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8" r:id="rId3"/>
    <p:sldId id="305" r:id="rId4"/>
    <p:sldId id="307" r:id="rId5"/>
    <p:sldId id="308" r:id="rId6"/>
    <p:sldId id="309" r:id="rId7"/>
    <p:sldId id="311" r:id="rId8"/>
    <p:sldId id="310" r:id="rId9"/>
    <p:sldId id="312" r:id="rId10"/>
    <p:sldId id="313" r:id="rId11"/>
    <p:sldId id="314" r:id="rId12"/>
    <p:sldId id="315" r:id="rId13"/>
    <p:sldId id="316" r:id="rId14"/>
    <p:sldId id="319" r:id="rId15"/>
    <p:sldId id="320" r:id="rId16"/>
    <p:sldId id="321" r:id="rId17"/>
    <p:sldId id="322" r:id="rId1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1" autoAdjust="0"/>
    <p:restoredTop sz="91423" autoAdjust="0"/>
  </p:normalViewPr>
  <p:slideViewPr>
    <p:cSldViewPr>
      <p:cViewPr varScale="1">
        <p:scale>
          <a:sx n="67" d="100"/>
          <a:sy n="67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B711E80-7CD0-4859-8B1F-AB74197C01A0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19831EF-4ECE-4DD8-AC26-12EE8FBA77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32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0903859-B1CB-4B11-B2AF-38ABDCC015B6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4219F2D-486B-4501-8722-9F9A6AF2E9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0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79B3-AFB5-4EB1-9551-40C3C99CE3DD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3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6B96-0066-43CC-A926-F34854563483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0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89F78-0C97-4297-B4FB-34A00F363744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16C6-8A07-4913-BB50-6C4FB63B9DF9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7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C00BB-F0F6-4555-8DB6-FB117017CE2D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48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E36B-8FF8-4936-9503-C9A8DF3E98DC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4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6CC5-BCCF-4489-9028-98D052604314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02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2526-1807-484F-AE9D-76B5D7213000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3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B48F-E57A-41B4-850C-2B111B9FF12E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637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8B95D8E-9459-47E1-B6F6-3E492D377CC9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4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668B-18C6-4DE1-8999-DA6EFE9F1BDD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03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958DD51-6FA1-4EF6-8845-CBF54BA699DE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5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chopedia.com/definition/24247/performance-reference-model-pr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4400" dirty="0" smtClean="0"/>
              <a:t>Lecture </a:t>
            </a:r>
            <a:r>
              <a:rPr lang="en-US" sz="4400" dirty="0"/>
              <a:t>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Enterprise Architecture Methods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371600"/>
          </a:xfrm>
        </p:spPr>
        <p:txBody>
          <a:bodyPr>
            <a:normAutofit/>
          </a:bodyPr>
          <a:lstStyle/>
          <a:p>
            <a:r>
              <a:rPr lang="en-US" sz="3600" dirty="0"/>
              <a:t>Enterprise Architecture Plan </a:t>
            </a:r>
            <a:r>
              <a:rPr lang="en-US" sz="3600" dirty="0" smtClean="0"/>
              <a:t>“layers” (2)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8800"/>
            <a:ext cx="8001000" cy="47244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Layer 3—The Vision of Where We Want to Be: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Basic process flow: data, applications and technology architecture. </a:t>
            </a:r>
          </a:p>
          <a:p>
            <a:pPr lvl="2"/>
            <a:r>
              <a:rPr lang="en-US" sz="1800" u="sng" dirty="0" smtClean="0"/>
              <a:t>Data Architecture</a:t>
            </a:r>
            <a:r>
              <a:rPr lang="en-US" sz="1800" dirty="0" smtClean="0"/>
              <a:t>: data needed to support the business. </a:t>
            </a:r>
          </a:p>
          <a:p>
            <a:pPr lvl="2"/>
            <a:r>
              <a:rPr lang="en-US" sz="1800" u="sng" dirty="0" smtClean="0"/>
              <a:t>Applications Architecture</a:t>
            </a:r>
            <a:r>
              <a:rPr lang="en-US" sz="1800" dirty="0" smtClean="0"/>
              <a:t>: application needed to manage that data and support the business functions.</a:t>
            </a:r>
          </a:p>
          <a:p>
            <a:pPr lvl="2"/>
            <a:r>
              <a:rPr lang="en-US" sz="1800" u="sng" dirty="0" smtClean="0"/>
              <a:t>Technology Architecture</a:t>
            </a:r>
            <a:r>
              <a:rPr lang="en-US" sz="1800" dirty="0" smtClean="0"/>
              <a:t>: technology platforms needed to support the applications that manage the data and support the business functions.</a:t>
            </a:r>
          </a:p>
          <a:p>
            <a:pPr lvl="2"/>
            <a:endParaRPr lang="en-US" dirty="0" smtClean="0"/>
          </a:p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Layer 4—HowWe Plan to Get There: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Implementation Plan/Migration </a:t>
            </a:r>
            <a:r>
              <a:rPr lang="en-US" u="sng" dirty="0" smtClean="0"/>
              <a:t>Strategy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Defines the sequence for implementing applications, </a:t>
            </a:r>
          </a:p>
          <a:p>
            <a:pPr lvl="1"/>
            <a:r>
              <a:rPr lang="en-US" dirty="0" smtClean="0"/>
              <a:t>layout a </a:t>
            </a:r>
            <a:r>
              <a:rPr lang="en-US" u="sng" dirty="0" smtClean="0"/>
              <a:t>schedule</a:t>
            </a:r>
            <a:r>
              <a:rPr lang="en-US" dirty="0" smtClean="0"/>
              <a:t> &amp; </a:t>
            </a:r>
            <a:r>
              <a:rPr lang="en-US" u="sng" dirty="0" smtClean="0"/>
              <a:t>cost/benefit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399"/>
            <a:ext cx="8458200" cy="1252289"/>
          </a:xfrm>
        </p:spPr>
        <p:txBody>
          <a:bodyPr>
            <a:noAutofit/>
          </a:bodyPr>
          <a:lstStyle/>
          <a:p>
            <a:r>
              <a:rPr lang="en-US" sz="3200" dirty="0" smtClean="0"/>
              <a:t>FEAF redefines the Zachman framework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The FEAF was initially developed based on the first three Zachman interrogatives.</a:t>
            </a:r>
          </a:p>
          <a:p>
            <a:endParaRPr lang="en-US" dirty="0" smtClean="0"/>
          </a:p>
          <a:p>
            <a:r>
              <a:rPr lang="en-US" smtClean="0"/>
              <a:t>FEAF </a:t>
            </a:r>
            <a:r>
              <a:rPr lang="en-US" dirty="0" smtClean="0"/>
              <a:t>is mapped to the first three columns of Zachman framework (What, How, and Where) as follows: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Data Architecture is mapped to column 1 (</a:t>
            </a:r>
            <a:r>
              <a:rPr lang="en-US" b="1" dirty="0" smtClean="0"/>
              <a:t>What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Applications Architecture is mapped to column 2 (</a:t>
            </a:r>
            <a:r>
              <a:rPr lang="en-US" b="1" dirty="0" smtClean="0"/>
              <a:t>How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Technology Architecture is mapped to column 3 (</a:t>
            </a:r>
            <a:r>
              <a:rPr lang="en-US" b="1" dirty="0" smtClean="0"/>
              <a:t>Where</a:t>
            </a:r>
            <a:r>
              <a:rPr lang="en-US" dirty="0" smtClean="0"/>
              <a:t>).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FEAF compose five basic models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990600"/>
            <a:ext cx="8077200" cy="5562600"/>
          </a:xfrm>
        </p:spPr>
        <p:txBody>
          <a:bodyPr/>
          <a:lstStyle/>
          <a:p>
            <a:r>
              <a:rPr lang="en-US" dirty="0" smtClean="0"/>
              <a:t>The use and observance of these models is vital for Office of Management and Budget (OMB)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approval for resources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t="1667"/>
          <a:stretch>
            <a:fillRect/>
          </a:stretch>
        </p:blipFill>
        <p:spPr bwMode="auto">
          <a:xfrm>
            <a:off x="0" y="19812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820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Hierarchical relationship between five models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199" y="1823605"/>
            <a:ext cx="8258629" cy="48006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 Reference Model (PRM)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/>
              <a:t>Framework for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 measurement</a:t>
            </a:r>
          </a:p>
          <a:p>
            <a:pPr lvl="2"/>
            <a:r>
              <a:rPr lang="en-US" sz="1800" dirty="0" smtClean="0"/>
              <a:t>Provides common </a:t>
            </a:r>
            <a:r>
              <a:rPr lang="en-US" sz="1800" u="sng" dirty="0" smtClean="0"/>
              <a:t>application measures </a:t>
            </a:r>
            <a:r>
              <a:rPr lang="en-US" sz="1800" dirty="0" smtClean="0"/>
              <a:t>throughout enterprise.</a:t>
            </a:r>
          </a:p>
          <a:p>
            <a:pPr marL="384048" lvl="2" indent="0">
              <a:buNone/>
            </a:pPr>
            <a:endParaRPr lang="en-US" sz="1600" dirty="0" smtClean="0"/>
          </a:p>
          <a:p>
            <a:pPr lvl="1"/>
            <a:r>
              <a:rPr lang="en-US" sz="2000" dirty="0" smtClean="0"/>
              <a:t>Allows to </a:t>
            </a:r>
            <a:r>
              <a:rPr lang="en-US" sz="2000" u="sng" dirty="0" smtClean="0"/>
              <a:t>better manage</a:t>
            </a:r>
            <a:r>
              <a:rPr lang="en-US" sz="2000" dirty="0" smtClean="0"/>
              <a:t> the business at a strategic level while providing a means for </a:t>
            </a:r>
            <a:r>
              <a:rPr lang="en-US" sz="2000" u="sng" dirty="0" smtClean="0"/>
              <a:t>gauging progress</a:t>
            </a:r>
            <a:r>
              <a:rPr lang="en-US" sz="2000" dirty="0" smtClean="0"/>
              <a:t> toward the target FEA.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Version 1.0 was issued in September 2003</a:t>
            </a:r>
          </a:p>
          <a:p>
            <a:pPr lvl="1"/>
            <a:endParaRPr lang="en-US" sz="2000" dirty="0"/>
          </a:p>
          <a:p>
            <a:pPr marL="201168" lvl="1" indent="0">
              <a:buNone/>
            </a:pP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www.techopedia.com/definition/24247/performance-reference-model-prm</a:t>
            </a:r>
            <a:r>
              <a:rPr lang="en-US" sz="2000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458200" cy="1447800"/>
          </a:xfrm>
        </p:spPr>
        <p:txBody>
          <a:bodyPr>
            <a:noAutofit/>
          </a:bodyPr>
          <a:lstStyle/>
          <a:p>
            <a:r>
              <a:rPr lang="en-US" sz="3000" dirty="0" smtClean="0"/>
              <a:t>Hierarchical relationship b/w five models (2)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828800"/>
            <a:ext cx="8001000" cy="48006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Reference Model (BRM):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 smtClean="0"/>
          </a:p>
          <a:p>
            <a:pPr lvl="1"/>
            <a:r>
              <a:rPr lang="en-US" dirty="0" smtClean="0"/>
              <a:t>A function-driven framework</a:t>
            </a:r>
          </a:p>
          <a:p>
            <a:pPr lvl="1"/>
            <a:r>
              <a:rPr lang="en-US" dirty="0" smtClean="0"/>
              <a:t>Describing the </a:t>
            </a:r>
            <a:r>
              <a:rPr lang="en-US" u="sng" dirty="0" smtClean="0"/>
              <a:t>business operations</a:t>
            </a:r>
            <a:r>
              <a:rPr lang="en-US" dirty="0" smtClean="0"/>
              <a:t> of the enterprise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rganizational </a:t>
            </a:r>
            <a:r>
              <a:rPr lang="en-US" dirty="0"/>
              <a:t>view, thereby promoting intra- and inter-agency collaboration.</a:t>
            </a:r>
            <a:endParaRPr lang="en-US" dirty="0" smtClean="0"/>
          </a:p>
          <a:p>
            <a:pPr lvl="1"/>
            <a:r>
              <a:rPr lang="en-US" dirty="0" smtClean="0"/>
              <a:t>BRM, Version 2.1 had been published.</a:t>
            </a:r>
          </a:p>
          <a:p>
            <a:pPr lvl="1"/>
            <a:endParaRPr lang="en-US" dirty="0" smtClean="0"/>
          </a:p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 Component Reference Model (SRM):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Business driven and is a functional framework</a:t>
            </a:r>
          </a:p>
          <a:p>
            <a:pPr lvl="1"/>
            <a:r>
              <a:rPr lang="en-US" dirty="0" smtClean="0"/>
              <a:t>Classifies service components and describes how they support </a:t>
            </a:r>
            <a:r>
              <a:rPr lang="en-US" u="sng" dirty="0" smtClean="0"/>
              <a:t>business</a:t>
            </a:r>
            <a:r>
              <a:rPr lang="en-US" dirty="0" smtClean="0"/>
              <a:t> and </a:t>
            </a:r>
            <a:r>
              <a:rPr lang="en-US" u="sng" dirty="0" smtClean="0"/>
              <a:t>performance</a:t>
            </a:r>
            <a:r>
              <a:rPr lang="en-US" dirty="0" smtClean="0"/>
              <a:t> </a:t>
            </a:r>
            <a:r>
              <a:rPr lang="en-US" dirty="0"/>
              <a:t>objectives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Service areas that provide a foundation for </a:t>
            </a:r>
            <a:r>
              <a:rPr lang="en-US" u="sng" dirty="0" smtClean="0"/>
              <a:t>reuse</a:t>
            </a:r>
            <a:r>
              <a:rPr lang="en-US" dirty="0" smtClean="0"/>
              <a:t> of applications, application capabilities, components, and business services.</a:t>
            </a:r>
          </a:p>
          <a:p>
            <a:pPr lvl="1"/>
            <a:r>
              <a:rPr lang="en-US" dirty="0" smtClean="0"/>
              <a:t>Version 1.0 was completed in June 2003.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219200"/>
          </a:xfrm>
        </p:spPr>
        <p:txBody>
          <a:bodyPr>
            <a:noAutofit/>
          </a:bodyPr>
          <a:lstStyle/>
          <a:p>
            <a:r>
              <a:rPr lang="en-US" sz="3000" dirty="0" smtClean="0"/>
              <a:t>Hierarchical relationship b/w five models (3)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8800"/>
            <a:ext cx="7848600" cy="46482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Technical Reference Model (TRM)</a:t>
            </a:r>
            <a:r>
              <a:rPr lang="en-US" sz="2800" dirty="0" smtClean="0"/>
              <a:t>, </a:t>
            </a:r>
          </a:p>
          <a:p>
            <a:pPr lvl="1"/>
            <a:r>
              <a:rPr lang="en-US" sz="2400" dirty="0" smtClean="0"/>
              <a:t>which Version 1.0 is now available,</a:t>
            </a:r>
          </a:p>
          <a:p>
            <a:pPr lvl="1"/>
            <a:endParaRPr lang="en-US" sz="2400" dirty="0" smtClean="0"/>
          </a:p>
          <a:p>
            <a:pPr lvl="1" algn="just"/>
            <a:r>
              <a:rPr lang="en-US" sz="2400" dirty="0"/>
              <a:t>TRM </a:t>
            </a:r>
            <a:r>
              <a:rPr lang="en-US" sz="2400" dirty="0" smtClean="0"/>
              <a:t> was Created to:</a:t>
            </a:r>
          </a:p>
          <a:p>
            <a:pPr lvl="2" algn="just"/>
            <a:r>
              <a:rPr lang="en-US" sz="2400" dirty="0" smtClean="0"/>
              <a:t>A model to join enterprise </a:t>
            </a:r>
            <a:r>
              <a:rPr lang="en-US" sz="2400" dirty="0"/>
              <a:t>Technical Reference Model</a:t>
            </a:r>
            <a:r>
              <a:rPr lang="en-US" sz="2400" dirty="0" smtClean="0"/>
              <a:t> and existing e-guidance.</a:t>
            </a:r>
          </a:p>
          <a:p>
            <a:pPr lvl="2" algn="just"/>
            <a:r>
              <a:rPr lang="en-US" sz="2400" dirty="0" smtClean="0"/>
              <a:t>Focus technology standards, specifications, and recommendations on the Internet and related approaches.</a:t>
            </a:r>
          </a:p>
          <a:p>
            <a:pPr lvl="2" algn="just"/>
            <a:r>
              <a:rPr lang="en-US" sz="2400" dirty="0" smtClean="0"/>
              <a:t>Focus on the </a:t>
            </a:r>
            <a:r>
              <a:rPr lang="en-US" sz="2400" u="sng" dirty="0" smtClean="0"/>
              <a:t>secure</a:t>
            </a:r>
            <a:r>
              <a:rPr lang="en-US" sz="2400" dirty="0" smtClean="0"/>
              <a:t> delivery and construction of service components and their interfaces.</a:t>
            </a:r>
          </a:p>
          <a:p>
            <a:pPr lvl="1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096962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Hierarchical relationship b/w five models (4)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752600"/>
            <a:ext cx="7924800" cy="4648200"/>
          </a:xfrm>
        </p:spPr>
        <p:txBody>
          <a:bodyPr>
            <a:normAutofit/>
          </a:bodyPr>
          <a:lstStyle/>
          <a:p>
            <a:pPr algn="just"/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Reference Model (DRM):</a:t>
            </a:r>
          </a:p>
          <a:p>
            <a:pPr lvl="1" algn="just"/>
            <a:r>
              <a:rPr lang="en-US" sz="2400" dirty="0" smtClean="0"/>
              <a:t>Released October 20, 2004. </a:t>
            </a:r>
          </a:p>
          <a:p>
            <a:pPr lvl="1" algn="just"/>
            <a:endParaRPr lang="en-US" sz="2400" dirty="0" smtClean="0"/>
          </a:p>
          <a:p>
            <a:pPr lvl="1" algn="just"/>
            <a:r>
              <a:rPr lang="en-US" sz="2400" dirty="0" smtClean="0"/>
              <a:t>It describes, an aggregate level, the data and information that support program and business line operations.</a:t>
            </a:r>
          </a:p>
          <a:p>
            <a:pPr lvl="1" algn="just"/>
            <a:r>
              <a:rPr lang="en-US" sz="2400" dirty="0" smtClean="0"/>
              <a:t>The DRM states that:</a:t>
            </a:r>
          </a:p>
          <a:p>
            <a:pPr lvl="2" algn="just"/>
            <a:r>
              <a:rPr lang="en-US" sz="2000" dirty="0" smtClean="0"/>
              <a:t>“the starting point from which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architects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/>
              <a:t>should develop modeling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standards and concepts</a:t>
            </a:r>
            <a:r>
              <a:rPr lang="en-US" sz="2000" dirty="0" smtClean="0"/>
              <a:t>.” </a:t>
            </a:r>
          </a:p>
          <a:p>
            <a:pPr lvl="2" algn="just"/>
            <a:endParaRPr lang="en-US" sz="2000" dirty="0" smtClean="0"/>
          </a:p>
          <a:p>
            <a:pPr lvl="1" algn="just"/>
            <a:r>
              <a:rPr lang="en-US" sz="2400" dirty="0" smtClean="0"/>
              <a:t>Ensure that technology is business driven and the emphasis is on standardizing the business functions.</a:t>
            </a:r>
            <a:endParaRPr lang="en-US" sz="2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458200" cy="1295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FEAF Summary</a:t>
            </a:r>
            <a:endParaRPr lang="en-US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905000"/>
            <a:ext cx="8001000" cy="4648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The FEAF is a good example of an enterprise approach:</a:t>
            </a:r>
          </a:p>
          <a:p>
            <a:pPr lvl="1" algn="just"/>
            <a:r>
              <a:rPr lang="en-US" sz="2000" dirty="0" smtClean="0"/>
              <a:t>Used to </a:t>
            </a:r>
            <a:r>
              <a:rPr lang="en-US" sz="2000" u="sng" dirty="0" smtClean="0"/>
              <a:t>decrease</a:t>
            </a:r>
            <a:r>
              <a:rPr lang="en-US" sz="2000" dirty="0" smtClean="0"/>
              <a:t> the overall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size of the IT </a:t>
            </a:r>
            <a:r>
              <a:rPr lang="en-US" sz="2000" dirty="0" smtClean="0"/>
              <a:t>&amp; associated huge costs within enterprise. </a:t>
            </a:r>
          </a:p>
          <a:p>
            <a:pPr lvl="1" algn="just"/>
            <a:r>
              <a:rPr lang="en-US" sz="2000" dirty="0"/>
              <a:t>R</a:t>
            </a:r>
            <a:r>
              <a:rPr lang="en-US" sz="2000" dirty="0" smtClean="0"/>
              <a:t>ationalize </a:t>
            </a:r>
            <a:r>
              <a:rPr lang="en-US" sz="2000" dirty="0"/>
              <a:t>their information technology infrastructures across the various lines of business, services, and/or programs</a:t>
            </a:r>
            <a:r>
              <a:rPr lang="en-US" sz="2000" dirty="0" smtClean="0"/>
              <a:t>.</a:t>
            </a:r>
          </a:p>
          <a:p>
            <a:pPr lvl="1" algn="just"/>
            <a:r>
              <a:rPr lang="en-US" sz="2000" dirty="0" smtClean="0"/>
              <a:t>The FEAF report concludes with a discussion of </a:t>
            </a:r>
          </a:p>
          <a:p>
            <a:pPr lvl="3" algn="just"/>
            <a:r>
              <a:rPr lang="en-US" sz="1800" dirty="0" smtClean="0"/>
              <a:t>returns, </a:t>
            </a:r>
          </a:p>
          <a:p>
            <a:pPr lvl="3" algn="just"/>
            <a:r>
              <a:rPr lang="en-US" sz="1800" dirty="0" smtClean="0"/>
              <a:t>risks, </a:t>
            </a:r>
          </a:p>
          <a:p>
            <a:pPr lvl="3" algn="just"/>
            <a:r>
              <a:rPr lang="en-US" sz="1800" dirty="0" smtClean="0"/>
              <a:t>and costs of enterprise architecture.</a:t>
            </a:r>
          </a:p>
          <a:p>
            <a:pPr lvl="1" algn="just"/>
            <a:r>
              <a:rPr lang="en-US" sz="2000" dirty="0" smtClean="0"/>
              <a:t>Provides guidance on how to plan and manage a EA but it is inadequate if used as the sole source for EA guidance, because it does not provide any assistance with methods for defining the various artifacts or models (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Who, When, Why</a:t>
            </a:r>
            <a:r>
              <a:rPr lang="en-US" sz="2000" dirty="0" smtClean="0"/>
              <a:t>). 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Methods for Building Enterprise Architecture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219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</a:t>
            </a:r>
            <a:r>
              <a:rPr lang="en-US" sz="3300" dirty="0" smtClean="0"/>
              <a:t>Federal Enterprise Architecture Framework</a:t>
            </a:r>
            <a:endParaRPr lang="en-US" sz="33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8800"/>
            <a:ext cx="7848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Much activities in defining approaches for building </a:t>
            </a:r>
            <a:r>
              <a:rPr lang="en-US" dirty="0"/>
              <a:t>Enterprise Architecture, </a:t>
            </a:r>
            <a:r>
              <a:rPr lang="en-US" dirty="0" smtClean="0"/>
              <a:t>here we will discuss the federal enterprise architecture framework. </a:t>
            </a:r>
          </a:p>
          <a:p>
            <a:endParaRPr lang="en-US" dirty="0" smtClean="0"/>
          </a:p>
          <a:p>
            <a:r>
              <a:rPr lang="en-US" dirty="0" smtClean="0"/>
              <a:t>This mandates, by law, that all U.S. federal government departments and agencies must use Enterprise Architecture.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Federal Enterprise Architecture Framework (FEAF) is well documented and readily available from the Internet.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FEAF approaches </a:t>
            </a:r>
            <a:r>
              <a:rPr lang="en-US" sz="3600" dirty="0"/>
              <a:t>Enterprise Architecture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828800"/>
            <a:ext cx="77724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FEAF approaches </a:t>
            </a:r>
            <a:r>
              <a:rPr lang="en-US" sz="2400" dirty="0"/>
              <a:t>Enterprise Architecture </a:t>
            </a:r>
            <a:r>
              <a:rPr lang="en-US" sz="2400" dirty="0" smtClean="0"/>
              <a:t>from four levels:</a:t>
            </a:r>
          </a:p>
          <a:p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I:</a:t>
            </a:r>
            <a:r>
              <a:rPr lang="en-US" sz="2400" i="1" dirty="0" smtClean="0"/>
              <a:t> </a:t>
            </a:r>
          </a:p>
          <a:p>
            <a:pPr lvl="1" algn="just"/>
            <a:r>
              <a:rPr lang="en-US" dirty="0" smtClean="0"/>
              <a:t>Referred as the view from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20,000</a:t>
            </a:r>
            <a:r>
              <a:rPr lang="en-US" dirty="0" smtClean="0"/>
              <a:t> feet, When parachuting from a plane, the earth is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very distant </a:t>
            </a:r>
            <a:r>
              <a:rPr lang="en-US" dirty="0" smtClean="0"/>
              <a:t>from this height. </a:t>
            </a:r>
          </a:p>
          <a:p>
            <a:pPr lvl="1" algn="just"/>
            <a:r>
              <a:rPr lang="en-US" dirty="0" smtClean="0"/>
              <a:t>This is the highest FEAF level, introducing major 8 federal enterprise architecture components: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785819"/>
              </p:ext>
            </p:extLst>
          </p:nvPr>
        </p:nvGraphicFramePr>
        <p:xfrm>
          <a:off x="1676400" y="3962401"/>
          <a:ext cx="6732962" cy="23774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435">
                <a:tc>
                  <a:txBody>
                    <a:bodyPr/>
                    <a:lstStyle/>
                    <a:p>
                      <a:pPr marL="13716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2000" dirty="0" smtClean="0"/>
                        <a:t>Architecture drivers,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Transitional processes,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35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Strategic direction,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Architectural segments,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35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Current architecture,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Architectural models,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4134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Target architecture,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Standards</a:t>
                      </a:r>
                      <a:r>
                        <a:rPr lang="en-US" sz="2000" dirty="0" smtClean="0"/>
                        <a:t>.</a:t>
                      </a:r>
                      <a:endParaRPr lang="en-US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FEAF approaches </a:t>
            </a:r>
            <a:r>
              <a:rPr lang="en-US" sz="3600" dirty="0"/>
              <a:t>Enterprise Architecture </a:t>
            </a:r>
            <a:r>
              <a:rPr lang="en-US" sz="3600" dirty="0" smtClean="0"/>
              <a:t>(2)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905000"/>
            <a:ext cx="8001000" cy="44958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II: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Represents the view from 10,000 feet. The earth is also indistinct from this height. </a:t>
            </a:r>
          </a:p>
          <a:p>
            <a:pPr lvl="1"/>
            <a:r>
              <a:rPr lang="en-US" dirty="0" smtClean="0"/>
              <a:t>Expands detail in the eight components for FEAF.</a:t>
            </a:r>
          </a:p>
          <a:p>
            <a:pPr lvl="1"/>
            <a:r>
              <a:rPr lang="en-US" dirty="0" smtClean="0"/>
              <a:t>Greater detail of the business and design components.</a:t>
            </a:r>
          </a:p>
          <a:p>
            <a:pPr>
              <a:buNone/>
            </a:pPr>
            <a:endParaRPr lang="en-US" dirty="0" smtClean="0"/>
          </a:p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III: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This is the view from 5,000 feet. Some detail is noticeable, but it is still blurry. </a:t>
            </a:r>
          </a:p>
          <a:p>
            <a:pPr lvl="1"/>
            <a:r>
              <a:rPr lang="en-US" dirty="0" smtClean="0"/>
              <a:t>The FEAF report states that </a:t>
            </a:r>
            <a:r>
              <a:rPr lang="en-US" dirty="0" smtClean="0"/>
              <a:t>it </a:t>
            </a:r>
            <a:r>
              <a:rPr lang="en-US" dirty="0" smtClean="0"/>
              <a:t>shows three design architectures: </a:t>
            </a:r>
            <a:endParaRPr lang="en-US" dirty="0" smtClean="0"/>
          </a:p>
          <a:p>
            <a:pPr marL="909828" lvl="3" indent="-342900">
              <a:buFont typeface="+mj-lt"/>
              <a:buAutoNum type="arabicPeriod"/>
            </a:pPr>
            <a:r>
              <a:rPr lang="en-US" dirty="0"/>
              <a:t>	</a:t>
            </a:r>
            <a:r>
              <a:rPr lang="en-US" sz="1800" dirty="0" smtClean="0"/>
              <a:t>data</a:t>
            </a:r>
            <a:r>
              <a:rPr lang="en-US" sz="1800" dirty="0" smtClean="0"/>
              <a:t>, </a:t>
            </a:r>
            <a:endParaRPr lang="en-US" sz="1800" dirty="0" smtClean="0"/>
          </a:p>
          <a:p>
            <a:pPr marL="909828" lvl="3" indent="-342900">
              <a:buFont typeface="+mj-lt"/>
              <a:buAutoNum type="arabicPeriod"/>
            </a:pPr>
            <a:r>
              <a:rPr lang="en-US" sz="1800" dirty="0"/>
              <a:t>	</a:t>
            </a:r>
            <a:r>
              <a:rPr lang="en-US" sz="1800" dirty="0" smtClean="0"/>
              <a:t>applications</a:t>
            </a:r>
            <a:r>
              <a:rPr lang="en-US" sz="1800" dirty="0" smtClean="0"/>
              <a:t>, and </a:t>
            </a:r>
            <a:endParaRPr lang="en-US" sz="1800" dirty="0" smtClean="0"/>
          </a:p>
          <a:p>
            <a:pPr marL="909828" lvl="3" indent="-342900">
              <a:buFont typeface="+mj-lt"/>
              <a:buAutoNum type="arabicPeriod"/>
            </a:pPr>
            <a:r>
              <a:rPr lang="en-US" sz="1800" dirty="0"/>
              <a:t>	</a:t>
            </a:r>
            <a:r>
              <a:rPr lang="en-US" sz="1800" dirty="0" smtClean="0"/>
              <a:t>technology</a:t>
            </a:r>
            <a:r>
              <a:rPr lang="en-US" sz="1800" dirty="0" smtClean="0"/>
              <a:t>.”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29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FEAF approaches </a:t>
            </a:r>
            <a:r>
              <a:rPr lang="en-US" sz="3600" dirty="0"/>
              <a:t>Enterprise Architecture </a:t>
            </a:r>
            <a:r>
              <a:rPr lang="en-US" sz="3600" dirty="0" smtClean="0"/>
              <a:t>(3)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47244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IV: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This is the view from 1,000 to 500 feet, detail can be overwhelming as the earth rushes toward you. </a:t>
            </a:r>
          </a:p>
          <a:p>
            <a:pPr lvl="1"/>
            <a:r>
              <a:rPr lang="en-US" dirty="0" smtClean="0"/>
              <a:t>The FEAF report comments: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identifies the business architecture and the first three design architectures: data, applications, and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technology…..It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defines enterprise architecture planning (EAP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).”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First three levels provide high-level views of the EA. </a:t>
            </a:r>
          </a:p>
          <a:p>
            <a:r>
              <a:rPr lang="en-US" dirty="0" smtClean="0"/>
              <a:t>At Level III there is a relationship to the Zachman framework is seen.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447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Enterprise Architecture Planning (EAP)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EAP focuses on comparing and analyzing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data, applications, and technology. </a:t>
            </a:r>
          </a:p>
          <a:p>
            <a:r>
              <a:rPr lang="en-US" dirty="0" smtClean="0"/>
              <a:t>The discussion from the FEAF report refers to the four EAP “layers” shown in Figure: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19400"/>
            <a:ext cx="9144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447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Federal Enterprise Architecture Framework &amp; Enterprise Architecture Plan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828800"/>
            <a:ext cx="7924800" cy="4572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The FEAF draws on the work by Dr. Steven Spewak  Called </a:t>
            </a:r>
            <a:r>
              <a:rPr lang="en-US" sz="2400" b="1" dirty="0" smtClean="0"/>
              <a:t>“</a:t>
            </a:r>
            <a:r>
              <a:rPr lang="en-US" sz="2400" b="1" i="1" dirty="0" smtClean="0"/>
              <a:t>Enterprise Architecture Planning”.</a:t>
            </a:r>
          </a:p>
          <a:p>
            <a:pPr algn="just"/>
            <a:endParaRPr lang="en-US" sz="2400" i="1" dirty="0" smtClean="0"/>
          </a:p>
          <a:p>
            <a:pPr algn="just"/>
            <a:r>
              <a:rPr lang="en-US" sz="2400" dirty="0" smtClean="0"/>
              <a:t>Provides guidance on the </a:t>
            </a:r>
            <a:r>
              <a:rPr lang="en-US" sz="2400" u="sng" dirty="0" smtClean="0"/>
              <a:t>top two rows</a:t>
            </a:r>
            <a:r>
              <a:rPr lang="en-US" sz="2400" dirty="0" smtClean="0"/>
              <a:t> of the Zachman framework;</a:t>
            </a:r>
          </a:p>
          <a:p>
            <a:pPr lvl="1" algn="just"/>
            <a:r>
              <a:rPr lang="en-US" sz="2400" dirty="0" smtClean="0"/>
              <a:t>for the Planner and Owner. </a:t>
            </a:r>
          </a:p>
          <a:p>
            <a:pPr lvl="1" algn="just">
              <a:buNone/>
            </a:pPr>
            <a:endParaRPr lang="en-US" sz="2800" dirty="0" smtClean="0"/>
          </a:p>
          <a:p>
            <a:pPr algn="just"/>
            <a:r>
              <a:rPr lang="en-US" sz="2400" dirty="0" smtClean="0"/>
              <a:t>The FEAF makes the point that the EAP approach used by Spewak does not address design.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29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Enterprise Architecture Plan “layers”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752600"/>
            <a:ext cx="8077200" cy="48006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Layer 1—Getting Started: </a:t>
            </a:r>
          </a:p>
          <a:p>
            <a:pPr lvl="1"/>
            <a:r>
              <a:rPr lang="en-US" dirty="0" smtClean="0"/>
              <a:t>Produce an EAP work plan &amp; Stresses the management to commitment</a:t>
            </a:r>
          </a:p>
          <a:p>
            <a:pPr lvl="1"/>
            <a:r>
              <a:rPr lang="en-US" dirty="0" smtClean="0"/>
              <a:t>Planning initiation covers decisions on;</a:t>
            </a:r>
          </a:p>
          <a:p>
            <a:pPr lvl="2"/>
            <a:r>
              <a:rPr lang="en-US" dirty="0" smtClean="0"/>
              <a:t>Which </a:t>
            </a:r>
            <a:r>
              <a:rPr lang="en-US" u="sng" dirty="0" smtClean="0"/>
              <a:t>methodology</a:t>
            </a:r>
            <a:r>
              <a:rPr lang="en-US" dirty="0" smtClean="0"/>
              <a:t> to use, </a:t>
            </a:r>
          </a:p>
          <a:p>
            <a:pPr lvl="2"/>
            <a:r>
              <a:rPr lang="en-US" dirty="0" smtClean="0"/>
              <a:t>who should be </a:t>
            </a:r>
            <a:r>
              <a:rPr lang="en-US" u="sng" dirty="0" smtClean="0"/>
              <a:t>involved</a:t>
            </a:r>
            <a:r>
              <a:rPr lang="en-US" dirty="0" smtClean="0"/>
              <a:t>, </a:t>
            </a:r>
          </a:p>
          <a:p>
            <a:pPr lvl="2"/>
            <a:r>
              <a:rPr lang="en-US" dirty="0" smtClean="0"/>
              <a:t>what other </a:t>
            </a:r>
            <a:r>
              <a:rPr lang="en-US" u="sng" dirty="0" smtClean="0"/>
              <a:t>support</a:t>
            </a:r>
            <a:r>
              <a:rPr lang="en-US" dirty="0" smtClean="0"/>
              <a:t> is required, </a:t>
            </a:r>
          </a:p>
          <a:p>
            <a:pPr lvl="2"/>
            <a:r>
              <a:rPr lang="en-US" dirty="0" smtClean="0"/>
              <a:t>and what </a:t>
            </a:r>
            <a:r>
              <a:rPr lang="en-US" u="sng" dirty="0" smtClean="0"/>
              <a:t>toolset</a:t>
            </a:r>
            <a:r>
              <a:rPr lang="en-US" dirty="0" smtClean="0"/>
              <a:t> will be used.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Layer 2—Where We Are Today: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A </a:t>
            </a:r>
            <a:r>
              <a:rPr lang="en-US" u="sng" dirty="0" smtClean="0"/>
              <a:t>baseline</a:t>
            </a:r>
            <a:r>
              <a:rPr lang="en-US" dirty="0" smtClean="0"/>
              <a:t> for defining the architecture to be and the </a:t>
            </a:r>
            <a:r>
              <a:rPr lang="en-US" u="sng" dirty="0" smtClean="0"/>
              <a:t>long-range migration plan</a:t>
            </a:r>
            <a:r>
              <a:rPr lang="en-US" dirty="0" smtClean="0"/>
              <a:t>.</a:t>
            </a:r>
          </a:p>
          <a:p>
            <a:pPr lvl="1"/>
            <a:r>
              <a:rPr lang="en-US" sz="1800" b="1" dirty="0" smtClean="0"/>
              <a:t>Business </a:t>
            </a:r>
            <a:r>
              <a:rPr lang="en-US" sz="1800" b="1" dirty="0"/>
              <a:t>Modeling </a:t>
            </a:r>
            <a:r>
              <a:rPr lang="en-US" sz="1800" dirty="0"/>
              <a:t>is </a:t>
            </a:r>
            <a:r>
              <a:rPr lang="en-US" sz="1800" dirty="0" smtClean="0"/>
              <a:t>a compilation </a:t>
            </a:r>
            <a:r>
              <a:rPr lang="en-US" sz="1800" dirty="0"/>
              <a:t>of a knowledge base about the business functions and the </a:t>
            </a:r>
            <a:r>
              <a:rPr lang="en-US" sz="1800" dirty="0" smtClean="0"/>
              <a:t>information </a:t>
            </a:r>
            <a:r>
              <a:rPr lang="en-US" dirty="0"/>
              <a:t>used in </a:t>
            </a:r>
            <a:r>
              <a:rPr lang="en-US" dirty="0" smtClean="0"/>
              <a:t>supporting </a:t>
            </a:r>
            <a:r>
              <a:rPr lang="en-US" dirty="0"/>
              <a:t>the various business processes.</a:t>
            </a:r>
            <a:endParaRPr lang="en-US" sz="1800" dirty="0" smtClean="0"/>
          </a:p>
          <a:p>
            <a:pPr lvl="1"/>
            <a:r>
              <a:rPr lang="en-US" b="1" dirty="0" smtClean="0"/>
              <a:t>Current Systems &amp; Technology </a:t>
            </a:r>
            <a:r>
              <a:rPr lang="en-US" dirty="0" smtClean="0"/>
              <a:t>defines </a:t>
            </a:r>
            <a:r>
              <a:rPr lang="en-US" u="sng" dirty="0" smtClean="0"/>
              <a:t>current</a:t>
            </a:r>
            <a:r>
              <a:rPr lang="en-US" dirty="0" smtClean="0"/>
              <a:t> application systems and </a:t>
            </a:r>
            <a:r>
              <a:rPr lang="en-US" u="sng" dirty="0" smtClean="0"/>
              <a:t>supporting</a:t>
            </a:r>
            <a:r>
              <a:rPr lang="en-US" dirty="0" smtClean="0"/>
              <a:t> technology platforms.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1719</TotalTime>
  <Words>1138</Words>
  <Application>Microsoft Office PowerPoint</Application>
  <PresentationFormat>On-screen Show (4:3)</PresentationFormat>
  <Paragraphs>153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Wingdings</vt:lpstr>
      <vt:lpstr>Retrospect</vt:lpstr>
      <vt:lpstr>Lecture 6</vt:lpstr>
      <vt:lpstr>Government Methods for Building Enterprise Architecture</vt:lpstr>
      <vt:lpstr> Federal Enterprise Architecture Framework</vt:lpstr>
      <vt:lpstr>FEAF approaches Enterprise Architecture</vt:lpstr>
      <vt:lpstr>FEAF approaches Enterprise Architecture (2)</vt:lpstr>
      <vt:lpstr>FEAF approaches Enterprise Architecture (3)</vt:lpstr>
      <vt:lpstr>Enterprise Architecture Planning (EAP)</vt:lpstr>
      <vt:lpstr>Federal Enterprise Architecture Framework &amp; Enterprise Architecture Plan</vt:lpstr>
      <vt:lpstr>Enterprise Architecture Plan “layers”</vt:lpstr>
      <vt:lpstr>Enterprise Architecture Plan “layers” (2)</vt:lpstr>
      <vt:lpstr>FEAF redefines the Zachman framework</vt:lpstr>
      <vt:lpstr>FEAF compose five basic models</vt:lpstr>
      <vt:lpstr>Hierarchical relationship between five models</vt:lpstr>
      <vt:lpstr>Hierarchical relationship b/w five models (2)</vt:lpstr>
      <vt:lpstr>Hierarchical relationship b/w five models (3)</vt:lpstr>
      <vt:lpstr>Hierarchical relationship b/w five models (4)</vt:lpstr>
      <vt:lpstr>FEAF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¢α∂вυяу</dc:creator>
  <cp:lastModifiedBy>kinza.sumair@gmail.com</cp:lastModifiedBy>
  <cp:revision>311</cp:revision>
  <dcterms:created xsi:type="dcterms:W3CDTF">2013-03-09T14:49:46Z</dcterms:created>
  <dcterms:modified xsi:type="dcterms:W3CDTF">2017-05-09T19:38:44Z</dcterms:modified>
</cp:coreProperties>
</file>