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AFF81A1-9792-4DDB-8F39-612EE8F775D2}" type="datetimeFigureOut">
              <a:rPr lang="en-US" smtClean="0"/>
              <a:t>10-Apr-20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78F3E38-1173-4FAB-B19A-397CD3F36AB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99762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F81A1-9792-4DDB-8F39-612EE8F775D2}" type="datetimeFigureOut">
              <a:rPr lang="en-US" smtClean="0"/>
              <a:t>10-Apr-20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3E38-1173-4FAB-B19A-397CD3F36A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305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F81A1-9792-4DDB-8F39-612EE8F775D2}" type="datetimeFigureOut">
              <a:rPr lang="en-US" smtClean="0"/>
              <a:t>10-Apr-20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3E38-1173-4FAB-B19A-397CD3F36A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285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F81A1-9792-4DDB-8F39-612EE8F775D2}" type="datetimeFigureOut">
              <a:rPr lang="en-US" smtClean="0"/>
              <a:t>10-Apr-20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3E38-1173-4FAB-B19A-397CD3F36A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816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FF81A1-9792-4DDB-8F39-612EE8F775D2}" type="datetimeFigureOut">
              <a:rPr lang="en-US" smtClean="0"/>
              <a:t>10-Apr-20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8F3E38-1173-4FAB-B19A-397CD3F36A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925931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F81A1-9792-4DDB-8F39-612EE8F775D2}" type="datetimeFigureOut">
              <a:rPr lang="en-US" smtClean="0"/>
              <a:t>10-Apr-20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3E38-1173-4FAB-B19A-397CD3F36A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912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F81A1-9792-4DDB-8F39-612EE8F775D2}" type="datetimeFigureOut">
              <a:rPr lang="en-US" smtClean="0"/>
              <a:t>10-Apr-20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3E38-1173-4FAB-B19A-397CD3F36A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872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F81A1-9792-4DDB-8F39-612EE8F775D2}" type="datetimeFigureOut">
              <a:rPr lang="en-US" smtClean="0"/>
              <a:t>10-Apr-20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3E38-1173-4FAB-B19A-397CD3F36A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636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F81A1-9792-4DDB-8F39-612EE8F775D2}" type="datetimeFigureOut">
              <a:rPr lang="en-US" smtClean="0"/>
              <a:t>10-Apr-20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3E38-1173-4FAB-B19A-397CD3F36A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413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FF81A1-9792-4DDB-8F39-612EE8F775D2}" type="datetimeFigureOut">
              <a:rPr lang="en-US" smtClean="0"/>
              <a:t>10-Apr-20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8F3E38-1173-4FAB-B19A-397CD3F36A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23255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FF81A1-9792-4DDB-8F39-612EE8F775D2}" type="datetimeFigureOut">
              <a:rPr lang="en-US" smtClean="0"/>
              <a:t>10-Apr-20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8F3E38-1173-4FAB-B19A-397CD3F36A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14498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AFF81A1-9792-4DDB-8F39-612EE8F775D2}" type="datetimeFigureOut">
              <a:rPr lang="en-US" smtClean="0"/>
              <a:t>10-Apr-20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78F3E38-1173-4FAB-B19A-397CD3F36A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47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Generalization in Logic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217158"/>
            <a:ext cx="7891272" cy="1241810"/>
          </a:xfrm>
        </p:spPr>
        <p:txBody>
          <a:bodyPr>
            <a:noAutofit/>
          </a:bodyPr>
          <a:lstStyle/>
          <a:p>
            <a:pPr algn="ctr"/>
            <a:r>
              <a:rPr lang="en-US" sz="1600" dirty="0" smtClean="0"/>
              <a:t>Online Lecture </a:t>
            </a:r>
          </a:p>
          <a:p>
            <a:pPr algn="ctr"/>
            <a:r>
              <a:rPr lang="en-US" sz="1600" dirty="0" smtClean="0"/>
              <a:t>Subject: Logic &amp; Critical Thinking </a:t>
            </a:r>
          </a:p>
          <a:p>
            <a:pPr algn="ctr"/>
            <a:r>
              <a:rPr lang="en-US" sz="1600" dirty="0" smtClean="0"/>
              <a:t>Class: BS 4</a:t>
            </a:r>
          </a:p>
          <a:p>
            <a:pPr algn="ctr"/>
            <a:r>
              <a:rPr lang="en-US" sz="1600" dirty="0" smtClean="0"/>
              <a:t>Course Instructor: </a:t>
            </a:r>
            <a:r>
              <a:rPr lang="en-US" sz="1600" dirty="0" err="1" smtClean="0"/>
              <a:t>Azka</a:t>
            </a:r>
            <a:r>
              <a:rPr lang="en-US" sz="1600" dirty="0" smtClean="0"/>
              <a:t> </a:t>
            </a:r>
            <a:r>
              <a:rPr lang="en-US" sz="1600" dirty="0" err="1" smtClean="0"/>
              <a:t>Murtaza</a:t>
            </a:r>
            <a:r>
              <a:rPr lang="en-US" sz="1600" dirty="0" smtClean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13408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Inductive Generalization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Inductive Generalization bases </a:t>
            </a:r>
            <a:r>
              <a:rPr lang="en-US" sz="3200" dirty="0"/>
              <a:t>a </a:t>
            </a:r>
            <a:r>
              <a:rPr lang="en-US" sz="3200" dirty="0" smtClean="0"/>
              <a:t>larger inference </a:t>
            </a:r>
            <a:r>
              <a:rPr lang="en-US" sz="3200" dirty="0"/>
              <a:t>on an example, sample, or particular </a:t>
            </a:r>
            <a:r>
              <a:rPr lang="en-US" sz="3200" dirty="0" smtClean="0"/>
              <a:t>instance. </a:t>
            </a:r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635550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Generalization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 generalization is </a:t>
            </a:r>
            <a:r>
              <a:rPr lang="en-US" sz="2800" dirty="0" smtClean="0"/>
              <a:t>a broad </a:t>
            </a:r>
            <a:r>
              <a:rPr lang="en-US" sz="2800" dirty="0"/>
              <a:t>statement </a:t>
            </a:r>
            <a:r>
              <a:rPr lang="en-US" sz="2800" dirty="0" smtClean="0"/>
              <a:t>about a </a:t>
            </a:r>
            <a:r>
              <a:rPr lang="en-US" sz="2800" dirty="0"/>
              <a:t>group of people </a:t>
            </a:r>
            <a:r>
              <a:rPr lang="en-US" sz="2800" dirty="0" smtClean="0"/>
              <a:t>or things. It </a:t>
            </a:r>
            <a:r>
              <a:rPr lang="en-US" sz="2800" dirty="0"/>
              <a:t>states </a:t>
            </a:r>
            <a:r>
              <a:rPr lang="en-US" sz="2800" dirty="0" smtClean="0"/>
              <a:t>something they </a:t>
            </a:r>
            <a:r>
              <a:rPr lang="en-US" sz="2800" dirty="0"/>
              <a:t>have in common</a:t>
            </a:r>
            <a:r>
              <a:rPr lang="en-US" sz="2800" dirty="0" smtClean="0"/>
              <a:t>. </a:t>
            </a:r>
          </a:p>
          <a:p>
            <a:r>
              <a:rPr lang="en-US" sz="2800" dirty="0"/>
              <a:t>Universal </a:t>
            </a:r>
            <a:r>
              <a:rPr lang="en-US" sz="2800" dirty="0" smtClean="0"/>
              <a:t>proposition based </a:t>
            </a:r>
            <a:r>
              <a:rPr lang="en-US" sz="2800" dirty="0"/>
              <a:t>on </a:t>
            </a:r>
            <a:r>
              <a:rPr lang="en-US" sz="2800" dirty="0" smtClean="0"/>
              <a:t>particular facts</a:t>
            </a:r>
            <a:r>
              <a:rPr lang="en-US" sz="2800" dirty="0"/>
              <a:t>, are </a:t>
            </a:r>
            <a:r>
              <a:rPr lang="en-US" sz="2800" dirty="0" smtClean="0"/>
              <a:t>called Generalization.</a:t>
            </a:r>
          </a:p>
          <a:p>
            <a:r>
              <a:rPr lang="en-US" sz="2800" dirty="0" smtClean="0"/>
              <a:t>Example</a:t>
            </a:r>
            <a:r>
              <a:rPr lang="en-US" sz="2800" dirty="0"/>
              <a:t>: All crows </a:t>
            </a:r>
            <a:r>
              <a:rPr lang="en-US" sz="2800" dirty="0" smtClean="0"/>
              <a:t>are black.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84185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Generalization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37731"/>
            <a:ext cx="9601200" cy="4681182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Scientific </a:t>
            </a:r>
            <a:r>
              <a:rPr lang="en-US" sz="2400" b="1" dirty="0" smtClean="0"/>
              <a:t>Generalization</a:t>
            </a:r>
          </a:p>
          <a:p>
            <a:r>
              <a:rPr lang="en-US" sz="2400" dirty="0" smtClean="0"/>
              <a:t>Scientific </a:t>
            </a:r>
            <a:r>
              <a:rPr lang="en-US" sz="2400" dirty="0"/>
              <a:t>generalization is based on the evidence of </a:t>
            </a:r>
            <a:r>
              <a:rPr lang="en-US" sz="2400" dirty="0" smtClean="0"/>
              <a:t>causal connection </a:t>
            </a:r>
            <a:r>
              <a:rPr lang="en-US" sz="2400" dirty="0"/>
              <a:t>is called scientific generalization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Example</a:t>
            </a:r>
            <a:r>
              <a:rPr lang="en-US" sz="2400" dirty="0"/>
              <a:t>: All crows are black is based on causal </a:t>
            </a:r>
            <a:r>
              <a:rPr lang="en-US" sz="2400" dirty="0" smtClean="0"/>
              <a:t>connection between crow-ness and blackness.</a:t>
            </a:r>
          </a:p>
          <a:p>
            <a:pPr marL="0" indent="0">
              <a:buNone/>
            </a:pPr>
            <a:r>
              <a:rPr lang="en-US" sz="2400" b="1" dirty="0" smtClean="0"/>
              <a:t>2.    Empirical Generalization</a:t>
            </a:r>
          </a:p>
          <a:p>
            <a:r>
              <a:rPr lang="en-US" sz="2400" dirty="0" smtClean="0"/>
              <a:t>Empirical </a:t>
            </a:r>
            <a:r>
              <a:rPr lang="en-US" sz="2400" dirty="0"/>
              <a:t>Generalization is based on the evidence </a:t>
            </a:r>
            <a:r>
              <a:rPr lang="en-US" sz="2400" dirty="0" smtClean="0"/>
              <a:t>of experience. </a:t>
            </a:r>
          </a:p>
          <a:p>
            <a:r>
              <a:rPr lang="en-US" sz="2400" dirty="0" smtClean="0"/>
              <a:t>Example</a:t>
            </a:r>
            <a:r>
              <a:rPr lang="en-US" sz="2400" dirty="0"/>
              <a:t>: All red mangoes are sweet</a:t>
            </a:r>
            <a:r>
              <a:rPr lang="en-US" sz="2400" dirty="0" smtClean="0"/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524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Words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</a:t>
            </a:r>
            <a:endParaRPr lang="en-US" dirty="0"/>
          </a:p>
          <a:p>
            <a:r>
              <a:rPr lang="en-US" dirty="0" smtClean="0"/>
              <a:t>Always</a:t>
            </a:r>
          </a:p>
          <a:p>
            <a:r>
              <a:rPr lang="en-US" dirty="0" smtClean="0"/>
              <a:t>Never</a:t>
            </a:r>
            <a:endParaRPr lang="en-US" dirty="0"/>
          </a:p>
          <a:p>
            <a:r>
              <a:rPr lang="en-US" dirty="0" smtClean="0"/>
              <a:t>Most</a:t>
            </a:r>
            <a:endParaRPr lang="en-US" dirty="0"/>
          </a:p>
          <a:p>
            <a:r>
              <a:rPr lang="en-US" dirty="0" smtClean="0"/>
              <a:t>Many</a:t>
            </a:r>
            <a:endParaRPr lang="en-US" dirty="0"/>
          </a:p>
          <a:p>
            <a:r>
              <a:rPr lang="en-US" dirty="0" smtClean="0"/>
              <a:t>All</a:t>
            </a:r>
            <a:endParaRPr lang="en-US" dirty="0"/>
          </a:p>
          <a:p>
            <a:r>
              <a:rPr lang="en-US" dirty="0" smtClean="0"/>
              <a:t>Generally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771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 Generalization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Valid </a:t>
            </a:r>
            <a:r>
              <a:rPr lang="en-US" dirty="0" smtClean="0"/>
              <a:t>Generalizations</a:t>
            </a:r>
          </a:p>
          <a:p>
            <a:r>
              <a:rPr lang="en-US" dirty="0" smtClean="0"/>
              <a:t>Valid </a:t>
            </a:r>
            <a:r>
              <a:rPr lang="en-US" dirty="0"/>
              <a:t>means </a:t>
            </a:r>
            <a:r>
              <a:rPr lang="en-US" dirty="0" smtClean="0"/>
              <a:t>true.</a:t>
            </a:r>
          </a:p>
          <a:p>
            <a:r>
              <a:rPr lang="en-US" dirty="0" smtClean="0"/>
              <a:t>Supported </a:t>
            </a:r>
            <a:r>
              <a:rPr lang="en-US" dirty="0"/>
              <a:t>by </a:t>
            </a:r>
            <a:r>
              <a:rPr lang="en-US" dirty="0" smtClean="0"/>
              <a:t>facts</a:t>
            </a:r>
          </a:p>
          <a:p>
            <a:r>
              <a:rPr lang="en-US" dirty="0" smtClean="0"/>
              <a:t>Agrees </a:t>
            </a:r>
            <a:r>
              <a:rPr lang="en-US" dirty="0"/>
              <a:t>with what you already know about the </a:t>
            </a:r>
            <a:r>
              <a:rPr lang="en-US" dirty="0" smtClean="0"/>
              <a:t>topic</a:t>
            </a:r>
          </a:p>
          <a:p>
            <a:r>
              <a:rPr lang="en-US" dirty="0" smtClean="0"/>
              <a:t>Uses </a:t>
            </a:r>
            <a:r>
              <a:rPr lang="en-US" dirty="0"/>
              <a:t>logic and </a:t>
            </a:r>
            <a:r>
              <a:rPr lang="en-US" dirty="0" smtClean="0"/>
              <a:t>reasoning</a:t>
            </a:r>
          </a:p>
          <a:p>
            <a:r>
              <a:rPr lang="en-US" dirty="0" smtClean="0"/>
              <a:t>Proven </a:t>
            </a:r>
            <a:r>
              <a:rPr lang="en-US" dirty="0"/>
              <a:t>with several examples</a:t>
            </a:r>
          </a:p>
        </p:txBody>
      </p:sp>
    </p:spTree>
    <p:extLst>
      <p:ext uri="{BB962C8B-B14F-4D97-AF65-F5344CB8AC3E}">
        <p14:creationId xmlns:p14="http://schemas.microsoft.com/office/powerpoint/2010/main" val="820780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Faulty Generalization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Faulty means </a:t>
            </a:r>
            <a:r>
              <a:rPr lang="en-US" dirty="0" smtClean="0"/>
              <a:t>false.</a:t>
            </a:r>
          </a:p>
          <a:p>
            <a:r>
              <a:rPr lang="en-US" dirty="0" smtClean="0"/>
              <a:t>Not </a:t>
            </a:r>
            <a:r>
              <a:rPr lang="en-US" dirty="0"/>
              <a:t>supported by </a:t>
            </a:r>
            <a:r>
              <a:rPr lang="en-US" dirty="0" smtClean="0"/>
              <a:t>facts</a:t>
            </a:r>
          </a:p>
          <a:p>
            <a:r>
              <a:rPr lang="en-US" dirty="0" smtClean="0"/>
              <a:t>Watch </a:t>
            </a:r>
            <a:r>
              <a:rPr lang="en-US" dirty="0"/>
              <a:t>for the key words: none, all, always, </a:t>
            </a:r>
            <a:r>
              <a:rPr lang="en-US" dirty="0" smtClean="0"/>
              <a:t>never, everyone, </a:t>
            </a:r>
            <a:r>
              <a:rPr lang="en-US" dirty="0"/>
              <a:t>nobody</a:t>
            </a:r>
          </a:p>
        </p:txBody>
      </p:sp>
    </p:spTree>
    <p:extLst>
      <p:ext uri="{BB962C8B-B14F-4D97-AF65-F5344CB8AC3E}">
        <p14:creationId xmlns:p14="http://schemas.microsoft.com/office/powerpoint/2010/main" val="4216656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Faulty Generalization Continued..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Faulty generalization can be observed in following conditions;</a:t>
            </a:r>
          </a:p>
          <a:p>
            <a:pPr marL="457200" indent="-457200">
              <a:buAutoNum type="arabicPeriod"/>
            </a:pPr>
            <a:r>
              <a:rPr lang="en-US" dirty="0" smtClean="0"/>
              <a:t>Circular Reasoning </a:t>
            </a:r>
          </a:p>
          <a:p>
            <a:pPr marL="457200" indent="-457200">
              <a:buAutoNum type="arabicPeriod"/>
            </a:pPr>
            <a:r>
              <a:rPr lang="en-US" dirty="0" smtClean="0"/>
              <a:t>Over-Generalization </a:t>
            </a:r>
          </a:p>
          <a:p>
            <a:pPr marL="457200" indent="-457200">
              <a:buAutoNum type="arabicPeriod"/>
            </a:pPr>
            <a:r>
              <a:rPr lang="en-US" dirty="0" smtClean="0"/>
              <a:t>Self- Contradiction </a:t>
            </a:r>
          </a:p>
          <a:p>
            <a:pPr marL="457200" indent="-457200">
              <a:buAutoNum type="arabicPeriod"/>
            </a:pPr>
            <a:r>
              <a:rPr lang="en-US" dirty="0" smtClean="0"/>
              <a:t>False- Causality </a:t>
            </a:r>
          </a:p>
          <a:p>
            <a:pPr marL="457200" indent="-457200">
              <a:buAutoNum type="arabicPeriod"/>
            </a:pPr>
            <a:r>
              <a:rPr lang="en-US" dirty="0" smtClean="0"/>
              <a:t>Over- Simplification 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882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Universal &amp; Statistical Generalization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91175"/>
            <a:ext cx="9601200" cy="499403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Universal </a:t>
            </a:r>
            <a:r>
              <a:rPr lang="en-US" b="1" dirty="0"/>
              <a:t>generalization</a:t>
            </a:r>
            <a:r>
              <a:rPr lang="en-US" b="1" dirty="0" smtClean="0"/>
              <a:t>:</a:t>
            </a:r>
          </a:p>
          <a:p>
            <a:r>
              <a:rPr lang="en-US" dirty="0" smtClean="0"/>
              <a:t>Universal generalization claims </a:t>
            </a:r>
            <a:r>
              <a:rPr lang="en-US" dirty="0"/>
              <a:t>that all members of a group </a:t>
            </a:r>
            <a:r>
              <a:rPr lang="en-US" dirty="0" smtClean="0"/>
              <a:t>have certain </a:t>
            </a:r>
            <a:r>
              <a:rPr lang="en-US" dirty="0"/>
              <a:t>attributes or </a:t>
            </a:r>
            <a:r>
              <a:rPr lang="en-US" dirty="0" smtClean="0"/>
              <a:t>characteristics</a:t>
            </a:r>
          </a:p>
          <a:p>
            <a:r>
              <a:rPr lang="en-US" dirty="0" smtClean="0"/>
              <a:t>Asians </a:t>
            </a:r>
            <a:r>
              <a:rPr lang="en-US" dirty="0"/>
              <a:t>are good at </a:t>
            </a:r>
            <a:r>
              <a:rPr lang="en-US" dirty="0" smtClean="0"/>
              <a:t>math.</a:t>
            </a:r>
          </a:p>
          <a:p>
            <a:r>
              <a:rPr lang="en-US" dirty="0" smtClean="0"/>
              <a:t>Radical Feminists </a:t>
            </a:r>
            <a:r>
              <a:rPr lang="en-US" dirty="0"/>
              <a:t>hate men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Statistical </a:t>
            </a:r>
            <a:r>
              <a:rPr lang="en-US" b="1" dirty="0"/>
              <a:t>generalization</a:t>
            </a:r>
            <a:r>
              <a:rPr lang="en-US" b="1" dirty="0" smtClean="0"/>
              <a:t>:</a:t>
            </a:r>
          </a:p>
          <a:p>
            <a:r>
              <a:rPr lang="en-US" dirty="0" smtClean="0"/>
              <a:t>Statistical </a:t>
            </a:r>
            <a:r>
              <a:rPr lang="en-US" dirty="0"/>
              <a:t>generalization: claims that a percentage or a portion of </a:t>
            </a:r>
            <a:r>
              <a:rPr lang="en-US" dirty="0" smtClean="0"/>
              <a:t>a group </a:t>
            </a:r>
            <a:r>
              <a:rPr lang="en-US" dirty="0"/>
              <a:t>has a certain attribute or property. 76% of felons are </a:t>
            </a:r>
            <a:r>
              <a:rPr lang="en-US" dirty="0" smtClean="0"/>
              <a:t>recidivists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Contingent </a:t>
            </a:r>
            <a:r>
              <a:rPr lang="en-US" b="1" dirty="0"/>
              <a:t>generalization: </a:t>
            </a:r>
            <a:r>
              <a:rPr lang="en-US" dirty="0"/>
              <a:t>based on conditions or </a:t>
            </a:r>
            <a:r>
              <a:rPr lang="en-US" dirty="0" smtClean="0"/>
              <a:t>qualifications that </a:t>
            </a:r>
            <a:r>
              <a:rPr lang="en-US" dirty="0"/>
              <a:t>must be met for the generalization to hold true. </a:t>
            </a:r>
            <a:endParaRPr lang="en-US" dirty="0" smtClean="0"/>
          </a:p>
          <a:p>
            <a:r>
              <a:rPr lang="en-US" dirty="0" smtClean="0"/>
              <a:t>Generalizations are </a:t>
            </a:r>
            <a:r>
              <a:rPr lang="en-US" dirty="0"/>
              <a:t>more likely to hold true if they are confined to specific </a:t>
            </a:r>
            <a:r>
              <a:rPr lang="en-US" dirty="0" smtClean="0"/>
              <a:t>times, places, </a:t>
            </a:r>
            <a:r>
              <a:rPr lang="en-US" dirty="0"/>
              <a:t>or </a:t>
            </a:r>
            <a:r>
              <a:rPr lang="en-US" dirty="0" smtClean="0"/>
              <a:t>situations</a:t>
            </a:r>
          </a:p>
          <a:p>
            <a:r>
              <a:rPr lang="en-US" dirty="0" smtClean="0"/>
              <a:t>Most </a:t>
            </a:r>
            <a:r>
              <a:rPr lang="en-US" dirty="0"/>
              <a:t>serial killers are </a:t>
            </a:r>
            <a:r>
              <a:rPr lang="en-US" dirty="0" smtClean="0"/>
              <a:t>male</a:t>
            </a:r>
          </a:p>
          <a:p>
            <a:r>
              <a:rPr lang="en-US" dirty="0" smtClean="0"/>
              <a:t> </a:t>
            </a:r>
            <a:r>
              <a:rPr lang="en-US" dirty="0"/>
              <a:t>The majority of journalists are Democrats</a:t>
            </a:r>
          </a:p>
        </p:txBody>
      </p:sp>
    </p:spTree>
    <p:extLst>
      <p:ext uri="{BB962C8B-B14F-4D97-AF65-F5344CB8AC3E}">
        <p14:creationId xmlns:p14="http://schemas.microsoft.com/office/powerpoint/2010/main" val="508640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Inductive &amp; Deductive Generalization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Two Types of Generalization </a:t>
            </a:r>
          </a:p>
          <a:p>
            <a:r>
              <a:rPr lang="en-US" dirty="0" smtClean="0"/>
              <a:t>Deductive &amp; Inductive Generalization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Deductive Generalization</a:t>
            </a:r>
          </a:p>
          <a:p>
            <a:r>
              <a:rPr lang="en-US" dirty="0" smtClean="0"/>
              <a:t>Deductive Generalization proceeds from </a:t>
            </a:r>
            <a:r>
              <a:rPr lang="en-US" dirty="0"/>
              <a:t>a general rule or general principle to a </a:t>
            </a:r>
            <a:r>
              <a:rPr lang="en-US" dirty="0" smtClean="0"/>
              <a:t>specific case</a:t>
            </a:r>
          </a:p>
          <a:p>
            <a:r>
              <a:rPr lang="en-US" dirty="0" smtClean="0"/>
              <a:t>example</a:t>
            </a:r>
            <a:r>
              <a:rPr lang="en-US" dirty="0"/>
              <a:t>: Brazilians love soccer. Hector is </a:t>
            </a:r>
            <a:r>
              <a:rPr lang="en-US" dirty="0" smtClean="0"/>
              <a:t>from Brazil</a:t>
            </a:r>
            <a:r>
              <a:rPr lang="en-US" dirty="0"/>
              <a:t>, so he probably loves soccer too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75055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49</TotalTime>
  <Words>383</Words>
  <Application>Microsoft Office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Franklin Gothic Book</vt:lpstr>
      <vt:lpstr>Wingdings</vt:lpstr>
      <vt:lpstr>Crop</vt:lpstr>
      <vt:lpstr>Generalization in Logic </vt:lpstr>
      <vt:lpstr>What is Generalization </vt:lpstr>
      <vt:lpstr>Types of Generalization </vt:lpstr>
      <vt:lpstr>Key Words </vt:lpstr>
      <vt:lpstr>Valid Generalization </vt:lpstr>
      <vt:lpstr>Faulty Generalization </vt:lpstr>
      <vt:lpstr>Faulty Generalization Continued.. </vt:lpstr>
      <vt:lpstr>Universal &amp; Statistical Generalization </vt:lpstr>
      <vt:lpstr>Inductive &amp; Deductive Generalization </vt:lpstr>
      <vt:lpstr>Inductive Generalization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Generalization in Logic </dc:title>
  <dc:creator>Hyperlink</dc:creator>
  <cp:lastModifiedBy>Hyperlink</cp:lastModifiedBy>
  <cp:revision>40</cp:revision>
  <dcterms:created xsi:type="dcterms:W3CDTF">2020-04-07T19:41:53Z</dcterms:created>
  <dcterms:modified xsi:type="dcterms:W3CDTF">2020-04-11T04:41:34Z</dcterms:modified>
</cp:coreProperties>
</file>