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1" r:id="rId14"/>
    <p:sldId id="272" r:id="rId15"/>
    <p:sldId id="273" r:id="rId16"/>
    <p:sldId id="274" r:id="rId17"/>
    <p:sldId id="275" r:id="rId18"/>
    <p:sldId id="281" r:id="rId19"/>
    <p:sldId id="289" r:id="rId20"/>
    <p:sldId id="288" r:id="rId21"/>
    <p:sldId id="290" r:id="rId22"/>
    <p:sldId id="282" r:id="rId23"/>
    <p:sldId id="283" r:id="rId24"/>
    <p:sldId id="284" r:id="rId25"/>
    <p:sldId id="285" r:id="rId26"/>
    <p:sldId id="286" r:id="rId27"/>
    <p:sldId id="287" r:id="rId28"/>
    <p:sldId id="278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B2D1CC-DE10-4C25-BFE0-D4A7AC74822B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2875E1-03F4-4C70-9F46-1909D67B6F2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014184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26F5ED86-6F1A-4047-9D40-6333A7D41768}" type="slidenum">
              <a:rPr lang="en-US"/>
              <a:pPr eaLnBrk="1" hangingPunct="1"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020B649-35E7-4F26-BEA3-61CA5F5F405E}" type="datetimeFigureOut">
              <a:rPr lang="en-US" smtClean="0"/>
              <a:pPr/>
              <a:t>10/25/2020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19862BD-3319-48D0-8735-0E683C594B3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Users\Ratial Bros\Downloads\Documents\images 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48" y="341849"/>
            <a:ext cx="8435352" cy="61351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418415521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1"/>
          <p:cNvSpPr>
            <a:spLocks noChangeArrowheads="1"/>
          </p:cNvSpPr>
          <p:nvPr/>
        </p:nvSpPr>
        <p:spPr bwMode="auto">
          <a:xfrm>
            <a:off x="609600" y="98923"/>
            <a:ext cx="8229600" cy="62940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buFontTx/>
              <a:buChar char="•"/>
              <a:tabLst>
                <a:tab pos="4572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4572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4572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Producer (plants)</a:t>
            </a:r>
          </a:p>
          <a:p>
            <a:pPr algn="just">
              <a:buFontTx/>
              <a:buChar char="•"/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Consumer (Animals)</a:t>
            </a:r>
            <a:endParaRPr lang="en-US" sz="2400" dirty="0"/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Decomposers (Micro-organisms)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800" b="1" i="1" u="sng" dirty="0">
                <a:solidFill>
                  <a:srgbClr val="C00000"/>
                </a:solidFill>
                <a:cs typeface="Times New Roman" pitchFamily="18" charset="0"/>
              </a:rPr>
              <a:t>I. Procedures (Autotrophs)</a:t>
            </a:r>
            <a:endParaRPr lang="en-US" sz="2800" b="1" i="1" u="sng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	Procedures synthesize their food themselves</a:t>
            </a: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 through photosynthesis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Example :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	All green plants, trees.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b="1" dirty="0">
                <a:cs typeface="Times New Roman" pitchFamily="18" charset="0"/>
              </a:rPr>
              <a:t>Photosynthesis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	The green pigments called chlorophyll, present in</a:t>
            </a: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 the leaves of plants,</a:t>
            </a: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 converts CO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and H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O in the presence of sunlight into</a:t>
            </a: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 carbohydrates.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6CO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 + 12H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O ----------------------&gt; C</a:t>
            </a:r>
            <a:r>
              <a:rPr lang="en-US" sz="2400" baseline="-30000" dirty="0">
                <a:cs typeface="Times New Roman" pitchFamily="18" charset="0"/>
              </a:rPr>
              <a:t>6</a:t>
            </a:r>
            <a:r>
              <a:rPr lang="en-US" sz="2400" dirty="0">
                <a:cs typeface="Times New Roman" pitchFamily="18" charset="0"/>
              </a:rPr>
              <a:t>H</a:t>
            </a:r>
            <a:r>
              <a:rPr lang="en-US" sz="2400" baseline="-30000" dirty="0">
                <a:cs typeface="Times New Roman" pitchFamily="18" charset="0"/>
              </a:rPr>
              <a:t>12</a:t>
            </a:r>
            <a:r>
              <a:rPr lang="en-US" sz="2400" dirty="0">
                <a:cs typeface="Times New Roman" pitchFamily="18" charset="0"/>
              </a:rPr>
              <a:t>O</a:t>
            </a:r>
            <a:r>
              <a:rPr lang="en-US" sz="2400" baseline="-30000" dirty="0">
                <a:cs typeface="Times New Roman" pitchFamily="18" charset="0"/>
              </a:rPr>
              <a:t>6</a:t>
            </a:r>
            <a:r>
              <a:rPr lang="en-US" sz="2400" dirty="0">
                <a:cs typeface="Times New Roman" pitchFamily="18" charset="0"/>
              </a:rPr>
              <a:t> + 6O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+6H</a:t>
            </a:r>
            <a:r>
              <a:rPr lang="en-US" sz="2400" baseline="-30000" dirty="0">
                <a:cs typeface="Times New Roman" pitchFamily="18" charset="0"/>
              </a:rPr>
              <a:t>2</a:t>
            </a:r>
            <a:r>
              <a:rPr lang="en-US" sz="2400" dirty="0">
                <a:cs typeface="Times New Roman" pitchFamily="18" charset="0"/>
              </a:rPr>
              <a:t>O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This process is called photosynthesis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0566950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"/>
          <p:cNvSpPr>
            <a:spLocks noChangeArrowheads="1"/>
          </p:cNvSpPr>
          <p:nvPr/>
        </p:nvSpPr>
        <p:spPr bwMode="auto">
          <a:xfrm>
            <a:off x="228600" y="153616"/>
            <a:ext cx="8346120" cy="500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685800" algn="l"/>
              </a:tabLst>
            </a:pPr>
            <a:endParaRPr lang="en-US" sz="1300" b="1" dirty="0">
              <a:cs typeface="Times New Roman" pitchFamily="18" charset="0"/>
            </a:endParaRPr>
          </a:p>
          <a:p>
            <a:pPr eaLnBrk="0" hangingPunct="0">
              <a:tabLst>
                <a:tab pos="685800" algn="l"/>
              </a:tabLst>
            </a:pPr>
            <a:endParaRPr lang="en-US" sz="1400" b="1" dirty="0">
              <a:cs typeface="Times New Roman" pitchFamily="18" charset="0"/>
            </a:endParaRPr>
          </a:p>
          <a:p>
            <a:pPr eaLnBrk="0" hangingPunct="0">
              <a:tabLst>
                <a:tab pos="685800" algn="l"/>
              </a:tabLst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2. Consumers (heterotrophs)</a:t>
            </a:r>
            <a:endParaRPr lang="en-US" sz="2800" dirty="0">
              <a:solidFill>
                <a:srgbClr val="C00000"/>
              </a:solidFill>
            </a:endParaRPr>
          </a:p>
          <a:p>
            <a:pPr eaLnBrk="0" hangingPunct="0">
              <a:tabLst>
                <a:tab pos="685800" algn="l"/>
              </a:tabLst>
            </a:pPr>
            <a:r>
              <a:rPr lang="en-US" sz="2400" b="1" dirty="0">
                <a:cs typeface="Times New Roman" pitchFamily="18" charset="0"/>
              </a:rPr>
              <a:t>Examples </a:t>
            </a:r>
            <a:endParaRPr lang="en-US" sz="2400" dirty="0"/>
          </a:p>
          <a:p>
            <a:pPr>
              <a:tabLst>
                <a:tab pos="685800" algn="l"/>
              </a:tabLst>
            </a:pPr>
            <a:r>
              <a:rPr lang="en-US" sz="2400" b="1" dirty="0" smtClean="0">
                <a:cs typeface="Times New Roman" pitchFamily="18" charset="0"/>
              </a:rPr>
              <a:t>Plant </a:t>
            </a:r>
            <a:r>
              <a:rPr lang="en-US" sz="2400" b="1" dirty="0">
                <a:cs typeface="Times New Roman" pitchFamily="18" charset="0"/>
              </a:rPr>
              <a:t>eating species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Insects, rabbit, goat, deer, cow, etc.,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b="1" dirty="0">
                <a:cs typeface="Times New Roman" pitchFamily="18" charset="0"/>
              </a:rPr>
              <a:t>Classification of consumers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n-US" sz="2400" dirty="0" smtClean="0">
                <a:cs typeface="Times New Roman" pitchFamily="18" charset="0"/>
              </a:rPr>
              <a:t> Consumers </a:t>
            </a:r>
            <a:r>
              <a:rPr lang="en-US" sz="2400" dirty="0">
                <a:cs typeface="Times New Roman" pitchFamily="18" charset="0"/>
              </a:rPr>
              <a:t>are further classified as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dirty="0" smtClean="0">
                <a:cs typeface="Times New Roman" pitchFamily="18" charset="0"/>
              </a:rPr>
              <a:t>          </a:t>
            </a:r>
            <a:r>
              <a:rPr lang="en-US" sz="2400" dirty="0" smtClean="0"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en-US" sz="2400" dirty="0" err="1">
                <a:solidFill>
                  <a:srgbClr val="C00000"/>
                </a:solidFill>
                <a:cs typeface="Times New Roman" pitchFamily="18" charset="0"/>
              </a:rPr>
              <a:t>i</a:t>
            </a:r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) Primary consumers </a:t>
            </a:r>
            <a:r>
              <a:rPr lang="en-US" sz="2400" dirty="0">
                <a:cs typeface="Times New Roman" pitchFamily="18" charset="0"/>
              </a:rPr>
              <a:t>(Herbivores) (Plant eaters)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n-US" sz="2400" dirty="0" smtClean="0">
                <a:cs typeface="Times New Roman" pitchFamily="18" charset="0"/>
              </a:rPr>
              <a:t> Primary </a:t>
            </a:r>
            <a:r>
              <a:rPr lang="en-US" sz="2400" dirty="0">
                <a:cs typeface="Times New Roman" pitchFamily="18" charset="0"/>
              </a:rPr>
              <a:t>consumers are also called herbivores,</a:t>
            </a:r>
          </a:p>
          <a:p>
            <a:pPr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       </a:t>
            </a:r>
            <a:r>
              <a:rPr lang="en-US" sz="2400" dirty="0" smtClean="0">
                <a:cs typeface="Times New Roman" pitchFamily="18" charset="0"/>
              </a:rPr>
              <a:t>   they </a:t>
            </a:r>
            <a:r>
              <a:rPr lang="en-US" sz="2400" dirty="0">
                <a:cs typeface="Times New Roman" pitchFamily="18" charset="0"/>
              </a:rPr>
              <a:t>directly </a:t>
            </a:r>
            <a:r>
              <a:rPr lang="en-US" sz="2400" dirty="0" smtClean="0">
                <a:cs typeface="Times New Roman" pitchFamily="18" charset="0"/>
              </a:rPr>
              <a:t>depend </a:t>
            </a:r>
            <a:r>
              <a:rPr lang="en-US" sz="2400" dirty="0">
                <a:cs typeface="Times New Roman" pitchFamily="18" charset="0"/>
              </a:rPr>
              <a:t>on the plants for their food. So they </a:t>
            </a:r>
            <a:r>
              <a:rPr lang="en-US" sz="2400" dirty="0" smtClean="0">
                <a:cs typeface="Times New Roman" pitchFamily="18" charset="0"/>
              </a:rPr>
              <a:t>     	 are </a:t>
            </a:r>
            <a:r>
              <a:rPr lang="en-US" sz="2400" dirty="0">
                <a:cs typeface="Times New Roman" pitchFamily="18" charset="0"/>
              </a:rPr>
              <a:t>called plant eaters.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b="1" dirty="0">
                <a:cs typeface="Times New Roman" pitchFamily="18" charset="0"/>
              </a:rPr>
              <a:t>Examples :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n-US" sz="2400" dirty="0" smtClean="0">
                <a:cs typeface="Times New Roman" pitchFamily="18" charset="0"/>
              </a:rPr>
              <a:t> Insects</a:t>
            </a:r>
            <a:r>
              <a:rPr lang="en-US" sz="2400" dirty="0">
                <a:cs typeface="Times New Roman" pitchFamily="18" charset="0"/>
              </a:rPr>
              <a:t>, rat, goat, deer, cow, horse, etc.,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7214263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ChangeArrowheads="1"/>
          </p:cNvSpPr>
          <p:nvPr/>
        </p:nvSpPr>
        <p:spPr bwMode="auto">
          <a:xfrm>
            <a:off x="304800" y="890588"/>
            <a:ext cx="84582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0" hangingPunct="0">
              <a:tabLst>
                <a:tab pos="685800" algn="l"/>
              </a:tabLst>
            </a:pPr>
            <a:r>
              <a:rPr lang="en-US" sz="2800" b="1" i="1" dirty="0" smtClean="0">
                <a:cs typeface="Times New Roman" pitchFamily="18" charset="0"/>
              </a:rPr>
              <a:t>(ii)-</a:t>
            </a:r>
            <a:r>
              <a:rPr lang="en-US" sz="2800" b="1" i="1" dirty="0" smtClean="0">
                <a:solidFill>
                  <a:srgbClr val="C00000"/>
                </a:solidFill>
                <a:cs typeface="Times New Roman" pitchFamily="18" charset="0"/>
              </a:rPr>
              <a:t>Secondary </a:t>
            </a:r>
            <a:r>
              <a:rPr lang="en-US" sz="2800" b="1" i="1" dirty="0">
                <a:solidFill>
                  <a:srgbClr val="C00000"/>
                </a:solidFill>
                <a:cs typeface="Times New Roman" pitchFamily="18" charset="0"/>
              </a:rPr>
              <a:t>consumers (primary carnivores) (meat eater)</a:t>
            </a:r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 </a:t>
            </a:r>
            <a:endParaRPr lang="en-US" sz="24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Secondary consumers are primary carnivores, they feed on primary consumers. </a:t>
            </a: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They directly depend on the herbivores for their food. </a:t>
            </a:r>
            <a:endParaRPr lang="en-US" sz="2400" dirty="0"/>
          </a:p>
          <a:p>
            <a:pPr algn="just" eaLnBrk="0" hangingPunct="0">
              <a:tabLst>
                <a:tab pos="685800" algn="l"/>
              </a:tabLst>
            </a:pPr>
            <a:r>
              <a:rPr lang="en-US" sz="2400" b="1" dirty="0">
                <a:cs typeface="Times New Roman" pitchFamily="18" charset="0"/>
              </a:rPr>
              <a:t>Example </a:t>
            </a:r>
            <a:endParaRPr lang="en-US" sz="2400" dirty="0"/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Frog, cat, snakes, foxes, etc., </a:t>
            </a:r>
            <a:endParaRPr lang="en-US" sz="2400" dirty="0"/>
          </a:p>
          <a:p>
            <a:pPr algn="just" eaLnBrk="0" hangingPunct="0">
              <a:tabLst>
                <a:tab pos="685800" algn="l"/>
              </a:tabLst>
            </a:pPr>
            <a:r>
              <a:rPr lang="en-US" sz="2800" b="1" dirty="0">
                <a:cs typeface="Times New Roman" pitchFamily="18" charset="0"/>
              </a:rPr>
              <a:t>(</a:t>
            </a:r>
            <a:r>
              <a:rPr lang="en-US" sz="2800" b="1" dirty="0" smtClean="0">
                <a:cs typeface="Times New Roman" pitchFamily="18" charset="0"/>
              </a:rPr>
              <a:t>iii)-</a:t>
            </a: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Tertiary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consumers (Secondary carnivores) (</a:t>
            </a:r>
            <a:r>
              <a:rPr lang="en-US" sz="2800" b="1" dirty="0" err="1">
                <a:solidFill>
                  <a:srgbClr val="C00000"/>
                </a:solidFill>
                <a:cs typeface="Times New Roman" pitchFamily="18" charset="0"/>
              </a:rPr>
              <a:t>Meateaters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)</a:t>
            </a:r>
            <a:endParaRPr lang="en-US" sz="28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</a:t>
            </a:r>
            <a:r>
              <a:rPr lang="en-US" sz="2400" dirty="0" err="1" smtClean="0">
                <a:cs typeface="Times New Roman" pitchFamily="18" charset="0"/>
              </a:rPr>
              <a:t>Teritiary</a:t>
            </a:r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dirty="0">
                <a:cs typeface="Times New Roman" pitchFamily="18" charset="0"/>
              </a:rPr>
              <a:t>consumers are secondary carnivores, they feed on secondary consumers. </a:t>
            </a: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They depend on the primary carnivores for their food. </a:t>
            </a:r>
            <a:endParaRPr lang="en-US" sz="2400" dirty="0"/>
          </a:p>
          <a:p>
            <a:pPr algn="just" eaLnBrk="0" hangingPunct="0">
              <a:tabLst>
                <a:tab pos="685800" algn="l"/>
              </a:tabLst>
            </a:pPr>
            <a:r>
              <a:rPr lang="en-US" sz="2400" b="1" dirty="0">
                <a:cs typeface="Times New Roman" pitchFamily="18" charset="0"/>
              </a:rPr>
              <a:t>Examples </a:t>
            </a:r>
            <a:endParaRPr lang="en-US" sz="2400" dirty="0"/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Tigers, lions, etc.,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336590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"/>
          <p:cNvSpPr>
            <a:spLocks noChangeArrowheads="1"/>
          </p:cNvSpPr>
          <p:nvPr/>
        </p:nvSpPr>
        <p:spPr bwMode="auto">
          <a:xfrm>
            <a:off x="304800" y="990600"/>
            <a:ext cx="8382000" cy="37856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0" hangingPunct="0">
              <a:tabLst>
                <a:tab pos="685800" algn="l"/>
              </a:tabLst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3. Decomposers </a:t>
            </a:r>
            <a:endParaRPr lang="en-US" sz="2400" dirty="0">
              <a:solidFill>
                <a:srgbClr val="C00000"/>
              </a:solidFill>
            </a:endParaRPr>
          </a:p>
          <a:p>
            <a:pPr eaLnBrk="0" hangingPunct="0">
              <a:tabLst>
                <a:tab pos="685800" algn="l"/>
              </a:tabLst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Examples </a:t>
            </a:r>
            <a:endParaRPr lang="en-US" sz="24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	Microorganisms like bacteria and fungi. </a:t>
            </a: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Decomposers attack the dead bodies of producers and consumers and </a:t>
            </a:r>
            <a:r>
              <a:rPr lang="en-US" sz="2400" dirty="0" smtClean="0">
                <a:cs typeface="Times New Roman" pitchFamily="18" charset="0"/>
              </a:rPr>
              <a:t>decompose them </a:t>
            </a:r>
            <a:r>
              <a:rPr lang="en-US" sz="2400" dirty="0">
                <a:cs typeface="Times New Roman" pitchFamily="18" charset="0"/>
              </a:rPr>
              <a:t>into simpler compounds. During the decomposition </a:t>
            </a:r>
            <a:r>
              <a:rPr lang="en-US" sz="2400" dirty="0" smtClean="0">
                <a:cs typeface="Times New Roman" pitchFamily="18" charset="0"/>
              </a:rPr>
              <a:t>inorganic </a:t>
            </a:r>
            <a:r>
              <a:rPr lang="en-US" sz="2400" dirty="0">
                <a:cs typeface="Times New Roman" pitchFamily="18" charset="0"/>
              </a:rPr>
              <a:t>nutrients are released. </a:t>
            </a:r>
          </a:p>
          <a:p>
            <a:pPr algn="just" eaLnBrk="0" hangingPunct="0">
              <a:tabLst>
                <a:tab pos="685800" algn="l"/>
              </a:tabLst>
            </a:pPr>
            <a:r>
              <a:rPr lang="en-US" sz="2400" dirty="0">
                <a:cs typeface="Times New Roman" pitchFamily="18" charset="0"/>
              </a:rPr>
              <a:t>The inorganic nutrients together with other organic substances are then utilized by the procedures for the synthesis of their own food. </a:t>
            </a:r>
            <a:endParaRPr lang="en-US" sz="2400" dirty="0"/>
          </a:p>
          <a:p>
            <a:pPr eaLnBrk="0" hangingPunct="0">
              <a:tabLst>
                <a:tab pos="6858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186867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ChangeArrowheads="1"/>
          </p:cNvSpPr>
          <p:nvPr/>
        </p:nvSpPr>
        <p:spPr bwMode="auto">
          <a:xfrm>
            <a:off x="228600" y="877393"/>
            <a:ext cx="8763000" cy="49552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 eaLnBrk="0" hangingPunct="0">
              <a:tabLst>
                <a:tab pos="914400" algn="l"/>
              </a:tabLst>
            </a:pPr>
            <a:r>
              <a:rPr lang="en-US" sz="2800" b="1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. Abiotic (non-living) components </a:t>
            </a:r>
            <a:endParaRPr lang="en-US" sz="28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	The non-living components (physical and chemical) </a:t>
            </a:r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of ecosystem collectively form </a:t>
            </a:r>
            <a:r>
              <a:rPr lang="en-US" sz="2400" dirty="0" smtClean="0">
                <a:cs typeface="Times New Roman" pitchFamily="18" charset="0"/>
              </a:rPr>
              <a:t>a </a:t>
            </a:r>
            <a:r>
              <a:rPr lang="en-US" sz="2400" dirty="0">
                <a:cs typeface="Times New Roman" pitchFamily="18" charset="0"/>
              </a:rPr>
              <a:t>community called abiotic components (or) abiotic community. 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b="1" dirty="0">
                <a:cs typeface="Times New Roman" pitchFamily="18" charset="0"/>
              </a:rPr>
              <a:t>Examples 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	Climate, soil, water l air, energy, nutrients, etc., 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b="1" dirty="0" smtClean="0">
                <a:cs typeface="Times New Roman" pitchFamily="18" charset="0"/>
              </a:rPr>
              <a:t>Physical </a:t>
            </a:r>
            <a:r>
              <a:rPr lang="en-US" sz="2400" b="1" dirty="0">
                <a:cs typeface="Times New Roman" pitchFamily="18" charset="0"/>
              </a:rPr>
              <a:t>components 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	They include the energy, climate, raw materials and </a:t>
            </a:r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living space that the biological </a:t>
            </a:r>
            <a:r>
              <a:rPr lang="en-US" sz="2400" dirty="0" smtClean="0">
                <a:cs typeface="Times New Roman" pitchFamily="18" charset="0"/>
              </a:rPr>
              <a:t>community </a:t>
            </a:r>
            <a:r>
              <a:rPr lang="en-US" sz="2400" dirty="0">
                <a:cs typeface="Times New Roman" pitchFamily="18" charset="0"/>
              </a:rPr>
              <a:t>needs. They are useful for the growth and </a:t>
            </a:r>
            <a:r>
              <a:rPr lang="en-US" sz="2400" dirty="0" smtClean="0">
                <a:cs typeface="Times New Roman" pitchFamily="18" charset="0"/>
              </a:rPr>
              <a:t>maintenance </a:t>
            </a:r>
            <a:r>
              <a:rPr lang="en-US" sz="2400" dirty="0">
                <a:cs typeface="Times New Roman" pitchFamily="18" charset="0"/>
              </a:rPr>
              <a:t>of its member.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endParaRPr lang="en-US" sz="2400" b="1" dirty="0">
              <a:cs typeface="Times New Roman" pitchFamily="18" charset="0"/>
            </a:endParaRPr>
          </a:p>
          <a:p>
            <a:pPr algn="just" eaLnBrk="0" hangingPunct="0">
              <a:tabLst>
                <a:tab pos="914400" algn="l"/>
              </a:tabLst>
            </a:pPr>
            <a:r>
              <a:rPr lang="en-US" sz="2400" b="1" dirty="0">
                <a:cs typeface="Times New Roman" pitchFamily="18" charset="0"/>
              </a:rPr>
              <a:t>Example </a:t>
            </a:r>
            <a:endParaRPr lang="en-US" sz="24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Air, water, soil, sunlight, etc.,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2742576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152400" y="609600"/>
            <a:ext cx="8534400" cy="2954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tabLst>
                <a:tab pos="914400" algn="l"/>
              </a:tabLst>
            </a:pPr>
            <a:r>
              <a:rPr lang="en-US" b="1" dirty="0">
                <a:cs typeface="Times New Roman" pitchFamily="18" charset="0"/>
              </a:rPr>
              <a:t>2</a:t>
            </a:r>
            <a:r>
              <a:rPr lang="en-US" sz="2400" b="1" dirty="0">
                <a:cs typeface="Times New Roman" pitchFamily="18" charset="0"/>
              </a:rPr>
              <a:t>. Chemical Components </a:t>
            </a:r>
            <a:endParaRPr lang="en-US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	They are the sources of essential nutrients </a:t>
            </a:r>
            <a:endParaRPr lang="en-US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400" b="1" dirty="0">
                <a:cs typeface="Times New Roman" pitchFamily="18" charset="0"/>
              </a:rPr>
              <a:t>Examples </a:t>
            </a:r>
            <a:endParaRPr lang="en-US" dirty="0"/>
          </a:p>
          <a:p>
            <a:pPr algn="just" eaLnBrk="0" hangingPunct="0">
              <a:buFontTx/>
              <a:buChar char="•"/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Organic substances : Protein, lipids, carbohydrates, etc., (ii) Inorganic substances:</a:t>
            </a:r>
          </a:p>
          <a:p>
            <a:pPr algn="just" eaLnBrk="0" hangingPunct="0">
              <a:buFontTx/>
              <a:buChar char="•"/>
              <a:tabLst>
                <a:tab pos="914400" algn="l"/>
              </a:tabLst>
            </a:pPr>
            <a:r>
              <a:rPr lang="en-US" sz="2400" dirty="0">
                <a:cs typeface="Times New Roman" pitchFamily="18" charset="0"/>
              </a:rPr>
              <a:t> All micro (Al, Co, </a:t>
            </a:r>
            <a:r>
              <a:rPr lang="en-US" sz="2400" dirty="0" err="1">
                <a:cs typeface="Times New Roman" pitchFamily="18" charset="0"/>
              </a:rPr>
              <a:t>Zu</a:t>
            </a:r>
            <a:r>
              <a:rPr lang="en-US" sz="2400" dirty="0">
                <a:cs typeface="Times New Roman" pitchFamily="18" charset="0"/>
              </a:rPr>
              <a:t>, Cu) and macro elements (C,H, O, P, N, P, K) and few other elements. </a:t>
            </a:r>
            <a:endParaRPr lang="en-US" dirty="0"/>
          </a:p>
          <a:p>
            <a:pPr algn="just" eaLnBrk="0" hangingPunct="0">
              <a:tabLst>
                <a:tab pos="914400" algn="l"/>
              </a:tabLst>
            </a:pPr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274765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609600" y="1143000"/>
            <a:ext cx="80010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 eaLnBrk="0" hangingPunct="0">
              <a:tabLst>
                <a:tab pos="914400" algn="l"/>
              </a:tabLst>
            </a:pPr>
            <a:r>
              <a:rPr lang="en-US" sz="2800" b="1" u="sng" dirty="0" smtClean="0">
                <a:solidFill>
                  <a:srgbClr val="C00000"/>
                </a:solidFill>
                <a:cs typeface="Times New Roman" pitchFamily="18" charset="0"/>
              </a:rPr>
              <a:t>Types </a:t>
            </a:r>
            <a:r>
              <a:rPr lang="en-US" sz="2800" b="1" u="sng" dirty="0">
                <a:solidFill>
                  <a:srgbClr val="C00000"/>
                </a:solidFill>
                <a:cs typeface="Times New Roman" pitchFamily="18" charset="0"/>
              </a:rPr>
              <a:t>of Functions </a:t>
            </a:r>
            <a:endParaRPr lang="en-US" sz="2800" u="sng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914400" algn="l"/>
              </a:tabLst>
            </a:pPr>
            <a:r>
              <a:rPr lang="en-US" sz="2800" dirty="0">
                <a:cs typeface="Times New Roman" pitchFamily="18" charset="0"/>
              </a:rPr>
              <a:t>	Functions of an ecosystem are of three types. </a:t>
            </a:r>
            <a:endParaRPr lang="en-US" sz="28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1. Primary function </a:t>
            </a:r>
            <a:endParaRPr lang="en-US" sz="28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914400" algn="l"/>
              </a:tabLst>
            </a:pPr>
            <a:r>
              <a:rPr lang="en-US" sz="2800" dirty="0">
                <a:cs typeface="Times New Roman" pitchFamily="18" charset="0"/>
              </a:rPr>
              <a:t>	The primary function of all </a:t>
            </a:r>
            <a:r>
              <a:rPr lang="en-US" sz="2800" dirty="0" smtClean="0">
                <a:cs typeface="Times New Roman" pitchFamily="18" charset="0"/>
              </a:rPr>
              <a:t>ecosystem </a:t>
            </a:r>
            <a:r>
              <a:rPr lang="en-US" sz="2800" dirty="0">
                <a:cs typeface="Times New Roman" pitchFamily="18" charset="0"/>
              </a:rPr>
              <a:t>is </a:t>
            </a:r>
          </a:p>
          <a:p>
            <a:pPr algn="just" eaLnBrk="0" hangingPunct="0">
              <a:tabLst>
                <a:tab pos="914400" algn="l"/>
              </a:tabLst>
            </a:pPr>
            <a:r>
              <a:rPr lang="en-US" sz="2800" dirty="0">
                <a:cs typeface="Times New Roman" pitchFamily="18" charset="0"/>
              </a:rPr>
              <a:t>manufacture of starch (photosynthesis). </a:t>
            </a:r>
            <a:endParaRPr lang="en-US" sz="2800" dirty="0"/>
          </a:p>
          <a:p>
            <a:pPr>
              <a:tabLst>
                <a:tab pos="914400" algn="l"/>
              </a:tabLst>
            </a:pP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2. Secondary function</a:t>
            </a:r>
            <a:r>
              <a:rPr lang="en-US" sz="2800" b="1" dirty="0">
                <a:cs typeface="Times New Roman" pitchFamily="18" charset="0"/>
              </a:rPr>
              <a:t> </a:t>
            </a:r>
            <a:endParaRPr lang="en-US" sz="2800" b="1" dirty="0" smtClean="0">
              <a:cs typeface="Times New Roman" pitchFamily="18" charset="0"/>
            </a:endParaRPr>
          </a:p>
          <a:p>
            <a:pPr>
              <a:tabLst>
                <a:tab pos="914400" algn="l"/>
              </a:tabLst>
            </a:pPr>
            <a:r>
              <a:rPr lang="en-US" sz="2800" b="1" dirty="0">
                <a:cs typeface="Times New Roman" pitchFamily="18" charset="0"/>
              </a:rPr>
              <a:t> </a:t>
            </a:r>
            <a:r>
              <a:rPr lang="en-US" sz="2800" b="1" dirty="0" smtClean="0">
                <a:cs typeface="Times New Roman" pitchFamily="18" charset="0"/>
              </a:rPr>
              <a:t>         </a:t>
            </a:r>
            <a:r>
              <a:rPr lang="en-US" sz="2800" dirty="0" smtClean="0">
                <a:cs typeface="Times New Roman" pitchFamily="18" charset="0"/>
              </a:rPr>
              <a:t>The </a:t>
            </a:r>
            <a:r>
              <a:rPr lang="en-US" sz="2800" dirty="0">
                <a:cs typeface="Times New Roman" pitchFamily="18" charset="0"/>
              </a:rPr>
              <a:t>secondary function of all ecosystem is distribution energy in the form of food to all consumers.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25606637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3900">
        <p14:glitter pattern="hexagon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304800" y="967264"/>
            <a:ext cx="84582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>
              <a:tabLst>
                <a:tab pos="609600" algn="l"/>
              </a:tabLst>
            </a:pPr>
            <a:endParaRPr lang="en-US" sz="1300" dirty="0">
              <a:cs typeface="Times New Roman" pitchFamily="18" charset="0"/>
            </a:endParaRPr>
          </a:p>
          <a:p>
            <a:pPr>
              <a:tabLst>
                <a:tab pos="6096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eaLnBrk="0" hangingPunct="0">
              <a:tabLst>
                <a:tab pos="609600" algn="l"/>
              </a:tabLst>
            </a:pPr>
            <a:r>
              <a:rPr lang="en-US" sz="1300" dirty="0">
                <a:cs typeface="Times New Roman" pitchFamily="18" charset="0"/>
              </a:rPr>
              <a:t>	</a:t>
            </a:r>
            <a:r>
              <a:rPr lang="en-US" sz="2000" b="1" dirty="0" smtClean="0">
                <a:solidFill>
                  <a:srgbClr val="C00000"/>
                </a:solidFill>
                <a:cs typeface="Times New Roman" pitchFamily="18" charset="0"/>
              </a:rPr>
              <a:t>(iii)</a:t>
            </a:r>
            <a:r>
              <a:rPr lang="en-US" sz="2400" b="1" dirty="0" smtClean="0">
                <a:solidFill>
                  <a:srgbClr val="C00000"/>
                </a:solidFill>
                <a:cs typeface="Times New Roman" pitchFamily="18" charset="0"/>
              </a:rPr>
              <a:t>Tertiary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Function </a:t>
            </a:r>
            <a:endParaRPr lang="en-US" sz="2400" dirty="0">
              <a:solidFill>
                <a:srgbClr val="C00000"/>
              </a:solidFill>
            </a:endParaRPr>
          </a:p>
          <a:p>
            <a:pPr eaLnBrk="0" hangingPunct="0"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                 All </a:t>
            </a:r>
            <a:r>
              <a:rPr lang="en-US" sz="2400" dirty="0">
                <a:cs typeface="Times New Roman" pitchFamily="18" charset="0"/>
              </a:rPr>
              <a:t>living systems diet at a particular stage. These dead </a:t>
            </a:r>
            <a:r>
              <a:rPr lang="en-US" sz="2400" dirty="0" smtClean="0">
                <a:cs typeface="Times New Roman" pitchFamily="18" charset="0"/>
              </a:rPr>
              <a:t>systems </a:t>
            </a:r>
            <a:r>
              <a:rPr lang="en-US" sz="2400" dirty="0">
                <a:cs typeface="Times New Roman" pitchFamily="18" charset="0"/>
              </a:rPr>
              <a:t>are decomposed </a:t>
            </a:r>
            <a:r>
              <a:rPr lang="en-US" sz="2400" dirty="0" smtClean="0">
                <a:cs typeface="Times New Roman" pitchFamily="18" charset="0"/>
              </a:rPr>
              <a:t>to initiate </a:t>
            </a:r>
            <a:r>
              <a:rPr lang="en-US" sz="2400" dirty="0">
                <a:cs typeface="Times New Roman" pitchFamily="18" charset="0"/>
              </a:rPr>
              <a:t>third function of ecosystems namely “cycling”.</a:t>
            </a:r>
            <a:endParaRPr lang="en-US" sz="2400" dirty="0"/>
          </a:p>
          <a:p>
            <a:pPr eaLnBrk="0" hangingPunct="0">
              <a:tabLst>
                <a:tab pos="609600" algn="l"/>
              </a:tabLst>
            </a:pPr>
            <a:endParaRPr lang="en-US" sz="2400" dirty="0">
              <a:cs typeface="Times New Roman" pitchFamily="18" charset="0"/>
            </a:endParaRPr>
          </a:p>
          <a:p>
            <a:pPr eaLnBrk="0" hangingPunct="0"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The functioning of an ecosystems may be understood </a:t>
            </a:r>
          </a:p>
          <a:p>
            <a:pPr eaLnBrk="0" hangingPunct="0"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studying the following terms. </a:t>
            </a:r>
            <a:endParaRPr lang="en-US" sz="2400" dirty="0"/>
          </a:p>
          <a:p>
            <a:pPr eaLnBrk="0" hangingPunct="0">
              <a:tabLst>
                <a:tab pos="609600" algn="l"/>
              </a:tabLst>
            </a:pPr>
            <a:r>
              <a:rPr lang="en-US" sz="2400" dirty="0" smtClean="0">
                <a:cs typeface="Times New Roman" pitchFamily="18" charset="0"/>
              </a:rPr>
              <a:t> </a:t>
            </a:r>
            <a:endParaRPr lang="en-US" sz="2400" dirty="0"/>
          </a:p>
          <a:p>
            <a:pPr eaLnBrk="0" hangingPunct="0">
              <a:buFontTx/>
              <a:buChar char="•"/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Food chains </a:t>
            </a:r>
            <a:endParaRPr lang="en-US" sz="2400" dirty="0"/>
          </a:p>
          <a:p>
            <a:pPr eaLnBrk="0" hangingPunct="0">
              <a:buFontTx/>
              <a:buChar char="•"/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Food webs </a:t>
            </a:r>
            <a:endParaRPr lang="en-US" sz="2400" dirty="0"/>
          </a:p>
          <a:p>
            <a:pPr eaLnBrk="0" hangingPunct="0">
              <a:buFontTx/>
              <a:buChar char="•"/>
              <a:tabLst>
                <a:tab pos="609600" algn="l"/>
              </a:tabLst>
            </a:pPr>
            <a:r>
              <a:rPr lang="en-US" sz="2400" dirty="0">
                <a:cs typeface="Times New Roman" pitchFamily="18" charset="0"/>
              </a:rPr>
              <a:t>Food pyramids </a:t>
            </a:r>
            <a:endParaRPr lang="en-US" sz="2400" dirty="0"/>
          </a:p>
          <a:p>
            <a:pPr eaLnBrk="0" hangingPunct="0">
              <a:tabLst>
                <a:tab pos="609600" algn="l"/>
              </a:tabLst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3017377811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1"/>
          <p:cNvSpPr>
            <a:spLocks noChangeArrowheads="1"/>
          </p:cNvSpPr>
          <p:nvPr/>
        </p:nvSpPr>
        <p:spPr bwMode="auto">
          <a:xfrm>
            <a:off x="609599" y="607701"/>
            <a:ext cx="8305801" cy="59093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r>
              <a:rPr lang="en-US" sz="2000" b="1" u="sng" dirty="0" smtClean="0">
                <a:solidFill>
                  <a:srgbClr val="C00000"/>
                </a:solidFill>
                <a:cs typeface="Times New Roman" pitchFamily="18" charset="0"/>
              </a:rPr>
              <a:t>FOOD </a:t>
            </a:r>
            <a:r>
              <a:rPr lang="en-US" sz="2000" b="1" u="sng" dirty="0">
                <a:solidFill>
                  <a:srgbClr val="C00000"/>
                </a:solidFill>
                <a:cs typeface="Times New Roman" pitchFamily="18" charset="0"/>
              </a:rPr>
              <a:t>CHAINS </a:t>
            </a:r>
            <a:endParaRPr lang="en-US" b="1" u="sng" dirty="0">
              <a:solidFill>
                <a:srgbClr val="C00000"/>
              </a:solidFill>
            </a:endParaRPr>
          </a:p>
          <a:p>
            <a:pPr algn="just" eaLnBrk="0" hangingPunct="0"/>
            <a:r>
              <a:rPr lang="en-US" sz="1300" b="1" dirty="0">
                <a:cs typeface="Times New Roman" pitchFamily="18" charset="0"/>
              </a:rPr>
              <a:t>	</a:t>
            </a:r>
            <a:r>
              <a:rPr lang="en-US" b="1" dirty="0">
                <a:cs typeface="Times New Roman" pitchFamily="18" charset="0"/>
              </a:rPr>
              <a:t>Definition </a:t>
            </a:r>
            <a:endParaRPr lang="en-US" sz="1600" dirty="0"/>
          </a:p>
          <a:p>
            <a:pPr algn="just" eaLnBrk="0" hangingPunct="0"/>
            <a:r>
              <a:rPr lang="en-US" b="1" i="1" dirty="0">
                <a:cs typeface="Times New Roman" pitchFamily="18" charset="0"/>
              </a:rPr>
              <a:t>“There sequence of eating and being eaten in an ecosystem is known as food chain”</a:t>
            </a:r>
            <a:endParaRPr lang="en-US" sz="1600" dirty="0"/>
          </a:p>
          <a:p>
            <a:pPr algn="just" eaLnBrk="0" hangingPunct="0"/>
            <a:r>
              <a:rPr lang="en-US" b="1" i="1" dirty="0">
                <a:cs typeface="Times New Roman" pitchFamily="18" charset="0"/>
              </a:rPr>
              <a:t>(or)</a:t>
            </a:r>
            <a:endParaRPr lang="en-US" sz="1600" dirty="0"/>
          </a:p>
          <a:p>
            <a:pPr algn="just" eaLnBrk="0" hangingPunct="0"/>
            <a:r>
              <a:rPr lang="en-US" b="1" i="1" dirty="0">
                <a:cs typeface="Times New Roman" pitchFamily="18" charset="0"/>
              </a:rPr>
              <a:t>“Transfer of food energy from the plants through a series of organisms is known as food chain”</a:t>
            </a:r>
            <a:endParaRPr lang="en-US" sz="1600" dirty="0"/>
          </a:p>
          <a:p>
            <a:pPr algn="just" eaLnBrk="0" hangingPunct="0"/>
            <a:r>
              <a:rPr lang="en-US" dirty="0">
                <a:cs typeface="Times New Roman" pitchFamily="18" charset="0"/>
              </a:rPr>
              <a:t>	When the organisms die, they are all decomposed by microorganism (bacteria and fungi) </a:t>
            </a:r>
            <a:r>
              <a:rPr lang="en-US" dirty="0" smtClean="0">
                <a:cs typeface="Times New Roman" pitchFamily="18" charset="0"/>
              </a:rPr>
              <a:t>into nutrients </a:t>
            </a:r>
            <a:r>
              <a:rPr lang="en-US" dirty="0">
                <a:cs typeface="Times New Roman" pitchFamily="18" charset="0"/>
              </a:rPr>
              <a:t>that can again be used by the plants. At each and every transfer, nearly 80-90% of the potential </a:t>
            </a:r>
          </a:p>
          <a:p>
            <a:pPr algn="just" eaLnBrk="0" hangingPunct="0"/>
            <a:r>
              <a:rPr lang="en-US" dirty="0">
                <a:cs typeface="Times New Roman" pitchFamily="18" charset="0"/>
              </a:rPr>
              <a:t>energy gets lost as heat. </a:t>
            </a:r>
          </a:p>
          <a:p>
            <a:pPr algn="just" eaLnBrk="0" hangingPunct="0"/>
            <a:r>
              <a:rPr lang="en-US" dirty="0">
                <a:cs typeface="Times New Roman" pitchFamily="18" charset="0"/>
              </a:rPr>
              <a:t>A food chain always starts with plant life and ends with animal.</a:t>
            </a:r>
            <a:endParaRPr lang="en-US" sz="1600" dirty="0"/>
          </a:p>
          <a:p>
            <a:pPr algn="just" eaLnBrk="0" hangingPunct="0"/>
            <a:r>
              <a:rPr lang="en-US" b="1" dirty="0">
                <a:cs typeface="Times New Roman" pitchFamily="18" charset="0"/>
              </a:rPr>
              <a:t>Herbivores </a:t>
            </a:r>
            <a:endParaRPr lang="en-US" sz="1600" dirty="0"/>
          </a:p>
          <a:p>
            <a:pPr algn="just" eaLnBrk="0" hangingPunct="0"/>
            <a:r>
              <a:rPr lang="en-US" dirty="0">
                <a:cs typeface="Times New Roman" pitchFamily="18" charset="0"/>
              </a:rPr>
              <a:t>	Animal that eat only plants are called herbivores. </a:t>
            </a:r>
            <a:endParaRPr lang="en-US" sz="1600" dirty="0"/>
          </a:p>
          <a:p>
            <a:pPr algn="just" eaLnBrk="0" hangingPunct="0"/>
            <a:r>
              <a:rPr lang="en-US" b="1" dirty="0">
                <a:cs typeface="Times New Roman" pitchFamily="18" charset="0"/>
              </a:rPr>
              <a:t>Carnivores</a:t>
            </a:r>
            <a:endParaRPr lang="en-US" sz="1600" dirty="0"/>
          </a:p>
          <a:p>
            <a:pPr algn="just" eaLnBrk="0" hangingPunct="0"/>
            <a:r>
              <a:rPr lang="en-US" b="1" dirty="0">
                <a:cs typeface="Times New Roman" pitchFamily="18" charset="0"/>
              </a:rPr>
              <a:t>	</a:t>
            </a:r>
            <a:r>
              <a:rPr lang="en-US" dirty="0">
                <a:cs typeface="Times New Roman" pitchFamily="18" charset="0"/>
              </a:rPr>
              <a:t>Animals that eat other animals are called carnivores. </a:t>
            </a:r>
            <a:endParaRPr lang="en-US" sz="1600" dirty="0"/>
          </a:p>
          <a:p>
            <a:pPr algn="just" eaLnBrk="0" hangingPunct="0"/>
            <a:endParaRPr lang="en-US" sz="1600" dirty="0"/>
          </a:p>
          <a:p>
            <a:pPr algn="just" eaLnBrk="0" hangingPunct="0"/>
            <a:endParaRPr lang="en-US" sz="1300" dirty="0"/>
          </a:p>
          <a:p>
            <a:pPr algn="just" eaLnBrk="0" hangingPunct="0"/>
            <a:endParaRPr lang="en-US" sz="1300" dirty="0"/>
          </a:p>
          <a:p>
            <a:pPr algn="just"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54907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1450"/>
            <a:ext cx="8382000" cy="651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5410200" y="6400800"/>
            <a:ext cx="347186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/>
            <a:r>
              <a:rPr lang="en-US" sz="1200">
                <a:latin typeface="Times"/>
              </a:rPr>
              <a:t>Modified from: </a:t>
            </a:r>
            <a:r>
              <a:rPr lang="en-US" sz="1200" u="sng">
                <a:latin typeface="Times"/>
              </a:rPr>
              <a:t>General Ecology</a:t>
            </a:r>
            <a:r>
              <a:rPr lang="en-US" sz="1200">
                <a:latin typeface="Times"/>
              </a:rPr>
              <a:t>, by David T. Krome</a:t>
            </a:r>
          </a:p>
        </p:txBody>
      </p: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4419600" y="304800"/>
            <a:ext cx="4419600" cy="1006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en-US" sz="2000" b="1">
                <a:solidFill>
                  <a:srgbClr val="AB0810"/>
                </a:solidFill>
                <a:latin typeface="Times"/>
              </a:rPr>
              <a:t>Trophic level</a:t>
            </a:r>
            <a:r>
              <a:rPr lang="en-US" sz="2000">
                <a:latin typeface="Times"/>
              </a:rPr>
              <a:t>:  All the organisms that are the same number of food-chain steps from the primary source of energy</a:t>
            </a:r>
          </a:p>
        </p:txBody>
      </p:sp>
      <p:sp>
        <p:nvSpPr>
          <p:cNvPr id="38918" name="Rectangle 6"/>
          <p:cNvSpPr>
            <a:spLocks noChangeArrowheads="1"/>
          </p:cNvSpPr>
          <p:nvPr/>
        </p:nvSpPr>
        <p:spPr bwMode="auto">
          <a:xfrm>
            <a:off x="4419600" y="304800"/>
            <a:ext cx="4267200" cy="1066800"/>
          </a:xfrm>
          <a:prstGeom prst="rect">
            <a:avLst/>
          </a:prstGeom>
          <a:noFill/>
          <a:ln w="9525">
            <a:solidFill>
              <a:srgbClr val="AB081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07314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89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89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5300" b="1" dirty="0" smtClean="0"/>
              <a:t> ECOLOGICAL  CONCEPTS OF </a:t>
            </a:r>
            <a:r>
              <a:rPr lang="en-US" sz="5300" b="1" dirty="0"/>
              <a:t>ECOSYSTEM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026" name="Picture 2" descr="E:\wallpapers\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800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9289382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612845"/>
            <a:ext cx="7848600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0" hangingPunct="0"/>
            <a:r>
              <a:rPr lang="en-US" b="1" dirty="0" smtClean="0"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cs typeface="Times New Roman" pitchFamily="18" charset="0"/>
              </a:rPr>
              <a:t>Tropic Levels (T1,T2, T3, T4, T5) (or) Feeding levels </a:t>
            </a:r>
            <a:endParaRPr lang="en-US" sz="1400" dirty="0">
              <a:solidFill>
                <a:srgbClr val="C00000"/>
              </a:solidFill>
            </a:endParaRPr>
          </a:p>
          <a:p>
            <a:pPr algn="just" eaLnBrk="0" hangingPunct="0"/>
            <a:r>
              <a:rPr lang="en-US" dirty="0">
                <a:cs typeface="Times New Roman" pitchFamily="18" charset="0"/>
              </a:rPr>
              <a:t>	</a:t>
            </a:r>
            <a:endParaRPr lang="en-US" dirty="0" smtClean="0">
              <a:cs typeface="Times New Roman" pitchFamily="18" charset="0"/>
            </a:endParaRPr>
          </a:p>
          <a:p>
            <a:pPr marL="285750" indent="-285750" algn="just" eaLnBrk="0" hangingPunct="0">
              <a:buFont typeface="Wingdings" pitchFamily="2" charset="2"/>
              <a:buChar char="v"/>
            </a:pP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dirty="0">
                <a:cs typeface="Times New Roman" pitchFamily="18" charset="0"/>
              </a:rPr>
              <a:t>various steps through which food energy passes in an ecosystem is called as </a:t>
            </a: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tropic levels</a:t>
            </a:r>
            <a:r>
              <a:rPr lang="en-US" sz="2400" dirty="0">
                <a:cs typeface="Times New Roman" pitchFamily="18" charset="0"/>
              </a:rPr>
              <a:t>. </a:t>
            </a:r>
            <a:endParaRPr lang="en-US" dirty="0"/>
          </a:p>
          <a:p>
            <a:pPr marL="342900" indent="-342900" algn="just" eaLnBrk="0" hangingPunct="0">
              <a:buFont typeface="Wingdings" pitchFamily="2" charset="2"/>
              <a:buChar char="v"/>
            </a:pPr>
            <a:r>
              <a:rPr lang="en-US" sz="2400" dirty="0">
                <a:cs typeface="Times New Roman" pitchFamily="18" charset="0"/>
              </a:rPr>
              <a:t>The tropic levels are arranged in the following way as </a:t>
            </a:r>
            <a:r>
              <a:rPr lang="en-US" sz="2400" dirty="0" smtClean="0">
                <a:latin typeface="Calibri" pitchFamily="34" charset="0"/>
              </a:rPr>
              <a:t> </a:t>
            </a:r>
            <a:endParaRPr lang="en-US" sz="2400" dirty="0">
              <a:latin typeface="Calibri" pitchFamily="34" charset="0"/>
            </a:endParaRP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latin typeface="Calibri" pitchFamily="34" charset="0"/>
              </a:rPr>
              <a:t>The green plants or producers represent first tropic level 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T1</a:t>
            </a:r>
            <a:r>
              <a:rPr lang="en-US" sz="2400" dirty="0">
                <a:latin typeface="Calibri" pitchFamily="34" charset="0"/>
              </a:rPr>
              <a:t>,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latin typeface="Calibri" pitchFamily="34" charset="0"/>
              </a:rPr>
              <a:t>The </a:t>
            </a:r>
            <a:r>
              <a:rPr lang="en-US" sz="2400" dirty="0" err="1">
                <a:latin typeface="Calibri" pitchFamily="34" charset="0"/>
              </a:rPr>
              <a:t>herbiovores</a:t>
            </a:r>
            <a:r>
              <a:rPr lang="en-US" sz="2400" dirty="0">
                <a:latin typeface="Calibri" pitchFamily="34" charset="0"/>
              </a:rPr>
              <a:t> or primary consumers represent second tropic level 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T2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latin typeface="Calibri" pitchFamily="34" charset="0"/>
              </a:rPr>
              <a:t>The carnivores or secondary consumers represent third tropic level 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T3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latin typeface="Calibri" pitchFamily="34" charset="0"/>
              </a:rPr>
              <a:t>The tertiary consumers are fourth tropic level 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T4</a:t>
            </a:r>
            <a:r>
              <a:rPr lang="en-US" sz="2400" dirty="0">
                <a:latin typeface="Calibri" pitchFamily="34" charset="0"/>
              </a:rPr>
              <a:t>.</a:t>
            </a:r>
          </a:p>
          <a:p>
            <a:pPr marL="342900" indent="-342900" algn="just">
              <a:buFont typeface="Wingdings" pitchFamily="2" charset="2"/>
              <a:buChar char="v"/>
            </a:pPr>
            <a:r>
              <a:rPr lang="en-US" sz="2400" dirty="0">
                <a:latin typeface="Calibri" pitchFamily="34" charset="0"/>
              </a:rPr>
              <a:t>Finally decomposers represent last tropic level </a:t>
            </a:r>
            <a:r>
              <a:rPr lang="en-US" sz="2400" dirty="0">
                <a:solidFill>
                  <a:srgbClr val="C00000"/>
                </a:solidFill>
                <a:latin typeface="Calibri" pitchFamily="34" charset="0"/>
              </a:rPr>
              <a:t>T5</a:t>
            </a:r>
            <a:endParaRPr lang="en-US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 eaLnBrk="0" hangingPunct="0"/>
            <a:endParaRPr lang="en-US" sz="1600" dirty="0"/>
          </a:p>
          <a:p>
            <a:pPr algn="just" eaLnBrk="0" hangingPunct="0"/>
            <a:endParaRPr lang="en-US" sz="1200" dirty="0"/>
          </a:p>
          <a:p>
            <a:pPr algn="just" eaLnBrk="0" hangingPunct="0"/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xmlns="" val="1164973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Trophic Levels Found on an Energy Pyramid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400" dirty="0"/>
              <a:t>The greatest amount of energy is found at the base of the pyramid.</a:t>
            </a:r>
          </a:p>
          <a:p>
            <a:r>
              <a:rPr lang="en-US" sz="2400" dirty="0"/>
              <a:t>The least amount of energy is found at top of the pyramid.</a:t>
            </a:r>
          </a:p>
        </p:txBody>
      </p:sp>
      <p:pic>
        <p:nvPicPr>
          <p:cNvPr id="25604" name="Picture 4" descr="energy py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3048000"/>
            <a:ext cx="3390900" cy="2971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5605" name="Text Box 5"/>
          <p:cNvSpPr txBox="1">
            <a:spLocks noChangeArrowheads="1"/>
          </p:cNvSpPr>
          <p:nvPr/>
        </p:nvSpPr>
        <p:spPr bwMode="auto">
          <a:xfrm>
            <a:off x="685800" y="6216650"/>
            <a:ext cx="6705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Source: corpuschristiisd.org/user_files/91702/Ecosystem.ppt </a:t>
            </a:r>
          </a:p>
        </p:txBody>
      </p:sp>
    </p:spTree>
    <p:extLst>
      <p:ext uri="{BB962C8B-B14F-4D97-AF65-F5344CB8AC3E}">
        <p14:creationId xmlns:p14="http://schemas.microsoft.com/office/powerpoint/2010/main" xmlns="" val="1973224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6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8" dur="2000"/>
                                        <p:tgtEl>
                                          <p:spTgt spid="256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56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2" grpId="0"/>
      <p:bldP spid="2560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457199" y="934253"/>
            <a:ext cx="8382001" cy="43704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indent="457200" algn="just">
              <a:tabLst>
                <a:tab pos="685800" algn="l"/>
              </a:tabLst>
            </a:pPr>
            <a:endParaRPr lang="en-US" sz="1300" b="1" dirty="0">
              <a:cs typeface="Times New Roman" pitchFamily="18" charset="0"/>
            </a:endParaRPr>
          </a:p>
          <a:p>
            <a:pPr indent="457200" algn="just">
              <a:tabLst>
                <a:tab pos="685800" algn="l"/>
              </a:tabLst>
            </a:pPr>
            <a:endParaRPr lang="en-US" sz="1300" b="1" dirty="0">
              <a:cs typeface="Times New Roman" pitchFamily="18" charset="0"/>
            </a:endParaRPr>
          </a:p>
          <a:p>
            <a:pPr indent="457200" algn="just">
              <a:tabLst>
                <a:tab pos="685800" algn="l"/>
              </a:tabLst>
            </a:pPr>
            <a:endParaRPr lang="en-US" sz="1300" b="1" dirty="0">
              <a:cs typeface="Times New Roman" pitchFamily="18" charset="0"/>
            </a:endParaRPr>
          </a:p>
          <a:p>
            <a:pPr indent="457200" algn="just">
              <a:tabLst>
                <a:tab pos="685800" algn="l"/>
              </a:tabLst>
            </a:pPr>
            <a:r>
              <a:rPr lang="en-US" sz="2800" b="1" u="sng" dirty="0" smtClean="0">
                <a:solidFill>
                  <a:srgbClr val="C00000"/>
                </a:solidFill>
                <a:cs typeface="Times New Roman" pitchFamily="18" charset="0"/>
              </a:rPr>
              <a:t>Types </a:t>
            </a:r>
            <a:r>
              <a:rPr lang="en-US" sz="2800" b="1" u="sng" dirty="0">
                <a:solidFill>
                  <a:srgbClr val="C00000"/>
                </a:solidFill>
                <a:cs typeface="Times New Roman" pitchFamily="18" charset="0"/>
              </a:rPr>
              <a:t>of food chain </a:t>
            </a:r>
            <a:endParaRPr lang="en-US" sz="2400" u="sng" dirty="0">
              <a:solidFill>
                <a:srgbClr val="C00000"/>
              </a:solidFill>
            </a:endParaRPr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>
                <a:cs typeface="Times New Roman" pitchFamily="18" charset="0"/>
              </a:rPr>
              <a:t>	Food chains are classified into two main types </a:t>
            </a:r>
            <a:endParaRPr lang="en-US" sz="1600" dirty="0"/>
          </a:p>
          <a:p>
            <a:pPr indent="457200" algn="just" eaLnBrk="0" hangingPunct="0">
              <a:buFontTx/>
              <a:buChar char="•"/>
              <a:tabLst>
                <a:tab pos="685800" algn="l"/>
              </a:tabLst>
            </a:pPr>
            <a:r>
              <a:rPr lang="en-US" dirty="0">
                <a:cs typeface="Times New Roman" pitchFamily="18" charset="0"/>
              </a:rPr>
              <a:t>Grazing food chain </a:t>
            </a:r>
            <a:endParaRPr lang="en-US" sz="1600" dirty="0"/>
          </a:p>
          <a:p>
            <a:pPr indent="457200" algn="just" eaLnBrk="0" hangingPunct="0">
              <a:buFontTx/>
              <a:buChar char="•"/>
              <a:tabLst>
                <a:tab pos="685800" algn="l"/>
              </a:tabLst>
            </a:pPr>
            <a:r>
              <a:rPr lang="en-US" dirty="0">
                <a:cs typeface="Times New Roman" pitchFamily="18" charset="0"/>
              </a:rPr>
              <a:t>Detritus food chain </a:t>
            </a:r>
            <a:endParaRPr lang="en-US" sz="1600" dirty="0"/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b="1" dirty="0">
                <a:solidFill>
                  <a:srgbClr val="C00000"/>
                </a:solidFill>
                <a:cs typeface="Times New Roman" pitchFamily="18" charset="0"/>
              </a:rPr>
              <a:t>1. Grazing food chain </a:t>
            </a:r>
            <a:endParaRPr lang="en-US" sz="1600" dirty="0">
              <a:solidFill>
                <a:srgbClr val="C00000"/>
              </a:solidFill>
            </a:endParaRPr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 smtClean="0">
                <a:cs typeface="Times New Roman" pitchFamily="18" charset="0"/>
              </a:rPr>
              <a:t>      Found </a:t>
            </a:r>
            <a:r>
              <a:rPr lang="en-US" dirty="0">
                <a:cs typeface="Times New Roman" pitchFamily="18" charset="0"/>
              </a:rPr>
              <a:t>in </a:t>
            </a:r>
            <a:r>
              <a:rPr lang="en-US" dirty="0" smtClean="0">
                <a:cs typeface="Times New Roman" pitchFamily="18" charset="0"/>
              </a:rPr>
              <a:t>Grassland </a:t>
            </a:r>
            <a:r>
              <a:rPr lang="en-US" dirty="0">
                <a:cs typeface="Times New Roman" pitchFamily="18" charset="0"/>
              </a:rPr>
              <a:t>ecosystems and pond ecosystems. </a:t>
            </a:r>
            <a:endParaRPr lang="en-US" sz="1600" dirty="0"/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 smtClean="0">
                <a:cs typeface="Times New Roman" pitchFamily="18" charset="0"/>
              </a:rPr>
              <a:t>      Grazing </a:t>
            </a:r>
            <a:r>
              <a:rPr lang="en-US" dirty="0">
                <a:cs typeface="Times New Roman" pitchFamily="18" charset="0"/>
              </a:rPr>
              <a:t>food chain starts with green plants (primary procedures) and goes to </a:t>
            </a:r>
            <a:r>
              <a:rPr lang="en-US" dirty="0" smtClean="0">
                <a:cs typeface="Times New Roman" pitchFamily="18" charset="0"/>
              </a:rPr>
              <a:t>   	  decomposer. </a:t>
            </a:r>
            <a:endParaRPr lang="en-US" sz="1600" dirty="0"/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2. Detritus food chain </a:t>
            </a:r>
            <a:endParaRPr lang="en-US" sz="1600" dirty="0">
              <a:solidFill>
                <a:srgbClr val="C00000"/>
              </a:solidFill>
            </a:endParaRPr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 smtClean="0">
                <a:cs typeface="Times New Roman" pitchFamily="18" charset="0"/>
              </a:rPr>
              <a:t>      Found </a:t>
            </a:r>
            <a:r>
              <a:rPr lang="en-US" dirty="0">
                <a:cs typeface="Times New Roman" pitchFamily="18" charset="0"/>
              </a:rPr>
              <a:t>in </a:t>
            </a:r>
            <a:r>
              <a:rPr lang="en-US" dirty="0" smtClean="0">
                <a:cs typeface="Times New Roman" pitchFamily="18" charset="0"/>
              </a:rPr>
              <a:t>Grassland </a:t>
            </a:r>
            <a:r>
              <a:rPr lang="en-US" dirty="0">
                <a:cs typeface="Times New Roman" pitchFamily="18" charset="0"/>
              </a:rPr>
              <a:t>ecosystems and forest ecosystems.</a:t>
            </a:r>
            <a:endParaRPr lang="en-US" sz="1600" dirty="0"/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dirty="0" smtClean="0">
                <a:cs typeface="Times New Roman" pitchFamily="18" charset="0"/>
              </a:rPr>
              <a:t>      Detritus </a:t>
            </a:r>
            <a:r>
              <a:rPr lang="en-US" dirty="0">
                <a:cs typeface="Times New Roman" pitchFamily="18" charset="0"/>
              </a:rPr>
              <a:t>food chain starts with dead organic matter (plants and animals) and  </a:t>
            </a:r>
            <a:r>
              <a:rPr lang="en-US" dirty="0" smtClean="0">
                <a:cs typeface="Times New Roman" pitchFamily="18" charset="0"/>
              </a:rPr>
              <a:t> 	  goes </a:t>
            </a:r>
            <a:r>
              <a:rPr lang="en-US" dirty="0">
                <a:cs typeface="Times New Roman" pitchFamily="18" charset="0"/>
              </a:rPr>
              <a:t>to </a:t>
            </a:r>
            <a:r>
              <a:rPr lang="en-US" dirty="0" smtClean="0">
                <a:cs typeface="Times New Roman" pitchFamily="18" charset="0"/>
              </a:rPr>
              <a:t> decomposer </a:t>
            </a:r>
            <a:r>
              <a:rPr lang="en-US" dirty="0">
                <a:cs typeface="Times New Roman" pitchFamily="18" charset="0"/>
              </a:rPr>
              <a:t>food chain through herbivores and carnivores. </a:t>
            </a:r>
            <a:endParaRPr lang="en-US" sz="1600" dirty="0"/>
          </a:p>
          <a:p>
            <a:pPr indent="457200" algn="just" eaLnBrk="0" hangingPunct="0">
              <a:tabLst>
                <a:tab pos="685800" algn="l"/>
              </a:tabLst>
            </a:pPr>
            <a:r>
              <a:rPr lang="en-US" sz="1300" dirty="0" smtClean="0">
                <a:cs typeface="Times New Roman" pitchFamily="18" charset="0"/>
              </a:rPr>
              <a:t>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001540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96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533401" y="724274"/>
            <a:ext cx="86106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2000" b="1" dirty="0">
              <a:solidFill>
                <a:srgbClr val="C00000"/>
              </a:solidFill>
              <a:cs typeface="Times New Roman" pitchFamily="18" charset="0"/>
            </a:endParaRPr>
          </a:p>
          <a:p>
            <a:r>
              <a:rPr lang="en-US" sz="2400" b="1" i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FOOD WEB</a:t>
            </a:r>
            <a:endParaRPr lang="en-US" sz="2000" b="1" i="1" u="sng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endParaRPr lang="en-US" b="1" dirty="0">
              <a:cs typeface="Times New Roman" pitchFamily="18" charset="0"/>
            </a:endParaRPr>
          </a:p>
          <a:p>
            <a:pPr eaLnBrk="0" hangingPunct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Definition </a:t>
            </a:r>
            <a:endParaRPr lang="en-US" sz="1300" dirty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interlocking pattern of various food chains in an ecosystem is known as food web.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In a food web many food chains are interconnected, where different types of organisms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connected at different trophic levels, so that there is a number of opportunities of eating and being eaten</a:t>
            </a:r>
          </a:p>
          <a:p>
            <a:pPr eaLnBrk="0" hangingPunct="0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at each trophic level.+</a:t>
            </a:r>
          </a:p>
          <a:p>
            <a:pPr eaLnBrk="0" hangingPunct="0"/>
            <a: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3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11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Example </a:t>
            </a:r>
            <a:endParaRPr lang="en-US" sz="1600" dirty="0">
              <a:solidFill>
                <a:schemeClr val="tx1">
                  <a:lumMod val="95000"/>
                  <a:lumOff val="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	Grass may be eaten by insects, rats, </a:t>
            </a:r>
            <a:r>
              <a:rPr lang="en-US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deers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, etc., these may be eaten by carnivores (snake, tiger).</a:t>
            </a:r>
          </a:p>
          <a:p>
            <a:pPr eaLnBrk="0" hangingPunct="0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cs typeface="Times New Roman" pitchFamily="18" charset="0"/>
              </a:rPr>
              <a:t> Thus there is a interlocking of various food chains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called food </a:t>
            </a:r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webs.</a:t>
            </a:r>
            <a:endParaRPr lang="en-US" sz="1600" dirty="0">
              <a:solidFill>
                <a:srgbClr val="C00000"/>
              </a:solidFill>
            </a:endParaRPr>
          </a:p>
          <a:p>
            <a:pPr eaLnBrk="0" hangingPunct="0"/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3669689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307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307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ChangeArrowheads="1"/>
          </p:cNvSpPr>
          <p:nvPr/>
        </p:nvSpPr>
        <p:spPr bwMode="auto">
          <a:xfrm>
            <a:off x="304799" y="644098"/>
            <a:ext cx="8756073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>
              <a:defRPr/>
            </a:pPr>
            <a:endParaRPr lang="en-US" sz="1300" b="1" dirty="0">
              <a:ea typeface="Times New Roman" pitchFamily="18" charset="0"/>
            </a:endParaRPr>
          </a:p>
          <a:p>
            <a:pPr>
              <a:defRPr/>
            </a:pPr>
            <a:endParaRPr lang="en-US" sz="1300" b="1" dirty="0">
              <a:ea typeface="Times New Roman" pitchFamily="18" charset="0"/>
            </a:endParaRPr>
          </a:p>
          <a:p>
            <a:pPr>
              <a:defRPr/>
            </a:pPr>
            <a:r>
              <a:rPr lang="en-US" sz="2400" b="1" dirty="0" smtClean="0">
                <a:solidFill>
                  <a:srgbClr val="C00000"/>
                </a:solidFill>
                <a:ea typeface="Times New Roman" pitchFamily="18" charset="0"/>
              </a:rPr>
              <a:t>Difference </a:t>
            </a:r>
            <a:r>
              <a:rPr lang="en-US" sz="2400" b="1" dirty="0">
                <a:solidFill>
                  <a:srgbClr val="C00000"/>
                </a:solidFill>
                <a:ea typeface="Times New Roman" pitchFamily="18" charset="0"/>
              </a:rPr>
              <a:t>between food chains and food web</a:t>
            </a:r>
            <a:endParaRPr lang="en-US" sz="2000" dirty="0">
              <a:solidFill>
                <a:srgbClr val="C00000"/>
              </a:solidFill>
            </a:endParaRPr>
          </a:p>
          <a:p>
            <a:pPr eaLnBrk="0" hangingPunct="0">
              <a:defRPr/>
            </a:pPr>
            <a:r>
              <a:rPr lang="en-US" sz="2400" dirty="0">
                <a:solidFill>
                  <a:srgbClr val="C00000"/>
                </a:solidFill>
                <a:ea typeface="Times New Roman" pitchFamily="18" charset="0"/>
              </a:rPr>
              <a:t>	</a:t>
            </a:r>
            <a:r>
              <a:rPr lang="en-US" dirty="0" smtClean="0">
                <a:ea typeface="Times New Roman" pitchFamily="18" charset="0"/>
              </a:rPr>
              <a:t>In </a:t>
            </a:r>
            <a:r>
              <a:rPr lang="en-US" dirty="0">
                <a:ea typeface="Times New Roman" pitchFamily="18" charset="0"/>
              </a:rPr>
              <a:t>a linear </a:t>
            </a:r>
            <a:r>
              <a:rPr lang="en-US" b="1" u="sng" dirty="0">
                <a:ea typeface="Times New Roman" pitchFamily="18" charset="0"/>
              </a:rPr>
              <a:t>food chains </a:t>
            </a:r>
            <a:r>
              <a:rPr lang="en-US" dirty="0">
                <a:ea typeface="Times New Roman" pitchFamily="18" charset="0"/>
              </a:rPr>
              <a:t>if one species gets affected (or) becomes extinct, then the species in </a:t>
            </a:r>
            <a:r>
              <a:rPr lang="en-US" dirty="0" smtClean="0">
                <a:ea typeface="Times New Roman" pitchFamily="18" charset="0"/>
              </a:rPr>
              <a:t>the subsequent </a:t>
            </a:r>
            <a:r>
              <a:rPr lang="en-US" dirty="0">
                <a:ea typeface="Times New Roman" pitchFamily="18" charset="0"/>
              </a:rPr>
              <a:t>tropic levels are also affected. </a:t>
            </a:r>
            <a:endParaRPr lang="en-US" sz="1600" dirty="0"/>
          </a:p>
          <a:p>
            <a:pPr eaLnBrk="0" hangingPunct="0">
              <a:defRPr/>
            </a:pPr>
            <a:r>
              <a:rPr lang="en-US" dirty="0">
                <a:ea typeface="Times New Roman" pitchFamily="18" charset="0"/>
              </a:rPr>
              <a:t>	But, in a </a:t>
            </a:r>
            <a:r>
              <a:rPr lang="en-US" b="1" u="sng" dirty="0">
                <a:ea typeface="Times New Roman" pitchFamily="18" charset="0"/>
              </a:rPr>
              <a:t>food web</a:t>
            </a:r>
            <a:r>
              <a:rPr lang="en-US" dirty="0">
                <a:ea typeface="Times New Roman" pitchFamily="18" charset="0"/>
              </a:rPr>
              <a:t>, if one species gets affected, it doest not affect other tropic levels so </a:t>
            </a:r>
            <a:r>
              <a:rPr lang="en-US" dirty="0" smtClean="0">
                <a:ea typeface="Times New Roman" pitchFamily="18" charset="0"/>
              </a:rPr>
              <a:t>.</a:t>
            </a:r>
            <a:endParaRPr lang="en-US" dirty="0">
              <a:ea typeface="Times New Roman" pitchFamily="18" charset="0"/>
            </a:endParaRPr>
          </a:p>
          <a:p>
            <a:pPr eaLnBrk="0" hangingPunct="0">
              <a:defRPr/>
            </a:pPr>
            <a:r>
              <a:rPr lang="en-US" dirty="0">
                <a:ea typeface="Times New Roman" pitchFamily="18" charset="0"/>
              </a:rPr>
              <a:t> There are number of options available at each tropic level. </a:t>
            </a:r>
            <a:endParaRPr lang="en-US" sz="1600" dirty="0"/>
          </a:p>
          <a:p>
            <a:pPr eaLnBrk="0" hangingPunct="0">
              <a:defRPr/>
            </a:pPr>
            <a:r>
              <a:rPr lang="en-US" b="1" dirty="0" smtClean="0">
                <a:ea typeface="Times New Roman" pitchFamily="18" charset="0"/>
              </a:rPr>
              <a:t> </a:t>
            </a:r>
            <a:r>
              <a:rPr lang="en-US" sz="2400" b="1" dirty="0">
                <a:solidFill>
                  <a:srgbClr val="C00000"/>
                </a:solidFill>
                <a:ea typeface="Times New Roman" pitchFamily="18" charset="0"/>
              </a:rPr>
              <a:t>Significance of food chains and food webs </a:t>
            </a:r>
            <a:endParaRPr lang="en-US" sz="1600" dirty="0">
              <a:solidFill>
                <a:srgbClr val="C00000"/>
              </a:solidFill>
            </a:endParaRPr>
          </a:p>
          <a:p>
            <a:pPr marL="342900" indent="-342900" eaLnBrk="0" hangingPunct="0">
              <a:buFontTx/>
              <a:buAutoNum type="arabicPeriod"/>
              <a:defRPr/>
            </a:pPr>
            <a:r>
              <a:rPr lang="en-US" dirty="0">
                <a:ea typeface="Times New Roman" pitchFamily="18" charset="0"/>
              </a:rPr>
              <a:t>Food chains and food webs play a very important role in the ecosystem. Energy flow and </a:t>
            </a:r>
            <a:r>
              <a:rPr lang="en-US" dirty="0" smtClean="0">
                <a:ea typeface="Times New Roman" pitchFamily="18" charset="0"/>
              </a:rPr>
              <a:t>nutrient </a:t>
            </a:r>
            <a:r>
              <a:rPr lang="en-US" dirty="0">
                <a:ea typeface="Times New Roman" pitchFamily="18" charset="0"/>
              </a:rPr>
              <a:t>cycling takes place through them. </a:t>
            </a:r>
            <a:endParaRPr lang="en-US" sz="1600" dirty="0"/>
          </a:p>
          <a:p>
            <a:pPr eaLnBrk="0" hangingPunct="0">
              <a:defRPr/>
            </a:pPr>
            <a:r>
              <a:rPr lang="en-US" dirty="0">
                <a:ea typeface="Times New Roman" pitchFamily="18" charset="0"/>
              </a:rPr>
              <a:t>2. They maintain and regulate the population size of different tropic levels, and thus help in </a:t>
            </a:r>
            <a:r>
              <a:rPr lang="en-US" dirty="0" smtClean="0">
                <a:ea typeface="Times New Roman" pitchFamily="18" charset="0"/>
              </a:rPr>
              <a:t>maintaining </a:t>
            </a:r>
            <a:r>
              <a:rPr lang="en-US" dirty="0">
                <a:ea typeface="Times New Roman" pitchFamily="18" charset="0"/>
              </a:rPr>
              <a:t>ecological balance. </a:t>
            </a:r>
            <a:endParaRPr lang="en-US" sz="1600" dirty="0"/>
          </a:p>
          <a:p>
            <a:pPr eaLnBrk="0" hangingPunct="0">
              <a:defRPr/>
            </a:pPr>
            <a:r>
              <a:rPr lang="en-US" dirty="0">
                <a:ea typeface="Times New Roman" pitchFamily="18" charset="0"/>
              </a:rPr>
              <a:t>3. they have the property of </a:t>
            </a:r>
            <a:r>
              <a:rPr lang="en-US" dirty="0" err="1">
                <a:ea typeface="Times New Roman" pitchFamily="18" charset="0"/>
              </a:rPr>
              <a:t>biomagnification</a:t>
            </a:r>
            <a:r>
              <a:rPr lang="en-US" dirty="0">
                <a:ea typeface="Times New Roman" pitchFamily="18" charset="0"/>
              </a:rPr>
              <a:t>. The non – biodegradable materials keep on </a:t>
            </a:r>
            <a:r>
              <a:rPr lang="en-US" dirty="0" smtClean="0">
                <a:ea typeface="Times New Roman" pitchFamily="18" charset="0"/>
              </a:rPr>
              <a:t>passing </a:t>
            </a:r>
            <a:r>
              <a:rPr lang="en-US" dirty="0">
                <a:ea typeface="Times New Roman" pitchFamily="18" charset="0"/>
              </a:rPr>
              <a:t>from one tropic level to another. At each successive tropic level, the concentration keep on increasing. </a:t>
            </a:r>
          </a:p>
          <a:p>
            <a:pPr eaLnBrk="0" hangingPunct="0">
              <a:defRPr/>
            </a:pPr>
            <a:r>
              <a:rPr lang="en-US" dirty="0">
                <a:ea typeface="Times New Roman" pitchFamily="18" charset="0"/>
              </a:rPr>
              <a:t>This process is known as </a:t>
            </a:r>
            <a:r>
              <a:rPr lang="en-US" dirty="0" err="1">
                <a:ea typeface="Times New Roman" pitchFamily="18" charset="0"/>
              </a:rPr>
              <a:t>biomagnification</a:t>
            </a:r>
            <a:r>
              <a:rPr lang="en-US" dirty="0">
                <a:ea typeface="Times New Roman" pitchFamily="18" charset="0"/>
              </a:rPr>
              <a:t>. </a:t>
            </a:r>
            <a:endParaRPr lang="en-US" sz="1600" dirty="0"/>
          </a:p>
          <a:p>
            <a:pPr eaLnBrk="0" hangingPunct="0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158935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6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124692" y="1203373"/>
            <a:ext cx="8991600" cy="3924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1300" b="1" dirty="0">
              <a:cs typeface="Times New Roman" pitchFamily="18" charset="0"/>
            </a:endParaRPr>
          </a:p>
          <a:p>
            <a:r>
              <a:rPr lang="en-US" sz="1300" b="1" dirty="0" smtClean="0"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ECLOGICAL PYRAMIDS </a:t>
            </a:r>
            <a:endParaRPr lang="en-US" sz="2000" u="sng" dirty="0">
              <a:solidFill>
                <a:srgbClr val="C00000"/>
              </a:solidFill>
            </a:endParaRPr>
          </a:p>
          <a:p>
            <a:pPr eaLnBrk="0" hangingPunct="0"/>
            <a:r>
              <a:rPr lang="en-US" sz="2000" b="1" dirty="0">
                <a:cs typeface="Times New Roman" pitchFamily="18" charset="0"/>
              </a:rPr>
              <a:t>Definition </a:t>
            </a:r>
            <a:endParaRPr lang="en-US" sz="2000" dirty="0">
              <a:cs typeface="Times New Roman" pitchFamily="18" charset="0"/>
            </a:endParaRPr>
          </a:p>
          <a:p>
            <a:pPr eaLnBrk="0" hangingPunct="0"/>
            <a:r>
              <a:rPr lang="en-US" sz="2000" dirty="0">
                <a:cs typeface="Times New Roman" pitchFamily="18" charset="0"/>
              </a:rPr>
              <a:t>“Graphical representation of structure and function of tropic </a:t>
            </a:r>
            <a:r>
              <a:rPr lang="en-US" sz="2000" dirty="0" smtClean="0">
                <a:cs typeface="Times New Roman" pitchFamily="18" charset="0"/>
              </a:rPr>
              <a:t>level </a:t>
            </a:r>
            <a:r>
              <a:rPr lang="en-US" sz="2000" dirty="0">
                <a:cs typeface="Times New Roman" pitchFamily="18" charset="0"/>
              </a:rPr>
              <a:t>of an </a:t>
            </a:r>
            <a:r>
              <a:rPr lang="en-US" sz="2000" dirty="0" smtClean="0">
                <a:cs typeface="Times New Roman" pitchFamily="18" charset="0"/>
              </a:rPr>
              <a:t>ecosystem, starting </a:t>
            </a:r>
            <a:r>
              <a:rPr lang="en-US" sz="2000" dirty="0">
                <a:cs typeface="Times New Roman" pitchFamily="18" charset="0"/>
              </a:rPr>
              <a:t>with producers at the bottom and each successive tropic levels forming the apex is known </a:t>
            </a:r>
            <a:r>
              <a:rPr lang="en-US" sz="2000" dirty="0" smtClean="0">
                <a:cs typeface="Times New Roman" pitchFamily="18" charset="0"/>
              </a:rPr>
              <a:t>as </a:t>
            </a:r>
            <a:r>
              <a:rPr lang="en-US" sz="2000" dirty="0">
                <a:cs typeface="Times New Roman" pitchFamily="18" charset="0"/>
              </a:rPr>
              <a:t>an </a:t>
            </a:r>
            <a:r>
              <a:rPr lang="en-US" sz="2000" u="sng" dirty="0">
                <a:solidFill>
                  <a:srgbClr val="C00000"/>
                </a:solidFill>
                <a:cs typeface="Times New Roman" pitchFamily="18" charset="0"/>
              </a:rPr>
              <a:t>ecological pyramids</a:t>
            </a:r>
            <a:r>
              <a:rPr lang="en-US" sz="2000" dirty="0">
                <a:cs typeface="Times New Roman" pitchFamily="18" charset="0"/>
              </a:rPr>
              <a:t>.”</a:t>
            </a:r>
            <a:endParaRPr lang="en-US" dirty="0"/>
          </a:p>
          <a:p>
            <a:pPr eaLnBrk="0" hangingPunct="0"/>
            <a:r>
              <a:rPr lang="en-US" sz="2000" dirty="0">
                <a:cs typeface="Times New Roman" pitchFamily="18" charset="0"/>
              </a:rPr>
              <a:t>	</a:t>
            </a:r>
            <a:endParaRPr lang="en-US" sz="2000" dirty="0" smtClean="0">
              <a:cs typeface="Times New Roman" pitchFamily="18" charset="0"/>
            </a:endParaRPr>
          </a:p>
          <a:p>
            <a:pPr eaLnBrk="0" hangingPunct="0"/>
            <a:r>
              <a:rPr lang="en-US" sz="2000" dirty="0" smtClean="0">
                <a:cs typeface="Times New Roman" pitchFamily="18" charset="0"/>
              </a:rPr>
              <a:t>In </a:t>
            </a:r>
            <a:r>
              <a:rPr lang="en-US" sz="2000" dirty="0">
                <a:cs typeface="Times New Roman" pitchFamily="18" charset="0"/>
              </a:rPr>
              <a:t>food chain starting from the producers to the consumers, there is a regular </a:t>
            </a:r>
            <a:r>
              <a:rPr lang="en-US" sz="2000" dirty="0" smtClean="0">
                <a:cs typeface="Times New Roman" pitchFamily="18" charset="0"/>
              </a:rPr>
              <a:t>decrease </a:t>
            </a:r>
            <a:r>
              <a:rPr lang="en-US" sz="2000" dirty="0">
                <a:cs typeface="Times New Roman" pitchFamily="18" charset="0"/>
              </a:rPr>
              <a:t>in the properties (</a:t>
            </a:r>
            <a:r>
              <a:rPr lang="en-US" sz="2000" dirty="0" err="1">
                <a:cs typeface="Times New Roman" pitchFamily="18" charset="0"/>
              </a:rPr>
              <a:t>ie</a:t>
            </a:r>
            <a:r>
              <a:rPr lang="en-US" sz="2000" dirty="0">
                <a:cs typeface="Times New Roman" pitchFamily="18" charset="0"/>
              </a:rPr>
              <a:t>., energy, biomass and number of the organisms). Since some energy is lost </a:t>
            </a:r>
            <a:r>
              <a:rPr lang="en-US" sz="2000" dirty="0" smtClean="0">
                <a:cs typeface="Times New Roman" pitchFamily="18" charset="0"/>
              </a:rPr>
              <a:t>as heat </a:t>
            </a:r>
            <a:r>
              <a:rPr lang="en-US" sz="2000" dirty="0">
                <a:cs typeface="Times New Roman" pitchFamily="18" charset="0"/>
              </a:rPr>
              <a:t>in each tropic levels, it becomes progressively smaller near the top. </a:t>
            </a:r>
            <a:endParaRPr lang="en-US" dirty="0"/>
          </a:p>
          <a:p>
            <a:pPr eaLnBrk="0" hangingPunct="0"/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xmlns="" val="628199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304800" y="246118"/>
            <a:ext cx="8382000" cy="507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1300" dirty="0">
              <a:cs typeface="Times New Roman" pitchFamily="18" charset="0"/>
            </a:endParaRPr>
          </a:p>
          <a:p>
            <a:endParaRPr lang="en-US" sz="1300" dirty="0">
              <a:cs typeface="Times New Roman" pitchFamily="18" charset="0"/>
            </a:endParaRPr>
          </a:p>
          <a:p>
            <a:r>
              <a:rPr lang="en-US" sz="1300" dirty="0" smtClean="0">
                <a:cs typeface="Times New Roman" pitchFamily="18" charset="0"/>
              </a:rPr>
              <a:t> </a:t>
            </a:r>
            <a:r>
              <a:rPr lang="en-US" sz="2800" u="sng" dirty="0">
                <a:solidFill>
                  <a:srgbClr val="C00000"/>
                </a:solidFill>
                <a:cs typeface="Times New Roman" pitchFamily="18" charset="0"/>
              </a:rPr>
              <a:t>Types of Ecological, pyramids</a:t>
            </a:r>
            <a:endParaRPr lang="en-US" sz="1400" u="sng" dirty="0">
              <a:solidFill>
                <a:srgbClr val="C00000"/>
              </a:solidFill>
            </a:endParaRPr>
          </a:p>
          <a:p>
            <a:pPr eaLnBrk="0" hangingPunct="0"/>
            <a:r>
              <a:rPr lang="en-US" dirty="0">
                <a:cs typeface="Times New Roman" pitchFamily="18" charset="0"/>
              </a:rPr>
              <a:t>Ecological pyramids are of three types.</a:t>
            </a:r>
            <a:endParaRPr lang="en-US" sz="1600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1. Pyramid of numbers.</a:t>
            </a:r>
            <a:endParaRPr lang="en-US" sz="1600" dirty="0"/>
          </a:p>
          <a:p>
            <a:pPr eaLnBrk="0" hangingPunct="0"/>
            <a:r>
              <a:rPr lang="en-US" dirty="0">
                <a:cs typeface="Times New Roman" pitchFamily="18" charset="0"/>
              </a:rPr>
              <a:t>2. Pyramid of energy. L </a:t>
            </a:r>
            <a:endParaRPr lang="en-US" dirty="0" smtClean="0">
              <a:cs typeface="Times New Roman" pitchFamily="18" charset="0"/>
            </a:endParaRPr>
          </a:p>
          <a:p>
            <a:pPr eaLnBrk="0" hangingPunct="0"/>
            <a:r>
              <a:rPr lang="en-US" dirty="0" smtClean="0">
                <a:cs typeface="Times New Roman" pitchFamily="18" charset="0"/>
              </a:rPr>
              <a:t>3</a:t>
            </a:r>
            <a:r>
              <a:rPr lang="en-US" dirty="0">
                <a:cs typeface="Times New Roman" pitchFamily="18" charset="0"/>
              </a:rPr>
              <a:t>. Pyramid of biomass.</a:t>
            </a:r>
            <a:endParaRPr lang="en-US" sz="1600" dirty="0"/>
          </a:p>
          <a:p>
            <a:pPr eaLnBrk="0" hangingPunct="0"/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I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. Pyramids of numbers </a:t>
            </a:r>
          </a:p>
          <a:p>
            <a:pPr eaLnBrk="0" hangingPunct="0"/>
            <a:r>
              <a:rPr lang="en-US" dirty="0">
                <a:cs typeface="Times New Roman" pitchFamily="18" charset="0"/>
              </a:rPr>
              <a:t>It represents the number of individual organisms present ach tropic levels.</a:t>
            </a:r>
            <a:endParaRPr lang="en-US" sz="1600" dirty="0"/>
          </a:p>
          <a:p>
            <a:pPr eaLnBrk="0" hangingPunct="0"/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2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. Pyramids of energy</a:t>
            </a:r>
            <a:endParaRPr lang="en-US" sz="1600" dirty="0">
              <a:solidFill>
                <a:srgbClr val="C00000"/>
              </a:solidFill>
            </a:endParaRPr>
          </a:p>
          <a:p>
            <a:pPr eaLnBrk="0" hangingPunct="0"/>
            <a:r>
              <a:rPr lang="en-US" dirty="0">
                <a:cs typeface="Times New Roman" pitchFamily="18" charset="0"/>
              </a:rPr>
              <a:t>It represents the amount of energy present in each tropic levels. The rate of energy flow and the </a:t>
            </a:r>
            <a:r>
              <a:rPr lang="en-US" dirty="0" smtClean="0">
                <a:cs typeface="Times New Roman" pitchFamily="18" charset="0"/>
              </a:rPr>
              <a:t>productivity at </a:t>
            </a:r>
            <a:r>
              <a:rPr lang="en-US" dirty="0">
                <a:cs typeface="Times New Roman" pitchFamily="18" charset="0"/>
              </a:rPr>
              <a:t>each successive tropic </a:t>
            </a:r>
            <a:r>
              <a:rPr lang="en-US" dirty="0" smtClean="0">
                <a:cs typeface="Times New Roman" pitchFamily="18" charset="0"/>
              </a:rPr>
              <a:t>level.</a:t>
            </a:r>
            <a:endParaRPr lang="en-US" sz="1600" dirty="0"/>
          </a:p>
          <a:p>
            <a:pPr eaLnBrk="0" hangingPunct="0"/>
            <a:endParaRPr lang="en-US" dirty="0" smtClean="0">
              <a:cs typeface="Times New Roman" pitchFamily="18" charset="0"/>
            </a:endParaRPr>
          </a:p>
          <a:p>
            <a:pPr eaLnBrk="0" hangingPunct="0"/>
            <a:r>
              <a:rPr lang="en-US" dirty="0" smtClean="0">
                <a:cs typeface="Times New Roman" pitchFamily="18" charset="0"/>
              </a:rPr>
              <a:t>At </a:t>
            </a:r>
            <a:r>
              <a:rPr lang="en-US" dirty="0">
                <a:cs typeface="Times New Roman" pitchFamily="18" charset="0"/>
              </a:rPr>
              <a:t>every successive tropic level, there is a heavy </a:t>
            </a:r>
            <a:r>
              <a:rPr lang="en-US" dirty="0" smtClean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of energy (about 90%) in the form of heat. Thus at </a:t>
            </a:r>
            <a:r>
              <a:rPr lang="en-US" dirty="0" smtClean="0">
                <a:cs typeface="Times New Roman" pitchFamily="18" charset="0"/>
              </a:rPr>
              <a:t>each next </a:t>
            </a:r>
            <a:r>
              <a:rPr lang="en-US" dirty="0">
                <a:cs typeface="Times New Roman" pitchFamily="18" charset="0"/>
              </a:rPr>
              <a:t>higher tropic level only 10% of the energy is transferred Hence, there is a sharp decrease in energy </a:t>
            </a:r>
            <a:r>
              <a:rPr lang="en-US" dirty="0" smtClean="0">
                <a:cs typeface="Times New Roman" pitchFamily="18" charset="0"/>
              </a:rPr>
              <a:t>at each </a:t>
            </a:r>
            <a:r>
              <a:rPr lang="en-US" dirty="0">
                <a:cs typeface="Times New Roman" pitchFamily="18" charset="0"/>
              </a:rPr>
              <a:t>and every successive tropic level as we move from producers to top levels.</a:t>
            </a:r>
            <a:endParaRPr lang="en-US" sz="1600" dirty="0"/>
          </a:p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47104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685800" y="2083207"/>
            <a:ext cx="7772401" cy="18620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1300" dirty="0">
              <a:cs typeface="Times New Roman" pitchFamily="18" charset="0"/>
            </a:endParaRPr>
          </a:p>
          <a:p>
            <a:endParaRPr lang="en-US" sz="1300" dirty="0">
              <a:cs typeface="Times New Roman" pitchFamily="18" charset="0"/>
            </a:endParaRPr>
          </a:p>
          <a:p>
            <a:endParaRPr lang="en-US" sz="1300" dirty="0"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C00000"/>
                </a:solidFill>
                <a:cs typeface="Times New Roman" pitchFamily="18" charset="0"/>
              </a:rPr>
              <a:t>3-Pyramids </a:t>
            </a:r>
            <a:r>
              <a:rPr lang="en-US" dirty="0">
                <a:solidFill>
                  <a:srgbClr val="C00000"/>
                </a:solidFill>
                <a:cs typeface="Times New Roman" pitchFamily="18" charset="0"/>
              </a:rPr>
              <a:t>of Biomass</a:t>
            </a:r>
            <a:endParaRPr lang="en-US" sz="1600" dirty="0">
              <a:solidFill>
                <a:srgbClr val="C00000"/>
              </a:solidFill>
            </a:endParaRPr>
          </a:p>
          <a:p>
            <a:pPr eaLnBrk="0" hangingPunct="0"/>
            <a:r>
              <a:rPr lang="en-US" sz="2000" dirty="0">
                <a:cs typeface="Times New Roman" pitchFamily="18" charset="0"/>
              </a:rPr>
              <a:t>It represents the total amount of biomass </a:t>
            </a:r>
            <a:r>
              <a:rPr lang="en-US" sz="2000" dirty="0" smtClean="0">
                <a:cs typeface="Times New Roman" pitchFamily="18" charset="0"/>
              </a:rPr>
              <a:t>(dry mass of organic  </a:t>
            </a:r>
            <a:r>
              <a:rPr lang="en-US" sz="2000" dirty="0">
                <a:cs typeface="Times New Roman" pitchFamily="18" charset="0"/>
              </a:rPr>
              <a:t>material </a:t>
            </a:r>
            <a:r>
              <a:rPr lang="en-US" sz="2000" dirty="0" smtClean="0">
                <a:cs typeface="Times New Roman" pitchFamily="18" charset="0"/>
              </a:rPr>
              <a:t>in an </a:t>
            </a:r>
            <a:r>
              <a:rPr lang="en-US" sz="2000" dirty="0">
                <a:cs typeface="Times New Roman" pitchFamily="18" charset="0"/>
              </a:rPr>
              <a:t>organism) present in each tropic levels.</a:t>
            </a:r>
            <a:endParaRPr lang="en-US" dirty="0"/>
          </a:p>
          <a:p>
            <a:pPr eaLnBrk="0" hangingPunc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211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"/>
                                        <p:tgtEl>
                                          <p:spTgt spid="348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Ratial Bros\Downloads\Documents\images 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09600" y="585557"/>
            <a:ext cx="8001000" cy="5739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angle 1"/>
          <p:cNvSpPr/>
          <p:nvPr/>
        </p:nvSpPr>
        <p:spPr>
          <a:xfrm>
            <a:off x="775855" y="5029200"/>
            <a:ext cx="6005945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For Your Attention</a:t>
            </a:r>
            <a:endParaRPr lang="en-US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452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ChangeArrowheads="1"/>
          </p:cNvSpPr>
          <p:nvPr/>
        </p:nvSpPr>
        <p:spPr bwMode="auto">
          <a:xfrm>
            <a:off x="228600" y="0"/>
            <a:ext cx="7543800" cy="532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en-US" sz="1300" b="1">
              <a:cs typeface="Times New Roman" pitchFamily="18" charset="0"/>
            </a:endParaRPr>
          </a:p>
          <a:p>
            <a:pPr algn="just"/>
            <a:endParaRPr lang="en-US" sz="1300" b="1">
              <a:cs typeface="Times New Roman" pitchFamily="18" charset="0"/>
            </a:endParaRPr>
          </a:p>
          <a:p>
            <a:pPr algn="just"/>
            <a:endParaRPr lang="en-US" sz="1300" b="1">
              <a:cs typeface="Times New Roman" pitchFamily="18" charset="0"/>
            </a:endParaRPr>
          </a:p>
          <a:p>
            <a:pPr algn="just"/>
            <a:endParaRPr lang="en-US" sz="1300" b="1">
              <a:cs typeface="Times New Roman" pitchFamily="18" charset="0"/>
            </a:endParaRPr>
          </a:p>
          <a:p>
            <a:pPr algn="just"/>
            <a:r>
              <a:rPr lang="en-US" sz="3200" b="1">
                <a:cs typeface="Times New Roman" pitchFamily="18" charset="0"/>
              </a:rPr>
              <a:t>ecology </a:t>
            </a:r>
            <a:endParaRPr lang="en-US" sz="3200"/>
          </a:p>
          <a:p>
            <a:pPr algn="just" eaLnBrk="0" hangingPunct="0"/>
            <a:r>
              <a:rPr lang="en-US" sz="3200">
                <a:cs typeface="Times New Roman" pitchFamily="18" charset="0"/>
              </a:rPr>
              <a:t>	All living organism, whether plant or animal or human being is surrounded by the environment, on which it derive its needs for its survival.</a:t>
            </a:r>
          </a:p>
          <a:p>
            <a:pPr algn="just" eaLnBrk="0" hangingPunct="0"/>
            <a:r>
              <a:rPr lang="en-US" sz="3200">
                <a:cs typeface="Times New Roman" pitchFamily="18" charset="0"/>
              </a:rPr>
              <a:t> </a:t>
            </a:r>
          </a:p>
          <a:p>
            <a:pPr algn="just" eaLnBrk="0" hangingPunct="0"/>
            <a:r>
              <a:rPr lang="en-US" sz="3200">
                <a:cs typeface="Times New Roman" pitchFamily="18" charset="0"/>
              </a:rPr>
              <a:t>Each living component interacts with non –living components for their  basic requirements form different ecosystem. </a:t>
            </a:r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xmlns="" val="125656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/>
          </p:cNvSpPr>
          <p:nvPr/>
        </p:nvSpPr>
        <p:spPr bwMode="auto">
          <a:xfrm>
            <a:off x="231352" y="-7787"/>
            <a:ext cx="8701934" cy="53860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r>
              <a:rPr lang="en-US" sz="4000" b="1" u="sng" dirty="0" smtClean="0">
                <a:solidFill>
                  <a:srgbClr val="C00000"/>
                </a:solidFill>
                <a:cs typeface="Times New Roman" pitchFamily="18" charset="0"/>
              </a:rPr>
              <a:t>Ecology</a:t>
            </a:r>
            <a:endParaRPr lang="en-US" sz="4000" b="1" u="sng" dirty="0">
              <a:solidFill>
                <a:srgbClr val="C00000"/>
              </a:solidFill>
              <a:cs typeface="Times New Roman" pitchFamily="18" charset="0"/>
            </a:endParaRPr>
          </a:p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r>
              <a:rPr lang="en-US" sz="2800" b="1" dirty="0">
                <a:cs typeface="Times New Roman" pitchFamily="18" charset="0"/>
              </a:rPr>
              <a:t>Definition </a:t>
            </a:r>
            <a:endParaRPr lang="en-US" sz="2800" dirty="0"/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	Ecology is the study of interactions among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organism or group  of organisms with their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environment. The environment consists of both biotic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components (living organisms) and abiotic components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(non – living organisms). </a:t>
            </a:r>
            <a:endParaRPr lang="en-US" sz="2800" dirty="0"/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                            or</a:t>
            </a:r>
          </a:p>
          <a:p>
            <a:pPr algn="just" eaLnBrk="0" hangingPunct="0"/>
            <a:endParaRPr lang="en-US" sz="2800" dirty="0">
              <a:cs typeface="Times New Roman" pitchFamily="18" charset="0"/>
            </a:endParaRP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Ecology is the study of ecosystems.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828778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/>
          <p:cNvSpPr>
            <a:spLocks noChangeArrowheads="1"/>
          </p:cNvSpPr>
          <p:nvPr/>
        </p:nvSpPr>
        <p:spPr bwMode="auto">
          <a:xfrm>
            <a:off x="0" y="-374962"/>
            <a:ext cx="9144000" cy="6663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algn="just"/>
            <a:endParaRPr lang="en-US" sz="1300" dirty="0">
              <a:cs typeface="Times New Roman" pitchFamily="18" charset="0"/>
            </a:endParaRPr>
          </a:p>
          <a:p>
            <a:pPr algn="just"/>
            <a:endParaRPr lang="en-US" sz="1300" dirty="0">
              <a:cs typeface="Times New Roman" pitchFamily="18" charset="0"/>
            </a:endParaRPr>
          </a:p>
          <a:p>
            <a:pPr algn="just"/>
            <a:endParaRPr lang="en-US" sz="1300" dirty="0">
              <a:cs typeface="Times New Roman" pitchFamily="18" charset="0"/>
            </a:endParaRPr>
          </a:p>
          <a:p>
            <a:pPr algn="just"/>
            <a:r>
              <a:rPr lang="en-US" sz="3600" u="sng" dirty="0" smtClean="0">
                <a:solidFill>
                  <a:srgbClr val="C00000"/>
                </a:solidFill>
                <a:cs typeface="Times New Roman" pitchFamily="18" charset="0"/>
              </a:rPr>
              <a:t>Ecosystem</a:t>
            </a:r>
            <a:endParaRPr lang="en-US" sz="3200" u="sng" dirty="0" smtClean="0">
              <a:solidFill>
                <a:srgbClr val="C00000"/>
              </a:solidFill>
              <a:cs typeface="Times New Roman" pitchFamily="18" charset="0"/>
            </a:endParaRPr>
          </a:p>
          <a:p>
            <a:pPr algn="just"/>
            <a:r>
              <a:rPr lang="en-US" sz="2800" dirty="0" smtClean="0">
                <a:cs typeface="Times New Roman" pitchFamily="18" charset="0"/>
              </a:rPr>
              <a:t>Ecosystem </a:t>
            </a:r>
            <a:r>
              <a:rPr lang="en-US" sz="2800" dirty="0">
                <a:cs typeface="Times New Roman" pitchFamily="18" charset="0"/>
              </a:rPr>
              <a:t>is the basic functional unit of ecology. </a:t>
            </a:r>
          </a:p>
          <a:p>
            <a:pPr algn="just"/>
            <a:r>
              <a:rPr lang="en-US" sz="2800" dirty="0">
                <a:cs typeface="Times New Roman" pitchFamily="18" charset="0"/>
              </a:rPr>
              <a:t>The term ecosystem is coined form  a Greek word meaning study of home. </a:t>
            </a:r>
            <a:endParaRPr lang="en-US" sz="2800" dirty="0"/>
          </a:p>
          <a:p>
            <a:pPr algn="just" eaLnBrk="0" hangingPunct="0"/>
            <a:endParaRPr lang="en-US" sz="2800" b="1" dirty="0">
              <a:cs typeface="Times New Roman" pitchFamily="18" charset="0"/>
            </a:endParaRPr>
          </a:p>
          <a:p>
            <a:pPr algn="just" eaLnBrk="0" hangingPunct="0"/>
            <a:r>
              <a:rPr lang="en-US" sz="2800" b="1" dirty="0">
                <a:cs typeface="Times New Roman" pitchFamily="18" charset="0"/>
              </a:rPr>
              <a:t>Definition </a:t>
            </a:r>
            <a:endParaRPr lang="en-US" sz="2800" dirty="0"/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	</a:t>
            </a:r>
            <a:r>
              <a:rPr lang="en-US" sz="2400" dirty="0">
                <a:cs typeface="Times New Roman" pitchFamily="18" charset="0"/>
              </a:rPr>
              <a:t>A group of organisms interacting among themselves and  with environment is known as ecosystem. Thus an ecosystem is a community of different species interacting with one another and with their non living environment and one another and  with their</a:t>
            </a:r>
          </a:p>
          <a:p>
            <a:pPr algn="just" eaLnBrk="0" hangingPunct="0"/>
            <a:r>
              <a:rPr lang="en-US" sz="2400" dirty="0">
                <a:cs typeface="Times New Roman" pitchFamily="18" charset="0"/>
              </a:rPr>
              <a:t> non- living environment  exchanging energy and matter. </a:t>
            </a:r>
            <a:endParaRPr lang="en-US" sz="2400" dirty="0"/>
          </a:p>
          <a:p>
            <a:pPr algn="just" eaLnBrk="0" hangingPunct="0"/>
            <a:endParaRPr lang="en-US" b="1" dirty="0">
              <a:cs typeface="Times New Roman" pitchFamily="18" charset="0"/>
            </a:endParaRPr>
          </a:p>
          <a:p>
            <a:pPr algn="just" eaLnBrk="0" hangingPunct="0"/>
            <a:r>
              <a:rPr lang="en-US" b="1" dirty="0">
                <a:cs typeface="Times New Roman" pitchFamily="18" charset="0"/>
              </a:rPr>
              <a:t>Example </a:t>
            </a:r>
            <a:endParaRPr lang="en-US" dirty="0"/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	Animals cannot synthesis their food directly </a:t>
            </a:r>
          </a:p>
          <a:p>
            <a:pPr algn="just" eaLnBrk="0" hangingPunct="0"/>
            <a:r>
              <a:rPr lang="en-US" sz="2800" dirty="0">
                <a:cs typeface="Times New Roman" pitchFamily="18" charset="0"/>
              </a:rPr>
              <a:t>but depend on the plants either directly or indirectly.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xmlns="" val="9936137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Types of ecosystem</a:t>
            </a:r>
          </a:p>
        </p:txBody>
      </p:sp>
      <p:sp>
        <p:nvSpPr>
          <p:cNvPr id="6147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Natural ecosystem</a:t>
            </a:r>
          </a:p>
          <a:p>
            <a:pPr eaLnBrk="1" hangingPunct="1"/>
            <a:r>
              <a:rPr lang="en-US" dirty="0" smtClean="0"/>
              <a:t>Artificial/man engineered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                 </a:t>
            </a:r>
            <a:r>
              <a:rPr lang="en-US" dirty="0" err="1" smtClean="0"/>
              <a:t>Terrestial</a:t>
            </a:r>
            <a:r>
              <a:rPr lang="en-US" dirty="0" smtClean="0"/>
              <a:t> ------Aquatic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                  Marine ------Fresh water</a:t>
            </a:r>
          </a:p>
          <a:p>
            <a:pPr eaLnBrk="1" hangingPunct="1">
              <a:buFont typeface="Arial" charset="0"/>
              <a:buNone/>
            </a:pPr>
            <a:r>
              <a:rPr lang="en-US" dirty="0" smtClean="0"/>
              <a:t>                  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xmlns="" val="17854659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"/>
          <p:cNvSpPr>
            <a:spLocks noChangeArrowheads="1"/>
          </p:cNvSpPr>
          <p:nvPr/>
        </p:nvSpPr>
        <p:spPr bwMode="auto">
          <a:xfrm>
            <a:off x="1882911" y="41486"/>
            <a:ext cx="3889847" cy="13542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endParaRPr lang="en-US" sz="1300" b="1" dirty="0">
              <a:cs typeface="Times New Roman" pitchFamily="18" charset="0"/>
            </a:endParaRPr>
          </a:p>
          <a:p>
            <a:pPr algn="just"/>
            <a:r>
              <a:rPr lang="en-US" sz="2800" b="1" dirty="0" smtClean="0">
                <a:cs typeface="Times New Roman" pitchFamily="18" charset="0"/>
              </a:rPr>
              <a:t> TYPES </a:t>
            </a:r>
            <a:r>
              <a:rPr lang="en-US" sz="2800" b="1" dirty="0">
                <a:cs typeface="Times New Roman" pitchFamily="18" charset="0"/>
              </a:rPr>
              <a:t>OF ECOSYSTEM </a:t>
            </a:r>
            <a:endParaRPr lang="en-US" sz="2800" dirty="0"/>
          </a:p>
          <a:p>
            <a:pPr algn="just" eaLnBrk="0" hangingPunct="0"/>
            <a:r>
              <a:rPr lang="en-US" sz="2800" b="1" dirty="0" smtClean="0">
                <a:cs typeface="Times New Roman" pitchFamily="18" charset="0"/>
              </a:rPr>
              <a:t>Natural </a:t>
            </a:r>
            <a:r>
              <a:rPr lang="en-US" sz="2800" b="1" dirty="0">
                <a:cs typeface="Times New Roman" pitchFamily="18" charset="0"/>
              </a:rPr>
              <a:t>ecosystem </a:t>
            </a:r>
            <a:endParaRPr lang="en-US" sz="2800" dirty="0"/>
          </a:p>
        </p:txBody>
      </p:sp>
      <p:sp>
        <p:nvSpPr>
          <p:cNvPr id="7171" name="Rectangle 2"/>
          <p:cNvSpPr>
            <a:spLocks noChangeArrowheads="1"/>
          </p:cNvSpPr>
          <p:nvPr/>
        </p:nvSpPr>
        <p:spPr bwMode="auto">
          <a:xfrm>
            <a:off x="289506" y="857309"/>
            <a:ext cx="8549694" cy="5001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pPr algn="just">
              <a:tabLst>
                <a:tab pos="9144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tabLst>
                <a:tab pos="9144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tabLst>
                <a:tab pos="914400" algn="l"/>
              </a:tabLst>
            </a:pPr>
            <a:endParaRPr lang="en-US" sz="1300" dirty="0">
              <a:cs typeface="Times New Roman" pitchFamily="18" charset="0"/>
            </a:endParaRPr>
          </a:p>
          <a:p>
            <a:pPr algn="just">
              <a:tabLst>
                <a:tab pos="914400" algn="l"/>
              </a:tabLst>
            </a:pPr>
            <a:r>
              <a:rPr lang="en-US" sz="2000" dirty="0" smtClean="0">
                <a:cs typeface="Times New Roman" pitchFamily="18" charset="0"/>
              </a:rPr>
              <a:t>Natural </a:t>
            </a:r>
            <a:r>
              <a:rPr lang="en-US" sz="2000" dirty="0">
                <a:cs typeface="Times New Roman" pitchFamily="18" charset="0"/>
              </a:rPr>
              <a:t>ecosystems operate themselves under natural conditions. </a:t>
            </a:r>
          </a:p>
          <a:p>
            <a:pPr algn="just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Based on habitat types, it can be further classified into </a:t>
            </a:r>
            <a:r>
              <a:rPr lang="en-US" sz="2000" dirty="0" smtClean="0">
                <a:cs typeface="Times New Roman" pitchFamily="18" charset="0"/>
              </a:rPr>
              <a:t>.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b="1" dirty="0">
                <a:cs typeface="Times New Roman" pitchFamily="18" charset="0"/>
              </a:rPr>
              <a:t>1. Terrestrial ecosystem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	This ecosystem is related to land.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Example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Grassland ecosystem, forest ecosystem, desert ecosystem, etc.,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b="1" dirty="0">
                <a:cs typeface="Times New Roman" pitchFamily="18" charset="0"/>
              </a:rPr>
              <a:t>2. Aquatic ecosystem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	This ecosystem is related to water. It is further sub </a:t>
            </a:r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classified into two types based on salt content. </a:t>
            </a:r>
            <a:endParaRPr lang="en-US" sz="2000" dirty="0"/>
          </a:p>
          <a:p>
            <a:pPr algn="just" eaLnBrk="0" hangingPunct="0">
              <a:buFontTx/>
              <a:buChar char="•"/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Fresh water ecosystem </a:t>
            </a:r>
            <a:endParaRPr lang="en-US" sz="2000" dirty="0"/>
          </a:p>
          <a:p>
            <a:pPr lvl="1" algn="just" eaLnBrk="0" hangingPunct="0">
              <a:buFontTx/>
              <a:buAutoNum type="romanLcParenBoth"/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Running water ecosystems.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b="1" dirty="0">
                <a:cs typeface="Times New Roman" pitchFamily="18" charset="0"/>
              </a:rPr>
              <a:t>Examples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	Rivers, Streams </a:t>
            </a:r>
            <a:endParaRPr lang="en-US" sz="2000" dirty="0"/>
          </a:p>
          <a:p>
            <a:pPr algn="just" eaLnBrk="0" hangingPunct="0">
              <a:tabLst>
                <a:tab pos="914400" algn="l"/>
              </a:tabLst>
            </a:pPr>
            <a:r>
              <a:rPr lang="en-US" sz="2000" dirty="0">
                <a:cs typeface="Times New Roman" pitchFamily="18" charset="0"/>
              </a:rPr>
              <a:t>	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4857196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flip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"/>
          <p:cNvSpPr>
            <a:spLocks noChangeArrowheads="1"/>
          </p:cNvSpPr>
          <p:nvPr/>
        </p:nvSpPr>
        <p:spPr bwMode="auto">
          <a:xfrm>
            <a:off x="609600" y="609600"/>
            <a:ext cx="7848600" cy="5309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/>
          <a:p>
            <a:endParaRPr lang="en-US" sz="1300" b="1" dirty="0">
              <a:cs typeface="Times New Roman" pitchFamily="18" charset="0"/>
            </a:endParaRPr>
          </a:p>
          <a:p>
            <a:r>
              <a:rPr lang="en-US" u="sng" dirty="0">
                <a:solidFill>
                  <a:srgbClr val="C00000"/>
                </a:solidFill>
                <a:cs typeface="Times New Roman" pitchFamily="18" charset="0"/>
              </a:rPr>
              <a:t>(</a:t>
            </a:r>
            <a:r>
              <a:rPr lang="en-US" sz="2400" u="sng" dirty="0">
                <a:solidFill>
                  <a:srgbClr val="C00000"/>
                </a:solidFill>
                <a:cs typeface="Times New Roman" pitchFamily="18" charset="0"/>
              </a:rPr>
              <a:t>b) Standing water ecosystems</a:t>
            </a:r>
            <a:endParaRPr lang="en-US" sz="2000" b="1" u="sng" dirty="0">
              <a:solidFill>
                <a:srgbClr val="C00000"/>
              </a:solidFill>
              <a:cs typeface="Times New Roman" pitchFamily="18" charset="0"/>
            </a:endParaRPr>
          </a:p>
          <a:p>
            <a:endParaRPr lang="en-US" sz="1400" b="1" dirty="0">
              <a:cs typeface="Times New Roman" pitchFamily="18" charset="0"/>
            </a:endParaRPr>
          </a:p>
          <a:p>
            <a:r>
              <a:rPr lang="en-US" sz="2400" b="1" dirty="0">
                <a:cs typeface="Times New Roman" pitchFamily="18" charset="0"/>
              </a:rPr>
              <a:t>Examples</a:t>
            </a:r>
            <a:endParaRPr lang="en-US" sz="2400" dirty="0"/>
          </a:p>
          <a:p>
            <a:pPr eaLnBrk="0" hangingPunct="0"/>
            <a:r>
              <a:rPr lang="en-US" sz="2400" b="1" dirty="0">
                <a:cs typeface="Times New Roman" pitchFamily="18" charset="0"/>
              </a:rPr>
              <a:t>	</a:t>
            </a:r>
            <a:r>
              <a:rPr lang="en-US" sz="2400" dirty="0">
                <a:cs typeface="Times New Roman" pitchFamily="18" charset="0"/>
              </a:rPr>
              <a:t>Pond, lake </a:t>
            </a:r>
            <a:endParaRPr lang="en-US" sz="2400" dirty="0"/>
          </a:p>
          <a:p>
            <a:pPr eaLnBrk="0" hangingPunct="0"/>
            <a:endParaRPr lang="en-US" sz="2400" dirty="0">
              <a:cs typeface="Times New Roman" pitchFamily="18" charset="0"/>
            </a:endParaRPr>
          </a:p>
          <a:p>
            <a:pPr eaLnBrk="0" hangingPunct="0"/>
            <a:r>
              <a:rPr lang="en-US" sz="2400" dirty="0" smtClean="0">
                <a:cs typeface="Times New Roman" pitchFamily="18" charset="0"/>
              </a:rPr>
              <a:t> </a:t>
            </a:r>
            <a:r>
              <a:rPr lang="en-US" sz="2400" u="sng" dirty="0">
                <a:solidFill>
                  <a:srgbClr val="C00000"/>
                </a:solidFill>
                <a:cs typeface="Times New Roman" pitchFamily="18" charset="0"/>
              </a:rPr>
              <a:t>Marine ecosystem </a:t>
            </a:r>
            <a:endParaRPr lang="en-US" sz="2400" u="sng" dirty="0">
              <a:solidFill>
                <a:srgbClr val="C00000"/>
              </a:solidFill>
            </a:endParaRPr>
          </a:p>
          <a:p>
            <a:pPr eaLnBrk="0" hangingPunct="0"/>
            <a:endParaRPr lang="en-US" sz="2400" b="1" dirty="0">
              <a:cs typeface="Times New Roman" pitchFamily="18" charset="0"/>
            </a:endParaRPr>
          </a:p>
          <a:p>
            <a:pPr eaLnBrk="0" hangingPunct="0"/>
            <a:r>
              <a:rPr lang="en-US" sz="2400" b="1" dirty="0">
                <a:cs typeface="Times New Roman" pitchFamily="18" charset="0"/>
              </a:rPr>
              <a:t>Example : </a:t>
            </a:r>
            <a:endParaRPr lang="en-US" sz="2400" dirty="0"/>
          </a:p>
          <a:p>
            <a:pPr eaLnBrk="0" hangingPunct="0"/>
            <a:r>
              <a:rPr lang="en-US" sz="2400" dirty="0">
                <a:cs typeface="Times New Roman" pitchFamily="18" charset="0"/>
              </a:rPr>
              <a:t>	Seas and sea shores </a:t>
            </a:r>
            <a:endParaRPr lang="en-US" sz="2400" dirty="0"/>
          </a:p>
          <a:p>
            <a:pPr eaLnBrk="0" hangingPunct="0"/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Man – made (or) Artificial ecosystems </a:t>
            </a:r>
            <a:endParaRPr lang="en-US" sz="2400" u="sng" dirty="0">
              <a:solidFill>
                <a:srgbClr val="C00000"/>
              </a:solidFill>
            </a:endParaRPr>
          </a:p>
          <a:p>
            <a:pPr eaLnBrk="0" hangingPunct="0"/>
            <a:r>
              <a:rPr lang="en-US" sz="2400" dirty="0">
                <a:cs typeface="Times New Roman" pitchFamily="18" charset="0"/>
              </a:rPr>
              <a:t>	Artificial ecosystem is operated (or) maintained by man himself. </a:t>
            </a:r>
            <a:endParaRPr lang="en-US" sz="2400" dirty="0"/>
          </a:p>
          <a:p>
            <a:pPr eaLnBrk="0" hangingPunct="0"/>
            <a:r>
              <a:rPr lang="en-US" sz="2400" b="1" dirty="0">
                <a:cs typeface="Times New Roman" pitchFamily="18" charset="0"/>
              </a:rPr>
              <a:t>Example </a:t>
            </a:r>
            <a:endParaRPr lang="en-US" sz="2400" dirty="0"/>
          </a:p>
          <a:p>
            <a:pPr eaLnBrk="0" hangingPunct="0"/>
            <a:r>
              <a:rPr lang="en-US" sz="2400" dirty="0">
                <a:cs typeface="Times New Roman" pitchFamily="18" charset="0"/>
              </a:rPr>
              <a:t>	Croplands, </a:t>
            </a:r>
            <a:r>
              <a:rPr lang="en-US" sz="2400" dirty="0" smtClean="0">
                <a:cs typeface="Times New Roman" pitchFamily="18" charset="0"/>
              </a:rPr>
              <a:t>gardens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xmlns="" val="42189443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300">
        <p14:pan dir="u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1"/>
          <p:cNvSpPr>
            <a:spLocks noChangeArrowheads="1"/>
          </p:cNvSpPr>
          <p:nvPr/>
        </p:nvSpPr>
        <p:spPr bwMode="auto">
          <a:xfrm>
            <a:off x="228600" y="990600"/>
            <a:ext cx="8458200" cy="5262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/>
          <a:p>
            <a:pPr eaLnBrk="0" hangingPunct="0"/>
            <a:r>
              <a:rPr lang="en-US" sz="2400" dirty="0">
                <a:cs typeface="Times New Roman" pitchFamily="18" charset="0"/>
              </a:rPr>
              <a:t>The term structure refers to the various components. </a:t>
            </a:r>
          </a:p>
          <a:p>
            <a:pPr eaLnBrk="0" hangingPunct="0"/>
            <a:r>
              <a:rPr lang="en-US" sz="2400" dirty="0">
                <a:cs typeface="Times New Roman" pitchFamily="18" charset="0"/>
              </a:rPr>
              <a:t>So the structure of an ecosystem explains the relationship </a:t>
            </a:r>
            <a:endParaRPr lang="en-US" sz="2400" dirty="0"/>
          </a:p>
          <a:p>
            <a:pPr algn="just">
              <a:tabLst>
                <a:tab pos="457200" algn="l"/>
              </a:tabLst>
            </a:pPr>
            <a:r>
              <a:rPr lang="en-US" sz="2400" dirty="0" smtClean="0">
                <a:cs typeface="Times New Roman" pitchFamily="18" charset="0"/>
              </a:rPr>
              <a:t>between </a:t>
            </a:r>
            <a:r>
              <a:rPr lang="en-US" sz="2400" dirty="0">
                <a:cs typeface="Times New Roman" pitchFamily="18" charset="0"/>
              </a:rPr>
              <a:t>the abiotic (non –living) and the biotic (living) components.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An ecosystem has two major components </a:t>
            </a:r>
            <a:endParaRPr lang="en-US" sz="2400" dirty="0"/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Biotic (living) components </a:t>
            </a:r>
            <a:endParaRPr lang="en-US" sz="2400" dirty="0"/>
          </a:p>
          <a:p>
            <a:pPr algn="just" eaLnBrk="0" hangingPunct="0">
              <a:buFontTx/>
              <a:buChar char="•"/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Abiotic (non living) components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b="1" dirty="0" smtClean="0">
                <a:cs typeface="Times New Roman" pitchFamily="18" charset="0"/>
              </a:rPr>
              <a:t> </a:t>
            </a:r>
            <a:r>
              <a:rPr lang="en-US" sz="2400" b="1" u="sng" dirty="0">
                <a:solidFill>
                  <a:srgbClr val="C00000"/>
                </a:solidFill>
                <a:cs typeface="Times New Roman" pitchFamily="18" charset="0"/>
              </a:rPr>
              <a:t>Biotic components </a:t>
            </a:r>
            <a:endParaRPr lang="en-US" sz="2400" u="sng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	The living organisms (or) living members in an ecosystem collectively form its community </a:t>
            </a: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called biotic components (or) biotic community. </a:t>
            </a:r>
            <a:endParaRPr lang="en-US" sz="2400" dirty="0"/>
          </a:p>
          <a:p>
            <a:pPr algn="just" eaLnBrk="0" hangingPunct="0">
              <a:tabLst>
                <a:tab pos="457200" algn="l"/>
              </a:tabLst>
            </a:pPr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Examples</a:t>
            </a:r>
            <a:endParaRPr lang="en-US" sz="2400" dirty="0">
              <a:solidFill>
                <a:srgbClr val="C00000"/>
              </a:solidFill>
            </a:endParaRPr>
          </a:p>
          <a:p>
            <a:pPr algn="just" eaLnBrk="0" hangingPunct="0">
              <a:tabLst>
                <a:tab pos="457200" algn="l"/>
              </a:tabLst>
            </a:pPr>
            <a:r>
              <a:rPr lang="en-US" sz="2400" dirty="0">
                <a:cs typeface="Times New Roman" pitchFamily="18" charset="0"/>
              </a:rPr>
              <a:t>	Plants (producers), animals (consumers), and microorganisms (decomposers</a:t>
            </a:r>
            <a:r>
              <a:rPr lang="en-US" sz="2400" dirty="0" smtClean="0">
                <a:cs typeface="Times New Roman" pitchFamily="18" charset="0"/>
              </a:rPr>
              <a:t>).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685800" y="228600"/>
            <a:ext cx="708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0" hangingPunct="0"/>
            <a:r>
              <a:rPr lang="en-US" sz="2400" b="1" dirty="0">
                <a:solidFill>
                  <a:srgbClr val="C00000"/>
                </a:solidFill>
                <a:cs typeface="Times New Roman" pitchFamily="18" charset="0"/>
              </a:rPr>
              <a:t>STRUCTURE (or) COMPONENTS OF AN ECOSYSTEM </a:t>
            </a:r>
            <a:endParaRPr lang="en-US" sz="2400" dirty="0">
              <a:solidFill>
                <a:srgbClr val="C00000"/>
              </a:solidFill>
              <a:cs typeface="Times New Roman" pitchFamily="18" charset="0"/>
            </a:endParaRPr>
          </a:p>
          <a:p>
            <a:pPr eaLnBrk="0" hangingPunct="0"/>
            <a:r>
              <a:rPr lang="en-US" sz="2400" dirty="0">
                <a:solidFill>
                  <a:srgbClr val="C00000"/>
                </a:solidFill>
                <a:cs typeface="Times New Roman" pitchFamily="18" charset="0"/>
              </a:rPr>
              <a:t>	</a:t>
            </a:r>
            <a:endParaRPr lang="en-US" sz="24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0124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1284</TotalTime>
  <Words>536</Words>
  <Application>Microsoft Office PowerPoint</Application>
  <PresentationFormat>On-screen Show (4:3)</PresentationFormat>
  <Paragraphs>265</Paragraphs>
  <Slides>28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Trek</vt:lpstr>
      <vt:lpstr>Slide 1</vt:lpstr>
      <vt:lpstr> ECOLOGICAL  CONCEPTS OF ECOSYSTEM </vt:lpstr>
      <vt:lpstr>Slide 3</vt:lpstr>
      <vt:lpstr>Slide 4</vt:lpstr>
      <vt:lpstr>Slide 5</vt:lpstr>
      <vt:lpstr>Types of ecosystem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Trophic Levels Found on an Energy Pyramid</vt:lpstr>
      <vt:lpstr>Slide 22</vt:lpstr>
      <vt:lpstr>Slide 23</vt:lpstr>
      <vt:lpstr>Slide 24</vt:lpstr>
      <vt:lpstr>Slide 25</vt:lpstr>
      <vt:lpstr>Slide 26</vt:lpstr>
      <vt:lpstr>Slide 27</vt:lpstr>
      <vt:lpstr>Slide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Ratial Bros</dc:creator>
  <cp:lastModifiedBy>Chemistry</cp:lastModifiedBy>
  <cp:revision>30</cp:revision>
  <dcterms:created xsi:type="dcterms:W3CDTF">2014-10-12T11:27:41Z</dcterms:created>
  <dcterms:modified xsi:type="dcterms:W3CDTF">2020-10-25T14:27:51Z</dcterms:modified>
</cp:coreProperties>
</file>