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30"/>
  </p:notesMasterIdLst>
  <p:sldIdLst>
    <p:sldId id="28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1" r:id="rId20"/>
    <p:sldId id="272" r:id="rId21"/>
    <p:sldId id="273" r:id="rId22"/>
    <p:sldId id="278" r:id="rId23"/>
    <p:sldId id="279" r:id="rId24"/>
    <p:sldId id="280" r:id="rId25"/>
    <p:sldId id="281" r:id="rId26"/>
    <p:sldId id="275" r:id="rId27"/>
    <p:sldId id="277"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6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08385-7835-4806-90D4-DFF3298F6DF2}" type="datetimeFigureOut">
              <a:rPr lang="en-US" smtClean="0"/>
              <a:pPr/>
              <a:t>12/11/2020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4CBBF-8E56-4A2A-B19E-2BB46D4A0837}" type="slidenum">
              <a:rPr lang="en-US" smtClean="0"/>
              <a:pPr/>
              <a:t>‹#›</a:t>
            </a:fld>
            <a:endParaRPr lang="en-US" dirty="0"/>
          </a:p>
        </p:txBody>
      </p:sp>
    </p:spTree>
    <p:extLst>
      <p:ext uri="{BB962C8B-B14F-4D97-AF65-F5344CB8AC3E}">
        <p14:creationId xmlns:p14="http://schemas.microsoft.com/office/powerpoint/2010/main" val="40031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84CBBF-8E56-4A2A-B19E-2BB46D4A0837}" type="slidenum">
              <a:rPr lang="en-US" smtClean="0"/>
              <a:pPr/>
              <a:t>9</a:t>
            </a:fld>
            <a:endParaRPr lang="en-US" dirty="0"/>
          </a:p>
        </p:txBody>
      </p:sp>
    </p:spTree>
    <p:extLst>
      <p:ext uri="{BB962C8B-B14F-4D97-AF65-F5344CB8AC3E}">
        <p14:creationId xmlns:p14="http://schemas.microsoft.com/office/powerpoint/2010/main" val="279501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475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14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213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852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5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926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92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378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69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251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9DE2B-809A-466D-963D-6216A6F706C9}" type="datetimeFigureOut">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9A06D1-F76B-4823-8608-D5B6233E0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73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B89DE2B-809A-466D-963D-6216A6F706C9}" type="datetimeFigureOut">
              <a:rPr lang="en-US" smtClean="0">
                <a:solidFill>
                  <a:prstClr val="black">
                    <a:tint val="75000"/>
                  </a:prstClr>
                </a:solidFill>
              </a:rPr>
              <a:pPr defTabSz="914400"/>
              <a:t>12/11/2020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09A06D1-F76B-4823-8608-D5B6233E0C9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80357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lideshare.net/mobile/saru3008/field-trips-and-excursions" TargetMode="External"/><Relationship Id="rId2" Type="http://schemas.openxmlformats.org/officeDocument/2006/relationships/hyperlink" Target="https://www.slideshare.net/mobile/deven18/field-trip-50457228" TargetMode="External"/><Relationship Id="rId1" Type="http://schemas.openxmlformats.org/officeDocument/2006/relationships/slideLayout" Target="../slideLayouts/slideLayout2.xml"/><Relationship Id="rId5" Type="http://schemas.openxmlformats.org/officeDocument/2006/relationships/hyperlink" Target="https://www.slideshare.net/mobile/angelinekanodia/field-trip-151310425" TargetMode="External"/><Relationship Id="rId4" Type="http://schemas.openxmlformats.org/officeDocument/2006/relationships/hyperlink" Target="https://sciencing.com/ideas-for-a-math-field-trip-12742923.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5366"/>
            <a:ext cx="12192001" cy="2387600"/>
          </a:xfrm>
        </p:spPr>
        <p:txBody>
          <a:bodyPr>
            <a:normAutofit/>
          </a:bodyPr>
          <a:lstStyle/>
          <a:p>
            <a:r>
              <a:rPr lang="en-GB" sz="4000" b="1" dirty="0" smtClean="0">
                <a:latin typeface="Times New Roman" panose="02020603050405020304" pitchFamily="18" charset="0"/>
                <a:cs typeface="Times New Roman" panose="02020603050405020304" pitchFamily="18" charset="0"/>
              </a:rPr>
              <a:t>Child Centred Activities in Mathematics</a:t>
            </a:r>
            <a:br>
              <a:rPr lang="en-GB" sz="4000" b="1" dirty="0" smtClean="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BS Education-V</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Teaching </a:t>
            </a:r>
            <a:r>
              <a:rPr lang="en-US" sz="3200" dirty="0">
                <a:latin typeface="Times New Roman" panose="02020603050405020304" pitchFamily="18" charset="0"/>
                <a:cs typeface="Times New Roman" panose="02020603050405020304" pitchFamily="18" charset="0"/>
              </a:rPr>
              <a:t>Mathematics (EDU-511)</a:t>
            </a:r>
          </a:p>
        </p:txBody>
      </p:sp>
      <p:sp>
        <p:nvSpPr>
          <p:cNvPr id="3" name="Subtitle 2"/>
          <p:cNvSpPr>
            <a:spLocks noGrp="1"/>
          </p:cNvSpPr>
          <p:nvPr>
            <p:ph type="subTitle" idx="1"/>
          </p:nvPr>
        </p:nvSpPr>
        <p:spPr>
          <a:xfrm>
            <a:off x="1523998" y="5611089"/>
            <a:ext cx="9144000" cy="935183"/>
          </a:xfrm>
        </p:spPr>
        <p:txBody>
          <a:bodyPr>
            <a:normAutofit/>
          </a:bodyPr>
          <a:lstStyle/>
          <a:p>
            <a:r>
              <a:rPr lang="en-US" sz="2800" dirty="0">
                <a:latin typeface="Times New Roman" panose="02020603050405020304" pitchFamily="18" charset="0"/>
                <a:cs typeface="Times New Roman" panose="02020603050405020304" pitchFamily="18" charset="0"/>
              </a:rPr>
              <a:t>Department of Education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University of </a:t>
            </a:r>
            <a:r>
              <a:rPr lang="en-US" sz="2800" dirty="0" smtClean="0">
                <a:latin typeface="Times New Roman" panose="02020603050405020304" pitchFamily="18" charset="0"/>
                <a:cs typeface="Times New Roman" panose="02020603050405020304" pitchFamily="18" charset="0"/>
              </a:rPr>
              <a:t>Sargodha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166" y="3047925"/>
            <a:ext cx="2365663" cy="2348204"/>
          </a:xfrm>
          <a:prstGeom prst="rect">
            <a:avLst/>
          </a:prstGeom>
        </p:spPr>
      </p:pic>
    </p:spTree>
    <p:extLst>
      <p:ext uri="{BB962C8B-B14F-4D97-AF65-F5344CB8AC3E}">
        <p14:creationId xmlns:p14="http://schemas.microsoft.com/office/powerpoint/2010/main" val="318997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E049EA-8325-914E-90CC-D9885839B542}"/>
              </a:ext>
            </a:extLst>
          </p:cNvPr>
          <p:cNvSpPr>
            <a:spLocks noGrp="1"/>
          </p:cNvSpPr>
          <p:nvPr>
            <p:ph type="title"/>
          </p:nvPr>
        </p:nvSpPr>
        <p:spPr/>
        <p:txBody>
          <a:bodyPr>
            <a:normAutofit/>
          </a:bodyPr>
          <a:lstStyle/>
          <a:p>
            <a:r>
              <a:rPr lang="en-US" sz="2800" b="1" dirty="0">
                <a:latin typeface="Times New Roman" pitchFamily="18" charset="0"/>
                <a:cs typeface="Times New Roman" pitchFamily="18" charset="0"/>
              </a:rPr>
              <a:t>Organization And Procedure of Educational Field Trip</a:t>
            </a:r>
          </a:p>
        </p:txBody>
      </p:sp>
      <p:sp>
        <p:nvSpPr>
          <p:cNvPr id="3" name="Content Placeholder 2">
            <a:extLst>
              <a:ext uri="{FF2B5EF4-FFF2-40B4-BE49-F238E27FC236}">
                <a16:creationId xmlns:a16="http://schemas.microsoft.com/office/drawing/2014/main" xmlns="" id="{CFA4B090-E6C7-884D-A05F-8DB6443334D8}"/>
              </a:ext>
            </a:extLst>
          </p:cNvPr>
          <p:cNvSpPr>
            <a:spLocks noGrp="1"/>
          </p:cNvSpPr>
          <p:nvPr>
            <p:ph idx="1"/>
          </p:nvPr>
        </p:nvSpPr>
        <p:spPr/>
        <p:txBody>
          <a:bodyPr/>
          <a:lstStyle/>
          <a:p>
            <a:r>
              <a:rPr lang="en-US" dirty="0">
                <a:latin typeface="Times New Roman" pitchFamily="18" charset="0"/>
                <a:cs typeface="Times New Roman" pitchFamily="18" charset="0"/>
              </a:rPr>
              <a:t>Pre-planning
Actual conduct of the Trips</a:t>
            </a:r>
          </a:p>
          <a:p>
            <a:r>
              <a:rPr lang="en-US" dirty="0">
                <a:latin typeface="Times New Roman" pitchFamily="18" charset="0"/>
                <a:cs typeface="Times New Roman" pitchFamily="18" charset="0"/>
              </a:rPr>
              <a:t>Evaluation</a:t>
            </a:r>
          </a:p>
        </p:txBody>
      </p:sp>
      <p:pic>
        <p:nvPicPr>
          <p:cNvPr id="4" name="Picture 3" descr="world_collaboration_education.jpeg"/>
          <p:cNvPicPr>
            <a:picLocks noChangeAspect="1"/>
          </p:cNvPicPr>
          <p:nvPr/>
        </p:nvPicPr>
        <p:blipFill>
          <a:blip r:embed="rId2"/>
          <a:stretch>
            <a:fillRect/>
          </a:stretch>
        </p:blipFill>
        <p:spPr>
          <a:xfrm>
            <a:off x="5943600" y="2667000"/>
            <a:ext cx="5410200" cy="3352800"/>
          </a:xfrm>
          <a:prstGeom prst="rect">
            <a:avLst/>
          </a:prstGeom>
        </p:spPr>
      </p:pic>
    </p:spTree>
    <p:extLst>
      <p:ext uri="{BB962C8B-B14F-4D97-AF65-F5344CB8AC3E}">
        <p14:creationId xmlns:p14="http://schemas.microsoft.com/office/powerpoint/2010/main" val="288477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B6DD8-9B25-2148-A292-92A5F18EDA65}"/>
              </a:ext>
            </a:extLst>
          </p:cNvPr>
          <p:cNvSpPr>
            <a:spLocks noGrp="1"/>
          </p:cNvSpPr>
          <p:nvPr>
            <p:ph type="title"/>
          </p:nvPr>
        </p:nvSpPr>
        <p:spPr/>
        <p:txBody>
          <a:bodyPr>
            <a:normAutofit/>
          </a:bodyPr>
          <a:lstStyle/>
          <a:p>
            <a:r>
              <a:rPr lang="en-US" sz="2800" b="1" dirty="0">
                <a:latin typeface="Times New Roman" pitchFamily="18" charset="0"/>
                <a:cs typeface="Times New Roman" pitchFamily="18" charset="0"/>
              </a:rPr>
              <a:t>Pre-planning</a:t>
            </a:r>
          </a:p>
        </p:txBody>
      </p:sp>
      <p:sp>
        <p:nvSpPr>
          <p:cNvPr id="3" name="Content Placeholder 2">
            <a:extLst>
              <a:ext uri="{FF2B5EF4-FFF2-40B4-BE49-F238E27FC236}">
                <a16:creationId xmlns:a16="http://schemas.microsoft.com/office/drawing/2014/main" xmlns="" id="{93884973-9939-DE43-918E-C0E5BAEFE7E3}"/>
              </a:ext>
            </a:extLst>
          </p:cNvPr>
          <p:cNvSpPr>
            <a:spLocks noGrp="1"/>
          </p:cNvSpPr>
          <p:nvPr>
            <p:ph idx="1"/>
          </p:nvPr>
        </p:nvSpPr>
        <p:spPr/>
        <p:txBody>
          <a:bodyPr>
            <a:noAutofit/>
          </a:bodyPr>
          <a:lstStyle/>
          <a:p>
            <a:r>
              <a:rPr lang="en-US" dirty="0">
                <a:latin typeface="Times New Roman" pitchFamily="18" charset="0"/>
                <a:cs typeface="Times New Roman" pitchFamily="18" charset="0"/>
              </a:rPr>
              <a:t>It is done by teachers and students.</a:t>
            </a:r>
          </a:p>
          <a:p>
            <a:r>
              <a:rPr lang="en-US" dirty="0">
                <a:latin typeface="Times New Roman" pitchFamily="18" charset="0"/>
                <a:cs typeface="Times New Roman" pitchFamily="18" charset="0"/>
              </a:rPr>
              <a:t>Decide on the trip</a:t>
            </a:r>
          </a:p>
          <a:p>
            <a:r>
              <a:rPr lang="en-US" dirty="0">
                <a:latin typeface="Times New Roman" pitchFamily="18" charset="0"/>
                <a:cs typeface="Times New Roman" pitchFamily="18" charset="0"/>
              </a:rPr>
              <a:t>Know the resources.</a:t>
            </a:r>
          </a:p>
          <a:p>
            <a:r>
              <a:rPr lang="en-US" dirty="0">
                <a:latin typeface="Times New Roman" pitchFamily="18" charset="0"/>
                <a:cs typeface="Times New Roman" pitchFamily="18" charset="0"/>
              </a:rPr>
              <a:t>Arrange transport time, data.</a:t>
            </a:r>
          </a:p>
          <a:p>
            <a:r>
              <a:rPr lang="en-US" dirty="0">
                <a:latin typeface="Times New Roman" pitchFamily="18" charset="0"/>
                <a:cs typeface="Times New Roman" pitchFamily="18" charset="0"/>
              </a:rPr>
              <a:t>Dealing with the organization, obtain permission, data and time visit and know the resources, inform the objectives</a:t>
            </a:r>
          </a:p>
          <a:p>
            <a:r>
              <a:rPr lang="en-US" dirty="0">
                <a:latin typeface="Times New Roman" pitchFamily="18" charset="0"/>
                <a:cs typeface="Times New Roman" pitchFamily="18" charset="0"/>
              </a:rPr>
              <a:t> Obtain administrative sanction of schools and colleges.</a:t>
            </a:r>
          </a:p>
          <a:p>
            <a:endParaRPr lang="en-US" dirty="0">
              <a:latin typeface="Times New Roman" pitchFamily="18" charset="0"/>
              <a:cs typeface="Times New Roman" pitchFamily="18" charset="0"/>
            </a:endParaRPr>
          </a:p>
        </p:txBody>
      </p:sp>
      <p:pic>
        <p:nvPicPr>
          <p:cNvPr id="4" name="Picture 3" descr="kids-going-school-by-pencil-260nw-118138120.jpg"/>
          <p:cNvPicPr>
            <a:picLocks noChangeAspect="1"/>
          </p:cNvPicPr>
          <p:nvPr/>
        </p:nvPicPr>
        <p:blipFill>
          <a:blip r:embed="rId2"/>
          <a:stretch>
            <a:fillRect/>
          </a:stretch>
        </p:blipFill>
        <p:spPr>
          <a:xfrm>
            <a:off x="6858000" y="2590800"/>
            <a:ext cx="4572000" cy="2133600"/>
          </a:xfrm>
          <a:prstGeom prst="hexagon">
            <a:avLst/>
          </a:prstGeom>
        </p:spPr>
      </p:pic>
    </p:spTree>
    <p:extLst>
      <p:ext uri="{BB962C8B-B14F-4D97-AF65-F5344CB8AC3E}">
        <p14:creationId xmlns:p14="http://schemas.microsoft.com/office/powerpoint/2010/main" val="120524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24005-A314-624D-A728-B36770DA77A1}"/>
              </a:ext>
            </a:extLst>
          </p:cNvPr>
          <p:cNvSpPr>
            <a:spLocks noGrp="1"/>
          </p:cNvSpPr>
          <p:nvPr>
            <p:ph type="title"/>
          </p:nvPr>
        </p:nvSpPr>
        <p:spPr/>
        <p:txBody>
          <a:bodyPr>
            <a:normAutofit/>
          </a:bodyPr>
          <a:lstStyle/>
          <a:p>
            <a:pPr algn="l"/>
            <a:r>
              <a:rPr lang="en-US" sz="2800" b="1" dirty="0">
                <a:latin typeface="Times New Roman" pitchFamily="18" charset="0"/>
                <a:cs typeface="Times New Roman" pitchFamily="18" charset="0"/>
              </a:rPr>
              <a:t>Continue…</a:t>
            </a:r>
          </a:p>
        </p:txBody>
      </p:sp>
      <p:sp>
        <p:nvSpPr>
          <p:cNvPr id="3" name="Content Placeholder 2">
            <a:extLst>
              <a:ext uri="{FF2B5EF4-FFF2-40B4-BE49-F238E27FC236}">
                <a16:creationId xmlns:a16="http://schemas.microsoft.com/office/drawing/2014/main" xmlns="" id="{AA508F21-C8AA-BC4D-AFFC-A87EB2A3998F}"/>
              </a:ext>
            </a:extLst>
          </p:cNvPr>
          <p:cNvSpPr>
            <a:spLocks noGrp="1"/>
          </p:cNvSpPr>
          <p:nvPr>
            <p:ph idx="1"/>
          </p:nvPr>
        </p:nvSpPr>
        <p:spPr/>
        <p:txBody>
          <a:bodyPr>
            <a:normAutofit fontScale="92500"/>
          </a:bodyPr>
          <a:lstStyle/>
          <a:p>
            <a:r>
              <a:rPr lang="en-US" dirty="0">
                <a:latin typeface="Times New Roman" pitchFamily="18" charset="0"/>
                <a:cs typeface="Times New Roman" pitchFamily="18" charset="0"/>
              </a:rPr>
              <a:t>Prepare the students with theoretical base teacher plans with the students.</a:t>
            </a:r>
          </a:p>
          <a:p>
            <a:r>
              <a:rPr lang="en-US" dirty="0">
                <a:latin typeface="Times New Roman" pitchFamily="18" charset="0"/>
                <a:cs typeface="Times New Roman" pitchFamily="18" charset="0"/>
              </a:rPr>
              <a:t>Formulate the objectives</a:t>
            </a:r>
          </a:p>
          <a:p>
            <a:r>
              <a:rPr lang="en-US" dirty="0">
                <a:latin typeface="Times New Roman" pitchFamily="18" charset="0"/>
                <a:cs typeface="Times New Roman" pitchFamily="18" charset="0"/>
              </a:rPr>
              <a:t>List down specific information to be obtained</a:t>
            </a:r>
          </a:p>
          <a:p>
            <a:r>
              <a:rPr lang="en-US" dirty="0">
                <a:latin typeface="Times New Roman" pitchFamily="18" charset="0"/>
                <a:cs typeface="Times New Roman" pitchFamily="18" charset="0"/>
              </a:rPr>
              <a:t>Formulate question to be asked to be asked to the guide and prepare guide sheet</a:t>
            </a:r>
          </a:p>
          <a:p>
            <a:r>
              <a:rPr lang="en-US" dirty="0">
                <a:latin typeface="Times New Roman" pitchFamily="18" charset="0"/>
                <a:cs typeface="Times New Roman" pitchFamily="18" charset="0"/>
              </a:rPr>
              <a:t>If a large group, divide and allot specific jobs </a:t>
            </a:r>
          </a:p>
          <a:p>
            <a:r>
              <a:rPr lang="en-US" dirty="0">
                <a:latin typeface="Times New Roman" pitchFamily="18" charset="0"/>
                <a:cs typeface="Times New Roman" pitchFamily="18" charset="0"/>
              </a:rPr>
              <a:t>Brief them, equipment or accessories needed date and time of transport actual locations ,set up, conduct and behavior during the trips, safety to be observed.</a:t>
            </a:r>
          </a:p>
        </p:txBody>
      </p:sp>
    </p:spTree>
    <p:extLst>
      <p:ext uri="{BB962C8B-B14F-4D97-AF65-F5344CB8AC3E}">
        <p14:creationId xmlns:p14="http://schemas.microsoft.com/office/powerpoint/2010/main" val="324611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A631C-5696-B54B-AF38-B194CA7E3A48}"/>
              </a:ext>
            </a:extLst>
          </p:cNvPr>
          <p:cNvSpPr>
            <a:spLocks noGrp="1"/>
          </p:cNvSpPr>
          <p:nvPr>
            <p:ph type="title"/>
          </p:nvPr>
        </p:nvSpPr>
        <p:spPr/>
        <p:txBody>
          <a:bodyPr>
            <a:normAutofit/>
          </a:bodyPr>
          <a:lstStyle/>
          <a:p>
            <a:r>
              <a:rPr lang="en-US" sz="2800" b="1" dirty="0">
                <a:latin typeface="Times New Roman" pitchFamily="18" charset="0"/>
                <a:cs typeface="Times New Roman" pitchFamily="18" charset="0"/>
              </a:rPr>
              <a:t>Actual Conduct of The Trip</a:t>
            </a:r>
          </a:p>
        </p:txBody>
      </p:sp>
      <p:sp>
        <p:nvSpPr>
          <p:cNvPr id="3" name="Content Placeholder 2">
            <a:extLst>
              <a:ext uri="{FF2B5EF4-FFF2-40B4-BE49-F238E27FC236}">
                <a16:creationId xmlns:a16="http://schemas.microsoft.com/office/drawing/2014/main" xmlns="" id="{CAC2F02A-C3C8-1A4B-9B35-D22DEF92F3A6}"/>
              </a:ext>
            </a:extLst>
          </p:cNvPr>
          <p:cNvSpPr>
            <a:spLocks noGrp="1"/>
          </p:cNvSpPr>
          <p:nvPr>
            <p:ph idx="1"/>
          </p:nvPr>
        </p:nvSpPr>
        <p:spPr>
          <a:xfrm>
            <a:off x="1295401" y="2362200"/>
            <a:ext cx="9601196" cy="3513668"/>
          </a:xfrm>
        </p:spPr>
        <p:txBody>
          <a:bodyPr>
            <a:noAutofit/>
          </a:bodyPr>
          <a:lstStyle/>
          <a:p>
            <a:r>
              <a:rPr lang="en-US" dirty="0">
                <a:latin typeface="Times New Roman" pitchFamily="18" charset="0"/>
                <a:cs typeface="Times New Roman" pitchFamily="18" charset="0"/>
              </a:rPr>
              <a:t>Follow the scheduled.</a:t>
            </a:r>
          </a:p>
          <a:p>
            <a:r>
              <a:rPr lang="en-US" dirty="0">
                <a:latin typeface="Times New Roman" pitchFamily="18" charset="0"/>
                <a:cs typeface="Times New Roman" pitchFamily="18" charset="0"/>
              </a:rPr>
              <a:t>Strictly follow safety precautions.</a:t>
            </a:r>
          </a:p>
          <a:p>
            <a:r>
              <a:rPr lang="en-US" dirty="0">
                <a:latin typeface="Times New Roman" pitchFamily="18" charset="0"/>
                <a:cs typeface="Times New Roman" pitchFamily="18" charset="0"/>
              </a:rPr>
              <a:t>Observe and collect information needed.</a:t>
            </a:r>
          </a:p>
          <a:p>
            <a:r>
              <a:rPr lang="en-US" dirty="0">
                <a:latin typeface="Times New Roman" pitchFamily="18" charset="0"/>
                <a:cs typeface="Times New Roman" pitchFamily="18" charset="0"/>
              </a:rPr>
              <a:t>Collect source/study materials if provided.</a:t>
            </a:r>
          </a:p>
          <a:p>
            <a:r>
              <a:rPr lang="en-US" dirty="0">
                <a:latin typeface="Times New Roman" pitchFamily="18" charset="0"/>
                <a:cs typeface="Times New Roman" pitchFamily="18" charset="0"/>
              </a:rPr>
              <a:t>Teachers supervisor and call attention to the pertinent points.</a:t>
            </a:r>
          </a:p>
          <a:p>
            <a:r>
              <a:rPr lang="en-US" dirty="0">
                <a:latin typeface="Times New Roman" pitchFamily="18" charset="0"/>
                <a:cs typeface="Times New Roman" pitchFamily="18" charset="0"/>
              </a:rPr>
              <a:t>Observe formalities extend courtesies.</a:t>
            </a:r>
          </a:p>
          <a:p>
            <a:r>
              <a:rPr lang="en-US" dirty="0">
                <a:latin typeface="Times New Roman" pitchFamily="18" charset="0"/>
                <a:cs typeface="Times New Roman" pitchFamily="18" charset="0"/>
              </a:rPr>
              <a:t>Point to remember :trip should follow in an orderly manner.</a:t>
            </a:r>
          </a:p>
          <a:p>
            <a:r>
              <a:rPr lang="en-US" dirty="0">
                <a:latin typeface="Times New Roman" pitchFamily="18" charset="0"/>
                <a:cs typeface="Times New Roman" pitchFamily="18" charset="0"/>
              </a:rPr>
              <a:t>Do not cause disturbance to the  organization .</a:t>
            </a:r>
          </a:p>
        </p:txBody>
      </p:sp>
      <p:pic>
        <p:nvPicPr>
          <p:cNvPr id="4" name="Picture 3" descr="NN20189041001-cover.jpg"/>
          <p:cNvPicPr>
            <a:picLocks noChangeAspect="1"/>
          </p:cNvPicPr>
          <p:nvPr/>
        </p:nvPicPr>
        <p:blipFill>
          <a:blip r:embed="rId2"/>
          <a:stretch>
            <a:fillRect/>
          </a:stretch>
        </p:blipFill>
        <p:spPr>
          <a:xfrm>
            <a:off x="7086600" y="2590800"/>
            <a:ext cx="4114800" cy="1828800"/>
          </a:xfrm>
          <a:prstGeom prst="rect">
            <a:avLst/>
          </a:prstGeom>
        </p:spPr>
      </p:pic>
    </p:spTree>
    <p:extLst>
      <p:ext uri="{BB962C8B-B14F-4D97-AF65-F5344CB8AC3E}">
        <p14:creationId xmlns:p14="http://schemas.microsoft.com/office/powerpoint/2010/main" val="237775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7241A-1424-7A42-89F5-4625490DBDA5}"/>
              </a:ext>
            </a:extLst>
          </p:cNvPr>
          <p:cNvSpPr>
            <a:spLocks noGrp="1"/>
          </p:cNvSpPr>
          <p:nvPr>
            <p:ph type="title"/>
          </p:nvPr>
        </p:nvSpPr>
        <p:spPr/>
        <p:txBody>
          <a:bodyPr>
            <a:normAutofit/>
          </a:bodyPr>
          <a:lstStyle/>
          <a:p>
            <a:r>
              <a:rPr lang="en-US" sz="2800" b="1" dirty="0">
                <a:latin typeface="Times New Roman" pitchFamily="18" charset="0"/>
                <a:cs typeface="Times New Roman" pitchFamily="18" charset="0"/>
              </a:rPr>
              <a:t>Evaluation phase</a:t>
            </a:r>
          </a:p>
        </p:txBody>
      </p:sp>
      <p:sp>
        <p:nvSpPr>
          <p:cNvPr id="3" name="Content Placeholder 2">
            <a:extLst>
              <a:ext uri="{FF2B5EF4-FFF2-40B4-BE49-F238E27FC236}">
                <a16:creationId xmlns:a16="http://schemas.microsoft.com/office/drawing/2014/main" xmlns="" id="{1438BCE5-CCF4-F946-A6BB-17E4809ED8B5}"/>
              </a:ext>
            </a:extLst>
          </p:cNvPr>
          <p:cNvSpPr>
            <a:spLocks noGrp="1"/>
          </p:cNvSpPr>
          <p:nvPr>
            <p:ph idx="1"/>
          </p:nvPr>
        </p:nvSpPr>
        <p:spPr/>
        <p:txBody>
          <a:bodyPr/>
          <a:lstStyle/>
          <a:p>
            <a:r>
              <a:rPr lang="en-US" dirty="0">
                <a:latin typeface="Times New Roman" pitchFamily="18" charset="0"/>
                <a:cs typeface="Times New Roman" pitchFamily="18" charset="0"/>
              </a:rPr>
              <a:t>Should be done as early as possible</a:t>
            </a:r>
          </a:p>
          <a:p>
            <a:r>
              <a:rPr lang="en-US" dirty="0">
                <a:latin typeface="Times New Roman" pitchFamily="18" charset="0"/>
                <a:cs typeface="Times New Roman" pitchFamily="18" charset="0"/>
              </a:rPr>
              <a:t>Students write a report with the observation on effectiveness of the trip and difficulties faced</a:t>
            </a:r>
          </a:p>
          <a:p>
            <a:r>
              <a:rPr lang="en-US" dirty="0">
                <a:latin typeface="Times New Roman" pitchFamily="18" charset="0"/>
                <a:cs typeface="Times New Roman" pitchFamily="18" charset="0"/>
              </a:rPr>
              <a:t>Teacher evaluates the reports by the students</a:t>
            </a:r>
          </a:p>
          <a:p>
            <a:r>
              <a:rPr lang="en-US" dirty="0">
                <a:latin typeface="Times New Roman" pitchFamily="18" charset="0"/>
                <a:cs typeface="Times New Roman" pitchFamily="18" charset="0"/>
              </a:rPr>
              <a:t>Teacher prepares an evaluation and along with specific observation from the students maintains a record which can be referred later</a:t>
            </a:r>
          </a:p>
          <a:p>
            <a:r>
              <a:rPr lang="en-US" dirty="0">
                <a:latin typeface="Times New Roman" pitchFamily="18" charset="0"/>
                <a:cs typeface="Times New Roman" pitchFamily="18" charset="0"/>
              </a:rPr>
              <a:t>Conduct discussion with the students</a:t>
            </a:r>
          </a:p>
        </p:txBody>
      </p:sp>
      <p:pic>
        <p:nvPicPr>
          <p:cNvPr id="4" name="Picture 3" descr="people-with-speech-bubbles-above-heads-illustration.jpg"/>
          <p:cNvPicPr>
            <a:picLocks noChangeAspect="1"/>
          </p:cNvPicPr>
          <p:nvPr/>
        </p:nvPicPr>
        <p:blipFill>
          <a:blip r:embed="rId2"/>
          <a:stretch>
            <a:fillRect/>
          </a:stretch>
        </p:blipFill>
        <p:spPr>
          <a:xfrm>
            <a:off x="8991600" y="838200"/>
            <a:ext cx="2419350" cy="1524000"/>
          </a:xfrm>
          <a:prstGeom prst="rect">
            <a:avLst/>
          </a:prstGeom>
        </p:spPr>
      </p:pic>
    </p:spTree>
    <p:extLst>
      <p:ext uri="{BB962C8B-B14F-4D97-AF65-F5344CB8AC3E}">
        <p14:creationId xmlns:p14="http://schemas.microsoft.com/office/powerpoint/2010/main" val="247800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D6BE4-2075-FE43-8089-6423D3F2D671}"/>
              </a:ext>
            </a:extLst>
          </p:cNvPr>
          <p:cNvSpPr>
            <a:spLocks noGrp="1"/>
          </p:cNvSpPr>
          <p:nvPr>
            <p:ph type="title" idx="4294967295"/>
          </p:nvPr>
        </p:nvSpPr>
        <p:spPr>
          <a:xfrm>
            <a:off x="1066800" y="685801"/>
            <a:ext cx="9906000" cy="1600200"/>
          </a:xfrm>
        </p:spPr>
        <p:txBody>
          <a:bodyPr>
            <a:normAutofit/>
          </a:bodyPr>
          <a:lstStyle/>
          <a:p>
            <a:r>
              <a:rPr lang="en-US" sz="2800" b="1" dirty="0">
                <a:latin typeface="Times New Roman" pitchFamily="18" charset="0"/>
                <a:cs typeface="Times New Roman" pitchFamily="18" charset="0"/>
              </a:rPr>
              <a:t>Organization And Procedure for Educational Field Trip Visit</a:t>
            </a:r>
          </a:p>
        </p:txBody>
      </p:sp>
      <p:sp>
        <p:nvSpPr>
          <p:cNvPr id="3" name="Content Placeholder 2">
            <a:extLst>
              <a:ext uri="{FF2B5EF4-FFF2-40B4-BE49-F238E27FC236}">
                <a16:creationId xmlns:a16="http://schemas.microsoft.com/office/drawing/2014/main" xmlns="" id="{D4B0C79A-F511-BA4A-BA92-A92C7CBFC0E7}"/>
              </a:ext>
            </a:extLst>
          </p:cNvPr>
          <p:cNvSpPr>
            <a:spLocks noGrp="1"/>
          </p:cNvSpPr>
          <p:nvPr>
            <p:ph idx="4294967295"/>
          </p:nvPr>
        </p:nvSpPr>
        <p:spPr>
          <a:xfrm>
            <a:off x="914400" y="2286000"/>
            <a:ext cx="10439400" cy="3589338"/>
          </a:xfrm>
        </p:spPr>
        <p:txBody>
          <a:bodyPr>
            <a:noAutofit/>
          </a:bodyPr>
          <a:lstStyle/>
          <a:p>
            <a:r>
              <a:rPr lang="en-US" b="1" dirty="0">
                <a:latin typeface="Times New Roman" pitchFamily="18" charset="0"/>
                <a:cs typeface="Times New Roman" pitchFamily="18" charset="0"/>
              </a:rPr>
              <a:t>Knowledge: </a:t>
            </a:r>
            <a:r>
              <a:rPr lang="en-US" dirty="0">
                <a:latin typeface="Times New Roman" pitchFamily="18" charset="0"/>
                <a:cs typeface="Times New Roman" pitchFamily="18" charset="0"/>
              </a:rPr>
              <a:t>The teacher has to survey the area to know whether the field visit planned will contribute to the attainment of desired objectives</a:t>
            </a:r>
          </a:p>
          <a:p>
            <a:r>
              <a:rPr lang="en-US" b="1" dirty="0">
                <a:latin typeface="Times New Roman" pitchFamily="18" charset="0"/>
                <a:cs typeface="Times New Roman" pitchFamily="18" charset="0"/>
              </a:rPr>
              <a:t>Rapport:</a:t>
            </a:r>
            <a:r>
              <a:rPr lang="en-US" dirty="0">
                <a:latin typeface="Times New Roman" pitchFamily="18" charset="0"/>
                <a:cs typeface="Times New Roman" pitchFamily="18" charset="0"/>
              </a:rPr>
              <a:t> The teacher should establish and maintain cordial relations with those in charge of the situations to be visited</a:t>
            </a:r>
          </a:p>
          <a:p>
            <a:r>
              <a:rPr lang="en-US" b="1" dirty="0">
                <a:latin typeface="Times New Roman" pitchFamily="18" charset="0"/>
                <a:cs typeface="Times New Roman" pitchFamily="18" charset="0"/>
              </a:rPr>
              <a:t>Objectives:</a:t>
            </a:r>
            <a:r>
              <a:rPr lang="en-US" dirty="0">
                <a:latin typeface="Times New Roman" pitchFamily="18" charset="0"/>
                <a:cs typeface="Times New Roman" pitchFamily="18" charset="0"/>
              </a:rPr>
              <a:t> It should be stated carefully and completely. The learning activities have to be selected and it should contribute for the attainment of objective</a:t>
            </a:r>
          </a:p>
          <a:p>
            <a:r>
              <a:rPr lang="en-US" b="1" dirty="0">
                <a:latin typeface="Times New Roman" pitchFamily="18" charset="0"/>
                <a:cs typeface="Times New Roman" pitchFamily="18" charset="0"/>
              </a:rPr>
              <a:t>Time and Transportation:</a:t>
            </a:r>
            <a:r>
              <a:rPr lang="en-US" dirty="0">
                <a:latin typeface="Times New Roman" pitchFamily="18" charset="0"/>
                <a:cs typeface="Times New Roman" pitchFamily="18" charset="0"/>
              </a:rPr>
              <a:t> Necessary arrangements have to be made with the administrative personnel of the place to be visited regarding the time, place of meeting and the length of visit.</a:t>
            </a:r>
          </a:p>
        </p:txBody>
      </p:sp>
    </p:spTree>
    <p:extLst>
      <p:ext uri="{BB962C8B-B14F-4D97-AF65-F5344CB8AC3E}">
        <p14:creationId xmlns:p14="http://schemas.microsoft.com/office/powerpoint/2010/main" val="356690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EBEEA-CEA2-054E-AF87-6FC5687AF37D}"/>
              </a:ext>
            </a:extLst>
          </p:cNvPr>
          <p:cNvSpPr>
            <a:spLocks noGrp="1"/>
          </p:cNvSpPr>
          <p:nvPr>
            <p:ph type="title"/>
          </p:nvPr>
        </p:nvSpPr>
        <p:spPr/>
        <p:txBody>
          <a:bodyPr/>
          <a:lstStyle/>
          <a:p>
            <a:pPr algn="l"/>
            <a:r>
              <a:rPr lang="en-US" sz="2800" b="1" dirty="0">
                <a:latin typeface="Times New Roman" pitchFamily="18" charset="0"/>
                <a:cs typeface="Times New Roman" pitchFamily="18" charset="0"/>
              </a:rPr>
              <a:t>Continue</a:t>
            </a:r>
            <a:r>
              <a:rPr lang="en-US" dirty="0"/>
              <a:t>…</a:t>
            </a:r>
          </a:p>
        </p:txBody>
      </p:sp>
      <p:sp>
        <p:nvSpPr>
          <p:cNvPr id="3" name="Content Placeholder 2">
            <a:extLst>
              <a:ext uri="{FF2B5EF4-FFF2-40B4-BE49-F238E27FC236}">
                <a16:creationId xmlns:a16="http://schemas.microsoft.com/office/drawing/2014/main" xmlns="" id="{64E241DD-29E4-8046-A03D-4C90B10DF98F}"/>
              </a:ext>
            </a:extLst>
          </p:cNvPr>
          <p:cNvSpPr>
            <a:spLocks noGrp="1"/>
          </p:cNvSpPr>
          <p:nvPr>
            <p:ph idx="1"/>
          </p:nvPr>
        </p:nvSpPr>
        <p:spPr/>
        <p:txBody>
          <a:bodyPr/>
          <a:lstStyle/>
          <a:p>
            <a:r>
              <a:rPr lang="en-US" b="1" dirty="0">
                <a:latin typeface="Times New Roman" pitchFamily="18" charset="0"/>
                <a:cs typeface="Times New Roman" pitchFamily="18" charset="0"/>
              </a:rPr>
              <a:t>Preparations of the students: </a:t>
            </a:r>
            <a:r>
              <a:rPr lang="en-US" dirty="0">
                <a:latin typeface="Times New Roman" pitchFamily="18" charset="0"/>
                <a:cs typeface="Times New Roman" pitchFamily="18" charset="0"/>
              </a:rPr>
              <a:t>Students should be given an opportunity to list cooperatively the objectives for which the trip is planned. Direction to be given, on the procedure to be followed in the observation and the special points to note.</a:t>
            </a:r>
          </a:p>
          <a:p>
            <a:r>
              <a:rPr lang="en-US" b="1" dirty="0">
                <a:latin typeface="Times New Roman" pitchFamily="18" charset="0"/>
                <a:cs typeface="Times New Roman" pitchFamily="18" charset="0"/>
              </a:rPr>
              <a:t>Supervision: </a:t>
            </a:r>
            <a:r>
              <a:rPr lang="en-US" dirty="0">
                <a:latin typeface="Times New Roman" pitchFamily="18" charset="0"/>
                <a:cs typeface="Times New Roman" pitchFamily="18" charset="0"/>
              </a:rPr>
              <a:t>Trip should be supervised carefully. The teacher can assist the students by calling attention to pertinent point. Follow up and evaluation: An hour should be allotted for an open discussion.It can be done by means of students reports.</a:t>
            </a:r>
          </a:p>
        </p:txBody>
      </p:sp>
    </p:spTree>
    <p:extLst>
      <p:ext uri="{BB962C8B-B14F-4D97-AF65-F5344CB8AC3E}">
        <p14:creationId xmlns:p14="http://schemas.microsoft.com/office/powerpoint/2010/main" val="400483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Ideas for a Math Field Trips….</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Building</a:t>
            </a:r>
          </a:p>
          <a:p>
            <a:r>
              <a:rPr lang="en-US" dirty="0">
                <a:latin typeface="Times New Roman" pitchFamily="18" charset="0"/>
                <a:cs typeface="Times New Roman" pitchFamily="18" charset="0"/>
              </a:rPr>
              <a:t>Sporting Event </a:t>
            </a:r>
          </a:p>
          <a:p>
            <a:r>
              <a:rPr lang="en-US" dirty="0">
                <a:latin typeface="Times New Roman" pitchFamily="18" charset="0"/>
                <a:cs typeface="Times New Roman" pitchFamily="18" charset="0"/>
              </a:rPr>
              <a:t>Factory</a:t>
            </a:r>
          </a:p>
          <a:p>
            <a:r>
              <a:rPr lang="en-US" dirty="0">
                <a:latin typeface="Times New Roman" pitchFamily="18" charset="0"/>
                <a:cs typeface="Times New Roman" pitchFamily="18" charset="0"/>
              </a:rPr>
              <a:t>Farm</a:t>
            </a:r>
          </a:p>
          <a:p>
            <a:r>
              <a:rPr lang="en-US" dirty="0">
                <a:latin typeface="Times New Roman" pitchFamily="18" charset="0"/>
                <a:cs typeface="Times New Roman" pitchFamily="18" charset="0"/>
              </a:rPr>
              <a:t>park</a:t>
            </a:r>
          </a:p>
        </p:txBody>
      </p:sp>
      <p:pic>
        <p:nvPicPr>
          <p:cNvPr id="4" name="Picture 3" descr="174183959.jpg"/>
          <p:cNvPicPr>
            <a:picLocks noChangeAspect="1"/>
          </p:cNvPicPr>
          <p:nvPr/>
        </p:nvPicPr>
        <p:blipFill>
          <a:blip r:embed="rId2"/>
          <a:stretch>
            <a:fillRect/>
          </a:stretch>
        </p:blipFill>
        <p:spPr>
          <a:xfrm>
            <a:off x="9525000" y="2438400"/>
            <a:ext cx="2019300" cy="3810000"/>
          </a:xfrm>
          <a:prstGeom prst="ellipse">
            <a:avLst/>
          </a:prstGeom>
        </p:spPr>
      </p:pic>
      <p:pic>
        <p:nvPicPr>
          <p:cNvPr id="5" name="Picture 4" descr="122535623.jpg"/>
          <p:cNvPicPr>
            <a:picLocks noChangeAspect="1"/>
          </p:cNvPicPr>
          <p:nvPr/>
        </p:nvPicPr>
        <p:blipFill>
          <a:blip r:embed="rId3"/>
          <a:stretch>
            <a:fillRect/>
          </a:stretch>
        </p:blipFill>
        <p:spPr>
          <a:xfrm>
            <a:off x="5638800" y="2438400"/>
            <a:ext cx="1905000" cy="3810000"/>
          </a:xfrm>
          <a:prstGeom prst="ellipse">
            <a:avLst/>
          </a:prstGeom>
        </p:spPr>
      </p:pic>
      <p:pic>
        <p:nvPicPr>
          <p:cNvPr id="6" name="Picture 5" descr="86521887.jpg"/>
          <p:cNvPicPr>
            <a:picLocks noChangeAspect="1"/>
          </p:cNvPicPr>
          <p:nvPr/>
        </p:nvPicPr>
        <p:blipFill>
          <a:blip r:embed="rId4"/>
          <a:stretch>
            <a:fillRect/>
          </a:stretch>
        </p:blipFill>
        <p:spPr>
          <a:xfrm>
            <a:off x="7543800" y="2438400"/>
            <a:ext cx="1943100" cy="3810000"/>
          </a:xfrm>
          <a:prstGeom prst="ellipse">
            <a:avLst/>
          </a:prstGeom>
        </p:spPr>
      </p:pic>
      <p:pic>
        <p:nvPicPr>
          <p:cNvPr id="7" name="Picture 6" descr="110884215.jpg"/>
          <p:cNvPicPr>
            <a:picLocks noChangeAspect="1"/>
          </p:cNvPicPr>
          <p:nvPr/>
        </p:nvPicPr>
        <p:blipFill>
          <a:blip r:embed="rId5"/>
          <a:stretch>
            <a:fillRect/>
          </a:stretch>
        </p:blipFill>
        <p:spPr>
          <a:xfrm>
            <a:off x="3810000" y="2438400"/>
            <a:ext cx="1866900" cy="3810000"/>
          </a:xfrm>
          <a:prstGeom prst="ellipse">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9AF03-4B33-2147-AD4B-7A37100234A4}"/>
              </a:ext>
            </a:extLst>
          </p:cNvPr>
          <p:cNvSpPr>
            <a:spLocks noGrp="1"/>
          </p:cNvSpPr>
          <p:nvPr>
            <p:ph type="title"/>
          </p:nvPr>
        </p:nvSpPr>
        <p:spPr>
          <a:xfrm>
            <a:off x="1295402" y="990600"/>
            <a:ext cx="9601196" cy="1295399"/>
          </a:xfrm>
        </p:spPr>
        <p:txBody>
          <a:bodyPr>
            <a:normAutofit/>
          </a:bodyPr>
          <a:lstStyle/>
          <a:p>
            <a:r>
              <a:rPr lang="en-US" sz="2800" b="1" dirty="0">
                <a:latin typeface="Times New Roman" pitchFamily="18" charset="0"/>
                <a:cs typeface="Times New Roman" pitchFamily="18" charset="0"/>
              </a:rPr>
              <a:t>Values of the Educational Field Trip</a:t>
            </a:r>
          </a:p>
        </p:txBody>
      </p:sp>
      <p:sp>
        <p:nvSpPr>
          <p:cNvPr id="3" name="Content Placeholder 2">
            <a:extLst>
              <a:ext uri="{FF2B5EF4-FFF2-40B4-BE49-F238E27FC236}">
                <a16:creationId xmlns:a16="http://schemas.microsoft.com/office/drawing/2014/main" xmlns="" id="{CB5E1FC2-B3AF-4447-B248-0C70D3344DA1}"/>
              </a:ext>
            </a:extLst>
          </p:cNvPr>
          <p:cNvSpPr>
            <a:spLocks noGrp="1"/>
          </p:cNvSpPr>
          <p:nvPr>
            <p:ph idx="1"/>
          </p:nvPr>
        </p:nvSpPr>
        <p:spPr/>
        <p:txBody>
          <a:bodyPr/>
          <a:lstStyle/>
          <a:p>
            <a:r>
              <a:rPr lang="en-US" dirty="0">
                <a:latin typeface="Times New Roman" pitchFamily="18" charset="0"/>
                <a:cs typeface="Times New Roman" pitchFamily="18" charset="0"/>
              </a:rPr>
              <a:t>It provides opportunity in learning attitudes and positive values i.e. cooperation , discipline.</a:t>
            </a:r>
          </a:p>
          <a:p>
            <a:r>
              <a:rPr lang="en-US" dirty="0">
                <a:latin typeface="Times New Roman" pitchFamily="18" charset="0"/>
                <a:cs typeface="Times New Roman" pitchFamily="18" charset="0"/>
              </a:rPr>
              <a:t>They correlate and blend  school life with the outside world, providing direct touch with persons and with community situations.</a:t>
            </a:r>
          </a:p>
          <a:p>
            <a:r>
              <a:rPr lang="en-US" dirty="0">
                <a:latin typeface="Times New Roman" pitchFamily="18" charset="0"/>
                <a:cs typeface="Times New Roman" pitchFamily="18" charset="0"/>
              </a:rPr>
              <a:t>It provide opportunity in learning and acquiring skills i.e. observations, communications, critical thinking and social skills. </a:t>
            </a:r>
          </a:p>
        </p:txBody>
      </p:sp>
    </p:spTree>
    <p:extLst>
      <p:ext uri="{BB962C8B-B14F-4D97-AF65-F5344CB8AC3E}">
        <p14:creationId xmlns:p14="http://schemas.microsoft.com/office/powerpoint/2010/main" val="3167407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latin typeface="Times New Roman" pitchFamily="18" charset="0"/>
                <a:cs typeface="Times New Roman" pitchFamily="18" charset="0"/>
              </a:rPr>
              <a:t>Advantages</a:t>
            </a:r>
          </a:p>
        </p:txBody>
      </p:sp>
      <p:sp>
        <p:nvSpPr>
          <p:cNvPr id="3" name="Content Placeholder 2"/>
          <p:cNvSpPr>
            <a:spLocks noGrp="1"/>
          </p:cNvSpPr>
          <p:nvPr>
            <p:ph idx="1"/>
          </p:nvPr>
        </p:nvSpPr>
        <p:spPr/>
        <p:txBody>
          <a:bodyPr/>
          <a:lstStyle/>
          <a:p>
            <a:r>
              <a:rPr lang="en-US" dirty="0"/>
              <a:t>Acquisition of lasting concepts and change in attitudes are rooted on concrete and rich experience.</a:t>
            </a:r>
          </a:p>
          <a:p>
            <a:r>
              <a:rPr lang="en-US" dirty="0"/>
              <a:t>Real </a:t>
            </a:r>
            <a:r>
              <a:rPr lang="en-US" dirty="0">
                <a:latin typeface="Times New Roman" pitchFamily="18" charset="0"/>
                <a:cs typeface="Times New Roman" pitchFamily="18" charset="0"/>
              </a:rPr>
              <a:t>– world experience.</a:t>
            </a:r>
          </a:p>
          <a:p>
            <a:r>
              <a:rPr lang="en-US" dirty="0">
                <a:latin typeface="Times New Roman" pitchFamily="18" charset="0"/>
                <a:cs typeface="Times New Roman" pitchFamily="18" charset="0"/>
              </a:rPr>
              <a:t>Increase in quality of education.</a:t>
            </a:r>
          </a:p>
          <a:p>
            <a:r>
              <a:rPr lang="en-US" dirty="0">
                <a:latin typeface="Times New Roman" pitchFamily="18" charset="0"/>
                <a:cs typeface="Times New Roman" pitchFamily="18" charset="0"/>
              </a:rPr>
              <a:t>Improvement of the social relations.</a:t>
            </a:r>
          </a:p>
          <a:p>
            <a:r>
              <a:rPr lang="en-US" dirty="0">
                <a:latin typeface="Times New Roman" pitchFamily="18" charset="0"/>
                <a:cs typeface="Times New Roman" pitchFamily="18" charset="0"/>
              </a:rPr>
              <a:t>Provide new cultural context.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770-4E78-3149-B260-3C958E70071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xmlns="" id="{D3359993-8AA4-EE45-8870-5970B7AB89A7}"/>
              </a:ext>
            </a:extLst>
          </p:cNvPr>
          <p:cNvSpPr>
            <a:spLocks noGrp="1"/>
          </p:cNvSpPr>
          <p:nvPr>
            <p:ph type="subTitle" idx="1"/>
          </p:nvPr>
        </p:nvSpPr>
        <p:spPr/>
        <p:txBody>
          <a:bodyPr/>
          <a:lstStyle/>
          <a:p>
            <a:endParaRPr lang="en-US" dirty="0"/>
          </a:p>
        </p:txBody>
      </p:sp>
      <p:pic>
        <p:nvPicPr>
          <p:cNvPr id="4" name="Picture 3" descr="images.jpeg_new.jpg"/>
          <p:cNvPicPr>
            <a:picLocks noChangeAspect="1"/>
          </p:cNvPicPr>
          <p:nvPr/>
        </p:nvPicPr>
        <p:blipFill>
          <a:blip r:embed="rId2"/>
          <a:stretch>
            <a:fillRect/>
          </a:stretch>
        </p:blipFill>
        <p:spPr>
          <a:xfrm>
            <a:off x="2209800" y="1371600"/>
            <a:ext cx="7772400" cy="4114800"/>
          </a:xfrm>
          <a:prstGeom prst="rect">
            <a:avLst/>
          </a:prstGeom>
        </p:spPr>
      </p:pic>
    </p:spTree>
    <p:extLst>
      <p:ext uri="{BB962C8B-B14F-4D97-AF65-F5344CB8AC3E}">
        <p14:creationId xmlns:p14="http://schemas.microsoft.com/office/powerpoint/2010/main" val="62938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latin typeface="Times New Roman" pitchFamily="18" charset="0"/>
                <a:cs typeface="Times New Roman" pitchFamily="18" charset="0"/>
              </a:rPr>
              <a:t>Disadvantages</a:t>
            </a:r>
          </a:p>
        </p:txBody>
      </p:sp>
      <p:sp>
        <p:nvSpPr>
          <p:cNvPr id="3" name="Content Placeholder 2"/>
          <p:cNvSpPr>
            <a:spLocks noGrp="1"/>
          </p:cNvSpPr>
          <p:nvPr>
            <p:ph idx="1"/>
          </p:nvPr>
        </p:nvSpPr>
        <p:spPr>
          <a:xfrm>
            <a:off x="1295401" y="2362200"/>
            <a:ext cx="9601196" cy="3513668"/>
          </a:xfrm>
        </p:spPr>
        <p:txBody>
          <a:bodyPr>
            <a:noAutofit/>
          </a:bodyPr>
          <a:lstStyle/>
          <a:p>
            <a:r>
              <a:rPr lang="en-US" dirty="0">
                <a:latin typeface="Times New Roman" pitchFamily="18" charset="0"/>
                <a:cs typeface="Times New Roman" pitchFamily="18" charset="0"/>
              </a:rPr>
              <a:t>It is costly.</a:t>
            </a:r>
          </a:p>
          <a:p>
            <a:r>
              <a:rPr lang="en-US" dirty="0">
                <a:latin typeface="Times New Roman" pitchFamily="18" charset="0"/>
                <a:cs typeface="Times New Roman" pitchFamily="18" charset="0"/>
              </a:rPr>
              <a:t>It involves logistics.</a:t>
            </a:r>
          </a:p>
          <a:p>
            <a:r>
              <a:rPr lang="en-US" dirty="0">
                <a:latin typeface="Times New Roman" pitchFamily="18" charset="0"/>
                <a:cs typeface="Times New Roman" pitchFamily="18" charset="0"/>
              </a:rPr>
              <a:t>It is extravagant with time.</a:t>
            </a:r>
          </a:p>
          <a:p>
            <a:r>
              <a:rPr lang="en-US" dirty="0">
                <a:latin typeface="Times New Roman" pitchFamily="18" charset="0"/>
                <a:cs typeface="Times New Roman" pitchFamily="18" charset="0"/>
              </a:rPr>
              <a:t>Contains an element of uncertainty.</a:t>
            </a:r>
          </a:p>
          <a:p>
            <a:r>
              <a:rPr lang="en-US" dirty="0">
                <a:latin typeface="Times New Roman" pitchFamily="18" charset="0"/>
                <a:cs typeface="Times New Roman" pitchFamily="18" charset="0"/>
              </a:rPr>
              <a:t>Lack of support from school administrations.</a:t>
            </a:r>
          </a:p>
          <a:p>
            <a:r>
              <a:rPr lang="en-US" dirty="0">
                <a:latin typeface="Times New Roman" pitchFamily="18" charset="0"/>
                <a:cs typeface="Times New Roman" pitchFamily="18" charset="0"/>
              </a:rPr>
              <a:t>Poor student behavior and attitudes.</a:t>
            </a:r>
          </a:p>
          <a:p>
            <a:r>
              <a:rPr lang="en-US" dirty="0">
                <a:latin typeface="Times New Roman" pitchFamily="18" charset="0"/>
                <a:cs typeface="Times New Roman" pitchFamily="18" charset="0"/>
              </a:rPr>
              <a:t>Shortage of resources and choice of venue.</a:t>
            </a:r>
          </a:p>
          <a:p>
            <a:r>
              <a:rPr lang="en-US" dirty="0">
                <a:latin typeface="Times New Roman" pitchFamily="18" charset="0"/>
                <a:cs typeface="Times New Roman" pitchFamily="18" charset="0"/>
              </a:rPr>
              <a:t>Medical risk.</a:t>
            </a:r>
          </a:p>
          <a:p>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5A1C7-20AE-2A42-BDA1-2AA3AFE7FA7C}"/>
              </a:ext>
            </a:extLst>
          </p:cNvPr>
          <p:cNvSpPr>
            <a:spLocks noGrp="1"/>
          </p:cNvSpPr>
          <p:nvPr>
            <p:ph type="title" idx="4294967295"/>
          </p:nvPr>
        </p:nvSpPr>
        <p:spPr>
          <a:xfrm>
            <a:off x="1295400" y="323184"/>
            <a:ext cx="9601200" cy="1468437"/>
          </a:xfrm>
        </p:spPr>
        <p:txBody>
          <a:bodyPr>
            <a:normAutofit/>
          </a:bodyPr>
          <a:lstStyle/>
          <a:p>
            <a:r>
              <a:rPr lang="en-US" sz="2800" b="1">
                <a:latin typeface="Times New Roman" panose="02020603050405020304" pitchFamily="18" charset="0"/>
                <a:cs typeface="Times New Roman" panose="02020603050405020304" pitchFamily="18" charset="0"/>
              </a:rPr>
              <a:t>MCQS</a:t>
            </a:r>
          </a:p>
        </p:txBody>
      </p:sp>
      <p:sp>
        <p:nvSpPr>
          <p:cNvPr id="3" name="Content Placeholder 2">
            <a:extLst>
              <a:ext uri="{FF2B5EF4-FFF2-40B4-BE49-F238E27FC236}">
                <a16:creationId xmlns:a16="http://schemas.microsoft.com/office/drawing/2014/main" xmlns="" id="{835B67C3-1A72-6342-B8DE-FD826EC1F85D}"/>
              </a:ext>
            </a:extLst>
          </p:cNvPr>
          <p:cNvSpPr>
            <a:spLocks noGrp="1"/>
          </p:cNvSpPr>
          <p:nvPr>
            <p:ph idx="4294967295"/>
          </p:nvPr>
        </p:nvSpPr>
        <p:spPr>
          <a:xfrm>
            <a:off x="1182414" y="1791621"/>
            <a:ext cx="9601200" cy="3922712"/>
          </a:xfrm>
        </p:spPr>
        <p:txBody>
          <a:bodyPr>
            <a:normAutofit fontScale="25000" lnSpcReduction="20000"/>
          </a:bodyPr>
          <a:lstStyle/>
          <a:p>
            <a:r>
              <a:rPr lang="en-US" sz="9600">
                <a:latin typeface="Times New Roman" panose="02020603050405020304" pitchFamily="18" charset="0"/>
                <a:cs typeface="Times New Roman" panose="02020603050405020304" pitchFamily="18" charset="0"/>
              </a:rPr>
              <a:t>Students obtain ………… through Educational Field Trip .</a:t>
            </a:r>
          </a:p>
          <a:p>
            <a:pPr marL="0" indent="0">
              <a:buNone/>
            </a:pPr>
            <a:r>
              <a:rPr lang="en-US" sz="9600">
                <a:latin typeface="Times New Roman" panose="02020603050405020304" pitchFamily="18" charset="0"/>
                <a:cs typeface="Times New Roman" panose="02020603050405020304" pitchFamily="18" charset="0"/>
              </a:rPr>
              <a:t>    a. First hand information</a:t>
            </a:r>
          </a:p>
          <a:p>
            <a:pPr marL="0" indent="0">
              <a:buNone/>
            </a:pPr>
            <a:r>
              <a:rPr lang="en-US" sz="9600">
                <a:latin typeface="Times New Roman" panose="02020603050405020304" pitchFamily="18" charset="0"/>
                <a:cs typeface="Times New Roman" panose="02020603050405020304" pitchFamily="18" charset="0"/>
              </a:rPr>
              <a:t>    b. Information</a:t>
            </a:r>
          </a:p>
          <a:p>
            <a:pPr marL="0" indent="0">
              <a:buNone/>
            </a:pPr>
            <a:r>
              <a:rPr lang="en-US" sz="9600">
                <a:latin typeface="Times New Roman" panose="02020603050405020304" pitchFamily="18" charset="0"/>
                <a:cs typeface="Times New Roman" panose="02020603050405020304" pitchFamily="18" charset="0"/>
              </a:rPr>
              <a:t>    c. Knowledge</a:t>
            </a:r>
          </a:p>
          <a:p>
            <a:pPr marL="0" indent="0">
              <a:buNone/>
            </a:pPr>
            <a:r>
              <a:rPr lang="en-US" sz="9600">
                <a:latin typeface="Times New Roman" panose="02020603050405020304" pitchFamily="18" charset="0"/>
                <a:cs typeface="Times New Roman" panose="02020603050405020304" pitchFamily="18" charset="0"/>
              </a:rPr>
              <a:t>    d. Skill </a:t>
            </a:r>
          </a:p>
          <a:p>
            <a:r>
              <a:rPr lang="en-US" sz="9600">
                <a:latin typeface="Times New Roman" panose="02020603050405020304" pitchFamily="18" charset="0"/>
                <a:cs typeface="Times New Roman" panose="02020603050405020304" pitchFamily="18" charset="0"/>
              </a:rPr>
              <a:t>Pre- planing is done by ……</a:t>
            </a:r>
          </a:p>
          <a:p>
            <a:pPr marL="0" indent="0">
              <a:buNone/>
            </a:pPr>
            <a:r>
              <a:rPr lang="en-US" sz="9600">
                <a:latin typeface="Times New Roman" panose="02020603050405020304" pitchFamily="18" charset="0"/>
                <a:cs typeface="Times New Roman" panose="02020603050405020304" pitchFamily="18" charset="0"/>
              </a:rPr>
              <a:t>    a. Teacher</a:t>
            </a:r>
          </a:p>
          <a:p>
            <a:pPr marL="0" indent="0">
              <a:buNone/>
            </a:pPr>
            <a:r>
              <a:rPr lang="en-US" sz="9600">
                <a:latin typeface="Times New Roman" panose="02020603050405020304" pitchFamily="18" charset="0"/>
                <a:cs typeface="Times New Roman" panose="02020603050405020304" pitchFamily="18" charset="0"/>
              </a:rPr>
              <a:t>    b. Students</a:t>
            </a:r>
          </a:p>
          <a:p>
            <a:pPr marL="0" indent="0">
              <a:buNone/>
            </a:pPr>
            <a:r>
              <a:rPr lang="en-US" sz="9600">
                <a:latin typeface="Times New Roman" panose="02020603050405020304" pitchFamily="18" charset="0"/>
                <a:cs typeface="Times New Roman" panose="02020603050405020304" pitchFamily="18" charset="0"/>
              </a:rPr>
              <a:t>    c. Both A and B </a:t>
            </a:r>
          </a:p>
          <a:p>
            <a:pPr marL="0" indent="0">
              <a:buNone/>
            </a:pPr>
            <a:r>
              <a:rPr lang="en-US" sz="9600">
                <a:latin typeface="Times New Roman" panose="02020603050405020304" pitchFamily="18" charset="0"/>
                <a:cs typeface="Times New Roman" panose="02020603050405020304" pitchFamily="18" charset="0"/>
              </a:rPr>
              <a:t>    d. None of them</a:t>
            </a:r>
          </a:p>
          <a:p>
            <a:pPr marL="0" indent="0">
              <a:buNone/>
            </a:pPr>
            <a:endParaRPr lang="en-US" sz="9600"/>
          </a:p>
          <a:p>
            <a:pPr marL="0" indent="0">
              <a:buNone/>
            </a:pPr>
            <a:endParaRPr lang="en-US"/>
          </a:p>
        </p:txBody>
      </p:sp>
    </p:spTree>
    <p:extLst>
      <p:ext uri="{BB962C8B-B14F-4D97-AF65-F5344CB8AC3E}">
        <p14:creationId xmlns:p14="http://schemas.microsoft.com/office/powerpoint/2010/main" val="93879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45AB8-4504-0E44-BB06-41D6989DEF2E}"/>
              </a:ext>
            </a:extLst>
          </p:cNvPr>
          <p:cNvSpPr>
            <a:spLocks noGrp="1"/>
          </p:cNvSpPr>
          <p:nvPr>
            <p:ph type="title" idx="4294967295"/>
          </p:nvPr>
        </p:nvSpPr>
        <p:spPr>
          <a:xfrm>
            <a:off x="555376" y="114962"/>
            <a:ext cx="9601200" cy="1274762"/>
          </a:xfrm>
        </p:spPr>
        <p:txBody>
          <a:bodyPr>
            <a:normAutofit/>
          </a:bodyPr>
          <a:lstStyle/>
          <a:p>
            <a:pPr algn="l"/>
            <a:r>
              <a:rPr lang="en-US" sz="2800" b="1">
                <a:latin typeface="Times New Roman" panose="02020603050405020304" pitchFamily="18" charset="0"/>
                <a:cs typeface="Times New Roman" panose="02020603050405020304" pitchFamily="18" charset="0"/>
              </a:rPr>
              <a:t>Continue</a:t>
            </a:r>
            <a:r>
              <a:rPr lang="en-US" sz="280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DF22C923-75C3-F34E-950C-BB345DBE292E}"/>
              </a:ext>
            </a:extLst>
          </p:cNvPr>
          <p:cNvSpPr>
            <a:spLocks noGrp="1"/>
          </p:cNvSpPr>
          <p:nvPr>
            <p:ph idx="4294967295"/>
          </p:nvPr>
        </p:nvSpPr>
        <p:spPr>
          <a:xfrm>
            <a:off x="1295400" y="1039092"/>
            <a:ext cx="9601200" cy="5195454"/>
          </a:xfrm>
        </p:spPr>
        <p:txBody>
          <a:bodyPr>
            <a:noAutofit/>
          </a:bodyPr>
          <a:lstStyle/>
          <a:p>
            <a:r>
              <a:rPr lang="en-US">
                <a:latin typeface="Times New Roman" panose="02020603050405020304" pitchFamily="18" charset="0"/>
                <a:cs typeface="Times New Roman" panose="02020603050405020304" pitchFamily="18" charset="0"/>
              </a:rPr>
              <a:t>Teacher …….. the reports by the students.</a:t>
            </a:r>
          </a:p>
          <a:p>
            <a:pPr marL="0" indent="0">
              <a:buNone/>
            </a:pPr>
            <a:r>
              <a:rPr lang="en-US">
                <a:latin typeface="Times New Roman" panose="02020603050405020304" pitchFamily="18" charset="0"/>
                <a:cs typeface="Times New Roman" panose="02020603050405020304" pitchFamily="18" charset="0"/>
              </a:rPr>
              <a:t>    a. Pre-plan.</a:t>
            </a:r>
          </a:p>
          <a:p>
            <a:pPr marL="0" indent="0">
              <a:buNone/>
            </a:pPr>
            <a:r>
              <a:rPr lang="en-US">
                <a:latin typeface="Times New Roman" panose="02020603050405020304" pitchFamily="18" charset="0"/>
                <a:cs typeface="Times New Roman" panose="02020603050405020304" pitchFamily="18" charset="0"/>
              </a:rPr>
              <a:t>    b. Approve.</a:t>
            </a:r>
          </a:p>
          <a:p>
            <a:pPr marL="0" indent="0">
              <a:buNone/>
            </a:pPr>
            <a:r>
              <a:rPr lang="en-US">
                <a:latin typeface="Times New Roman" panose="02020603050405020304" pitchFamily="18" charset="0"/>
                <a:cs typeface="Times New Roman" panose="02020603050405020304" pitchFamily="18" charset="0"/>
              </a:rPr>
              <a:t>    c. Conduct</a:t>
            </a:r>
          </a:p>
          <a:p>
            <a:pPr marL="0" indent="0">
              <a:buNone/>
            </a:pPr>
            <a:r>
              <a:rPr lang="en-US">
                <a:latin typeface="Times New Roman" panose="02020603050405020304" pitchFamily="18" charset="0"/>
                <a:cs typeface="Times New Roman" panose="02020603050405020304" pitchFamily="18" charset="0"/>
              </a:rPr>
              <a:t>    d. Evaluates</a:t>
            </a:r>
          </a:p>
          <a:p>
            <a:r>
              <a:rPr lang="en-US">
                <a:latin typeface="Times New Roman" panose="02020603050405020304" pitchFamily="18" charset="0"/>
                <a:cs typeface="Times New Roman" panose="02020603050405020304" pitchFamily="18" charset="0"/>
              </a:rPr>
              <a:t>Educational field trip provides.</a:t>
            </a:r>
          </a:p>
          <a:p>
            <a:pPr marL="0" indent="0">
              <a:buNone/>
            </a:pPr>
            <a:r>
              <a:rPr lang="en-US">
                <a:latin typeface="Times New Roman" panose="02020603050405020304" pitchFamily="18" charset="0"/>
                <a:cs typeface="Times New Roman" panose="02020603050405020304" pitchFamily="18" charset="0"/>
              </a:rPr>
              <a:t>    a. Opportunity.</a:t>
            </a:r>
          </a:p>
          <a:p>
            <a:pPr marL="0" indent="0">
              <a:buNone/>
            </a:pPr>
            <a:r>
              <a:rPr lang="en-US">
                <a:latin typeface="Times New Roman" panose="02020603050405020304" pitchFamily="18" charset="0"/>
                <a:cs typeface="Times New Roman" panose="02020603050405020304" pitchFamily="18" charset="0"/>
              </a:rPr>
              <a:t>    b. Learning attitudes.</a:t>
            </a:r>
          </a:p>
          <a:p>
            <a:pPr marL="0" indent="0">
              <a:buNone/>
            </a:pPr>
            <a:r>
              <a:rPr lang="en-US">
                <a:latin typeface="Times New Roman" panose="02020603050405020304" pitchFamily="18" charset="0"/>
                <a:cs typeface="Times New Roman" panose="02020603050405020304" pitchFamily="18" charset="0"/>
              </a:rPr>
              <a:t>    c. Positive values.</a:t>
            </a:r>
          </a:p>
          <a:p>
            <a:pPr marL="0" indent="0">
              <a:buNone/>
            </a:pPr>
            <a:r>
              <a:rPr lang="en-US">
                <a:latin typeface="Times New Roman" panose="02020603050405020304" pitchFamily="18" charset="0"/>
                <a:cs typeface="Times New Roman" panose="02020603050405020304" pitchFamily="18" charset="0"/>
              </a:rPr>
              <a:t>    d. All of them.</a:t>
            </a:r>
          </a:p>
        </p:txBody>
      </p:sp>
    </p:spTree>
    <p:extLst>
      <p:ext uri="{BB962C8B-B14F-4D97-AF65-F5344CB8AC3E}">
        <p14:creationId xmlns:p14="http://schemas.microsoft.com/office/powerpoint/2010/main" val="262317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640CE-B632-1444-A3BD-791007668669}"/>
              </a:ext>
            </a:extLst>
          </p:cNvPr>
          <p:cNvSpPr>
            <a:spLocks noGrp="1"/>
          </p:cNvSpPr>
          <p:nvPr>
            <p:ph type="title"/>
          </p:nvPr>
        </p:nvSpPr>
        <p:spPr/>
        <p:txBody>
          <a:bodyPr>
            <a:normAutofit/>
          </a:bodyPr>
          <a:lstStyle/>
          <a:p>
            <a:pPr algn="l"/>
            <a:r>
              <a:rPr lang="en-US" sz="2800" b="1">
                <a:latin typeface="Times New Roman" panose="02020603050405020304" pitchFamily="18" charset="0"/>
                <a:cs typeface="Times New Roman" panose="02020603050405020304" pitchFamily="18" charset="0"/>
              </a:rPr>
              <a:t>Continue…</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xmlns="" id="{44DF72A9-1FD7-EF4A-8C0E-A91886B63A5C}"/>
              </a:ext>
            </a:extLst>
          </p:cNvPr>
          <p:cNvSpPr>
            <a:spLocks noGrp="1"/>
          </p:cNvSpPr>
          <p:nvPr>
            <p:ph idx="1"/>
          </p:nvPr>
        </p:nvSpPr>
        <p:spPr/>
        <p:txBody>
          <a:bodyPr>
            <a:normAutofit/>
          </a:bodyPr>
          <a:lstStyle/>
          <a:p>
            <a:r>
              <a:rPr lang="en-US">
                <a:latin typeface="Times New Roman" panose="02020603050405020304" pitchFamily="18" charset="0"/>
                <a:cs typeface="Times New Roman" panose="02020603050405020304" pitchFamily="18" charset="0"/>
              </a:rPr>
              <a:t>The kids can instill the lessons garnered on the educational Trip through.</a:t>
            </a:r>
          </a:p>
          <a:p>
            <a:pPr marL="0" indent="0">
              <a:buNone/>
            </a:pPr>
            <a:r>
              <a:rPr lang="en-US">
                <a:latin typeface="Times New Roman" panose="02020603050405020304" pitchFamily="18" charset="0"/>
                <a:cs typeface="Times New Roman" panose="02020603050405020304" pitchFamily="18" charset="0"/>
              </a:rPr>
              <a:t>   a. Presentation</a:t>
            </a:r>
          </a:p>
          <a:p>
            <a:pPr marL="0" indent="0">
              <a:buNone/>
            </a:pPr>
            <a:r>
              <a:rPr lang="en-US">
                <a:latin typeface="Times New Roman" panose="02020603050405020304" pitchFamily="18" charset="0"/>
                <a:cs typeface="Times New Roman" panose="02020603050405020304" pitchFamily="18" charset="0"/>
              </a:rPr>
              <a:t>   b. Answering questions</a:t>
            </a:r>
          </a:p>
          <a:p>
            <a:pPr marL="0" indent="0">
              <a:buNone/>
            </a:pPr>
            <a:r>
              <a:rPr lang="en-US">
                <a:latin typeface="Times New Roman" panose="02020603050405020304" pitchFamily="18" charset="0"/>
                <a:cs typeface="Times New Roman" panose="02020603050405020304" pitchFamily="18" charset="0"/>
              </a:rPr>
              <a:t>   c. Both A and B </a:t>
            </a:r>
          </a:p>
          <a:p>
            <a:pPr marL="0" indent="0">
              <a:buNone/>
            </a:pPr>
            <a:r>
              <a:rPr lang="en-US">
                <a:latin typeface="Times New Roman" panose="02020603050405020304" pitchFamily="18" charset="0"/>
                <a:cs typeface="Times New Roman" panose="02020603050405020304" pitchFamily="18" charset="0"/>
              </a:rPr>
              <a:t>   d. None of them</a:t>
            </a:r>
          </a:p>
        </p:txBody>
      </p:sp>
    </p:spTree>
    <p:extLst>
      <p:ext uri="{BB962C8B-B14F-4D97-AF65-F5344CB8AC3E}">
        <p14:creationId xmlns:p14="http://schemas.microsoft.com/office/powerpoint/2010/main" val="201218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AA3CD-1E51-F94D-B06C-E9AE85D5A639}"/>
              </a:ext>
            </a:extLst>
          </p:cNvPr>
          <p:cNvSpPr>
            <a:spLocks noGrp="1"/>
          </p:cNvSpPr>
          <p:nvPr>
            <p:ph type="title"/>
          </p:nvPr>
        </p:nvSpPr>
        <p:spPr/>
        <p:txBody>
          <a:bodyPr>
            <a:normAutofit/>
          </a:bodyPr>
          <a:lstStyle/>
          <a:p>
            <a:r>
              <a:rPr lang="en-US" sz="2800" b="1">
                <a:latin typeface="Times New Roman" panose="02020603050405020304" pitchFamily="18" charset="0"/>
                <a:cs typeface="Times New Roman" panose="02020603050405020304" pitchFamily="18" charset="0"/>
              </a:rPr>
              <a:t>Key for MCQS</a:t>
            </a:r>
          </a:p>
        </p:txBody>
      </p:sp>
      <p:sp>
        <p:nvSpPr>
          <p:cNvPr id="3" name="Content Placeholder 2">
            <a:extLst>
              <a:ext uri="{FF2B5EF4-FFF2-40B4-BE49-F238E27FC236}">
                <a16:creationId xmlns:a16="http://schemas.microsoft.com/office/drawing/2014/main" xmlns="" id="{345FCD41-6738-C54D-BD56-B9D234C40D07}"/>
              </a:ext>
            </a:extLst>
          </p:cNvPr>
          <p:cNvSpPr>
            <a:spLocks noGrp="1"/>
          </p:cNvSpPr>
          <p:nvPr>
            <p:ph idx="1"/>
          </p:nvPr>
        </p:nvSpPr>
        <p:spPr>
          <a:xfrm>
            <a:off x="1486975" y="2758966"/>
            <a:ext cx="9409622" cy="3780140"/>
          </a:xfrm>
        </p:spPr>
        <p:txBody>
          <a:bodyPr/>
          <a:lstStyle/>
          <a:p>
            <a:pPr marL="457200" indent="-457200">
              <a:buFont typeface="+mj-lt"/>
              <a:buAutoNum type="arabicPeriod"/>
            </a:pPr>
            <a:r>
              <a:rPr lang="en-US"/>
              <a:t> First hand information</a:t>
            </a:r>
          </a:p>
          <a:p>
            <a:pPr marL="457200" indent="-457200">
              <a:buFont typeface="+mj-lt"/>
              <a:buAutoNum type="arabicPeriod"/>
            </a:pPr>
            <a:r>
              <a:rPr lang="en-US"/>
              <a:t>Both A and B</a:t>
            </a:r>
          </a:p>
          <a:p>
            <a:pPr marL="457200" indent="-457200">
              <a:buFont typeface="+mj-lt"/>
              <a:buAutoNum type="arabicPeriod"/>
            </a:pPr>
            <a:r>
              <a:rPr lang="en-US"/>
              <a:t>Evaluates </a:t>
            </a:r>
          </a:p>
          <a:p>
            <a:pPr marL="457200" indent="-457200">
              <a:buFont typeface="+mj-lt"/>
              <a:buAutoNum type="arabicPeriod"/>
            </a:pPr>
            <a:r>
              <a:rPr lang="en-US"/>
              <a:t>All of them</a:t>
            </a:r>
          </a:p>
          <a:p>
            <a:pPr marL="457200" indent="-457200">
              <a:buFont typeface="+mj-lt"/>
              <a:buAutoNum type="arabicPeriod"/>
            </a:pPr>
            <a:r>
              <a:rPr lang="en-US"/>
              <a:t>Both A and B</a:t>
            </a:r>
          </a:p>
          <a:p>
            <a:pPr marL="457200" indent="-457200">
              <a:buFont typeface="+mj-lt"/>
              <a:buAutoNum type="arabicPeriod"/>
            </a:pPr>
            <a:endParaRPr lang="en-US"/>
          </a:p>
        </p:txBody>
      </p:sp>
    </p:spTree>
    <p:extLst>
      <p:ext uri="{BB962C8B-B14F-4D97-AF65-F5344CB8AC3E}">
        <p14:creationId xmlns:p14="http://schemas.microsoft.com/office/powerpoint/2010/main" val="48322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latin typeface="Times New Roman" pitchFamily="18" charset="0"/>
                <a:cs typeface="Times New Roman" pitchFamily="18" charset="0"/>
              </a:rPr>
              <a:t>References…</a:t>
            </a:r>
          </a:p>
        </p:txBody>
      </p:sp>
      <p:sp>
        <p:nvSpPr>
          <p:cNvPr id="3" name="Content Placeholder 2"/>
          <p:cNvSpPr>
            <a:spLocks noGrp="1"/>
          </p:cNvSpPr>
          <p:nvPr>
            <p:ph idx="1"/>
          </p:nvPr>
        </p:nvSpPr>
        <p:spPr>
          <a:xfrm>
            <a:off x="1331232" y="2539017"/>
            <a:ext cx="9601196" cy="3318936"/>
          </a:xfrm>
        </p:spPr>
        <p:txBody>
          <a:bodyPr>
            <a:normAutofit fontScale="92500" lnSpcReduction="20000"/>
          </a:bodyPr>
          <a:lstStyle/>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2"/>
              </a:rPr>
              <a:t>https://www.slideshare.net/mobile/deven18/field-trip-50457228</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(5</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years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ago)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https://www.slideshare.net/mobile/saru3008/field-trips-and-excursions</a:t>
            </a:r>
            <a:endParaRPr lang="en-US" dirty="0">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(6</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years ago)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4"/>
              </a:rPr>
              <a:t>https://sciencing.com/ideas-for-a-math-field-trip-12742923.html</a:t>
            </a:r>
            <a:endParaRPr lang="en-US" dirty="0">
              <a:latin typeface="Times New Roman" panose="02020603050405020304" pitchFamily="18" charset="0"/>
              <a:cs typeface="Times New Roman" panose="02020603050405020304" pitchFamily="18" charset="0"/>
            </a:endParaRPr>
          </a:p>
          <a:p>
            <a:r>
              <a:rPr lang="en-US" dirty="0">
                <a:solidFill>
                  <a:schemeClr val="accent1"/>
                </a:solidFill>
                <a:latin typeface="Times New Roman" panose="02020603050405020304" pitchFamily="18" charset="0"/>
                <a:cs typeface="Times New Roman" panose="02020603050405020304" pitchFamily="18" charset="0"/>
                <a:hlinkClick r:id="rId5"/>
              </a:rPr>
              <a:t>https://www.slideshare.net/mobile/angelinekanodia/field-trip-151310425</a:t>
            </a:r>
            <a:endParaRPr lang="en-US" dirty="0">
              <a:solidFill>
                <a:schemeClr val="accent1"/>
              </a:solidFill>
              <a:latin typeface="Times New Roman" panose="02020603050405020304" pitchFamily="18" charset="0"/>
              <a:cs typeface="Times New Roman" panose="02020603050405020304" pitchFamily="18" charset="0"/>
            </a:endParaRPr>
          </a:p>
          <a:p>
            <a:pPr marL="0" indent="0">
              <a:buNone/>
            </a:pPr>
            <a:r>
              <a:rPr lang="zh-CN" altLang="en-US" dirty="0">
                <a:solidFill>
                  <a:schemeClr val="accent1"/>
                </a:solidFill>
                <a:latin typeface="Times New Roman" panose="02020603050405020304" pitchFamily="18" charset="0"/>
                <a:cs typeface="Times New Roman" panose="02020603050405020304" pitchFamily="18" charset="0"/>
              </a:rPr>
              <a:t> </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(1</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year ago) </a:t>
            </a: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360_F_285044595_YohrOsRBOT72ot8iseEV5RxoTbrM3Q5R.jpg"/>
          <p:cNvPicPr>
            <a:picLocks noChangeAspect="1"/>
          </p:cNvPicPr>
          <p:nvPr/>
        </p:nvPicPr>
        <p:blipFill>
          <a:blip r:embed="rId2"/>
          <a:stretch>
            <a:fillRect/>
          </a:stretch>
        </p:blipFill>
        <p:spPr>
          <a:xfrm>
            <a:off x="2209800" y="1371600"/>
            <a:ext cx="7772400" cy="4114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pic>
        <p:nvPicPr>
          <p:cNvPr id="4" name="Content Placeholder 3" descr="IMG-20191207-WA0009.jpg"/>
          <p:cNvPicPr>
            <a:picLocks noGrp="1" noChangeAspect="1"/>
          </p:cNvPicPr>
          <p:nvPr>
            <p:ph idx="4294967295"/>
          </p:nvPr>
        </p:nvPicPr>
        <p:blipFill>
          <a:blip r:embed="rId2"/>
          <a:stretch>
            <a:fillRect/>
          </a:stretch>
        </p:blipFill>
        <p:spPr>
          <a:xfrm>
            <a:off x="2209800" y="1371600"/>
            <a:ext cx="7772400" cy="411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DC6DE-9000-744B-8C22-309A86AAB2E1}"/>
              </a:ext>
            </a:extLst>
          </p:cNvPr>
          <p:cNvSpPr>
            <a:spLocks noGrp="1"/>
          </p:cNvSpPr>
          <p:nvPr>
            <p:ph type="title" idx="4294967295"/>
          </p:nvPr>
        </p:nvSpPr>
        <p:spPr>
          <a:xfrm>
            <a:off x="685800" y="457200"/>
            <a:ext cx="10896600" cy="2514600"/>
          </a:xfrm>
        </p:spPr>
        <p:txBody>
          <a:bodyPr>
            <a:noAutofit/>
          </a:bodyPr>
          <a:lstStyle/>
          <a:p>
            <a:pPr rtl="0" eaLnBrk="1" latinLnBrk="0" hangingPunct="1"/>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800" b="1" dirty="0">
                <a:latin typeface="Times New Roman" pitchFamily="18" charset="0"/>
                <a:cs typeface="Times New Roman" pitchFamily="18" charset="0"/>
              </a:rPr>
              <a:t>Educational Trip</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Hira Khalil (Roll No: BEUF18M018)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Teaching of Mathematics (EDU – 511)</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BS Education (Semester 5)</a:t>
            </a:r>
          </a:p>
        </p:txBody>
      </p:sp>
      <p:sp>
        <p:nvSpPr>
          <p:cNvPr id="3" name="Content Placeholder 2">
            <a:extLst>
              <a:ext uri="{FF2B5EF4-FFF2-40B4-BE49-F238E27FC236}">
                <a16:creationId xmlns:a16="http://schemas.microsoft.com/office/drawing/2014/main" xmlns="" id="{671F37B2-7496-C24E-9C18-F061456079DA}"/>
              </a:ext>
            </a:extLst>
          </p:cNvPr>
          <p:cNvSpPr>
            <a:spLocks noGrp="1"/>
          </p:cNvSpPr>
          <p:nvPr>
            <p:ph idx="4294967295"/>
          </p:nvPr>
        </p:nvSpPr>
        <p:spPr>
          <a:xfrm>
            <a:off x="609600" y="3200400"/>
            <a:ext cx="10972800" cy="3048000"/>
          </a:xfrm>
        </p:spPr>
        <p:txBody>
          <a:bodyPr>
            <a:noAutofit/>
          </a:bodyPr>
          <a:lstStyle/>
          <a:p>
            <a:pPr marL="0" indent="0" algn="ctr">
              <a:buNone/>
            </a:pPr>
            <a:endParaRPr lang="en-US" dirty="0">
              <a:latin typeface="Times New Roman" pitchFamily="18" charset="0"/>
              <a:cs typeface="Times New Roman" pitchFamily="18" charset="0"/>
            </a:endParaRPr>
          </a:p>
          <a:p>
            <a:pPr marL="0" indent="0" algn="ctr">
              <a:buNone/>
            </a:pPr>
            <a:r>
              <a:rPr lang="en-US" dirty="0">
                <a:latin typeface="Times New Roman" pitchFamily="18" charset="0"/>
                <a:cs typeface="Times New Roman" pitchFamily="18" charset="0"/>
              </a:rPr>
              <a:t>Department</a:t>
            </a:r>
            <a:r>
              <a:rPr lang="en-US" dirty="0">
                <a:solidFill>
                  <a:schemeClr val="tx1"/>
                </a:solidFill>
                <a:latin typeface="Times New Roman" pitchFamily="18" charset="0"/>
                <a:cs typeface="Times New Roman" pitchFamily="18" charset="0"/>
              </a:rPr>
              <a:t> Of Education</a:t>
            </a:r>
          </a:p>
          <a:p>
            <a:pPr marL="0" indent="0" algn="ctr">
              <a:buNone/>
            </a:pPr>
            <a:r>
              <a:rPr lang="en-US" dirty="0">
                <a:solidFill>
                  <a:schemeClr val="tx1"/>
                </a:solidFill>
                <a:latin typeface="Times New Roman" pitchFamily="18" charset="0"/>
                <a:cs typeface="Times New Roman" pitchFamily="18" charset="0"/>
              </a:rPr>
              <a:t>University of Sargodha,40100 Sargodha, Pakistan</a:t>
            </a:r>
          </a:p>
          <a:p>
            <a:pPr marL="0" indent="0" algn="ctr">
              <a:buNone/>
            </a:pPr>
            <a:r>
              <a:rPr lang="en-US" dirty="0">
                <a:solidFill>
                  <a:schemeClr val="tx1"/>
                </a:solidFill>
                <a:latin typeface="Times New Roman" pitchFamily="18" charset="0"/>
                <a:cs typeface="Times New Roman" pitchFamily="18" charset="0"/>
              </a:rPr>
              <a:t>October 2020.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1000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2DFD0-6108-4D4B-B877-9642EE226081}"/>
              </a:ext>
            </a:extLst>
          </p:cNvPr>
          <p:cNvSpPr>
            <a:spLocks noGrp="1"/>
          </p:cNvSpPr>
          <p:nvPr>
            <p:ph type="title"/>
          </p:nvPr>
        </p:nvSpPr>
        <p:spPr>
          <a:xfrm>
            <a:off x="1295402" y="685801"/>
            <a:ext cx="9601196" cy="1143000"/>
          </a:xfrm>
        </p:spPr>
        <p:txBody>
          <a:bodyPr>
            <a:normAutofit/>
          </a:bodyPr>
          <a:lstStyle/>
          <a:p>
            <a:r>
              <a:rPr lang="en-US" sz="2800" b="1" dirty="0">
                <a:latin typeface="Times New Roman" pitchFamily="18" charset="0"/>
                <a:cs typeface="Times New Roman" pitchFamily="18" charset="0"/>
              </a:rPr>
              <a:t>Educational Trip (Field Trip)</a:t>
            </a:r>
          </a:p>
        </p:txBody>
      </p:sp>
      <p:pic>
        <p:nvPicPr>
          <p:cNvPr id="4" name="Content Placeholder 3" descr="educational-tour.jpg"/>
          <p:cNvPicPr>
            <a:picLocks noGrp="1" noChangeAspect="1"/>
          </p:cNvPicPr>
          <p:nvPr>
            <p:ph idx="1"/>
          </p:nvPr>
        </p:nvPicPr>
        <p:blipFill>
          <a:blip r:embed="rId2"/>
          <a:stretch>
            <a:fillRect/>
          </a:stretch>
        </p:blipFill>
        <p:spPr>
          <a:xfrm>
            <a:off x="1066800" y="1828800"/>
            <a:ext cx="10287000" cy="4343400"/>
          </a:xfrm>
          <a:prstGeom prst="rect">
            <a:avLst/>
          </a:prstGeom>
          <a:ln>
            <a:noFill/>
          </a:ln>
          <a:effectLst>
            <a:softEdge rad="112500"/>
          </a:effectLst>
        </p:spPr>
      </p:pic>
    </p:spTree>
    <p:extLst>
      <p:ext uri="{BB962C8B-B14F-4D97-AF65-F5344CB8AC3E}">
        <p14:creationId xmlns:p14="http://schemas.microsoft.com/office/powerpoint/2010/main" val="351776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226AB-8528-0C45-A87F-35E0971BBA14}"/>
              </a:ext>
            </a:extLst>
          </p:cNvPr>
          <p:cNvSpPr>
            <a:spLocks noGrp="1"/>
          </p:cNvSpPr>
          <p:nvPr>
            <p:ph type="title"/>
          </p:nvPr>
        </p:nvSpPr>
        <p:spPr>
          <a:xfrm>
            <a:off x="1293811" y="1388534"/>
            <a:ext cx="5411789" cy="1371600"/>
          </a:xfrm>
        </p:spPr>
        <p:txBody>
          <a:bodyPr>
            <a:normAutofit/>
          </a:bodyPr>
          <a:lstStyle/>
          <a:p>
            <a:pPr algn="l"/>
            <a:r>
              <a:rPr lang="en-US" sz="2800" b="1" dirty="0">
                <a:latin typeface="Times New Roman" pitchFamily="18" charset="0"/>
                <a:cs typeface="Times New Roman" pitchFamily="18" charset="0"/>
              </a:rPr>
              <a:t>Introduction</a:t>
            </a:r>
          </a:p>
        </p:txBody>
      </p:sp>
      <p:pic>
        <p:nvPicPr>
          <p:cNvPr id="6" name="Content Placeholder 5" descr="Best_rates_for_school_groups-1024x710.jpg"/>
          <p:cNvPicPr>
            <a:picLocks noGrp="1" noChangeAspect="1"/>
          </p:cNvPicPr>
          <p:nvPr>
            <p:ph idx="1"/>
          </p:nvPr>
        </p:nvPicPr>
        <p:blipFill>
          <a:blip r:embed="rId2"/>
          <a:stretch>
            <a:fillRect/>
          </a:stretch>
        </p:blipFill>
        <p:spPr>
          <a:xfrm>
            <a:off x="6553200" y="914400"/>
            <a:ext cx="4876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1293811" y="3031065"/>
            <a:ext cx="5335589" cy="2438404"/>
          </a:xfrm>
        </p:spPr>
        <p:txBody>
          <a:bodyPr>
            <a:normAutofit/>
          </a:bodyPr>
          <a:lstStyle/>
          <a:p>
            <a:pPr algn="l"/>
            <a:r>
              <a:rPr lang="en-US" sz="2400" dirty="0">
                <a:latin typeface="Times New Roman" pitchFamily="18" charset="0"/>
                <a:cs typeface="Times New Roman" pitchFamily="18" charset="0"/>
              </a:rPr>
              <a:t>It is the method of an education tour and is organized for a group to have first hand information through direct observation about place, objects.</a:t>
            </a:r>
          </a:p>
          <a:p>
            <a:pPr algn="l"/>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9819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16564-D4A3-0342-9F89-C1294E08D5DE}"/>
              </a:ext>
            </a:extLst>
          </p:cNvPr>
          <p:cNvSpPr>
            <a:spLocks noGrp="1"/>
          </p:cNvSpPr>
          <p:nvPr>
            <p:ph type="title"/>
          </p:nvPr>
        </p:nvSpPr>
        <p:spPr/>
        <p:txBody>
          <a:bodyPr/>
          <a:lstStyle/>
          <a:p>
            <a:r>
              <a:rPr lang="en-US" sz="2800" b="1" dirty="0">
                <a:latin typeface="Times New Roman" pitchFamily="18" charset="0"/>
                <a:cs typeface="Times New Roman" pitchFamily="18" charset="0"/>
              </a:rPr>
              <a:t>Definition</a:t>
            </a:r>
          </a:p>
        </p:txBody>
      </p:sp>
      <p:sp>
        <p:nvSpPr>
          <p:cNvPr id="3" name="Content Placeholder 2">
            <a:extLst>
              <a:ext uri="{FF2B5EF4-FFF2-40B4-BE49-F238E27FC236}">
                <a16:creationId xmlns:a16="http://schemas.microsoft.com/office/drawing/2014/main" xmlns="" id="{2EC74AEA-A810-8549-8F94-B7365F6A0D42}"/>
              </a:ext>
            </a:extLst>
          </p:cNvPr>
          <p:cNvSpPr>
            <a:spLocks noGrp="1"/>
          </p:cNvSpPr>
          <p:nvPr>
            <p:ph idx="1"/>
          </p:nvPr>
        </p:nvSpPr>
        <p:spPr/>
        <p:txBody>
          <a:bodyPr anchor="ctr"/>
          <a:lstStyle/>
          <a:p>
            <a:r>
              <a:rPr lang="en-US" dirty="0">
                <a:latin typeface="Times New Roman" pitchFamily="18" charset="0"/>
                <a:cs typeface="Times New Roman" pitchFamily="18" charset="0"/>
              </a:rPr>
              <a:t>It is defined as an educational producer by which the students obtain first hand information by observing laces, objects ,phenomena or activities and process in their natural setting to further learning.</a:t>
            </a:r>
          </a:p>
          <a:p>
            <a:pPr>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OR</a:t>
            </a:r>
          </a:p>
          <a:p>
            <a:r>
              <a:rPr lang="en-US" dirty="0">
                <a:latin typeface="Times New Roman" pitchFamily="18" charset="0"/>
                <a:cs typeface="Times New Roman" pitchFamily="18" charset="0"/>
              </a:rPr>
              <a:t>Educational field trip are defined as visits to an outside area of the normal classroom and made by a teacher and students for purposes of firsthand observation.</a:t>
            </a:r>
          </a:p>
        </p:txBody>
      </p:sp>
    </p:spTree>
    <p:extLst>
      <p:ext uri="{BB962C8B-B14F-4D97-AF65-F5344CB8AC3E}">
        <p14:creationId xmlns:p14="http://schemas.microsoft.com/office/powerpoint/2010/main" val="71231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D55AB-F1A9-7E4C-81C3-1BE9350E058E}"/>
              </a:ext>
            </a:extLst>
          </p:cNvPr>
          <p:cNvSpPr>
            <a:spLocks noGrp="1"/>
          </p:cNvSpPr>
          <p:nvPr>
            <p:ph type="title"/>
          </p:nvPr>
        </p:nvSpPr>
        <p:spPr/>
        <p:txBody>
          <a:bodyPr/>
          <a:lstStyle/>
          <a:p>
            <a:r>
              <a:rPr lang="en-US" sz="2800" b="1" dirty="0">
                <a:latin typeface="Times New Roman" pitchFamily="18" charset="0"/>
                <a:cs typeface="Times New Roman" pitchFamily="18" charset="0"/>
              </a:rPr>
              <a:t>Purpose</a:t>
            </a:r>
          </a:p>
        </p:txBody>
      </p:sp>
      <p:sp>
        <p:nvSpPr>
          <p:cNvPr id="3" name="Content Placeholder 2">
            <a:extLst>
              <a:ext uri="{FF2B5EF4-FFF2-40B4-BE49-F238E27FC236}">
                <a16:creationId xmlns:a16="http://schemas.microsoft.com/office/drawing/2014/main" xmlns="" id="{AAB77AEC-727C-BD44-B4D3-0250AF44B4CB}"/>
              </a:ext>
            </a:extLst>
          </p:cNvPr>
          <p:cNvSpPr>
            <a:spLocks noGrp="1"/>
          </p:cNvSpPr>
          <p:nvPr>
            <p:ph idx="1"/>
          </p:nvPr>
        </p:nvSpPr>
        <p:spPr/>
        <p:txBody>
          <a:bodyPr/>
          <a:lstStyle/>
          <a:p>
            <a:r>
              <a:rPr lang="en-US" dirty="0">
                <a:latin typeface="Times New Roman" pitchFamily="18" charset="0"/>
                <a:cs typeface="Times New Roman" pitchFamily="18" charset="0"/>
              </a:rPr>
              <a:t>To provide real life situation for the first hand information.</a:t>
            </a:r>
          </a:p>
          <a:p>
            <a:r>
              <a:rPr lang="en-US" dirty="0">
                <a:latin typeface="Times New Roman" pitchFamily="18" charset="0"/>
                <a:cs typeface="Times New Roman" pitchFamily="18" charset="0"/>
              </a:rPr>
              <a:t>To supplement classroom instruction to secure definite information for specific lessons.</a:t>
            </a:r>
          </a:p>
          <a:p>
            <a:r>
              <a:rPr lang="en-US" dirty="0">
                <a:latin typeface="Times New Roman" pitchFamily="18" charset="0"/>
                <a:cs typeface="Times New Roman" pitchFamily="18" charset="0"/>
              </a:rPr>
              <a:t>To serve as a preview of a lesson and for gathering instructional material.</a:t>
            </a:r>
          </a:p>
          <a:p>
            <a:r>
              <a:rPr lang="en-US" dirty="0">
                <a:latin typeface="Times New Roman" pitchFamily="18" charset="0"/>
                <a:cs typeface="Times New Roman" pitchFamily="18" charset="0"/>
              </a:rPr>
              <a:t>To serve as a mean to develop positive attitudes values and special skills.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2613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AED2F-7894-8B46-803C-ED652E84E7EE}"/>
              </a:ext>
            </a:extLst>
          </p:cNvPr>
          <p:cNvSpPr>
            <a:spLocks noGrp="1"/>
          </p:cNvSpPr>
          <p:nvPr>
            <p:ph type="title"/>
          </p:nvPr>
        </p:nvSpPr>
        <p:spPr/>
        <p:txBody>
          <a:bodyPr/>
          <a:lstStyle/>
          <a:p>
            <a:pPr algn="l"/>
            <a:r>
              <a:rPr lang="en-US" sz="2800" b="1" dirty="0">
                <a:latin typeface="Times New Roman" pitchFamily="18" charset="0"/>
                <a:cs typeface="Times New Roman" pitchFamily="18" charset="0"/>
              </a:rPr>
              <a:t>Continue</a:t>
            </a:r>
            <a:r>
              <a:rPr lang="en-US" dirty="0"/>
              <a:t>…</a:t>
            </a:r>
          </a:p>
        </p:txBody>
      </p:sp>
      <p:sp>
        <p:nvSpPr>
          <p:cNvPr id="3" name="Content Placeholder 2">
            <a:extLst>
              <a:ext uri="{FF2B5EF4-FFF2-40B4-BE49-F238E27FC236}">
                <a16:creationId xmlns:a16="http://schemas.microsoft.com/office/drawing/2014/main" xmlns="" id="{B507643A-29E2-3A4D-8941-71F6F3919A00}"/>
              </a:ext>
            </a:extLst>
          </p:cNvPr>
          <p:cNvSpPr>
            <a:spLocks noGrp="1"/>
          </p:cNvSpPr>
          <p:nvPr>
            <p:ph idx="1"/>
          </p:nvPr>
        </p:nvSpPr>
        <p:spPr/>
        <p:txBody>
          <a:bodyPr/>
          <a:lstStyle/>
          <a:p>
            <a:r>
              <a:rPr lang="en-US" dirty="0">
                <a:latin typeface="Times New Roman" pitchFamily="18" charset="0"/>
                <a:cs typeface="Times New Roman" pitchFamily="18" charset="0"/>
              </a:rPr>
              <a:t>To verify previous information, class discussion and conclusion of individual experiments.</a:t>
            </a:r>
          </a:p>
          <a:p>
            <a:r>
              <a:rPr lang="en-US" dirty="0">
                <a:latin typeface="Times New Roman" pitchFamily="18" charset="0"/>
                <a:cs typeface="Times New Roman" pitchFamily="18" charset="0"/>
              </a:rPr>
              <a:t>To serve as a means of arousing specific interest in materials, objects, places or processes.</a:t>
            </a:r>
          </a:p>
          <a:p>
            <a:r>
              <a:rPr lang="en-US" dirty="0">
                <a:latin typeface="Times New Roman" pitchFamily="18" charset="0"/>
                <a:cs typeface="Times New Roman" pitchFamily="18" charset="0"/>
              </a:rPr>
              <a:t>To create teaching situation for cultivating, observation, keenness and discovery.</a:t>
            </a:r>
          </a:p>
        </p:txBody>
      </p:sp>
    </p:spTree>
    <p:extLst>
      <p:ext uri="{BB962C8B-B14F-4D97-AF65-F5344CB8AC3E}">
        <p14:creationId xmlns:p14="http://schemas.microsoft.com/office/powerpoint/2010/main" val="390575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390595-4807-6549-A92A-9FC1E27816E4}"/>
              </a:ext>
            </a:extLst>
          </p:cNvPr>
          <p:cNvSpPr>
            <a:spLocks noGrp="1"/>
          </p:cNvSpPr>
          <p:nvPr>
            <p:ph idx="4294967295"/>
          </p:nvPr>
        </p:nvSpPr>
        <p:spPr>
          <a:xfrm>
            <a:off x="1066800" y="1981200"/>
            <a:ext cx="10134600" cy="4038600"/>
          </a:xfrm>
        </p:spPr>
        <p:txBody>
          <a:bodyPr>
            <a:noAutofit/>
          </a:bodyPr>
          <a:lstStyle/>
          <a:p>
            <a:r>
              <a:rPr lang="en-US" dirty="0">
                <a:latin typeface="Times New Roman" pitchFamily="18" charset="0"/>
                <a:cs typeface="Times New Roman" pitchFamily="18" charset="0"/>
              </a:rPr>
              <a:t>To help bridge the gap between and hands on experience.</a:t>
            </a:r>
          </a:p>
          <a:p>
            <a:r>
              <a:rPr lang="en-US" dirty="0">
                <a:latin typeface="Times New Roman" pitchFamily="18" charset="0"/>
                <a:cs typeface="Times New Roman" pitchFamily="18" charset="0"/>
              </a:rPr>
              <a:t>Development of social skills of the learner.</a:t>
            </a:r>
          </a:p>
          <a:p>
            <a:r>
              <a:rPr lang="en-US" dirty="0">
                <a:latin typeface="Times New Roman" pitchFamily="18" charset="0"/>
                <a:cs typeface="Times New Roman" pitchFamily="18" charset="0"/>
              </a:rPr>
              <a:t>Plenty of opportunities to incorporate the field trip experience back into classroom activity after returning to school.</a:t>
            </a:r>
          </a:p>
          <a:p>
            <a:r>
              <a:rPr lang="en-US" dirty="0">
                <a:latin typeface="Times New Roman" pitchFamily="18" charset="0"/>
                <a:cs typeface="Times New Roman" pitchFamily="18" charset="0"/>
              </a:rPr>
              <a:t>The kids can instill the lessons garnered on the educational field trip through:</a:t>
            </a:r>
          </a:p>
          <a:p>
            <a:pPr marL="0" indent="0">
              <a:buNone/>
            </a:pPr>
            <a:r>
              <a:rPr lang="en-US" dirty="0">
                <a:latin typeface="Times New Roman" pitchFamily="18" charset="0"/>
                <a:cs typeface="Times New Roman" pitchFamily="18" charset="0"/>
              </a:rPr>
              <a:t>.     Presentation</a:t>
            </a:r>
          </a:p>
          <a:p>
            <a:pPr marL="0" indent="0">
              <a:buNone/>
            </a:pPr>
            <a:r>
              <a:rPr lang="en-US" dirty="0">
                <a:latin typeface="Times New Roman" pitchFamily="18" charset="0"/>
                <a:cs typeface="Times New Roman" pitchFamily="18" charset="0"/>
              </a:rPr>
              <a:t>.     Slide shows</a:t>
            </a:r>
          </a:p>
          <a:p>
            <a:pPr marL="0" indent="0">
              <a:buNone/>
            </a:pPr>
            <a:r>
              <a:rPr lang="en-US" dirty="0">
                <a:latin typeface="Times New Roman" pitchFamily="18" charset="0"/>
                <a:cs typeface="Times New Roman" pitchFamily="18" charset="0"/>
              </a:rPr>
              <a:t>.     Answering questions</a:t>
            </a:r>
          </a:p>
        </p:txBody>
      </p:sp>
      <p:sp>
        <p:nvSpPr>
          <p:cNvPr id="2" name="Title 1">
            <a:extLst>
              <a:ext uri="{FF2B5EF4-FFF2-40B4-BE49-F238E27FC236}">
                <a16:creationId xmlns:a16="http://schemas.microsoft.com/office/drawing/2014/main" xmlns="" id="{D64BCD7C-6902-4C43-8870-9D20D0A07232}"/>
              </a:ext>
            </a:extLst>
          </p:cNvPr>
          <p:cNvSpPr>
            <a:spLocks noGrp="1"/>
          </p:cNvSpPr>
          <p:nvPr>
            <p:ph type="title" idx="4294967295"/>
          </p:nvPr>
        </p:nvSpPr>
        <p:spPr>
          <a:xfrm>
            <a:off x="1524000" y="990600"/>
            <a:ext cx="9372600" cy="1066800"/>
          </a:xfrm>
        </p:spPr>
        <p:txBody>
          <a:bodyPr>
            <a:normAutofit/>
          </a:bodyPr>
          <a:lstStyle/>
          <a:p>
            <a:r>
              <a:rPr lang="en-US" sz="2800" b="1" dirty="0">
                <a:latin typeface="Times New Roman" pitchFamily="18" charset="0"/>
                <a:cs typeface="Times New Roman" pitchFamily="18" charset="0"/>
              </a:rPr>
              <a:t>Need and Importance </a:t>
            </a:r>
          </a:p>
        </p:txBody>
      </p:sp>
    </p:spTree>
    <p:extLst>
      <p:ext uri="{BB962C8B-B14F-4D97-AF65-F5344CB8AC3E}">
        <p14:creationId xmlns:p14="http://schemas.microsoft.com/office/powerpoint/2010/main" val="7876026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1095</Words>
  <Application>Microsoft Office PowerPoint</Application>
  <PresentationFormat>Widescreen</PresentationFormat>
  <Paragraphs>140</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方正舒体</vt:lpstr>
      <vt:lpstr>Garamond</vt:lpstr>
      <vt:lpstr>Times New Roman</vt:lpstr>
      <vt:lpstr>Organic</vt:lpstr>
      <vt:lpstr>Office Theme</vt:lpstr>
      <vt:lpstr>Child Centred Activities in Mathematics  BS Education-V Teaching Mathematics (EDU-511)</vt:lpstr>
      <vt:lpstr>PowerPoint Presentation</vt:lpstr>
      <vt:lpstr>   Educational Trip  Hira Khalil (Roll No: BEUF18M018)  Teaching of Mathematics (EDU – 511) BS Education (Semester 5)</vt:lpstr>
      <vt:lpstr>Educational Trip (Field Trip)</vt:lpstr>
      <vt:lpstr>Introduction</vt:lpstr>
      <vt:lpstr>Definition</vt:lpstr>
      <vt:lpstr>Purpose</vt:lpstr>
      <vt:lpstr>Continue…</vt:lpstr>
      <vt:lpstr>Need and Importance </vt:lpstr>
      <vt:lpstr>Organization And Procedure of Educational Field Trip</vt:lpstr>
      <vt:lpstr>Pre-planning</vt:lpstr>
      <vt:lpstr>Continue…</vt:lpstr>
      <vt:lpstr>Actual Conduct of The Trip</vt:lpstr>
      <vt:lpstr>Evaluation phase</vt:lpstr>
      <vt:lpstr>Organization And Procedure for Educational Field Trip Visit</vt:lpstr>
      <vt:lpstr>Continue…</vt:lpstr>
      <vt:lpstr>Ideas for a Math Field Trips….</vt:lpstr>
      <vt:lpstr>Values of the Educational Field Trip</vt:lpstr>
      <vt:lpstr>Advantages</vt:lpstr>
      <vt:lpstr>Disadvantages</vt:lpstr>
      <vt:lpstr>MCQS</vt:lpstr>
      <vt:lpstr>Continue…</vt:lpstr>
      <vt:lpstr>Continue… </vt:lpstr>
      <vt:lpstr>Key for MCQS</vt:lpstr>
      <vt:lpstr>References…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Hdgj</dc:title>
  <dc:creator>kiranjamil290@gmail.com</dc:creator>
  <cp:lastModifiedBy>ABC</cp:lastModifiedBy>
  <cp:revision>29</cp:revision>
  <dcterms:created xsi:type="dcterms:W3CDTF">2020-10-25T13:27:36Z</dcterms:created>
  <dcterms:modified xsi:type="dcterms:W3CDTF">2020-12-11T17:22:27Z</dcterms:modified>
</cp:coreProperties>
</file>