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1986489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F47A3-871A-4C44-93CD-05CBF48A25AC}" type="datetimeFigureOut">
              <a:rPr lang="en-GB" smtClean="0"/>
              <a:t>19/04/2020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410007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2199958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2786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3539408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3588463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4102840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25853328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2377271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3978458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350153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BF47A3-871A-4C44-93CD-05CBF48A25AC}" type="datetimeFigureOut">
              <a:rPr lang="en-GB" smtClean="0"/>
              <a:t>19/04/2020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60838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BF47A3-871A-4C44-93CD-05CBF48A25AC}" type="datetimeFigureOut">
              <a:rPr lang="en-GB" smtClean="0"/>
              <a:t>19/04/2020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66167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1561151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3921777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68BF47A3-871A-4C44-93CD-05CBF48A25AC}" type="datetimeFigureOut">
              <a:rPr lang="en-GB" smtClean="0"/>
              <a:t>19/04/2020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360431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F47A3-871A-4C44-93CD-05CBF48A25AC}" type="datetimeFigureOut">
              <a:rPr lang="en-GB" smtClean="0"/>
              <a:t>19/04/2020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D7EC24-BDD0-4C65-A6C5-497DDD847E46}" type="slidenum">
              <a:rPr lang="en-GB" smtClean="0"/>
              <a:t>‹#›</a:t>
            </a:fld>
            <a:endParaRPr lang="en-GB"/>
          </a:p>
        </p:txBody>
      </p:sp>
    </p:spTree>
    <p:extLst>
      <p:ext uri="{BB962C8B-B14F-4D97-AF65-F5344CB8AC3E}">
        <p14:creationId xmlns:p14="http://schemas.microsoft.com/office/powerpoint/2010/main" val="2174048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8BF47A3-871A-4C44-93CD-05CBF48A25AC}" type="datetimeFigureOut">
              <a:rPr lang="en-GB" smtClean="0"/>
              <a:t>19/04/2020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4D7EC24-BDD0-4C65-A6C5-497DDD847E46}" type="slidenum">
              <a:rPr lang="en-GB" smtClean="0"/>
              <a:t>‹#›</a:t>
            </a:fld>
            <a:endParaRPr lang="en-GB"/>
          </a:p>
        </p:txBody>
      </p:sp>
    </p:spTree>
    <p:extLst>
      <p:ext uri="{BB962C8B-B14F-4D97-AF65-F5344CB8AC3E}">
        <p14:creationId xmlns:p14="http://schemas.microsoft.com/office/powerpoint/2010/main" val="200404856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06745"/>
            <a:ext cx="9144000" cy="1170263"/>
          </a:xfrm>
        </p:spPr>
        <p:txBody>
          <a:bodyPr/>
          <a:lstStyle/>
          <a:p>
            <a:r>
              <a:rPr lang="en-US" b="1" dirty="0"/>
              <a:t>Composition of </a:t>
            </a:r>
            <a:r>
              <a:rPr lang="en-US" b="1" dirty="0" smtClean="0"/>
              <a:t>Milk</a:t>
            </a:r>
            <a:endParaRPr lang="en-GB" dirty="0"/>
          </a:p>
        </p:txBody>
      </p:sp>
      <p:sp>
        <p:nvSpPr>
          <p:cNvPr id="3" name="Subtitle 2"/>
          <p:cNvSpPr>
            <a:spLocks noGrp="1"/>
          </p:cNvSpPr>
          <p:nvPr>
            <p:ph type="subTitle" idx="1"/>
          </p:nvPr>
        </p:nvSpPr>
        <p:spPr>
          <a:xfrm>
            <a:off x="2358887" y="2104540"/>
            <a:ext cx="6917634" cy="3726415"/>
          </a:xfrm>
        </p:spPr>
        <p:txBody>
          <a:bodyPr/>
          <a:lstStyle/>
          <a:p>
            <a:endParaRPr lang="en-GB" dirty="0"/>
          </a:p>
        </p:txBody>
      </p:sp>
      <p:pic>
        <p:nvPicPr>
          <p:cNvPr id="4" name="Picture 3" descr="Image result for milk"/>
          <p:cNvPicPr/>
          <p:nvPr/>
        </p:nvPicPr>
        <p:blipFill>
          <a:blip r:embed="rId2" cstate="print"/>
          <a:srcRect/>
          <a:stretch>
            <a:fillRect/>
          </a:stretch>
        </p:blipFill>
        <p:spPr bwMode="auto">
          <a:xfrm>
            <a:off x="1861930" y="1840772"/>
            <a:ext cx="8468139" cy="4253949"/>
          </a:xfrm>
          <a:prstGeom prst="rect">
            <a:avLst/>
          </a:prstGeom>
          <a:noFill/>
          <a:ln w="9525">
            <a:noFill/>
            <a:miter lim="800000"/>
            <a:headEnd/>
            <a:tailEnd/>
          </a:ln>
        </p:spPr>
      </p:pic>
    </p:spTree>
    <p:extLst>
      <p:ext uri="{BB962C8B-B14F-4D97-AF65-F5344CB8AC3E}">
        <p14:creationId xmlns:p14="http://schemas.microsoft.com/office/powerpoint/2010/main" val="543487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Milk Protein</a:t>
            </a:r>
            <a:endParaRPr lang="en-GB" dirty="0"/>
          </a:p>
        </p:txBody>
      </p:sp>
      <p:sp>
        <p:nvSpPr>
          <p:cNvPr id="3" name="Content Placeholder 2"/>
          <p:cNvSpPr>
            <a:spLocks noGrp="1"/>
          </p:cNvSpPr>
          <p:nvPr>
            <p:ph idx="1"/>
          </p:nvPr>
        </p:nvSpPr>
        <p:spPr/>
        <p:txBody>
          <a:bodyPr/>
          <a:lstStyle/>
          <a:p>
            <a:r>
              <a:rPr lang="en-US" dirty="0"/>
              <a:t>The casein micelles are porous structures that allow the water phase to move freely in and out of the micelle. Casein micelles are stable but dynamic structures that do not settle out of solution. They can be heated to boiling or cooled, and they can be dried and reconstituted without adverse effects. ß-casein, along with some calcium phosphate, will migrate in and out of the micelle with changes in temperature, but this does not affect the nutritional properties of the protein and minerals.</a:t>
            </a:r>
            <a:endParaRPr lang="en-GB" dirty="0"/>
          </a:p>
          <a:p>
            <a:r>
              <a:rPr lang="en-US" dirty="0"/>
              <a:t>The whey proteins exist as individual units dissolved in the water phase of milk.</a:t>
            </a:r>
            <a:endParaRPr lang="en-GB" dirty="0"/>
          </a:p>
          <a:p>
            <a:endParaRPr lang="en-GB" dirty="0"/>
          </a:p>
        </p:txBody>
      </p:sp>
    </p:spTree>
    <p:extLst>
      <p:ext uri="{BB962C8B-B14F-4D97-AF65-F5344CB8AC3E}">
        <p14:creationId xmlns:p14="http://schemas.microsoft.com/office/powerpoint/2010/main" val="1823190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What is denaturing and why does it matter</a:t>
            </a:r>
            <a:endParaRPr lang="en-GB" dirty="0"/>
          </a:p>
        </p:txBody>
      </p:sp>
      <p:sp>
        <p:nvSpPr>
          <p:cNvPr id="3" name="Content Placeholder 2"/>
          <p:cNvSpPr>
            <a:spLocks noGrp="1"/>
          </p:cNvSpPr>
          <p:nvPr>
            <p:ph idx="1"/>
          </p:nvPr>
        </p:nvSpPr>
        <p:spPr/>
        <p:txBody>
          <a:bodyPr>
            <a:normAutofit fontScale="85000" lnSpcReduction="10000"/>
          </a:bodyPr>
          <a:lstStyle/>
          <a:p>
            <a:r>
              <a:rPr lang="en-US" b="1" i="1" dirty="0"/>
              <a:t>Denaturation </a:t>
            </a:r>
            <a:r>
              <a:rPr lang="en-US" dirty="0"/>
              <a:t>is the alteration of a protein shape through some form of external stress (for example, by applying heat, acid or alkali), in such a way that it will no longer be able to carry out its cellular function</a:t>
            </a:r>
            <a:r>
              <a:rPr lang="en-US" dirty="0" smtClean="0"/>
              <a:t>.</a:t>
            </a:r>
          </a:p>
          <a:p>
            <a:r>
              <a:rPr lang="en-US" dirty="0" smtClean="0"/>
              <a:t> </a:t>
            </a:r>
            <a:r>
              <a:rPr lang="en-US" dirty="0"/>
              <a:t>Denatured proteins can exhibit a wide range of characteristics, from loss of solubility to communal aggregation. </a:t>
            </a:r>
            <a:endParaRPr lang="en-US" dirty="0" smtClean="0"/>
          </a:p>
          <a:p>
            <a:r>
              <a:rPr lang="en-US" dirty="0" smtClean="0"/>
              <a:t>Once </a:t>
            </a:r>
            <a:r>
              <a:rPr lang="en-US" dirty="0"/>
              <a:t>this post-translational modification process has been completed, the protein begins to fold (spontaneously, and sometimes with enzymatic assistance), curling up on itself so that hydrophobic elements of the protein are buried deep inside the structure and hydrophilic elements end up on the outside. </a:t>
            </a:r>
            <a:endParaRPr lang="en-US" dirty="0" smtClean="0"/>
          </a:p>
          <a:p>
            <a:r>
              <a:rPr lang="en-US" dirty="0" smtClean="0"/>
              <a:t>The </a:t>
            </a:r>
            <a:r>
              <a:rPr lang="en-US" dirty="0"/>
              <a:t>final shape of a protein determines how it interacts with its environment.</a:t>
            </a:r>
            <a:endParaRPr lang="en-GB" dirty="0"/>
          </a:p>
          <a:p>
            <a:r>
              <a:rPr lang="en-US" dirty="0" smtClean="0"/>
              <a:t>Denaturation </a:t>
            </a:r>
            <a:r>
              <a:rPr lang="en-US" dirty="0"/>
              <a:t>of proteins results in change of function and ability to interact with other compounds, including proteins.</a:t>
            </a:r>
            <a:endParaRPr lang="en-GB" dirty="0"/>
          </a:p>
          <a:p>
            <a:r>
              <a:rPr lang="en-US" dirty="0" smtClean="0"/>
              <a:t> </a:t>
            </a:r>
            <a:r>
              <a:rPr lang="en-US" dirty="0"/>
              <a:t>Denaturation of protein enzymes results in inactivation of activity.</a:t>
            </a:r>
            <a:endParaRPr lang="en-GB" dirty="0"/>
          </a:p>
          <a:p>
            <a:endParaRPr lang="en-GB" dirty="0"/>
          </a:p>
        </p:txBody>
      </p:sp>
    </p:spTree>
    <p:extLst>
      <p:ext uri="{BB962C8B-B14F-4D97-AF65-F5344CB8AC3E}">
        <p14:creationId xmlns:p14="http://schemas.microsoft.com/office/powerpoint/2010/main" val="409923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Lactose</a:t>
            </a:r>
            <a:endParaRPr lang="en-GB" dirty="0"/>
          </a:p>
        </p:txBody>
      </p:sp>
      <p:sp>
        <p:nvSpPr>
          <p:cNvPr id="3" name="Content Placeholder 2"/>
          <p:cNvSpPr>
            <a:spLocks noGrp="1"/>
          </p:cNvSpPr>
          <p:nvPr>
            <p:ph idx="1"/>
          </p:nvPr>
        </p:nvSpPr>
        <p:spPr/>
        <p:txBody>
          <a:bodyPr>
            <a:normAutofit fontScale="92500" lnSpcReduction="20000"/>
          </a:bodyPr>
          <a:lstStyle/>
          <a:p>
            <a:r>
              <a:rPr lang="en-US" dirty="0" smtClean="0"/>
              <a:t>Milk </a:t>
            </a:r>
            <a:r>
              <a:rPr lang="en-US" dirty="0"/>
              <a:t>contains approximately 4.9% carbohydrate that is predominately lactose with trace amounts of monosaccharides and oligosaccharides. </a:t>
            </a:r>
            <a:r>
              <a:rPr lang="en-US" b="1" i="1" dirty="0"/>
              <a:t>Lactose </a:t>
            </a:r>
            <a:r>
              <a:rPr lang="en-US" dirty="0"/>
              <a:t>is a disaccharide of glucose and galactose. </a:t>
            </a:r>
            <a:endParaRPr lang="en-US" dirty="0" smtClean="0"/>
          </a:p>
          <a:p>
            <a:r>
              <a:rPr lang="en-US" dirty="0" smtClean="0"/>
              <a:t>Lactose </a:t>
            </a:r>
            <a:r>
              <a:rPr lang="en-US" dirty="0"/>
              <a:t>is dissolved in the serum (whey) phase of fluid milk</a:t>
            </a:r>
            <a:r>
              <a:rPr lang="en-US" dirty="0" smtClean="0"/>
              <a:t>.</a:t>
            </a:r>
          </a:p>
          <a:p>
            <a:r>
              <a:rPr lang="en-US" dirty="0" smtClean="0"/>
              <a:t> </a:t>
            </a:r>
            <a:r>
              <a:rPr lang="en-US" dirty="0"/>
              <a:t>Lactose dissolved in solution is found in 2 forms, called the α-</a:t>
            </a:r>
            <a:r>
              <a:rPr lang="en-US" dirty="0" err="1"/>
              <a:t>anomer</a:t>
            </a:r>
            <a:r>
              <a:rPr lang="en-US" dirty="0"/>
              <a:t> and ß-</a:t>
            </a:r>
            <a:r>
              <a:rPr lang="en-US" dirty="0" err="1"/>
              <a:t>anomer</a:t>
            </a:r>
            <a:r>
              <a:rPr lang="en-US" dirty="0"/>
              <a:t>, that can convert back and forth between each other. The solubility of the 2 </a:t>
            </a:r>
            <a:r>
              <a:rPr lang="en-US" dirty="0" err="1"/>
              <a:t>anomers</a:t>
            </a:r>
            <a:r>
              <a:rPr lang="en-US" dirty="0"/>
              <a:t> is temperature dependent and therefore the equilibrium concentration of the 2 forms will be different at different temperatures. </a:t>
            </a:r>
            <a:endParaRPr lang="en-US" dirty="0" smtClean="0"/>
          </a:p>
          <a:p>
            <a:r>
              <a:rPr lang="en-US" dirty="0" smtClean="0"/>
              <a:t>At room temperature </a:t>
            </a:r>
            <a:r>
              <a:rPr lang="en-US" dirty="0"/>
              <a:t>(70°F, 20°C) the equilibrium ratio is approximately 37% α- and 63% </a:t>
            </a:r>
            <a:r>
              <a:rPr lang="en-US" dirty="0" smtClean="0"/>
              <a:t>ß-lactose.</a:t>
            </a:r>
          </a:p>
          <a:p>
            <a:r>
              <a:rPr lang="en-US" dirty="0" smtClean="0"/>
              <a:t> At temperatures </a:t>
            </a:r>
            <a:r>
              <a:rPr lang="en-US" dirty="0"/>
              <a:t>above 200°F (93.5°C) the ß-</a:t>
            </a:r>
            <a:r>
              <a:rPr lang="en-US" dirty="0" err="1"/>
              <a:t>anomer</a:t>
            </a:r>
            <a:r>
              <a:rPr lang="en-US" dirty="0"/>
              <a:t> is less soluble so there is a higher ratio of α- </a:t>
            </a:r>
            <a:r>
              <a:rPr lang="en-US" dirty="0" smtClean="0"/>
              <a:t>to ß-lactose</a:t>
            </a:r>
            <a:r>
              <a:rPr lang="en-US" dirty="0"/>
              <a:t>. The type of </a:t>
            </a:r>
            <a:r>
              <a:rPr lang="en-US" dirty="0" err="1"/>
              <a:t>anomer</a:t>
            </a:r>
            <a:r>
              <a:rPr lang="en-US" dirty="0"/>
              <a:t> present does not affect the nutritional properties of lactose.</a:t>
            </a:r>
            <a:br>
              <a:rPr lang="en-US" dirty="0"/>
            </a:br>
            <a:endParaRPr lang="en-GB" dirty="0"/>
          </a:p>
          <a:p>
            <a:endParaRPr lang="en-GB" dirty="0"/>
          </a:p>
        </p:txBody>
      </p:sp>
    </p:spTree>
    <p:extLst>
      <p:ext uri="{BB962C8B-B14F-4D97-AF65-F5344CB8AC3E}">
        <p14:creationId xmlns:p14="http://schemas.microsoft.com/office/powerpoint/2010/main" val="2983209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Vitamins/Minerals</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Milk </a:t>
            </a:r>
            <a:r>
              <a:rPr lang="en-US" dirty="0"/>
              <a:t>contains the water soluble vitamins thiamin (vitamin B1), riboflavin (vitamin B2), niacin (vitamin B3), pantothenic acid (vitamin B5), vitamin B6 (pyridoxine), vitamin B12 (cobalamin),</a:t>
            </a:r>
            <a:br>
              <a:rPr lang="en-US" dirty="0"/>
            </a:br>
            <a:r>
              <a:rPr lang="en-US" dirty="0"/>
              <a:t>vitamin C, and folate. Milk is a good source of thiamin, riboflavin and vitamin B12. Milk contains small amounts of niacin, pantothenic acid, vitamin B6, vitamin C, and folate and is not considered a major source of these vitamins in the diet.</a:t>
            </a:r>
            <a:endParaRPr lang="en-GB" dirty="0"/>
          </a:p>
          <a:p>
            <a:r>
              <a:rPr lang="en-US" dirty="0" smtClean="0"/>
              <a:t>Milk </a:t>
            </a:r>
            <a:r>
              <a:rPr lang="en-US" dirty="0"/>
              <a:t>contains the fat soluble vitamins A, D, E, and K. The content level of fat soluble vitamins in dairy products depends on the fat content of the product. Reduced fat (2% fat), low-fat (1% fat), and skim milk must be fortified with vitamin A to be nutritionally equivalent to whole milk.</a:t>
            </a:r>
            <a:br>
              <a:rPr lang="en-US" dirty="0"/>
            </a:br>
            <a:r>
              <a:rPr lang="en-US" dirty="0"/>
              <a:t>Fortification of all milk with vitamin D is voluntary. Milk contains small amounts of vitamins E</a:t>
            </a:r>
            <a:br>
              <a:rPr lang="en-US" dirty="0"/>
            </a:br>
            <a:r>
              <a:rPr lang="en-US" dirty="0"/>
              <a:t>and K and is not considered a major source of these vitamins in the diet.</a:t>
            </a:r>
            <a:endParaRPr lang="en-GB" dirty="0"/>
          </a:p>
          <a:p>
            <a:endParaRPr lang="en-GB" dirty="0"/>
          </a:p>
        </p:txBody>
      </p:sp>
    </p:spTree>
    <p:extLst>
      <p:ext uri="{BB962C8B-B14F-4D97-AF65-F5344CB8AC3E}">
        <p14:creationId xmlns:p14="http://schemas.microsoft.com/office/powerpoint/2010/main" val="3965661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Composition of Milk</a:t>
            </a:r>
            <a:r>
              <a:rPr lang="en-GB" dirty="0"/>
              <a:t/>
            </a:r>
            <a:br>
              <a:rPr lang="en-GB" dirty="0"/>
            </a:br>
            <a:endParaRPr lang="en-GB" dirty="0"/>
          </a:p>
        </p:txBody>
      </p:sp>
      <p:sp>
        <p:nvSpPr>
          <p:cNvPr id="3" name="Content Placeholder 2"/>
          <p:cNvSpPr>
            <a:spLocks noGrp="1"/>
          </p:cNvSpPr>
          <p:nvPr>
            <p:ph idx="1"/>
          </p:nvPr>
        </p:nvSpPr>
        <p:spPr/>
        <p:txBody>
          <a:bodyPr>
            <a:normAutofit lnSpcReduction="10000"/>
          </a:bodyPr>
          <a:lstStyle/>
          <a:p>
            <a:pPr marL="0" indent="0">
              <a:buNone/>
            </a:pPr>
            <a:r>
              <a:rPr lang="en-US" sz="3600" dirty="0"/>
              <a:t>Milk is the basis of all dairy </a:t>
            </a:r>
            <a:r>
              <a:rPr lang="en-US" sz="3600" dirty="0" smtClean="0"/>
              <a:t>products</a:t>
            </a:r>
          </a:p>
          <a:p>
            <a:pPr marL="0" indent="0">
              <a:buNone/>
            </a:pPr>
            <a:r>
              <a:rPr lang="en-US" sz="3600" dirty="0" smtClean="0"/>
              <a:t>The </a:t>
            </a:r>
            <a:r>
              <a:rPr lang="en-US" sz="3600" dirty="0"/>
              <a:t>Pasteurized Milk Ordinance defines </a:t>
            </a:r>
            <a:endParaRPr lang="en-US" sz="3600" dirty="0" smtClean="0"/>
          </a:p>
          <a:p>
            <a:pPr marL="914400" lvl="2" indent="0">
              <a:buNone/>
            </a:pPr>
            <a:r>
              <a:rPr lang="en-US" sz="4000" b="1" i="1" dirty="0" smtClean="0"/>
              <a:t>milk </a:t>
            </a:r>
            <a:r>
              <a:rPr lang="en-US" sz="4000" dirty="0"/>
              <a:t>as: the lacteal secretion, practically free from colostrum, obtained by the complete milking of one or more cows.</a:t>
            </a:r>
            <a:r>
              <a:rPr lang="en-US" sz="2800" dirty="0"/>
              <a:t/>
            </a:r>
            <a:br>
              <a:rPr lang="en-US" sz="2800" dirty="0"/>
            </a:br>
            <a:endParaRPr lang="en-GB" sz="2800" dirty="0"/>
          </a:p>
        </p:txBody>
      </p:sp>
    </p:spTree>
    <p:extLst>
      <p:ext uri="{BB962C8B-B14F-4D97-AF65-F5344CB8AC3E}">
        <p14:creationId xmlns:p14="http://schemas.microsoft.com/office/powerpoint/2010/main" val="3612600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a:t>
            </a:r>
            <a:r>
              <a:rPr lang="en-US" b="1" dirty="0" smtClean="0"/>
              <a:t>omposition of milk </a:t>
            </a:r>
            <a:r>
              <a:rPr lang="en-GB" dirty="0" smtClean="0"/>
              <a:t/>
            </a:r>
            <a:br>
              <a:rPr lang="en-GB" dirty="0" smtClean="0"/>
            </a:br>
            <a:endParaRPr lang="en-GB" dirty="0"/>
          </a:p>
        </p:txBody>
      </p:sp>
      <p:sp>
        <p:nvSpPr>
          <p:cNvPr id="3" name="Content Placeholder 2"/>
          <p:cNvSpPr>
            <a:spLocks noGrp="1"/>
          </p:cNvSpPr>
          <p:nvPr>
            <p:ph idx="1"/>
          </p:nvPr>
        </p:nvSpPr>
        <p:spPr>
          <a:xfrm>
            <a:off x="1858685" y="1853248"/>
            <a:ext cx="8946541" cy="4612925"/>
          </a:xfrm>
        </p:spPr>
        <p:txBody>
          <a:bodyPr>
            <a:normAutofit fontScale="47500" lnSpcReduction="20000"/>
          </a:bodyPr>
          <a:lstStyle/>
          <a:p>
            <a:r>
              <a:rPr lang="en-US" sz="2900" dirty="0" smtClean="0"/>
              <a:t>The basic composition of milk is as follows:</a:t>
            </a:r>
            <a:endParaRPr lang="en-GB" sz="2900" dirty="0" smtClean="0"/>
          </a:p>
          <a:p>
            <a:r>
              <a:rPr lang="en-US" sz="2900" b="1" dirty="0"/>
              <a:t>Water: 87.3% </a:t>
            </a:r>
            <a:r>
              <a:rPr lang="en-US" sz="2900" dirty="0"/>
              <a:t>(85.5 - 88.7%)</a:t>
            </a:r>
            <a:endParaRPr lang="en-GB" sz="2900" dirty="0"/>
          </a:p>
          <a:p>
            <a:r>
              <a:rPr lang="en-US" sz="2900" b="1" dirty="0"/>
              <a:t>Milk fat: 3.9 % </a:t>
            </a:r>
            <a:r>
              <a:rPr lang="en-US" sz="2900" dirty="0"/>
              <a:t>(2.4 - 5.5%)</a:t>
            </a:r>
            <a:endParaRPr lang="en-GB" sz="2900" dirty="0"/>
          </a:p>
          <a:p>
            <a:r>
              <a:rPr lang="en-US" sz="2900" b="1" dirty="0"/>
              <a:t>Proteins: 3.25% </a:t>
            </a:r>
            <a:r>
              <a:rPr lang="en-US" sz="2900" dirty="0"/>
              <a:t>(2.3-4.4%)</a:t>
            </a:r>
            <a:endParaRPr lang="en-GB" sz="2900" dirty="0"/>
          </a:p>
          <a:p>
            <a:r>
              <a:rPr lang="en-US" sz="2900" dirty="0"/>
              <a:t>Casein: 2.6% (1.7-3.5%)</a:t>
            </a:r>
            <a:endParaRPr lang="en-GB" sz="2900" dirty="0"/>
          </a:p>
          <a:p>
            <a:r>
              <a:rPr lang="en-US" sz="2900" dirty="0"/>
              <a:t>Serum proteins</a:t>
            </a:r>
            <a:endParaRPr lang="en-GB" sz="2900" dirty="0"/>
          </a:p>
          <a:p>
            <a:r>
              <a:rPr lang="en-US" sz="2900" dirty="0"/>
              <a:t>Minor proteins</a:t>
            </a:r>
            <a:endParaRPr lang="en-GB" sz="2900" dirty="0"/>
          </a:p>
          <a:p>
            <a:r>
              <a:rPr lang="en-US" sz="2900" b="1" dirty="0"/>
              <a:t>Carbohydrates (Lactose): 4.6% </a:t>
            </a:r>
            <a:r>
              <a:rPr lang="en-US" sz="2900" dirty="0"/>
              <a:t>(3.8-5.3%)</a:t>
            </a:r>
            <a:endParaRPr lang="en-GB" sz="2900" dirty="0"/>
          </a:p>
          <a:p>
            <a:r>
              <a:rPr lang="en-US" sz="2900" b="1" dirty="0"/>
              <a:t>Minerals: 0.65% </a:t>
            </a:r>
            <a:r>
              <a:rPr lang="en-US" sz="2900" dirty="0"/>
              <a:t>(0.53-0.80%)</a:t>
            </a:r>
            <a:endParaRPr lang="en-GB" sz="2900" dirty="0"/>
          </a:p>
          <a:p>
            <a:r>
              <a:rPr lang="en-US" sz="2900" dirty="0"/>
              <a:t>Cationic: K, Ca, Mg, K, …</a:t>
            </a:r>
            <a:endParaRPr lang="en-GB" sz="2900" dirty="0"/>
          </a:p>
          <a:p>
            <a:r>
              <a:rPr lang="en-US" sz="2900" dirty="0"/>
              <a:t>Anionic: chloride, phosphate, citrate, carbonate</a:t>
            </a:r>
            <a:endParaRPr lang="en-GB" sz="2900" dirty="0"/>
          </a:p>
          <a:p>
            <a:r>
              <a:rPr lang="en-US" sz="2900" b="1" dirty="0"/>
              <a:t>Organic acids: 0.18% </a:t>
            </a:r>
            <a:r>
              <a:rPr lang="en-US" sz="2900" dirty="0"/>
              <a:t>(0.13-0.22%)  Citric, lactic, formic, acetic, oxalic</a:t>
            </a:r>
            <a:endParaRPr lang="en-GB" sz="2900" dirty="0"/>
          </a:p>
          <a:p>
            <a:r>
              <a:rPr lang="en-US" sz="2900" b="1" dirty="0"/>
              <a:t>Enzymes </a:t>
            </a:r>
            <a:r>
              <a:rPr lang="en-US" sz="2900" dirty="0"/>
              <a:t>- peroxidase, catalase, phosphatase, lipase</a:t>
            </a:r>
            <a:endParaRPr lang="en-GB" sz="2900" dirty="0"/>
          </a:p>
          <a:p>
            <a:r>
              <a:rPr lang="en-US" sz="2900" b="1" dirty="0"/>
              <a:t>Vitamins </a:t>
            </a:r>
            <a:r>
              <a:rPr lang="en-US" sz="2900" dirty="0"/>
              <a:t>- A, C, D, thiamine, riboflavin</a:t>
            </a:r>
            <a:endParaRPr lang="en-GB" sz="2900" dirty="0"/>
          </a:p>
          <a:p>
            <a:r>
              <a:rPr lang="en-US" sz="2900" b="1" dirty="0"/>
              <a:t>Gases </a:t>
            </a:r>
            <a:r>
              <a:rPr lang="en-US" sz="2900" dirty="0"/>
              <a:t>– CO2, N2, O2 (CO2 lost after drawing)</a:t>
            </a:r>
            <a:endParaRPr lang="en-GB" sz="2900" dirty="0"/>
          </a:p>
          <a:p>
            <a:endParaRPr lang="en-GB" dirty="0"/>
          </a:p>
        </p:txBody>
      </p:sp>
    </p:spTree>
    <p:extLst>
      <p:ext uri="{BB962C8B-B14F-4D97-AF65-F5344CB8AC3E}">
        <p14:creationId xmlns:p14="http://schemas.microsoft.com/office/powerpoint/2010/main" val="1541132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Milk fat</a:t>
            </a:r>
            <a:r>
              <a:rPr lang="en-GB" dirty="0" smtClean="0"/>
              <a:t/>
            </a:r>
            <a:br>
              <a:rPr lang="en-GB" dirty="0" smtClean="0"/>
            </a:br>
            <a:endParaRPr lang="en-GB" dirty="0"/>
          </a:p>
        </p:txBody>
      </p:sp>
      <p:sp>
        <p:nvSpPr>
          <p:cNvPr id="3" name="Content Placeholder 2"/>
          <p:cNvSpPr>
            <a:spLocks noGrp="1"/>
          </p:cNvSpPr>
          <p:nvPr>
            <p:ph idx="1"/>
          </p:nvPr>
        </p:nvSpPr>
        <p:spPr/>
        <p:txBody>
          <a:bodyPr>
            <a:normAutofit lnSpcReduction="10000"/>
          </a:bodyPr>
          <a:lstStyle/>
          <a:p>
            <a:r>
              <a:rPr lang="en-US" b="1" dirty="0" smtClean="0"/>
              <a:t>Milk fat: 3.9%</a:t>
            </a:r>
            <a:r>
              <a:rPr lang="en-US" dirty="0" smtClean="0"/>
              <a:t> </a:t>
            </a:r>
          </a:p>
          <a:p>
            <a:r>
              <a:rPr lang="en-US" b="1" i="1" dirty="0" smtClean="0"/>
              <a:t>Fats </a:t>
            </a:r>
            <a:r>
              <a:rPr lang="en-US" dirty="0"/>
              <a:t>are made from individual fatty acid molecules attached to glycerol, a 3-carbon backbone. The most common type of fat is called a triglyceride, or triacylglycerol, which contains 3 fatty acids attached to the backbone and resembles a fork without the handle.</a:t>
            </a:r>
            <a:endParaRPr lang="en-GB" dirty="0"/>
          </a:p>
          <a:p>
            <a:r>
              <a:rPr lang="en-US" dirty="0" smtClean="0"/>
              <a:t> </a:t>
            </a:r>
            <a:r>
              <a:rPr lang="en-US" dirty="0"/>
              <a:t>Because there are many different fatty acids that can be attached to the backbone, there are many different types of triglycerides or fats. Fat compounds can also be diglycerides that have 2 fatty acids or </a:t>
            </a:r>
            <a:r>
              <a:rPr lang="en-US" dirty="0" err="1"/>
              <a:t>monoglycerides</a:t>
            </a:r>
            <a:r>
              <a:rPr lang="en-US" dirty="0"/>
              <a:t> that have 1 fatty acid on the glycerol backbone.</a:t>
            </a:r>
            <a:endParaRPr lang="en-GB" dirty="0"/>
          </a:p>
          <a:p>
            <a:r>
              <a:rPr lang="en-US" dirty="0"/>
              <a:t>Mono- and diglycerides are used as emulsifiers, compounds that keep the fat and water from separating in foods such as ice cream.</a:t>
            </a:r>
            <a:endParaRPr lang="en-GB" dirty="0"/>
          </a:p>
          <a:p>
            <a:endParaRPr lang="en-GB" dirty="0"/>
          </a:p>
        </p:txBody>
      </p:sp>
    </p:spTree>
    <p:extLst>
      <p:ext uri="{BB962C8B-B14F-4D97-AF65-F5344CB8AC3E}">
        <p14:creationId xmlns:p14="http://schemas.microsoft.com/office/powerpoint/2010/main" val="3146195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Milk fat</a:t>
            </a:r>
            <a:endParaRPr lang="en-GB" dirty="0"/>
          </a:p>
        </p:txBody>
      </p:sp>
      <p:sp>
        <p:nvSpPr>
          <p:cNvPr id="3" name="Content Placeholder 2"/>
          <p:cNvSpPr>
            <a:spLocks noGrp="1"/>
          </p:cNvSpPr>
          <p:nvPr>
            <p:ph idx="1"/>
          </p:nvPr>
        </p:nvSpPr>
        <p:spPr/>
        <p:txBody>
          <a:bodyPr>
            <a:normAutofit/>
          </a:bodyPr>
          <a:lstStyle/>
          <a:p>
            <a:r>
              <a:rPr lang="en-US" dirty="0"/>
              <a:t>Milk fat has the most complex fatty acid composition of the edible fats. Over 400 individual fatty acids have been identified in milk fat. However, approximately 15 to 20 fatty acids make up 90% of the milk fat. The major fatty acids in milk fat are straight chain fatty acids that are saturated and have 4 to 18 carbons (4:0, 6:0, 8:0, 10:0, 12:0, 14:0, 16:0, 18:0), monounsaturated fatty acids (16:1, 18:1), and polyunsaturated fatty acids (18:2, 18:3). Some of the fatty acids are found in very small amounts but contribute to the unique and desirable flavor of milk fat and butter.</a:t>
            </a:r>
            <a:endParaRPr lang="en-GB" dirty="0"/>
          </a:p>
          <a:p>
            <a:r>
              <a:rPr lang="en-US" dirty="0"/>
              <a:t>For example, the C14:0 and C16:0 ß-</a:t>
            </a:r>
            <a:r>
              <a:rPr lang="en-US" dirty="0" err="1"/>
              <a:t>hydroxy</a:t>
            </a:r>
            <a:r>
              <a:rPr lang="en-US" dirty="0"/>
              <a:t> fatty acids spontaneously form lactones upon heating which enhance the flavor of butter.</a:t>
            </a:r>
            <a:endParaRPr lang="en-GB" dirty="0"/>
          </a:p>
          <a:p>
            <a:endParaRPr lang="en-GB" dirty="0"/>
          </a:p>
        </p:txBody>
      </p:sp>
    </p:spTree>
    <p:extLst>
      <p:ext uri="{BB962C8B-B14F-4D97-AF65-F5344CB8AC3E}">
        <p14:creationId xmlns:p14="http://schemas.microsoft.com/office/powerpoint/2010/main" val="2886842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Milk fat</a:t>
            </a:r>
            <a:endParaRPr lang="en-GB" dirty="0"/>
          </a:p>
        </p:txBody>
      </p:sp>
      <p:sp>
        <p:nvSpPr>
          <p:cNvPr id="3" name="Content Placeholder 2"/>
          <p:cNvSpPr>
            <a:spLocks noGrp="1"/>
          </p:cNvSpPr>
          <p:nvPr>
            <p:ph idx="1"/>
          </p:nvPr>
        </p:nvSpPr>
        <p:spPr/>
        <p:txBody>
          <a:bodyPr/>
          <a:lstStyle/>
          <a:p>
            <a:r>
              <a:rPr lang="en-US" dirty="0"/>
              <a:t>Milk fat melts over a wide temperature range, from approximately -40°F (-40°C) to 104°F (40°C). This is best illustrated by the firmness of butter at refrigerator temperature versus room temperature. </a:t>
            </a:r>
            <a:endParaRPr lang="en-US" dirty="0" smtClean="0"/>
          </a:p>
          <a:p>
            <a:r>
              <a:rPr lang="en-US" dirty="0" smtClean="0"/>
              <a:t>At </a:t>
            </a:r>
            <a:r>
              <a:rPr lang="en-US" dirty="0"/>
              <a:t>refrigerator temperature butter is approximately 50% solid, but is only about 20% solid at room temperature, which is why it spreads more easily as the temperature increases. </a:t>
            </a:r>
            <a:endParaRPr lang="en-US" dirty="0" smtClean="0"/>
          </a:p>
          <a:p>
            <a:r>
              <a:rPr lang="en-US" dirty="0" smtClean="0"/>
              <a:t>The </a:t>
            </a:r>
            <a:r>
              <a:rPr lang="en-US" dirty="0"/>
              <a:t>melting properties of milk are a result of the melting points of the individual fatty acids that make up milk fat and their arrangement on the triglyceride molecule.</a:t>
            </a:r>
            <a:endParaRPr lang="en-GB" dirty="0"/>
          </a:p>
        </p:txBody>
      </p:sp>
    </p:spTree>
    <p:extLst>
      <p:ext uri="{BB962C8B-B14F-4D97-AF65-F5344CB8AC3E}">
        <p14:creationId xmlns:p14="http://schemas.microsoft.com/office/powerpoint/2010/main" val="1067194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
            </a:r>
            <a:br>
              <a:rPr lang="en-GB" dirty="0" smtClean="0"/>
            </a:br>
            <a:r>
              <a:rPr lang="en-US" b="1" dirty="0" smtClean="0"/>
              <a:t>Milk Protein</a:t>
            </a:r>
            <a:endParaRPr lang="en-GB" dirty="0"/>
          </a:p>
        </p:txBody>
      </p:sp>
      <p:sp>
        <p:nvSpPr>
          <p:cNvPr id="3" name="Content Placeholder 2"/>
          <p:cNvSpPr>
            <a:spLocks noGrp="1"/>
          </p:cNvSpPr>
          <p:nvPr>
            <p:ph idx="1"/>
          </p:nvPr>
        </p:nvSpPr>
        <p:spPr/>
        <p:txBody>
          <a:bodyPr>
            <a:normAutofit/>
          </a:bodyPr>
          <a:lstStyle/>
          <a:p>
            <a:r>
              <a:rPr lang="en-US" b="1" i="1" dirty="0" smtClean="0"/>
              <a:t>Proteins </a:t>
            </a:r>
            <a:r>
              <a:rPr lang="en-US" dirty="0"/>
              <a:t>are chains of amino acid molecules connected by peptide bonds.</a:t>
            </a:r>
            <a:endParaRPr lang="en-GB" dirty="0"/>
          </a:p>
          <a:p>
            <a:r>
              <a:rPr lang="en-US" dirty="0" smtClean="0"/>
              <a:t>Milk </a:t>
            </a:r>
            <a:r>
              <a:rPr lang="en-US" dirty="0"/>
              <a:t>contains 3.9% total protein. </a:t>
            </a:r>
            <a:endParaRPr lang="en-US" dirty="0" smtClean="0"/>
          </a:p>
          <a:p>
            <a:r>
              <a:rPr lang="en-US" dirty="0" smtClean="0"/>
              <a:t>Milk </a:t>
            </a:r>
            <a:r>
              <a:rPr lang="en-US" b="1" i="1" dirty="0"/>
              <a:t>proteins </a:t>
            </a:r>
            <a:r>
              <a:rPr lang="en-US" dirty="0"/>
              <a:t>contain all 9 essential amino acids required by humans. Milk proteins are synthesized in the mammary gland, but 60% of the amino acids used to build the proteins are obtained from the cow's diet. </a:t>
            </a:r>
            <a:endParaRPr lang="en-US" dirty="0" smtClean="0"/>
          </a:p>
          <a:p>
            <a:r>
              <a:rPr lang="en-US" dirty="0" smtClean="0"/>
              <a:t>Total </a:t>
            </a:r>
            <a:r>
              <a:rPr lang="en-US" dirty="0"/>
              <a:t>milk protein content and amino acid composition varies with cow breed and individual animal genetics.</a:t>
            </a:r>
            <a:endParaRPr lang="en-GB" dirty="0"/>
          </a:p>
          <a:p>
            <a:endParaRPr lang="en-GB" dirty="0"/>
          </a:p>
        </p:txBody>
      </p:sp>
    </p:spTree>
    <p:extLst>
      <p:ext uri="{BB962C8B-B14F-4D97-AF65-F5344CB8AC3E}">
        <p14:creationId xmlns:p14="http://schemas.microsoft.com/office/powerpoint/2010/main" val="2315521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Milk Protein</a:t>
            </a:r>
            <a:endParaRPr lang="en-GB" dirty="0"/>
          </a:p>
        </p:txBody>
      </p:sp>
      <p:sp>
        <p:nvSpPr>
          <p:cNvPr id="3" name="Content Placeholder 2"/>
          <p:cNvSpPr>
            <a:spLocks noGrp="1"/>
          </p:cNvSpPr>
          <p:nvPr>
            <p:ph idx="1"/>
          </p:nvPr>
        </p:nvSpPr>
        <p:spPr/>
        <p:txBody>
          <a:bodyPr/>
          <a:lstStyle/>
          <a:p>
            <a:r>
              <a:rPr lang="en-US" dirty="0"/>
              <a:t>There are 2 major categories of milk protein that are broadly defined by their chemical composition and physical properties. </a:t>
            </a:r>
            <a:endParaRPr lang="en-US" dirty="0" smtClean="0"/>
          </a:p>
          <a:p>
            <a:r>
              <a:rPr lang="en-US" dirty="0" smtClean="0"/>
              <a:t>The </a:t>
            </a:r>
            <a:r>
              <a:rPr lang="en-US" dirty="0"/>
              <a:t>casein family contains phosphorus and will coagulate or precipitate at pH 4.6. </a:t>
            </a:r>
            <a:endParaRPr lang="en-US" dirty="0" smtClean="0"/>
          </a:p>
          <a:p>
            <a:r>
              <a:rPr lang="en-US" dirty="0" smtClean="0"/>
              <a:t>The </a:t>
            </a:r>
            <a:r>
              <a:rPr lang="en-US" dirty="0"/>
              <a:t>serum (whey) proteins do not contain phosphorus, and these proteins remain in solution in milk at pH 4.6. </a:t>
            </a:r>
            <a:endParaRPr lang="en-US" dirty="0" smtClean="0"/>
          </a:p>
          <a:p>
            <a:r>
              <a:rPr lang="en-US" dirty="0" smtClean="0"/>
              <a:t>The </a:t>
            </a:r>
            <a:r>
              <a:rPr lang="en-US" dirty="0"/>
              <a:t>principle of coagulation, or curd formation, at reduced pH is the basis for cheese curd formation. In cow's milk, approximately 82% of milk protein is casein and the remaining 18% is serum, or whey protein.</a:t>
            </a:r>
            <a:endParaRPr lang="en-GB" dirty="0"/>
          </a:p>
        </p:txBody>
      </p:sp>
    </p:spTree>
    <p:extLst>
      <p:ext uri="{BB962C8B-B14F-4D97-AF65-F5344CB8AC3E}">
        <p14:creationId xmlns:p14="http://schemas.microsoft.com/office/powerpoint/2010/main" val="630535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Milk Protein</a:t>
            </a:r>
            <a:endParaRPr lang="en-GB" dirty="0"/>
          </a:p>
        </p:txBody>
      </p:sp>
      <p:sp>
        <p:nvSpPr>
          <p:cNvPr id="3" name="Content Placeholder 2"/>
          <p:cNvSpPr>
            <a:spLocks noGrp="1"/>
          </p:cNvSpPr>
          <p:nvPr>
            <p:ph idx="1"/>
          </p:nvPr>
        </p:nvSpPr>
        <p:spPr/>
        <p:txBody>
          <a:bodyPr/>
          <a:lstStyle/>
          <a:p>
            <a:r>
              <a:rPr lang="en-US" dirty="0"/>
              <a:t>The caseins in milk form complexes called </a:t>
            </a:r>
            <a:r>
              <a:rPr lang="en-US" b="1" i="1" dirty="0"/>
              <a:t>micelles </a:t>
            </a:r>
            <a:r>
              <a:rPr lang="en-US" dirty="0"/>
              <a:t>that are dispersed in the water phase of milk. The casein micelles consist of subunits of the different caseins (α-s1, α-s2 and ß) held together by calcium phosphate bridges on the inside, surrounded by a layer of 6-casein which helps to stabilize the micelle in solution.</a:t>
            </a:r>
            <a:endParaRPr lang="en-GB" dirty="0"/>
          </a:p>
          <a:p>
            <a:r>
              <a:rPr lang="en-US" dirty="0"/>
              <a:t>Casein micelles are spherical and are 0.04 to 0.3 µm in diameter, much smaller than fat globules which are approximately 1 µm in homogenized milk.</a:t>
            </a:r>
            <a:endParaRPr lang="en-GB" dirty="0"/>
          </a:p>
        </p:txBody>
      </p:sp>
    </p:spTree>
    <p:extLst>
      <p:ext uri="{BB962C8B-B14F-4D97-AF65-F5344CB8AC3E}">
        <p14:creationId xmlns:p14="http://schemas.microsoft.com/office/powerpoint/2010/main" val="27842029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TotalTime>
  <Words>1284</Words>
  <Application>Microsoft Office PowerPoint</Application>
  <PresentationFormat>Widescreen</PresentationFormat>
  <Paragraphs>65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Composition of Milk</vt:lpstr>
      <vt:lpstr>Composition of Milk </vt:lpstr>
      <vt:lpstr>Composition of milk  </vt:lpstr>
      <vt:lpstr>Milk fat </vt:lpstr>
      <vt:lpstr>Milk fat</vt:lpstr>
      <vt:lpstr>Milk fat</vt:lpstr>
      <vt:lpstr> Milk Protein</vt:lpstr>
      <vt:lpstr>Milk Protein</vt:lpstr>
      <vt:lpstr>Milk Protein</vt:lpstr>
      <vt:lpstr>Milk Protein</vt:lpstr>
      <vt:lpstr>What is denaturing and why does it matter</vt:lpstr>
      <vt:lpstr>Lactose</vt:lpstr>
      <vt:lpstr>Vitamins/Minerals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Composition of Milk</dc:title>
  <dc:creator>Farah Naz Akbar</dc:creator>
  <cp:lastModifiedBy>Farah Naz Akbar</cp:lastModifiedBy>
  <cp:revision>6</cp:revision>
  <dcterms:created xsi:type="dcterms:W3CDTF">2020-04-19T02:45:35Z</dcterms:created>
  <dcterms:modified xsi:type="dcterms:W3CDTF">2020-04-19T03:07:11Z</dcterms:modified>
</cp:coreProperties>
</file>