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5" r:id="rId2"/>
  </p:sldMasterIdLst>
  <p:notesMasterIdLst>
    <p:notesMasterId r:id="rId16"/>
  </p:notesMasterIdLst>
  <p:handoutMasterIdLst>
    <p:handoutMasterId r:id="rId17"/>
  </p:handoutMasterIdLst>
  <p:sldIdLst>
    <p:sldId id="259" r:id="rId3"/>
    <p:sldId id="260" r:id="rId4"/>
    <p:sldId id="263" r:id="rId5"/>
    <p:sldId id="264" r:id="rId6"/>
    <p:sldId id="266" r:id="rId7"/>
    <p:sldId id="269" r:id="rId8"/>
    <p:sldId id="271" r:id="rId9"/>
    <p:sldId id="272" r:id="rId10"/>
    <p:sldId id="273" r:id="rId11"/>
    <p:sldId id="274" r:id="rId12"/>
    <p:sldId id="280" r:id="rId13"/>
    <p:sldId id="282" r:id="rId14"/>
    <p:sldId id="27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81" d="100"/>
          <a:sy n="81" d="100"/>
        </p:scale>
        <p:origin x="-21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893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1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62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C4456-0E88-4EB2-8FDA-8240F984B54A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1048763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64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086C9-2826-46AE-BD8E-F12CB3F9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34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5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048756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E9994-CBF9-4364-B2D1-761774B9F53C}" type="datetimeFigureOut">
              <a:rPr lang="en-US" smtClean="0"/>
              <a:t>11/25/2020</a:t>
            </a:fld>
            <a:endParaRPr lang="en-US" dirty="0"/>
          </a:p>
        </p:txBody>
      </p:sp>
      <p:sp>
        <p:nvSpPr>
          <p:cNvPr id="1048757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4875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59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048760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D0BC5-116C-42CF-8B28-245F66D506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142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62B5-0727-4FE1-B35D-4CC400F0421B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3EBD-7946-447F-81B7-F8E13B1E0F65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1673-9338-481D-B5F9-C19B4D8B220D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9E9A-D780-446F-844A-BE267EEAD3AE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C910-909F-4D24-AD23-A62C7BD67FC7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3216-DF3C-46DB-A40A-96FF3C606000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20A9-03EA-4B84-88A6-300F0BD51786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BD0E-0FCD-4324-A628-FDB0CB3327DA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EC9E-8B9A-41EE-9BA7-24325F3A2FA7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F5E6-D73A-4AD2-857F-AF5620C48E9C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E721-8DEF-49EB-A280-ECA7ED0AF9E9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6947E68-D1AB-47D2-8C40-7F44C00C5B87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Rectangle 3"/>
          <p:cNvSpPr/>
          <p:nvPr/>
        </p:nvSpPr>
        <p:spPr>
          <a:xfrm>
            <a:off x="2018545" y="2481580"/>
            <a:ext cx="501091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en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Educational Sociology</a:t>
            </a:r>
            <a:r>
              <a:rPr lang="en-US" altLang="en" sz="4800" b="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x-none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048629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542439"/>
          </a:xfrm>
        </p:spPr>
        <p:txBody>
          <a:bodyPr>
            <a:normAutofit/>
          </a:bodyPr>
          <a:lstStyle/>
          <a:p>
            <a:r>
              <a:rPr lang="en-US" altLang="en" sz="4400" dirty="0">
                <a:latin typeface="Times New Roman" pitchFamily="18" charset="0"/>
                <a:cs typeface="Times New Roman" pitchFamily="18" charset="0"/>
              </a:rPr>
              <a:t>EDUCATION &amp; SOCIOLOGY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1" name="TextBox 1048630"/>
          <p:cNvSpPr txBox="1"/>
          <p:nvPr/>
        </p:nvSpPr>
        <p:spPr>
          <a:xfrm>
            <a:off x="550985" y="1535723"/>
            <a:ext cx="11300911" cy="397031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Sociology is the science of society &amp; Education is an aspect of social system 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u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Sociology is the study of social system  &amp;Education is the function of a social system 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u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Sociology  provides norms &amp; guidelines for individual </a:t>
            </a:r>
            <a:r>
              <a:rPr lang="en-US" altLang="e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behavior </a:t>
            </a: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while  education aims at modifying </a:t>
            </a:r>
            <a:r>
              <a:rPr lang="en-US" altLang="e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behavior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u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Sociology  develops  methods &amp;techniques of social interaction while education </a:t>
            </a:r>
            <a:r>
              <a:rPr lang="en-US" altLang="e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utilizes </a:t>
            </a: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the same to </a:t>
            </a:r>
            <a:r>
              <a:rPr lang="en-US" altLang="e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bring</a:t>
            </a:r>
            <a:r>
              <a:rPr lang="en-US" altLang="en" sz="2800" dirty="0">
                <a:solidFill>
                  <a:srgbClr val="FFFFFF"/>
                </a:solidFill>
              </a:rPr>
              <a:t> about the desired </a:t>
            </a:r>
            <a:r>
              <a:rPr lang="en-US" altLang="en" sz="2800" dirty="0" smtClean="0">
                <a:solidFill>
                  <a:srgbClr val="FFFFFF"/>
                </a:solidFill>
              </a:rPr>
              <a:t>behavioral </a:t>
            </a:r>
            <a:r>
              <a:rPr lang="en-US" altLang="en" sz="2800" dirty="0">
                <a:solidFill>
                  <a:srgbClr val="FFFFFF"/>
                </a:solidFill>
              </a:rPr>
              <a:t>&amp; attitudinal </a:t>
            </a:r>
            <a:r>
              <a:rPr lang="en-US" altLang="en" sz="2800" dirty="0" smtClean="0">
                <a:solidFill>
                  <a:srgbClr val="FFFFFF"/>
                </a:solidFill>
              </a:rPr>
              <a:t>changes.</a:t>
            </a:r>
            <a:r>
              <a:rPr lang="en-US" altLang="e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altLang="en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The responsibility of training individuals in the society is primary vested on the parents at home &amp; the teachers in Schools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altLang="en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In the modern times school has assumed very great importance in the training of individuals because of the complexities of life in the modern times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altLang="en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The school gives much to the society by training the young members of the society to acquire necessary skills and knowledge which enable them to contribute to the overall </a:t>
            </a:r>
            <a:r>
              <a:rPr lang="en-US" altLang="en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development of the society.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670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altLang="en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Clark's (1948)observed that a general knowledge and getting of the ideas of our society is important for all its citizens and it must be achieved through education but in a form, which makes it compatible with freedom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altLang="en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Ottoway</a:t>
            </a:r>
            <a:r>
              <a:rPr lang="en-US" altLang="en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(1980) observed it is logical to imagine that the type education given in each society will change from time to time as the society changes 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313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04863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" sz="4400" dirty="0">
                <a:latin typeface="Times New Roman" pitchFamily="18" charset="0"/>
                <a:cs typeface="Times New Roman" pitchFamily="18" charset="0"/>
              </a:rPr>
              <a:t>Role of education in society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8" name="TextBox 1048637"/>
          <p:cNvSpPr txBox="1"/>
          <p:nvPr/>
        </p:nvSpPr>
        <p:spPr>
          <a:xfrm>
            <a:off x="427941" y="2207969"/>
            <a:ext cx="11047747" cy="397031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The child is taught how to perform different roles within the social structure in the society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Education is highly important in today society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Education is a formal process of learning in which some people consciously teach while some others adopt the social role of learner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Education plays a major role in everyone life without education a person will not get far in life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Education prepares a person to adopt new skills and value that will be very essential in today's society 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633046" y="0"/>
            <a:ext cx="10972800" cy="1554162"/>
          </a:xfrm>
        </p:spPr>
        <p:txBody>
          <a:bodyPr/>
          <a:lstStyle/>
          <a:p>
            <a:r>
              <a:rPr lang="en-US" altLang="en" sz="4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en" sz="4400" dirty="0" smtClean="0">
                <a:latin typeface="Times New Roman" pitchFamily="18" charset="0"/>
                <a:cs typeface="Times New Roman" pitchFamily="18" charset="0"/>
              </a:rPr>
              <a:t>ociology </a:t>
            </a:r>
            <a:r>
              <a:rPr lang="en-US" altLang="en" dirty="0" smtClean="0"/>
              <a:t> </a:t>
            </a:r>
            <a:endParaRPr lang="x-none" dirty="0"/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>
          <a:xfrm>
            <a:off x="354472" y="1817077"/>
            <a:ext cx="11762392" cy="4684308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l"/>
            </a:pPr>
            <a:r>
              <a:rPr lang="en-US" altLang="en" dirty="0">
                <a:latin typeface="Times New Roman" pitchFamily="18" charset="0"/>
                <a:cs typeface="Times New Roman" pitchFamily="18" charset="0"/>
              </a:rPr>
              <a:t>The term " sociology" is derived from the Latin </a:t>
            </a:r>
            <a:r>
              <a:rPr lang="en-US" altLang="en" dirty="0" smtClean="0">
                <a:latin typeface="Times New Roman" pitchFamily="18" charset="0"/>
                <a:cs typeface="Times New Roman" pitchFamily="18" charset="0"/>
              </a:rPr>
              <a:t> word "socius"which </a:t>
            </a:r>
            <a:r>
              <a:rPr lang="en-US" altLang="en" dirty="0">
                <a:latin typeface="Times New Roman" pitchFamily="18" charset="0"/>
                <a:cs typeface="Times New Roman" pitchFamily="18" charset="0"/>
              </a:rPr>
              <a:t>means" social or being with </a:t>
            </a:r>
            <a:r>
              <a:rPr lang="en-US" altLang="en" dirty="0" smtClean="0">
                <a:latin typeface="Times New Roman" pitchFamily="18" charset="0"/>
                <a:cs typeface="Times New Roman" pitchFamily="18" charset="0"/>
              </a:rPr>
              <a:t>others"; and </a:t>
            </a:r>
            <a:r>
              <a:rPr lang="en-US" altLang="en" dirty="0">
                <a:latin typeface="Times New Roman" pitchFamily="18" charset="0"/>
                <a:cs typeface="Times New Roman" pitchFamily="18" charset="0"/>
              </a:rPr>
              <a:t>the Greek </a:t>
            </a:r>
            <a:r>
              <a:rPr lang="en-US" altLang="en" dirty="0" smtClean="0">
                <a:latin typeface="Times New Roman" pitchFamily="18" charset="0"/>
                <a:cs typeface="Times New Roman" pitchFamily="18" charset="0"/>
              </a:rPr>
              <a:t>"logos "which means "study" </a:t>
            </a:r>
            <a:r>
              <a:rPr lang="en-US" altLang="en" sz="3700" dirty="0"/>
              <a:t>.</a:t>
            </a:r>
            <a:endParaRPr lang="zh-CN" altLang="en-US" dirty="0"/>
          </a:p>
          <a:p>
            <a:pPr>
              <a:buFont typeface="Wingdings" charset="2"/>
              <a:buChar char="l"/>
            </a:pPr>
            <a:endParaRPr lang="en-US" altLang="e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charset="2"/>
              <a:buChar char="l"/>
            </a:pPr>
            <a:r>
              <a:rPr lang="en-US" altLang="en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altLang="en" dirty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US" altLang="en" dirty="0" smtClean="0">
                <a:latin typeface="Times New Roman" pitchFamily="18" charset="0"/>
                <a:cs typeface="Times New Roman" pitchFamily="18" charset="0"/>
              </a:rPr>
              <a:t>words, "sociology is basically means the study of human beings. </a:t>
            </a:r>
          </a:p>
          <a:p>
            <a:pPr>
              <a:buFont typeface="Wingdings" charset="2"/>
              <a:buChar char="l"/>
            </a:pP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charset="2"/>
              <a:buChar char="l"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Sociology is the science of society and the social interactions taking place within it.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04861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39054"/>
          </a:xfrm>
        </p:spPr>
        <p:txBody>
          <a:bodyPr/>
          <a:lstStyle/>
          <a:p>
            <a:r>
              <a:rPr lang="en-US" altLang="en" dirty="0" smtClean="0"/>
              <a:t> </a:t>
            </a:r>
            <a:r>
              <a:rPr lang="en-US" altLang="en" sz="4400" dirty="0">
                <a:latin typeface="Times New Roman" pitchFamily="18" charset="0"/>
                <a:cs typeface="Times New Roman" pitchFamily="18" charset="0"/>
              </a:rPr>
              <a:t>Educational S</a:t>
            </a:r>
            <a:r>
              <a:rPr lang="en-US" altLang="en" sz="4400" dirty="0" smtClean="0">
                <a:latin typeface="Times New Roman" pitchFamily="18" charset="0"/>
                <a:cs typeface="Times New Roman" pitchFamily="18" charset="0"/>
              </a:rPr>
              <a:t>ociology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5" name="TextBox 1048614"/>
          <p:cNvSpPr txBox="1"/>
          <p:nvPr/>
        </p:nvSpPr>
        <p:spPr>
          <a:xfrm>
            <a:off x="281354" y="1863969"/>
            <a:ext cx="11242432" cy="181588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Educational sociology is a branch of sociology which came into Existence as a synthesis between education and sociology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It is a subject which deals with the interaction of individual and his cultural </a:t>
            </a:r>
            <a:r>
              <a:rPr lang="en-US" altLang="e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environment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extBox 1048615"/>
          <p:cNvSpPr txBox="1"/>
          <p:nvPr/>
        </p:nvSpPr>
        <p:spPr>
          <a:xfrm>
            <a:off x="350859" y="0"/>
            <a:ext cx="9871664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" sz="4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Educational Sociology </a:t>
            </a:r>
            <a:r>
              <a:rPr lang="en-US" altLang="en" sz="4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Definitions</a:t>
            </a:r>
            <a:endParaRPr lang="en-US" sz="4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7" name="TextBox 1048616"/>
          <p:cNvSpPr txBox="1"/>
          <p:nvPr/>
        </p:nvSpPr>
        <p:spPr>
          <a:xfrm>
            <a:off x="0" y="820614"/>
            <a:ext cx="11969262" cy="655564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en" sz="2800" u="sng" dirty="0" smtClean="0">
                <a:solidFill>
                  <a:srgbClr val="FFCB00"/>
                </a:solidFill>
                <a:latin typeface="Times New Roman" pitchFamily="18" charset="0"/>
                <a:cs typeface="Times New Roman" pitchFamily="18" charset="0"/>
              </a:rPr>
              <a:t>According </a:t>
            </a:r>
            <a:r>
              <a:rPr lang="en-US" altLang="en" sz="2800" u="sng" dirty="0">
                <a:solidFill>
                  <a:srgbClr val="FFCB00"/>
                </a:solidFill>
                <a:latin typeface="Times New Roman" pitchFamily="18" charset="0"/>
                <a:cs typeface="Times New Roman" pitchFamily="18" charset="0"/>
              </a:rPr>
              <a:t>to ROUCEK:</a:t>
            </a:r>
            <a:endParaRPr lang="en-US" sz="2800" u="sng" dirty="0">
              <a:solidFill>
                <a:srgbClr val="FFCB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"Educational sociology is sociology applied to the solution of fundamental educational problems</a:t>
            </a:r>
            <a:r>
              <a:rPr lang="en-US" altLang="e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" sz="28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According to OTTAWAY:</a:t>
            </a:r>
            <a:endParaRPr lang="en-US" sz="2800" u="sng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" Educational sociology starts with the assumption that education is an activity which goes on in a </a:t>
            </a:r>
            <a:r>
              <a:rPr lang="en-US" altLang="e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society and </a:t>
            </a: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it's aims and methods depends on the nature of the </a:t>
            </a:r>
            <a:r>
              <a:rPr lang="en-US" altLang="e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society, in </a:t>
            </a: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which it takes </a:t>
            </a:r>
            <a:r>
              <a:rPr lang="en-US" altLang="e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place“</a:t>
            </a:r>
          </a:p>
          <a:p>
            <a:r>
              <a:rPr lang="en-US" altLang="en" sz="28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According to BROWN :</a:t>
            </a:r>
            <a:endParaRPr lang="en-US" sz="2800" u="sng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"Educational sociology is the study of interactions of the </a:t>
            </a:r>
            <a:r>
              <a:rPr lang="en-US" altLang="e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individual and </a:t>
            </a: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his cultural environment including other </a:t>
            </a:r>
            <a:r>
              <a:rPr lang="en-US" altLang="e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individual, social </a:t>
            </a: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groups and patterns of </a:t>
            </a:r>
            <a:r>
              <a:rPr lang="en-US" altLang="e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behaviors"        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800" dirty="0">
              <a:solidFill>
                <a:srgbClr val="000000"/>
              </a:solidFill>
            </a:endParaRPr>
          </a:p>
          <a:p>
            <a:r>
              <a:rPr lang="en-US" altLang="en" sz="3600" dirty="0">
                <a:solidFill>
                  <a:srgbClr val="FFFFFF"/>
                </a:solidFill>
              </a:rPr>
              <a:t> </a:t>
            </a:r>
            <a:r>
              <a:rPr lang="en-US" altLang="en" sz="3600" u="sng" dirty="0">
                <a:solidFill>
                  <a:srgbClr val="FFFFFF"/>
                </a:solidFill>
              </a:rPr>
              <a:t>      </a:t>
            </a:r>
            <a:r>
              <a:rPr lang="en-US" altLang="en" sz="3600" u="sng" dirty="0">
                <a:solidFill>
                  <a:srgbClr val="FFC000"/>
                </a:solidFill>
              </a:rPr>
              <a:t>   </a:t>
            </a:r>
            <a:r>
              <a:rPr lang="en-US" altLang="en" sz="3600" dirty="0" smtClean="0">
                <a:solidFill>
                  <a:srgbClr val="FFFFFF"/>
                </a:solidFill>
              </a:rPr>
              <a:t>             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extBox 1048618"/>
          <p:cNvSpPr txBox="1"/>
          <p:nvPr/>
        </p:nvSpPr>
        <p:spPr>
          <a:xfrm>
            <a:off x="387057" y="541987"/>
            <a:ext cx="10087297" cy="403187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altLang="en" sz="32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According to ROBIN SMITH :</a:t>
            </a:r>
            <a:endParaRPr lang="en-US" sz="3200" u="sng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" sz="32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"Educational sociology as the application of the scientific methods  and principles of sociology to the study of </a:t>
            </a:r>
            <a:r>
              <a:rPr lang="en-US" altLang="en" sz="3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education“</a:t>
            </a:r>
          </a:p>
          <a:p>
            <a:r>
              <a:rPr lang="en-US" altLang="en" sz="32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According to BROWN :</a:t>
            </a:r>
            <a:endParaRPr lang="en-US" sz="3200" u="sng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" sz="32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"Educational sociology is the study of interactions of the individual and his cultural environment including other individual, social groups and patterns of behaviors </a:t>
            </a:r>
            <a:endParaRPr lang="en-US" sz="32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" sz="4800" dirty="0">
                <a:latin typeface="Times New Roman" pitchFamily="18" charset="0"/>
                <a:cs typeface="Times New Roman" pitchFamily="18" charset="0"/>
              </a:rPr>
              <a:t>Scope </a:t>
            </a:r>
            <a:endParaRPr lang="x-none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4" name="TextBox 1048623"/>
          <p:cNvSpPr txBox="1"/>
          <p:nvPr/>
        </p:nvSpPr>
        <p:spPr>
          <a:xfrm>
            <a:off x="316524" y="1524000"/>
            <a:ext cx="11617908" cy="440120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It Examines the mutual relations of teachers, students, parents and community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u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The place of teachers in a society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u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Social problems, needs and aspirations such as competition, conflicts and co-operation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u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Small units of society and their interrelationship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u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School and relationship with local institutions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u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Effect of social life on individuals and group school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u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Progress of democratic feelings in school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u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Necessary modifications in curriculum for individual and social growth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04862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" sz="4400" dirty="0">
                <a:latin typeface="Times New Roman" pitchFamily="18" charset="0"/>
                <a:cs typeface="Times New Roman" pitchFamily="18" charset="0"/>
              </a:rPr>
              <a:t>Function of Educational sociology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048626"/>
          <p:cNvSpPr>
            <a:spLocks noGrp="1"/>
          </p:cNvSpPr>
          <p:nvPr>
            <p:ph type="title"/>
          </p:nvPr>
        </p:nvSpPr>
        <p:spPr>
          <a:xfrm>
            <a:off x="586154" y="942853"/>
            <a:ext cx="10972800" cy="1143000"/>
          </a:xfrm>
        </p:spPr>
        <p:txBody>
          <a:bodyPr>
            <a:normAutofit/>
          </a:bodyPr>
          <a:lstStyle/>
          <a:p>
            <a:r>
              <a:rPr lang="en-US" altLang="en" sz="4000" dirty="0" smtClean="0">
                <a:latin typeface="Times New Roman" pitchFamily="18" charset="0"/>
                <a:cs typeface="Times New Roman" pitchFamily="18" charset="0"/>
              </a:rPr>
              <a:t>FUNCTIONS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8" name="TextBox 1048627"/>
          <p:cNvSpPr txBox="1"/>
          <p:nvPr/>
        </p:nvSpPr>
        <p:spPr>
          <a:xfrm>
            <a:off x="680321" y="2925379"/>
            <a:ext cx="8487125" cy="224676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¡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Diffusion of knowledge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¡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Education as a means of social control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¡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Security &amp; transmission of social heritage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¡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Social progress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charset="2"/>
              <a:buChar char="¡"/>
            </a:pPr>
            <a:r>
              <a:rPr lang="en-US" altLang="en" sz="2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Constructive and creative 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048628"/>
          <p:cNvSpPr>
            <a:spLocks noGrp="1"/>
          </p:cNvSpPr>
          <p:nvPr>
            <p:ph type="ctrTitle"/>
          </p:nvPr>
        </p:nvSpPr>
        <p:spPr>
          <a:xfrm>
            <a:off x="2" y="2754872"/>
            <a:ext cx="9047815" cy="1348259"/>
          </a:xfrm>
        </p:spPr>
        <p:txBody>
          <a:bodyPr>
            <a:normAutofit/>
          </a:bodyPr>
          <a:lstStyle/>
          <a:p>
            <a:r>
              <a:rPr lang="en-US" altLang="en" sz="4400" dirty="0">
                <a:latin typeface="Times New Roman" pitchFamily="18" charset="0"/>
                <a:cs typeface="Times New Roman" pitchFamily="18" charset="0"/>
              </a:rPr>
              <a:t>RELATIONSHIP B/W EDUCATION AND SOCIOLOGY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D6B4F6-912A-4A74-9AB7-DB7EC88921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</TotalTime>
  <Words>655</Words>
  <Application>Microsoft Office PowerPoint</Application>
  <PresentationFormat>Custom</PresentationFormat>
  <Paragraphs>58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PowerPoint Presentation</vt:lpstr>
      <vt:lpstr>Sociology  </vt:lpstr>
      <vt:lpstr> Educational Sociology </vt:lpstr>
      <vt:lpstr>PowerPoint Presentation</vt:lpstr>
      <vt:lpstr>PowerPoint Presentation</vt:lpstr>
      <vt:lpstr>Scope </vt:lpstr>
      <vt:lpstr>Function of Educational sociology </vt:lpstr>
      <vt:lpstr>FUNCTIONS</vt:lpstr>
      <vt:lpstr>RELATIONSHIP B/W EDUCATION AND SOCIOLOGY </vt:lpstr>
      <vt:lpstr>EDUCATION &amp; SOCIOLOGY </vt:lpstr>
      <vt:lpstr>PowerPoint Presentation</vt:lpstr>
      <vt:lpstr>PowerPoint Presentation</vt:lpstr>
      <vt:lpstr>Role of education in society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Uswa Jannat</dc:creator>
  <cp:lastModifiedBy>computer fix</cp:lastModifiedBy>
  <cp:revision>7</cp:revision>
  <dcterms:created xsi:type="dcterms:W3CDTF">2020-09-20T07:24:12Z</dcterms:created>
  <dcterms:modified xsi:type="dcterms:W3CDTF">2020-11-26T05:58:11Z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