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69" r:id="rId3"/>
    <p:sldId id="257" r:id="rId4"/>
    <p:sldId id="258" r:id="rId5"/>
    <p:sldId id="259" r:id="rId6"/>
    <p:sldId id="260" r:id="rId7"/>
    <p:sldId id="271" r:id="rId8"/>
    <p:sldId id="263" r:id="rId9"/>
    <p:sldId id="261" r:id="rId10"/>
    <p:sldId id="262" r:id="rId11"/>
    <p:sldId id="264" r:id="rId12"/>
    <p:sldId id="270" r:id="rId13"/>
    <p:sldId id="265" r:id="rId14"/>
    <p:sldId id="268" r:id="rId15"/>
    <p:sldId id="266" r:id="rId16"/>
    <p:sldId id="272" r:id="rId17"/>
    <p:sldId id="267"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291" autoAdjust="0"/>
  </p:normalViewPr>
  <p:slideViewPr>
    <p:cSldViewPr snapToGrid="0">
      <p:cViewPr varScale="1">
        <p:scale>
          <a:sx n="64" d="100"/>
          <a:sy n="64" d="100"/>
        </p:scale>
        <p:origin x="84" y="2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1F24AEE-669A-4500-A764-95F2D20BEE5F}" type="datetimeFigureOut">
              <a:rPr lang="en-US" smtClean="0"/>
              <a:t>3/5/2020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001FA1-55AB-4615-9C55-E548C49A9612}" type="slidenum">
              <a:rPr lang="en-US" smtClean="0"/>
              <a:t>‹#›</a:t>
            </a:fld>
            <a:endParaRPr lang="en-US"/>
          </a:p>
        </p:txBody>
      </p:sp>
    </p:spTree>
    <p:extLst>
      <p:ext uri="{BB962C8B-B14F-4D97-AF65-F5344CB8AC3E}">
        <p14:creationId xmlns:p14="http://schemas.microsoft.com/office/powerpoint/2010/main" val="33631029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One general assumption of the CMM is that CASE tools will tend to be more useful in the more advanced levels than in the early ones.</a:t>
            </a:r>
            <a:endParaRPr lang="en-US" dirty="0"/>
          </a:p>
          <a:p>
            <a:endParaRPr lang="en-US" dirty="0"/>
          </a:p>
        </p:txBody>
      </p:sp>
      <p:sp>
        <p:nvSpPr>
          <p:cNvPr id="4" name="Slide Number Placeholder 3"/>
          <p:cNvSpPr>
            <a:spLocks noGrp="1"/>
          </p:cNvSpPr>
          <p:nvPr>
            <p:ph type="sldNum" sz="quarter" idx="5"/>
          </p:nvPr>
        </p:nvSpPr>
        <p:spPr/>
        <p:txBody>
          <a:bodyPr/>
          <a:lstStyle/>
          <a:p>
            <a:fld id="{C7001FA1-55AB-4615-9C55-E548C49A9612}" type="slidenum">
              <a:rPr lang="en-US" smtClean="0"/>
              <a:t>8</a:t>
            </a:fld>
            <a:endParaRPr lang="en-US"/>
          </a:p>
        </p:txBody>
      </p:sp>
    </p:spTree>
    <p:extLst>
      <p:ext uri="{BB962C8B-B14F-4D97-AF65-F5344CB8AC3E}">
        <p14:creationId xmlns:p14="http://schemas.microsoft.com/office/powerpoint/2010/main" val="15673679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2E7CC5-2919-4015-971F-BEBFA695AF7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859960D-321B-4254-9BDD-4516C32C07F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B5BE19F-1F45-4B8A-A396-6E6BC1FD0E19}"/>
              </a:ext>
            </a:extLst>
          </p:cNvPr>
          <p:cNvSpPr>
            <a:spLocks noGrp="1"/>
          </p:cNvSpPr>
          <p:nvPr>
            <p:ph type="dt" sz="half" idx="10"/>
          </p:nvPr>
        </p:nvSpPr>
        <p:spPr/>
        <p:txBody>
          <a:bodyPr/>
          <a:lstStyle/>
          <a:p>
            <a:fld id="{930EA668-BFE2-4DB2-828F-D433E20A86AB}" type="datetimeFigureOut">
              <a:rPr lang="en-US" smtClean="0"/>
              <a:t>3/5/2020</a:t>
            </a:fld>
            <a:endParaRPr lang="en-US"/>
          </a:p>
        </p:txBody>
      </p:sp>
      <p:sp>
        <p:nvSpPr>
          <p:cNvPr id="5" name="Footer Placeholder 4">
            <a:extLst>
              <a:ext uri="{FF2B5EF4-FFF2-40B4-BE49-F238E27FC236}">
                <a16:creationId xmlns:a16="http://schemas.microsoft.com/office/drawing/2014/main" id="{0CB9EFD2-6FC1-42FB-808E-9E09C7FBA76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C218E3F-99E4-4ECF-B0D4-E436A3479BC4}"/>
              </a:ext>
            </a:extLst>
          </p:cNvPr>
          <p:cNvSpPr>
            <a:spLocks noGrp="1"/>
          </p:cNvSpPr>
          <p:nvPr>
            <p:ph type="sldNum" sz="quarter" idx="12"/>
          </p:nvPr>
        </p:nvSpPr>
        <p:spPr/>
        <p:txBody>
          <a:bodyPr/>
          <a:lstStyle/>
          <a:p>
            <a:fld id="{5CD49B2B-881A-4F9D-9988-FB174D86F93F}" type="slidenum">
              <a:rPr lang="en-US" smtClean="0"/>
              <a:t>‹#›</a:t>
            </a:fld>
            <a:endParaRPr lang="en-US"/>
          </a:p>
        </p:txBody>
      </p:sp>
    </p:spTree>
    <p:extLst>
      <p:ext uri="{BB962C8B-B14F-4D97-AF65-F5344CB8AC3E}">
        <p14:creationId xmlns:p14="http://schemas.microsoft.com/office/powerpoint/2010/main" val="36447189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BD5B8A-81CA-4615-8250-33C424D1B78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FA23433-9A8C-42F0-B44A-2419318ECA4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1F43224-D6C2-438B-92EB-70F5DBA1C44B}"/>
              </a:ext>
            </a:extLst>
          </p:cNvPr>
          <p:cNvSpPr>
            <a:spLocks noGrp="1"/>
          </p:cNvSpPr>
          <p:nvPr>
            <p:ph type="dt" sz="half" idx="10"/>
          </p:nvPr>
        </p:nvSpPr>
        <p:spPr/>
        <p:txBody>
          <a:bodyPr/>
          <a:lstStyle/>
          <a:p>
            <a:fld id="{930EA668-BFE2-4DB2-828F-D433E20A86AB}" type="datetimeFigureOut">
              <a:rPr lang="en-US" smtClean="0"/>
              <a:t>3/5/2020</a:t>
            </a:fld>
            <a:endParaRPr lang="en-US"/>
          </a:p>
        </p:txBody>
      </p:sp>
      <p:sp>
        <p:nvSpPr>
          <p:cNvPr id="5" name="Footer Placeholder 4">
            <a:extLst>
              <a:ext uri="{FF2B5EF4-FFF2-40B4-BE49-F238E27FC236}">
                <a16:creationId xmlns:a16="http://schemas.microsoft.com/office/drawing/2014/main" id="{98AAB780-A3A9-4AEC-BD27-4AAEFB4EB24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3300A7E-94F4-46AE-BE6F-4441E1B43762}"/>
              </a:ext>
            </a:extLst>
          </p:cNvPr>
          <p:cNvSpPr>
            <a:spLocks noGrp="1"/>
          </p:cNvSpPr>
          <p:nvPr>
            <p:ph type="sldNum" sz="quarter" idx="12"/>
          </p:nvPr>
        </p:nvSpPr>
        <p:spPr/>
        <p:txBody>
          <a:bodyPr/>
          <a:lstStyle/>
          <a:p>
            <a:fld id="{5CD49B2B-881A-4F9D-9988-FB174D86F93F}" type="slidenum">
              <a:rPr lang="en-US" smtClean="0"/>
              <a:t>‹#›</a:t>
            </a:fld>
            <a:endParaRPr lang="en-US"/>
          </a:p>
        </p:txBody>
      </p:sp>
    </p:spTree>
    <p:extLst>
      <p:ext uri="{BB962C8B-B14F-4D97-AF65-F5344CB8AC3E}">
        <p14:creationId xmlns:p14="http://schemas.microsoft.com/office/powerpoint/2010/main" val="36731564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4345A6C-0A89-42C9-8AB8-FF28A183C95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7DDF953-5CF3-4BEB-A0DB-68F49402DE0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141E1C-2469-4268-B04E-1AEAF52D539E}"/>
              </a:ext>
            </a:extLst>
          </p:cNvPr>
          <p:cNvSpPr>
            <a:spLocks noGrp="1"/>
          </p:cNvSpPr>
          <p:nvPr>
            <p:ph type="dt" sz="half" idx="10"/>
          </p:nvPr>
        </p:nvSpPr>
        <p:spPr/>
        <p:txBody>
          <a:bodyPr/>
          <a:lstStyle/>
          <a:p>
            <a:fld id="{930EA668-BFE2-4DB2-828F-D433E20A86AB}" type="datetimeFigureOut">
              <a:rPr lang="en-US" smtClean="0"/>
              <a:t>3/5/2020</a:t>
            </a:fld>
            <a:endParaRPr lang="en-US"/>
          </a:p>
        </p:txBody>
      </p:sp>
      <p:sp>
        <p:nvSpPr>
          <p:cNvPr id="5" name="Footer Placeholder 4">
            <a:extLst>
              <a:ext uri="{FF2B5EF4-FFF2-40B4-BE49-F238E27FC236}">
                <a16:creationId xmlns:a16="http://schemas.microsoft.com/office/drawing/2014/main" id="{FA9539BF-BEA4-4416-B5F9-FCF39604AC9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7B01D9F-2A44-4BA3-9C61-27B79BEBEE4F}"/>
              </a:ext>
            </a:extLst>
          </p:cNvPr>
          <p:cNvSpPr>
            <a:spLocks noGrp="1"/>
          </p:cNvSpPr>
          <p:nvPr>
            <p:ph type="sldNum" sz="quarter" idx="12"/>
          </p:nvPr>
        </p:nvSpPr>
        <p:spPr/>
        <p:txBody>
          <a:bodyPr/>
          <a:lstStyle/>
          <a:p>
            <a:fld id="{5CD49B2B-881A-4F9D-9988-FB174D86F93F}" type="slidenum">
              <a:rPr lang="en-US" smtClean="0"/>
              <a:t>‹#›</a:t>
            </a:fld>
            <a:endParaRPr lang="en-US"/>
          </a:p>
        </p:txBody>
      </p:sp>
    </p:spTree>
    <p:extLst>
      <p:ext uri="{BB962C8B-B14F-4D97-AF65-F5344CB8AC3E}">
        <p14:creationId xmlns:p14="http://schemas.microsoft.com/office/powerpoint/2010/main" val="39129395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7B62C5-1701-4B9C-9FB8-EC7B9F5F34A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75897CC-C2B1-47C1-A0B8-38198C1D598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F053343-6C95-4E5E-B3DD-0BE1B0B4B4EC}"/>
              </a:ext>
            </a:extLst>
          </p:cNvPr>
          <p:cNvSpPr>
            <a:spLocks noGrp="1"/>
          </p:cNvSpPr>
          <p:nvPr>
            <p:ph type="dt" sz="half" idx="10"/>
          </p:nvPr>
        </p:nvSpPr>
        <p:spPr/>
        <p:txBody>
          <a:bodyPr/>
          <a:lstStyle/>
          <a:p>
            <a:fld id="{930EA668-BFE2-4DB2-828F-D433E20A86AB}" type="datetimeFigureOut">
              <a:rPr lang="en-US" smtClean="0"/>
              <a:t>3/5/2020</a:t>
            </a:fld>
            <a:endParaRPr lang="en-US"/>
          </a:p>
        </p:txBody>
      </p:sp>
      <p:sp>
        <p:nvSpPr>
          <p:cNvPr id="5" name="Footer Placeholder 4">
            <a:extLst>
              <a:ext uri="{FF2B5EF4-FFF2-40B4-BE49-F238E27FC236}">
                <a16:creationId xmlns:a16="http://schemas.microsoft.com/office/drawing/2014/main" id="{01A994CA-07F4-4ECB-AE75-40B64945744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F2E542C-4BF5-4410-8516-7CD02E65BD15}"/>
              </a:ext>
            </a:extLst>
          </p:cNvPr>
          <p:cNvSpPr>
            <a:spLocks noGrp="1"/>
          </p:cNvSpPr>
          <p:nvPr>
            <p:ph type="sldNum" sz="quarter" idx="12"/>
          </p:nvPr>
        </p:nvSpPr>
        <p:spPr/>
        <p:txBody>
          <a:bodyPr/>
          <a:lstStyle/>
          <a:p>
            <a:fld id="{5CD49B2B-881A-4F9D-9988-FB174D86F93F}" type="slidenum">
              <a:rPr lang="en-US" smtClean="0"/>
              <a:t>‹#›</a:t>
            </a:fld>
            <a:endParaRPr lang="en-US"/>
          </a:p>
        </p:txBody>
      </p:sp>
    </p:spTree>
    <p:extLst>
      <p:ext uri="{BB962C8B-B14F-4D97-AF65-F5344CB8AC3E}">
        <p14:creationId xmlns:p14="http://schemas.microsoft.com/office/powerpoint/2010/main" val="28452210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3B6732-FB1E-4DA6-BEF0-F5853C4BA6A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F7988A8-4FD5-48AA-84EF-2AF8BADF503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EA8E168-E4C0-4D3A-B8F4-B6A276A66C31}"/>
              </a:ext>
            </a:extLst>
          </p:cNvPr>
          <p:cNvSpPr>
            <a:spLocks noGrp="1"/>
          </p:cNvSpPr>
          <p:nvPr>
            <p:ph type="dt" sz="half" idx="10"/>
          </p:nvPr>
        </p:nvSpPr>
        <p:spPr/>
        <p:txBody>
          <a:bodyPr/>
          <a:lstStyle/>
          <a:p>
            <a:fld id="{930EA668-BFE2-4DB2-828F-D433E20A86AB}" type="datetimeFigureOut">
              <a:rPr lang="en-US" smtClean="0"/>
              <a:t>3/5/2020</a:t>
            </a:fld>
            <a:endParaRPr lang="en-US"/>
          </a:p>
        </p:txBody>
      </p:sp>
      <p:sp>
        <p:nvSpPr>
          <p:cNvPr id="5" name="Footer Placeholder 4">
            <a:extLst>
              <a:ext uri="{FF2B5EF4-FFF2-40B4-BE49-F238E27FC236}">
                <a16:creationId xmlns:a16="http://schemas.microsoft.com/office/drawing/2014/main" id="{A6DF7EB5-CA57-4764-A1D5-FB7CB20E983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260A77E-F0C5-44E1-A4C5-D17BFDA836C7}"/>
              </a:ext>
            </a:extLst>
          </p:cNvPr>
          <p:cNvSpPr>
            <a:spLocks noGrp="1"/>
          </p:cNvSpPr>
          <p:nvPr>
            <p:ph type="sldNum" sz="quarter" idx="12"/>
          </p:nvPr>
        </p:nvSpPr>
        <p:spPr/>
        <p:txBody>
          <a:bodyPr/>
          <a:lstStyle/>
          <a:p>
            <a:fld id="{5CD49B2B-881A-4F9D-9988-FB174D86F93F}" type="slidenum">
              <a:rPr lang="en-US" smtClean="0"/>
              <a:t>‹#›</a:t>
            </a:fld>
            <a:endParaRPr lang="en-US"/>
          </a:p>
        </p:txBody>
      </p:sp>
    </p:spTree>
    <p:extLst>
      <p:ext uri="{BB962C8B-B14F-4D97-AF65-F5344CB8AC3E}">
        <p14:creationId xmlns:p14="http://schemas.microsoft.com/office/powerpoint/2010/main" val="33002116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947CDD-DC54-449A-BF73-8F8A15D4447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DB536A6-FCA2-4882-9DB3-B502FEB115C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995B369-507A-438E-B05E-DD0B259B169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5433EC1-49FB-4925-A2B7-4E70E9048F19}"/>
              </a:ext>
            </a:extLst>
          </p:cNvPr>
          <p:cNvSpPr>
            <a:spLocks noGrp="1"/>
          </p:cNvSpPr>
          <p:nvPr>
            <p:ph type="dt" sz="half" idx="10"/>
          </p:nvPr>
        </p:nvSpPr>
        <p:spPr/>
        <p:txBody>
          <a:bodyPr/>
          <a:lstStyle/>
          <a:p>
            <a:fld id="{930EA668-BFE2-4DB2-828F-D433E20A86AB}" type="datetimeFigureOut">
              <a:rPr lang="en-US" smtClean="0"/>
              <a:t>3/5/2020</a:t>
            </a:fld>
            <a:endParaRPr lang="en-US"/>
          </a:p>
        </p:txBody>
      </p:sp>
      <p:sp>
        <p:nvSpPr>
          <p:cNvPr id="6" name="Footer Placeholder 5">
            <a:extLst>
              <a:ext uri="{FF2B5EF4-FFF2-40B4-BE49-F238E27FC236}">
                <a16:creationId xmlns:a16="http://schemas.microsoft.com/office/drawing/2014/main" id="{85CCD754-8E91-4660-AF84-3CDA211BE20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ACC77EA-818D-4AEF-9410-9A65958F0D1A}"/>
              </a:ext>
            </a:extLst>
          </p:cNvPr>
          <p:cNvSpPr>
            <a:spLocks noGrp="1"/>
          </p:cNvSpPr>
          <p:nvPr>
            <p:ph type="sldNum" sz="quarter" idx="12"/>
          </p:nvPr>
        </p:nvSpPr>
        <p:spPr/>
        <p:txBody>
          <a:bodyPr/>
          <a:lstStyle/>
          <a:p>
            <a:fld id="{5CD49B2B-881A-4F9D-9988-FB174D86F93F}" type="slidenum">
              <a:rPr lang="en-US" smtClean="0"/>
              <a:t>‹#›</a:t>
            </a:fld>
            <a:endParaRPr lang="en-US"/>
          </a:p>
        </p:txBody>
      </p:sp>
    </p:spTree>
    <p:extLst>
      <p:ext uri="{BB962C8B-B14F-4D97-AF65-F5344CB8AC3E}">
        <p14:creationId xmlns:p14="http://schemas.microsoft.com/office/powerpoint/2010/main" val="37866610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BC1A01-18AE-458F-B7F3-D0A4FE1062A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3FF4DB3-40BD-48E6-869A-8255A8595E0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4FD739-7045-4B7E-9425-01288C2ECF7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87B95C4-85FF-4CD3-810E-611277F9528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8D37380-45FA-45CE-BB01-55057AAA9DE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38501F-14F1-4BDB-8245-4EBFC4866DFB}"/>
              </a:ext>
            </a:extLst>
          </p:cNvPr>
          <p:cNvSpPr>
            <a:spLocks noGrp="1"/>
          </p:cNvSpPr>
          <p:nvPr>
            <p:ph type="dt" sz="half" idx="10"/>
          </p:nvPr>
        </p:nvSpPr>
        <p:spPr/>
        <p:txBody>
          <a:bodyPr/>
          <a:lstStyle/>
          <a:p>
            <a:fld id="{930EA668-BFE2-4DB2-828F-D433E20A86AB}" type="datetimeFigureOut">
              <a:rPr lang="en-US" smtClean="0"/>
              <a:t>3/5/2020</a:t>
            </a:fld>
            <a:endParaRPr lang="en-US"/>
          </a:p>
        </p:txBody>
      </p:sp>
      <p:sp>
        <p:nvSpPr>
          <p:cNvPr id="8" name="Footer Placeholder 7">
            <a:extLst>
              <a:ext uri="{FF2B5EF4-FFF2-40B4-BE49-F238E27FC236}">
                <a16:creationId xmlns:a16="http://schemas.microsoft.com/office/drawing/2014/main" id="{D70C1C70-F93A-4D32-8C08-FF3361386AA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DF06F7F-94B9-41A9-8BB1-0A9A6912B94C}"/>
              </a:ext>
            </a:extLst>
          </p:cNvPr>
          <p:cNvSpPr>
            <a:spLocks noGrp="1"/>
          </p:cNvSpPr>
          <p:nvPr>
            <p:ph type="sldNum" sz="quarter" idx="12"/>
          </p:nvPr>
        </p:nvSpPr>
        <p:spPr/>
        <p:txBody>
          <a:bodyPr/>
          <a:lstStyle/>
          <a:p>
            <a:fld id="{5CD49B2B-881A-4F9D-9988-FB174D86F93F}" type="slidenum">
              <a:rPr lang="en-US" smtClean="0"/>
              <a:t>‹#›</a:t>
            </a:fld>
            <a:endParaRPr lang="en-US"/>
          </a:p>
        </p:txBody>
      </p:sp>
    </p:spTree>
    <p:extLst>
      <p:ext uri="{BB962C8B-B14F-4D97-AF65-F5344CB8AC3E}">
        <p14:creationId xmlns:p14="http://schemas.microsoft.com/office/powerpoint/2010/main" val="15023859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6F8AF-1A8F-4EE5-993F-2933112ED0B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28C5786-E77B-4E33-8A39-A9F52DF08956}"/>
              </a:ext>
            </a:extLst>
          </p:cNvPr>
          <p:cNvSpPr>
            <a:spLocks noGrp="1"/>
          </p:cNvSpPr>
          <p:nvPr>
            <p:ph type="dt" sz="half" idx="10"/>
          </p:nvPr>
        </p:nvSpPr>
        <p:spPr/>
        <p:txBody>
          <a:bodyPr/>
          <a:lstStyle/>
          <a:p>
            <a:fld id="{930EA668-BFE2-4DB2-828F-D433E20A86AB}" type="datetimeFigureOut">
              <a:rPr lang="en-US" smtClean="0"/>
              <a:t>3/5/2020</a:t>
            </a:fld>
            <a:endParaRPr lang="en-US"/>
          </a:p>
        </p:txBody>
      </p:sp>
      <p:sp>
        <p:nvSpPr>
          <p:cNvPr id="4" name="Footer Placeholder 3">
            <a:extLst>
              <a:ext uri="{FF2B5EF4-FFF2-40B4-BE49-F238E27FC236}">
                <a16:creationId xmlns:a16="http://schemas.microsoft.com/office/drawing/2014/main" id="{C6DF76E7-006F-4AD4-8F33-354FF0C751B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7C0B191-4AF9-45D0-8B67-20670C3C579F}"/>
              </a:ext>
            </a:extLst>
          </p:cNvPr>
          <p:cNvSpPr>
            <a:spLocks noGrp="1"/>
          </p:cNvSpPr>
          <p:nvPr>
            <p:ph type="sldNum" sz="quarter" idx="12"/>
          </p:nvPr>
        </p:nvSpPr>
        <p:spPr/>
        <p:txBody>
          <a:bodyPr/>
          <a:lstStyle/>
          <a:p>
            <a:fld id="{5CD49B2B-881A-4F9D-9988-FB174D86F93F}" type="slidenum">
              <a:rPr lang="en-US" smtClean="0"/>
              <a:t>‹#›</a:t>
            </a:fld>
            <a:endParaRPr lang="en-US"/>
          </a:p>
        </p:txBody>
      </p:sp>
    </p:spTree>
    <p:extLst>
      <p:ext uri="{BB962C8B-B14F-4D97-AF65-F5344CB8AC3E}">
        <p14:creationId xmlns:p14="http://schemas.microsoft.com/office/powerpoint/2010/main" val="38118911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B8C7DDC-464B-4654-8358-D88E69D063B3}"/>
              </a:ext>
            </a:extLst>
          </p:cNvPr>
          <p:cNvSpPr>
            <a:spLocks noGrp="1"/>
          </p:cNvSpPr>
          <p:nvPr>
            <p:ph type="dt" sz="half" idx="10"/>
          </p:nvPr>
        </p:nvSpPr>
        <p:spPr/>
        <p:txBody>
          <a:bodyPr/>
          <a:lstStyle/>
          <a:p>
            <a:fld id="{930EA668-BFE2-4DB2-828F-D433E20A86AB}" type="datetimeFigureOut">
              <a:rPr lang="en-US" smtClean="0"/>
              <a:t>3/5/2020</a:t>
            </a:fld>
            <a:endParaRPr lang="en-US"/>
          </a:p>
        </p:txBody>
      </p:sp>
      <p:sp>
        <p:nvSpPr>
          <p:cNvPr id="3" name="Footer Placeholder 2">
            <a:extLst>
              <a:ext uri="{FF2B5EF4-FFF2-40B4-BE49-F238E27FC236}">
                <a16:creationId xmlns:a16="http://schemas.microsoft.com/office/drawing/2014/main" id="{346463B1-E297-4C31-959D-AF1922C52B2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D82B962-9CC5-4E93-A731-C2D50B8DCBAB}"/>
              </a:ext>
            </a:extLst>
          </p:cNvPr>
          <p:cNvSpPr>
            <a:spLocks noGrp="1"/>
          </p:cNvSpPr>
          <p:nvPr>
            <p:ph type="sldNum" sz="quarter" idx="12"/>
          </p:nvPr>
        </p:nvSpPr>
        <p:spPr/>
        <p:txBody>
          <a:bodyPr/>
          <a:lstStyle/>
          <a:p>
            <a:fld id="{5CD49B2B-881A-4F9D-9988-FB174D86F93F}" type="slidenum">
              <a:rPr lang="en-US" smtClean="0"/>
              <a:t>‹#›</a:t>
            </a:fld>
            <a:endParaRPr lang="en-US"/>
          </a:p>
        </p:txBody>
      </p:sp>
    </p:spTree>
    <p:extLst>
      <p:ext uri="{BB962C8B-B14F-4D97-AF65-F5344CB8AC3E}">
        <p14:creationId xmlns:p14="http://schemas.microsoft.com/office/powerpoint/2010/main" val="20235111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54A39D-C4AE-4C59-8AA4-F41D6BA923C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38A63C2-9EB0-45DC-BAB5-02C65321ECB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7FA23BD-70D4-45D0-B5BF-2F247AC45AE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A8AF84D-E7DC-485A-8F33-B2C5FFFD8FB4}"/>
              </a:ext>
            </a:extLst>
          </p:cNvPr>
          <p:cNvSpPr>
            <a:spLocks noGrp="1"/>
          </p:cNvSpPr>
          <p:nvPr>
            <p:ph type="dt" sz="half" idx="10"/>
          </p:nvPr>
        </p:nvSpPr>
        <p:spPr/>
        <p:txBody>
          <a:bodyPr/>
          <a:lstStyle/>
          <a:p>
            <a:fld id="{930EA668-BFE2-4DB2-828F-D433E20A86AB}" type="datetimeFigureOut">
              <a:rPr lang="en-US" smtClean="0"/>
              <a:t>3/5/2020</a:t>
            </a:fld>
            <a:endParaRPr lang="en-US"/>
          </a:p>
        </p:txBody>
      </p:sp>
      <p:sp>
        <p:nvSpPr>
          <p:cNvPr id="6" name="Footer Placeholder 5">
            <a:extLst>
              <a:ext uri="{FF2B5EF4-FFF2-40B4-BE49-F238E27FC236}">
                <a16:creationId xmlns:a16="http://schemas.microsoft.com/office/drawing/2014/main" id="{40CE4F16-4B12-48D7-ABD9-BB89D03F883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CB7DF70-4A2D-428A-9321-BB5DEEB6805A}"/>
              </a:ext>
            </a:extLst>
          </p:cNvPr>
          <p:cNvSpPr>
            <a:spLocks noGrp="1"/>
          </p:cNvSpPr>
          <p:nvPr>
            <p:ph type="sldNum" sz="quarter" idx="12"/>
          </p:nvPr>
        </p:nvSpPr>
        <p:spPr/>
        <p:txBody>
          <a:bodyPr/>
          <a:lstStyle/>
          <a:p>
            <a:fld id="{5CD49B2B-881A-4F9D-9988-FB174D86F93F}" type="slidenum">
              <a:rPr lang="en-US" smtClean="0"/>
              <a:t>‹#›</a:t>
            </a:fld>
            <a:endParaRPr lang="en-US"/>
          </a:p>
        </p:txBody>
      </p:sp>
    </p:spTree>
    <p:extLst>
      <p:ext uri="{BB962C8B-B14F-4D97-AF65-F5344CB8AC3E}">
        <p14:creationId xmlns:p14="http://schemas.microsoft.com/office/powerpoint/2010/main" val="40409402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27A80-5279-4AD9-8B42-F0A4388A151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FC53319-C9DD-407E-AE03-836D26DA2C5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23C4321-4167-4BE9-8308-7BDD5308D87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016D664-E812-4261-BCAD-F95D1FEA5775}"/>
              </a:ext>
            </a:extLst>
          </p:cNvPr>
          <p:cNvSpPr>
            <a:spLocks noGrp="1"/>
          </p:cNvSpPr>
          <p:nvPr>
            <p:ph type="dt" sz="half" idx="10"/>
          </p:nvPr>
        </p:nvSpPr>
        <p:spPr/>
        <p:txBody>
          <a:bodyPr/>
          <a:lstStyle/>
          <a:p>
            <a:fld id="{930EA668-BFE2-4DB2-828F-D433E20A86AB}" type="datetimeFigureOut">
              <a:rPr lang="en-US" smtClean="0"/>
              <a:t>3/5/2020</a:t>
            </a:fld>
            <a:endParaRPr lang="en-US"/>
          </a:p>
        </p:txBody>
      </p:sp>
      <p:sp>
        <p:nvSpPr>
          <p:cNvPr id="6" name="Footer Placeholder 5">
            <a:extLst>
              <a:ext uri="{FF2B5EF4-FFF2-40B4-BE49-F238E27FC236}">
                <a16:creationId xmlns:a16="http://schemas.microsoft.com/office/drawing/2014/main" id="{5FDC8C76-E9FB-4D73-A104-07BE59C4D90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F2B5983-CDF8-4923-B1AA-CD621A3E8915}"/>
              </a:ext>
            </a:extLst>
          </p:cNvPr>
          <p:cNvSpPr>
            <a:spLocks noGrp="1"/>
          </p:cNvSpPr>
          <p:nvPr>
            <p:ph type="sldNum" sz="quarter" idx="12"/>
          </p:nvPr>
        </p:nvSpPr>
        <p:spPr/>
        <p:txBody>
          <a:bodyPr/>
          <a:lstStyle/>
          <a:p>
            <a:fld id="{5CD49B2B-881A-4F9D-9988-FB174D86F93F}" type="slidenum">
              <a:rPr lang="en-US" smtClean="0"/>
              <a:t>‹#›</a:t>
            </a:fld>
            <a:endParaRPr lang="en-US"/>
          </a:p>
        </p:txBody>
      </p:sp>
    </p:spTree>
    <p:extLst>
      <p:ext uri="{BB962C8B-B14F-4D97-AF65-F5344CB8AC3E}">
        <p14:creationId xmlns:p14="http://schemas.microsoft.com/office/powerpoint/2010/main" val="21055453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31ED9B9-361B-41E2-AC1A-6E8EB8F2B37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66CFE97-C042-457F-8485-D32D081D420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6621E40-29BE-4C79-A7E9-97C353CF2AF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0EA668-BFE2-4DB2-828F-D433E20A86AB}" type="datetimeFigureOut">
              <a:rPr lang="en-US" smtClean="0"/>
              <a:t>3/5/2020</a:t>
            </a:fld>
            <a:endParaRPr lang="en-US"/>
          </a:p>
        </p:txBody>
      </p:sp>
      <p:sp>
        <p:nvSpPr>
          <p:cNvPr id="5" name="Footer Placeholder 4">
            <a:extLst>
              <a:ext uri="{FF2B5EF4-FFF2-40B4-BE49-F238E27FC236}">
                <a16:creationId xmlns:a16="http://schemas.microsoft.com/office/drawing/2014/main" id="{6CBB1191-FBBA-4A15-82D3-13020BD0AE4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EFF5D6F-4F50-4B9F-A5EE-7E2A18EFCDF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D49B2B-881A-4F9D-9988-FB174D86F93F}" type="slidenum">
              <a:rPr lang="en-US" smtClean="0"/>
              <a:t>‹#›</a:t>
            </a:fld>
            <a:endParaRPr lang="en-US"/>
          </a:p>
        </p:txBody>
      </p:sp>
    </p:spTree>
    <p:extLst>
      <p:ext uri="{BB962C8B-B14F-4D97-AF65-F5344CB8AC3E}">
        <p14:creationId xmlns:p14="http://schemas.microsoft.com/office/powerpoint/2010/main" val="22965116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2AF2B5-977B-4BFF-B565-07648EC1E60C}"/>
              </a:ext>
            </a:extLst>
          </p:cNvPr>
          <p:cNvSpPr>
            <a:spLocks noGrp="1"/>
          </p:cNvSpPr>
          <p:nvPr>
            <p:ph type="ctrTitle"/>
          </p:nvPr>
        </p:nvSpPr>
        <p:spPr/>
        <p:txBody>
          <a:bodyPr>
            <a:normAutofit fontScale="90000"/>
          </a:bodyPr>
          <a:lstStyle/>
          <a:p>
            <a:r>
              <a:rPr lang="en-GB" b="1"/>
              <a:t>The Role of Process In</a:t>
            </a:r>
            <a:br>
              <a:rPr lang="en-GB" b="1"/>
            </a:br>
            <a:r>
              <a:rPr lang="en-US" b="1"/>
              <a:t>Integrated CASE Environments</a:t>
            </a:r>
            <a:endParaRPr lang="en-US"/>
          </a:p>
        </p:txBody>
      </p:sp>
      <p:sp>
        <p:nvSpPr>
          <p:cNvPr id="3" name="Subtitle 2">
            <a:extLst>
              <a:ext uri="{FF2B5EF4-FFF2-40B4-BE49-F238E27FC236}">
                <a16:creationId xmlns:a16="http://schemas.microsoft.com/office/drawing/2014/main" id="{362E20A9-DB4F-401C-9FF1-4E53ED595634}"/>
              </a:ext>
            </a:extLst>
          </p:cNvPr>
          <p:cNvSpPr>
            <a:spLocks noGrp="1"/>
          </p:cNvSpPr>
          <p:nvPr>
            <p:ph type="subTitle" idx="1"/>
          </p:nvPr>
        </p:nvSpPr>
        <p:spPr/>
        <p:txBody>
          <a:bodyPr/>
          <a:lstStyle/>
          <a:p>
            <a:r>
              <a:rPr lang="en-US" b="1" dirty="0"/>
              <a:t>CHAPTER 8</a:t>
            </a:r>
            <a:endParaRPr lang="en-US" dirty="0"/>
          </a:p>
        </p:txBody>
      </p:sp>
    </p:spTree>
    <p:extLst>
      <p:ext uri="{BB962C8B-B14F-4D97-AF65-F5344CB8AC3E}">
        <p14:creationId xmlns:p14="http://schemas.microsoft.com/office/powerpoint/2010/main" val="13095464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C9F011-9B96-40A5-97AF-35E7F965034D}"/>
              </a:ext>
            </a:extLst>
          </p:cNvPr>
          <p:cNvSpPr>
            <a:spLocks noGrp="1"/>
          </p:cNvSpPr>
          <p:nvPr>
            <p:ph type="title"/>
          </p:nvPr>
        </p:nvSpPr>
        <p:spPr/>
        <p:txBody>
          <a:bodyPr/>
          <a:lstStyle/>
          <a:p>
            <a:r>
              <a:rPr lang="en-GB" b="1" dirty="0"/>
              <a:t>Process integration and CASE Tools and Environments</a:t>
            </a:r>
            <a:endParaRPr lang="en-US" dirty="0"/>
          </a:p>
        </p:txBody>
      </p:sp>
      <p:sp>
        <p:nvSpPr>
          <p:cNvPr id="3" name="Content Placeholder 2">
            <a:extLst>
              <a:ext uri="{FF2B5EF4-FFF2-40B4-BE49-F238E27FC236}">
                <a16:creationId xmlns:a16="http://schemas.microsoft.com/office/drawing/2014/main" id="{328E04D7-4791-431D-B105-B83D8EF5DEEA}"/>
              </a:ext>
            </a:extLst>
          </p:cNvPr>
          <p:cNvSpPr>
            <a:spLocks noGrp="1"/>
          </p:cNvSpPr>
          <p:nvPr>
            <p:ph idx="1"/>
          </p:nvPr>
        </p:nvSpPr>
        <p:spPr/>
        <p:txBody>
          <a:bodyPr/>
          <a:lstStyle/>
          <a:p>
            <a:pPr algn="just"/>
            <a:r>
              <a:rPr lang="en-GB" dirty="0"/>
              <a:t>We now consider how process integration actually relates to CASE tools and environments. To do so, we </a:t>
            </a:r>
          </a:p>
          <a:p>
            <a:pPr lvl="1" algn="just"/>
            <a:r>
              <a:rPr lang="en-GB" dirty="0"/>
              <a:t>distinguish between process automation and process support.</a:t>
            </a:r>
          </a:p>
          <a:p>
            <a:pPr lvl="1" algn="just"/>
            <a:r>
              <a:rPr lang="en-GB" dirty="0"/>
              <a:t>the characteristics of process-</a:t>
            </a:r>
            <a:r>
              <a:rPr lang="en-GB" dirty="0" err="1"/>
              <a:t>centered</a:t>
            </a:r>
            <a:r>
              <a:rPr lang="en-GB" dirty="0"/>
              <a:t> tools and environments. </a:t>
            </a:r>
          </a:p>
          <a:p>
            <a:pPr lvl="1" algn="just"/>
            <a:r>
              <a:rPr lang="en-GB" dirty="0"/>
              <a:t>the relationships between CASE tools, process </a:t>
            </a:r>
            <a:r>
              <a:rPr lang="en-US" dirty="0"/>
              <a:t>maturity, and process improvement.</a:t>
            </a:r>
          </a:p>
        </p:txBody>
      </p:sp>
    </p:spTree>
    <p:extLst>
      <p:ext uri="{BB962C8B-B14F-4D97-AF65-F5344CB8AC3E}">
        <p14:creationId xmlns:p14="http://schemas.microsoft.com/office/powerpoint/2010/main" val="9681945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40185D-12BA-49B7-B4E4-9194B32569CC}"/>
              </a:ext>
            </a:extLst>
          </p:cNvPr>
          <p:cNvSpPr>
            <a:spLocks noGrp="1"/>
          </p:cNvSpPr>
          <p:nvPr>
            <p:ph type="title"/>
          </p:nvPr>
        </p:nvSpPr>
        <p:spPr/>
        <p:txBody>
          <a:bodyPr/>
          <a:lstStyle/>
          <a:p>
            <a:r>
              <a:rPr lang="en-GB" b="1" dirty="0"/>
              <a:t>Process Automation and Process Support</a:t>
            </a:r>
            <a:endParaRPr lang="en-US" dirty="0"/>
          </a:p>
        </p:txBody>
      </p:sp>
      <p:sp>
        <p:nvSpPr>
          <p:cNvPr id="3" name="Content Placeholder 2">
            <a:extLst>
              <a:ext uri="{FF2B5EF4-FFF2-40B4-BE49-F238E27FC236}">
                <a16:creationId xmlns:a16="http://schemas.microsoft.com/office/drawing/2014/main" id="{C1D10771-EFF8-4321-B656-D44CA4C088CE}"/>
              </a:ext>
            </a:extLst>
          </p:cNvPr>
          <p:cNvSpPr>
            <a:spLocks noGrp="1"/>
          </p:cNvSpPr>
          <p:nvPr>
            <p:ph idx="1"/>
          </p:nvPr>
        </p:nvSpPr>
        <p:spPr/>
        <p:txBody>
          <a:bodyPr>
            <a:normAutofit/>
          </a:bodyPr>
          <a:lstStyle/>
          <a:p>
            <a:pPr algn="just"/>
            <a:r>
              <a:rPr lang="en-GB" dirty="0"/>
              <a:t>Attempts to introduce process automation are motivated by the need to improve the consistency, quality, and productivity of software development. </a:t>
            </a:r>
          </a:p>
          <a:p>
            <a:pPr algn="just"/>
            <a:r>
              <a:rPr lang="en-GB" dirty="0"/>
              <a:t>Among the many ways in which tool support can assist in software development are by:</a:t>
            </a:r>
          </a:p>
          <a:p>
            <a:pPr lvl="1" algn="just"/>
            <a:r>
              <a:rPr lang="en-GB" dirty="0"/>
              <a:t>automating menial and/or repetitive tasks,</a:t>
            </a:r>
          </a:p>
          <a:p>
            <a:pPr lvl="1" algn="just"/>
            <a:r>
              <a:rPr lang="en-GB" dirty="0"/>
              <a:t>enforcing consistency in support of process and methods,</a:t>
            </a:r>
          </a:p>
          <a:p>
            <a:pPr lvl="1" algn="just"/>
            <a:r>
              <a:rPr lang="en-GB" dirty="0"/>
              <a:t>supporting analysis and understanding of programs and data,</a:t>
            </a:r>
          </a:p>
          <a:p>
            <a:pPr lvl="1" algn="just"/>
            <a:r>
              <a:rPr lang="en-GB" dirty="0"/>
              <a:t>supporting the management of the software process, and</a:t>
            </a:r>
          </a:p>
          <a:p>
            <a:pPr lvl="1" algn="just"/>
            <a:r>
              <a:rPr lang="en-GB" dirty="0"/>
              <a:t>maintaining a history of the software activity via versions and configurations.</a:t>
            </a:r>
            <a:endParaRPr lang="en-US" dirty="0"/>
          </a:p>
        </p:txBody>
      </p:sp>
    </p:spTree>
    <p:extLst>
      <p:ext uri="{BB962C8B-B14F-4D97-AF65-F5344CB8AC3E}">
        <p14:creationId xmlns:p14="http://schemas.microsoft.com/office/powerpoint/2010/main" val="31342010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0BC6A7-02D9-477D-B3E6-953A5E088543}"/>
              </a:ext>
            </a:extLst>
          </p:cNvPr>
          <p:cNvSpPr>
            <a:spLocks noGrp="1"/>
          </p:cNvSpPr>
          <p:nvPr>
            <p:ph type="title"/>
          </p:nvPr>
        </p:nvSpPr>
        <p:spPr/>
        <p:txBody>
          <a:bodyPr/>
          <a:lstStyle/>
          <a:p>
            <a:r>
              <a:rPr lang="en-GB" b="1"/>
              <a:t>Process Automation and Process Support</a:t>
            </a:r>
            <a:endParaRPr lang="en-US"/>
          </a:p>
        </p:txBody>
      </p:sp>
      <p:sp>
        <p:nvSpPr>
          <p:cNvPr id="3" name="Content Placeholder 2">
            <a:extLst>
              <a:ext uri="{FF2B5EF4-FFF2-40B4-BE49-F238E27FC236}">
                <a16:creationId xmlns:a16="http://schemas.microsoft.com/office/drawing/2014/main" id="{3BC9CE47-597F-4056-A2F5-CA0B345354D0}"/>
              </a:ext>
            </a:extLst>
          </p:cNvPr>
          <p:cNvSpPr>
            <a:spLocks noGrp="1"/>
          </p:cNvSpPr>
          <p:nvPr>
            <p:ph idx="1"/>
          </p:nvPr>
        </p:nvSpPr>
        <p:spPr/>
        <p:txBody>
          <a:bodyPr>
            <a:normAutofit fontScale="92500" lnSpcReduction="20000"/>
          </a:bodyPr>
          <a:lstStyle/>
          <a:p>
            <a:pPr algn="just"/>
            <a:r>
              <a:rPr lang="en-GB" dirty="0"/>
              <a:t>This list suggests that there are actually two different process-related needs: </a:t>
            </a:r>
            <a:r>
              <a:rPr lang="en-GB" i="1" dirty="0"/>
              <a:t>process automation </a:t>
            </a:r>
            <a:r>
              <a:rPr lang="en-GB" dirty="0"/>
              <a:t>and </a:t>
            </a:r>
            <a:r>
              <a:rPr lang="en-GB" i="1" dirty="0"/>
              <a:t>process support.</a:t>
            </a:r>
          </a:p>
          <a:p>
            <a:pPr algn="just"/>
            <a:r>
              <a:rPr lang="en-GB" dirty="0"/>
              <a:t>Process automation appears to have been most successful in attempting to encode</a:t>
            </a:r>
          </a:p>
          <a:p>
            <a:pPr lvl="1" algn="just"/>
            <a:r>
              <a:rPr lang="en-GB" dirty="0"/>
              <a:t> a small, relatively well-understood portion of the software development process, </a:t>
            </a:r>
          </a:p>
          <a:p>
            <a:pPr lvl="1" algn="just"/>
            <a:r>
              <a:rPr lang="en-GB" dirty="0"/>
              <a:t>or in automating processes that are recognized to be particularly tedious or troublesome for engineers.</a:t>
            </a:r>
          </a:p>
          <a:p>
            <a:pPr algn="just"/>
            <a:r>
              <a:rPr lang="en-GB" dirty="0"/>
              <a:t>Process support, in the form of CASE tools that provide it, are relatively immature. Several products are now appearing that may prove valuable in this area.</a:t>
            </a:r>
          </a:p>
          <a:p>
            <a:pPr lvl="1" algn="just"/>
            <a:r>
              <a:rPr lang="en-GB" dirty="0"/>
              <a:t>(e.g., Process Weaver, </a:t>
            </a:r>
            <a:r>
              <a:rPr lang="en-GB" dirty="0" err="1"/>
              <a:t>Synervision</a:t>
            </a:r>
            <a:r>
              <a:rPr lang="en-GB" dirty="0"/>
              <a:t>)</a:t>
            </a:r>
          </a:p>
          <a:p>
            <a:pPr algn="just"/>
            <a:r>
              <a:rPr lang="en-GB" dirty="0"/>
              <a:t>While process automation and process support are conceptually separable, they are in practice often closely interrelated.</a:t>
            </a:r>
            <a:endParaRPr lang="en-US" dirty="0"/>
          </a:p>
        </p:txBody>
      </p:sp>
    </p:spTree>
    <p:extLst>
      <p:ext uri="{BB962C8B-B14F-4D97-AF65-F5344CB8AC3E}">
        <p14:creationId xmlns:p14="http://schemas.microsoft.com/office/powerpoint/2010/main" val="28088185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0EFCD5-98A2-44CE-BD4D-C6181B83ACE2}"/>
              </a:ext>
            </a:extLst>
          </p:cNvPr>
          <p:cNvSpPr>
            <a:spLocks noGrp="1"/>
          </p:cNvSpPr>
          <p:nvPr>
            <p:ph type="title"/>
          </p:nvPr>
        </p:nvSpPr>
        <p:spPr/>
        <p:txBody>
          <a:bodyPr/>
          <a:lstStyle/>
          <a:p>
            <a:r>
              <a:rPr lang="en-GB" b="1" dirty="0"/>
              <a:t>Characteristics of Process-</a:t>
            </a:r>
            <a:r>
              <a:rPr lang="en-GB" b="1" dirty="0" err="1"/>
              <a:t>Centered</a:t>
            </a:r>
            <a:r>
              <a:rPr lang="en-GB" b="1" dirty="0"/>
              <a:t> Tools and</a:t>
            </a:r>
            <a:br>
              <a:rPr lang="en-GB" b="1" dirty="0"/>
            </a:br>
            <a:r>
              <a:rPr lang="en-US" b="1" dirty="0"/>
              <a:t>Environments</a:t>
            </a:r>
            <a:endParaRPr lang="en-US" dirty="0"/>
          </a:p>
        </p:txBody>
      </p:sp>
      <p:sp>
        <p:nvSpPr>
          <p:cNvPr id="3" name="Content Placeholder 2">
            <a:extLst>
              <a:ext uri="{FF2B5EF4-FFF2-40B4-BE49-F238E27FC236}">
                <a16:creationId xmlns:a16="http://schemas.microsoft.com/office/drawing/2014/main" id="{E76A188F-6281-48BC-AD44-22E17F1D17CA}"/>
              </a:ext>
            </a:extLst>
          </p:cNvPr>
          <p:cNvSpPr>
            <a:spLocks noGrp="1"/>
          </p:cNvSpPr>
          <p:nvPr>
            <p:ph idx="1"/>
          </p:nvPr>
        </p:nvSpPr>
        <p:spPr/>
        <p:txBody>
          <a:bodyPr>
            <a:normAutofit/>
          </a:bodyPr>
          <a:lstStyle/>
          <a:p>
            <a:pPr algn="just"/>
            <a:r>
              <a:rPr lang="en-GB" dirty="0"/>
              <a:t>Any CASE tool or CASE environment can be considered "process-</a:t>
            </a:r>
            <a:r>
              <a:rPr lang="en-GB" dirty="0" err="1"/>
              <a:t>centered</a:t>
            </a:r>
            <a:r>
              <a:rPr lang="en-GB" dirty="0"/>
              <a:t>" in the sense that the tool or environment's primary role is to support (some part of) some process. </a:t>
            </a:r>
          </a:p>
          <a:p>
            <a:pPr algn="just"/>
            <a:r>
              <a:rPr lang="en-GB" dirty="0"/>
              <a:t>Various CASE tools or environments show significant differences from each other in two basic features:</a:t>
            </a:r>
          </a:p>
          <a:p>
            <a:pPr lvl="1" algn="just"/>
            <a:r>
              <a:rPr lang="en-GB" dirty="0"/>
              <a:t>The extent to which the process being supported is explicitly defined. This feature affects the visibility and control available on that process.</a:t>
            </a:r>
          </a:p>
          <a:p>
            <a:pPr lvl="1" algn="just"/>
            <a:r>
              <a:rPr lang="en-GB" dirty="0"/>
              <a:t>The ease with which the process being supported by the CASE tool or environment can be changed. These changes may be minor (such as the tailoring of a small detail in part of the process) or extensive (such as the replacement of one process with a different one).</a:t>
            </a:r>
            <a:endParaRPr lang="en-US" dirty="0"/>
          </a:p>
        </p:txBody>
      </p:sp>
    </p:spTree>
    <p:extLst>
      <p:ext uri="{BB962C8B-B14F-4D97-AF65-F5344CB8AC3E}">
        <p14:creationId xmlns:p14="http://schemas.microsoft.com/office/powerpoint/2010/main" val="8049425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CD45D3-95D5-45EB-A0B5-5C18717C0973}"/>
              </a:ext>
            </a:extLst>
          </p:cNvPr>
          <p:cNvSpPr>
            <a:spLocks noGrp="1"/>
          </p:cNvSpPr>
          <p:nvPr>
            <p:ph type="title"/>
          </p:nvPr>
        </p:nvSpPr>
        <p:spPr/>
        <p:txBody>
          <a:bodyPr>
            <a:normAutofit/>
          </a:bodyPr>
          <a:lstStyle/>
          <a:p>
            <a:r>
              <a:rPr lang="en-GB" b="1" dirty="0"/>
              <a:t>Relationships Between CASE Tools, Process Maturity, and </a:t>
            </a:r>
            <a:r>
              <a:rPr lang="en-US" b="1" dirty="0"/>
              <a:t>Process Automation</a:t>
            </a:r>
            <a:endParaRPr lang="en-US" dirty="0"/>
          </a:p>
        </p:txBody>
      </p:sp>
      <p:sp>
        <p:nvSpPr>
          <p:cNvPr id="3" name="Content Placeholder 2">
            <a:extLst>
              <a:ext uri="{FF2B5EF4-FFF2-40B4-BE49-F238E27FC236}">
                <a16:creationId xmlns:a16="http://schemas.microsoft.com/office/drawing/2014/main" id="{D0A6F758-5723-44C5-8486-BA77406A590D}"/>
              </a:ext>
            </a:extLst>
          </p:cNvPr>
          <p:cNvSpPr>
            <a:spLocks noGrp="1"/>
          </p:cNvSpPr>
          <p:nvPr>
            <p:ph idx="1"/>
          </p:nvPr>
        </p:nvSpPr>
        <p:spPr/>
        <p:txBody>
          <a:bodyPr>
            <a:normAutofit fontScale="92500" lnSpcReduction="20000"/>
          </a:bodyPr>
          <a:lstStyle/>
          <a:p>
            <a:pPr algn="just"/>
            <a:r>
              <a:rPr lang="en-GB" dirty="0"/>
              <a:t>The relationships between process improvement (as exemplified by the CMM), the use of CASE tools, and automated process support is an interesting one.</a:t>
            </a:r>
          </a:p>
          <a:p>
            <a:pPr algn="just"/>
            <a:r>
              <a:rPr lang="en-GB" dirty="0"/>
              <a:t>As an example, we consider the CMM at Level Two. The operational basis of the CMM is a set of key process areas that identify the principal topics of interest at each maturity level. In each of these key process areas, there is a set of key practices that can be used as the basis for satisfying the goals defined for that </a:t>
            </a:r>
            <a:r>
              <a:rPr lang="en-US" dirty="0"/>
              <a:t>process area. </a:t>
            </a:r>
            <a:r>
              <a:rPr lang="en-GB" dirty="0"/>
              <a:t>At Level Two, the key process areas are:</a:t>
            </a:r>
          </a:p>
          <a:p>
            <a:pPr lvl="1" algn="just"/>
            <a:r>
              <a:rPr lang="en-US" dirty="0"/>
              <a:t>Software configuration management.</a:t>
            </a:r>
          </a:p>
          <a:p>
            <a:pPr lvl="1" algn="just"/>
            <a:r>
              <a:rPr lang="en-US" dirty="0"/>
              <a:t>Software quality assurance.</a:t>
            </a:r>
          </a:p>
          <a:p>
            <a:pPr lvl="1" algn="just"/>
            <a:r>
              <a:rPr lang="en-US" dirty="0"/>
              <a:t>Software subcontract management.</a:t>
            </a:r>
          </a:p>
          <a:p>
            <a:pPr lvl="1" algn="just"/>
            <a:r>
              <a:rPr lang="en-GB" dirty="0"/>
              <a:t>Software project tracking and oversight.</a:t>
            </a:r>
          </a:p>
          <a:p>
            <a:pPr lvl="1" algn="just"/>
            <a:r>
              <a:rPr lang="en-US" dirty="0"/>
              <a:t>Software project planning.</a:t>
            </a:r>
          </a:p>
          <a:p>
            <a:pPr lvl="1" algn="just"/>
            <a:r>
              <a:rPr lang="en-US" dirty="0"/>
              <a:t>Requirements management.</a:t>
            </a:r>
          </a:p>
        </p:txBody>
      </p:sp>
    </p:spTree>
    <p:extLst>
      <p:ext uri="{BB962C8B-B14F-4D97-AF65-F5344CB8AC3E}">
        <p14:creationId xmlns:p14="http://schemas.microsoft.com/office/powerpoint/2010/main" val="23120229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2FDCEC-3CCD-4DCB-98E2-9F5AB354455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071F0B9-25C1-47A3-B0D8-95E2B614A9EB}"/>
              </a:ext>
            </a:extLst>
          </p:cNvPr>
          <p:cNvSpPr>
            <a:spLocks noGrp="1"/>
          </p:cNvSpPr>
          <p:nvPr>
            <p:ph idx="1"/>
          </p:nvPr>
        </p:nvSpPr>
        <p:spPr/>
        <p:txBody>
          <a:bodyPr>
            <a:normAutofit fontScale="85000" lnSpcReduction="20000"/>
          </a:bodyPr>
          <a:lstStyle/>
          <a:p>
            <a:pPr algn="just"/>
            <a:r>
              <a:rPr lang="en-GB" dirty="0"/>
              <a:t>An examination of the literature from numerous CASE tool vendors reveals that many existing tools might be of value in supporting these key practices. </a:t>
            </a:r>
          </a:p>
          <a:p>
            <a:pPr lvl="1" algn="just"/>
            <a:r>
              <a:rPr lang="en-GB" dirty="0"/>
              <a:t>For example, a number of configuration management tool vendors specifically focus on support for the configuration management key practices defined at Level Two.</a:t>
            </a:r>
          </a:p>
          <a:p>
            <a:pPr algn="just"/>
            <a:r>
              <a:rPr lang="en-GB" dirty="0"/>
              <a:t> While the value of such CASE tools might not be fully realized until an organization reaches Level Three, it is very likely that use of automated configuration management support would be beneficial to an organization at Level Two, and perhaps even at Level One. </a:t>
            </a:r>
          </a:p>
          <a:p>
            <a:pPr algn="just"/>
            <a:r>
              <a:rPr lang="en-GB" dirty="0"/>
              <a:t>What is important to realize, however, is that while the CASE tools may support a key process area, they cannot be a substitute for a detailed understanding of an organization's approach in that area. </a:t>
            </a:r>
          </a:p>
          <a:p>
            <a:pPr algn="just"/>
            <a:r>
              <a:rPr lang="en-GB" dirty="0"/>
              <a:t>The CASE tools may be helpful, or even essential, in managing the data and inter-relationships typical of a large, complex software development project. However, CASE tools alone are not sufficient </a:t>
            </a:r>
            <a:r>
              <a:rPr lang="en-US" dirty="0"/>
              <a:t>for the task.</a:t>
            </a:r>
          </a:p>
        </p:txBody>
      </p:sp>
    </p:spTree>
    <p:extLst>
      <p:ext uri="{BB962C8B-B14F-4D97-AF65-F5344CB8AC3E}">
        <p14:creationId xmlns:p14="http://schemas.microsoft.com/office/powerpoint/2010/main" val="6862462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CC445A1-DF27-4E55-B7A5-092BB05217D8}"/>
              </a:ext>
            </a:extLst>
          </p:cNvPr>
          <p:cNvSpPr>
            <a:spLocks noGrp="1"/>
          </p:cNvSpPr>
          <p:nvPr>
            <p:ph idx="1"/>
          </p:nvPr>
        </p:nvSpPr>
        <p:spPr/>
        <p:txBody>
          <a:bodyPr>
            <a:normAutofit/>
          </a:bodyPr>
          <a:lstStyle/>
          <a:p>
            <a:pPr marL="0" indent="0" algn="ctr">
              <a:buNone/>
            </a:pPr>
            <a:endParaRPr lang="en-US" sz="5400" b="1" dirty="0"/>
          </a:p>
          <a:p>
            <a:pPr marL="0" indent="0" algn="ctr">
              <a:buNone/>
            </a:pPr>
            <a:r>
              <a:rPr lang="en-US" sz="5400" b="1" dirty="0"/>
              <a:t>Reading Assignment # 2</a:t>
            </a:r>
            <a:endParaRPr lang="en-US" sz="5400" dirty="0"/>
          </a:p>
        </p:txBody>
      </p:sp>
    </p:spTree>
    <p:extLst>
      <p:ext uri="{BB962C8B-B14F-4D97-AF65-F5344CB8AC3E}">
        <p14:creationId xmlns:p14="http://schemas.microsoft.com/office/powerpoint/2010/main" val="40074769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812080-4BA7-4FDF-BFC1-B73DC44D56AE}"/>
              </a:ext>
            </a:extLst>
          </p:cNvPr>
          <p:cNvSpPr>
            <a:spLocks noGrp="1"/>
          </p:cNvSpPr>
          <p:nvPr>
            <p:ph type="title"/>
          </p:nvPr>
        </p:nvSpPr>
        <p:spPr/>
        <p:txBody>
          <a:bodyPr/>
          <a:lstStyle/>
          <a:p>
            <a:r>
              <a:rPr lang="en-GB" b="1" dirty="0"/>
              <a:t>Examples of Process and CASE Tool Interactions</a:t>
            </a:r>
            <a:endParaRPr lang="en-US" dirty="0"/>
          </a:p>
        </p:txBody>
      </p:sp>
      <p:sp>
        <p:nvSpPr>
          <p:cNvPr id="3" name="Content Placeholder 2">
            <a:extLst>
              <a:ext uri="{FF2B5EF4-FFF2-40B4-BE49-F238E27FC236}">
                <a16:creationId xmlns:a16="http://schemas.microsoft.com/office/drawing/2014/main" id="{A545B7AB-5988-4565-AB33-06DEDBE67202}"/>
              </a:ext>
            </a:extLst>
          </p:cNvPr>
          <p:cNvSpPr>
            <a:spLocks noGrp="1"/>
          </p:cNvSpPr>
          <p:nvPr>
            <p:ph idx="1"/>
          </p:nvPr>
        </p:nvSpPr>
        <p:spPr/>
        <p:txBody>
          <a:bodyPr>
            <a:normAutofit lnSpcReduction="10000"/>
          </a:bodyPr>
          <a:lstStyle/>
          <a:p>
            <a:pPr algn="just"/>
            <a:r>
              <a:rPr lang="en-GB" dirty="0"/>
              <a:t>We now consider some idealized examples of how process and CASE tools interact. </a:t>
            </a:r>
          </a:p>
          <a:p>
            <a:pPr algn="just"/>
            <a:r>
              <a:rPr lang="en-GB" dirty="0"/>
              <a:t>These examples are intended to illustrate the complex issues that affect how a defined process, the tools needed to implement it, and the integrating mechanisms that underlie both of these are all necessary factors in creating an integrated CASE environment. </a:t>
            </a:r>
          </a:p>
          <a:p>
            <a:pPr algn="just"/>
            <a:r>
              <a:rPr lang="en-GB" dirty="0"/>
              <a:t>There are four examples:  (page 142-147)</a:t>
            </a:r>
          </a:p>
          <a:p>
            <a:pPr lvl="1" algn="just"/>
            <a:r>
              <a:rPr lang="en-GB" dirty="0"/>
              <a:t>coordinating tools across different life-cycle phases, </a:t>
            </a:r>
          </a:p>
          <a:p>
            <a:pPr lvl="1" algn="just"/>
            <a:r>
              <a:rPr lang="en-GB" dirty="0"/>
              <a:t>coordinating tools within a single life-cycle step, </a:t>
            </a:r>
          </a:p>
          <a:p>
            <a:pPr lvl="1" algn="just"/>
            <a:r>
              <a:rPr lang="en-GB" dirty="0"/>
              <a:t>overlapping tool capabilities, </a:t>
            </a:r>
          </a:p>
          <a:p>
            <a:pPr lvl="1" algn="just"/>
            <a:r>
              <a:rPr lang="en-GB" dirty="0"/>
              <a:t>and life-cycle documentation.</a:t>
            </a:r>
            <a:endParaRPr lang="en-US" dirty="0"/>
          </a:p>
        </p:txBody>
      </p:sp>
    </p:spTree>
    <p:extLst>
      <p:ext uri="{BB962C8B-B14F-4D97-AF65-F5344CB8AC3E}">
        <p14:creationId xmlns:p14="http://schemas.microsoft.com/office/powerpoint/2010/main" val="10441564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C38BE-CBF4-418B-BD6C-8B493E8A3BAA}"/>
              </a:ext>
            </a:extLst>
          </p:cNvPr>
          <p:cNvSpPr>
            <a:spLocks noGrp="1"/>
          </p:cNvSpPr>
          <p:nvPr>
            <p:ph type="title"/>
          </p:nvPr>
        </p:nvSpPr>
        <p:spPr/>
        <p:txBody>
          <a:bodyPr/>
          <a:lstStyle/>
          <a:p>
            <a:r>
              <a:rPr lang="en-US" b="1" dirty="0"/>
              <a:t>Contents </a:t>
            </a:r>
          </a:p>
        </p:txBody>
      </p:sp>
      <p:sp>
        <p:nvSpPr>
          <p:cNvPr id="3" name="Content Placeholder 2">
            <a:extLst>
              <a:ext uri="{FF2B5EF4-FFF2-40B4-BE49-F238E27FC236}">
                <a16:creationId xmlns:a16="http://schemas.microsoft.com/office/drawing/2014/main" id="{24A87845-B376-486D-8A52-0B5CEFF64887}"/>
              </a:ext>
            </a:extLst>
          </p:cNvPr>
          <p:cNvSpPr>
            <a:spLocks noGrp="1"/>
          </p:cNvSpPr>
          <p:nvPr>
            <p:ph idx="1"/>
          </p:nvPr>
        </p:nvSpPr>
        <p:spPr/>
        <p:txBody>
          <a:bodyPr/>
          <a:lstStyle/>
          <a:p>
            <a:r>
              <a:rPr lang="en-GB" dirty="0"/>
              <a:t>Understanding the Nature of Process Integration</a:t>
            </a:r>
          </a:p>
          <a:p>
            <a:r>
              <a:rPr lang="en-GB" dirty="0"/>
              <a:t>Process integration and CASE Tools and Environments</a:t>
            </a:r>
          </a:p>
          <a:p>
            <a:r>
              <a:rPr lang="en-GB" dirty="0"/>
              <a:t>Examples of Process and CASE Tool Interactions</a:t>
            </a:r>
            <a:endParaRPr lang="en-US" dirty="0"/>
          </a:p>
        </p:txBody>
      </p:sp>
    </p:spTree>
    <p:extLst>
      <p:ext uri="{BB962C8B-B14F-4D97-AF65-F5344CB8AC3E}">
        <p14:creationId xmlns:p14="http://schemas.microsoft.com/office/powerpoint/2010/main" val="42451468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11FD44-DEFD-41FB-8E99-D1FDE9B2D50D}"/>
              </a:ext>
            </a:extLst>
          </p:cNvPr>
          <p:cNvSpPr>
            <a:spLocks noGrp="1"/>
          </p:cNvSpPr>
          <p:nvPr>
            <p:ph type="title"/>
          </p:nvPr>
        </p:nvSpPr>
        <p:spPr/>
        <p:txBody>
          <a:bodyPr/>
          <a:lstStyle/>
          <a:p>
            <a:r>
              <a:rPr lang="en-GB" b="1" dirty="0"/>
              <a:t>Understanding the Nature of Process Integration</a:t>
            </a:r>
            <a:endParaRPr lang="en-US" dirty="0"/>
          </a:p>
        </p:txBody>
      </p:sp>
      <p:sp>
        <p:nvSpPr>
          <p:cNvPr id="3" name="Content Placeholder 2">
            <a:extLst>
              <a:ext uri="{FF2B5EF4-FFF2-40B4-BE49-F238E27FC236}">
                <a16:creationId xmlns:a16="http://schemas.microsoft.com/office/drawing/2014/main" id="{1355D8A1-04FC-42E1-A39F-9AD5FABF8F70}"/>
              </a:ext>
            </a:extLst>
          </p:cNvPr>
          <p:cNvSpPr>
            <a:spLocks noGrp="1"/>
          </p:cNvSpPr>
          <p:nvPr>
            <p:ph idx="1"/>
          </p:nvPr>
        </p:nvSpPr>
        <p:spPr>
          <a:xfrm>
            <a:off x="838200" y="1825625"/>
            <a:ext cx="10767646" cy="4351338"/>
          </a:xfrm>
        </p:spPr>
        <p:txBody>
          <a:bodyPr>
            <a:normAutofit/>
          </a:bodyPr>
          <a:lstStyle/>
          <a:p>
            <a:pPr algn="just"/>
            <a:r>
              <a:rPr lang="en-GB" dirty="0"/>
              <a:t>We survey several viewpoints that highlight the different notions of process integration. </a:t>
            </a:r>
          </a:p>
          <a:p>
            <a:pPr algn="just"/>
            <a:r>
              <a:rPr lang="en-GB" dirty="0"/>
              <a:t>These views fall into the following categories: </a:t>
            </a:r>
          </a:p>
          <a:p>
            <a:pPr lvl="1" algn="just"/>
            <a:r>
              <a:rPr lang="en-GB" dirty="0"/>
              <a:t>a "dimensional“ view of process integration; </a:t>
            </a:r>
          </a:p>
          <a:p>
            <a:pPr lvl="1" algn="just"/>
            <a:r>
              <a:rPr lang="en-GB" dirty="0"/>
              <a:t>a "relationship" view of process integration; </a:t>
            </a:r>
          </a:p>
          <a:p>
            <a:pPr lvl="1" algn="just"/>
            <a:r>
              <a:rPr lang="en-GB" dirty="0"/>
              <a:t>process integration in the context of the user of the process; </a:t>
            </a:r>
          </a:p>
          <a:p>
            <a:pPr lvl="1" algn="just"/>
            <a:r>
              <a:rPr lang="en-GB" dirty="0"/>
              <a:t>process integration in the context of software process improvement; </a:t>
            </a:r>
          </a:p>
          <a:p>
            <a:pPr lvl="1" algn="just"/>
            <a:r>
              <a:rPr lang="en-GB" dirty="0"/>
              <a:t>and our own view, exemplified by the three-level model of integration.</a:t>
            </a:r>
            <a:endParaRPr lang="en-US" dirty="0"/>
          </a:p>
        </p:txBody>
      </p:sp>
    </p:spTree>
    <p:extLst>
      <p:ext uri="{BB962C8B-B14F-4D97-AF65-F5344CB8AC3E}">
        <p14:creationId xmlns:p14="http://schemas.microsoft.com/office/powerpoint/2010/main" val="24896534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C1263B-FCC6-4751-B6C2-8343541208D3}"/>
              </a:ext>
            </a:extLst>
          </p:cNvPr>
          <p:cNvSpPr>
            <a:spLocks noGrp="1"/>
          </p:cNvSpPr>
          <p:nvPr>
            <p:ph type="title"/>
          </p:nvPr>
        </p:nvSpPr>
        <p:spPr/>
        <p:txBody>
          <a:bodyPr/>
          <a:lstStyle/>
          <a:p>
            <a:r>
              <a:rPr lang="en-US" b="1" dirty="0"/>
              <a:t>Process Integration as a Dimension</a:t>
            </a:r>
            <a:endParaRPr lang="en-US" dirty="0"/>
          </a:p>
        </p:txBody>
      </p:sp>
      <p:sp>
        <p:nvSpPr>
          <p:cNvPr id="3" name="Content Placeholder 2">
            <a:extLst>
              <a:ext uri="{FF2B5EF4-FFF2-40B4-BE49-F238E27FC236}">
                <a16:creationId xmlns:a16="http://schemas.microsoft.com/office/drawing/2014/main" id="{9392C4D2-2E74-4D3E-9BC2-42D94CC20801}"/>
              </a:ext>
            </a:extLst>
          </p:cNvPr>
          <p:cNvSpPr>
            <a:spLocks noGrp="1"/>
          </p:cNvSpPr>
          <p:nvPr>
            <p:ph idx="1"/>
          </p:nvPr>
        </p:nvSpPr>
        <p:spPr/>
        <p:txBody>
          <a:bodyPr>
            <a:normAutofit fontScale="92500" lnSpcReduction="10000"/>
          </a:bodyPr>
          <a:lstStyle/>
          <a:p>
            <a:pPr algn="just"/>
            <a:r>
              <a:rPr lang="en-GB" dirty="0"/>
              <a:t>In this perspective, process integration is the weaving together of tools into coherent support for a software engineering process. </a:t>
            </a:r>
          </a:p>
          <a:p>
            <a:pPr algn="just"/>
            <a:r>
              <a:rPr lang="en-GB" dirty="0"/>
              <a:t>This definition highlights the fact that collections of tools must be composed in a coherent fashion to cooperate in supporting a process.</a:t>
            </a:r>
          </a:p>
          <a:p>
            <a:pPr algn="just"/>
            <a:r>
              <a:rPr lang="en-GB" dirty="0" err="1"/>
              <a:t>Cagan</a:t>
            </a:r>
            <a:r>
              <a:rPr lang="en-GB" dirty="0"/>
              <a:t> goes considering several process dimensions:</a:t>
            </a:r>
          </a:p>
          <a:p>
            <a:pPr lvl="1" algn="just"/>
            <a:r>
              <a:rPr lang="en-GB" dirty="0"/>
              <a:t>model integration (specifically, CM models of product structure); </a:t>
            </a:r>
          </a:p>
          <a:p>
            <a:pPr lvl="1" algn="just"/>
            <a:r>
              <a:rPr lang="en-GB" dirty="0"/>
              <a:t>life-cycle integration; </a:t>
            </a:r>
          </a:p>
          <a:p>
            <a:pPr lvl="1" algn="just"/>
            <a:r>
              <a:rPr lang="en-GB" dirty="0"/>
              <a:t>and task integration. </a:t>
            </a:r>
          </a:p>
          <a:p>
            <a:pPr algn="just"/>
            <a:r>
              <a:rPr lang="en-GB" dirty="0" err="1"/>
              <a:t>Cagan</a:t>
            </a:r>
            <a:r>
              <a:rPr lang="en-GB" dirty="0"/>
              <a:t> refers to task integration as "process integration." However, his use of the term specifically focuses on task specification and automation, and not on broader software process issues such as lifecycle </a:t>
            </a:r>
            <a:r>
              <a:rPr lang="en-US" dirty="0"/>
              <a:t>issues.</a:t>
            </a:r>
          </a:p>
        </p:txBody>
      </p:sp>
    </p:spTree>
    <p:extLst>
      <p:ext uri="{BB962C8B-B14F-4D97-AF65-F5344CB8AC3E}">
        <p14:creationId xmlns:p14="http://schemas.microsoft.com/office/powerpoint/2010/main" val="764492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EDA01C-3959-4DD2-9696-C68B3D63C08E}"/>
              </a:ext>
            </a:extLst>
          </p:cNvPr>
          <p:cNvSpPr>
            <a:spLocks noGrp="1"/>
          </p:cNvSpPr>
          <p:nvPr>
            <p:ph type="title"/>
          </p:nvPr>
        </p:nvSpPr>
        <p:spPr/>
        <p:txBody>
          <a:bodyPr/>
          <a:lstStyle/>
          <a:p>
            <a:r>
              <a:rPr lang="en-GB" b="1" dirty="0"/>
              <a:t>Process Integration as a Relationship</a:t>
            </a:r>
            <a:endParaRPr lang="en-US" dirty="0"/>
          </a:p>
        </p:txBody>
      </p:sp>
      <p:sp>
        <p:nvSpPr>
          <p:cNvPr id="3" name="Content Placeholder 2">
            <a:extLst>
              <a:ext uri="{FF2B5EF4-FFF2-40B4-BE49-F238E27FC236}">
                <a16:creationId xmlns:a16="http://schemas.microsoft.com/office/drawing/2014/main" id="{2577A8DA-1DA1-43B2-824F-2A64CA8F1201}"/>
              </a:ext>
            </a:extLst>
          </p:cNvPr>
          <p:cNvSpPr>
            <a:spLocks noGrp="1"/>
          </p:cNvSpPr>
          <p:nvPr>
            <p:ph idx="1"/>
          </p:nvPr>
        </p:nvSpPr>
        <p:spPr/>
        <p:txBody>
          <a:bodyPr>
            <a:normAutofit fontScale="92500" lnSpcReduction="20000"/>
          </a:bodyPr>
          <a:lstStyle/>
          <a:p>
            <a:pPr algn="just"/>
            <a:r>
              <a:rPr lang="en-US" dirty="0"/>
              <a:t>In particular, </a:t>
            </a:r>
            <a:r>
              <a:rPr lang="en-GB" dirty="0"/>
              <a:t>the major relationships of concern are between two tools, between a tool and the platform on which it operates, and between a tool and the process being enacted. This definition identifies three properties of a process that are of interest:</a:t>
            </a:r>
          </a:p>
          <a:p>
            <a:pPr lvl="1" algn="just"/>
            <a:r>
              <a:rPr lang="en-GB" dirty="0"/>
              <a:t>the degree to which tools combine to support the performance of a single </a:t>
            </a:r>
            <a:r>
              <a:rPr lang="en-US" dirty="0"/>
              <a:t>process step,</a:t>
            </a:r>
          </a:p>
          <a:p>
            <a:pPr lvl="1" algn="just"/>
            <a:r>
              <a:rPr lang="en-GB" dirty="0"/>
              <a:t>the degree to which tools agree on the events needed to support a particular process (where an event is a condition that arises during a process step that may result in the execution of an associated action), and</a:t>
            </a:r>
          </a:p>
          <a:p>
            <a:pPr lvl="1" algn="just"/>
            <a:r>
              <a:rPr lang="en-GB" dirty="0"/>
              <a:t>the degree to which relevant tools cooperate to enforce some constraint that arises as a result of the process.</a:t>
            </a:r>
          </a:p>
          <a:p>
            <a:pPr algn="just"/>
            <a:r>
              <a:rPr lang="en-GB" dirty="0"/>
              <a:t>The significant distinction between this view and Wasserman's is that Thomas and </a:t>
            </a:r>
            <a:r>
              <a:rPr lang="en-GB" dirty="0" err="1"/>
              <a:t>Nejmeh</a:t>
            </a:r>
            <a:r>
              <a:rPr lang="en-GB" dirty="0"/>
              <a:t> focus on the </a:t>
            </a:r>
            <a:r>
              <a:rPr lang="en-GB" i="1" dirty="0"/>
              <a:t>degree </a:t>
            </a:r>
            <a:r>
              <a:rPr lang="en-GB" dirty="0"/>
              <a:t>to which integration is present; Wasserman focuses more on the condition of the integration itself.</a:t>
            </a:r>
            <a:endParaRPr lang="en-US" dirty="0"/>
          </a:p>
        </p:txBody>
      </p:sp>
    </p:spTree>
    <p:extLst>
      <p:ext uri="{BB962C8B-B14F-4D97-AF65-F5344CB8AC3E}">
        <p14:creationId xmlns:p14="http://schemas.microsoft.com/office/powerpoint/2010/main" val="36401029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18CD8B-808C-4187-B5B6-BE4E3E2BFAB6}"/>
              </a:ext>
            </a:extLst>
          </p:cNvPr>
          <p:cNvSpPr>
            <a:spLocks noGrp="1"/>
          </p:cNvSpPr>
          <p:nvPr>
            <p:ph type="title"/>
          </p:nvPr>
        </p:nvSpPr>
        <p:spPr/>
        <p:txBody>
          <a:bodyPr/>
          <a:lstStyle/>
          <a:p>
            <a:r>
              <a:rPr lang="en-GB" b="1"/>
              <a:t>Process Integration in the Context of the User</a:t>
            </a:r>
            <a:endParaRPr lang="en-US"/>
          </a:p>
        </p:txBody>
      </p:sp>
      <p:sp>
        <p:nvSpPr>
          <p:cNvPr id="3" name="Content Placeholder 2">
            <a:extLst>
              <a:ext uri="{FF2B5EF4-FFF2-40B4-BE49-F238E27FC236}">
                <a16:creationId xmlns:a16="http://schemas.microsoft.com/office/drawing/2014/main" id="{FF9A8F67-5BCA-4A6B-9A73-51C323AD34D3}"/>
              </a:ext>
            </a:extLst>
          </p:cNvPr>
          <p:cNvSpPr>
            <a:spLocks noGrp="1"/>
          </p:cNvSpPr>
          <p:nvPr>
            <p:ph idx="1"/>
          </p:nvPr>
        </p:nvSpPr>
        <p:spPr/>
        <p:txBody>
          <a:bodyPr>
            <a:normAutofit fontScale="92500"/>
          </a:bodyPr>
          <a:lstStyle/>
          <a:p>
            <a:pPr algn="just"/>
            <a:r>
              <a:rPr lang="en-GB" dirty="0"/>
              <a:t>The goal of process integration will vary depending on the </a:t>
            </a:r>
            <a:r>
              <a:rPr lang="en-GB" i="1" dirty="0"/>
              <a:t>user </a:t>
            </a:r>
            <a:r>
              <a:rPr lang="en-GB" dirty="0"/>
              <a:t>of the process.</a:t>
            </a:r>
          </a:p>
          <a:p>
            <a:pPr lvl="1" algn="just"/>
            <a:r>
              <a:rPr lang="en-GB" dirty="0"/>
              <a:t>For instance, software developers may tend to prefer a process that maximizes individual freedom </a:t>
            </a:r>
          </a:p>
          <a:p>
            <a:pPr lvl="2" algn="just"/>
            <a:r>
              <a:rPr lang="en-GB" dirty="0"/>
              <a:t>(because software development is often viewed as a creative activity);</a:t>
            </a:r>
          </a:p>
          <a:p>
            <a:pPr lvl="1" algn="just"/>
            <a:r>
              <a:rPr lang="en-GB" dirty="0"/>
              <a:t>managers may instead prefer that the process facilitate and enforce the tracking of project activities</a:t>
            </a:r>
          </a:p>
          <a:p>
            <a:pPr algn="just"/>
            <a:r>
              <a:rPr lang="en-GB" dirty="0"/>
              <a:t>These preferences are clearly divergent. </a:t>
            </a:r>
          </a:p>
          <a:p>
            <a:pPr algn="just"/>
            <a:r>
              <a:rPr lang="en-GB" dirty="0"/>
              <a:t>One is non-intrusive, and seeks to remove or reduce tedious activities; </a:t>
            </a:r>
          </a:p>
          <a:p>
            <a:pPr algn="just"/>
            <a:r>
              <a:rPr lang="en-GB" dirty="0"/>
              <a:t>the other is potentially very intrusive, and may focus on uniform behaviour from several individuals.</a:t>
            </a:r>
            <a:endParaRPr lang="en-US" dirty="0"/>
          </a:p>
        </p:txBody>
      </p:sp>
    </p:spTree>
    <p:extLst>
      <p:ext uri="{BB962C8B-B14F-4D97-AF65-F5344CB8AC3E}">
        <p14:creationId xmlns:p14="http://schemas.microsoft.com/office/powerpoint/2010/main" val="17349147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EE0351-B56A-4158-9490-C025478E0D06}"/>
              </a:ext>
            </a:extLst>
          </p:cNvPr>
          <p:cNvSpPr>
            <a:spLocks noGrp="1"/>
          </p:cNvSpPr>
          <p:nvPr>
            <p:ph type="title"/>
          </p:nvPr>
        </p:nvSpPr>
        <p:spPr/>
        <p:txBody>
          <a:bodyPr>
            <a:normAutofit/>
          </a:bodyPr>
          <a:lstStyle/>
          <a:p>
            <a:r>
              <a:rPr lang="en-US" sz="8800" dirty="0"/>
              <a:t>Cont. ….</a:t>
            </a:r>
          </a:p>
        </p:txBody>
      </p:sp>
      <p:sp>
        <p:nvSpPr>
          <p:cNvPr id="3" name="Content Placeholder 2">
            <a:extLst>
              <a:ext uri="{FF2B5EF4-FFF2-40B4-BE49-F238E27FC236}">
                <a16:creationId xmlns:a16="http://schemas.microsoft.com/office/drawing/2014/main" id="{4EFF9ED3-673D-4608-ADB7-5226694806AB}"/>
              </a:ext>
            </a:extLst>
          </p:cNvPr>
          <p:cNvSpPr>
            <a:spLocks noGrp="1"/>
          </p:cNvSpPr>
          <p:nvPr>
            <p:ph idx="1"/>
          </p:nvPr>
        </p:nvSpPr>
        <p:spPr/>
        <p:txBody>
          <a:bodyPr>
            <a:normAutofit/>
          </a:bodyPr>
          <a:lstStyle/>
          <a:p>
            <a:pPr algn="just"/>
            <a:r>
              <a:rPr lang="en-GB" dirty="0"/>
              <a:t>we can use a social metaphor to illustrate different communities of interest, and to highlight their differences:</a:t>
            </a:r>
          </a:p>
          <a:p>
            <a:pPr lvl="1" algn="just"/>
            <a:r>
              <a:rPr lang="en-GB" dirty="0"/>
              <a:t>Individuals are primarily interested in support for their day-to-day tasks and the tools that support those tasks.</a:t>
            </a:r>
          </a:p>
          <a:p>
            <a:pPr lvl="1" algn="just"/>
            <a:r>
              <a:rPr lang="en-GB" dirty="0"/>
              <a:t>Families(teams) are small groups of developers who share a common philosophy </a:t>
            </a:r>
            <a:r>
              <a:rPr lang="en-US" dirty="0"/>
              <a:t>and approach.</a:t>
            </a:r>
          </a:p>
          <a:p>
            <a:pPr lvl="1" algn="just"/>
            <a:r>
              <a:rPr lang="en-GB" dirty="0"/>
              <a:t>Cities(Sw. House/org) are larger collections of families and individuals with more complex </a:t>
            </a:r>
            <a:r>
              <a:rPr lang="en-US" dirty="0"/>
              <a:t>patterns of interaction.</a:t>
            </a:r>
          </a:p>
          <a:p>
            <a:pPr lvl="1" algn="just"/>
            <a:r>
              <a:rPr lang="en-GB" dirty="0"/>
              <a:t>States are an extension of the city in which collections of cities must be managed. To manage a state there must be rules and constraints that are consistent across a number of cities.</a:t>
            </a:r>
            <a:endParaRPr lang="en-US" dirty="0"/>
          </a:p>
        </p:txBody>
      </p:sp>
    </p:spTree>
    <p:extLst>
      <p:ext uri="{BB962C8B-B14F-4D97-AF65-F5344CB8AC3E}">
        <p14:creationId xmlns:p14="http://schemas.microsoft.com/office/powerpoint/2010/main" val="33709970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B1BB4E-2054-4DEA-B5B0-0007D53D8304}"/>
              </a:ext>
            </a:extLst>
          </p:cNvPr>
          <p:cNvSpPr>
            <a:spLocks noGrp="1"/>
          </p:cNvSpPr>
          <p:nvPr>
            <p:ph type="title"/>
          </p:nvPr>
        </p:nvSpPr>
        <p:spPr/>
        <p:txBody>
          <a:bodyPr/>
          <a:lstStyle/>
          <a:p>
            <a:r>
              <a:rPr lang="en-GB" b="1" dirty="0"/>
              <a:t>Process Integration and Software Process Improvement</a:t>
            </a:r>
            <a:endParaRPr lang="en-US" dirty="0"/>
          </a:p>
        </p:txBody>
      </p:sp>
      <p:sp>
        <p:nvSpPr>
          <p:cNvPr id="3" name="Content Placeholder 2">
            <a:extLst>
              <a:ext uri="{FF2B5EF4-FFF2-40B4-BE49-F238E27FC236}">
                <a16:creationId xmlns:a16="http://schemas.microsoft.com/office/drawing/2014/main" id="{B620238D-6F85-4FC0-AC8C-6845D0E55B78}"/>
              </a:ext>
            </a:extLst>
          </p:cNvPr>
          <p:cNvSpPr>
            <a:spLocks noGrp="1"/>
          </p:cNvSpPr>
          <p:nvPr>
            <p:ph idx="1"/>
          </p:nvPr>
        </p:nvSpPr>
        <p:spPr>
          <a:xfrm>
            <a:off x="838200" y="1825625"/>
            <a:ext cx="10515600" cy="4800462"/>
          </a:xfrm>
        </p:spPr>
        <p:txBody>
          <a:bodyPr>
            <a:normAutofit fontScale="85000" lnSpcReduction="20000"/>
          </a:bodyPr>
          <a:lstStyle/>
          <a:p>
            <a:pPr algn="just"/>
            <a:r>
              <a:rPr lang="en-GB" sz="3100" dirty="0"/>
              <a:t>A very different perspective on process integration is seen in the concept of </a:t>
            </a:r>
            <a:r>
              <a:rPr lang="en-US" sz="3100" dirty="0"/>
              <a:t>"process improvement,“</a:t>
            </a:r>
          </a:p>
          <a:p>
            <a:pPr algn="just"/>
            <a:r>
              <a:rPr lang="en-US" sz="3100" dirty="0"/>
              <a:t>This is </a:t>
            </a:r>
            <a:r>
              <a:rPr lang="en-GB" sz="3100" dirty="0"/>
              <a:t>expressed in the form of a Capability Maturity Model (CMM) that highlights the process maturity of an organization. There are five levels defined in this </a:t>
            </a:r>
            <a:r>
              <a:rPr lang="en-US" sz="3100" dirty="0"/>
              <a:t>model:</a:t>
            </a:r>
          </a:p>
          <a:p>
            <a:pPr lvl="1" algn="just"/>
            <a:r>
              <a:rPr lang="en-GB" sz="2800" i="1" dirty="0"/>
              <a:t>Initial. </a:t>
            </a:r>
            <a:r>
              <a:rPr lang="en-GB" sz="2800" dirty="0"/>
              <a:t>The current predominant state in which an organization has in place few procedures for control, monitoring, or assessment of the processes being </a:t>
            </a:r>
            <a:r>
              <a:rPr lang="en-US" sz="2800" dirty="0"/>
              <a:t>carried out.</a:t>
            </a:r>
          </a:p>
          <a:p>
            <a:pPr lvl="1" algn="just"/>
            <a:r>
              <a:rPr lang="en-GB" sz="2800" i="1" dirty="0"/>
              <a:t>Repeatable. </a:t>
            </a:r>
            <a:r>
              <a:rPr lang="en-GB" sz="2800" dirty="0"/>
              <a:t>The processes being enacted are sufficiently understood that they can be repeated from one project to the next.</a:t>
            </a:r>
          </a:p>
          <a:p>
            <a:pPr lvl="1" algn="just"/>
            <a:r>
              <a:rPr lang="en-GB" sz="2800" i="1" dirty="0"/>
              <a:t>Defined. </a:t>
            </a:r>
            <a:r>
              <a:rPr lang="en-GB" sz="2800" dirty="0"/>
              <a:t>Descriptions of an organization's processes exist. These can be used as the basis for improved understanding of the tasks carried out.</a:t>
            </a:r>
          </a:p>
          <a:p>
            <a:pPr lvl="1" algn="just"/>
            <a:r>
              <a:rPr lang="en-GB" sz="2800" i="1" dirty="0"/>
              <a:t>Managed. </a:t>
            </a:r>
            <a:r>
              <a:rPr lang="en-GB" sz="2800" dirty="0"/>
              <a:t>Comprehensive measurement and analysis of the processes are in </a:t>
            </a:r>
            <a:r>
              <a:rPr lang="en-US" sz="2800" dirty="0"/>
              <a:t>place.</a:t>
            </a:r>
          </a:p>
          <a:p>
            <a:pPr lvl="1" algn="just"/>
            <a:r>
              <a:rPr lang="en-GB" sz="2800" i="1" dirty="0"/>
              <a:t>Optimizing. </a:t>
            </a:r>
            <a:r>
              <a:rPr lang="en-GB" sz="2800" dirty="0"/>
              <a:t>Continual process improvement is now possible based on the statistics gained from well-defined processes.</a:t>
            </a:r>
          </a:p>
        </p:txBody>
      </p:sp>
    </p:spTree>
    <p:extLst>
      <p:ext uri="{BB962C8B-B14F-4D97-AF65-F5344CB8AC3E}">
        <p14:creationId xmlns:p14="http://schemas.microsoft.com/office/powerpoint/2010/main" val="1288764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28810D-2BE4-449B-9433-062D197D6AF4}"/>
              </a:ext>
            </a:extLst>
          </p:cNvPr>
          <p:cNvSpPr>
            <a:spLocks noGrp="1"/>
          </p:cNvSpPr>
          <p:nvPr>
            <p:ph type="title"/>
          </p:nvPr>
        </p:nvSpPr>
        <p:spPr/>
        <p:txBody>
          <a:bodyPr/>
          <a:lstStyle/>
          <a:p>
            <a:r>
              <a:rPr lang="en-GB" b="1" dirty="0"/>
              <a:t>Process Integration and the Three-Level Model</a:t>
            </a:r>
            <a:endParaRPr lang="en-US" dirty="0"/>
          </a:p>
        </p:txBody>
      </p:sp>
      <p:sp>
        <p:nvSpPr>
          <p:cNvPr id="3" name="Content Placeholder 2">
            <a:extLst>
              <a:ext uri="{FF2B5EF4-FFF2-40B4-BE49-F238E27FC236}">
                <a16:creationId xmlns:a16="http://schemas.microsoft.com/office/drawing/2014/main" id="{A1D276F0-9224-45C0-A28F-754ED509D7C5}"/>
              </a:ext>
            </a:extLst>
          </p:cNvPr>
          <p:cNvSpPr>
            <a:spLocks noGrp="1"/>
          </p:cNvSpPr>
          <p:nvPr>
            <p:ph idx="1"/>
          </p:nvPr>
        </p:nvSpPr>
        <p:spPr>
          <a:xfrm>
            <a:off x="838200" y="1493520"/>
            <a:ext cx="10515600" cy="4683443"/>
          </a:xfrm>
        </p:spPr>
        <p:txBody>
          <a:bodyPr>
            <a:noAutofit/>
          </a:bodyPr>
          <a:lstStyle/>
          <a:p>
            <a:pPr algn="just"/>
            <a:r>
              <a:rPr lang="en-GB" sz="2400" dirty="0"/>
              <a:t>Our view of process integration borrows certain aspects of each of these views but is not entirely consistent with any of them.</a:t>
            </a:r>
          </a:p>
          <a:p>
            <a:pPr algn="just"/>
            <a:r>
              <a:rPr lang="en-GB" sz="2400" dirty="0"/>
              <a:t>We have already described the three-level model of integration, where service, mechanisms, and process participate. In our view, each of these levels interacts in a fundamental way with the other two.</a:t>
            </a:r>
          </a:p>
          <a:p>
            <a:pPr algn="just"/>
            <a:r>
              <a:rPr lang="en-GB" sz="2400" dirty="0"/>
              <a:t>Thus, understanding the relationships between services and the integration of tools that provide those services must take place in the context of a set of process constraints.</a:t>
            </a:r>
          </a:p>
          <a:p>
            <a:pPr algn="just"/>
            <a:r>
              <a:rPr lang="en-GB" sz="2400" dirty="0"/>
              <a:t>Conversely, understanding the process must somehow be related to the abstract services, and thereby to the actual tools in the CASE environment, since these tools will shape and constrain that process.</a:t>
            </a:r>
          </a:p>
          <a:p>
            <a:pPr algn="just"/>
            <a:r>
              <a:rPr lang="en-GB" sz="2400" dirty="0"/>
              <a:t>Finally, both of these levels of integration must be implemented by some mechanisms, which in turn will guide the manner of the overall integration of the </a:t>
            </a:r>
            <a:r>
              <a:rPr lang="en-US" sz="2400" dirty="0"/>
              <a:t>environment.</a:t>
            </a:r>
          </a:p>
        </p:txBody>
      </p:sp>
    </p:spTree>
    <p:extLst>
      <p:ext uri="{BB962C8B-B14F-4D97-AF65-F5344CB8AC3E}">
        <p14:creationId xmlns:p14="http://schemas.microsoft.com/office/powerpoint/2010/main" val="17939928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339</TotalTime>
  <Words>1766</Words>
  <Application>Microsoft Office PowerPoint</Application>
  <PresentationFormat>Widescreen</PresentationFormat>
  <Paragraphs>108</Paragraphs>
  <Slides>17</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Calibri Light</vt:lpstr>
      <vt:lpstr>Office Theme</vt:lpstr>
      <vt:lpstr>The Role of Process In Integrated CASE Environments</vt:lpstr>
      <vt:lpstr>Contents </vt:lpstr>
      <vt:lpstr>Understanding the Nature of Process Integration</vt:lpstr>
      <vt:lpstr>Process Integration as a Dimension</vt:lpstr>
      <vt:lpstr>Process Integration as a Relationship</vt:lpstr>
      <vt:lpstr>Process Integration in the Context of the User</vt:lpstr>
      <vt:lpstr>Cont. ….</vt:lpstr>
      <vt:lpstr>Process Integration and Software Process Improvement</vt:lpstr>
      <vt:lpstr>Process Integration and the Three-Level Model</vt:lpstr>
      <vt:lpstr>Process integration and CASE Tools and Environments</vt:lpstr>
      <vt:lpstr>Process Automation and Process Support</vt:lpstr>
      <vt:lpstr>Process Automation and Process Support</vt:lpstr>
      <vt:lpstr>Characteristics of Process-Centered Tools and Environments</vt:lpstr>
      <vt:lpstr>Relationships Between CASE Tools, Process Maturity, and Process Automation</vt:lpstr>
      <vt:lpstr>PowerPoint Presentation</vt:lpstr>
      <vt:lpstr>PowerPoint Presentation</vt:lpstr>
      <vt:lpstr>Examples of Process and CASE Tool Interactions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Role of Process In Integrated CASE Environments</dc:title>
  <dc:creator>asma khan</dc:creator>
  <cp:lastModifiedBy>M Hamza Tahir</cp:lastModifiedBy>
  <cp:revision>12</cp:revision>
  <dcterms:created xsi:type="dcterms:W3CDTF">2020-02-21T16:35:07Z</dcterms:created>
  <dcterms:modified xsi:type="dcterms:W3CDTF">2020-03-05T10:16:09Z</dcterms:modified>
</cp:coreProperties>
</file>