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2" r:id="rId30"/>
    <p:sldId id="285" r:id="rId31"/>
    <p:sldId id="286" r:id="rId32"/>
    <p:sldId id="301" r:id="rId33"/>
    <p:sldId id="302" r:id="rId34"/>
    <p:sldId id="303" r:id="rId35"/>
    <p:sldId id="304" r:id="rId36"/>
    <p:sldId id="305" r:id="rId37"/>
    <p:sldId id="306" r:id="rId38"/>
    <p:sldId id="307" r:id="rId39"/>
    <p:sldId id="308" r:id="rId40"/>
    <p:sldId id="309" r:id="rId41"/>
    <p:sldId id="295" r:id="rId42"/>
    <p:sldId id="296" r:id="rId43"/>
    <p:sldId id="297" r:id="rId44"/>
    <p:sldId id="298" r:id="rId45"/>
    <p:sldId id="299" r:id="rId46"/>
    <p:sldId id="310" r:id="rId47"/>
    <p:sldId id="311" r:id="rId48"/>
    <p:sldId id="312" r:id="rId49"/>
    <p:sldId id="313" r:id="rId50"/>
    <p:sldId id="314" r:id="rId51"/>
    <p:sldId id="283" r:id="rId52"/>
    <p:sldId id="315" r:id="rId53"/>
    <p:sldId id="316" r:id="rId54"/>
    <p:sldId id="317" r:id="rId55"/>
    <p:sldId id="287" r:id="rId56"/>
    <p:sldId id="288" r:id="rId57"/>
    <p:sldId id="289" r:id="rId58"/>
    <p:sldId id="290" r:id="rId59"/>
    <p:sldId id="291" r:id="rId60"/>
    <p:sldId id="292" r:id="rId61"/>
    <p:sldId id="294" r:id="rId62"/>
    <p:sldId id="293" r:id="rId63"/>
    <p:sldId id="318" r:id="rId64"/>
    <p:sldId id="319" r:id="rId65"/>
    <p:sldId id="320" r:id="rId66"/>
    <p:sldId id="321" r:id="rId67"/>
    <p:sldId id="322" r:id="rId68"/>
    <p:sldId id="323" r:id="rId69"/>
    <p:sldId id="324" r:id="rId70"/>
    <p:sldId id="325" r:id="rId71"/>
    <p:sldId id="326" r:id="rId72"/>
    <p:sldId id="327" r:id="rId73"/>
    <p:sldId id="32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B86CC-C505-43CE-A9D3-830C5DB11990}" type="datetimeFigureOut">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AD3138-2996-4752-87C1-95AB14F3715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B86CC-C505-43CE-A9D3-830C5DB11990}" type="datetimeFigureOut">
              <a:rPr lang="en-US" smtClean="0"/>
              <a:t>4/26/2020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D3138-2996-4752-87C1-95AB14F371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a:t>Elastic Fibronectin and Glycoprotein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SITES OF ELASTIC FIBER:</a:t>
            </a:r>
          </a:p>
        </p:txBody>
      </p:sp>
      <p:sp>
        <p:nvSpPr>
          <p:cNvPr id="3" name="Content Placeholder 2"/>
          <p:cNvSpPr>
            <a:spLocks noGrp="1"/>
          </p:cNvSpPr>
          <p:nvPr>
            <p:ph idx="1"/>
          </p:nvPr>
        </p:nvSpPr>
        <p:spPr/>
        <p:txBody>
          <a:bodyPr/>
          <a:lstStyle/>
          <a:p>
            <a:r>
              <a:rPr lang="en-US" dirty="0"/>
              <a:t>Elastic fibers are found in the skin, lungs, arteries, veins, connective tissues, elastic cartilage, fetal tissues and other structures. Walls of intestine, skin and bronchioles etc also contain elastic tissues.</a:t>
            </a:r>
          </a:p>
          <a:p>
            <a:r>
              <a:rPr lang="en-US" dirty="0"/>
              <a:t>The highest concentration of elastic fiber is seen in aorta and to some extent in papillary and reticulate dermis of skin.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ELASTIC FIBER:</a:t>
            </a:r>
          </a:p>
        </p:txBody>
      </p:sp>
      <p:sp>
        <p:nvSpPr>
          <p:cNvPr id="3" name="Content Placeholder 2"/>
          <p:cNvSpPr>
            <a:spLocks noGrp="1"/>
          </p:cNvSpPr>
          <p:nvPr>
            <p:ph idx="1"/>
          </p:nvPr>
        </p:nvSpPr>
        <p:spPr/>
        <p:txBody>
          <a:bodyPr>
            <a:normAutofit/>
          </a:bodyPr>
          <a:lstStyle/>
          <a:p>
            <a:pPr>
              <a:buNone/>
            </a:pPr>
            <a:r>
              <a:rPr lang="en-US" dirty="0"/>
              <a:t>Elastic fibers are mainly of two types;</a:t>
            </a:r>
          </a:p>
          <a:p>
            <a:r>
              <a:rPr lang="en-US" dirty="0"/>
              <a:t>Oxytalan fibers</a:t>
            </a:r>
          </a:p>
          <a:p>
            <a:r>
              <a:rPr lang="en-US" dirty="0"/>
              <a:t>Elaunin fibers</a:t>
            </a:r>
          </a:p>
          <a:p>
            <a:pPr>
              <a:buNone/>
            </a:pPr>
            <a:r>
              <a:rPr lang="en-US" dirty="0"/>
              <a:t>Oxytalan fibers contain microfibrillar component with no elastin, it emerges from the basement membrane of stratum in a perpendicular orientation and goes deep into papillary dermis where it emerges with elaunin fibers.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ELAUNIN FIBER</a:t>
            </a:r>
          </a:p>
        </p:txBody>
      </p:sp>
      <p:sp>
        <p:nvSpPr>
          <p:cNvPr id="3" name="Content Placeholder 2"/>
          <p:cNvSpPr>
            <a:spLocks noGrp="1"/>
          </p:cNvSpPr>
          <p:nvPr>
            <p:ph idx="1"/>
          </p:nvPr>
        </p:nvSpPr>
        <p:spPr/>
        <p:txBody>
          <a:bodyPr/>
          <a:lstStyle/>
          <a:p>
            <a:r>
              <a:rPr lang="en-US" dirty="0"/>
              <a:t>Elaunin fibers contain microfibril with a small amount of elastin core parallel to dermo-epidermal junctions in papillary dermis.</a:t>
            </a:r>
          </a:p>
          <a:p>
            <a:pPr>
              <a:buNone/>
            </a:pPr>
            <a:endParaRPr lang="en-US" dirty="0"/>
          </a:p>
          <a:p>
            <a:r>
              <a:rPr lang="en-US" dirty="0"/>
              <a:t>A dense network of elastic fiber is found in the matrix of reticular dermis which primarily consist of elastin and very little much microfibril.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OXYTALAN FIBER</a:t>
            </a:r>
          </a:p>
        </p:txBody>
      </p:sp>
      <p:pic>
        <p:nvPicPr>
          <p:cNvPr id="1026" name="Picture 2"/>
          <p:cNvPicPr>
            <a:picLocks noGrp="1" noChangeAspect="1" noChangeArrowheads="1"/>
          </p:cNvPicPr>
          <p:nvPr>
            <p:ph idx="1"/>
          </p:nvPr>
        </p:nvPicPr>
        <p:blipFill>
          <a:blip r:embed="rId2"/>
          <a:srcRect/>
          <a:stretch>
            <a:fillRect/>
          </a:stretch>
        </p:blipFill>
        <p:spPr bwMode="auto">
          <a:xfrm>
            <a:off x="838200" y="1143000"/>
            <a:ext cx="7696199" cy="49831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ELAUNIN FIBER</a:t>
            </a:r>
          </a:p>
        </p:txBody>
      </p:sp>
      <p:pic>
        <p:nvPicPr>
          <p:cNvPr id="2050" name="Picture 2"/>
          <p:cNvPicPr>
            <a:picLocks noGrp="1" noChangeAspect="1" noChangeArrowheads="1"/>
          </p:cNvPicPr>
          <p:nvPr>
            <p:ph idx="1"/>
          </p:nvPr>
        </p:nvPicPr>
        <p:blipFill>
          <a:blip r:embed="rId2"/>
          <a:srcRect/>
          <a:stretch>
            <a:fillRect/>
          </a:stretch>
        </p:blipFill>
        <p:spPr bwMode="auto">
          <a:xfrm>
            <a:off x="990600" y="1447800"/>
            <a:ext cx="7467600" cy="4800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ELASTIC FIBER:</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lvl="0"/>
            <a:r>
              <a:rPr lang="en-US" b="1" dirty="0"/>
              <a:t>Cardiovascular system:</a:t>
            </a:r>
            <a:endParaRPr lang="en-US" dirty="0"/>
          </a:p>
          <a:p>
            <a:pPr>
              <a:buNone/>
            </a:pPr>
            <a:r>
              <a:rPr lang="en-US" dirty="0"/>
              <a:t>During systole the work of heart is absorbed by the expansion of great vessels mainly aorta which is rich in elastic tissue which during diastole maintain the blood pressure assuring perfusion of the tissues.</a:t>
            </a:r>
          </a:p>
          <a:p>
            <a:pPr lvl="0"/>
            <a:r>
              <a:rPr lang="en-US" b="1" dirty="0"/>
              <a:t>Respiratory system:</a:t>
            </a:r>
            <a:endParaRPr lang="en-US" dirty="0"/>
          </a:p>
          <a:p>
            <a:pPr>
              <a:buNone/>
            </a:pPr>
            <a:r>
              <a:rPr lang="en-US" dirty="0"/>
              <a:t>Inspiration is an active energy consuming process, and the expiration occurs passively due to the elastic recoil of the respiratory process.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lvl="0"/>
            <a:r>
              <a:rPr lang="en-US" b="1" dirty="0"/>
              <a:t>Intestines:</a:t>
            </a:r>
            <a:endParaRPr lang="en-US" dirty="0"/>
          </a:p>
          <a:p>
            <a:pPr>
              <a:buNone/>
            </a:pPr>
            <a:r>
              <a:rPr lang="en-US" dirty="0"/>
              <a:t>The elastic coils dilate when the food comes into the segment and with peristalsis pushing the food forwards, the elastic recoil of the intestine brings back to its original shape.</a:t>
            </a:r>
          </a:p>
          <a:p>
            <a:pPr lvl="0"/>
            <a:r>
              <a:rPr lang="en-US" b="1" dirty="0"/>
              <a:t>In skin elastic fiber is responsible for:</a:t>
            </a:r>
            <a:endParaRPr lang="en-US" dirty="0"/>
          </a:p>
          <a:p>
            <a:pPr>
              <a:buNone/>
            </a:pPr>
            <a:r>
              <a:rPr lang="en-US" dirty="0"/>
              <a:t>Tension; the resistance of the skin to deforming forces</a:t>
            </a:r>
          </a:p>
          <a:p>
            <a:pPr>
              <a:buNone/>
            </a:pPr>
            <a:r>
              <a:rPr lang="en-US" dirty="0"/>
              <a:t>Elasticity; ability of skin to resume its original shape after deforming forces. This is less in aged people.</a:t>
            </a:r>
          </a:p>
          <a:p>
            <a:pPr>
              <a:buNone/>
            </a:pPr>
            <a:r>
              <a:rPr lang="en-US" dirty="0"/>
              <a:t>Tensile strength; the degree to which skin can be elongated before it tears. </a:t>
            </a:r>
          </a:p>
          <a:p>
            <a:pPr>
              <a:buNone/>
            </a:pPr>
            <a:r>
              <a:rPr lang="en-US" dirty="0"/>
              <a:t>These properties help the skin to adapt local changes in body size and contour, to allow movements of head and limbs and a wide range of facial expressions.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HISTOLOGY OF ELASTIC FIBERS:</a:t>
            </a:r>
          </a:p>
        </p:txBody>
      </p:sp>
      <p:sp>
        <p:nvSpPr>
          <p:cNvPr id="3" name="Content Placeholder 2"/>
          <p:cNvSpPr>
            <a:spLocks noGrp="1"/>
          </p:cNvSpPr>
          <p:nvPr>
            <p:ph idx="1"/>
          </p:nvPr>
        </p:nvSpPr>
        <p:spPr/>
        <p:txBody>
          <a:bodyPr>
            <a:normAutofit fontScale="92500"/>
          </a:bodyPr>
          <a:lstStyle/>
          <a:p>
            <a:pPr>
              <a:buNone/>
            </a:pPr>
            <a:r>
              <a:rPr lang="en-US" dirty="0"/>
              <a:t>Elastic fibers are not visible in routine stains.</a:t>
            </a:r>
          </a:p>
          <a:p>
            <a:pPr>
              <a:buNone/>
            </a:pPr>
            <a:r>
              <a:rPr lang="en-US" dirty="0"/>
              <a:t>Special stains required to demonstrate these fibers are;</a:t>
            </a:r>
          </a:p>
          <a:p>
            <a:pPr lvl="0"/>
            <a:r>
              <a:rPr lang="en-US" dirty="0"/>
              <a:t>Luna stain: brilliant purple</a:t>
            </a:r>
          </a:p>
          <a:p>
            <a:pPr lvl="0"/>
            <a:r>
              <a:rPr lang="en-US" dirty="0"/>
              <a:t>Weigert’s stain: purple – violet color</a:t>
            </a:r>
          </a:p>
          <a:p>
            <a:pPr lvl="0"/>
            <a:r>
              <a:rPr lang="en-US" dirty="0"/>
              <a:t>Orcein stain: red brown color</a:t>
            </a:r>
          </a:p>
          <a:p>
            <a:pPr lvl="0"/>
            <a:r>
              <a:rPr lang="en-US" dirty="0"/>
              <a:t>Gomori’s aldehyde fuchsin stain: blue black color</a:t>
            </a:r>
          </a:p>
          <a:p>
            <a:pPr lvl="0"/>
            <a:r>
              <a:rPr lang="en-US" dirty="0"/>
              <a:t>Verhoeff van Giessen stain: black color</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a:bodyPr>
          <a:lstStyle/>
          <a:p>
            <a:r>
              <a:rPr lang="en-US" dirty="0"/>
              <a:t>The permanganate-bisulfite-toluidine blue reaction is a highly sensitive and sensitive method for demonstrating elastic fibers under light.</a:t>
            </a:r>
          </a:p>
          <a:p>
            <a:r>
              <a:rPr lang="en-US" dirty="0"/>
              <a:t>This demonstrates highly ordered molecular structure of the elastin protein molecules in the elastic fiber. This is not readily apparent under normal amount of light.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 RELATED CHANGES:</a:t>
            </a:r>
          </a:p>
        </p:txBody>
      </p:sp>
      <p:sp>
        <p:nvSpPr>
          <p:cNvPr id="3" name="Content Placeholder 2"/>
          <p:cNvSpPr>
            <a:spLocks noGrp="1"/>
          </p:cNvSpPr>
          <p:nvPr>
            <p:ph idx="1"/>
          </p:nvPr>
        </p:nvSpPr>
        <p:spPr/>
        <p:txBody>
          <a:bodyPr>
            <a:normAutofit/>
          </a:bodyPr>
          <a:lstStyle/>
          <a:p>
            <a:pPr>
              <a:buNone/>
            </a:pPr>
            <a:r>
              <a:rPr lang="en-US" dirty="0"/>
              <a:t>Following changes occur inside a person in its elastic fibers due to enhancement of his/her aging process;</a:t>
            </a:r>
          </a:p>
          <a:p>
            <a:pPr lvl="0"/>
            <a:r>
              <a:rPr lang="en-US" dirty="0"/>
              <a:t>After the age of 50, these fibers are loosely arranged.</a:t>
            </a:r>
          </a:p>
          <a:p>
            <a:pPr lvl="0"/>
            <a:r>
              <a:rPr lang="en-US" dirty="0"/>
              <a:t>Elastic fibers fragments and develops into granular form and indistinct borders.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7899E-8FE4-4994-B377-A588C5917344}"/>
              </a:ext>
            </a:extLst>
          </p:cNvPr>
          <p:cNvSpPr>
            <a:spLocks noGrp="1"/>
          </p:cNvSpPr>
          <p:nvPr>
            <p:ph idx="1"/>
          </p:nvPr>
        </p:nvSpPr>
        <p:spPr>
          <a:xfrm>
            <a:off x="1676400" y="2514600"/>
            <a:ext cx="7010400" cy="3611563"/>
          </a:xfrm>
        </p:spPr>
        <p:txBody>
          <a:bodyPr>
            <a:normAutofit/>
          </a:bodyPr>
          <a:lstStyle/>
          <a:p>
            <a:pPr marL="0" indent="0">
              <a:buNone/>
            </a:pPr>
            <a:r>
              <a:rPr lang="en-US" sz="5400" b="1" dirty="0"/>
              <a:t>Elastic Fibronectin </a:t>
            </a:r>
          </a:p>
        </p:txBody>
      </p:sp>
    </p:spTree>
    <p:extLst>
      <p:ext uri="{BB962C8B-B14F-4D97-AF65-F5344CB8AC3E}">
        <p14:creationId xmlns:p14="http://schemas.microsoft.com/office/powerpoint/2010/main" val="255619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a:bodyPr>
          <a:lstStyle/>
          <a:p>
            <a:pPr lvl="0"/>
            <a:r>
              <a:rPr lang="en-US" dirty="0"/>
              <a:t>The microfibrillar component goes on reducing and increase occurs in elastin portion.</a:t>
            </a:r>
          </a:p>
          <a:p>
            <a:pPr lvl="0">
              <a:buNone/>
            </a:pPr>
            <a:endParaRPr lang="en-US" dirty="0"/>
          </a:p>
          <a:p>
            <a:pPr lvl="0"/>
            <a:r>
              <a:rPr lang="en-US" dirty="0"/>
              <a:t>There is a considerable decrease in the number of elastic fibers in the papillary dermis and increase in the reticular dermis.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ELASTIC FIBER DISORDERS:</a:t>
            </a:r>
          </a:p>
        </p:txBody>
      </p:sp>
      <p:sp>
        <p:nvSpPr>
          <p:cNvPr id="3" name="Content Placeholder 2"/>
          <p:cNvSpPr>
            <a:spLocks noGrp="1"/>
          </p:cNvSpPr>
          <p:nvPr>
            <p:ph idx="1"/>
          </p:nvPr>
        </p:nvSpPr>
        <p:spPr/>
        <p:txBody>
          <a:bodyPr/>
          <a:lstStyle/>
          <a:p>
            <a:pPr lvl="0"/>
            <a:r>
              <a:rPr lang="en-US" dirty="0"/>
              <a:t>Cutis laxa;</a:t>
            </a:r>
          </a:p>
          <a:p>
            <a:pPr>
              <a:buNone/>
            </a:pPr>
            <a:r>
              <a:rPr lang="en-US" dirty="0"/>
              <a:t>It is the fragmentation and loss of elastic fibers.</a:t>
            </a:r>
          </a:p>
          <a:p>
            <a:pPr lvl="0"/>
            <a:r>
              <a:rPr lang="en-US" dirty="0"/>
              <a:t>Pseudoxanthoma elasticum;</a:t>
            </a:r>
          </a:p>
          <a:p>
            <a:pPr>
              <a:buNone/>
            </a:pPr>
            <a:r>
              <a:rPr lang="en-US" dirty="0"/>
              <a:t>It is the progressive calcification and fragmentation of elastic fibers.</a:t>
            </a:r>
          </a:p>
          <a:p>
            <a:pPr lvl="0"/>
            <a:r>
              <a:rPr lang="en-US" dirty="0"/>
              <a:t>Wrinkly skin syndrome;</a:t>
            </a:r>
          </a:p>
          <a:p>
            <a:pPr>
              <a:buNone/>
            </a:pPr>
            <a:r>
              <a:rPr lang="en-US" dirty="0"/>
              <a:t>It is the decreased number and length of elastic fibers.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fontScale="92500"/>
          </a:bodyPr>
          <a:lstStyle/>
          <a:p>
            <a:pPr lvl="0"/>
            <a:r>
              <a:rPr lang="en-US" dirty="0"/>
              <a:t>Anetoderma;</a:t>
            </a:r>
          </a:p>
          <a:p>
            <a:pPr>
              <a:buNone/>
            </a:pPr>
            <a:r>
              <a:rPr lang="en-US" dirty="0"/>
              <a:t>It is the localized loss of elastic fibers in the dermis.</a:t>
            </a:r>
          </a:p>
          <a:p>
            <a:pPr lvl="0"/>
            <a:r>
              <a:rPr lang="en-US" dirty="0"/>
              <a:t>Mid dermal elastolysis;</a:t>
            </a:r>
          </a:p>
          <a:p>
            <a:pPr>
              <a:buNone/>
            </a:pPr>
            <a:r>
              <a:rPr lang="en-US" dirty="0"/>
              <a:t>It is the loss of elastin in the middle dermis of the skin.</a:t>
            </a:r>
          </a:p>
          <a:p>
            <a:pPr lvl="0"/>
            <a:r>
              <a:rPr lang="en-US" dirty="0"/>
              <a:t>Post inflammatory elastolysis;</a:t>
            </a:r>
          </a:p>
          <a:p>
            <a:pPr>
              <a:buNone/>
            </a:pPr>
            <a:r>
              <a:rPr lang="en-US" dirty="0"/>
              <a:t>It is the localized loss of elastic tissue secondary to insect bites.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fontScale="85000" lnSpcReduction="10000"/>
          </a:bodyPr>
          <a:lstStyle/>
          <a:p>
            <a:pPr lvl="0"/>
            <a:r>
              <a:rPr lang="en-US" dirty="0"/>
              <a:t>Marfans syndrome;</a:t>
            </a:r>
          </a:p>
          <a:p>
            <a:pPr>
              <a:buNone/>
            </a:pPr>
            <a:r>
              <a:rPr lang="en-US" dirty="0"/>
              <a:t>It is the genetic disease in which there comes mutation in the fibrillin in 1 gene with normal microfibril.</a:t>
            </a:r>
          </a:p>
          <a:p>
            <a:pPr lvl="0"/>
            <a:r>
              <a:rPr lang="en-US" dirty="0"/>
              <a:t>Actinic elastosis;</a:t>
            </a:r>
          </a:p>
          <a:p>
            <a:pPr lvl="0">
              <a:buNone/>
            </a:pPr>
            <a:r>
              <a:rPr lang="en-US" dirty="0"/>
              <a:t>            It is the accumulation of irregularly thickened elastic fibers on long term sun radiation exposure.</a:t>
            </a:r>
          </a:p>
          <a:p>
            <a:pPr>
              <a:buNone/>
            </a:pPr>
            <a:endParaRPr lang="en-US" dirty="0"/>
          </a:p>
          <a:p>
            <a:pPr lvl="0"/>
            <a:r>
              <a:rPr lang="en-US" dirty="0"/>
              <a:t>Elastoderma;</a:t>
            </a:r>
          </a:p>
          <a:p>
            <a:pPr lvl="0">
              <a:buNone/>
            </a:pPr>
            <a:r>
              <a:rPr lang="en-US" dirty="0"/>
              <a:t>      It is the accumulation of excessive and rearranged elastin proteins.</a:t>
            </a:r>
          </a:p>
          <a:p>
            <a:pPr>
              <a:buNone/>
            </a:pPr>
            <a:endParaRPr lang="en-US" dirty="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ELASTOSIS:</a:t>
            </a:r>
          </a:p>
        </p:txBody>
      </p:sp>
      <p:sp>
        <p:nvSpPr>
          <p:cNvPr id="3" name="Content Placeholder 2"/>
          <p:cNvSpPr>
            <a:spLocks noGrp="1"/>
          </p:cNvSpPr>
          <p:nvPr>
            <p:ph idx="1"/>
          </p:nvPr>
        </p:nvSpPr>
        <p:spPr/>
        <p:txBody>
          <a:bodyPr/>
          <a:lstStyle/>
          <a:p>
            <a:pPr lvl="0"/>
            <a:r>
              <a:rPr lang="en-US" dirty="0"/>
              <a:t>Elastosis;</a:t>
            </a:r>
          </a:p>
          <a:p>
            <a:pPr>
              <a:buNone/>
            </a:pPr>
            <a:r>
              <a:rPr lang="en-US" dirty="0"/>
              <a:t>  It is the buildup of elastic fibers in tissues, and is a form of degenerative disease.</a:t>
            </a:r>
          </a:p>
          <a:p>
            <a:pPr>
              <a:buNone/>
            </a:pPr>
            <a:r>
              <a:rPr lang="en-US" dirty="0"/>
              <a:t>There are multitude of causes, but the most common cause is </a:t>
            </a:r>
            <a:r>
              <a:rPr lang="en-US" b="1" dirty="0"/>
              <a:t>Actinic elastosis</a:t>
            </a:r>
            <a:r>
              <a:rPr lang="en-US" dirty="0"/>
              <a:t> of the skin, also known as solar elastosis, which is caused by prolonged and excessive sun exposure , a process known as </a:t>
            </a:r>
            <a:r>
              <a:rPr lang="en-US" b="1" dirty="0"/>
              <a:t>Photo aging.</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diseases:</a:t>
            </a:r>
          </a:p>
        </p:txBody>
      </p:sp>
      <p:sp>
        <p:nvSpPr>
          <p:cNvPr id="3" name="Content Placeholder 2"/>
          <p:cNvSpPr>
            <a:spLocks noGrp="1"/>
          </p:cNvSpPr>
          <p:nvPr>
            <p:ph idx="1"/>
          </p:nvPr>
        </p:nvSpPr>
        <p:spPr/>
        <p:txBody>
          <a:bodyPr>
            <a:normAutofit lnSpcReduction="10000"/>
          </a:bodyPr>
          <a:lstStyle/>
          <a:p>
            <a:r>
              <a:rPr lang="en-US" b="1" dirty="0"/>
              <a:t>Hypertension </a:t>
            </a:r>
            <a:r>
              <a:rPr lang="en-US" dirty="0"/>
              <a:t>and some congenital heart defects are also associated with alterations in the great arteries, arteries and arterioles with alterations in the elastic matrix.</a:t>
            </a:r>
          </a:p>
          <a:p>
            <a:r>
              <a:rPr lang="en-US" b="1" dirty="0"/>
              <a:t>Hurler diseases</a:t>
            </a:r>
            <a:r>
              <a:rPr lang="en-US" dirty="0"/>
              <a:t> , a storage disease which is associated with an altered elastic matrix.</a:t>
            </a:r>
          </a:p>
          <a:p>
            <a:r>
              <a:rPr lang="en-US" b="1" dirty="0"/>
              <a:t>Williams syndrome</a:t>
            </a:r>
            <a:r>
              <a:rPr lang="en-US" dirty="0"/>
              <a:t> have elastic matrix defects that have been directly associated with alterations in the elastin gene.</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Alpha-1 antitrypsin deficiency:</a:t>
            </a:r>
          </a:p>
        </p:txBody>
      </p:sp>
      <p:sp>
        <p:nvSpPr>
          <p:cNvPr id="3" name="Content Placeholder 2"/>
          <p:cNvSpPr>
            <a:spLocks noGrp="1"/>
          </p:cNvSpPr>
          <p:nvPr>
            <p:ph idx="1"/>
          </p:nvPr>
        </p:nvSpPr>
        <p:spPr/>
        <p:txBody>
          <a:bodyPr/>
          <a:lstStyle/>
          <a:p>
            <a:r>
              <a:rPr lang="en-US" dirty="0"/>
              <a:t>It is a genetic disorder where elastin is excessively degraded by elastase, a degrading protein released by neutrophils during the inflammatory response.</a:t>
            </a:r>
          </a:p>
          <a:p>
            <a:r>
              <a:rPr lang="en-US" dirty="0"/>
              <a:t>This leads most often to emphysema and liver disease in affected individuals.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lstStyle/>
          <a:p>
            <a:pPr>
              <a:buNone/>
            </a:pPr>
            <a:endParaRPr lang="en-US" dirty="0"/>
          </a:p>
          <a:p>
            <a:pPr>
              <a:buNone/>
            </a:pPr>
            <a:r>
              <a:rPr lang="en-US" dirty="0"/>
              <a:t>There is evidence to believe that certain defects of any component of the elastic matrix may impair and alter the structural appearance of elastic and collagen fibers.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Elastic property:</a:t>
            </a:r>
          </a:p>
        </p:txBody>
      </p:sp>
      <p:sp>
        <p:nvSpPr>
          <p:cNvPr id="3" name="Content Placeholder 2"/>
          <p:cNvSpPr>
            <a:spLocks noGrp="1"/>
          </p:cNvSpPr>
          <p:nvPr>
            <p:ph idx="1"/>
          </p:nvPr>
        </p:nvSpPr>
        <p:spPr/>
        <p:txBody>
          <a:bodyPr/>
          <a:lstStyle/>
          <a:p>
            <a:r>
              <a:rPr lang="en-US" dirty="0"/>
              <a:t>Hydrophobic segments of elastin is found in loose water containing helical of B-spiral.</a:t>
            </a:r>
          </a:p>
          <a:p>
            <a:r>
              <a:rPr lang="en-US" dirty="0"/>
              <a:t>Multiple random spirals are present in the entire polypeptide chain.</a:t>
            </a:r>
          </a:p>
          <a:p>
            <a:r>
              <a:rPr lang="en-US" dirty="0"/>
              <a:t>Upon stretching, the spirals distance with each other and the hydrophobic forces drives the recoils of the chain.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SIGNIFICANCE:</a:t>
            </a:r>
          </a:p>
        </p:txBody>
      </p:sp>
      <p:sp>
        <p:nvSpPr>
          <p:cNvPr id="3" name="Content Placeholder 2"/>
          <p:cNvSpPr>
            <a:spLocks noGrp="1"/>
          </p:cNvSpPr>
          <p:nvPr>
            <p:ph idx="1"/>
          </p:nvPr>
        </p:nvSpPr>
        <p:spPr/>
        <p:txBody>
          <a:bodyPr>
            <a:normAutofit fontScale="92500" lnSpcReduction="10000"/>
          </a:bodyPr>
          <a:lstStyle/>
          <a:p>
            <a:pPr lvl="0"/>
            <a:r>
              <a:rPr lang="en-US" dirty="0"/>
              <a:t>Elastic fibers are the most important resilient component of mammalian connective tissue.</a:t>
            </a:r>
          </a:p>
          <a:p>
            <a:pPr lvl="0"/>
            <a:r>
              <a:rPr lang="en-US" dirty="0"/>
              <a:t>Their presence is necessary for the proper structure and function of the cardiovascular, pulmonary and intestinal systems.</a:t>
            </a:r>
          </a:p>
          <a:p>
            <a:pPr lvl="0"/>
            <a:r>
              <a:rPr lang="en-US" dirty="0"/>
              <a:t>Their structural role is to endow tissues with recoil and resilience.</a:t>
            </a:r>
          </a:p>
          <a:p>
            <a:pPr lvl="0"/>
            <a:r>
              <a:rPr lang="en-US" dirty="0"/>
              <a:t>Studies on the degradation of elastic fibers are helpful to clarify the pathogenesis of the disease and to find out effective treatment methods.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CONTENTS:</a:t>
            </a:r>
          </a:p>
        </p:txBody>
      </p:sp>
      <p:sp>
        <p:nvSpPr>
          <p:cNvPr id="3" name="Content Placeholder 2"/>
          <p:cNvSpPr>
            <a:spLocks noGrp="1"/>
          </p:cNvSpPr>
          <p:nvPr>
            <p:ph idx="1"/>
          </p:nvPr>
        </p:nvSpPr>
        <p:spPr/>
        <p:txBody>
          <a:bodyPr>
            <a:normAutofit fontScale="70000" lnSpcReduction="20000"/>
          </a:bodyPr>
          <a:lstStyle/>
          <a:p>
            <a:pPr>
              <a:buNone/>
            </a:pPr>
            <a:endParaRPr lang="en-US" dirty="0"/>
          </a:p>
          <a:p>
            <a:pPr lvl="0"/>
            <a:r>
              <a:rPr lang="en-US" b="1" dirty="0"/>
              <a:t>INTRODUCTION</a:t>
            </a:r>
          </a:p>
          <a:p>
            <a:pPr lvl="0"/>
            <a:endParaRPr lang="en-US" dirty="0"/>
          </a:p>
          <a:p>
            <a:pPr lvl="0"/>
            <a:r>
              <a:rPr lang="en-US" b="1" dirty="0"/>
              <a:t>DEVELOPMENT</a:t>
            </a:r>
            <a:endParaRPr lang="en-US" dirty="0"/>
          </a:p>
          <a:p>
            <a:pPr lvl="0"/>
            <a:r>
              <a:rPr lang="en-US" b="1" dirty="0"/>
              <a:t>SITES</a:t>
            </a:r>
          </a:p>
          <a:p>
            <a:pPr lvl="0">
              <a:buNone/>
            </a:pPr>
            <a:r>
              <a:rPr lang="en-US" b="1" dirty="0"/>
              <a:t> </a:t>
            </a:r>
            <a:endParaRPr lang="en-US" dirty="0"/>
          </a:p>
          <a:p>
            <a:pPr lvl="0"/>
            <a:r>
              <a:rPr lang="en-US" b="1" dirty="0"/>
              <a:t>TYPES</a:t>
            </a:r>
            <a:endParaRPr lang="en-US" dirty="0"/>
          </a:p>
          <a:p>
            <a:pPr lvl="0"/>
            <a:r>
              <a:rPr lang="en-US" b="1" dirty="0"/>
              <a:t>FUNCTIONS</a:t>
            </a:r>
            <a:endParaRPr lang="en-US" dirty="0"/>
          </a:p>
          <a:p>
            <a:endParaRPr lang="en-US" dirty="0"/>
          </a:p>
          <a:p>
            <a:pPr lvl="0"/>
            <a:r>
              <a:rPr lang="en-US" b="1" dirty="0"/>
              <a:t>HISTOLOGY</a:t>
            </a:r>
            <a:endParaRPr lang="en-US" dirty="0"/>
          </a:p>
          <a:p>
            <a:endParaRPr lang="en-US" dirty="0"/>
          </a:p>
          <a:p>
            <a:pPr lvl="0"/>
            <a:r>
              <a:rPr lang="en-US" b="1" dirty="0"/>
              <a:t>AGE RELATED CHANGES</a:t>
            </a:r>
            <a:endParaRPr lang="en-US" dirty="0"/>
          </a:p>
          <a:p>
            <a:pPr lvl="0"/>
            <a:r>
              <a:rPr lang="en-US" b="1" dirty="0"/>
              <a:t>DISORDERS</a:t>
            </a:r>
          </a:p>
          <a:p>
            <a:pPr lvl="0"/>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E6A8-B4A2-46BE-9EBE-61A7D56731D7}"/>
              </a:ext>
            </a:extLst>
          </p:cNvPr>
          <p:cNvSpPr>
            <a:spLocks noGrp="1"/>
          </p:cNvSpPr>
          <p:nvPr>
            <p:ph type="title"/>
          </p:nvPr>
        </p:nvSpPr>
        <p:spPr/>
        <p:txBody>
          <a:bodyPr>
            <a:normAutofit fontScale="90000"/>
          </a:bodyPr>
          <a:lstStyle/>
          <a:p>
            <a:r>
              <a:rPr lang="en-US" dirty="0"/>
              <a:t>Difference between glycoproteins  and proteoglycans</a:t>
            </a:r>
          </a:p>
        </p:txBody>
      </p:sp>
      <p:graphicFrame>
        <p:nvGraphicFramePr>
          <p:cNvPr id="4" name="Content Placeholder 3">
            <a:extLst>
              <a:ext uri="{FF2B5EF4-FFF2-40B4-BE49-F238E27FC236}">
                <a16:creationId xmlns:a16="http://schemas.microsoft.com/office/drawing/2014/main" id="{E2841FCB-227F-47F2-815A-A81EC198E095}"/>
              </a:ext>
            </a:extLst>
          </p:cNvPr>
          <p:cNvGraphicFramePr>
            <a:graphicFrameLocks noGrp="1"/>
          </p:cNvGraphicFramePr>
          <p:nvPr>
            <p:ph idx="1"/>
          </p:nvPr>
        </p:nvGraphicFramePr>
        <p:xfrm>
          <a:off x="1248508" y="2351943"/>
          <a:ext cx="7139353" cy="2720141"/>
        </p:xfrm>
        <a:graphic>
          <a:graphicData uri="http://schemas.openxmlformats.org/drawingml/2006/table">
            <a:tbl>
              <a:tblPr firstRow="1" firstCol="1" bandRow="1"/>
              <a:tblGrid>
                <a:gridCol w="3618033">
                  <a:extLst>
                    <a:ext uri="{9D8B030D-6E8A-4147-A177-3AD203B41FA5}">
                      <a16:colId xmlns:a16="http://schemas.microsoft.com/office/drawing/2014/main" val="1542878098"/>
                    </a:ext>
                  </a:extLst>
                </a:gridCol>
                <a:gridCol w="3521320">
                  <a:extLst>
                    <a:ext uri="{9D8B030D-6E8A-4147-A177-3AD203B41FA5}">
                      <a16:colId xmlns:a16="http://schemas.microsoft.com/office/drawing/2014/main" val="3091908360"/>
                    </a:ext>
                  </a:extLst>
                </a:gridCol>
              </a:tblGrid>
              <a:tr h="448408">
                <a:tc>
                  <a:txBody>
                    <a:bodyPr/>
                    <a:lstStyle/>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glycoproteins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proteoglycan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866190"/>
                  </a:ext>
                </a:extLst>
              </a:tr>
              <a:tr h="703313">
                <a:tc>
                  <a:txBody>
                    <a:bodyPr/>
                    <a:lstStyle/>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Carbohydrates are less in amount than proteins ( 1to 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Carbohydrates are greater in amount than proteins (95%)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713170"/>
                  </a:ext>
                </a:extLst>
              </a:tr>
              <a:tr h="633046">
                <a:tc>
                  <a:txBody>
                    <a:bodyPr/>
                    <a:lstStyle/>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Length of carbohydrates is smaller (2-3 sugar residue)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Very long carbohydrates chain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875172"/>
                  </a:ext>
                </a:extLst>
              </a:tr>
              <a:tr h="467687">
                <a:tc>
                  <a:txBody>
                    <a:bodyPr/>
                    <a:lstStyle/>
                    <a:p>
                      <a:pPr marL="0" marR="0">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No serial disaccharides repeats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Serial disaccharides repeats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973281"/>
                  </a:ext>
                </a:extLst>
              </a:tr>
              <a:tr h="467687">
                <a:tc>
                  <a:txBody>
                    <a:bodyPr/>
                    <a:lstStyle/>
                    <a:p>
                      <a:pPr marL="0" marR="0">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Branching of carbohydrates chains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No branching  of carbohydrates chain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117746"/>
                  </a:ext>
                </a:extLst>
              </a:tr>
            </a:tbl>
          </a:graphicData>
        </a:graphic>
      </p:graphicFrame>
      <p:sp>
        <p:nvSpPr>
          <p:cNvPr id="5" name="Rectangle 1">
            <a:extLst>
              <a:ext uri="{FF2B5EF4-FFF2-40B4-BE49-F238E27FC236}">
                <a16:creationId xmlns:a16="http://schemas.microsoft.com/office/drawing/2014/main" id="{F548021D-A884-48D3-8B02-882589D1F36A}"/>
              </a:ext>
            </a:extLst>
          </p:cNvPr>
          <p:cNvSpPr>
            <a:spLocks noChangeArrowheads="1"/>
          </p:cNvSpPr>
          <p:nvPr/>
        </p:nvSpPr>
        <p:spPr bwMode="auto">
          <a:xfrm>
            <a:off x="-2253814" y="890201"/>
            <a:ext cx="14372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3406760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76CD-81E8-4F99-B567-F4E6EE64AC5A}"/>
              </a:ext>
            </a:extLst>
          </p:cNvPr>
          <p:cNvSpPr>
            <a:spLocks noGrp="1"/>
          </p:cNvSpPr>
          <p:nvPr>
            <p:ph type="ctrTitle"/>
          </p:nvPr>
        </p:nvSpPr>
        <p:spPr>
          <a:xfrm>
            <a:off x="1813335" y="1458974"/>
            <a:ext cx="6477805" cy="1970026"/>
          </a:xfrm>
        </p:spPr>
        <p:txBody>
          <a:bodyPr>
            <a:normAutofit/>
          </a:bodyPr>
          <a:lstStyle/>
          <a:p>
            <a:r>
              <a:rPr lang="en-US" sz="5400" b="1" dirty="0"/>
              <a:t>Glycoproteins</a:t>
            </a:r>
          </a:p>
        </p:txBody>
      </p:sp>
    </p:spTree>
    <p:extLst>
      <p:ext uri="{BB962C8B-B14F-4D97-AF65-F5344CB8AC3E}">
        <p14:creationId xmlns:p14="http://schemas.microsoft.com/office/powerpoint/2010/main" val="2407329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B439-57BE-4C51-AFC9-C6113F7F0C98}"/>
              </a:ext>
            </a:extLst>
          </p:cNvPr>
          <p:cNvSpPr>
            <a:spLocks noGrp="1"/>
          </p:cNvSpPr>
          <p:nvPr>
            <p:ph type="title"/>
          </p:nvPr>
        </p:nvSpPr>
        <p:spPr/>
        <p:txBody>
          <a:bodyPr>
            <a:normAutofit fontScale="90000"/>
          </a:bodyPr>
          <a:lstStyle/>
          <a:p>
            <a:r>
              <a:rPr lang="en-US" dirty="0"/>
              <a:t>Glycoproteins;</a:t>
            </a:r>
            <a:br>
              <a:rPr lang="en-US" dirty="0"/>
            </a:br>
            <a:endParaRPr lang="en-US" dirty="0"/>
          </a:p>
        </p:txBody>
      </p:sp>
      <p:sp>
        <p:nvSpPr>
          <p:cNvPr id="3" name="Content Placeholder 2">
            <a:extLst>
              <a:ext uri="{FF2B5EF4-FFF2-40B4-BE49-F238E27FC236}">
                <a16:creationId xmlns:a16="http://schemas.microsoft.com/office/drawing/2014/main" id="{1AA1E7F7-BA82-4E88-97CD-08E195D23644}"/>
              </a:ext>
            </a:extLst>
          </p:cNvPr>
          <p:cNvSpPr>
            <a:spLocks noGrp="1"/>
          </p:cNvSpPr>
          <p:nvPr>
            <p:ph idx="1"/>
          </p:nvPr>
        </p:nvSpPr>
        <p:spPr/>
        <p:txBody>
          <a:bodyPr/>
          <a:lstStyle/>
          <a:p>
            <a:r>
              <a:rPr lang="en-US" sz="2100" dirty="0"/>
              <a:t>A glycoprotein is type of protein molecule that has  carbohydrate attached  to it.</a:t>
            </a:r>
          </a:p>
          <a:p>
            <a:r>
              <a:rPr lang="en-US" sz="2100" dirty="0"/>
              <a:t>Glycoproteins are proteins which contain oligosaccharides chains that are attached by covalent bond to the side chain of amino acid .</a:t>
            </a:r>
          </a:p>
          <a:p>
            <a:endParaRPr lang="en-US" dirty="0"/>
          </a:p>
        </p:txBody>
      </p:sp>
    </p:spTree>
    <p:extLst>
      <p:ext uri="{BB962C8B-B14F-4D97-AF65-F5344CB8AC3E}">
        <p14:creationId xmlns:p14="http://schemas.microsoft.com/office/powerpoint/2010/main" val="170977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8751-DDE9-4F39-B0C0-1BF9ACD6B13C}"/>
              </a:ext>
            </a:extLst>
          </p:cNvPr>
          <p:cNvSpPr>
            <a:spLocks noGrp="1"/>
          </p:cNvSpPr>
          <p:nvPr>
            <p:ph type="title"/>
          </p:nvPr>
        </p:nvSpPr>
        <p:spPr/>
        <p:txBody>
          <a:bodyPr>
            <a:normAutofit fontScale="90000"/>
          </a:bodyPr>
          <a:lstStyle/>
          <a:p>
            <a:r>
              <a:rPr lang="en-US" dirty="0"/>
              <a:t>Example;</a:t>
            </a:r>
            <a:br>
              <a:rPr lang="en-US" dirty="0"/>
            </a:br>
            <a:endParaRPr lang="en-US" dirty="0"/>
          </a:p>
        </p:txBody>
      </p:sp>
      <p:sp>
        <p:nvSpPr>
          <p:cNvPr id="3" name="Content Placeholder 2">
            <a:extLst>
              <a:ext uri="{FF2B5EF4-FFF2-40B4-BE49-F238E27FC236}">
                <a16:creationId xmlns:a16="http://schemas.microsoft.com/office/drawing/2014/main" id="{74B8A91B-6246-41B1-BBF0-1D4E85169B91}"/>
              </a:ext>
            </a:extLst>
          </p:cNvPr>
          <p:cNvSpPr>
            <a:spLocks noGrp="1"/>
          </p:cNvSpPr>
          <p:nvPr>
            <p:ph idx="1"/>
          </p:nvPr>
        </p:nvSpPr>
        <p:spPr/>
        <p:txBody>
          <a:bodyPr>
            <a:normAutofit/>
          </a:bodyPr>
          <a:lstStyle/>
          <a:p>
            <a:r>
              <a:rPr lang="en-US" sz="2100" dirty="0"/>
              <a:t>Glycoprotein  that found naturally are</a:t>
            </a:r>
          </a:p>
          <a:p>
            <a:r>
              <a:rPr lang="en-US" sz="2100" dirty="0"/>
              <a:t>Mucins </a:t>
            </a:r>
          </a:p>
          <a:p>
            <a:r>
              <a:rPr lang="en-US" sz="2100" dirty="0"/>
              <a:t>transferrin </a:t>
            </a:r>
          </a:p>
          <a:p>
            <a:r>
              <a:rPr lang="en-US" sz="2100" dirty="0"/>
              <a:t>antibodies </a:t>
            </a:r>
          </a:p>
          <a:p>
            <a:r>
              <a:rPr lang="en-US" sz="2100" dirty="0"/>
              <a:t>immunoglobulins</a:t>
            </a:r>
          </a:p>
          <a:p>
            <a:endParaRPr lang="en-US" sz="2100" dirty="0"/>
          </a:p>
        </p:txBody>
      </p:sp>
    </p:spTree>
    <p:extLst>
      <p:ext uri="{BB962C8B-B14F-4D97-AF65-F5344CB8AC3E}">
        <p14:creationId xmlns:p14="http://schemas.microsoft.com/office/powerpoint/2010/main" val="732692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1EDD-EC8F-494D-82FF-802D86AB66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B96D38-C17B-4265-842A-6545AA67DA70}"/>
              </a:ext>
            </a:extLst>
          </p:cNvPr>
          <p:cNvSpPr>
            <a:spLocks noGrp="1"/>
          </p:cNvSpPr>
          <p:nvPr>
            <p:ph idx="1"/>
          </p:nvPr>
        </p:nvSpPr>
        <p:spPr>
          <a:xfrm>
            <a:off x="1088685" y="2369049"/>
            <a:ext cx="7844300" cy="3028312"/>
          </a:xfrm>
        </p:spPr>
        <p:txBody>
          <a:bodyPr>
            <a:normAutofit/>
          </a:bodyPr>
          <a:lstStyle/>
          <a:p>
            <a:r>
              <a:rPr lang="en-US" sz="2100" b="1" dirty="0"/>
              <a:t>Glycosylation;</a:t>
            </a:r>
          </a:p>
          <a:p>
            <a:r>
              <a:rPr lang="en-US" sz="2100" dirty="0"/>
              <a:t> Enzymic attachment of sugar to protein in the most frequent post – translational modification of proteins.</a:t>
            </a:r>
          </a:p>
          <a:p>
            <a:r>
              <a:rPr lang="en-US" sz="2100" b="1" dirty="0"/>
              <a:t>Glycation;</a:t>
            </a:r>
          </a:p>
          <a:p>
            <a:r>
              <a:rPr lang="en-US" sz="2100" dirty="0"/>
              <a:t>Non – enzymic attachment of sugar to proteins also occur , and referred to as glycation.</a:t>
            </a:r>
          </a:p>
          <a:p>
            <a:endParaRPr lang="en-US" dirty="0"/>
          </a:p>
        </p:txBody>
      </p:sp>
    </p:spTree>
    <p:extLst>
      <p:ext uri="{BB962C8B-B14F-4D97-AF65-F5344CB8AC3E}">
        <p14:creationId xmlns:p14="http://schemas.microsoft.com/office/powerpoint/2010/main" val="1700626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BC3B-9C62-4C73-96BE-BB7E1B9E6766}"/>
              </a:ext>
            </a:extLst>
          </p:cNvPr>
          <p:cNvSpPr>
            <a:spLocks noGrp="1"/>
          </p:cNvSpPr>
          <p:nvPr>
            <p:ph type="title"/>
          </p:nvPr>
        </p:nvSpPr>
        <p:spPr/>
        <p:txBody>
          <a:bodyPr>
            <a:normAutofit fontScale="90000"/>
          </a:bodyPr>
          <a:lstStyle/>
          <a:p>
            <a:r>
              <a:rPr lang="en-US" dirty="0"/>
              <a:t>The percentage of carbohydrates in glycoprotein is highly variable;</a:t>
            </a:r>
            <a:br>
              <a:rPr lang="en-US" dirty="0"/>
            </a:br>
            <a:br>
              <a:rPr lang="en-US" dirty="0"/>
            </a:br>
            <a:endParaRPr lang="en-US" dirty="0"/>
          </a:p>
        </p:txBody>
      </p:sp>
      <p:sp>
        <p:nvSpPr>
          <p:cNvPr id="3" name="Content Placeholder 2">
            <a:extLst>
              <a:ext uri="{FF2B5EF4-FFF2-40B4-BE49-F238E27FC236}">
                <a16:creationId xmlns:a16="http://schemas.microsoft.com/office/drawing/2014/main" id="{9BBA4684-1556-4483-9E3B-FFD0070D0ADF}"/>
              </a:ext>
            </a:extLst>
          </p:cNvPr>
          <p:cNvSpPr>
            <a:spLocks noGrp="1"/>
          </p:cNvSpPr>
          <p:nvPr>
            <p:ph idx="1"/>
          </p:nvPr>
        </p:nvSpPr>
        <p:spPr/>
        <p:txBody>
          <a:bodyPr>
            <a:normAutofit/>
          </a:bodyPr>
          <a:lstStyle/>
          <a:p>
            <a:r>
              <a:rPr lang="en-US" sz="2100" dirty="0"/>
              <a:t>The carbohydrates can be distributed fairly evenly along the polypeptide chain or concentrated in defined region.</a:t>
            </a:r>
          </a:p>
          <a:p>
            <a:r>
              <a:rPr lang="en-US" sz="2100" dirty="0"/>
              <a:t>Some glycoproteins such as </a:t>
            </a:r>
            <a:r>
              <a:rPr lang="en-US" sz="2100" dirty="0" err="1"/>
              <a:t>lgG</a:t>
            </a:r>
            <a:r>
              <a:rPr lang="en-US" sz="2100" dirty="0"/>
              <a:t>  contain low amount (4%) of carbohydrates by weight , while glycophorin , the human cell membrane glycoprotein , contains 60% carbohydrates </a:t>
            </a:r>
          </a:p>
          <a:p>
            <a:endParaRPr lang="en-US" sz="2100" dirty="0"/>
          </a:p>
        </p:txBody>
      </p:sp>
    </p:spTree>
    <p:extLst>
      <p:ext uri="{BB962C8B-B14F-4D97-AF65-F5344CB8AC3E}">
        <p14:creationId xmlns:p14="http://schemas.microsoft.com/office/powerpoint/2010/main" val="118041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6E0C-AF8E-4CED-BB0D-2925BA3F015D}"/>
              </a:ext>
            </a:extLst>
          </p:cNvPr>
          <p:cNvSpPr>
            <a:spLocks noGrp="1"/>
          </p:cNvSpPr>
          <p:nvPr>
            <p:ph type="title"/>
          </p:nvPr>
        </p:nvSpPr>
        <p:spPr/>
        <p:txBody>
          <a:bodyPr>
            <a:normAutofit fontScale="90000"/>
          </a:bodyPr>
          <a:lstStyle/>
          <a:p>
            <a:r>
              <a:rPr lang="en-US" dirty="0"/>
              <a:t>Function of oligosaccharides chains of glycoproteins;</a:t>
            </a:r>
          </a:p>
        </p:txBody>
      </p:sp>
      <p:sp>
        <p:nvSpPr>
          <p:cNvPr id="3" name="Content Placeholder 2">
            <a:extLst>
              <a:ext uri="{FF2B5EF4-FFF2-40B4-BE49-F238E27FC236}">
                <a16:creationId xmlns:a16="http://schemas.microsoft.com/office/drawing/2014/main" id="{95F6058C-9C97-40BF-81F6-BD7242CB4A0E}"/>
              </a:ext>
            </a:extLst>
          </p:cNvPr>
          <p:cNvSpPr>
            <a:spLocks noGrp="1"/>
          </p:cNvSpPr>
          <p:nvPr>
            <p:ph idx="1"/>
          </p:nvPr>
        </p:nvSpPr>
        <p:spPr/>
        <p:txBody>
          <a:bodyPr/>
          <a:lstStyle/>
          <a:p>
            <a:r>
              <a:rPr lang="en-US" sz="2100" dirty="0"/>
              <a:t>1.	  Provide Stabilization to  protein structure;</a:t>
            </a:r>
          </a:p>
          <a:p>
            <a:r>
              <a:rPr lang="en-US" sz="2100" dirty="0"/>
              <a:t>2.	Increase polarity of proteins ;</a:t>
            </a:r>
          </a:p>
          <a:p>
            <a:r>
              <a:rPr lang="en-US" sz="2100" dirty="0"/>
              <a:t>3.	Prevent degradation of protein by proteinases</a:t>
            </a:r>
          </a:p>
          <a:p>
            <a:r>
              <a:rPr lang="en-US" sz="2100" dirty="0"/>
              <a:t>4.	Control of protein half life  in blood</a:t>
            </a:r>
          </a:p>
          <a:p>
            <a:r>
              <a:rPr lang="en-US" sz="2100" dirty="0"/>
              <a:t>5.	Important in determining receptor – ligand binding</a:t>
            </a:r>
          </a:p>
          <a:p>
            <a:endParaRPr lang="en-US" dirty="0"/>
          </a:p>
        </p:txBody>
      </p:sp>
    </p:spTree>
    <p:extLst>
      <p:ext uri="{BB962C8B-B14F-4D97-AF65-F5344CB8AC3E}">
        <p14:creationId xmlns:p14="http://schemas.microsoft.com/office/powerpoint/2010/main" val="2260222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6294-B390-4123-8D1A-8563B255A98A}"/>
              </a:ext>
            </a:extLst>
          </p:cNvPr>
          <p:cNvSpPr>
            <a:spLocks noGrp="1"/>
          </p:cNvSpPr>
          <p:nvPr>
            <p:ph type="title"/>
          </p:nvPr>
        </p:nvSpPr>
        <p:spPr/>
        <p:txBody>
          <a:bodyPr/>
          <a:lstStyle/>
          <a:p>
            <a:r>
              <a:rPr lang="en-US" dirty="0"/>
              <a:t>Types of glycolipids</a:t>
            </a:r>
          </a:p>
        </p:txBody>
      </p:sp>
      <p:sp>
        <p:nvSpPr>
          <p:cNvPr id="3" name="Content Placeholder 2">
            <a:extLst>
              <a:ext uri="{FF2B5EF4-FFF2-40B4-BE49-F238E27FC236}">
                <a16:creationId xmlns:a16="http://schemas.microsoft.com/office/drawing/2014/main" id="{E372B6EC-A4CD-4C05-A16B-A26BD0B8139A}"/>
              </a:ext>
            </a:extLst>
          </p:cNvPr>
          <p:cNvSpPr>
            <a:spLocks noGrp="1"/>
          </p:cNvSpPr>
          <p:nvPr>
            <p:ph idx="1"/>
          </p:nvPr>
        </p:nvSpPr>
        <p:spPr/>
        <p:txBody>
          <a:bodyPr>
            <a:normAutofit/>
          </a:bodyPr>
          <a:lstStyle/>
          <a:p>
            <a:pPr marL="0" indent="0">
              <a:buNone/>
            </a:pPr>
            <a:r>
              <a:rPr lang="en-US" sz="2100" dirty="0"/>
              <a:t>Based on nature of the linkage between their polypeptide chains and their oligosaccharide chains , glycoproteins can be divided into three major classes;</a:t>
            </a:r>
          </a:p>
          <a:p>
            <a:r>
              <a:rPr lang="en-US" sz="2100" dirty="0"/>
              <a:t>1.	O-linked </a:t>
            </a:r>
          </a:p>
          <a:p>
            <a:r>
              <a:rPr lang="en-US" sz="2100" dirty="0"/>
              <a:t>2.	N-linked</a:t>
            </a:r>
          </a:p>
          <a:p>
            <a:endParaRPr lang="en-US" sz="2100" dirty="0"/>
          </a:p>
        </p:txBody>
      </p:sp>
    </p:spTree>
    <p:extLst>
      <p:ext uri="{BB962C8B-B14F-4D97-AF65-F5344CB8AC3E}">
        <p14:creationId xmlns:p14="http://schemas.microsoft.com/office/powerpoint/2010/main" val="3981641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CD4E55-0BF3-4F86-B8BE-27E571C7C690}"/>
              </a:ext>
            </a:extLst>
          </p:cNvPr>
          <p:cNvSpPr>
            <a:spLocks noGrp="1"/>
          </p:cNvSpPr>
          <p:nvPr>
            <p:ph type="title"/>
          </p:nvPr>
        </p:nvSpPr>
        <p:spPr/>
        <p:txBody>
          <a:bodyPr/>
          <a:lstStyle/>
          <a:p>
            <a:r>
              <a:rPr lang="en-US" dirty="0"/>
              <a:t>O linked glycoproteins</a:t>
            </a:r>
          </a:p>
        </p:txBody>
      </p:sp>
      <p:sp>
        <p:nvSpPr>
          <p:cNvPr id="9" name="Content Placeholder 8">
            <a:extLst>
              <a:ext uri="{FF2B5EF4-FFF2-40B4-BE49-F238E27FC236}">
                <a16:creationId xmlns:a16="http://schemas.microsoft.com/office/drawing/2014/main" id="{DCF6229B-81FE-4325-BC1A-B4268715AE56}"/>
              </a:ext>
            </a:extLst>
          </p:cNvPr>
          <p:cNvSpPr>
            <a:spLocks noGrp="1"/>
          </p:cNvSpPr>
          <p:nvPr>
            <p:ph sz="half" idx="1"/>
          </p:nvPr>
        </p:nvSpPr>
        <p:spPr/>
        <p:txBody>
          <a:bodyPr>
            <a:normAutofit/>
          </a:bodyPr>
          <a:lstStyle/>
          <a:p>
            <a:pPr marL="0" indent="0">
              <a:buNone/>
            </a:pPr>
            <a:endParaRPr lang="en-US" sz="2100" dirty="0"/>
          </a:p>
          <a:p>
            <a:r>
              <a:rPr lang="en-US" sz="2100" dirty="0"/>
              <a:t>Glycoproteins involving the hydroxyl side chain of serine or threonine and a sugar such as N-</a:t>
            </a:r>
            <a:r>
              <a:rPr lang="en-US" sz="2100" dirty="0" err="1"/>
              <a:t>acetylgalactosamine</a:t>
            </a:r>
            <a:r>
              <a:rPr lang="en-US" sz="2100" dirty="0"/>
              <a:t> .</a:t>
            </a:r>
          </a:p>
          <a:p>
            <a:endParaRPr lang="en-US" sz="2100" dirty="0"/>
          </a:p>
        </p:txBody>
      </p:sp>
      <p:pic>
        <p:nvPicPr>
          <p:cNvPr id="11" name="Content Placeholder 10">
            <a:extLst>
              <a:ext uri="{FF2B5EF4-FFF2-40B4-BE49-F238E27FC236}">
                <a16:creationId xmlns:a16="http://schemas.microsoft.com/office/drawing/2014/main" id="{418B42F9-0734-46C6-B42A-73FCCFDD7499}"/>
              </a:ext>
            </a:extLst>
          </p:cNvPr>
          <p:cNvPicPr>
            <a:picLocks noGrp="1" noChangeAspect="1"/>
          </p:cNvPicPr>
          <p:nvPr>
            <p:ph sz="half" idx="2"/>
          </p:nvPr>
        </p:nvPicPr>
        <p:blipFill>
          <a:blip r:embed="rId2"/>
          <a:stretch>
            <a:fillRect/>
          </a:stretch>
        </p:blipFill>
        <p:spPr>
          <a:xfrm>
            <a:off x="5072839" y="2457450"/>
            <a:ext cx="3483864" cy="2494405"/>
          </a:xfrm>
          <a:prstGeom prst="rect">
            <a:avLst/>
          </a:prstGeom>
        </p:spPr>
      </p:pic>
    </p:spTree>
    <p:extLst>
      <p:ext uri="{BB962C8B-B14F-4D97-AF65-F5344CB8AC3E}">
        <p14:creationId xmlns:p14="http://schemas.microsoft.com/office/powerpoint/2010/main" val="3084678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DAF050-DA85-4F6A-A9A3-079F0A2CB786}"/>
              </a:ext>
            </a:extLst>
          </p:cNvPr>
          <p:cNvSpPr>
            <a:spLocks noGrp="1"/>
          </p:cNvSpPr>
          <p:nvPr>
            <p:ph type="title"/>
          </p:nvPr>
        </p:nvSpPr>
        <p:spPr/>
        <p:txBody>
          <a:bodyPr>
            <a:normAutofit fontScale="90000"/>
          </a:bodyPr>
          <a:lstStyle/>
          <a:p>
            <a:r>
              <a:rPr lang="en-US" dirty="0"/>
              <a:t>Importance of o linked glycoproteins;</a:t>
            </a:r>
            <a:br>
              <a:rPr lang="en-US" dirty="0"/>
            </a:br>
            <a:endParaRPr lang="en-US" dirty="0"/>
          </a:p>
        </p:txBody>
      </p:sp>
      <p:sp>
        <p:nvSpPr>
          <p:cNvPr id="8" name="Content Placeholder 7">
            <a:extLst>
              <a:ext uri="{FF2B5EF4-FFF2-40B4-BE49-F238E27FC236}">
                <a16:creationId xmlns:a16="http://schemas.microsoft.com/office/drawing/2014/main" id="{3D3B23CE-06C0-4953-BE5D-11977B524944}"/>
              </a:ext>
            </a:extLst>
          </p:cNvPr>
          <p:cNvSpPr>
            <a:spLocks noGrp="1"/>
          </p:cNvSpPr>
          <p:nvPr>
            <p:ph idx="1"/>
          </p:nvPr>
        </p:nvSpPr>
        <p:spPr/>
        <p:txBody>
          <a:bodyPr>
            <a:normAutofit/>
          </a:bodyPr>
          <a:lstStyle/>
          <a:p>
            <a:r>
              <a:rPr lang="en-US" sz="2100" dirty="0"/>
              <a:t>O linked glycoproteins are found extensively in salivary secretion , mucins which consists of many short o-linked glycans with proteins.</a:t>
            </a:r>
          </a:p>
          <a:p>
            <a:r>
              <a:rPr lang="en-US" sz="2100" dirty="0"/>
              <a:t>It increases the viscosity of fluid in  which they are dissolved.</a:t>
            </a:r>
          </a:p>
          <a:p>
            <a:r>
              <a:rPr lang="en-US" sz="2100" dirty="0"/>
              <a:t>It  performs function in targeting and molecular and cellular identification</a:t>
            </a:r>
          </a:p>
          <a:p>
            <a:r>
              <a:rPr lang="en-US" sz="2100" dirty="0"/>
              <a:t>Example; ABO blood group system  </a:t>
            </a:r>
          </a:p>
          <a:p>
            <a:r>
              <a:rPr lang="en-US" sz="2100" dirty="0"/>
              <a:t>Antarctic fish contains a glycoprotein that serves as “antifreeze “, preventing the freezing of body fluids in extreme cold environment.</a:t>
            </a:r>
          </a:p>
          <a:p>
            <a:endParaRPr lang="en-US" sz="2100" dirty="0"/>
          </a:p>
        </p:txBody>
      </p:sp>
    </p:spTree>
    <p:extLst>
      <p:ext uri="{BB962C8B-B14F-4D97-AF65-F5344CB8AC3E}">
        <p14:creationId xmlns:p14="http://schemas.microsoft.com/office/powerpoint/2010/main" val="358948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p:txBody>
          <a:bodyPr>
            <a:normAutofit lnSpcReduction="10000"/>
          </a:bodyPr>
          <a:lstStyle/>
          <a:p>
            <a:r>
              <a:rPr lang="en-US" b="1" dirty="0"/>
              <a:t>DEFINITION:</a:t>
            </a:r>
          </a:p>
          <a:p>
            <a:pPr>
              <a:buNone/>
            </a:pPr>
            <a:r>
              <a:rPr lang="en-US" b="1" dirty="0"/>
              <a:t>      “Elastic fibers (yellow fibers) are bundles of proteins (elastin) found in extracellular matrix of connective tissue and produced by smooth muscles cells in arteries.”</a:t>
            </a:r>
            <a:endParaRPr lang="en-US" dirty="0"/>
          </a:p>
          <a:p>
            <a:pPr>
              <a:buNone/>
            </a:pPr>
            <a:r>
              <a:rPr lang="en-US" dirty="0"/>
              <a:t>These fibers can stretch up to 1.5 times their length and snap back to their original length when relaxed. These include </a:t>
            </a:r>
            <a:r>
              <a:rPr lang="en-US" b="1" dirty="0"/>
              <a:t>elastin, elaunin and oxytalan.</a:t>
            </a: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1FD5-C157-427E-A0DA-F846735AF3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E394E9-2F46-4F04-BE37-5CF923572C6F}"/>
              </a:ext>
            </a:extLst>
          </p:cNvPr>
          <p:cNvSpPr>
            <a:spLocks noGrp="1"/>
          </p:cNvSpPr>
          <p:nvPr>
            <p:ph idx="1"/>
          </p:nvPr>
        </p:nvSpPr>
        <p:spPr>
          <a:xfrm>
            <a:off x="1088685" y="2369049"/>
            <a:ext cx="7731466" cy="2936376"/>
          </a:xfrm>
        </p:spPr>
        <p:txBody>
          <a:bodyPr>
            <a:normAutofit/>
          </a:bodyPr>
          <a:lstStyle/>
          <a:p>
            <a:r>
              <a:rPr lang="en-US" sz="1800" dirty="0"/>
              <a:t>Biosynthesis of O -linked glycosylation occur in golgi lumen. Proteins which are present in ER lumen undergo modification. ER  packed the proteins and send them to golgi apparatus.</a:t>
            </a:r>
          </a:p>
          <a:p>
            <a:r>
              <a:rPr lang="en-US" sz="1800" dirty="0"/>
              <a:t>In golgi apparatus the face of golgi vesicles towards the ER membrane is known as cis – face and the face away from the ER membrane  is known as trans – face </a:t>
            </a:r>
          </a:p>
          <a:p>
            <a:r>
              <a:rPr lang="en-US" sz="1800" dirty="0"/>
              <a:t>In O linked glycosylation four residue of oligosaccharides are attached to proteins. Now proteins are present in golgi lumen.</a:t>
            </a:r>
          </a:p>
          <a:p>
            <a:endParaRPr lang="en-US" sz="1800" dirty="0"/>
          </a:p>
        </p:txBody>
      </p:sp>
    </p:spTree>
    <p:extLst>
      <p:ext uri="{BB962C8B-B14F-4D97-AF65-F5344CB8AC3E}">
        <p14:creationId xmlns:p14="http://schemas.microsoft.com/office/powerpoint/2010/main" val="2851514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F0BE-0247-4574-BBDF-AAD96D4C4D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D77A76-F93A-4CF0-ADF5-2CD7D8CA7E25}"/>
              </a:ext>
            </a:extLst>
          </p:cNvPr>
          <p:cNvSpPr>
            <a:spLocks noGrp="1"/>
          </p:cNvSpPr>
          <p:nvPr>
            <p:ph idx="1"/>
          </p:nvPr>
        </p:nvSpPr>
        <p:spPr>
          <a:xfrm>
            <a:off x="1088685" y="2143125"/>
            <a:ext cx="7912441" cy="3254236"/>
          </a:xfrm>
        </p:spPr>
        <p:txBody>
          <a:bodyPr>
            <a:noAutofit/>
          </a:bodyPr>
          <a:lstStyle/>
          <a:p>
            <a:r>
              <a:rPr lang="en-US" sz="1800" dirty="0"/>
              <a:t>First of all sugar residue attached to protein is N- </a:t>
            </a:r>
            <a:r>
              <a:rPr lang="en-US" sz="1800" dirty="0" err="1"/>
              <a:t>Acetylglycosamine</a:t>
            </a:r>
            <a:r>
              <a:rPr lang="en-US" sz="1800" dirty="0"/>
              <a:t> which is present in cytosol.</a:t>
            </a:r>
          </a:p>
          <a:p>
            <a:r>
              <a:rPr lang="en-US" sz="1800" dirty="0"/>
              <a:t>When proteins enter into golgi lumen , these proteins activates some channels known as anti-portal channels.</a:t>
            </a:r>
          </a:p>
          <a:p>
            <a:r>
              <a:rPr lang="en-US" sz="1800" dirty="0"/>
              <a:t>N- </a:t>
            </a:r>
            <a:r>
              <a:rPr lang="en-US" sz="1800" dirty="0" err="1"/>
              <a:t>acetylglycosamine</a:t>
            </a:r>
            <a:r>
              <a:rPr lang="en-US" sz="1800" dirty="0"/>
              <a:t> enters into golgi lumen via these anti-portal channels . sugar molecule is attached with proteins and energy is released UDP is break and UMP and Pi is released </a:t>
            </a:r>
          </a:p>
          <a:p>
            <a:r>
              <a:rPr lang="en-US" sz="1800" dirty="0"/>
              <a:t> UMP comes out by the same inter-portal channels and Pi is comes to cytosol by other channels </a:t>
            </a:r>
            <a:r>
              <a:rPr lang="en-US" dirty="0"/>
              <a:t>.</a:t>
            </a:r>
          </a:p>
        </p:txBody>
      </p:sp>
    </p:spTree>
    <p:extLst>
      <p:ext uri="{BB962C8B-B14F-4D97-AF65-F5344CB8AC3E}">
        <p14:creationId xmlns:p14="http://schemas.microsoft.com/office/powerpoint/2010/main" val="3830954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BF9-8582-4A90-8501-299044BAAA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34B3C9F-45B8-4C18-8491-0FBA28018863}"/>
              </a:ext>
            </a:extLst>
          </p:cNvPr>
          <p:cNvPicPr>
            <a:picLocks noGrp="1" noChangeAspect="1"/>
          </p:cNvPicPr>
          <p:nvPr>
            <p:ph idx="1"/>
          </p:nvPr>
        </p:nvPicPr>
        <p:blipFill>
          <a:blip r:embed="rId2"/>
          <a:stretch>
            <a:fillRect/>
          </a:stretch>
        </p:blipFill>
        <p:spPr>
          <a:xfrm>
            <a:off x="2863199" y="2140927"/>
            <a:ext cx="3653345" cy="3015762"/>
          </a:xfrm>
          <a:prstGeom prst="rect">
            <a:avLst/>
          </a:prstGeom>
        </p:spPr>
      </p:pic>
    </p:spTree>
    <p:extLst>
      <p:ext uri="{BB962C8B-B14F-4D97-AF65-F5344CB8AC3E}">
        <p14:creationId xmlns:p14="http://schemas.microsoft.com/office/powerpoint/2010/main" val="2458734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A456-2815-412E-BC81-76D308854C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4C5D40-4C6B-4279-93E4-51A88254F078}"/>
              </a:ext>
            </a:extLst>
          </p:cNvPr>
          <p:cNvSpPr>
            <a:spLocks noGrp="1"/>
          </p:cNvSpPr>
          <p:nvPr>
            <p:ph idx="1"/>
          </p:nvPr>
        </p:nvSpPr>
        <p:spPr/>
        <p:txBody>
          <a:bodyPr>
            <a:normAutofit/>
          </a:bodyPr>
          <a:lstStyle/>
          <a:p>
            <a:r>
              <a:rPr lang="en-US" sz="1800" dirty="0"/>
              <a:t>First moiety attached with protein in cis golgi . the complex formed at the result is transferred to trans golgi </a:t>
            </a:r>
          </a:p>
          <a:p>
            <a:r>
              <a:rPr lang="en-US" sz="1800" dirty="0"/>
              <a:t>Second sugar attached to the complex is known as glyctose </a:t>
            </a:r>
          </a:p>
          <a:p>
            <a:r>
              <a:rPr lang="en-US" sz="1800" dirty="0"/>
              <a:t> glyctose initially forms the complex with nucleotide in  cytosol and then transferred to golgi lumen via anti-portal channels </a:t>
            </a:r>
          </a:p>
          <a:p>
            <a:r>
              <a:rPr lang="en-US" sz="1800" dirty="0"/>
              <a:t>where UDP is broken into UMP and Pi .similarly UMP go back to cytosol via same inter-portal channel and Pi via other channels.</a:t>
            </a:r>
          </a:p>
        </p:txBody>
      </p:sp>
    </p:spTree>
    <p:extLst>
      <p:ext uri="{BB962C8B-B14F-4D97-AF65-F5344CB8AC3E}">
        <p14:creationId xmlns:p14="http://schemas.microsoft.com/office/powerpoint/2010/main" val="2504760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6942-D792-4498-9CD3-F828E34D880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C9B4BA9-A534-4C7C-8F37-1A46580E3EE9}"/>
              </a:ext>
            </a:extLst>
          </p:cNvPr>
          <p:cNvPicPr>
            <a:picLocks noGrp="1" noChangeAspect="1"/>
          </p:cNvPicPr>
          <p:nvPr>
            <p:ph idx="1"/>
          </p:nvPr>
        </p:nvPicPr>
        <p:blipFill>
          <a:blip r:embed="rId2"/>
          <a:stretch>
            <a:fillRect/>
          </a:stretch>
        </p:blipFill>
        <p:spPr>
          <a:xfrm>
            <a:off x="1547447" y="2247565"/>
            <a:ext cx="6400800" cy="2873954"/>
          </a:xfrm>
          <a:prstGeom prst="rect">
            <a:avLst/>
          </a:prstGeom>
        </p:spPr>
      </p:pic>
    </p:spTree>
    <p:extLst>
      <p:ext uri="{BB962C8B-B14F-4D97-AF65-F5344CB8AC3E}">
        <p14:creationId xmlns:p14="http://schemas.microsoft.com/office/powerpoint/2010/main" val="1004486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E776-1169-4E24-AD7B-1BB7E1F806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BD2C98-9B54-4CFF-99AB-83647F648986}"/>
              </a:ext>
            </a:extLst>
          </p:cNvPr>
          <p:cNvSpPr>
            <a:spLocks noGrp="1"/>
          </p:cNvSpPr>
          <p:nvPr>
            <p:ph idx="1"/>
          </p:nvPr>
        </p:nvSpPr>
        <p:spPr/>
        <p:txBody>
          <a:bodyPr>
            <a:normAutofit/>
          </a:bodyPr>
          <a:lstStyle/>
          <a:p>
            <a:r>
              <a:rPr lang="en-US" sz="1800" dirty="0"/>
              <a:t>2 sugar residue N -acetyl </a:t>
            </a:r>
            <a:r>
              <a:rPr lang="en-US" sz="1800" dirty="0" err="1"/>
              <a:t>neuramic</a:t>
            </a:r>
            <a:r>
              <a:rPr lang="en-US" sz="1800" dirty="0"/>
              <a:t> acid  in trans face of golgi vesicle and attached to complex.</a:t>
            </a:r>
          </a:p>
        </p:txBody>
      </p:sp>
    </p:spTree>
    <p:extLst>
      <p:ext uri="{BB962C8B-B14F-4D97-AF65-F5344CB8AC3E}">
        <p14:creationId xmlns:p14="http://schemas.microsoft.com/office/powerpoint/2010/main" val="1759202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ECA0D0-5EBE-48FF-959D-B70DCAB7EC45}"/>
              </a:ext>
            </a:extLst>
          </p:cNvPr>
          <p:cNvSpPr>
            <a:spLocks noGrp="1"/>
          </p:cNvSpPr>
          <p:nvPr>
            <p:ph type="title"/>
          </p:nvPr>
        </p:nvSpPr>
        <p:spPr/>
        <p:txBody>
          <a:bodyPr>
            <a:normAutofit fontScale="90000"/>
          </a:bodyPr>
          <a:lstStyle/>
          <a:p>
            <a:r>
              <a:rPr lang="en-US" dirty="0"/>
              <a:t>N linked glycoproteins;</a:t>
            </a:r>
            <a:br>
              <a:rPr lang="en-US" dirty="0"/>
            </a:br>
            <a:endParaRPr lang="en-US" dirty="0"/>
          </a:p>
        </p:txBody>
      </p:sp>
      <p:sp>
        <p:nvSpPr>
          <p:cNvPr id="10" name="Content Placeholder 9">
            <a:extLst>
              <a:ext uri="{FF2B5EF4-FFF2-40B4-BE49-F238E27FC236}">
                <a16:creationId xmlns:a16="http://schemas.microsoft.com/office/drawing/2014/main" id="{9F1E5513-B77D-4F7C-A925-70DD9AF1BE25}"/>
              </a:ext>
            </a:extLst>
          </p:cNvPr>
          <p:cNvSpPr>
            <a:spLocks noGrp="1"/>
          </p:cNvSpPr>
          <p:nvPr>
            <p:ph sz="half" idx="1"/>
          </p:nvPr>
        </p:nvSpPr>
        <p:spPr/>
        <p:txBody>
          <a:bodyPr>
            <a:normAutofit/>
          </a:bodyPr>
          <a:lstStyle/>
          <a:p>
            <a:r>
              <a:rPr lang="en-US" sz="2100" dirty="0"/>
              <a:t>Glycoproteins involving the amide nitrogen of asparagine and N-</a:t>
            </a:r>
            <a:r>
              <a:rPr lang="en-US" sz="2100" dirty="0" err="1"/>
              <a:t>acetylgalactosamine</a:t>
            </a:r>
            <a:r>
              <a:rPr lang="en-US" sz="2100" dirty="0"/>
              <a:t>.</a:t>
            </a:r>
          </a:p>
          <a:p>
            <a:endParaRPr lang="en-US" sz="2100" dirty="0"/>
          </a:p>
        </p:txBody>
      </p:sp>
      <p:pic>
        <p:nvPicPr>
          <p:cNvPr id="12" name="Content Placeholder 11">
            <a:extLst>
              <a:ext uri="{FF2B5EF4-FFF2-40B4-BE49-F238E27FC236}">
                <a16:creationId xmlns:a16="http://schemas.microsoft.com/office/drawing/2014/main" id="{A8AF2C4D-1AC5-4824-8837-AEAE5357BA16}"/>
              </a:ext>
            </a:extLst>
          </p:cNvPr>
          <p:cNvPicPr>
            <a:picLocks noGrp="1" noChangeAspect="1"/>
          </p:cNvPicPr>
          <p:nvPr>
            <p:ph sz="half" idx="2"/>
          </p:nvPr>
        </p:nvPicPr>
        <p:blipFill>
          <a:blip r:embed="rId2"/>
          <a:stretch>
            <a:fillRect/>
          </a:stretch>
        </p:blipFill>
        <p:spPr>
          <a:xfrm>
            <a:off x="4985239" y="2466243"/>
            <a:ext cx="3483863" cy="2734407"/>
          </a:xfrm>
          <a:prstGeom prst="rect">
            <a:avLst/>
          </a:prstGeom>
        </p:spPr>
      </p:pic>
    </p:spTree>
    <p:extLst>
      <p:ext uri="{BB962C8B-B14F-4D97-AF65-F5344CB8AC3E}">
        <p14:creationId xmlns:p14="http://schemas.microsoft.com/office/powerpoint/2010/main" val="1538826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060F9F-2E8E-4069-8A61-B644BC74B7C7}"/>
              </a:ext>
            </a:extLst>
          </p:cNvPr>
          <p:cNvSpPr>
            <a:spLocks noGrp="1"/>
          </p:cNvSpPr>
          <p:nvPr>
            <p:ph type="title"/>
          </p:nvPr>
        </p:nvSpPr>
        <p:spPr/>
        <p:txBody>
          <a:bodyPr>
            <a:normAutofit fontScale="90000"/>
          </a:bodyPr>
          <a:lstStyle/>
          <a:p>
            <a:r>
              <a:rPr lang="en-US" dirty="0"/>
              <a:t>Importance of N – linked glycoproteins;</a:t>
            </a:r>
            <a:br>
              <a:rPr lang="en-US" dirty="0"/>
            </a:br>
            <a:endParaRPr lang="en-US" dirty="0"/>
          </a:p>
        </p:txBody>
      </p:sp>
      <p:sp>
        <p:nvSpPr>
          <p:cNvPr id="6" name="Content Placeholder 5">
            <a:extLst>
              <a:ext uri="{FF2B5EF4-FFF2-40B4-BE49-F238E27FC236}">
                <a16:creationId xmlns:a16="http://schemas.microsoft.com/office/drawing/2014/main" id="{EAD770CA-B289-4480-8762-736634565346}"/>
              </a:ext>
            </a:extLst>
          </p:cNvPr>
          <p:cNvSpPr>
            <a:spLocks noGrp="1"/>
          </p:cNvSpPr>
          <p:nvPr>
            <p:ph idx="1"/>
          </p:nvPr>
        </p:nvSpPr>
        <p:spPr/>
        <p:txBody>
          <a:bodyPr>
            <a:normAutofit/>
          </a:bodyPr>
          <a:lstStyle/>
          <a:p>
            <a:r>
              <a:rPr lang="en-US" sz="2100" dirty="0"/>
              <a:t>They are found in immunoglobulins </a:t>
            </a:r>
          </a:p>
          <a:p>
            <a:r>
              <a:rPr lang="en-US" sz="2100" dirty="0"/>
              <a:t>Helps in intracellular targeting in eukaryotic organisms.</a:t>
            </a:r>
          </a:p>
          <a:p>
            <a:r>
              <a:rPr lang="en-US" sz="2100" dirty="0"/>
              <a:t>Proteins that are destined for certain organelles or for the excretion from cell , are marked by oligosaccharides during post-translational processing to ensure they are arrive at the proper destination.</a:t>
            </a:r>
          </a:p>
          <a:p>
            <a:endParaRPr lang="en-US" sz="2100" dirty="0"/>
          </a:p>
        </p:txBody>
      </p:sp>
    </p:spTree>
    <p:extLst>
      <p:ext uri="{BB962C8B-B14F-4D97-AF65-F5344CB8AC3E}">
        <p14:creationId xmlns:p14="http://schemas.microsoft.com/office/powerpoint/2010/main" val="3596472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932E-FF78-4A47-8AF6-2625381EA7E9}"/>
              </a:ext>
            </a:extLst>
          </p:cNvPr>
          <p:cNvSpPr>
            <a:spLocks noGrp="1"/>
          </p:cNvSpPr>
          <p:nvPr>
            <p:ph type="title"/>
          </p:nvPr>
        </p:nvSpPr>
        <p:spPr/>
        <p:txBody>
          <a:bodyPr>
            <a:normAutofit fontScale="90000"/>
          </a:bodyPr>
          <a:lstStyle/>
          <a:p>
            <a:r>
              <a:rPr lang="en-US" dirty="0"/>
              <a:t>Biosynthesis of N- linked glycoproteins;</a:t>
            </a:r>
            <a:br>
              <a:rPr lang="en-US" dirty="0"/>
            </a:br>
            <a:endParaRPr lang="en-US" dirty="0"/>
          </a:p>
        </p:txBody>
      </p:sp>
      <p:sp>
        <p:nvSpPr>
          <p:cNvPr id="3" name="Content Placeholder 2">
            <a:extLst>
              <a:ext uri="{FF2B5EF4-FFF2-40B4-BE49-F238E27FC236}">
                <a16:creationId xmlns:a16="http://schemas.microsoft.com/office/drawing/2014/main" id="{C9D4A597-31D4-4BE6-9223-AC0EE5DFE0D7}"/>
              </a:ext>
            </a:extLst>
          </p:cNvPr>
          <p:cNvSpPr>
            <a:spLocks noGrp="1"/>
          </p:cNvSpPr>
          <p:nvPr>
            <p:ph idx="1"/>
          </p:nvPr>
        </p:nvSpPr>
        <p:spPr/>
        <p:txBody>
          <a:bodyPr>
            <a:normAutofit/>
          </a:bodyPr>
          <a:lstStyle/>
          <a:p>
            <a:r>
              <a:rPr lang="en-US" sz="2100" dirty="0"/>
              <a:t>Biosynthesis pathway of N-linked glycoproteins: The synthesis of N-linked glycan starts in the endoplasmic reticulum, continues in the Golgi and ends at the plasma membrane, where the N-linked glycoproteins are either secreted or becomes embedded in the plasma membrane.</a:t>
            </a:r>
          </a:p>
          <a:p>
            <a:endParaRPr lang="en-US" sz="1800" dirty="0"/>
          </a:p>
        </p:txBody>
      </p:sp>
    </p:spTree>
    <p:extLst>
      <p:ext uri="{BB962C8B-B14F-4D97-AF65-F5344CB8AC3E}">
        <p14:creationId xmlns:p14="http://schemas.microsoft.com/office/powerpoint/2010/main" val="4084296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0D94-037B-4037-8A28-E35613004815}"/>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id="{C9504B3B-8126-4B23-8392-B95022C870CE}"/>
              </a:ext>
            </a:extLst>
          </p:cNvPr>
          <p:cNvSpPr>
            <a:spLocks noGrp="1"/>
          </p:cNvSpPr>
          <p:nvPr>
            <p:ph idx="1"/>
          </p:nvPr>
        </p:nvSpPr>
        <p:spPr>
          <a:xfrm>
            <a:off x="1088685" y="2369049"/>
            <a:ext cx="7501400" cy="2849186"/>
          </a:xfrm>
        </p:spPr>
        <p:txBody>
          <a:bodyPr/>
          <a:lstStyle/>
          <a:p>
            <a:r>
              <a:rPr lang="en-US" sz="2100" dirty="0"/>
              <a:t>The biosynthesis of N-linked glycans occurs via 3 major steps:</a:t>
            </a:r>
          </a:p>
          <a:p>
            <a:r>
              <a:rPr lang="en-US" sz="2100" dirty="0"/>
              <a:t>1.	Synthesis of dolichol-linked precursor oligosaccharide </a:t>
            </a:r>
          </a:p>
          <a:p>
            <a:r>
              <a:rPr lang="en-US" sz="2100" dirty="0"/>
              <a:t>2.	 transfer of precursor oligosaccharide to protein </a:t>
            </a:r>
          </a:p>
          <a:p>
            <a:r>
              <a:rPr lang="en-US" sz="2100" dirty="0"/>
              <a:t>3.	Processing of the oligosaccharide</a:t>
            </a:r>
          </a:p>
          <a:p>
            <a:endParaRPr lang="en-US" dirty="0"/>
          </a:p>
        </p:txBody>
      </p:sp>
    </p:spTree>
    <p:extLst>
      <p:ext uri="{BB962C8B-B14F-4D97-AF65-F5344CB8AC3E}">
        <p14:creationId xmlns:p14="http://schemas.microsoft.com/office/powerpoint/2010/main" val="167980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fontScale="92500" lnSpcReduction="10000"/>
          </a:bodyPr>
          <a:lstStyle/>
          <a:p>
            <a:r>
              <a:rPr lang="en-US" dirty="0"/>
              <a:t>Elastic fiber system is an integral component of connective tissue and it forms a network that is responsible for elasticity of various organs.</a:t>
            </a:r>
          </a:p>
          <a:p>
            <a:pPr lvl="0"/>
            <a:r>
              <a:rPr lang="en-US" dirty="0"/>
              <a:t>In normal individuals, elastic fibers form 3% of total dry weight of dermis.</a:t>
            </a:r>
          </a:p>
          <a:p>
            <a:pPr lvl="0"/>
            <a:r>
              <a:rPr lang="en-US" dirty="0"/>
              <a:t>Elastic fibers store the energy during stretching and relaxing.</a:t>
            </a:r>
          </a:p>
          <a:p>
            <a:pPr lvl="0"/>
            <a:r>
              <a:rPr lang="en-US" dirty="0"/>
              <a:t>Elastic fibers mainly composed of inner core of amorphous elastin and outer electron dense micro fibrils.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FE08-57A3-428A-850B-2F3DFB9A2065}"/>
              </a:ext>
            </a:extLst>
          </p:cNvPr>
          <p:cNvSpPr>
            <a:spLocks noGrp="1"/>
          </p:cNvSpPr>
          <p:nvPr>
            <p:ph type="title"/>
          </p:nvPr>
        </p:nvSpPr>
        <p:spPr/>
        <p:txBody>
          <a:bodyPr>
            <a:normAutofit fontScale="90000"/>
          </a:bodyPr>
          <a:lstStyle/>
          <a:p>
            <a:r>
              <a:rPr lang="en-US" dirty="0"/>
              <a:t>Synthesis of precursor oligosaccharide</a:t>
            </a:r>
          </a:p>
        </p:txBody>
      </p:sp>
      <p:sp>
        <p:nvSpPr>
          <p:cNvPr id="3" name="Content Placeholder 2">
            <a:extLst>
              <a:ext uri="{FF2B5EF4-FFF2-40B4-BE49-F238E27FC236}">
                <a16:creationId xmlns:a16="http://schemas.microsoft.com/office/drawing/2014/main" id="{5E056D42-F01C-4366-A557-F830D07A2218}"/>
              </a:ext>
            </a:extLst>
          </p:cNvPr>
          <p:cNvSpPr>
            <a:spLocks noGrp="1"/>
          </p:cNvSpPr>
          <p:nvPr>
            <p:ph idx="1"/>
          </p:nvPr>
        </p:nvSpPr>
        <p:spPr>
          <a:xfrm>
            <a:off x="1088684" y="2369049"/>
            <a:ext cx="7703624" cy="2910732"/>
          </a:xfrm>
        </p:spPr>
        <p:txBody>
          <a:bodyPr>
            <a:normAutofit/>
          </a:bodyPr>
          <a:lstStyle/>
          <a:p>
            <a:r>
              <a:rPr lang="en-US" sz="2100" dirty="0"/>
              <a:t>The process of N-linked glycosylation starts with the formation of dolichol-linked </a:t>
            </a:r>
            <a:r>
              <a:rPr lang="en-US" sz="2100" dirty="0" err="1"/>
              <a:t>GlcNAc</a:t>
            </a:r>
            <a:r>
              <a:rPr lang="en-US" sz="2100" dirty="0"/>
              <a:t> sugar. </a:t>
            </a:r>
          </a:p>
          <a:p>
            <a:r>
              <a:rPr lang="en-US" sz="2100" dirty="0"/>
              <a:t>Dolichol is a lipid molecule composed of repeating isoprene units. This molecule is found attached to the membrane of the ER. </a:t>
            </a:r>
          </a:p>
          <a:p>
            <a:r>
              <a:rPr lang="en-US" sz="2100" dirty="0"/>
              <a:t>Sugar molecules are attached to the dolichol through a pyrophosphate linkage</a:t>
            </a:r>
          </a:p>
        </p:txBody>
      </p:sp>
    </p:spTree>
    <p:extLst>
      <p:ext uri="{BB962C8B-B14F-4D97-AF65-F5344CB8AC3E}">
        <p14:creationId xmlns:p14="http://schemas.microsoft.com/office/powerpoint/2010/main" val="800756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2F7E-DB1D-4FEA-B9F4-6329A876AF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61CCBE-EB20-41B2-8105-4C1FF76C9B9C}"/>
              </a:ext>
            </a:extLst>
          </p:cNvPr>
          <p:cNvSpPr>
            <a:spLocks noGrp="1"/>
          </p:cNvSpPr>
          <p:nvPr>
            <p:ph idx="1"/>
          </p:nvPr>
        </p:nvSpPr>
        <p:spPr>
          <a:xfrm>
            <a:off x="1088685" y="2369050"/>
            <a:ext cx="7598116" cy="2840393"/>
          </a:xfrm>
        </p:spPr>
        <p:txBody>
          <a:bodyPr>
            <a:normAutofit/>
          </a:bodyPr>
          <a:lstStyle/>
          <a:p>
            <a:r>
              <a:rPr lang="en-US" sz="1800" dirty="0"/>
              <a:t>The oligosaccharide chain is then extended through the addition of various sugar molecules in a stepwise manner to form a precursor oligosaccharide</a:t>
            </a:r>
          </a:p>
          <a:p>
            <a:r>
              <a:rPr lang="en-US" sz="1800" dirty="0"/>
              <a:t>The assembly of this precursor oligosaccharide occurs in two phases: Phase I and II</a:t>
            </a:r>
          </a:p>
          <a:p>
            <a:r>
              <a:rPr lang="en-US" sz="1800" dirty="0"/>
              <a:t>Phase I takes place on the cytoplasmic side of the ER and Phase II takes place on the luminal side of the ER</a:t>
            </a:r>
          </a:p>
          <a:p>
            <a:r>
              <a:rPr lang="en-US" sz="1800" dirty="0"/>
              <a:t>The precursor molecule, ready to be transferred to a protein, consist of 2 </a:t>
            </a:r>
            <a:r>
              <a:rPr lang="en-US" sz="1800" dirty="0" err="1"/>
              <a:t>GlcNAc</a:t>
            </a:r>
            <a:r>
              <a:rPr lang="en-US" sz="1800" dirty="0"/>
              <a:t>, 9 mannose and 3 glucose molecules</a:t>
            </a:r>
          </a:p>
          <a:p>
            <a:endParaRPr lang="en-US" sz="1800" dirty="0"/>
          </a:p>
        </p:txBody>
      </p:sp>
    </p:spTree>
    <p:extLst>
      <p:ext uri="{BB962C8B-B14F-4D97-AF65-F5344CB8AC3E}">
        <p14:creationId xmlns:p14="http://schemas.microsoft.com/office/powerpoint/2010/main" val="2256368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EC24-A6C8-4A65-848D-34A28B55703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01A8A84-25B1-4910-9219-2C09485139FF}"/>
              </a:ext>
            </a:extLst>
          </p:cNvPr>
          <p:cNvPicPr>
            <a:picLocks noGrp="1" noChangeAspect="1"/>
          </p:cNvPicPr>
          <p:nvPr>
            <p:ph idx="1"/>
          </p:nvPr>
        </p:nvPicPr>
        <p:blipFill>
          <a:blip r:embed="rId2"/>
          <a:stretch>
            <a:fillRect/>
          </a:stretch>
        </p:blipFill>
        <p:spPr>
          <a:xfrm>
            <a:off x="1556239" y="2334359"/>
            <a:ext cx="6031523" cy="2883876"/>
          </a:xfrm>
          <a:prstGeom prst="rect">
            <a:avLst/>
          </a:prstGeom>
        </p:spPr>
      </p:pic>
    </p:spTree>
    <p:extLst>
      <p:ext uri="{BB962C8B-B14F-4D97-AF65-F5344CB8AC3E}">
        <p14:creationId xmlns:p14="http://schemas.microsoft.com/office/powerpoint/2010/main" val="3786540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336E-5716-4C1E-9FCC-9F3C29DBE2DD}"/>
              </a:ext>
            </a:extLst>
          </p:cNvPr>
          <p:cNvSpPr>
            <a:spLocks noGrp="1"/>
          </p:cNvSpPr>
          <p:nvPr>
            <p:ph type="title"/>
          </p:nvPr>
        </p:nvSpPr>
        <p:spPr/>
        <p:txBody>
          <a:bodyPr/>
          <a:lstStyle/>
          <a:p>
            <a:r>
              <a:rPr lang="en-US" dirty="0"/>
              <a:t>Transfer of glycan to protein;</a:t>
            </a:r>
          </a:p>
        </p:txBody>
      </p:sp>
      <p:sp>
        <p:nvSpPr>
          <p:cNvPr id="3" name="Content Placeholder 2">
            <a:extLst>
              <a:ext uri="{FF2B5EF4-FFF2-40B4-BE49-F238E27FC236}">
                <a16:creationId xmlns:a16="http://schemas.microsoft.com/office/drawing/2014/main" id="{EF2F57BA-60F7-40DE-A986-838C852AEFB3}"/>
              </a:ext>
            </a:extLst>
          </p:cNvPr>
          <p:cNvSpPr>
            <a:spLocks noGrp="1"/>
          </p:cNvSpPr>
          <p:nvPr>
            <p:ph idx="1"/>
          </p:nvPr>
        </p:nvSpPr>
        <p:spPr>
          <a:xfrm>
            <a:off x="1088684" y="2369050"/>
            <a:ext cx="7853093" cy="2919524"/>
          </a:xfrm>
        </p:spPr>
        <p:txBody>
          <a:bodyPr>
            <a:normAutofit/>
          </a:bodyPr>
          <a:lstStyle/>
          <a:p>
            <a:r>
              <a:rPr lang="en-US" sz="2100" dirty="0"/>
              <a:t>completed glycan is then transferred to the nascent polypeptide in the lumen of the ER membrane</a:t>
            </a:r>
          </a:p>
          <a:p>
            <a:r>
              <a:rPr lang="en-US" sz="2100" dirty="0"/>
              <a:t>This reaction is driven by the energy released from the cleavage of the pyrophosphate bond between the dolichol-glycan molecule</a:t>
            </a:r>
          </a:p>
        </p:txBody>
      </p:sp>
    </p:spTree>
    <p:extLst>
      <p:ext uri="{BB962C8B-B14F-4D97-AF65-F5344CB8AC3E}">
        <p14:creationId xmlns:p14="http://schemas.microsoft.com/office/powerpoint/2010/main" val="4190642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0C87-B66E-41E8-92D1-F86A1535BB27}"/>
              </a:ext>
            </a:extLst>
          </p:cNvPr>
          <p:cNvSpPr>
            <a:spLocks noGrp="1"/>
          </p:cNvSpPr>
          <p:nvPr>
            <p:ph type="title"/>
          </p:nvPr>
        </p:nvSpPr>
        <p:spPr/>
        <p:txBody>
          <a:bodyPr>
            <a:normAutofit fontScale="90000"/>
          </a:bodyPr>
          <a:lstStyle/>
          <a:p>
            <a:r>
              <a:rPr lang="en-US" dirty="0"/>
              <a:t>conditions to fulfill before a glycan is transferred to a nascent polypeptide</a:t>
            </a:r>
          </a:p>
        </p:txBody>
      </p:sp>
      <p:sp>
        <p:nvSpPr>
          <p:cNvPr id="3" name="Content Placeholder 2">
            <a:extLst>
              <a:ext uri="{FF2B5EF4-FFF2-40B4-BE49-F238E27FC236}">
                <a16:creationId xmlns:a16="http://schemas.microsoft.com/office/drawing/2014/main" id="{5591FF6A-72B9-49DA-9B8E-240B3AE92A09}"/>
              </a:ext>
            </a:extLst>
          </p:cNvPr>
          <p:cNvSpPr>
            <a:spLocks noGrp="1"/>
          </p:cNvSpPr>
          <p:nvPr>
            <p:ph idx="1"/>
          </p:nvPr>
        </p:nvSpPr>
        <p:spPr>
          <a:xfrm>
            <a:off x="1051954" y="2247566"/>
            <a:ext cx="7494170" cy="3014631"/>
          </a:xfrm>
        </p:spPr>
        <p:txBody>
          <a:bodyPr>
            <a:normAutofit/>
          </a:bodyPr>
          <a:lstStyle/>
          <a:p>
            <a:pPr marL="0" indent="0">
              <a:buNone/>
            </a:pPr>
            <a:r>
              <a:rPr lang="en-US" sz="1800" dirty="0"/>
              <a:t>Asparagine must be located in a specific consensus sequence in the primary structure (</a:t>
            </a:r>
            <a:r>
              <a:rPr lang="en-US" sz="1800" dirty="0" err="1"/>
              <a:t>Asn</a:t>
            </a:r>
            <a:r>
              <a:rPr lang="en-US" sz="1800" dirty="0"/>
              <a:t>–X–Ser or </a:t>
            </a:r>
            <a:r>
              <a:rPr lang="en-US" sz="1800" dirty="0" err="1"/>
              <a:t>Asn</a:t>
            </a:r>
            <a:r>
              <a:rPr lang="en-US" sz="1800" dirty="0"/>
              <a:t>–X–</a:t>
            </a:r>
            <a:r>
              <a:rPr lang="en-US" sz="1800" dirty="0" err="1"/>
              <a:t>Thr</a:t>
            </a:r>
            <a:r>
              <a:rPr lang="en-US" sz="1800" dirty="0"/>
              <a:t> or in rare instances </a:t>
            </a:r>
            <a:r>
              <a:rPr lang="en-US" sz="1800" dirty="0" err="1"/>
              <a:t>Asn</a:t>
            </a:r>
            <a:r>
              <a:rPr lang="en-US" sz="1800" dirty="0"/>
              <a:t>–X–</a:t>
            </a:r>
            <a:r>
              <a:rPr lang="en-US" sz="1800" dirty="0" err="1"/>
              <a:t>Cys</a:t>
            </a:r>
            <a:r>
              <a:rPr lang="en-US" sz="1800" dirty="0"/>
              <a:t>).</a:t>
            </a:r>
          </a:p>
          <a:p>
            <a:r>
              <a:rPr lang="en-US" sz="1800" dirty="0"/>
              <a:t>Asparagine must be located appropriately in the three dimensional structure of the protein </a:t>
            </a:r>
          </a:p>
          <a:p>
            <a:r>
              <a:rPr lang="en-US" sz="1800" dirty="0"/>
              <a:t>Asparagine must be found in the luminal side of the endoplasmic reticulum for N-linked glycosylation to be initiated. </a:t>
            </a:r>
          </a:p>
          <a:p>
            <a:r>
              <a:rPr lang="en-US" sz="1800" dirty="0"/>
              <a:t>Target residues are either found in secretory proteins or in the regions of transmembrane protein that faces the lumen.</a:t>
            </a:r>
          </a:p>
          <a:p>
            <a:endParaRPr lang="en-US" dirty="0"/>
          </a:p>
        </p:txBody>
      </p:sp>
    </p:spTree>
    <p:extLst>
      <p:ext uri="{BB962C8B-B14F-4D97-AF65-F5344CB8AC3E}">
        <p14:creationId xmlns:p14="http://schemas.microsoft.com/office/powerpoint/2010/main" val="2268093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461B-B3A3-4786-8976-9143A66AA55B}"/>
              </a:ext>
            </a:extLst>
          </p:cNvPr>
          <p:cNvSpPr>
            <a:spLocks noGrp="1"/>
          </p:cNvSpPr>
          <p:nvPr>
            <p:ph type="title"/>
          </p:nvPr>
        </p:nvSpPr>
        <p:spPr/>
        <p:txBody>
          <a:bodyPr>
            <a:normAutofit fontScale="90000"/>
          </a:bodyPr>
          <a:lstStyle/>
          <a:p>
            <a:r>
              <a:rPr lang="en-US" dirty="0"/>
              <a:t>Glycan processing in the ER and Golgi.</a:t>
            </a:r>
          </a:p>
        </p:txBody>
      </p:sp>
      <p:sp>
        <p:nvSpPr>
          <p:cNvPr id="3" name="Content Placeholder 2">
            <a:extLst>
              <a:ext uri="{FF2B5EF4-FFF2-40B4-BE49-F238E27FC236}">
                <a16:creationId xmlns:a16="http://schemas.microsoft.com/office/drawing/2014/main" id="{C78D5F92-8663-404B-8628-8B49034E95D4}"/>
              </a:ext>
            </a:extLst>
          </p:cNvPr>
          <p:cNvSpPr>
            <a:spLocks noGrp="1"/>
          </p:cNvSpPr>
          <p:nvPr>
            <p:ph idx="1"/>
          </p:nvPr>
        </p:nvSpPr>
        <p:spPr/>
        <p:txBody>
          <a:bodyPr>
            <a:normAutofit fontScale="92500" lnSpcReduction="20000"/>
          </a:bodyPr>
          <a:lstStyle/>
          <a:p>
            <a:r>
              <a:rPr lang="en-US" dirty="0"/>
              <a:t>N-glycan processing is upon transferring the completed glycan onto the nascent polypeptide, two glucose residues are removed from the structure. </a:t>
            </a:r>
          </a:p>
          <a:p>
            <a:r>
              <a:rPr lang="en-US" dirty="0"/>
              <a:t>Enzymes known as glycosidases remove some sugar residues</a:t>
            </a:r>
          </a:p>
          <a:p>
            <a:r>
              <a:rPr lang="en-US" dirty="0"/>
              <a:t>Carried out in endoplasmic reticulum and the Golgi body</a:t>
            </a:r>
          </a:p>
          <a:p>
            <a:r>
              <a:rPr lang="en-US" dirty="0"/>
              <a:t>This initial trimming step is thought to act as a quality control step in the ER to monitor protein folding. </a:t>
            </a:r>
          </a:p>
        </p:txBody>
      </p:sp>
    </p:spTree>
    <p:extLst>
      <p:ext uri="{BB962C8B-B14F-4D97-AF65-F5344CB8AC3E}">
        <p14:creationId xmlns:p14="http://schemas.microsoft.com/office/powerpoint/2010/main" val="2681427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1D85-4B9D-4E78-866D-A6F7E0DF07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24A2E6-4859-4132-9956-B2E3977983B3}"/>
              </a:ext>
            </a:extLst>
          </p:cNvPr>
          <p:cNvSpPr>
            <a:spLocks noGrp="1"/>
          </p:cNvSpPr>
          <p:nvPr>
            <p:ph idx="1"/>
          </p:nvPr>
        </p:nvSpPr>
        <p:spPr/>
        <p:txBody>
          <a:bodyPr>
            <a:normAutofit/>
          </a:bodyPr>
          <a:lstStyle/>
          <a:p>
            <a:r>
              <a:rPr lang="en-US" sz="1800" dirty="0"/>
              <a:t>Once the protein is folded correctly, two glucose residues are removed by glucosidase I and II. </a:t>
            </a:r>
          </a:p>
          <a:p>
            <a:pPr marL="0" indent="0">
              <a:buNone/>
            </a:pPr>
            <a:r>
              <a:rPr lang="en-US" sz="1800" dirty="0"/>
              <a:t>The removal of the final third glucose residue signals that the glycoprotein is ready for transit from the ER to the cis-Golgi</a:t>
            </a:r>
          </a:p>
          <a:p>
            <a:pPr marL="0" indent="0">
              <a:buNone/>
            </a:pPr>
            <a:r>
              <a:rPr lang="en-US" sz="1800" dirty="0"/>
              <a:t>ER mannosidase </a:t>
            </a:r>
            <a:r>
              <a:rPr lang="en-US" sz="1800" dirty="0" err="1"/>
              <a:t>catalyses</a:t>
            </a:r>
            <a:r>
              <a:rPr lang="en-US" sz="1800" dirty="0"/>
              <a:t> the removal of this final glucose</a:t>
            </a:r>
          </a:p>
        </p:txBody>
      </p:sp>
    </p:spTree>
    <p:extLst>
      <p:ext uri="{BB962C8B-B14F-4D97-AF65-F5344CB8AC3E}">
        <p14:creationId xmlns:p14="http://schemas.microsoft.com/office/powerpoint/2010/main" val="3566727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5FE4-FDDD-4D0B-83E9-638B85EEC1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872C04-389C-42B0-ABEF-2177A07187DD}"/>
              </a:ext>
            </a:extLst>
          </p:cNvPr>
          <p:cNvSpPr>
            <a:spLocks noGrp="1"/>
          </p:cNvSpPr>
          <p:nvPr>
            <p:ph idx="1"/>
          </p:nvPr>
        </p:nvSpPr>
        <p:spPr/>
        <p:txBody>
          <a:bodyPr>
            <a:normAutofit/>
          </a:bodyPr>
          <a:lstStyle/>
          <a:p>
            <a:r>
              <a:rPr lang="en-US" sz="2100" dirty="0"/>
              <a:t>However, if the protein is not folded properly, the glucose residues are not removed and thus the glycoprotein can't leave the endoplasmic reticulum</a:t>
            </a:r>
          </a:p>
          <a:p>
            <a:r>
              <a:rPr lang="en-US" sz="2100" dirty="0"/>
              <a:t> A chaperone protein (calnexin/calreticulin) binds to the unfolded or partially folded protein to assist protein folding. </a:t>
            </a:r>
          </a:p>
        </p:txBody>
      </p:sp>
    </p:spTree>
    <p:extLst>
      <p:ext uri="{BB962C8B-B14F-4D97-AF65-F5344CB8AC3E}">
        <p14:creationId xmlns:p14="http://schemas.microsoft.com/office/powerpoint/2010/main" val="3087157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56B0-302E-4C2D-B023-01690E9F78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B42F8D-93CB-47EF-AFF5-3A3E1BF5BF41}"/>
              </a:ext>
            </a:extLst>
          </p:cNvPr>
          <p:cNvSpPr>
            <a:spLocks noGrp="1"/>
          </p:cNvSpPr>
          <p:nvPr>
            <p:ph idx="1"/>
          </p:nvPr>
        </p:nvSpPr>
        <p:spPr/>
        <p:txBody>
          <a:bodyPr>
            <a:normAutofit fontScale="85000" lnSpcReduction="10000"/>
          </a:bodyPr>
          <a:lstStyle/>
          <a:p>
            <a:r>
              <a:rPr lang="en-US" dirty="0"/>
              <a:t>The next step involves further addition and removal of sugar residues in the cis-Golgi. These modifications are catalyzed by glycosyltransferases and glycosidases respectively.</a:t>
            </a:r>
          </a:p>
          <a:p>
            <a:r>
              <a:rPr lang="en-US" dirty="0"/>
              <a:t> In the cis-Golgi, a series of mannosidases remove some or all of the four mannose residues in α-1,2 linkages</a:t>
            </a:r>
          </a:p>
          <a:p>
            <a:r>
              <a:rPr lang="en-US" dirty="0"/>
              <a:t> whereas in the medial portion of the Golgi, glycosyltransferases add sugar residues to the core glycan structure, giving rise to the three main types of glycans: high mannose, hybrid and complex glycans. </a:t>
            </a:r>
          </a:p>
        </p:txBody>
      </p:sp>
    </p:spTree>
    <p:extLst>
      <p:ext uri="{BB962C8B-B14F-4D97-AF65-F5344CB8AC3E}">
        <p14:creationId xmlns:p14="http://schemas.microsoft.com/office/powerpoint/2010/main" val="2745591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533A-2E74-4F63-A43F-9EEB2D0773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BE0FE1-DE26-4F5D-AB29-1346177EB3B5}"/>
              </a:ext>
            </a:extLst>
          </p:cNvPr>
          <p:cNvSpPr>
            <a:spLocks noGrp="1"/>
          </p:cNvSpPr>
          <p:nvPr>
            <p:ph idx="1"/>
          </p:nvPr>
        </p:nvSpPr>
        <p:spPr>
          <a:xfrm>
            <a:off x="1088685" y="2369049"/>
            <a:ext cx="7607641" cy="2936376"/>
          </a:xfrm>
        </p:spPr>
        <p:txBody>
          <a:bodyPr>
            <a:normAutofit/>
          </a:bodyPr>
          <a:lstStyle/>
          <a:p>
            <a:r>
              <a:rPr lang="en-US" sz="1650" dirty="0"/>
              <a:t>The three major types of glycans.</a:t>
            </a:r>
          </a:p>
          <a:p>
            <a:r>
              <a:rPr lang="en-US" sz="1650" dirty="0"/>
              <a:t>	High-mannose is, in essence, just two N-acetylglucosamines with many mannose residues, often almost as many as are seen in the precursor oligosaccharides before it is attached to the protein. </a:t>
            </a:r>
          </a:p>
          <a:p>
            <a:r>
              <a:rPr lang="en-US" sz="1650" dirty="0"/>
              <a:t>	Complex oligosaccharides are so named because they can contain almost any number of the other types of saccharides, including more than the original two N-acetylglucosamines. </a:t>
            </a:r>
          </a:p>
          <a:p>
            <a:r>
              <a:rPr lang="en-US" sz="1650" dirty="0"/>
              <a:t>	Hybrid oligosaccharides contain a mannose residues on one side of the branch, while on the other side a N-acetylglucosamine initiates a complex branch.</a:t>
            </a:r>
          </a:p>
          <a:p>
            <a:endParaRPr lang="en-US" dirty="0"/>
          </a:p>
        </p:txBody>
      </p:sp>
    </p:spTree>
    <p:extLst>
      <p:ext uri="{BB962C8B-B14F-4D97-AF65-F5344CB8AC3E}">
        <p14:creationId xmlns:p14="http://schemas.microsoft.com/office/powerpoint/2010/main" val="266858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lnSpcReduction="10000"/>
          </a:bodyPr>
          <a:lstStyle/>
          <a:p>
            <a:r>
              <a:rPr lang="en-US" dirty="0"/>
              <a:t>Elastic fiber is formed from the elastic </a:t>
            </a:r>
            <a:r>
              <a:rPr lang="en-US" b="1" dirty="0"/>
              <a:t>microfibril</a:t>
            </a:r>
            <a:r>
              <a:rPr lang="en-US" dirty="0"/>
              <a:t> (consisting of numerous proteins such as microfibrillar associated glycoprotein, fibrillin) and amorphous elastin.</a:t>
            </a:r>
          </a:p>
          <a:p>
            <a:r>
              <a:rPr lang="en-US" dirty="0"/>
              <a:t>The microfibril scaffolds and organizes the deposition of amorphous elastin. Amorphous elastin is formed from monomers of soluble tropoelastin which is insolubilized and cross linked into amorphous elastin by lysyl oxidase.</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8DED-716E-4E8A-83CA-58139163D0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81402E-11CE-43A0-ABFE-29253A851315}"/>
              </a:ext>
            </a:extLst>
          </p:cNvPr>
          <p:cNvSpPr>
            <a:spLocks noGrp="1"/>
          </p:cNvSpPr>
          <p:nvPr>
            <p:ph idx="1"/>
          </p:nvPr>
        </p:nvSpPr>
        <p:spPr/>
        <p:txBody>
          <a:bodyPr>
            <a:normAutofit/>
          </a:bodyPr>
          <a:lstStyle/>
          <a:p>
            <a:r>
              <a:rPr lang="en-US" sz="1800" dirty="0"/>
              <a:t>The order of addition of sugars to the growing glycan chains is determined by the substrate specificities of the enzymes and their access to the substrate as they move through secretory pathway. </a:t>
            </a:r>
          </a:p>
          <a:p>
            <a:r>
              <a:rPr lang="en-US" sz="1800" dirty="0"/>
              <a:t>the organization of this machinery within a cell plays an important role in determining which glycans are made. </a:t>
            </a:r>
          </a:p>
        </p:txBody>
      </p:sp>
    </p:spTree>
    <p:extLst>
      <p:ext uri="{BB962C8B-B14F-4D97-AF65-F5344CB8AC3E}">
        <p14:creationId xmlns:p14="http://schemas.microsoft.com/office/powerpoint/2010/main" val="1388754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B68A-8545-4D90-9260-74CED5E6E6E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D0257FC-1AB6-49D3-8C5C-25FF26413550}"/>
              </a:ext>
            </a:extLst>
          </p:cNvPr>
          <p:cNvPicPr>
            <a:picLocks noGrp="1" noChangeAspect="1"/>
          </p:cNvPicPr>
          <p:nvPr>
            <p:ph idx="1"/>
          </p:nvPr>
        </p:nvPicPr>
        <p:blipFill>
          <a:blip r:embed="rId2"/>
          <a:stretch>
            <a:fillRect/>
          </a:stretch>
        </p:blipFill>
        <p:spPr>
          <a:xfrm>
            <a:off x="1762125" y="2019300"/>
            <a:ext cx="5886450" cy="3181350"/>
          </a:xfrm>
          <a:prstGeom prst="rect">
            <a:avLst/>
          </a:prstGeom>
        </p:spPr>
      </p:pic>
    </p:spTree>
    <p:extLst>
      <p:ext uri="{BB962C8B-B14F-4D97-AF65-F5344CB8AC3E}">
        <p14:creationId xmlns:p14="http://schemas.microsoft.com/office/powerpoint/2010/main" val="943273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E77B-AF4E-448A-A20A-32F6B4CBA5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FE99F-DF54-4231-8A65-4604244E51E0}"/>
              </a:ext>
            </a:extLst>
          </p:cNvPr>
          <p:cNvSpPr>
            <a:spLocks noGrp="1"/>
          </p:cNvSpPr>
          <p:nvPr>
            <p:ph idx="1"/>
          </p:nvPr>
        </p:nvSpPr>
        <p:spPr/>
        <p:txBody>
          <a:bodyPr>
            <a:normAutofit fontScale="92500" lnSpcReduction="20000"/>
          </a:bodyPr>
          <a:lstStyle/>
          <a:p>
            <a:r>
              <a:rPr lang="en-US" dirty="0"/>
              <a:t>Golgi enzymes play a key role in determining the synthesis of the various types of glycans. The order of action of the enzymes is reflected in their position in the Golgi stack:</a:t>
            </a:r>
          </a:p>
          <a:p>
            <a:r>
              <a:rPr lang="en-US" dirty="0"/>
              <a:t>Enzymes					Location within Golgi </a:t>
            </a:r>
          </a:p>
          <a:p>
            <a:r>
              <a:rPr lang="en-US" dirty="0"/>
              <a:t>Mannosidase I					cis-Golgi </a:t>
            </a:r>
          </a:p>
          <a:p>
            <a:r>
              <a:rPr lang="en-US" dirty="0" err="1"/>
              <a:t>GlcNAc</a:t>
            </a:r>
            <a:r>
              <a:rPr lang="en-US" dirty="0"/>
              <a:t> transferases				medial Golgi </a:t>
            </a:r>
          </a:p>
          <a:p>
            <a:r>
              <a:rPr lang="en-US" dirty="0"/>
              <a:t>Galactosyltransferase and </a:t>
            </a:r>
            <a:r>
              <a:rPr lang="en-US" dirty="0" err="1"/>
              <a:t>Sialyltransferase</a:t>
            </a:r>
            <a:r>
              <a:rPr lang="en-US" dirty="0"/>
              <a:t>		trans-Golgi </a:t>
            </a:r>
          </a:p>
          <a:p>
            <a:endParaRPr lang="en-US" dirty="0"/>
          </a:p>
          <a:p>
            <a:endParaRPr lang="en-US" dirty="0"/>
          </a:p>
        </p:txBody>
      </p:sp>
    </p:spTree>
    <p:extLst>
      <p:ext uri="{BB962C8B-B14F-4D97-AF65-F5344CB8AC3E}">
        <p14:creationId xmlns:p14="http://schemas.microsoft.com/office/powerpoint/2010/main" val="1132094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1C56-EE8C-4AD7-B4E6-F296A4E616C3}"/>
              </a:ext>
            </a:extLst>
          </p:cNvPr>
          <p:cNvSpPr>
            <a:spLocks noGrp="1"/>
          </p:cNvSpPr>
          <p:nvPr>
            <p:ph type="title"/>
          </p:nvPr>
        </p:nvSpPr>
        <p:spPr>
          <a:xfrm>
            <a:off x="703385" y="1094643"/>
            <a:ext cx="8563703" cy="975947"/>
          </a:xfrm>
        </p:spPr>
        <p:txBody>
          <a:bodyPr>
            <a:normAutofit fontScale="90000"/>
          </a:bodyPr>
          <a:lstStyle/>
          <a:p>
            <a:r>
              <a:rPr lang="en-US" dirty="0"/>
              <a:t>Functions of glycoproteins</a:t>
            </a:r>
            <a:br>
              <a:rPr lang="en-US" dirty="0"/>
            </a:br>
            <a:r>
              <a:rPr lang="en-US" dirty="0"/>
              <a:t>structural;</a:t>
            </a:r>
          </a:p>
        </p:txBody>
      </p:sp>
      <p:sp>
        <p:nvSpPr>
          <p:cNvPr id="3" name="Content Placeholder 2">
            <a:extLst>
              <a:ext uri="{FF2B5EF4-FFF2-40B4-BE49-F238E27FC236}">
                <a16:creationId xmlns:a16="http://schemas.microsoft.com/office/drawing/2014/main" id="{6BE18F5A-D5D8-420B-8ACA-D89F478286D0}"/>
              </a:ext>
            </a:extLst>
          </p:cNvPr>
          <p:cNvSpPr>
            <a:spLocks noGrp="1"/>
          </p:cNvSpPr>
          <p:nvPr>
            <p:ph idx="1"/>
          </p:nvPr>
        </p:nvSpPr>
        <p:spPr>
          <a:xfrm>
            <a:off x="1088685" y="2369049"/>
            <a:ext cx="7202456" cy="3028312"/>
          </a:xfrm>
        </p:spPr>
        <p:txBody>
          <a:bodyPr>
            <a:normAutofit fontScale="70000" lnSpcReduction="20000"/>
          </a:bodyPr>
          <a:lstStyle/>
          <a:p>
            <a:r>
              <a:rPr lang="en-US" sz="2475" dirty="0"/>
              <a:t>Glycoproteins are found throughout matrices . they act as a receptor on cell surface that brings other cells and proteins (collagen) together giving the strength and support to a matrix.</a:t>
            </a:r>
          </a:p>
          <a:p>
            <a:r>
              <a:rPr lang="en-US" sz="2475" dirty="0"/>
              <a:t>Proteoglycan – linking glycoprotein cross links proteoglycan molecule and involved in  formation of ordered structured within cartilage tissue.</a:t>
            </a:r>
          </a:p>
          <a:p>
            <a:r>
              <a:rPr lang="en-US" sz="2475" dirty="0"/>
              <a:t>In nervous  tissue glycoproteins are abundant in gray matter and appear to be associated with synaptosomes , axons, and microsomes.</a:t>
            </a:r>
          </a:p>
          <a:p>
            <a:r>
              <a:rPr lang="en-US" sz="2475" dirty="0"/>
              <a:t>In certain bacteria the slime layer that surrounds thee outermost component of cell wall are made up of glycoproteins of high molecular weight.</a:t>
            </a:r>
          </a:p>
          <a:p>
            <a:endParaRPr lang="en-US" sz="1800" dirty="0"/>
          </a:p>
        </p:txBody>
      </p:sp>
    </p:spTree>
    <p:extLst>
      <p:ext uri="{BB962C8B-B14F-4D97-AF65-F5344CB8AC3E}">
        <p14:creationId xmlns:p14="http://schemas.microsoft.com/office/powerpoint/2010/main" val="236878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59AE-1BEA-4FAD-B145-A82362BB87C9}"/>
              </a:ext>
            </a:extLst>
          </p:cNvPr>
          <p:cNvSpPr>
            <a:spLocks noGrp="1"/>
          </p:cNvSpPr>
          <p:nvPr>
            <p:ph type="title"/>
          </p:nvPr>
        </p:nvSpPr>
        <p:spPr/>
        <p:txBody>
          <a:bodyPr>
            <a:normAutofit fontScale="90000"/>
          </a:bodyPr>
          <a:lstStyle/>
          <a:p>
            <a:r>
              <a:rPr lang="en-US" dirty="0"/>
              <a:t>(2) protection;</a:t>
            </a:r>
            <a:br>
              <a:rPr lang="en-US" dirty="0"/>
            </a:br>
            <a:endParaRPr lang="en-US" dirty="0"/>
          </a:p>
        </p:txBody>
      </p:sp>
      <p:sp>
        <p:nvSpPr>
          <p:cNvPr id="3" name="Content Placeholder 2">
            <a:extLst>
              <a:ext uri="{FF2B5EF4-FFF2-40B4-BE49-F238E27FC236}">
                <a16:creationId xmlns:a16="http://schemas.microsoft.com/office/drawing/2014/main" id="{A1108BAA-F492-44C9-96C2-821BBD337CE1}"/>
              </a:ext>
            </a:extLst>
          </p:cNvPr>
          <p:cNvSpPr>
            <a:spLocks noGrp="1"/>
          </p:cNvSpPr>
          <p:nvPr>
            <p:ph idx="1"/>
          </p:nvPr>
        </p:nvSpPr>
        <p:spPr>
          <a:xfrm>
            <a:off x="1088684" y="2369049"/>
            <a:ext cx="7914639" cy="3028312"/>
          </a:xfrm>
        </p:spPr>
        <p:txBody>
          <a:bodyPr>
            <a:normAutofit fontScale="55000" lnSpcReduction="20000"/>
          </a:bodyPr>
          <a:lstStyle/>
          <a:p>
            <a:r>
              <a:rPr lang="en-US" sz="3000" dirty="0"/>
              <a:t>High molecular weight polymer called mucins are found on internal epithelial surfaces.</a:t>
            </a:r>
          </a:p>
          <a:p>
            <a:r>
              <a:rPr lang="en-US" sz="3000" dirty="0"/>
              <a:t> They form a highly viscous gel that protect epithelial from chemical , physical , and microbial disturbance. </a:t>
            </a:r>
          </a:p>
          <a:p>
            <a:r>
              <a:rPr lang="en-US" sz="3000" dirty="0"/>
              <a:t>Examples of mucins sites are human digestive tract , urinary tract , and respiratory tracts.</a:t>
            </a:r>
          </a:p>
          <a:p>
            <a:r>
              <a:rPr lang="en-US" sz="3000" dirty="0"/>
              <a:t>Mucins are also  present on the outer  surface of the fish to protect the skin.</a:t>
            </a:r>
          </a:p>
          <a:p>
            <a:r>
              <a:rPr lang="en-US" sz="3000" dirty="0"/>
              <a:t>Mucin not only acts as protection but also perform the function of lubricant .</a:t>
            </a:r>
          </a:p>
          <a:p>
            <a:r>
              <a:rPr lang="en-US" sz="3000" dirty="0"/>
              <a:t>Human sweat glands  produce glycoproteins which protects the skin from the other excretory products that could harm the skin.</a:t>
            </a:r>
          </a:p>
          <a:p>
            <a:endParaRPr lang="en-US" sz="2100" dirty="0"/>
          </a:p>
        </p:txBody>
      </p:sp>
    </p:spTree>
    <p:extLst>
      <p:ext uri="{BB962C8B-B14F-4D97-AF65-F5344CB8AC3E}">
        <p14:creationId xmlns:p14="http://schemas.microsoft.com/office/powerpoint/2010/main" val="728404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CA6A-5A67-4959-8CB6-367F43497915}"/>
              </a:ext>
            </a:extLst>
          </p:cNvPr>
          <p:cNvSpPr>
            <a:spLocks noGrp="1"/>
          </p:cNvSpPr>
          <p:nvPr>
            <p:ph type="title"/>
          </p:nvPr>
        </p:nvSpPr>
        <p:spPr/>
        <p:txBody>
          <a:bodyPr>
            <a:normAutofit fontScale="90000"/>
          </a:bodyPr>
          <a:lstStyle/>
          <a:p>
            <a:r>
              <a:rPr lang="en-US" dirty="0"/>
              <a:t>(3)reproduction;</a:t>
            </a:r>
            <a:br>
              <a:rPr lang="en-US" dirty="0"/>
            </a:br>
            <a:endParaRPr lang="en-US" dirty="0"/>
          </a:p>
        </p:txBody>
      </p:sp>
      <p:sp>
        <p:nvSpPr>
          <p:cNvPr id="3" name="Content Placeholder 2">
            <a:extLst>
              <a:ext uri="{FF2B5EF4-FFF2-40B4-BE49-F238E27FC236}">
                <a16:creationId xmlns:a16="http://schemas.microsoft.com/office/drawing/2014/main" id="{0CAC69E2-7D94-4074-9DC8-C4136FF856BC}"/>
              </a:ext>
            </a:extLst>
          </p:cNvPr>
          <p:cNvSpPr>
            <a:spLocks noGrp="1"/>
          </p:cNvSpPr>
          <p:nvPr>
            <p:ph idx="1"/>
          </p:nvPr>
        </p:nvSpPr>
        <p:spPr>
          <a:xfrm>
            <a:off x="1088685" y="2369049"/>
            <a:ext cx="8055316" cy="3028312"/>
          </a:xfrm>
        </p:spPr>
        <p:txBody>
          <a:bodyPr>
            <a:normAutofit fontScale="85000" lnSpcReduction="20000"/>
          </a:bodyPr>
          <a:lstStyle/>
          <a:p>
            <a:r>
              <a:rPr lang="en-US" sz="2250" dirty="0"/>
              <a:t>Glycoprotein found on the surface of spermatozoa appear to increase sperm cell’s attraction towards the egg by altering the </a:t>
            </a:r>
            <a:r>
              <a:rPr lang="en-US" sz="2250" dirty="0" err="1"/>
              <a:t>eletrophhoretic</a:t>
            </a:r>
            <a:r>
              <a:rPr lang="en-US" sz="2250" dirty="0"/>
              <a:t> mobility of plasma membrane.</a:t>
            </a:r>
          </a:p>
          <a:p>
            <a:pPr marL="0" indent="0">
              <a:buNone/>
            </a:pPr>
            <a:r>
              <a:rPr lang="en-US" sz="2250" dirty="0"/>
              <a:t>Actual binding of sperm cell to egg cell is mediated by linked glycoproteins serving as a receptor on the surface of each the two membrane.</a:t>
            </a:r>
          </a:p>
          <a:p>
            <a:r>
              <a:rPr lang="en-US" sz="2250" dirty="0"/>
              <a:t>The zona pellucida  is an envelope that is made by glycoproteins ,it function is to prevent the egg from the polyspermy.  It means that it prevents the entry of other sperms when one sperm is already penetrated into plasma membrane of egg.</a:t>
            </a:r>
          </a:p>
          <a:p>
            <a:r>
              <a:rPr lang="en-US" sz="2250" dirty="0"/>
              <a:t>Hen ovalbumin is glycoprotein found in egg white that serves as food storage unit for embryo </a:t>
            </a:r>
          </a:p>
          <a:p>
            <a:endParaRPr lang="en-US" dirty="0"/>
          </a:p>
        </p:txBody>
      </p:sp>
    </p:spTree>
    <p:extLst>
      <p:ext uri="{BB962C8B-B14F-4D97-AF65-F5344CB8AC3E}">
        <p14:creationId xmlns:p14="http://schemas.microsoft.com/office/powerpoint/2010/main" val="2472097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AB83-4507-4ED9-AB57-33D67F43E474}"/>
              </a:ext>
            </a:extLst>
          </p:cNvPr>
          <p:cNvSpPr>
            <a:spLocks noGrp="1"/>
          </p:cNvSpPr>
          <p:nvPr>
            <p:ph type="title"/>
          </p:nvPr>
        </p:nvSpPr>
        <p:spPr/>
        <p:txBody>
          <a:bodyPr>
            <a:normAutofit fontScale="90000"/>
          </a:bodyPr>
          <a:lstStyle/>
          <a:p>
            <a:r>
              <a:rPr lang="en-US" dirty="0"/>
              <a:t>(4) adhesion ; </a:t>
            </a:r>
            <a:br>
              <a:rPr lang="en-US" dirty="0"/>
            </a:br>
            <a:endParaRPr lang="en-US" dirty="0"/>
          </a:p>
        </p:txBody>
      </p:sp>
      <p:sp>
        <p:nvSpPr>
          <p:cNvPr id="3" name="Content Placeholder 2">
            <a:extLst>
              <a:ext uri="{FF2B5EF4-FFF2-40B4-BE49-F238E27FC236}">
                <a16:creationId xmlns:a16="http://schemas.microsoft.com/office/drawing/2014/main" id="{4C97D198-A530-4D8F-AB0B-C8A0B906E47E}"/>
              </a:ext>
            </a:extLst>
          </p:cNvPr>
          <p:cNvSpPr>
            <a:spLocks noGrp="1"/>
          </p:cNvSpPr>
          <p:nvPr>
            <p:ph idx="1"/>
          </p:nvPr>
        </p:nvSpPr>
        <p:spPr/>
        <p:txBody>
          <a:bodyPr>
            <a:normAutofit/>
          </a:bodyPr>
          <a:lstStyle/>
          <a:p>
            <a:r>
              <a:rPr lang="en-US" sz="2100" dirty="0"/>
              <a:t>Glycoprotein serves to adhere cell to cell and cell to substratum . cell to cell adhesion is basic for formation of tissues in body.</a:t>
            </a:r>
          </a:p>
          <a:p>
            <a:r>
              <a:rPr lang="en-US" sz="2100" dirty="0"/>
              <a:t>In different domains of body ,  different glycoprotein are used to unite  the cells </a:t>
            </a:r>
          </a:p>
          <a:p>
            <a:r>
              <a:rPr lang="en-US" sz="2100" dirty="0"/>
              <a:t>Example ; nerve cells recognize and bind to  one another with the glycoproteins known as N-CAM ( nerve cell adhesion molecule)</a:t>
            </a:r>
          </a:p>
          <a:p>
            <a:r>
              <a:rPr lang="en-US" sz="2100" dirty="0"/>
              <a:t>N-CAM is also present in the muscles cells indicating the their role in formation of myoneural junction.</a:t>
            </a:r>
          </a:p>
          <a:p>
            <a:endParaRPr lang="en-US" sz="2100" dirty="0"/>
          </a:p>
        </p:txBody>
      </p:sp>
    </p:spTree>
    <p:extLst>
      <p:ext uri="{BB962C8B-B14F-4D97-AF65-F5344CB8AC3E}">
        <p14:creationId xmlns:p14="http://schemas.microsoft.com/office/powerpoint/2010/main" val="2644325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2C8B-7FC6-4BD9-BF0B-BA35FB3F6281}"/>
              </a:ext>
            </a:extLst>
          </p:cNvPr>
          <p:cNvSpPr>
            <a:spLocks noGrp="1"/>
          </p:cNvSpPr>
          <p:nvPr>
            <p:ph type="title"/>
          </p:nvPr>
        </p:nvSpPr>
        <p:spPr/>
        <p:txBody>
          <a:bodyPr>
            <a:normAutofit fontScale="90000"/>
          </a:bodyPr>
          <a:lstStyle/>
          <a:p>
            <a:r>
              <a:rPr lang="en-US" dirty="0"/>
              <a:t>(5)hormones; </a:t>
            </a:r>
            <a:br>
              <a:rPr lang="en-US" dirty="0"/>
            </a:br>
            <a:endParaRPr lang="en-US" dirty="0"/>
          </a:p>
        </p:txBody>
      </p:sp>
      <p:sp>
        <p:nvSpPr>
          <p:cNvPr id="3" name="Content Placeholder 2">
            <a:extLst>
              <a:ext uri="{FF2B5EF4-FFF2-40B4-BE49-F238E27FC236}">
                <a16:creationId xmlns:a16="http://schemas.microsoft.com/office/drawing/2014/main" id="{A89C2A3D-5A87-4892-855A-58348B256143}"/>
              </a:ext>
            </a:extLst>
          </p:cNvPr>
          <p:cNvSpPr>
            <a:spLocks noGrp="1"/>
          </p:cNvSpPr>
          <p:nvPr>
            <p:ph idx="1"/>
          </p:nvPr>
        </p:nvSpPr>
        <p:spPr/>
        <p:txBody>
          <a:bodyPr/>
          <a:lstStyle/>
          <a:p>
            <a:r>
              <a:rPr lang="en-US" sz="2100" dirty="0"/>
              <a:t>There are many glycoproteins that function as hormones ;</a:t>
            </a:r>
          </a:p>
          <a:p>
            <a:r>
              <a:rPr lang="en-US" sz="2100" dirty="0"/>
              <a:t>Chorionic gonadotrophin hormone</a:t>
            </a:r>
          </a:p>
          <a:p>
            <a:r>
              <a:rPr lang="en-US" sz="2100" dirty="0"/>
              <a:t>Thyroid stimulating hormone</a:t>
            </a:r>
          </a:p>
          <a:p>
            <a:endParaRPr lang="en-US" dirty="0"/>
          </a:p>
        </p:txBody>
      </p:sp>
    </p:spTree>
    <p:extLst>
      <p:ext uri="{BB962C8B-B14F-4D97-AF65-F5344CB8AC3E}">
        <p14:creationId xmlns:p14="http://schemas.microsoft.com/office/powerpoint/2010/main" val="25753790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B99C-337B-48BC-82FB-A6E141A07DBC}"/>
              </a:ext>
            </a:extLst>
          </p:cNvPr>
          <p:cNvSpPr>
            <a:spLocks noGrp="1"/>
          </p:cNvSpPr>
          <p:nvPr>
            <p:ph type="title"/>
          </p:nvPr>
        </p:nvSpPr>
        <p:spPr/>
        <p:txBody>
          <a:bodyPr>
            <a:normAutofit fontScale="90000"/>
          </a:bodyPr>
          <a:lstStyle/>
          <a:p>
            <a:r>
              <a:rPr lang="en-US" dirty="0"/>
              <a:t>(6) Enzymes</a:t>
            </a:r>
            <a:br>
              <a:rPr lang="en-US" dirty="0"/>
            </a:br>
            <a:endParaRPr lang="en-US" dirty="0"/>
          </a:p>
        </p:txBody>
      </p:sp>
      <p:sp>
        <p:nvSpPr>
          <p:cNvPr id="3" name="Content Placeholder 2">
            <a:extLst>
              <a:ext uri="{FF2B5EF4-FFF2-40B4-BE49-F238E27FC236}">
                <a16:creationId xmlns:a16="http://schemas.microsoft.com/office/drawing/2014/main" id="{9C26F855-9FDD-48CE-B770-154B95D9C54C}"/>
              </a:ext>
            </a:extLst>
          </p:cNvPr>
          <p:cNvSpPr>
            <a:spLocks noGrp="1"/>
          </p:cNvSpPr>
          <p:nvPr>
            <p:ph idx="1"/>
          </p:nvPr>
        </p:nvSpPr>
        <p:spPr/>
        <p:txBody>
          <a:bodyPr/>
          <a:lstStyle/>
          <a:p>
            <a:r>
              <a:rPr lang="en-US" sz="2400" dirty="0"/>
              <a:t>There are three types of enzymes that are glycoprotein in nature.</a:t>
            </a:r>
          </a:p>
          <a:p>
            <a:r>
              <a:rPr lang="en-US" sz="2400" dirty="0"/>
              <a:t>1.	Oxidoreductase </a:t>
            </a:r>
          </a:p>
          <a:p>
            <a:r>
              <a:rPr lang="en-US" sz="2400" dirty="0"/>
              <a:t>2.	Transferase</a:t>
            </a:r>
          </a:p>
          <a:p>
            <a:r>
              <a:rPr lang="en-US" sz="2400" dirty="0"/>
              <a:t>3.	Hydrolases</a:t>
            </a:r>
          </a:p>
          <a:p>
            <a:endParaRPr lang="en-US" dirty="0"/>
          </a:p>
        </p:txBody>
      </p:sp>
    </p:spTree>
    <p:extLst>
      <p:ext uri="{BB962C8B-B14F-4D97-AF65-F5344CB8AC3E}">
        <p14:creationId xmlns:p14="http://schemas.microsoft.com/office/powerpoint/2010/main" val="4067568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E7DA-B43F-4110-91C3-FA68B665B83B}"/>
              </a:ext>
            </a:extLst>
          </p:cNvPr>
          <p:cNvSpPr>
            <a:spLocks noGrp="1"/>
          </p:cNvSpPr>
          <p:nvPr>
            <p:ph type="title"/>
          </p:nvPr>
        </p:nvSpPr>
        <p:spPr/>
        <p:txBody>
          <a:bodyPr>
            <a:normAutofit fontScale="90000"/>
          </a:bodyPr>
          <a:lstStyle/>
          <a:p>
            <a:r>
              <a:rPr lang="en-US" dirty="0"/>
              <a:t> (7) carriers;</a:t>
            </a:r>
            <a:br>
              <a:rPr lang="en-US" dirty="0"/>
            </a:br>
            <a:endParaRPr lang="en-US" dirty="0"/>
          </a:p>
        </p:txBody>
      </p:sp>
      <p:sp>
        <p:nvSpPr>
          <p:cNvPr id="3" name="Content Placeholder 2">
            <a:extLst>
              <a:ext uri="{FF2B5EF4-FFF2-40B4-BE49-F238E27FC236}">
                <a16:creationId xmlns:a16="http://schemas.microsoft.com/office/drawing/2014/main" id="{1561A3CD-7FC0-4074-BB79-7142FE3D87FF}"/>
              </a:ext>
            </a:extLst>
          </p:cNvPr>
          <p:cNvSpPr>
            <a:spLocks noGrp="1"/>
          </p:cNvSpPr>
          <p:nvPr>
            <p:ph idx="1"/>
          </p:nvPr>
        </p:nvSpPr>
        <p:spPr/>
        <p:txBody>
          <a:bodyPr/>
          <a:lstStyle/>
          <a:p>
            <a:r>
              <a:rPr lang="en-US" sz="2100" dirty="0"/>
              <a:t>Glycoproteins serve as a carrier for certain molecule . vitamins hormones, cation, and other substances can be bind with glycoproteins.</a:t>
            </a:r>
          </a:p>
          <a:p>
            <a:endParaRPr lang="en-US" dirty="0"/>
          </a:p>
        </p:txBody>
      </p:sp>
    </p:spTree>
    <p:extLst>
      <p:ext uri="{BB962C8B-B14F-4D97-AF65-F5344CB8AC3E}">
        <p14:creationId xmlns:p14="http://schemas.microsoft.com/office/powerpoint/2010/main" val="422115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pic>
        <p:nvPicPr>
          <p:cNvPr id="4" name="Content Placeholder 3" descr="C:\Users\tami\AppData\Local\Microsoft\Windows\INetCache\Content.Word\IMG_7984.png"/>
          <p:cNvPicPr>
            <a:picLocks noGrp="1"/>
          </p:cNvPicPr>
          <p:nvPr>
            <p:ph idx="1"/>
          </p:nvPr>
        </p:nvPicPr>
        <p:blipFill>
          <a:blip r:embed="rId2"/>
          <a:srcRect/>
          <a:stretch>
            <a:fillRect/>
          </a:stretch>
        </p:blipFill>
        <p:spPr bwMode="auto">
          <a:xfrm>
            <a:off x="609600" y="1371600"/>
            <a:ext cx="8077200" cy="51054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92C3-0F65-4898-B5CF-38B1BD7716BA}"/>
              </a:ext>
            </a:extLst>
          </p:cNvPr>
          <p:cNvSpPr>
            <a:spLocks noGrp="1"/>
          </p:cNvSpPr>
          <p:nvPr>
            <p:ph type="title"/>
          </p:nvPr>
        </p:nvSpPr>
        <p:spPr/>
        <p:txBody>
          <a:bodyPr>
            <a:normAutofit fontScale="90000"/>
          </a:bodyPr>
          <a:lstStyle/>
          <a:p>
            <a:r>
              <a:rPr lang="en-US" dirty="0"/>
              <a:t>(8) inhibitors ;</a:t>
            </a:r>
            <a:br>
              <a:rPr lang="en-US" dirty="0"/>
            </a:br>
            <a:endParaRPr lang="en-US" dirty="0"/>
          </a:p>
        </p:txBody>
      </p:sp>
      <p:sp>
        <p:nvSpPr>
          <p:cNvPr id="3" name="Content Placeholder 2">
            <a:extLst>
              <a:ext uri="{FF2B5EF4-FFF2-40B4-BE49-F238E27FC236}">
                <a16:creationId xmlns:a16="http://schemas.microsoft.com/office/drawing/2014/main" id="{2339B0D3-B345-4B32-80E1-75A54844AD36}"/>
              </a:ext>
            </a:extLst>
          </p:cNvPr>
          <p:cNvSpPr>
            <a:spLocks noGrp="1"/>
          </p:cNvSpPr>
          <p:nvPr>
            <p:ph idx="1"/>
          </p:nvPr>
        </p:nvSpPr>
        <p:spPr/>
        <p:txBody>
          <a:bodyPr/>
          <a:lstStyle/>
          <a:p>
            <a:r>
              <a:rPr lang="en-US" sz="2100" dirty="0"/>
              <a:t>Many glycoproteins in blood plasma have shown anti-proteolytic activity.</a:t>
            </a:r>
          </a:p>
          <a:p>
            <a:r>
              <a:rPr lang="en-US" sz="2100" dirty="0"/>
              <a:t>Example; </a:t>
            </a:r>
          </a:p>
          <a:p>
            <a:r>
              <a:rPr lang="en-US" sz="2100" dirty="0"/>
              <a:t>glycoprotein a1 anti-chymotrypsin inhibits chymotrypsin.</a:t>
            </a:r>
          </a:p>
          <a:p>
            <a:endParaRPr lang="en-US" dirty="0"/>
          </a:p>
        </p:txBody>
      </p:sp>
    </p:spTree>
    <p:extLst>
      <p:ext uri="{BB962C8B-B14F-4D97-AF65-F5344CB8AC3E}">
        <p14:creationId xmlns:p14="http://schemas.microsoft.com/office/powerpoint/2010/main" val="459649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68E0-E0BD-4B7C-8EBA-8A8C9C7CC3ED}"/>
              </a:ext>
            </a:extLst>
          </p:cNvPr>
          <p:cNvSpPr>
            <a:spLocks noGrp="1"/>
          </p:cNvSpPr>
          <p:nvPr>
            <p:ph type="title"/>
          </p:nvPr>
        </p:nvSpPr>
        <p:spPr/>
        <p:txBody>
          <a:bodyPr>
            <a:normAutofit fontScale="90000"/>
          </a:bodyPr>
          <a:lstStyle/>
          <a:p>
            <a:r>
              <a:rPr lang="en-US" dirty="0"/>
              <a:t>(9) defense;</a:t>
            </a:r>
            <a:br>
              <a:rPr lang="en-US" dirty="0"/>
            </a:br>
            <a:endParaRPr lang="en-US" dirty="0"/>
          </a:p>
        </p:txBody>
      </p:sp>
      <p:sp>
        <p:nvSpPr>
          <p:cNvPr id="3" name="Content Placeholder 2">
            <a:extLst>
              <a:ext uri="{FF2B5EF4-FFF2-40B4-BE49-F238E27FC236}">
                <a16:creationId xmlns:a16="http://schemas.microsoft.com/office/drawing/2014/main" id="{1F0EB208-B2F3-4942-8546-0D15D7E9EB63}"/>
              </a:ext>
            </a:extLst>
          </p:cNvPr>
          <p:cNvSpPr>
            <a:spLocks noGrp="1"/>
          </p:cNvSpPr>
          <p:nvPr>
            <p:ph idx="1"/>
          </p:nvPr>
        </p:nvSpPr>
        <p:spPr/>
        <p:txBody>
          <a:bodyPr/>
          <a:lstStyle/>
          <a:p>
            <a:r>
              <a:rPr lang="en-US" sz="2100" dirty="0"/>
              <a:t>In beetles pygidial gland secretes glycoproteins disinfecting paste that covers that covers the body and hardens.</a:t>
            </a:r>
          </a:p>
          <a:p>
            <a:r>
              <a:rPr lang="en-US" sz="2100" dirty="0"/>
              <a:t>Shell provides protection against the bacteria and fungi.</a:t>
            </a:r>
          </a:p>
          <a:p>
            <a:endParaRPr lang="en-US" dirty="0"/>
          </a:p>
        </p:txBody>
      </p:sp>
    </p:spTree>
    <p:extLst>
      <p:ext uri="{BB962C8B-B14F-4D97-AF65-F5344CB8AC3E}">
        <p14:creationId xmlns:p14="http://schemas.microsoft.com/office/powerpoint/2010/main" val="624791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A217-3967-4A8F-8B9F-104993388C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B9DE5E-CCC0-4A60-8F69-5708CD3A661F}"/>
              </a:ext>
            </a:extLst>
          </p:cNvPr>
          <p:cNvSpPr>
            <a:spLocks noGrp="1"/>
          </p:cNvSpPr>
          <p:nvPr>
            <p:ph idx="1"/>
          </p:nvPr>
        </p:nvSpPr>
        <p:spPr>
          <a:xfrm>
            <a:off x="1088684" y="2369049"/>
            <a:ext cx="7686039" cy="2743678"/>
          </a:xfrm>
        </p:spPr>
        <p:txBody>
          <a:bodyPr>
            <a:normAutofit/>
          </a:bodyPr>
          <a:lstStyle/>
          <a:p>
            <a:r>
              <a:rPr lang="en-US" sz="2100" b="1" dirty="0"/>
              <a:t>(10) freezing point depression;</a:t>
            </a:r>
          </a:p>
          <a:p>
            <a:r>
              <a:rPr lang="en-US" sz="2100" dirty="0"/>
              <a:t>Glycoproteins found in the sera of </a:t>
            </a:r>
            <a:r>
              <a:rPr lang="en-US" sz="2100" dirty="0" err="1"/>
              <a:t>antartic</a:t>
            </a:r>
            <a:r>
              <a:rPr lang="en-US" sz="2100" dirty="0"/>
              <a:t> fishes to decrease the freezing point due to their apparent interaction with water.</a:t>
            </a:r>
          </a:p>
          <a:p>
            <a:r>
              <a:rPr lang="en-US" sz="2100" b="1" dirty="0"/>
              <a:t>(11) vision;</a:t>
            </a:r>
          </a:p>
          <a:p>
            <a:r>
              <a:rPr lang="en-US" sz="2100" dirty="0"/>
              <a:t>In bovine visual pigments  a glycoproteins forms the outer membrane of retina.</a:t>
            </a:r>
          </a:p>
          <a:p>
            <a:endParaRPr lang="en-US" dirty="0"/>
          </a:p>
        </p:txBody>
      </p:sp>
    </p:spTree>
    <p:extLst>
      <p:ext uri="{BB962C8B-B14F-4D97-AF65-F5344CB8AC3E}">
        <p14:creationId xmlns:p14="http://schemas.microsoft.com/office/powerpoint/2010/main" val="3905896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8F80-4B31-4827-A475-4BFAC5DC5FFD}"/>
              </a:ext>
            </a:extLst>
          </p:cNvPr>
          <p:cNvSpPr>
            <a:spLocks noGrp="1"/>
          </p:cNvSpPr>
          <p:nvPr>
            <p:ph type="title"/>
          </p:nvPr>
        </p:nvSpPr>
        <p:spPr/>
        <p:txBody>
          <a:bodyPr>
            <a:normAutofit fontScale="90000"/>
          </a:bodyPr>
          <a:lstStyle/>
          <a:p>
            <a:r>
              <a:rPr lang="en-US" dirty="0"/>
              <a:t>(12) immunological ;</a:t>
            </a:r>
            <a:br>
              <a:rPr lang="en-US" dirty="0"/>
            </a:br>
            <a:endParaRPr lang="en-US" dirty="0"/>
          </a:p>
        </p:txBody>
      </p:sp>
      <p:sp>
        <p:nvSpPr>
          <p:cNvPr id="3" name="Content Placeholder 2">
            <a:extLst>
              <a:ext uri="{FF2B5EF4-FFF2-40B4-BE49-F238E27FC236}">
                <a16:creationId xmlns:a16="http://schemas.microsoft.com/office/drawing/2014/main" id="{3A0ED96C-4204-4B3E-92ED-8BD134578B9E}"/>
              </a:ext>
            </a:extLst>
          </p:cNvPr>
          <p:cNvSpPr>
            <a:spLocks noGrp="1"/>
          </p:cNvSpPr>
          <p:nvPr>
            <p:ph idx="1"/>
          </p:nvPr>
        </p:nvSpPr>
        <p:spPr>
          <a:xfrm>
            <a:off x="1088684" y="2369049"/>
            <a:ext cx="7897055" cy="3028312"/>
          </a:xfrm>
        </p:spPr>
        <p:txBody>
          <a:bodyPr>
            <a:normAutofit lnSpcReduction="10000"/>
          </a:bodyPr>
          <a:lstStyle/>
          <a:p>
            <a:r>
              <a:rPr lang="en-US" sz="1800" dirty="0"/>
              <a:t>The interaction of blood group substances with antibodies is determined by glycoprotein  on erythrocytes.</a:t>
            </a:r>
          </a:p>
          <a:p>
            <a:r>
              <a:rPr lang="en-US" sz="1800" dirty="0"/>
              <a:t>Many immunoglobulins are actually glycoproteins.</a:t>
            </a:r>
          </a:p>
          <a:p>
            <a:r>
              <a:rPr lang="en-US" sz="1800" dirty="0"/>
              <a:t>Soluble immune mediator  such as helper  , suppressor, and activator cell have been shown to bind to glycoproteins found on the surface of their targeted cells .</a:t>
            </a:r>
          </a:p>
          <a:p>
            <a:r>
              <a:rPr lang="en-US" sz="1800" dirty="0"/>
              <a:t>B and  T cells contain surface glycoproteins that attract bacteria to sites and binds them.</a:t>
            </a:r>
          </a:p>
          <a:p>
            <a:r>
              <a:rPr lang="en-US" sz="1800" dirty="0"/>
              <a:t>It can direct phagocytosis . Because  the HIV virus recognizes the receptor protein CD4 , it binds to helper T cells which contain it.</a:t>
            </a:r>
          </a:p>
          <a:p>
            <a:endParaRPr lang="en-US" dirty="0"/>
          </a:p>
        </p:txBody>
      </p:sp>
    </p:spTree>
    <p:extLst>
      <p:ext uri="{BB962C8B-B14F-4D97-AF65-F5344CB8AC3E}">
        <p14:creationId xmlns:p14="http://schemas.microsoft.com/office/powerpoint/2010/main" val="188864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a:t>
            </a:r>
          </a:p>
        </p:txBody>
      </p:sp>
      <p:sp>
        <p:nvSpPr>
          <p:cNvPr id="3" name="Content Placeholder 2"/>
          <p:cNvSpPr>
            <a:spLocks noGrp="1"/>
          </p:cNvSpPr>
          <p:nvPr>
            <p:ph idx="1"/>
          </p:nvPr>
        </p:nvSpPr>
        <p:spPr/>
        <p:txBody>
          <a:bodyPr>
            <a:normAutofit lnSpcReduction="10000"/>
          </a:bodyPr>
          <a:lstStyle/>
          <a:p>
            <a:pPr lvl="0"/>
            <a:r>
              <a:rPr lang="en-US" dirty="0"/>
              <a:t>First element of elastic fiber that forms consist of bundles of microfibril seen during the first trimester.</a:t>
            </a:r>
          </a:p>
          <a:p>
            <a:pPr lvl="0"/>
            <a:r>
              <a:rPr lang="en-US" dirty="0"/>
              <a:t>The alignments of this microfibril are parallel so as to accommodate elastin and grow uniformly.</a:t>
            </a:r>
          </a:p>
          <a:p>
            <a:pPr lvl="0"/>
            <a:r>
              <a:rPr lang="en-US" dirty="0"/>
              <a:t>During second trimester, fibers remain immature and branching in these fibers is seen.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a:t>
            </a:r>
          </a:p>
        </p:txBody>
      </p:sp>
      <p:sp>
        <p:nvSpPr>
          <p:cNvPr id="3" name="Content Placeholder 2"/>
          <p:cNvSpPr>
            <a:spLocks noGrp="1"/>
          </p:cNvSpPr>
          <p:nvPr>
            <p:ph idx="1"/>
          </p:nvPr>
        </p:nvSpPr>
        <p:spPr/>
        <p:txBody>
          <a:bodyPr>
            <a:normAutofit fontScale="92500" lnSpcReduction="10000"/>
          </a:bodyPr>
          <a:lstStyle/>
          <a:p>
            <a:pPr lvl="0"/>
            <a:r>
              <a:rPr lang="en-US" dirty="0"/>
              <a:t>Initially elastic fibers show masses of peripheral microfibril surrounding a small amorphous core which is elastin with only few internal microfibril.</a:t>
            </a:r>
          </a:p>
          <a:p>
            <a:pPr lvl="0"/>
            <a:r>
              <a:rPr lang="en-US" dirty="0"/>
              <a:t>As the fetus matures the amount of elastin and the number of microfibril within the core increases whereas the number of peripheral microfibril decreases.</a:t>
            </a:r>
          </a:p>
          <a:p>
            <a:pPr lvl="0"/>
            <a:r>
              <a:rPr lang="en-US" dirty="0"/>
              <a:t>At 32 weeks a well developed network of elastic fibers is present in both papillary and reticular dermis.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3579</Words>
  <Application>Microsoft Office PowerPoint</Application>
  <PresentationFormat>On-screen Show (4:3)</PresentationFormat>
  <Paragraphs>290</Paragraphs>
  <Slides>73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Times New Roman</vt:lpstr>
      <vt:lpstr>Office Theme</vt:lpstr>
      <vt:lpstr>Elastic Fibronectin and Glycoprotein</vt:lpstr>
      <vt:lpstr>PowerPoint Presentation</vt:lpstr>
      <vt:lpstr>CONTENTS:</vt:lpstr>
      <vt:lpstr>INTRODUCTION:</vt:lpstr>
      <vt:lpstr>CONTINUE…</vt:lpstr>
      <vt:lpstr>CONTINUE…</vt:lpstr>
      <vt:lpstr>STRUCTURE</vt:lpstr>
      <vt:lpstr>DEVELOPMENT:</vt:lpstr>
      <vt:lpstr>CONTINUE…</vt:lpstr>
      <vt:lpstr>SITES OF ELASTIC FIBER:</vt:lpstr>
      <vt:lpstr>TYPES OF ELASTIC FIBER:</vt:lpstr>
      <vt:lpstr>ELAUNIN FIBER</vt:lpstr>
      <vt:lpstr>OXYTALAN FIBER</vt:lpstr>
      <vt:lpstr>ELAUNIN FIBER</vt:lpstr>
      <vt:lpstr>FUNCTIONS OF ELASTIC FIBER:</vt:lpstr>
      <vt:lpstr>CONTINUE…</vt:lpstr>
      <vt:lpstr>HISTOLOGY OF ELASTIC FIBERS:</vt:lpstr>
      <vt:lpstr>CONTINUE…</vt:lpstr>
      <vt:lpstr>AGE RELATED CHANGES:</vt:lpstr>
      <vt:lpstr>CONTINUE…</vt:lpstr>
      <vt:lpstr>ELASTIC FIBER DISORDERS:</vt:lpstr>
      <vt:lpstr>CONTINUE…</vt:lpstr>
      <vt:lpstr>CONTINUE…</vt:lpstr>
      <vt:lpstr>ELASTOSIS:</vt:lpstr>
      <vt:lpstr>Other diseases:</vt:lpstr>
      <vt:lpstr>Alpha-1 antitrypsin deficiency:</vt:lpstr>
      <vt:lpstr>Continue…</vt:lpstr>
      <vt:lpstr>Elastic property:</vt:lpstr>
      <vt:lpstr>SIGNIFICANCE:</vt:lpstr>
      <vt:lpstr>Difference between glycoproteins  and proteoglycans</vt:lpstr>
      <vt:lpstr>Glycoproteins</vt:lpstr>
      <vt:lpstr>Glycoproteins; </vt:lpstr>
      <vt:lpstr>Example; </vt:lpstr>
      <vt:lpstr>PowerPoint Presentation</vt:lpstr>
      <vt:lpstr>The percentage of carbohydrates in glycoprotein is highly variable;  </vt:lpstr>
      <vt:lpstr>Function of oligosaccharides chains of glycoproteins;</vt:lpstr>
      <vt:lpstr>Types of glycolipids</vt:lpstr>
      <vt:lpstr>O linked glycoproteins</vt:lpstr>
      <vt:lpstr>Importance of o linked glycoproteins; </vt:lpstr>
      <vt:lpstr>PowerPoint Presentation</vt:lpstr>
      <vt:lpstr>PowerPoint Presentation</vt:lpstr>
      <vt:lpstr>PowerPoint Presentation</vt:lpstr>
      <vt:lpstr>PowerPoint Presentation</vt:lpstr>
      <vt:lpstr>PowerPoint Presentation</vt:lpstr>
      <vt:lpstr>PowerPoint Presentation</vt:lpstr>
      <vt:lpstr>N linked glycoproteins; </vt:lpstr>
      <vt:lpstr>Importance of N – linked glycoproteins; </vt:lpstr>
      <vt:lpstr>Biosynthesis of N- linked glycoproteins; </vt:lpstr>
      <vt:lpstr>steps</vt:lpstr>
      <vt:lpstr>Synthesis of precursor oligosaccharide</vt:lpstr>
      <vt:lpstr>PowerPoint Presentation</vt:lpstr>
      <vt:lpstr>PowerPoint Presentation</vt:lpstr>
      <vt:lpstr>Transfer of glycan to protein;</vt:lpstr>
      <vt:lpstr>conditions to fulfill before a glycan is transferred to a nascent polypeptide</vt:lpstr>
      <vt:lpstr>Glycan processing in the ER and Golgi.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Functions of glycoproteins structural;</vt:lpstr>
      <vt:lpstr>(2) protection; </vt:lpstr>
      <vt:lpstr>(3)reproduction; </vt:lpstr>
      <vt:lpstr>(4) adhesion ;  </vt:lpstr>
      <vt:lpstr>(5)hormones;  </vt:lpstr>
      <vt:lpstr>(6) Enzymes </vt:lpstr>
      <vt:lpstr> (7) carriers; </vt:lpstr>
      <vt:lpstr>(8) inhibitors ; </vt:lpstr>
      <vt:lpstr>(9) defense; </vt:lpstr>
      <vt:lpstr>PowerPoint Presentation</vt:lpstr>
      <vt:lpstr>(12) immunological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 FIBERS</dc:title>
  <dc:creator>Windows User</dc:creator>
  <cp:lastModifiedBy>Haier</cp:lastModifiedBy>
  <cp:revision>10</cp:revision>
  <dcterms:created xsi:type="dcterms:W3CDTF">2020-04-20T04:57:05Z</dcterms:created>
  <dcterms:modified xsi:type="dcterms:W3CDTF">2020-04-26T11:41:13Z</dcterms:modified>
</cp:coreProperties>
</file>