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81" r:id="rId3"/>
    <p:sldId id="28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5" r:id="rId19"/>
    <p:sldId id="276" r:id="rId20"/>
    <p:sldId id="277" r:id="rId21"/>
    <p:sldId id="278" r:id="rId22"/>
    <p:sldId id="279" r:id="rId23"/>
    <p:sldId id="280" r:id="rId24"/>
    <p:sldId id="272" r:id="rId25"/>
    <p:sldId id="273" r:id="rId26"/>
    <p:sldId id="27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9" autoAdjust="0"/>
    <p:restoredTop sz="94660"/>
  </p:normalViewPr>
  <p:slideViewPr>
    <p:cSldViewPr snapToGrid="0">
      <p:cViewPr>
        <p:scale>
          <a:sx n="71" d="100"/>
          <a:sy n="71" d="100"/>
        </p:scale>
        <p:origin x="50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5/1/2020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Critical Path Method</a:t>
            </a:r>
            <a:endParaRPr lang="en-GB" dirty="0"/>
          </a:p>
        </p:txBody>
      </p:sp>
      <p:sp>
        <p:nvSpPr>
          <p:cNvPr id="3" name="Subtitle 2"/>
          <p:cNvSpPr>
            <a:spLocks noGrp="1"/>
          </p:cNvSpPr>
          <p:nvPr>
            <p:ph type="subTitle" idx="1"/>
          </p:nvPr>
        </p:nvSpPr>
        <p:spPr/>
        <p:txBody>
          <a:bodyPr/>
          <a:lstStyle/>
          <a:p>
            <a:r>
              <a:rPr lang="en-GB" dirty="0" smtClean="0"/>
              <a:t>By: </a:t>
            </a:r>
            <a:r>
              <a:rPr lang="en-GB" dirty="0" err="1" smtClean="0"/>
              <a:t>Saba</a:t>
            </a:r>
            <a:r>
              <a:rPr lang="en-GB" dirty="0" smtClean="0"/>
              <a:t> Ashraf</a:t>
            </a:r>
          </a:p>
          <a:p>
            <a:r>
              <a:rPr lang="en-GB" dirty="0" smtClean="0"/>
              <a:t>Noon Business School, University of Sargodha</a:t>
            </a:r>
            <a:endParaRPr lang="en-GB" dirty="0"/>
          </a:p>
        </p:txBody>
      </p:sp>
      <p:pic>
        <p:nvPicPr>
          <p:cNvPr id="5" name="Picture 4"/>
          <p:cNvPicPr>
            <a:picLocks noChangeAspect="1"/>
          </p:cNvPicPr>
          <p:nvPr/>
        </p:nvPicPr>
        <p:blipFill>
          <a:blip r:embed="rId2">
            <a:duotone>
              <a:prstClr val="black"/>
              <a:schemeClr val="accent1">
                <a:tint val="45000"/>
                <a:satMod val="400000"/>
              </a:schemeClr>
            </a:duotone>
          </a:blip>
          <a:stretch>
            <a:fillRect/>
          </a:stretch>
        </p:blipFill>
        <p:spPr>
          <a:xfrm>
            <a:off x="9309006" y="1694329"/>
            <a:ext cx="2771775" cy="3603812"/>
          </a:xfrm>
          <a:prstGeom prst="rect">
            <a:avLst/>
          </a:prstGeom>
        </p:spPr>
      </p:pic>
    </p:spTree>
    <p:extLst>
      <p:ext uri="{BB962C8B-B14F-4D97-AF65-F5344CB8AC3E}">
        <p14:creationId xmlns:p14="http://schemas.microsoft.com/office/powerpoint/2010/main" val="2242421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199" y="529773"/>
            <a:ext cx="9805851" cy="923330"/>
          </a:xfrm>
          <a:prstGeom prst="rect">
            <a:avLst/>
          </a:prstGeom>
        </p:spPr>
        <p:txBody>
          <a:bodyPr wrap="square">
            <a:spAutoFit/>
          </a:bodyPr>
          <a:lstStyle/>
          <a:p>
            <a:r>
              <a:rPr lang="en-US" dirty="0" smtClean="0"/>
              <a:t>Organize </a:t>
            </a:r>
            <a:r>
              <a:rPr lang="en-US" dirty="0"/>
              <a:t>all tasks into a flowchart and note their durations next to the task ID. The arrows indicate the sequence of activities. We'll mark the Earliest Start (ES) time to the left of the activity, and the Earliest Finish (EF) time to the right.:</a:t>
            </a:r>
            <a:endParaRPr lang="en-GB" dirty="0"/>
          </a:p>
        </p:txBody>
      </p:sp>
      <p:pic>
        <p:nvPicPr>
          <p:cNvPr id="3" name="Picture 2"/>
          <p:cNvPicPr>
            <a:picLocks noChangeAspect="1"/>
          </p:cNvPicPr>
          <p:nvPr/>
        </p:nvPicPr>
        <p:blipFill>
          <a:blip r:embed="rId2"/>
          <a:stretch>
            <a:fillRect/>
          </a:stretch>
        </p:blipFill>
        <p:spPr>
          <a:xfrm>
            <a:off x="1476103" y="2375535"/>
            <a:ext cx="9235440" cy="3752850"/>
          </a:xfrm>
          <a:prstGeom prst="rect">
            <a:avLst/>
          </a:prstGeom>
        </p:spPr>
      </p:pic>
    </p:spTree>
    <p:extLst>
      <p:ext uri="{BB962C8B-B14F-4D97-AF65-F5344CB8AC3E}">
        <p14:creationId xmlns:p14="http://schemas.microsoft.com/office/powerpoint/2010/main" val="3579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calculate earliest start and finish time?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16880076"/>
              </p:ext>
            </p:extLst>
          </p:nvPr>
        </p:nvGraphicFramePr>
        <p:xfrm>
          <a:off x="3840478" y="810328"/>
          <a:ext cx="1854927" cy="1667435"/>
        </p:xfrm>
        <a:graphic>
          <a:graphicData uri="http://schemas.openxmlformats.org/drawingml/2006/table">
            <a:tbl>
              <a:tblPr firstRow="1" bandRow="1">
                <a:tableStyleId>{5C22544A-7EE6-4342-B048-85BDC9FD1C3A}</a:tableStyleId>
              </a:tblPr>
              <a:tblGrid>
                <a:gridCol w="527866">
                  <a:extLst>
                    <a:ext uri="{9D8B030D-6E8A-4147-A177-3AD203B41FA5}">
                      <a16:colId xmlns:a16="http://schemas.microsoft.com/office/drawing/2014/main" val="3800560305"/>
                    </a:ext>
                  </a:extLst>
                </a:gridCol>
                <a:gridCol w="608713">
                  <a:extLst>
                    <a:ext uri="{9D8B030D-6E8A-4147-A177-3AD203B41FA5}">
                      <a16:colId xmlns:a16="http://schemas.microsoft.com/office/drawing/2014/main" val="3203140073"/>
                    </a:ext>
                  </a:extLst>
                </a:gridCol>
                <a:gridCol w="718348">
                  <a:extLst>
                    <a:ext uri="{9D8B030D-6E8A-4147-A177-3AD203B41FA5}">
                      <a16:colId xmlns:a16="http://schemas.microsoft.com/office/drawing/2014/main" val="2619237162"/>
                    </a:ext>
                  </a:extLst>
                </a:gridCol>
              </a:tblGrid>
              <a:tr h="874781">
                <a:tc>
                  <a:txBody>
                    <a:bodyPr/>
                    <a:lstStyle/>
                    <a:p>
                      <a:endParaRPr lang="en-GB" dirty="0" smtClean="0"/>
                    </a:p>
                    <a:p>
                      <a:r>
                        <a:rPr lang="en-GB" dirty="0" smtClean="0"/>
                        <a:t>B</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GB" dirty="0" smtClean="0"/>
                        <a:t>ES</a:t>
                      </a:r>
                    </a:p>
                    <a:p>
                      <a:pPr algn="ctr"/>
                      <a:r>
                        <a:rPr lang="en-GB" dirty="0" smtClean="0"/>
                        <a:t>0</a:t>
                      </a:r>
                    </a:p>
                    <a:p>
                      <a:pPr algn="ctr"/>
                      <a:endParaRPr lang="en-GB" dirty="0"/>
                    </a:p>
                  </a:txBody>
                  <a:tcPr>
                    <a:lnL w="12700" cap="flat" cmpd="sng" algn="ctr">
                      <a:solidFill>
                        <a:schemeClr val="tx1"/>
                      </a:solidFill>
                      <a:prstDash val="solid"/>
                      <a:round/>
                      <a:headEnd type="none" w="med" len="med"/>
                      <a:tailEnd type="none" w="med" len="med"/>
                    </a:lnL>
                  </a:tcPr>
                </a:tc>
                <a:tc>
                  <a:txBody>
                    <a:bodyPr/>
                    <a:lstStyle/>
                    <a:p>
                      <a:pPr algn="ctr"/>
                      <a:r>
                        <a:rPr lang="en-GB" dirty="0" smtClean="0"/>
                        <a:t>EF</a:t>
                      </a:r>
                    </a:p>
                    <a:p>
                      <a:pPr algn="ctr"/>
                      <a:r>
                        <a:rPr lang="en-GB" dirty="0" smtClean="0"/>
                        <a:t>10</a:t>
                      </a:r>
                    </a:p>
                    <a:p>
                      <a:endParaRPr lang="en-GB" dirty="0"/>
                    </a:p>
                  </a:txBody>
                  <a:tcPr/>
                </a:tc>
                <a:extLst>
                  <a:ext uri="{0D108BD9-81ED-4DB2-BD59-A6C34878D82A}">
                    <a16:rowId xmlns:a16="http://schemas.microsoft.com/office/drawing/2014/main" val="54959759"/>
                  </a:ext>
                </a:extLst>
              </a:tr>
              <a:tr h="753035">
                <a:tc>
                  <a:txBody>
                    <a:bodyPr/>
                    <a:lstStyle/>
                    <a:p>
                      <a:endParaRPr lang="en-GB" dirty="0" smtClean="0"/>
                    </a:p>
                    <a:p>
                      <a:r>
                        <a:rPr lang="en-GB" dirty="0" smtClean="0"/>
                        <a:t>10</a:t>
                      </a:r>
                      <a:endParaRPr lang="en-GB" dirty="0"/>
                    </a:p>
                  </a:txBody>
                  <a:tcPr>
                    <a:lnT w="12700" cap="flat" cmpd="sng" algn="ctr">
                      <a:solidFill>
                        <a:schemeClr val="tx1"/>
                      </a:solidFill>
                      <a:prstDash val="solid"/>
                      <a:round/>
                      <a:headEnd type="none" w="med" len="med"/>
                      <a:tailEnd type="none" w="med" len="med"/>
                    </a:lnT>
                  </a:tcPr>
                </a:tc>
                <a:tc>
                  <a:txBody>
                    <a:bodyPr/>
                    <a:lstStyle/>
                    <a:p>
                      <a:r>
                        <a:rPr lang="en-GB" dirty="0" smtClean="0"/>
                        <a:t>LS</a:t>
                      </a:r>
                    </a:p>
                    <a:p>
                      <a:r>
                        <a:rPr lang="en-GB" dirty="0" smtClean="0"/>
                        <a:t>10</a:t>
                      </a:r>
                      <a:endParaRPr lang="en-GB" dirty="0"/>
                    </a:p>
                  </a:txBody>
                  <a:tcPr/>
                </a:tc>
                <a:tc>
                  <a:txBody>
                    <a:bodyPr/>
                    <a:lstStyle/>
                    <a:p>
                      <a:r>
                        <a:rPr lang="en-GB" dirty="0" smtClean="0"/>
                        <a:t>LF</a:t>
                      </a:r>
                    </a:p>
                    <a:p>
                      <a:r>
                        <a:rPr lang="en-GB" dirty="0" smtClean="0"/>
                        <a:t>20</a:t>
                      </a:r>
                      <a:endParaRPr lang="en-GB" dirty="0"/>
                    </a:p>
                  </a:txBody>
                  <a:tcPr/>
                </a:tc>
                <a:extLst>
                  <a:ext uri="{0D108BD9-81ED-4DB2-BD59-A6C34878D82A}">
                    <a16:rowId xmlns:a16="http://schemas.microsoft.com/office/drawing/2014/main" val="181462969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5554711"/>
              </p:ext>
            </p:extLst>
          </p:nvPr>
        </p:nvGraphicFramePr>
        <p:xfrm>
          <a:off x="6335483" y="836885"/>
          <a:ext cx="1828803" cy="1655478"/>
        </p:xfrm>
        <a:graphic>
          <a:graphicData uri="http://schemas.openxmlformats.org/drawingml/2006/table">
            <a:tbl>
              <a:tblPr firstRow="1" bandRow="1">
                <a:tableStyleId>{5C22544A-7EE6-4342-B048-85BDC9FD1C3A}</a:tableStyleId>
              </a:tblPr>
              <a:tblGrid>
                <a:gridCol w="609601">
                  <a:extLst>
                    <a:ext uri="{9D8B030D-6E8A-4147-A177-3AD203B41FA5}">
                      <a16:colId xmlns:a16="http://schemas.microsoft.com/office/drawing/2014/main" val="2493749939"/>
                    </a:ext>
                  </a:extLst>
                </a:gridCol>
                <a:gridCol w="609601">
                  <a:extLst>
                    <a:ext uri="{9D8B030D-6E8A-4147-A177-3AD203B41FA5}">
                      <a16:colId xmlns:a16="http://schemas.microsoft.com/office/drawing/2014/main" val="4156990527"/>
                    </a:ext>
                  </a:extLst>
                </a:gridCol>
                <a:gridCol w="609601">
                  <a:extLst>
                    <a:ext uri="{9D8B030D-6E8A-4147-A177-3AD203B41FA5}">
                      <a16:colId xmlns:a16="http://schemas.microsoft.com/office/drawing/2014/main" val="3954413247"/>
                    </a:ext>
                  </a:extLst>
                </a:gridCol>
              </a:tblGrid>
              <a:tr h="900475">
                <a:tc>
                  <a:txBody>
                    <a:bodyPr/>
                    <a:lstStyle/>
                    <a:p>
                      <a:endParaRPr lang="en-GB" dirty="0" smtClean="0"/>
                    </a:p>
                    <a:p>
                      <a:pPr algn="ctr"/>
                      <a:r>
                        <a:rPr lang="en-GB" dirty="0" smtClean="0"/>
                        <a:t>C</a:t>
                      </a:r>
                      <a:endParaRPr lang="en-GB" dirty="0"/>
                    </a:p>
                  </a:txBody>
                  <a:tcPr/>
                </a:tc>
                <a:tc>
                  <a:txBody>
                    <a:bodyPr/>
                    <a:lstStyle/>
                    <a:p>
                      <a:pPr algn="ctr"/>
                      <a:r>
                        <a:rPr lang="en-GB" dirty="0" smtClean="0"/>
                        <a:t> ES</a:t>
                      </a:r>
                    </a:p>
                    <a:p>
                      <a:pPr algn="ctr"/>
                      <a:r>
                        <a:rPr lang="en-GB" dirty="0" smtClean="0"/>
                        <a:t>0</a:t>
                      </a:r>
                      <a:endParaRPr lang="en-GB" dirty="0"/>
                    </a:p>
                  </a:txBody>
                  <a:tcPr/>
                </a:tc>
                <a:tc>
                  <a:txBody>
                    <a:bodyPr/>
                    <a:lstStyle/>
                    <a:p>
                      <a:pPr algn="ctr"/>
                      <a:r>
                        <a:rPr lang="en-GB" dirty="0" smtClean="0"/>
                        <a:t>EF</a:t>
                      </a:r>
                    </a:p>
                    <a:p>
                      <a:pPr algn="ctr"/>
                      <a:r>
                        <a:rPr lang="en-GB" dirty="0" smtClean="0"/>
                        <a:t>20</a:t>
                      </a:r>
                      <a:endParaRPr lang="en-GB" dirty="0"/>
                    </a:p>
                  </a:txBody>
                  <a:tcPr/>
                </a:tc>
                <a:extLst>
                  <a:ext uri="{0D108BD9-81ED-4DB2-BD59-A6C34878D82A}">
                    <a16:rowId xmlns:a16="http://schemas.microsoft.com/office/drawing/2014/main" val="933288685"/>
                  </a:ext>
                </a:extLst>
              </a:tr>
              <a:tr h="755003">
                <a:tc>
                  <a:txBody>
                    <a:bodyPr/>
                    <a:lstStyle/>
                    <a:p>
                      <a:endParaRPr lang="en-GB" dirty="0" smtClean="0"/>
                    </a:p>
                    <a:p>
                      <a:pPr algn="ctr"/>
                      <a:r>
                        <a:rPr lang="en-GB" dirty="0" smtClean="0"/>
                        <a:t>20</a:t>
                      </a:r>
                      <a:endParaRPr lang="en-GB" dirty="0"/>
                    </a:p>
                  </a:txBody>
                  <a:tcPr/>
                </a:tc>
                <a:tc>
                  <a:txBody>
                    <a:bodyPr/>
                    <a:lstStyle/>
                    <a:p>
                      <a:r>
                        <a:rPr lang="en-GB" dirty="0" smtClean="0"/>
                        <a:t>LS</a:t>
                      </a:r>
                    </a:p>
                    <a:p>
                      <a:r>
                        <a:rPr lang="en-GB" dirty="0" smtClean="0"/>
                        <a:t>0</a:t>
                      </a:r>
                      <a:endParaRPr lang="en-GB" dirty="0"/>
                    </a:p>
                  </a:txBody>
                  <a:tcPr/>
                </a:tc>
                <a:tc>
                  <a:txBody>
                    <a:bodyPr/>
                    <a:lstStyle/>
                    <a:p>
                      <a:r>
                        <a:rPr lang="en-GB" dirty="0" smtClean="0"/>
                        <a:t>LF</a:t>
                      </a:r>
                    </a:p>
                    <a:p>
                      <a:r>
                        <a:rPr lang="en-GB" dirty="0" smtClean="0"/>
                        <a:t>20</a:t>
                      </a:r>
                      <a:endParaRPr lang="en-GB" dirty="0"/>
                    </a:p>
                  </a:txBody>
                  <a:tcPr/>
                </a:tc>
                <a:extLst>
                  <a:ext uri="{0D108BD9-81ED-4DB2-BD59-A6C34878D82A}">
                    <a16:rowId xmlns:a16="http://schemas.microsoft.com/office/drawing/2014/main" val="12241181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20593778"/>
              </p:ext>
            </p:extLst>
          </p:nvPr>
        </p:nvGraphicFramePr>
        <p:xfrm>
          <a:off x="8791303" y="902200"/>
          <a:ext cx="1854927" cy="1575564"/>
        </p:xfrm>
        <a:graphic>
          <a:graphicData uri="http://schemas.openxmlformats.org/drawingml/2006/table">
            <a:tbl>
              <a:tblPr firstRow="1" bandRow="1">
                <a:tableStyleId>{5C22544A-7EE6-4342-B048-85BDC9FD1C3A}</a:tableStyleId>
              </a:tblPr>
              <a:tblGrid>
                <a:gridCol w="450527">
                  <a:extLst>
                    <a:ext uri="{9D8B030D-6E8A-4147-A177-3AD203B41FA5}">
                      <a16:colId xmlns:a16="http://schemas.microsoft.com/office/drawing/2014/main" val="2611134308"/>
                    </a:ext>
                  </a:extLst>
                </a:gridCol>
                <a:gridCol w="702200">
                  <a:extLst>
                    <a:ext uri="{9D8B030D-6E8A-4147-A177-3AD203B41FA5}">
                      <a16:colId xmlns:a16="http://schemas.microsoft.com/office/drawing/2014/main" val="2482812384"/>
                    </a:ext>
                  </a:extLst>
                </a:gridCol>
                <a:gridCol w="702200">
                  <a:extLst>
                    <a:ext uri="{9D8B030D-6E8A-4147-A177-3AD203B41FA5}">
                      <a16:colId xmlns:a16="http://schemas.microsoft.com/office/drawing/2014/main" val="2942690109"/>
                    </a:ext>
                  </a:extLst>
                </a:gridCol>
              </a:tblGrid>
              <a:tr h="760205">
                <a:tc>
                  <a:txBody>
                    <a:bodyPr/>
                    <a:lstStyle/>
                    <a:p>
                      <a:endParaRPr lang="en-GB" dirty="0" smtClean="0"/>
                    </a:p>
                    <a:p>
                      <a:r>
                        <a:rPr lang="en-GB" dirty="0" smtClean="0"/>
                        <a:t>D</a:t>
                      </a:r>
                      <a:endParaRPr lang="en-GB" dirty="0"/>
                    </a:p>
                  </a:txBody>
                  <a:tcPr/>
                </a:tc>
                <a:tc>
                  <a:txBody>
                    <a:bodyPr/>
                    <a:lstStyle/>
                    <a:p>
                      <a:pPr algn="ctr"/>
                      <a:r>
                        <a:rPr lang="en-GB" dirty="0" smtClean="0"/>
                        <a:t>ES</a:t>
                      </a:r>
                    </a:p>
                    <a:p>
                      <a:pPr algn="ctr"/>
                      <a:r>
                        <a:rPr lang="en-GB" dirty="0" smtClean="0"/>
                        <a:t>20</a:t>
                      </a:r>
                      <a:endParaRPr lang="en-GB" dirty="0"/>
                    </a:p>
                  </a:txBody>
                  <a:tcPr/>
                </a:tc>
                <a:tc>
                  <a:txBody>
                    <a:bodyPr/>
                    <a:lstStyle/>
                    <a:p>
                      <a:pPr algn="ctr"/>
                      <a:r>
                        <a:rPr lang="en-GB" dirty="0" smtClean="0"/>
                        <a:t>EF</a:t>
                      </a:r>
                    </a:p>
                    <a:p>
                      <a:pPr algn="ctr"/>
                      <a:r>
                        <a:rPr lang="en-GB" dirty="0" smtClean="0"/>
                        <a:t>50</a:t>
                      </a:r>
                      <a:endParaRPr lang="en-GB" dirty="0"/>
                    </a:p>
                  </a:txBody>
                  <a:tcPr/>
                </a:tc>
                <a:extLst>
                  <a:ext uri="{0D108BD9-81ED-4DB2-BD59-A6C34878D82A}">
                    <a16:rowId xmlns:a16="http://schemas.microsoft.com/office/drawing/2014/main" val="3343134507"/>
                  </a:ext>
                </a:extLst>
              </a:tr>
              <a:tr h="815359">
                <a:tc>
                  <a:txBody>
                    <a:bodyPr/>
                    <a:lstStyle/>
                    <a:p>
                      <a:endParaRPr lang="en-GB" dirty="0" smtClean="0"/>
                    </a:p>
                    <a:p>
                      <a:r>
                        <a:rPr lang="en-GB" dirty="0" smtClean="0"/>
                        <a:t>30</a:t>
                      </a:r>
                      <a:endParaRPr lang="en-GB" dirty="0"/>
                    </a:p>
                  </a:txBody>
                  <a:tcPr/>
                </a:tc>
                <a:tc>
                  <a:txBody>
                    <a:bodyPr/>
                    <a:lstStyle/>
                    <a:p>
                      <a:r>
                        <a:rPr lang="en-GB" dirty="0" smtClean="0"/>
                        <a:t>LS</a:t>
                      </a:r>
                    </a:p>
                    <a:p>
                      <a:r>
                        <a:rPr lang="en-GB" dirty="0" smtClean="0"/>
                        <a:t>50</a:t>
                      </a:r>
                      <a:endParaRPr lang="en-GB" dirty="0"/>
                    </a:p>
                  </a:txBody>
                  <a:tcPr/>
                </a:tc>
                <a:tc>
                  <a:txBody>
                    <a:bodyPr/>
                    <a:lstStyle/>
                    <a:p>
                      <a:r>
                        <a:rPr lang="en-GB" dirty="0" smtClean="0"/>
                        <a:t>LF</a:t>
                      </a:r>
                    </a:p>
                    <a:p>
                      <a:r>
                        <a:rPr lang="en-GB" dirty="0" smtClean="0"/>
                        <a:t>80</a:t>
                      </a:r>
                      <a:endParaRPr lang="en-GB" dirty="0"/>
                    </a:p>
                  </a:txBody>
                  <a:tcPr/>
                </a:tc>
                <a:extLst>
                  <a:ext uri="{0D108BD9-81ED-4DB2-BD59-A6C34878D82A}">
                    <a16:rowId xmlns:a16="http://schemas.microsoft.com/office/drawing/2014/main" val="2003903289"/>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2280490"/>
              </p:ext>
            </p:extLst>
          </p:nvPr>
        </p:nvGraphicFramePr>
        <p:xfrm>
          <a:off x="3840478" y="2782388"/>
          <a:ext cx="1854927" cy="1698172"/>
        </p:xfrm>
        <a:graphic>
          <a:graphicData uri="http://schemas.openxmlformats.org/drawingml/2006/table">
            <a:tbl>
              <a:tblPr firstRow="1" bandRow="1">
                <a:tableStyleId>{5C22544A-7EE6-4342-B048-85BDC9FD1C3A}</a:tableStyleId>
              </a:tblPr>
              <a:tblGrid>
                <a:gridCol w="612032">
                  <a:extLst>
                    <a:ext uri="{9D8B030D-6E8A-4147-A177-3AD203B41FA5}">
                      <a16:colId xmlns:a16="http://schemas.microsoft.com/office/drawing/2014/main" val="3352672266"/>
                    </a:ext>
                  </a:extLst>
                </a:gridCol>
                <a:gridCol w="624586">
                  <a:extLst>
                    <a:ext uri="{9D8B030D-6E8A-4147-A177-3AD203B41FA5}">
                      <a16:colId xmlns:a16="http://schemas.microsoft.com/office/drawing/2014/main" val="3411551377"/>
                    </a:ext>
                  </a:extLst>
                </a:gridCol>
                <a:gridCol w="618309">
                  <a:extLst>
                    <a:ext uri="{9D8B030D-6E8A-4147-A177-3AD203B41FA5}">
                      <a16:colId xmlns:a16="http://schemas.microsoft.com/office/drawing/2014/main" val="2557654561"/>
                    </a:ext>
                  </a:extLst>
                </a:gridCol>
              </a:tblGrid>
              <a:tr h="849086">
                <a:tc>
                  <a:txBody>
                    <a:bodyPr/>
                    <a:lstStyle/>
                    <a:p>
                      <a:endParaRPr lang="en-GB" dirty="0" smtClean="0"/>
                    </a:p>
                    <a:p>
                      <a:r>
                        <a:rPr lang="en-GB" dirty="0" smtClean="0"/>
                        <a:t>E</a:t>
                      </a:r>
                      <a:endParaRPr lang="en-GB" dirty="0"/>
                    </a:p>
                  </a:txBody>
                  <a:tcPr/>
                </a:tc>
                <a:tc>
                  <a:txBody>
                    <a:bodyPr/>
                    <a:lstStyle/>
                    <a:p>
                      <a:pPr algn="ctr"/>
                      <a:r>
                        <a:rPr lang="en-GB" dirty="0" smtClean="0"/>
                        <a:t>ES</a:t>
                      </a:r>
                    </a:p>
                    <a:p>
                      <a:pPr algn="ctr"/>
                      <a:r>
                        <a:rPr lang="en-GB" dirty="0" smtClean="0"/>
                        <a:t>20</a:t>
                      </a:r>
                      <a:endParaRPr lang="en-GB" dirty="0"/>
                    </a:p>
                  </a:txBody>
                  <a:tcPr/>
                </a:tc>
                <a:tc>
                  <a:txBody>
                    <a:bodyPr/>
                    <a:lstStyle/>
                    <a:p>
                      <a:pPr algn="ctr"/>
                      <a:r>
                        <a:rPr lang="en-GB" dirty="0" smtClean="0"/>
                        <a:t>EF</a:t>
                      </a:r>
                    </a:p>
                    <a:p>
                      <a:pPr algn="ctr"/>
                      <a:r>
                        <a:rPr lang="en-GB" dirty="0" smtClean="0"/>
                        <a:t>40</a:t>
                      </a:r>
                      <a:endParaRPr lang="en-GB" dirty="0"/>
                    </a:p>
                  </a:txBody>
                  <a:tcPr/>
                </a:tc>
                <a:extLst>
                  <a:ext uri="{0D108BD9-81ED-4DB2-BD59-A6C34878D82A}">
                    <a16:rowId xmlns:a16="http://schemas.microsoft.com/office/drawing/2014/main" val="555572423"/>
                  </a:ext>
                </a:extLst>
              </a:tr>
              <a:tr h="849086">
                <a:tc>
                  <a:txBody>
                    <a:bodyPr/>
                    <a:lstStyle/>
                    <a:p>
                      <a:endParaRPr lang="en-GB" dirty="0" smtClean="0"/>
                    </a:p>
                    <a:p>
                      <a:r>
                        <a:rPr lang="en-GB" dirty="0" smtClean="0"/>
                        <a:t>20</a:t>
                      </a:r>
                      <a:endParaRPr lang="en-GB" dirty="0"/>
                    </a:p>
                  </a:txBody>
                  <a:tcPr/>
                </a:tc>
                <a:tc>
                  <a:txBody>
                    <a:bodyPr/>
                    <a:lstStyle/>
                    <a:p>
                      <a:r>
                        <a:rPr lang="en-GB" dirty="0" smtClean="0"/>
                        <a:t>LS</a:t>
                      </a:r>
                    </a:p>
                    <a:p>
                      <a:r>
                        <a:rPr lang="en-GB" dirty="0" smtClean="0"/>
                        <a:t>20</a:t>
                      </a:r>
                      <a:endParaRPr lang="en-GB" dirty="0"/>
                    </a:p>
                  </a:txBody>
                  <a:tcPr/>
                </a:tc>
                <a:tc>
                  <a:txBody>
                    <a:bodyPr/>
                    <a:lstStyle/>
                    <a:p>
                      <a:r>
                        <a:rPr lang="en-GB" dirty="0" smtClean="0"/>
                        <a:t>LF</a:t>
                      </a:r>
                    </a:p>
                    <a:p>
                      <a:r>
                        <a:rPr lang="en-GB" dirty="0" smtClean="0"/>
                        <a:t>40</a:t>
                      </a:r>
                      <a:endParaRPr lang="en-GB" dirty="0"/>
                    </a:p>
                  </a:txBody>
                  <a:tcPr/>
                </a:tc>
                <a:extLst>
                  <a:ext uri="{0D108BD9-81ED-4DB2-BD59-A6C34878D82A}">
                    <a16:rowId xmlns:a16="http://schemas.microsoft.com/office/drawing/2014/main" val="3528789753"/>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393818638"/>
              </p:ext>
            </p:extLst>
          </p:nvPr>
        </p:nvGraphicFramePr>
        <p:xfrm>
          <a:off x="6335481" y="2782388"/>
          <a:ext cx="1828806" cy="1698172"/>
        </p:xfrm>
        <a:graphic>
          <a:graphicData uri="http://schemas.openxmlformats.org/drawingml/2006/table">
            <a:tbl>
              <a:tblPr firstRow="1" bandRow="1">
                <a:tableStyleId>{5C22544A-7EE6-4342-B048-85BDC9FD1C3A}</a:tableStyleId>
              </a:tblPr>
              <a:tblGrid>
                <a:gridCol w="609602">
                  <a:extLst>
                    <a:ext uri="{9D8B030D-6E8A-4147-A177-3AD203B41FA5}">
                      <a16:colId xmlns:a16="http://schemas.microsoft.com/office/drawing/2014/main" val="2163394280"/>
                    </a:ext>
                  </a:extLst>
                </a:gridCol>
                <a:gridCol w="609602">
                  <a:extLst>
                    <a:ext uri="{9D8B030D-6E8A-4147-A177-3AD203B41FA5}">
                      <a16:colId xmlns:a16="http://schemas.microsoft.com/office/drawing/2014/main" val="2719702030"/>
                    </a:ext>
                  </a:extLst>
                </a:gridCol>
                <a:gridCol w="609602">
                  <a:extLst>
                    <a:ext uri="{9D8B030D-6E8A-4147-A177-3AD203B41FA5}">
                      <a16:colId xmlns:a16="http://schemas.microsoft.com/office/drawing/2014/main" val="3317235441"/>
                    </a:ext>
                  </a:extLst>
                </a:gridCol>
              </a:tblGrid>
              <a:tr h="849086">
                <a:tc>
                  <a:txBody>
                    <a:bodyPr/>
                    <a:lstStyle/>
                    <a:p>
                      <a:endParaRPr lang="en-GB" dirty="0" smtClean="0"/>
                    </a:p>
                    <a:p>
                      <a:pPr algn="ctr"/>
                      <a:r>
                        <a:rPr lang="en-GB" dirty="0" smtClean="0"/>
                        <a:t>F</a:t>
                      </a:r>
                      <a:endParaRPr lang="en-GB" dirty="0"/>
                    </a:p>
                  </a:txBody>
                  <a:tcPr/>
                </a:tc>
                <a:tc>
                  <a:txBody>
                    <a:bodyPr/>
                    <a:lstStyle/>
                    <a:p>
                      <a:r>
                        <a:rPr lang="en-GB" dirty="0" smtClean="0"/>
                        <a:t>ES</a:t>
                      </a:r>
                    </a:p>
                    <a:p>
                      <a:r>
                        <a:rPr lang="en-GB" dirty="0" smtClean="0"/>
                        <a:t>40</a:t>
                      </a:r>
                      <a:endParaRPr lang="en-GB" dirty="0"/>
                    </a:p>
                  </a:txBody>
                  <a:tcPr/>
                </a:tc>
                <a:tc>
                  <a:txBody>
                    <a:bodyPr/>
                    <a:lstStyle/>
                    <a:p>
                      <a:r>
                        <a:rPr lang="en-GB" dirty="0" smtClean="0"/>
                        <a:t>EF</a:t>
                      </a:r>
                    </a:p>
                    <a:p>
                      <a:r>
                        <a:rPr lang="en-GB" dirty="0" smtClean="0"/>
                        <a:t>80</a:t>
                      </a:r>
                      <a:endParaRPr lang="en-GB" dirty="0"/>
                    </a:p>
                  </a:txBody>
                  <a:tcPr/>
                </a:tc>
                <a:extLst>
                  <a:ext uri="{0D108BD9-81ED-4DB2-BD59-A6C34878D82A}">
                    <a16:rowId xmlns:a16="http://schemas.microsoft.com/office/drawing/2014/main" val="2014642132"/>
                  </a:ext>
                </a:extLst>
              </a:tr>
              <a:tr h="849086">
                <a:tc>
                  <a:txBody>
                    <a:bodyPr/>
                    <a:lstStyle/>
                    <a:p>
                      <a:endParaRPr lang="en-GB" dirty="0" smtClean="0"/>
                    </a:p>
                    <a:p>
                      <a:pPr algn="ctr"/>
                      <a:r>
                        <a:rPr lang="en-GB" dirty="0" smtClean="0"/>
                        <a:t>40</a:t>
                      </a:r>
                      <a:endParaRPr lang="en-GB" dirty="0"/>
                    </a:p>
                  </a:txBody>
                  <a:tcPr/>
                </a:tc>
                <a:tc>
                  <a:txBody>
                    <a:bodyPr/>
                    <a:lstStyle/>
                    <a:p>
                      <a:r>
                        <a:rPr lang="en-GB" dirty="0" smtClean="0"/>
                        <a:t>LS</a:t>
                      </a:r>
                    </a:p>
                    <a:p>
                      <a:r>
                        <a:rPr lang="en-GB" dirty="0" smtClean="0"/>
                        <a:t>40</a:t>
                      </a:r>
                      <a:endParaRPr lang="en-GB" dirty="0"/>
                    </a:p>
                  </a:txBody>
                  <a:tcPr/>
                </a:tc>
                <a:tc>
                  <a:txBody>
                    <a:bodyPr/>
                    <a:lstStyle/>
                    <a:p>
                      <a:r>
                        <a:rPr lang="en-GB" dirty="0" smtClean="0"/>
                        <a:t>LF</a:t>
                      </a:r>
                    </a:p>
                    <a:p>
                      <a:r>
                        <a:rPr lang="en-GB" dirty="0" smtClean="0"/>
                        <a:t>80</a:t>
                      </a:r>
                      <a:endParaRPr lang="en-GB" dirty="0"/>
                    </a:p>
                  </a:txBody>
                  <a:tcPr/>
                </a:tc>
                <a:extLst>
                  <a:ext uri="{0D108BD9-81ED-4DB2-BD59-A6C34878D82A}">
                    <a16:rowId xmlns:a16="http://schemas.microsoft.com/office/drawing/2014/main" val="300749548"/>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996388744"/>
              </p:ext>
            </p:extLst>
          </p:nvPr>
        </p:nvGraphicFramePr>
        <p:xfrm>
          <a:off x="8791303" y="2782388"/>
          <a:ext cx="1854927" cy="1698172"/>
        </p:xfrm>
        <a:graphic>
          <a:graphicData uri="http://schemas.openxmlformats.org/drawingml/2006/table">
            <a:tbl>
              <a:tblPr firstRow="1" bandRow="1">
                <a:tableStyleId>{5C22544A-7EE6-4342-B048-85BDC9FD1C3A}</a:tableStyleId>
              </a:tblPr>
              <a:tblGrid>
                <a:gridCol w="618309">
                  <a:extLst>
                    <a:ext uri="{9D8B030D-6E8A-4147-A177-3AD203B41FA5}">
                      <a16:colId xmlns:a16="http://schemas.microsoft.com/office/drawing/2014/main" val="725463953"/>
                    </a:ext>
                  </a:extLst>
                </a:gridCol>
                <a:gridCol w="618309">
                  <a:extLst>
                    <a:ext uri="{9D8B030D-6E8A-4147-A177-3AD203B41FA5}">
                      <a16:colId xmlns:a16="http://schemas.microsoft.com/office/drawing/2014/main" val="714246339"/>
                    </a:ext>
                  </a:extLst>
                </a:gridCol>
                <a:gridCol w="618309">
                  <a:extLst>
                    <a:ext uri="{9D8B030D-6E8A-4147-A177-3AD203B41FA5}">
                      <a16:colId xmlns:a16="http://schemas.microsoft.com/office/drawing/2014/main" val="1050210460"/>
                    </a:ext>
                  </a:extLst>
                </a:gridCol>
              </a:tblGrid>
              <a:tr h="849086">
                <a:tc>
                  <a:txBody>
                    <a:bodyPr/>
                    <a:lstStyle/>
                    <a:p>
                      <a:endParaRPr lang="en-GB" dirty="0" smtClean="0"/>
                    </a:p>
                    <a:p>
                      <a:pPr algn="ctr"/>
                      <a:r>
                        <a:rPr lang="en-GB" dirty="0" smtClean="0"/>
                        <a:t>G</a:t>
                      </a:r>
                      <a:endParaRPr lang="en-GB" dirty="0"/>
                    </a:p>
                  </a:txBody>
                  <a:tcPr/>
                </a:tc>
                <a:tc>
                  <a:txBody>
                    <a:bodyPr/>
                    <a:lstStyle/>
                    <a:p>
                      <a:r>
                        <a:rPr lang="en-GB" dirty="0" smtClean="0"/>
                        <a:t>ES</a:t>
                      </a:r>
                    </a:p>
                    <a:p>
                      <a:r>
                        <a:rPr lang="en-GB" dirty="0" smtClean="0"/>
                        <a:t>80</a:t>
                      </a:r>
                      <a:endParaRPr lang="en-GB" dirty="0"/>
                    </a:p>
                  </a:txBody>
                  <a:tcPr/>
                </a:tc>
                <a:tc>
                  <a:txBody>
                    <a:bodyPr/>
                    <a:lstStyle/>
                    <a:p>
                      <a:r>
                        <a:rPr lang="en-GB" dirty="0" smtClean="0"/>
                        <a:t>EF</a:t>
                      </a:r>
                    </a:p>
                    <a:p>
                      <a:r>
                        <a:rPr lang="en-GB" dirty="0" smtClean="0"/>
                        <a:t>100</a:t>
                      </a:r>
                      <a:endParaRPr lang="en-GB" dirty="0"/>
                    </a:p>
                  </a:txBody>
                  <a:tcPr/>
                </a:tc>
                <a:extLst>
                  <a:ext uri="{0D108BD9-81ED-4DB2-BD59-A6C34878D82A}">
                    <a16:rowId xmlns:a16="http://schemas.microsoft.com/office/drawing/2014/main" val="2415022224"/>
                  </a:ext>
                </a:extLst>
              </a:tr>
              <a:tr h="849086">
                <a:tc>
                  <a:txBody>
                    <a:bodyPr/>
                    <a:lstStyle/>
                    <a:p>
                      <a:endParaRPr lang="en-GB" dirty="0" smtClean="0"/>
                    </a:p>
                    <a:p>
                      <a:r>
                        <a:rPr lang="en-GB" dirty="0" smtClean="0"/>
                        <a:t>20</a:t>
                      </a:r>
                      <a:endParaRPr lang="en-GB" dirty="0"/>
                    </a:p>
                  </a:txBody>
                  <a:tcPr/>
                </a:tc>
                <a:tc>
                  <a:txBody>
                    <a:bodyPr/>
                    <a:lstStyle/>
                    <a:p>
                      <a:r>
                        <a:rPr lang="en-GB" dirty="0" smtClean="0"/>
                        <a:t>LS</a:t>
                      </a:r>
                    </a:p>
                    <a:p>
                      <a:r>
                        <a:rPr lang="en-GB" dirty="0" smtClean="0"/>
                        <a:t>80</a:t>
                      </a:r>
                      <a:endParaRPr lang="en-GB" dirty="0"/>
                    </a:p>
                  </a:txBody>
                  <a:tcPr/>
                </a:tc>
                <a:tc>
                  <a:txBody>
                    <a:bodyPr/>
                    <a:lstStyle/>
                    <a:p>
                      <a:r>
                        <a:rPr lang="en-GB" dirty="0" smtClean="0"/>
                        <a:t>LF</a:t>
                      </a:r>
                    </a:p>
                    <a:p>
                      <a:r>
                        <a:rPr lang="en-GB" dirty="0" smtClean="0"/>
                        <a:t>100</a:t>
                      </a:r>
                      <a:endParaRPr lang="en-GB" dirty="0"/>
                    </a:p>
                  </a:txBody>
                  <a:tcPr/>
                </a:tc>
                <a:extLst>
                  <a:ext uri="{0D108BD9-81ED-4DB2-BD59-A6C34878D82A}">
                    <a16:rowId xmlns:a16="http://schemas.microsoft.com/office/drawing/2014/main" val="153527903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599041715"/>
              </p:ext>
            </p:extLst>
          </p:nvPr>
        </p:nvGraphicFramePr>
        <p:xfrm>
          <a:off x="6335481" y="4650377"/>
          <a:ext cx="1828806" cy="1372203"/>
        </p:xfrm>
        <a:graphic>
          <a:graphicData uri="http://schemas.openxmlformats.org/drawingml/2006/table">
            <a:tbl>
              <a:tblPr firstRow="1" bandRow="1">
                <a:tableStyleId>{5C22544A-7EE6-4342-B048-85BDC9FD1C3A}</a:tableStyleId>
              </a:tblPr>
              <a:tblGrid>
                <a:gridCol w="609602">
                  <a:extLst>
                    <a:ext uri="{9D8B030D-6E8A-4147-A177-3AD203B41FA5}">
                      <a16:colId xmlns:a16="http://schemas.microsoft.com/office/drawing/2014/main" val="2845232307"/>
                    </a:ext>
                  </a:extLst>
                </a:gridCol>
                <a:gridCol w="609602">
                  <a:extLst>
                    <a:ext uri="{9D8B030D-6E8A-4147-A177-3AD203B41FA5}">
                      <a16:colId xmlns:a16="http://schemas.microsoft.com/office/drawing/2014/main" val="1447336889"/>
                    </a:ext>
                  </a:extLst>
                </a:gridCol>
                <a:gridCol w="609602">
                  <a:extLst>
                    <a:ext uri="{9D8B030D-6E8A-4147-A177-3AD203B41FA5}">
                      <a16:colId xmlns:a16="http://schemas.microsoft.com/office/drawing/2014/main" val="2024759482"/>
                    </a:ext>
                  </a:extLst>
                </a:gridCol>
              </a:tblGrid>
              <a:tr h="693505">
                <a:tc>
                  <a:txBody>
                    <a:bodyPr/>
                    <a:lstStyle/>
                    <a:p>
                      <a:endParaRPr lang="en-GB" dirty="0" smtClean="0"/>
                    </a:p>
                    <a:p>
                      <a:pPr algn="ctr"/>
                      <a:r>
                        <a:rPr lang="en-GB" dirty="0" smtClean="0"/>
                        <a:t>H</a:t>
                      </a:r>
                      <a:endParaRPr lang="en-GB" dirty="0"/>
                    </a:p>
                  </a:txBody>
                  <a:tcPr/>
                </a:tc>
                <a:tc>
                  <a:txBody>
                    <a:bodyPr/>
                    <a:lstStyle/>
                    <a:p>
                      <a:r>
                        <a:rPr lang="en-GB" dirty="0" smtClean="0"/>
                        <a:t>ES</a:t>
                      </a:r>
                    </a:p>
                    <a:p>
                      <a:r>
                        <a:rPr lang="en-GB" dirty="0" smtClean="0"/>
                        <a:t>100</a:t>
                      </a:r>
                      <a:endParaRPr lang="en-GB" dirty="0"/>
                    </a:p>
                  </a:txBody>
                  <a:tcPr/>
                </a:tc>
                <a:tc>
                  <a:txBody>
                    <a:bodyPr/>
                    <a:lstStyle/>
                    <a:p>
                      <a:r>
                        <a:rPr lang="en-GB" dirty="0" smtClean="0"/>
                        <a:t>EF</a:t>
                      </a:r>
                    </a:p>
                    <a:p>
                      <a:r>
                        <a:rPr lang="en-GB" dirty="0" smtClean="0"/>
                        <a:t>100</a:t>
                      </a:r>
                      <a:endParaRPr lang="en-GB" dirty="0"/>
                    </a:p>
                  </a:txBody>
                  <a:tcPr/>
                </a:tc>
                <a:extLst>
                  <a:ext uri="{0D108BD9-81ED-4DB2-BD59-A6C34878D82A}">
                    <a16:rowId xmlns:a16="http://schemas.microsoft.com/office/drawing/2014/main" val="3626438638"/>
                  </a:ext>
                </a:extLst>
              </a:tr>
              <a:tr h="678698">
                <a:tc>
                  <a:txBody>
                    <a:bodyPr/>
                    <a:lstStyle/>
                    <a:p>
                      <a:pPr algn="ctr"/>
                      <a:r>
                        <a:rPr lang="en-GB" dirty="0" smtClean="0"/>
                        <a:t>0</a:t>
                      </a:r>
                      <a:endParaRPr lang="en-GB" dirty="0"/>
                    </a:p>
                  </a:txBody>
                  <a:tcPr/>
                </a:tc>
                <a:tc>
                  <a:txBody>
                    <a:bodyPr/>
                    <a:lstStyle/>
                    <a:p>
                      <a:r>
                        <a:rPr lang="en-GB" dirty="0" smtClean="0"/>
                        <a:t>LS</a:t>
                      </a:r>
                    </a:p>
                    <a:p>
                      <a:r>
                        <a:rPr lang="en-GB" dirty="0" smtClean="0"/>
                        <a:t>100</a:t>
                      </a:r>
                      <a:endParaRPr lang="en-GB" dirty="0"/>
                    </a:p>
                  </a:txBody>
                  <a:tcPr/>
                </a:tc>
                <a:tc>
                  <a:txBody>
                    <a:bodyPr/>
                    <a:lstStyle/>
                    <a:p>
                      <a:r>
                        <a:rPr lang="en-GB" dirty="0" smtClean="0"/>
                        <a:t>LF</a:t>
                      </a:r>
                    </a:p>
                    <a:p>
                      <a:r>
                        <a:rPr lang="en-GB" dirty="0" smtClean="0"/>
                        <a:t>100</a:t>
                      </a:r>
                      <a:endParaRPr lang="en-GB" dirty="0"/>
                    </a:p>
                  </a:txBody>
                  <a:tcPr/>
                </a:tc>
                <a:extLst>
                  <a:ext uri="{0D108BD9-81ED-4DB2-BD59-A6C34878D82A}">
                    <a16:rowId xmlns:a16="http://schemas.microsoft.com/office/drawing/2014/main" val="3558964324"/>
                  </a:ext>
                </a:extLst>
              </a:tr>
            </a:tbl>
          </a:graphicData>
        </a:graphic>
      </p:graphicFrame>
      <p:sp>
        <p:nvSpPr>
          <p:cNvPr id="10" name="TextBox 9"/>
          <p:cNvSpPr txBox="1"/>
          <p:nvPr/>
        </p:nvSpPr>
        <p:spPr>
          <a:xfrm>
            <a:off x="3697941" y="4800600"/>
            <a:ext cx="2407024" cy="923330"/>
          </a:xfrm>
          <a:prstGeom prst="rect">
            <a:avLst/>
          </a:prstGeom>
          <a:solidFill>
            <a:schemeClr val="bg1"/>
          </a:solidFill>
        </p:spPr>
        <p:txBody>
          <a:bodyPr wrap="square" rtlCol="0">
            <a:spAutoFit/>
          </a:bodyPr>
          <a:lstStyle/>
          <a:p>
            <a:r>
              <a:rPr lang="en-GB" b="1" dirty="0" smtClean="0"/>
              <a:t>ES= EF of predecessor activity</a:t>
            </a:r>
          </a:p>
          <a:p>
            <a:r>
              <a:rPr lang="en-GB" b="1" dirty="0" smtClean="0"/>
              <a:t>EF= ES+ Task duration</a:t>
            </a:r>
            <a:endParaRPr lang="en-GB" b="1" dirty="0"/>
          </a:p>
        </p:txBody>
      </p:sp>
      <p:sp>
        <p:nvSpPr>
          <p:cNvPr id="11" name="TextBox 10"/>
          <p:cNvSpPr txBox="1"/>
          <p:nvPr/>
        </p:nvSpPr>
        <p:spPr>
          <a:xfrm>
            <a:off x="8538882" y="4800600"/>
            <a:ext cx="2760485" cy="1200329"/>
          </a:xfrm>
          <a:prstGeom prst="rect">
            <a:avLst/>
          </a:prstGeom>
          <a:solidFill>
            <a:schemeClr val="bg1"/>
          </a:solidFill>
        </p:spPr>
        <p:txBody>
          <a:bodyPr wrap="square" rtlCol="0">
            <a:spAutoFit/>
          </a:bodyPr>
          <a:lstStyle/>
          <a:p>
            <a:r>
              <a:rPr lang="en-GB" b="1" dirty="0" smtClean="0"/>
              <a:t>LS= LF – task duration</a:t>
            </a:r>
          </a:p>
          <a:p>
            <a:r>
              <a:rPr lang="en-GB" b="1" dirty="0" smtClean="0"/>
              <a:t>LF=LS of successor activity</a:t>
            </a:r>
            <a:endParaRPr lang="en-GB" b="1" dirty="0"/>
          </a:p>
          <a:p>
            <a:endParaRPr lang="en-GB" dirty="0"/>
          </a:p>
        </p:txBody>
      </p:sp>
    </p:spTree>
    <p:extLst>
      <p:ext uri="{BB962C8B-B14F-4D97-AF65-F5344CB8AC3E}">
        <p14:creationId xmlns:p14="http://schemas.microsoft.com/office/powerpoint/2010/main" val="660515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3439" y="576667"/>
            <a:ext cx="10654937" cy="1754326"/>
          </a:xfrm>
          <a:prstGeom prst="rect">
            <a:avLst/>
          </a:prstGeom>
        </p:spPr>
        <p:txBody>
          <a:bodyPr wrap="square">
            <a:spAutoFit/>
          </a:bodyPr>
          <a:lstStyle/>
          <a:p>
            <a:r>
              <a:rPr lang="en-US" dirty="0"/>
              <a:t>Now mark the Earliest Start (ES) time of each activity. This is given by the largest number to the right of the activity's immediate predecessor (i.e. its Earliest Finish time, or EF).</a:t>
            </a:r>
          </a:p>
          <a:p>
            <a:endParaRPr lang="en-US" dirty="0"/>
          </a:p>
          <a:p>
            <a:r>
              <a:rPr lang="en-US" dirty="0"/>
              <a:t>If the activity has two predecessors, the one with the later EF time would give you the ES of the activity.</a:t>
            </a:r>
          </a:p>
          <a:p>
            <a:endParaRPr lang="en-US" dirty="0"/>
          </a:p>
          <a:p>
            <a:r>
              <a:rPr lang="en-US" dirty="0"/>
              <a:t> </a:t>
            </a:r>
            <a:endParaRPr lang="en-GB" dirty="0"/>
          </a:p>
        </p:txBody>
      </p:sp>
      <p:pic>
        <p:nvPicPr>
          <p:cNvPr id="3" name="Picture 2"/>
          <p:cNvPicPr>
            <a:picLocks noChangeAspect="1"/>
          </p:cNvPicPr>
          <p:nvPr/>
        </p:nvPicPr>
        <p:blipFill>
          <a:blip r:embed="rId2"/>
          <a:stretch>
            <a:fillRect/>
          </a:stretch>
        </p:blipFill>
        <p:spPr>
          <a:xfrm>
            <a:off x="853439" y="2330993"/>
            <a:ext cx="10223864" cy="3752850"/>
          </a:xfrm>
          <a:prstGeom prst="rect">
            <a:avLst/>
          </a:prstGeom>
        </p:spPr>
      </p:pic>
    </p:spTree>
    <p:extLst>
      <p:ext uri="{BB962C8B-B14F-4D97-AF65-F5344CB8AC3E}">
        <p14:creationId xmlns:p14="http://schemas.microsoft.com/office/powerpoint/2010/main" val="3671963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39142" y="182880"/>
            <a:ext cx="5773783" cy="6531428"/>
          </a:xfrm>
          <a:prstGeom prst="rect">
            <a:avLst/>
          </a:prstGeom>
        </p:spPr>
      </p:pic>
    </p:spTree>
    <p:extLst>
      <p:ext uri="{BB962C8B-B14F-4D97-AF65-F5344CB8AC3E}">
        <p14:creationId xmlns:p14="http://schemas.microsoft.com/office/powerpoint/2010/main" val="2020610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Calculation of late start and late finish time</a:t>
            </a:r>
            <a:endParaRPr lang="en-GB" dirty="0"/>
          </a:p>
        </p:txBody>
      </p:sp>
      <p:pic>
        <p:nvPicPr>
          <p:cNvPr id="4" name="Content Placeholder 3"/>
          <p:cNvPicPr>
            <a:picLocks noGrp="1" noChangeAspect="1"/>
          </p:cNvPicPr>
          <p:nvPr>
            <p:ph idx="1"/>
          </p:nvPr>
        </p:nvPicPr>
        <p:blipFill>
          <a:blip r:embed="rId2"/>
          <a:stretch>
            <a:fillRect/>
          </a:stretch>
        </p:blipFill>
        <p:spPr>
          <a:xfrm>
            <a:off x="4715692" y="863600"/>
            <a:ext cx="5316582" cy="5121275"/>
          </a:xfrm>
          <a:prstGeom prst="rect">
            <a:avLst/>
          </a:prstGeom>
        </p:spPr>
      </p:pic>
    </p:spTree>
    <p:extLst>
      <p:ext uri="{BB962C8B-B14F-4D97-AF65-F5344CB8AC3E}">
        <p14:creationId xmlns:p14="http://schemas.microsoft.com/office/powerpoint/2010/main" val="3510435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 the Critical Path</a:t>
            </a:r>
            <a:endParaRPr lang="en-GB" dirty="0"/>
          </a:p>
        </p:txBody>
      </p:sp>
      <p:sp>
        <p:nvSpPr>
          <p:cNvPr id="3" name="Content Placeholder 2"/>
          <p:cNvSpPr>
            <a:spLocks noGrp="1"/>
          </p:cNvSpPr>
          <p:nvPr>
            <p:ph idx="1"/>
          </p:nvPr>
        </p:nvSpPr>
        <p:spPr/>
        <p:txBody>
          <a:bodyPr/>
          <a:lstStyle/>
          <a:p>
            <a:r>
              <a:rPr lang="en-US" dirty="0"/>
              <a:t>There will be at least one path going from Start to Finish that includes critical jobs only, i.e., the critical path.</a:t>
            </a:r>
            <a:endParaRPr lang="en-GB" dirty="0"/>
          </a:p>
        </p:txBody>
      </p:sp>
    </p:spTree>
    <p:extLst>
      <p:ext uri="{BB962C8B-B14F-4D97-AF65-F5344CB8AC3E}">
        <p14:creationId xmlns:p14="http://schemas.microsoft.com/office/powerpoint/2010/main" val="3349685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 of Slack</a:t>
            </a:r>
            <a:endParaRPr lang="en-GB" dirty="0"/>
          </a:p>
        </p:txBody>
      </p:sp>
      <p:sp>
        <p:nvSpPr>
          <p:cNvPr id="3" name="Content Placeholder 2"/>
          <p:cNvSpPr>
            <a:spLocks noGrp="1"/>
          </p:cNvSpPr>
          <p:nvPr>
            <p:ph idx="1"/>
          </p:nvPr>
        </p:nvSpPr>
        <p:spPr/>
        <p:txBody>
          <a:bodyPr/>
          <a:lstStyle/>
          <a:p>
            <a:r>
              <a:rPr lang="en-US" dirty="0"/>
              <a:t> The difference between a job’s early start and its late start (or between early finish and late finish) is called total slack (TS</a:t>
            </a:r>
            <a:r>
              <a:rPr lang="en-US" dirty="0" smtClean="0"/>
              <a:t>).</a:t>
            </a:r>
          </a:p>
          <a:p>
            <a:r>
              <a:rPr lang="en-US" dirty="0"/>
              <a:t>Total slack represents the maximum amount of time a job may be delayed beyond its early start without necessarily delaying the project completion time</a:t>
            </a:r>
            <a:r>
              <a:rPr lang="en-US" dirty="0" smtClean="0"/>
              <a:t>.</a:t>
            </a:r>
          </a:p>
          <a:p>
            <a:r>
              <a:rPr lang="en-US" dirty="0"/>
              <a:t>We earlier defined critical jobs as those on the longest path through the project. That is, critical jobs directly affect the total project time. We can now relate the critical path to the concept of slack</a:t>
            </a:r>
            <a:r>
              <a:rPr lang="en-US" dirty="0" smtClean="0"/>
              <a:t>.</a:t>
            </a:r>
          </a:p>
          <a:p>
            <a:r>
              <a:rPr lang="en-US" dirty="0"/>
              <a:t>If the target date (T) equals the early finish date for the whole project (F), then all critical jobs will have zero total slack</a:t>
            </a:r>
            <a:r>
              <a:rPr lang="en-US" dirty="0" smtClean="0"/>
              <a:t>.</a:t>
            </a:r>
          </a:p>
          <a:p>
            <a:r>
              <a:rPr lang="en-US" dirty="0"/>
              <a:t> Free slack (FS) is the amount a job can be delayed without delaying the early start of any other job.</a:t>
            </a:r>
            <a:endParaRPr lang="en-GB" dirty="0"/>
          </a:p>
        </p:txBody>
      </p:sp>
    </p:spTree>
    <p:extLst>
      <p:ext uri="{BB962C8B-B14F-4D97-AF65-F5344CB8AC3E}">
        <p14:creationId xmlns:p14="http://schemas.microsoft.com/office/powerpoint/2010/main" val="330396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Significance of Slack</a:t>
            </a:r>
            <a:endParaRPr lang="en-GB" dirty="0"/>
          </a:p>
        </p:txBody>
      </p:sp>
      <p:sp>
        <p:nvSpPr>
          <p:cNvPr id="3" name="Content Placeholder 2"/>
          <p:cNvSpPr>
            <a:spLocks noGrp="1"/>
          </p:cNvSpPr>
          <p:nvPr>
            <p:ph idx="1"/>
          </p:nvPr>
        </p:nvSpPr>
        <p:spPr/>
        <p:txBody>
          <a:bodyPr/>
          <a:lstStyle/>
          <a:p>
            <a:r>
              <a:rPr lang="en-US" dirty="0"/>
              <a:t>When a job has zero total slack, its scheduled start time is automatically fixed (that is, ES = LS); and to delay the calculated start time is to delay the whole project</a:t>
            </a:r>
            <a:r>
              <a:rPr lang="en-US" dirty="0" smtClean="0"/>
              <a:t>.</a:t>
            </a:r>
          </a:p>
          <a:p>
            <a:r>
              <a:rPr lang="en-US" dirty="0" smtClean="0"/>
              <a:t>Jobs </a:t>
            </a:r>
            <a:r>
              <a:rPr lang="en-US" dirty="0"/>
              <a:t>with positive total slack, however, allow the scheduler some discretion in setting their start times. This flexibility can usefully be applied to smoothing work schedules</a:t>
            </a:r>
            <a:r>
              <a:rPr lang="en-US" dirty="0" smtClean="0"/>
              <a:t>.</a:t>
            </a:r>
          </a:p>
          <a:p>
            <a:r>
              <a:rPr lang="en-US" dirty="0"/>
              <a:t>Free slack can be used effectively at the operating level. For example, if a job has free slack, the foreman may be given some flexibility in deciding when to start the job. Even if he delays the start by an amount equal to (or less than) the free slack, the delay will not affect the start times or slack of succeeding jobs (which is not true of jobs that have no free slack). </a:t>
            </a:r>
            <a:endParaRPr lang="en-GB" dirty="0"/>
          </a:p>
        </p:txBody>
      </p:sp>
    </p:spTree>
    <p:extLst>
      <p:ext uri="{BB962C8B-B14F-4D97-AF65-F5344CB8AC3E}">
        <p14:creationId xmlns:p14="http://schemas.microsoft.com/office/powerpoint/2010/main" val="629427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Options for Adjusting the Schedule</a:t>
            </a:r>
            <a:endParaRPr lang="en-GB" dirty="0"/>
          </a:p>
        </p:txBody>
      </p:sp>
      <p:sp>
        <p:nvSpPr>
          <p:cNvPr id="3" name="Content Placeholder 2"/>
          <p:cNvSpPr>
            <a:spLocks noGrp="1"/>
          </p:cNvSpPr>
          <p:nvPr>
            <p:ph idx="1"/>
          </p:nvPr>
        </p:nvSpPr>
        <p:spPr/>
        <p:txBody>
          <a:bodyPr/>
          <a:lstStyle/>
          <a:p>
            <a:r>
              <a:rPr lang="en-GB" dirty="0" smtClean="0"/>
              <a:t>Reduce the scope of the project  or keep the current scope and add people. Remember, it will affect your budget.</a:t>
            </a:r>
          </a:p>
          <a:p>
            <a:r>
              <a:rPr lang="en-GB" dirty="0" smtClean="0"/>
              <a:t>Split the work package into two or more work packages. You can also adjust the basic finish-to-start precedence relationship by adding lead and lag time. </a:t>
            </a:r>
          </a:p>
          <a:p>
            <a:r>
              <a:rPr lang="en-GB" dirty="0" smtClean="0"/>
              <a:t>Outsource the work</a:t>
            </a:r>
          </a:p>
          <a:p>
            <a:r>
              <a:rPr lang="en-GB" dirty="0" smtClean="0"/>
              <a:t>Negotiate for additional time in the schedule.</a:t>
            </a:r>
          </a:p>
          <a:p>
            <a:r>
              <a:rPr lang="en-GB" dirty="0" smtClean="0"/>
              <a:t>Find more productive people.</a:t>
            </a:r>
          </a:p>
          <a:p>
            <a:endParaRPr lang="en-GB" dirty="0"/>
          </a:p>
        </p:txBody>
      </p:sp>
    </p:spTree>
    <p:extLst>
      <p:ext uri="{BB962C8B-B14F-4D97-AF65-F5344CB8AC3E}">
        <p14:creationId xmlns:p14="http://schemas.microsoft.com/office/powerpoint/2010/main" val="2575918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Charting the final schedule</a:t>
            </a:r>
            <a:endParaRPr lang="en-GB" dirty="0"/>
          </a:p>
        </p:txBody>
      </p:sp>
      <p:sp>
        <p:nvSpPr>
          <p:cNvPr id="3" name="Content Placeholder 2"/>
          <p:cNvSpPr>
            <a:spLocks noGrp="1"/>
          </p:cNvSpPr>
          <p:nvPr>
            <p:ph idx="1"/>
          </p:nvPr>
        </p:nvSpPr>
        <p:spPr/>
        <p:txBody>
          <a:bodyPr/>
          <a:lstStyle/>
          <a:p>
            <a:r>
              <a:rPr lang="en-GB" dirty="0" smtClean="0"/>
              <a:t>When the final schedule is in place and approved, distribute it to all team members.</a:t>
            </a:r>
          </a:p>
          <a:p>
            <a:r>
              <a:rPr lang="en-GB" dirty="0" smtClean="0"/>
              <a:t>Post it in a common area so the team members can measure progress.</a:t>
            </a:r>
          </a:p>
          <a:p>
            <a:r>
              <a:rPr lang="en-GB" dirty="0" smtClean="0"/>
              <a:t>This helps to maintain a healthy competitive attitude.</a:t>
            </a:r>
            <a:endParaRPr lang="en-GB" dirty="0"/>
          </a:p>
        </p:txBody>
      </p:sp>
    </p:spTree>
    <p:extLst>
      <p:ext uri="{BB962C8B-B14F-4D97-AF65-F5344CB8AC3E}">
        <p14:creationId xmlns:p14="http://schemas.microsoft.com/office/powerpoint/2010/main" val="1118280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a:xfrm>
            <a:off x="3842374" y="1694329"/>
            <a:ext cx="7315200" cy="7207623"/>
          </a:xfrm>
        </p:spPr>
        <p:txBody>
          <a:bodyPr/>
          <a:lstStyle/>
          <a:p>
            <a:r>
              <a:rPr lang="en-GB" dirty="0" smtClean="0"/>
              <a:t>What is critical path method?</a:t>
            </a:r>
          </a:p>
          <a:p>
            <a:r>
              <a:rPr lang="en-GB" dirty="0" smtClean="0"/>
              <a:t>What will you be able to determine with CPM?</a:t>
            </a:r>
          </a:p>
          <a:p>
            <a:r>
              <a:rPr lang="en-GB" dirty="0" smtClean="0"/>
              <a:t>Terminologies used in CPM</a:t>
            </a:r>
          </a:p>
          <a:p>
            <a:r>
              <a:rPr lang="en-GB" dirty="0" smtClean="0"/>
              <a:t>Steps to create critical path scheduling</a:t>
            </a:r>
          </a:p>
          <a:p>
            <a:r>
              <a:rPr lang="en-GB" dirty="0" smtClean="0"/>
              <a:t>Critical path algorithm </a:t>
            </a:r>
          </a:p>
          <a:p>
            <a:r>
              <a:rPr lang="en-GB" dirty="0" smtClean="0"/>
              <a:t>Earliest start time, earliest finish time</a:t>
            </a:r>
          </a:p>
          <a:p>
            <a:r>
              <a:rPr lang="en-GB" dirty="0" smtClean="0"/>
              <a:t>Late start time, late finish time</a:t>
            </a:r>
          </a:p>
          <a:p>
            <a:r>
              <a:rPr lang="en-GB" dirty="0" smtClean="0"/>
              <a:t>Finding the critical path</a:t>
            </a:r>
          </a:p>
          <a:p>
            <a:r>
              <a:rPr lang="en-GB" dirty="0" smtClean="0"/>
              <a:t>Concept of slack</a:t>
            </a:r>
          </a:p>
          <a:p>
            <a:r>
              <a:rPr lang="en-GB" dirty="0" smtClean="0"/>
              <a:t>Significance of slack</a:t>
            </a:r>
          </a:p>
          <a:p>
            <a:r>
              <a:rPr lang="en-GB" dirty="0" smtClean="0"/>
              <a:t>Charting the final schedule</a:t>
            </a:r>
          </a:p>
          <a:p>
            <a:r>
              <a:rPr lang="en-GB" dirty="0" smtClean="0"/>
              <a:t>Resource planning</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049282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2823882" y="541804"/>
            <a:ext cx="6414247" cy="4029555"/>
          </a:xfrm>
          <a:prstGeom prst="rect">
            <a:avLst/>
          </a:prstGeom>
        </p:spPr>
      </p:pic>
      <p:sp>
        <p:nvSpPr>
          <p:cNvPr id="4" name="TextBox 3"/>
          <p:cNvSpPr txBox="1"/>
          <p:nvPr/>
        </p:nvSpPr>
        <p:spPr>
          <a:xfrm>
            <a:off x="2837329" y="4867835"/>
            <a:ext cx="6400800" cy="1015663"/>
          </a:xfrm>
          <a:prstGeom prst="rect">
            <a:avLst/>
          </a:prstGeom>
          <a:noFill/>
        </p:spPr>
        <p:txBody>
          <a:bodyPr wrap="square" rtlCol="0">
            <a:spAutoFit/>
          </a:bodyPr>
          <a:lstStyle/>
          <a:p>
            <a:r>
              <a:rPr lang="en-GB" sz="6000" b="1" dirty="0" smtClean="0"/>
              <a:t>Resource Planning</a:t>
            </a:r>
            <a:endParaRPr lang="en-GB" sz="6000" b="1" dirty="0"/>
          </a:p>
        </p:txBody>
      </p:sp>
    </p:spTree>
    <p:extLst>
      <p:ext uri="{BB962C8B-B14F-4D97-AF65-F5344CB8AC3E}">
        <p14:creationId xmlns:p14="http://schemas.microsoft.com/office/powerpoint/2010/main" val="3176102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Resource Planning </a:t>
            </a:r>
            <a:endParaRPr lang="en-GB" dirty="0"/>
          </a:p>
        </p:txBody>
      </p:sp>
      <p:sp>
        <p:nvSpPr>
          <p:cNvPr id="3" name="Content Placeholder 2"/>
          <p:cNvSpPr>
            <a:spLocks noGrp="1"/>
          </p:cNvSpPr>
          <p:nvPr>
            <p:ph idx="1"/>
          </p:nvPr>
        </p:nvSpPr>
        <p:spPr/>
        <p:txBody>
          <a:bodyPr/>
          <a:lstStyle/>
          <a:p>
            <a:r>
              <a:rPr lang="en-US" dirty="0"/>
              <a:t>According to PMBOK®, it’s “determining what resources (people, equipment, materials, etc.) and what quantities of each should be used to perform project activities</a:t>
            </a:r>
            <a:r>
              <a:rPr lang="en-US" dirty="0" smtClean="0"/>
              <a:t>.”</a:t>
            </a:r>
          </a:p>
          <a:p>
            <a:r>
              <a:rPr lang="en-US" dirty="0"/>
              <a:t> </a:t>
            </a:r>
            <a:r>
              <a:rPr lang="en-US" dirty="0" smtClean="0"/>
              <a:t>Resource </a:t>
            </a:r>
            <a:r>
              <a:rPr lang="en-US" dirty="0"/>
              <a:t>plans may change and should be adjusted regularly to reflect changes in the scope, employees’ availability, </a:t>
            </a:r>
            <a:r>
              <a:rPr lang="en-US" dirty="0" smtClean="0"/>
              <a:t>etc. </a:t>
            </a:r>
            <a:r>
              <a:rPr lang="en-US" dirty="0"/>
              <a:t>so that your schedule is always up-to-date.</a:t>
            </a:r>
            <a:endParaRPr lang="en-GB" dirty="0"/>
          </a:p>
        </p:txBody>
      </p:sp>
    </p:spTree>
    <p:extLst>
      <p:ext uri="{BB962C8B-B14F-4D97-AF65-F5344CB8AC3E}">
        <p14:creationId xmlns:p14="http://schemas.microsoft.com/office/powerpoint/2010/main" val="228943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Prerequisites of Resource Planning</a:t>
            </a:r>
            <a:endParaRPr lang="en-GB" dirty="0"/>
          </a:p>
        </p:txBody>
      </p:sp>
      <p:sp>
        <p:nvSpPr>
          <p:cNvPr id="3" name="Content Placeholder 2"/>
          <p:cNvSpPr>
            <a:spLocks noGrp="1"/>
          </p:cNvSpPr>
          <p:nvPr>
            <p:ph idx="1"/>
          </p:nvPr>
        </p:nvSpPr>
        <p:spPr/>
        <p:txBody>
          <a:bodyPr/>
          <a:lstStyle/>
          <a:p>
            <a:r>
              <a:rPr lang="en-US" dirty="0" smtClean="0"/>
              <a:t>Work </a:t>
            </a:r>
            <a:r>
              <a:rPr lang="en-US" dirty="0"/>
              <a:t>breakdown structure (WBS), which is a deliverable-oriented structure of your project scope. </a:t>
            </a:r>
            <a:endParaRPr lang="en-US" dirty="0" smtClean="0"/>
          </a:p>
          <a:p>
            <a:r>
              <a:rPr lang="en-US" dirty="0" smtClean="0"/>
              <a:t>Estimated </a:t>
            </a:r>
            <a:r>
              <a:rPr lang="en-US" dirty="0"/>
              <a:t>duration of the project and tasks, so you can schedule resources for the project</a:t>
            </a:r>
            <a:r>
              <a:rPr lang="en-US" dirty="0" smtClean="0"/>
              <a:t>.</a:t>
            </a:r>
          </a:p>
          <a:p>
            <a:r>
              <a:rPr lang="en-US" dirty="0" smtClean="0"/>
              <a:t>Employees </a:t>
            </a:r>
            <a:r>
              <a:rPr lang="en-US" dirty="0"/>
              <a:t>with skills corresponding with the tasks they will be assigned to</a:t>
            </a:r>
            <a:r>
              <a:rPr lang="en-US" dirty="0" smtClean="0"/>
              <a:t>.</a:t>
            </a:r>
          </a:p>
          <a:p>
            <a:r>
              <a:rPr lang="en-US" dirty="0" smtClean="0"/>
              <a:t>Historical data to make the plan more reliable</a:t>
            </a:r>
            <a:endParaRPr lang="en-GB" dirty="0"/>
          </a:p>
        </p:txBody>
      </p:sp>
    </p:spTree>
    <p:extLst>
      <p:ext uri="{BB962C8B-B14F-4D97-AF65-F5344CB8AC3E}">
        <p14:creationId xmlns:p14="http://schemas.microsoft.com/office/powerpoint/2010/main" val="2378389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Techniques for Resource </a:t>
            </a:r>
            <a:endParaRPr lang="en-GB" dirty="0"/>
          </a:p>
        </p:txBody>
      </p:sp>
      <p:sp>
        <p:nvSpPr>
          <p:cNvPr id="3" name="Content Placeholder 2"/>
          <p:cNvSpPr>
            <a:spLocks noGrp="1"/>
          </p:cNvSpPr>
          <p:nvPr>
            <p:ph idx="1"/>
          </p:nvPr>
        </p:nvSpPr>
        <p:spPr/>
        <p:txBody>
          <a:bodyPr/>
          <a:lstStyle/>
          <a:p>
            <a:r>
              <a:rPr lang="en-GB" b="1" dirty="0" smtClean="0"/>
              <a:t>Expert Judgement: </a:t>
            </a:r>
            <a:r>
              <a:rPr lang="en-US" dirty="0" smtClean="0"/>
              <a:t>Comes </a:t>
            </a:r>
            <a:r>
              <a:rPr lang="en-US" dirty="0"/>
              <a:t>from your professional experience, valuable insights that may come from your senior colleagues or consultants hired by your organization. As it may sound obvious, it’s really important for your project’s success</a:t>
            </a:r>
            <a:r>
              <a:rPr lang="en-US" dirty="0" smtClean="0"/>
              <a:t>.</a:t>
            </a:r>
          </a:p>
          <a:p>
            <a:r>
              <a:rPr lang="en-US" b="1" dirty="0" smtClean="0"/>
              <a:t>Alternatives </a:t>
            </a:r>
            <a:r>
              <a:rPr lang="en-US" b="1" dirty="0"/>
              <a:t>identification</a:t>
            </a:r>
            <a:r>
              <a:rPr lang="en-US" dirty="0"/>
              <a:t>. As projects may change during their lifetime, you need to take different scenarios into consideration. This way, you can come up with solutions to use as changes occur. Two methods you may use are</a:t>
            </a:r>
            <a:r>
              <a:rPr lang="en-US" dirty="0" smtClean="0"/>
              <a:t>:</a:t>
            </a:r>
          </a:p>
          <a:p>
            <a:pPr lvl="1"/>
            <a:r>
              <a:rPr lang="en-US" dirty="0"/>
              <a:t>Pattern thinking – this method involves pattern recognition, which is useful while refining or improving, based on past experiences.</a:t>
            </a:r>
          </a:p>
          <a:p>
            <a:pPr lvl="1"/>
            <a:r>
              <a:rPr lang="en-US" dirty="0"/>
              <a:t>Lateral thinking – this approach requires creative thinking and solving problems with ideas that may not be obvious at first</a:t>
            </a:r>
            <a:r>
              <a:rPr lang="en-US" dirty="0" smtClean="0"/>
              <a:t>.</a:t>
            </a:r>
          </a:p>
          <a:p>
            <a:r>
              <a:rPr lang="en-GB" b="1" dirty="0"/>
              <a:t>Bottom-up </a:t>
            </a:r>
            <a:r>
              <a:rPr lang="en-GB" b="1" dirty="0" smtClean="0"/>
              <a:t>estimating: </a:t>
            </a:r>
            <a:r>
              <a:rPr lang="en-US" dirty="0"/>
              <a:t>In this approach your team estimates tasks based on their knowledge and experience, resulting in a more detailed schedule</a:t>
            </a:r>
            <a:endParaRPr lang="en-GB" dirty="0"/>
          </a:p>
        </p:txBody>
      </p:sp>
    </p:spTree>
    <p:extLst>
      <p:ext uri="{BB962C8B-B14F-4D97-AF65-F5344CB8AC3E}">
        <p14:creationId xmlns:p14="http://schemas.microsoft.com/office/powerpoint/2010/main" val="1551728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Loading up and Levelling out</a:t>
            </a:r>
            <a:endParaRPr lang="en-GB" dirty="0"/>
          </a:p>
        </p:txBody>
      </p:sp>
      <p:sp>
        <p:nvSpPr>
          <p:cNvPr id="3" name="Content Placeholder 2"/>
          <p:cNvSpPr>
            <a:spLocks noGrp="1"/>
          </p:cNvSpPr>
          <p:nvPr>
            <p:ph idx="1"/>
          </p:nvPr>
        </p:nvSpPr>
        <p:spPr/>
        <p:txBody>
          <a:bodyPr/>
          <a:lstStyle/>
          <a:p>
            <a:r>
              <a:rPr lang="en-GB" dirty="0" smtClean="0"/>
              <a:t>The amount of work each team member or piece of equipment is assigned is called </a:t>
            </a:r>
            <a:r>
              <a:rPr lang="en-GB" b="1" i="1" dirty="0" smtClean="0"/>
              <a:t>resource loading</a:t>
            </a:r>
            <a:r>
              <a:rPr lang="en-GB" dirty="0" smtClean="0"/>
              <a:t>.</a:t>
            </a:r>
          </a:p>
          <a:p>
            <a:r>
              <a:rPr lang="en-GB" dirty="0" smtClean="0"/>
              <a:t>To compensate for overloaded workers, redistribute scheduled work from people with too much responsibility to those not full booked. This s termed as </a:t>
            </a:r>
            <a:r>
              <a:rPr lang="en-GB" b="1" i="1" dirty="0" smtClean="0"/>
              <a:t>resource levelling.</a:t>
            </a:r>
            <a:endParaRPr lang="en-GB" b="1" i="1" dirty="0"/>
          </a:p>
        </p:txBody>
      </p:sp>
      <p:pic>
        <p:nvPicPr>
          <p:cNvPr id="4" name="Picture 3"/>
          <p:cNvPicPr>
            <a:picLocks noChangeAspect="1"/>
          </p:cNvPicPr>
          <p:nvPr/>
        </p:nvPicPr>
        <p:blipFill>
          <a:blip r:embed="rId2"/>
          <a:stretch>
            <a:fillRect/>
          </a:stretch>
        </p:blipFill>
        <p:spPr>
          <a:xfrm>
            <a:off x="0" y="4391271"/>
            <a:ext cx="3429000" cy="1714500"/>
          </a:xfrm>
          <a:prstGeom prst="rect">
            <a:avLst/>
          </a:prstGeom>
        </p:spPr>
      </p:pic>
    </p:spTree>
    <p:extLst>
      <p:ext uri="{BB962C8B-B14F-4D97-AF65-F5344CB8AC3E}">
        <p14:creationId xmlns:p14="http://schemas.microsoft.com/office/powerpoint/2010/main" val="2874725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a:t>R</a:t>
            </a:r>
            <a:r>
              <a:rPr lang="en-GB" dirty="0" smtClean="0"/>
              <a:t>eallocation </a:t>
            </a:r>
            <a:r>
              <a:rPr lang="en-GB" dirty="0"/>
              <a:t>Q</a:t>
            </a:r>
            <a:r>
              <a:rPr lang="en-GB" dirty="0" smtClean="0"/>
              <a:t>uestion</a:t>
            </a:r>
            <a:endParaRPr lang="en-GB" dirty="0"/>
          </a:p>
        </p:txBody>
      </p:sp>
      <p:sp>
        <p:nvSpPr>
          <p:cNvPr id="3" name="Content Placeholder 2"/>
          <p:cNvSpPr>
            <a:spLocks noGrp="1"/>
          </p:cNvSpPr>
          <p:nvPr>
            <p:ph idx="1"/>
          </p:nvPr>
        </p:nvSpPr>
        <p:spPr/>
        <p:txBody>
          <a:bodyPr/>
          <a:lstStyle/>
          <a:p>
            <a:r>
              <a:rPr lang="en-GB" dirty="0" smtClean="0"/>
              <a:t>Before you reallocate or level resources, you need to answer these questions first.</a:t>
            </a:r>
          </a:p>
          <a:p>
            <a:r>
              <a:rPr lang="en-GB" dirty="0" smtClean="0"/>
              <a:t>How many hours each day a person or machine is available?</a:t>
            </a:r>
          </a:p>
          <a:p>
            <a:r>
              <a:rPr lang="en-GB" dirty="0" smtClean="0"/>
              <a:t>Is an assigned piece of equipment allocated to multiple projects for multiple project manager?</a:t>
            </a:r>
          </a:p>
          <a:p>
            <a:r>
              <a:rPr lang="en-GB" dirty="0" smtClean="0"/>
              <a:t>Have you factored in time lost to anticipated interruption?</a:t>
            </a:r>
          </a:p>
          <a:p>
            <a:r>
              <a:rPr lang="en-GB" dirty="0" smtClean="0"/>
              <a:t>Are you using people with specialized set of skills appropriately?</a:t>
            </a:r>
          </a:p>
          <a:p>
            <a:r>
              <a:rPr lang="en-GB" dirty="0" smtClean="0"/>
              <a:t>Are you scheduling people without appropriate skill set?</a:t>
            </a:r>
          </a:p>
          <a:p>
            <a:r>
              <a:rPr lang="en-GB" dirty="0" smtClean="0"/>
              <a:t>Have you planned for the time required to acquire additional people?</a:t>
            </a:r>
            <a:endParaRPr lang="en-GB" dirty="0"/>
          </a:p>
        </p:txBody>
      </p:sp>
    </p:spTree>
    <p:extLst>
      <p:ext uri="{BB962C8B-B14F-4D97-AF65-F5344CB8AC3E}">
        <p14:creationId xmlns:p14="http://schemas.microsoft.com/office/powerpoint/2010/main" val="59170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 </a:t>
            </a:r>
            <a:r>
              <a:rPr lang="en-GB" dirty="0"/>
              <a:t>H</a:t>
            </a:r>
            <a:r>
              <a:rPr lang="en-GB" dirty="0" smtClean="0"/>
              <a:t>istogram</a:t>
            </a:r>
            <a:endParaRPr lang="en-GB" dirty="0"/>
          </a:p>
        </p:txBody>
      </p:sp>
      <p:sp>
        <p:nvSpPr>
          <p:cNvPr id="3" name="Content Placeholder 2"/>
          <p:cNvSpPr>
            <a:spLocks noGrp="1"/>
          </p:cNvSpPr>
          <p:nvPr>
            <p:ph idx="1"/>
          </p:nvPr>
        </p:nvSpPr>
        <p:spPr/>
        <p:txBody>
          <a:bodyPr/>
          <a:lstStyle/>
          <a:p>
            <a:pPr marL="0" indent="0">
              <a:buNone/>
            </a:pPr>
            <a:r>
              <a:rPr lang="en-GB" dirty="0" smtClean="0"/>
              <a:t>A visual tool that allows you to chart resource task allocation for each period through the project. </a:t>
            </a:r>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smtClean="0"/>
          </a:p>
          <a:p>
            <a:endParaRPr lang="en-GB" dirty="0"/>
          </a:p>
        </p:txBody>
      </p:sp>
      <p:pic>
        <p:nvPicPr>
          <p:cNvPr id="4" name="Picture 3"/>
          <p:cNvPicPr>
            <a:picLocks noChangeAspect="1"/>
          </p:cNvPicPr>
          <p:nvPr/>
        </p:nvPicPr>
        <p:blipFill>
          <a:blip r:embed="rId2"/>
          <a:stretch>
            <a:fillRect/>
          </a:stretch>
        </p:blipFill>
        <p:spPr>
          <a:xfrm>
            <a:off x="4944836" y="2603318"/>
            <a:ext cx="4914900" cy="3009900"/>
          </a:xfrm>
          <a:prstGeom prst="rect">
            <a:avLst/>
          </a:prstGeom>
        </p:spPr>
      </p:pic>
    </p:spTree>
    <p:extLst>
      <p:ext uri="{BB962C8B-B14F-4D97-AF65-F5344CB8AC3E}">
        <p14:creationId xmlns:p14="http://schemas.microsoft.com/office/powerpoint/2010/main" val="2368192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p:txBody>
          <a:bodyPr/>
          <a:lstStyle/>
          <a:p>
            <a:r>
              <a:rPr lang="en-GB" dirty="0" smtClean="0"/>
              <a:t>Prerequisites of resource planning</a:t>
            </a:r>
          </a:p>
          <a:p>
            <a:r>
              <a:rPr lang="en-GB" dirty="0" smtClean="0"/>
              <a:t>Techniques for resource planning</a:t>
            </a:r>
          </a:p>
          <a:p>
            <a:r>
              <a:rPr lang="en-GB" dirty="0" smtClean="0"/>
              <a:t>Loading up and levelling out</a:t>
            </a:r>
          </a:p>
          <a:p>
            <a:r>
              <a:rPr lang="en-GB" dirty="0" smtClean="0"/>
              <a:t>The reallocation question</a:t>
            </a:r>
          </a:p>
          <a:p>
            <a:r>
              <a:rPr lang="en-GB" dirty="0" smtClean="0"/>
              <a:t>Resource histogram </a:t>
            </a:r>
          </a:p>
          <a:p>
            <a:endParaRPr lang="en-GB" dirty="0" smtClean="0"/>
          </a:p>
          <a:p>
            <a:endParaRPr lang="en-GB" dirty="0"/>
          </a:p>
        </p:txBody>
      </p:sp>
    </p:spTree>
    <p:extLst>
      <p:ext uri="{BB962C8B-B14F-4D97-AF65-F5344CB8AC3E}">
        <p14:creationId xmlns:p14="http://schemas.microsoft.com/office/powerpoint/2010/main" val="326787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Critical Path Method?</a:t>
            </a:r>
            <a:endParaRPr lang="en-GB" dirty="0"/>
          </a:p>
        </p:txBody>
      </p:sp>
      <p:sp>
        <p:nvSpPr>
          <p:cNvPr id="3" name="Content Placeholder 2"/>
          <p:cNvSpPr>
            <a:spLocks noGrp="1"/>
          </p:cNvSpPr>
          <p:nvPr>
            <p:ph idx="1"/>
          </p:nvPr>
        </p:nvSpPr>
        <p:spPr/>
        <p:txBody>
          <a:bodyPr/>
          <a:lstStyle/>
          <a:p>
            <a:pPr algn="ctr"/>
            <a:r>
              <a:rPr lang="en-US" i="1" dirty="0"/>
              <a:t>“The Critical Path Method is the sequence of scheduled activities that determines the duration of the project</a:t>
            </a:r>
            <a:r>
              <a:rPr lang="en-US" i="1" dirty="0" smtClean="0"/>
              <a:t>.”</a:t>
            </a:r>
          </a:p>
          <a:p>
            <a:r>
              <a:rPr lang="en-GB" dirty="0" smtClean="0"/>
              <a:t>It </a:t>
            </a:r>
            <a:r>
              <a:rPr lang="en-US" dirty="0"/>
              <a:t>a powerful but basically simple technique for analyzing, planning, and scheduling large, complex projects</a:t>
            </a:r>
            <a:r>
              <a:rPr lang="en-US" dirty="0" smtClean="0"/>
              <a:t>.</a:t>
            </a:r>
          </a:p>
          <a:p>
            <a:r>
              <a:rPr lang="en-US" dirty="0" smtClean="0"/>
              <a:t>It is a great tool for complex and large projects like construction of building, scheduling ship construction and repairs, manufacture and assembly of larger generators, missile countdown procedures etc. </a:t>
            </a:r>
          </a:p>
          <a:p>
            <a:r>
              <a:rPr lang="en-US" dirty="0" smtClean="0"/>
              <a:t>The critical chain concept illustrates that you can improve project control and scheduling through identifying critical links in the project’s chain.</a:t>
            </a:r>
            <a:endParaRPr lang="en-GB" dirty="0"/>
          </a:p>
        </p:txBody>
      </p:sp>
    </p:spTree>
    <p:extLst>
      <p:ext uri="{BB962C8B-B14F-4D97-AF65-F5344CB8AC3E}">
        <p14:creationId xmlns:p14="http://schemas.microsoft.com/office/powerpoint/2010/main" val="2286580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will you be able to determine with CPM?</a:t>
            </a:r>
            <a:endParaRPr lang="en-GB" dirty="0"/>
          </a:p>
        </p:txBody>
      </p:sp>
      <p:sp>
        <p:nvSpPr>
          <p:cNvPr id="3" name="Content Placeholder 2"/>
          <p:cNvSpPr>
            <a:spLocks noGrp="1"/>
          </p:cNvSpPr>
          <p:nvPr>
            <p:ph idx="1"/>
          </p:nvPr>
        </p:nvSpPr>
        <p:spPr/>
        <p:txBody>
          <a:bodyPr/>
          <a:lstStyle/>
          <a:p>
            <a:r>
              <a:rPr lang="en-US" dirty="0"/>
              <a:t>In essence, the tool provides a means of </a:t>
            </a:r>
            <a:r>
              <a:rPr lang="en-US" dirty="0" smtClean="0"/>
              <a:t>determining;</a:t>
            </a:r>
          </a:p>
          <a:p>
            <a:r>
              <a:rPr lang="en-US" dirty="0" smtClean="0"/>
              <a:t> Which </a:t>
            </a:r>
            <a:r>
              <a:rPr lang="en-US" dirty="0"/>
              <a:t>jobs or activities, of the many that comprise a project, are “critical” in their effect on total project </a:t>
            </a:r>
            <a:r>
              <a:rPr lang="en-US" dirty="0" smtClean="0"/>
              <a:t>time.</a:t>
            </a:r>
          </a:p>
          <a:p>
            <a:r>
              <a:rPr lang="en-US" dirty="0" smtClean="0"/>
              <a:t> How </a:t>
            </a:r>
            <a:r>
              <a:rPr lang="en-US" dirty="0"/>
              <a:t>best to schedule all jobs in the project in order to meet a target date at minimum cost.</a:t>
            </a:r>
            <a:endParaRPr lang="en-GB" dirty="0"/>
          </a:p>
        </p:txBody>
      </p:sp>
    </p:spTree>
    <p:extLst>
      <p:ext uri="{BB962C8B-B14F-4D97-AF65-F5344CB8AC3E}">
        <p14:creationId xmlns:p14="http://schemas.microsoft.com/office/powerpoint/2010/main" val="169361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Definition of Terms used in CPM.</a:t>
            </a:r>
            <a:endParaRPr lang="en-GB" dirty="0"/>
          </a:p>
        </p:txBody>
      </p:sp>
      <p:sp>
        <p:nvSpPr>
          <p:cNvPr id="3" name="Content Placeholder 2"/>
          <p:cNvSpPr>
            <a:spLocks noGrp="1"/>
          </p:cNvSpPr>
          <p:nvPr>
            <p:ph idx="1"/>
          </p:nvPr>
        </p:nvSpPr>
        <p:spPr/>
        <p:txBody>
          <a:bodyPr/>
          <a:lstStyle/>
          <a:p>
            <a:r>
              <a:rPr lang="en-US" b="1" dirty="0" smtClean="0"/>
              <a:t>Earliest Start Date</a:t>
            </a:r>
            <a:r>
              <a:rPr lang="en-US" sz="1800" dirty="0"/>
              <a:t>. </a:t>
            </a:r>
            <a:r>
              <a:rPr lang="en-US" dirty="0"/>
              <a:t>This is simply the earliest date that a task can be started in your project. You cannot determine this without first knowing if any tasks are dependent on this one task, or figuring out other constraint that might impact the start of this task</a:t>
            </a:r>
            <a:r>
              <a:rPr lang="en-US" dirty="0" smtClean="0"/>
              <a:t>.</a:t>
            </a:r>
          </a:p>
          <a:p>
            <a:r>
              <a:rPr lang="en-US" b="1" dirty="0" smtClean="0"/>
              <a:t>Earliest Finish Date</a:t>
            </a:r>
            <a:r>
              <a:rPr lang="en-US" b="1" dirty="0"/>
              <a:t>. </a:t>
            </a:r>
            <a:r>
              <a:rPr lang="en-US" dirty="0"/>
              <a:t>This being the earliest date your task can be completed</a:t>
            </a:r>
            <a:r>
              <a:rPr lang="en-US" dirty="0" smtClean="0"/>
              <a:t>.</a:t>
            </a:r>
          </a:p>
          <a:p>
            <a:r>
              <a:rPr lang="en-US" dirty="0"/>
              <a:t> </a:t>
            </a:r>
            <a:r>
              <a:rPr lang="en-US" b="1" dirty="0" smtClean="0"/>
              <a:t>Latest Start </a:t>
            </a:r>
            <a:r>
              <a:rPr lang="en-US" b="1" dirty="0"/>
              <a:t>D</a:t>
            </a:r>
            <a:r>
              <a:rPr lang="en-US" b="1" dirty="0" smtClean="0"/>
              <a:t>ate. </a:t>
            </a:r>
            <a:r>
              <a:rPr lang="en-US" dirty="0"/>
              <a:t>This is the very last minute in which you can start a task before it threatens to upset your project schedule</a:t>
            </a:r>
            <a:r>
              <a:rPr lang="en-US" dirty="0" smtClean="0"/>
              <a:t>.</a:t>
            </a:r>
          </a:p>
          <a:p>
            <a:r>
              <a:rPr lang="en-GB" b="1" dirty="0" smtClean="0"/>
              <a:t>Latest Finish Date. </a:t>
            </a:r>
            <a:r>
              <a:rPr lang="en-US" dirty="0"/>
              <a:t>By having a clear picture of this timeframe, you can better schedule the project to meet its deadline.</a:t>
            </a:r>
            <a:endParaRPr lang="en-GB" dirty="0"/>
          </a:p>
        </p:txBody>
      </p:sp>
    </p:spTree>
    <p:extLst>
      <p:ext uri="{BB962C8B-B14F-4D97-AF65-F5344CB8AC3E}">
        <p14:creationId xmlns:p14="http://schemas.microsoft.com/office/powerpoint/2010/main" val="3517829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Terms used in CPM.</a:t>
            </a:r>
            <a:endParaRPr lang="en-GB" dirty="0"/>
          </a:p>
        </p:txBody>
      </p:sp>
      <p:sp>
        <p:nvSpPr>
          <p:cNvPr id="3" name="Content Placeholder 2"/>
          <p:cNvSpPr>
            <a:spLocks noGrp="1"/>
          </p:cNvSpPr>
          <p:nvPr>
            <p:ph idx="1"/>
          </p:nvPr>
        </p:nvSpPr>
        <p:spPr/>
        <p:txBody>
          <a:bodyPr/>
          <a:lstStyle/>
          <a:p>
            <a:r>
              <a:rPr lang="en-US" b="1" dirty="0" smtClean="0"/>
              <a:t>Float</a:t>
            </a:r>
            <a:r>
              <a:rPr lang="en-US" dirty="0" smtClean="0"/>
              <a:t>. </a:t>
            </a:r>
            <a:r>
              <a:rPr lang="en-US" dirty="0"/>
              <a:t>also known as slack, is a term that describes how long you can delay a task before it impacts the planned schedule and threatens the project’s deadline</a:t>
            </a:r>
            <a:r>
              <a:rPr lang="en-US" dirty="0" smtClean="0"/>
              <a:t>.</a:t>
            </a:r>
          </a:p>
          <a:p>
            <a:r>
              <a:rPr lang="en-US" b="1" dirty="0"/>
              <a:t>Crash </a:t>
            </a:r>
            <a:r>
              <a:rPr lang="en-US" b="1" dirty="0" smtClean="0"/>
              <a:t>Duration </a:t>
            </a:r>
            <a:r>
              <a:rPr lang="en-US" dirty="0"/>
              <a:t>is a term that describes the shortest amount of time that a task can be scheduled. You can get there by moving around resources, adding more towards the end of the task, to decrease the time needed to complete the task.</a:t>
            </a:r>
            <a:endParaRPr lang="en-GB" dirty="0"/>
          </a:p>
        </p:txBody>
      </p:sp>
    </p:spTree>
    <p:extLst>
      <p:ext uri="{BB962C8B-B14F-4D97-AF65-F5344CB8AC3E}">
        <p14:creationId xmlns:p14="http://schemas.microsoft.com/office/powerpoint/2010/main" val="4126215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to Create </a:t>
            </a:r>
            <a:r>
              <a:rPr lang="en-GB" dirty="0"/>
              <a:t>C</a:t>
            </a:r>
            <a:r>
              <a:rPr lang="en-GB" dirty="0" smtClean="0"/>
              <a:t>ritical </a:t>
            </a:r>
            <a:r>
              <a:rPr lang="en-GB" dirty="0"/>
              <a:t>P</a:t>
            </a:r>
            <a:r>
              <a:rPr lang="en-GB" dirty="0" smtClean="0"/>
              <a:t>ath </a:t>
            </a:r>
            <a:r>
              <a:rPr lang="en-GB" dirty="0"/>
              <a:t>S</a:t>
            </a:r>
            <a:r>
              <a:rPr lang="en-GB" dirty="0" smtClean="0"/>
              <a:t>cheduling</a:t>
            </a:r>
            <a:endParaRPr lang="en-GB" dirty="0"/>
          </a:p>
        </p:txBody>
      </p:sp>
      <p:sp>
        <p:nvSpPr>
          <p:cNvPr id="3" name="Content Placeholder 2"/>
          <p:cNvSpPr>
            <a:spLocks noGrp="1"/>
          </p:cNvSpPr>
          <p:nvPr>
            <p:ph idx="1"/>
          </p:nvPr>
        </p:nvSpPr>
        <p:spPr/>
        <p:txBody>
          <a:bodyPr/>
          <a:lstStyle/>
          <a:p>
            <a:r>
              <a:rPr lang="en-US" dirty="0"/>
              <a:t>First of all, each job necessary for the completion of a project is listed with a unique identifying symbol (such as a letter or number</a:t>
            </a:r>
            <a:r>
              <a:rPr lang="en-US" dirty="0" smtClean="0"/>
              <a:t>). </a:t>
            </a:r>
          </a:p>
          <a:p>
            <a:r>
              <a:rPr lang="en-US" dirty="0"/>
              <a:t>T</a:t>
            </a:r>
            <a:r>
              <a:rPr lang="en-US" dirty="0" smtClean="0"/>
              <a:t>he </a:t>
            </a:r>
            <a:r>
              <a:rPr lang="en-US" dirty="0"/>
              <a:t>time required to complete the job, and its immediate prerequisite jobs</a:t>
            </a:r>
            <a:r>
              <a:rPr lang="en-US" dirty="0" smtClean="0"/>
              <a:t>.</a:t>
            </a:r>
          </a:p>
          <a:p>
            <a:r>
              <a:rPr lang="en-US" dirty="0" smtClean="0"/>
              <a:t>Each </a:t>
            </a:r>
            <a:r>
              <a:rPr lang="en-US" dirty="0"/>
              <a:t>job is drawn on the graph as a circle, with its identifying symbol and time appearing within the circle</a:t>
            </a:r>
            <a:r>
              <a:rPr lang="en-US" dirty="0" smtClean="0"/>
              <a:t>.</a:t>
            </a:r>
          </a:p>
          <a:p>
            <a:r>
              <a:rPr lang="en-US" dirty="0"/>
              <a:t>Sequence relationships are indicated by arrows connecting each circle (job) with its immediate successors, with the arrows pointing to the latter</a:t>
            </a:r>
            <a:r>
              <a:rPr lang="en-US" dirty="0" smtClean="0"/>
              <a:t>.</a:t>
            </a:r>
          </a:p>
          <a:p>
            <a:r>
              <a:rPr lang="en-US" dirty="0" smtClean="0"/>
              <a:t>The </a:t>
            </a:r>
            <a:r>
              <a:rPr lang="en-US" dirty="0"/>
              <a:t>graph then depicts a number of different “arrow paths” from Start to Finish.</a:t>
            </a:r>
            <a:endParaRPr lang="en-GB" dirty="0" smtClean="0"/>
          </a:p>
          <a:p>
            <a:pPr marL="0" indent="0">
              <a:buNone/>
            </a:pPr>
            <a:endParaRPr lang="en-GB" dirty="0"/>
          </a:p>
        </p:txBody>
      </p:sp>
    </p:spTree>
    <p:extLst>
      <p:ext uri="{BB962C8B-B14F-4D97-AF65-F5344CB8AC3E}">
        <p14:creationId xmlns:p14="http://schemas.microsoft.com/office/powerpoint/2010/main" val="2752646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Path Algorithm</a:t>
            </a:r>
            <a:endParaRPr lang="en-GB" dirty="0"/>
          </a:p>
        </p:txBody>
      </p:sp>
      <p:sp>
        <p:nvSpPr>
          <p:cNvPr id="3" name="Content Placeholder 2"/>
          <p:cNvSpPr>
            <a:spLocks noGrp="1"/>
          </p:cNvSpPr>
          <p:nvPr>
            <p:ph idx="1"/>
          </p:nvPr>
        </p:nvSpPr>
        <p:spPr/>
        <p:txBody>
          <a:bodyPr/>
          <a:lstStyle/>
          <a:p>
            <a:r>
              <a:rPr lang="en-US" dirty="0"/>
              <a:t>Suppose you have a list of tasks as shown below. Column C and D list the tasks that must be accomplished for the activity to begin, and the duration of the activity, respectively</a:t>
            </a:r>
            <a:r>
              <a:rPr lang="en-US" dirty="0" smtClean="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GB" dirty="0"/>
          </a:p>
        </p:txBody>
      </p:sp>
      <p:pic>
        <p:nvPicPr>
          <p:cNvPr id="4" name="Picture 3"/>
          <p:cNvPicPr>
            <a:picLocks noChangeAspect="1"/>
          </p:cNvPicPr>
          <p:nvPr/>
        </p:nvPicPr>
        <p:blipFill>
          <a:blip r:embed="rId2"/>
          <a:stretch>
            <a:fillRect/>
          </a:stretch>
        </p:blipFill>
        <p:spPr>
          <a:xfrm>
            <a:off x="4153989" y="2452552"/>
            <a:ext cx="6688182" cy="3532196"/>
          </a:xfrm>
          <a:prstGeom prst="rect">
            <a:avLst/>
          </a:prstGeom>
        </p:spPr>
      </p:pic>
    </p:spTree>
    <p:extLst>
      <p:ext uri="{BB962C8B-B14F-4D97-AF65-F5344CB8AC3E}">
        <p14:creationId xmlns:p14="http://schemas.microsoft.com/office/powerpoint/2010/main" val="3483828861"/>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TM03457475[[fn=Frame]]</Template>
  <TotalTime>3130</TotalTime>
  <Words>1724</Words>
  <Application>Microsoft Office PowerPoint</Application>
  <PresentationFormat>Widescreen</PresentationFormat>
  <Paragraphs>211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Corbel</vt:lpstr>
      <vt:lpstr>Wingdings 2</vt:lpstr>
      <vt:lpstr>Frame</vt:lpstr>
      <vt:lpstr>Critical Path Method</vt:lpstr>
      <vt:lpstr>Outline</vt:lpstr>
      <vt:lpstr>Outline</vt:lpstr>
      <vt:lpstr>What is Critical Path Method?</vt:lpstr>
      <vt:lpstr>What will you be able to determine with CPM?</vt:lpstr>
      <vt:lpstr>Definition of Terms used in CPM.</vt:lpstr>
      <vt:lpstr>Definition of Terms used in CPM.</vt:lpstr>
      <vt:lpstr>Steps to Create Critical Path Scheduling</vt:lpstr>
      <vt:lpstr>Critical Path Algorithm</vt:lpstr>
      <vt:lpstr>PowerPoint Presentation</vt:lpstr>
      <vt:lpstr>How to calculate earliest start and finish time?</vt:lpstr>
      <vt:lpstr>PowerPoint Presentation</vt:lpstr>
      <vt:lpstr>PowerPoint Presentation</vt:lpstr>
      <vt:lpstr>Calculation of late start and late finish time</vt:lpstr>
      <vt:lpstr>Finding the Critical Path</vt:lpstr>
      <vt:lpstr>Concept of Slack</vt:lpstr>
      <vt:lpstr>Significance of Slack</vt:lpstr>
      <vt:lpstr>Options for Adjusting the Schedule</vt:lpstr>
      <vt:lpstr>Charting the final schedule</vt:lpstr>
      <vt:lpstr>PowerPoint Presentation</vt:lpstr>
      <vt:lpstr>What is Resource Planning </vt:lpstr>
      <vt:lpstr>Prerequisites of Resource Planning</vt:lpstr>
      <vt:lpstr>Techniques for Resource </vt:lpstr>
      <vt:lpstr>Loading up and Levelling out</vt:lpstr>
      <vt:lpstr>The Reallocation Question</vt:lpstr>
      <vt:lpstr>Resource Histogram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Path Method</dc:title>
  <dc:creator>Windows User</dc:creator>
  <cp:lastModifiedBy>Windows User</cp:lastModifiedBy>
  <cp:revision>44</cp:revision>
  <dcterms:created xsi:type="dcterms:W3CDTF">2020-04-15T08:20:02Z</dcterms:created>
  <dcterms:modified xsi:type="dcterms:W3CDTF">2020-05-02T10:19:53Z</dcterms:modified>
</cp:coreProperties>
</file>