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32"/>
  </p:notes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68" r:id="rId18"/>
    <p:sldId id="285" r:id="rId19"/>
    <p:sldId id="272" r:id="rId20"/>
    <p:sldId id="273" r:id="rId21"/>
    <p:sldId id="274" r:id="rId22"/>
    <p:sldId id="275" r:id="rId23"/>
    <p:sldId id="276" r:id="rId24"/>
    <p:sldId id="277" r:id="rId25"/>
    <p:sldId id="280" r:id="rId26"/>
    <p:sldId id="281" r:id="rId27"/>
    <p:sldId id="282" r:id="rId28"/>
    <p:sldId id="278" r:id="rId29"/>
    <p:sldId id="279" r:id="rId30"/>
    <p:sldId id="28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1" d="100"/>
          <a:sy n="81" d="100"/>
        </p:scale>
        <p:origin x="2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3BDB52-DE48-4430-888A-E409A61CE247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8AA7D-E302-4633-AD7B-49146A098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03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8AA7D-E302-4633-AD7B-49146A0981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86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en-US" dirty="0" smtClean="0"/>
              <a:t>Unfreezing- Changing to overcome the pressures of both individual resistance and group conformity.</a:t>
            </a:r>
          </a:p>
          <a:p>
            <a:pPr marL="385763" indent="-385763">
              <a:buAutoNum type="arabicPeriod"/>
            </a:pPr>
            <a:r>
              <a:rPr lang="en-US" dirty="0" smtClean="0"/>
              <a:t>Movement- A change process that transforms the organization from the status quo to desired end state/</a:t>
            </a:r>
          </a:p>
          <a:p>
            <a:pPr marL="385763" indent="-385763">
              <a:buAutoNum type="arabicPeriod"/>
            </a:pPr>
            <a:r>
              <a:rPr lang="en-US" dirty="0" smtClean="0"/>
              <a:t>Refreezing- Stabilizing a change intervention by balancing driving and restraining force.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8AA7D-E302-4633-AD7B-49146A0981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5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More demands with less resources in shape of “big job with small workforce and in short span of time”.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8AA7D-E302-4633-AD7B-49146A0981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1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230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0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9159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7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664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8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2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51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0" pos="7200" userDrawn="1">
          <p15:clr>
            <a:srgbClr val="FBAE40"/>
          </p15:clr>
        </p15:guide>
        <p15:guide id="1" pos="540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550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0" pos="7200" userDrawn="1">
          <p15:clr>
            <a:srgbClr val="FBAE40"/>
          </p15:clr>
        </p15:guide>
        <p15:guide id="1" pos="540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5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813C419-4206-429C-A2A8-C2CF6EED4C41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5016415-D05D-4285-B27A-FE13C85E005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20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1536" userDrawn="1">
          <p15:clr>
            <a:srgbClr val="F26B43"/>
          </p15:clr>
        </p15:guide>
        <p15:guide id="0" pos="2464" userDrawn="1">
          <p15:clr>
            <a:srgbClr val="F26B43"/>
          </p15:clr>
        </p15:guide>
        <p15:guide id="0" pos="5888" userDrawn="1">
          <p15:clr>
            <a:srgbClr val="F26B43"/>
          </p15:clr>
        </p15:guide>
        <p15:guide id="0" pos="6400" userDrawn="1">
          <p15:clr>
            <a:srgbClr val="F26B43"/>
          </p15:clr>
        </p15:guide>
        <p15:guide id="0" pos="9824" userDrawn="1">
          <p15:clr>
            <a:srgbClr val="F26B43"/>
          </p15:clr>
        </p15:guide>
        <p15:guide id="0" pos="320" userDrawn="1">
          <p15:clr>
            <a:srgbClr val="F26B43"/>
          </p15:clr>
        </p15:guide>
        <p15:guide id="0" pos="1848" userDrawn="1">
          <p15:clr>
            <a:srgbClr val="F26B43"/>
          </p15:clr>
        </p15:guide>
        <p15:guide id="0" orient="horz" pos="3960" userDrawn="1">
          <p15:clr>
            <a:srgbClr val="F26B43"/>
          </p15:clr>
        </p15:guide>
        <p15:guide id="0" orient="horz" pos="3840" userDrawn="1">
          <p15:clr>
            <a:srgbClr val="F26B43"/>
          </p15:clr>
        </p15:guide>
        <p15:guide id="0" pos="4416" userDrawn="1">
          <p15:clr>
            <a:srgbClr val="F26B43"/>
          </p15:clr>
        </p15:guide>
        <p15:guide id="0" pos="4800" userDrawn="1">
          <p15:clr>
            <a:srgbClr val="F26B43"/>
          </p15:clr>
        </p15:guide>
        <p15:guide id="0" orient="horz" pos="360" userDrawn="1">
          <p15:clr>
            <a:srgbClr val="F26B43"/>
          </p15:clr>
        </p15:guide>
        <p15:guide id="0" pos="7368" userDrawn="1">
          <p15:clr>
            <a:srgbClr val="F26B43"/>
          </p15:clr>
        </p15:guide>
        <p15:guide id="1" pos="2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Change &amp; Stress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Change- making things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ways of managing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Action Research- A change process based on systematic collection of data, and then selection of a change action based on what the analyzed data indicate.</a:t>
            </a:r>
          </a:p>
          <a:p>
            <a:pPr marL="385763" indent="-385763">
              <a:buAutoNum type="arabicPeriod"/>
            </a:pPr>
            <a:r>
              <a:rPr lang="en-US" dirty="0" smtClean="0"/>
              <a:t>Organization Development (OD)- A collection of planned change interventions, built on humanistic-democratic  values, that seeks to improve organizational effectiveness and employee well-being. OD efforts---</a:t>
            </a:r>
          </a:p>
          <a:p>
            <a:pPr marL="385763" indent="-385763">
              <a:buAutoNum type="alphaLcPeriod"/>
            </a:pPr>
            <a:r>
              <a:rPr lang="en-US" dirty="0" smtClean="0"/>
              <a:t>Respect for People</a:t>
            </a:r>
          </a:p>
          <a:p>
            <a:pPr marL="385763" indent="-385763">
              <a:buAutoNum type="alphaLcPeriod"/>
            </a:pPr>
            <a:r>
              <a:rPr lang="en-US" dirty="0" smtClean="0"/>
              <a:t>Trust and support</a:t>
            </a:r>
          </a:p>
          <a:p>
            <a:pPr marL="385763" indent="-385763">
              <a:buAutoNum type="alphaLcPeriod"/>
            </a:pPr>
            <a:r>
              <a:rPr lang="en-US" dirty="0" smtClean="0"/>
              <a:t>Power equalization</a:t>
            </a:r>
          </a:p>
          <a:p>
            <a:pPr marL="385763" indent="-385763">
              <a:buAutoNum type="alphaLcPeriod"/>
            </a:pPr>
            <a:r>
              <a:rPr lang="en-US" dirty="0" smtClean="0"/>
              <a:t>Confrontation</a:t>
            </a:r>
          </a:p>
          <a:p>
            <a:pPr marL="385763" indent="-385763">
              <a:buAutoNum type="alphaLcPeriod"/>
            </a:pPr>
            <a:r>
              <a:rPr lang="en-US" smtClean="0"/>
              <a:t>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INTERVENTIONS TO 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Sensitivity Training- Training groups that seek to change behavior through unstructured group interaction.</a:t>
            </a:r>
          </a:p>
          <a:p>
            <a:pPr marL="385763" indent="-385763">
              <a:buAutoNum type="arabicPeriod"/>
            </a:pPr>
            <a:r>
              <a:rPr lang="en-US" dirty="0" smtClean="0"/>
              <a:t>Survey Feedback- The use of questionnaires to identify discrepancies among member perception; discussion follows, and remedies are suggested.</a:t>
            </a:r>
          </a:p>
          <a:p>
            <a:pPr marL="385763" indent="-385763">
              <a:buAutoNum type="arabicPeriod"/>
            </a:pPr>
            <a:r>
              <a:rPr lang="en-US" dirty="0" smtClean="0"/>
              <a:t>Process Consultation- A meeting in which a consultant assists a client in understanding process events with which he or she must deal and identifying processes that need improvement.</a:t>
            </a:r>
          </a:p>
        </p:txBody>
      </p:sp>
    </p:spTree>
    <p:extLst>
      <p:ext uri="{BB962C8B-B14F-4D97-AF65-F5344CB8AC3E}">
        <p14:creationId xmlns:p14="http://schemas.microsoft.com/office/powerpoint/2010/main" val="19565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intervention (continue)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	Team </a:t>
            </a:r>
            <a:r>
              <a:rPr lang="en-US" dirty="0"/>
              <a:t>Building- High interaction among team </a:t>
            </a:r>
            <a:r>
              <a:rPr lang="en-US" dirty="0" smtClean="0"/>
              <a:t>members </a:t>
            </a:r>
            <a:r>
              <a:rPr lang="en-US" dirty="0"/>
              <a:t>to increase trust and openness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5.	 Intergroup </a:t>
            </a:r>
            <a:r>
              <a:rPr lang="en-US" dirty="0"/>
              <a:t>Development- OD efforts to </a:t>
            </a:r>
            <a:r>
              <a:rPr lang="en-US" dirty="0"/>
              <a:t> </a:t>
            </a:r>
            <a:r>
              <a:rPr lang="en-US" dirty="0" smtClean="0"/>
              <a:t>change </a:t>
            </a:r>
            <a:r>
              <a:rPr lang="en-US" dirty="0"/>
              <a:t>the attitudes, stereotypes, and </a:t>
            </a:r>
            <a:r>
              <a:rPr lang="en-US" dirty="0" smtClean="0"/>
              <a:t>	perceptions </a:t>
            </a:r>
            <a:r>
              <a:rPr lang="en-US" dirty="0"/>
              <a:t>that groups have of each other.</a:t>
            </a:r>
          </a:p>
          <a:p>
            <a:pPr marL="0" indent="0">
              <a:buNone/>
            </a:pPr>
            <a:r>
              <a:rPr lang="en-US" dirty="0" smtClean="0"/>
              <a:t>6. 	Appreciative </a:t>
            </a:r>
            <a:r>
              <a:rPr lang="en-US" dirty="0"/>
              <a:t>Inquiry- An approach that seeks </a:t>
            </a:r>
            <a:r>
              <a:rPr lang="en-US" dirty="0" smtClean="0"/>
              <a:t>to </a:t>
            </a:r>
            <a:r>
              <a:rPr lang="en-US" dirty="0" smtClean="0"/>
              <a:t>identify </a:t>
            </a:r>
            <a:r>
              <a:rPr lang="en-US" dirty="0"/>
              <a:t>the unique qualities and special </a:t>
            </a:r>
            <a:r>
              <a:rPr lang="en-US" dirty="0" smtClean="0"/>
              <a:t>strengths </a:t>
            </a:r>
            <a:r>
              <a:rPr lang="en-US" dirty="0"/>
              <a:t>of an organization, which can then </a:t>
            </a:r>
            <a:r>
              <a:rPr lang="en-US" dirty="0" smtClean="0"/>
              <a:t>be </a:t>
            </a:r>
            <a:r>
              <a:rPr lang="en-US" dirty="0"/>
              <a:t>built on to improve performance.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9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Culture for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As said that change is only permanent, then it is mandatory to create adaptability in the members of the organization. There are approaches for adaptability of change:</a:t>
            </a:r>
          </a:p>
          <a:p>
            <a:pPr marL="385763" indent="-385763">
              <a:buAutoNum type="arabicPeriod"/>
            </a:pPr>
            <a:r>
              <a:rPr lang="en-US" dirty="0" smtClean="0"/>
              <a:t>Stimulating an Innovative Culture.</a:t>
            </a:r>
          </a:p>
          <a:p>
            <a:pPr marL="385763" indent="-385763">
              <a:buAutoNum type="arabicPeriod"/>
            </a:pPr>
            <a:r>
              <a:rPr lang="en-US" dirty="0" smtClean="0"/>
              <a:t>Creating a Learning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5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Learning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Definition- An organization that has developed the continuous capacity to adapt and change.</a:t>
            </a:r>
          </a:p>
          <a:p>
            <a:pPr marL="385763" indent="-385763">
              <a:buAutoNum type="arabicPeriod"/>
            </a:pPr>
            <a:r>
              <a:rPr lang="en-US" dirty="0" smtClean="0"/>
              <a:t>Single-loop Learning- A process of correcting errors using past routines and present policies.</a:t>
            </a:r>
          </a:p>
          <a:p>
            <a:pPr marL="385763" indent="-385763">
              <a:buAutoNum type="arabicPeriod"/>
            </a:pPr>
            <a:r>
              <a:rPr lang="en-US" dirty="0" smtClean="0"/>
              <a:t>Double-loop Learning- A process of correcting errors by modifying the organization’s objectives, policies, and standard routines.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6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Characteristics of Learning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Shared Vision- values everyone agree upon</a:t>
            </a:r>
          </a:p>
          <a:p>
            <a:pPr marL="385763" indent="-385763">
              <a:buAutoNum type="arabicPeriod"/>
            </a:pPr>
            <a:r>
              <a:rPr lang="en-US" dirty="0" smtClean="0"/>
              <a:t>Discarding old ways of thinking and standard routines to solve problems.</a:t>
            </a:r>
          </a:p>
          <a:p>
            <a:pPr marL="385763" indent="-385763">
              <a:buAutoNum type="arabicPeriod"/>
            </a:pPr>
            <a:r>
              <a:rPr lang="en-US" dirty="0" smtClean="0"/>
              <a:t>Thinking all processes, activities, functions, and interactions with environment as part of a system of interrelationships.</a:t>
            </a:r>
          </a:p>
          <a:p>
            <a:pPr marL="385763" indent="-385763">
              <a:buAutoNum type="arabicPeriod"/>
            </a:pPr>
            <a:r>
              <a:rPr lang="en-US" dirty="0" smtClean="0"/>
              <a:t>Openly communicate without fear of criticism or punishment. </a:t>
            </a:r>
          </a:p>
          <a:p>
            <a:pPr marL="385763" indent="-385763">
              <a:buAutoNum type="arabicPeriod"/>
            </a:pPr>
            <a:r>
              <a:rPr lang="en-US" dirty="0" smtClean="0"/>
              <a:t>Sublimating self-interests and watching organizational interests and goals.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9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and its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2286000"/>
            <a:ext cx="8770571" cy="3651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stress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743200"/>
            <a:ext cx="95250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4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Stimulating an Innovative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Definition of Innovation- A new idea applied to initiating or improving a product, process, or service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287743"/>
            <a:ext cx="77724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4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Innovation</a:t>
            </a:r>
            <a:r>
              <a:rPr lang="en-US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362200"/>
            <a:ext cx="8770571" cy="3651504"/>
          </a:xfrm>
        </p:spPr>
        <p:txBody>
          <a:bodyPr>
            <a:normAutofit fontScale="85000" lnSpcReduction="20000"/>
          </a:bodyPr>
          <a:lstStyle/>
          <a:p>
            <a:pPr marL="385763" indent="-385763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Variables-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a. dynamic – less centralization, formalization and have flexibility, adaptation and cross-fertilization lead 	innovation.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b. long tenure management.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c. Slack resources (hard time)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d. high communications- use of committees, task forces, cross- functional teams and interdepartmental interactions.</a:t>
            </a:r>
          </a:p>
          <a:p>
            <a:pPr marL="385763" indent="-385763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Variables- encouragement of experimentation, rewarding both successes and failures, celebrate mistakes.</a:t>
            </a:r>
          </a:p>
          <a:p>
            <a:pPr marL="385763" indent="-385763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Variables- training and development, high job security, and encourage employees to become champion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28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Sources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 smtClean="0"/>
              <a:t>are 3 potential resources of stress:</a:t>
            </a:r>
          </a:p>
          <a:p>
            <a:pPr marL="385763" indent="-385763">
              <a:buAutoNum type="arabicPeriod"/>
            </a:pPr>
            <a:r>
              <a:rPr lang="en-US" dirty="0" smtClean="0"/>
              <a:t>Environmental Factors-</a:t>
            </a:r>
          </a:p>
          <a:p>
            <a:pPr marL="385763" indent="-385763">
              <a:buAutoNum type="arabicPeriod"/>
            </a:pPr>
            <a:r>
              <a:rPr lang="en-US" dirty="0" smtClean="0"/>
              <a:t>Organizational Factors-</a:t>
            </a:r>
          </a:p>
          <a:p>
            <a:pPr marL="385763" indent="-385763">
              <a:buAutoNum type="arabicPeriod"/>
            </a:pPr>
            <a:r>
              <a:rPr lang="en-US" dirty="0" smtClean="0"/>
              <a:t>Personal Factors-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90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876" y="457200"/>
            <a:ext cx="8770571" cy="1560716"/>
          </a:xfrm>
        </p:spPr>
        <p:txBody>
          <a:bodyPr/>
          <a:lstStyle/>
          <a:p>
            <a:r>
              <a:rPr lang="en-GB" dirty="0" smtClean="0"/>
              <a:t>What is change?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Organizational </a:t>
            </a:r>
            <a:r>
              <a:rPr lang="en-US" b="1" dirty="0"/>
              <a:t>change</a:t>
            </a:r>
            <a:r>
              <a:rPr lang="en-US" dirty="0"/>
              <a:t> is about the process of </a:t>
            </a:r>
            <a:r>
              <a:rPr lang="en-US" b="1" dirty="0"/>
              <a:t>changing</a:t>
            </a:r>
            <a:r>
              <a:rPr lang="en-US" dirty="0"/>
              <a:t> an organization's strategies, processes, procedures, technologies, and culture, as well as the effect of such </a:t>
            </a:r>
            <a:r>
              <a:rPr lang="en-US" b="1" dirty="0"/>
              <a:t>changes on</a:t>
            </a:r>
            <a:r>
              <a:rPr lang="en-US" dirty="0"/>
              <a:t> the organization.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559791"/>
            <a:ext cx="6604815" cy="306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8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en-US" dirty="0" smtClean="0"/>
              <a:t>Economic Uncertainty: lean economies create uncertainty for the people.</a:t>
            </a:r>
          </a:p>
          <a:p>
            <a:pPr marL="385763" indent="-385763">
              <a:buAutoNum type="arabicPeriod"/>
            </a:pPr>
            <a:r>
              <a:rPr lang="en-US" dirty="0" smtClean="0"/>
              <a:t>Political Factors: lack of consistency in policies and goals of the country.</a:t>
            </a:r>
          </a:p>
          <a:p>
            <a:pPr marL="385763" indent="-385763">
              <a:buAutoNum type="arabicPeriod"/>
            </a:pPr>
            <a:r>
              <a:rPr lang="en-US" dirty="0" smtClean="0"/>
              <a:t>Technological Change: computer, robotics, automation, and other similar types innovations.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Task Demands- design of job(autonomy, task variety, degree of automation), working conditions, physical work layout. </a:t>
            </a:r>
          </a:p>
          <a:p>
            <a:pPr marL="385763" indent="-385763">
              <a:buAutoNum type="arabicPeriod"/>
            </a:pPr>
            <a:r>
              <a:rPr lang="en-US" dirty="0" smtClean="0"/>
              <a:t>Role Demands- role ambiguity, more demand than the time permits and employee is not sure what to do.</a:t>
            </a:r>
          </a:p>
          <a:p>
            <a:pPr marL="385763" indent="-385763">
              <a:buAutoNum type="arabicPeriod"/>
            </a:pPr>
            <a:r>
              <a:rPr lang="en-US" dirty="0" smtClean="0"/>
              <a:t>Interpersonal Demands- lack of social support, poor interpersonal relationships can cause stress, especially among employees with high social need.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7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Family Problems- marital difficulties, breaking relationships, discipline problems with children, that can not be left at the front door when arriving at work.</a:t>
            </a:r>
          </a:p>
          <a:p>
            <a:pPr marL="385763" indent="-385763">
              <a:buAutoNum type="arabicPeriod"/>
            </a:pPr>
            <a:r>
              <a:rPr lang="en-US" dirty="0" smtClean="0"/>
              <a:t>Economic Problems- spendthrift, loans overdue, demand more than resources generated.</a:t>
            </a:r>
          </a:p>
          <a:p>
            <a:pPr marL="385763" indent="-385763">
              <a:buAutoNum type="arabicPeriod"/>
            </a:pPr>
            <a:r>
              <a:rPr lang="en-US" dirty="0" smtClean="0"/>
              <a:t>Personality- negative affectivity ( taking the negative side of situation). Positive affectivity (taking positive side of situation). Basic disposition of – type A and B personality.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Perception- people react in response to perception of reality rather than reality.</a:t>
            </a:r>
          </a:p>
          <a:p>
            <a:pPr marL="385763" indent="-385763">
              <a:buAutoNum type="arabicPeriod"/>
            </a:pPr>
            <a:r>
              <a:rPr lang="en-US" dirty="0" smtClean="0"/>
              <a:t>Job experiences- like used car how it was driven in what type of roads and how maintained.</a:t>
            </a:r>
          </a:p>
          <a:p>
            <a:pPr marL="385763" indent="-385763">
              <a:buAutoNum type="arabicPeriod"/>
            </a:pPr>
            <a:r>
              <a:rPr lang="en-US" dirty="0" smtClean="0"/>
              <a:t>Social support- relations with coworkers and superiors.</a:t>
            </a:r>
          </a:p>
          <a:p>
            <a:pPr marL="385763" indent="-385763">
              <a:buAutoNum type="arabicPeriod"/>
            </a:pPr>
            <a:r>
              <a:rPr lang="en-US" dirty="0" smtClean="0"/>
              <a:t>Belief in locus of control (internal and external).</a:t>
            </a:r>
          </a:p>
          <a:p>
            <a:pPr marL="385763" indent="-385763">
              <a:buAutoNum type="arabicPeriod"/>
            </a:pPr>
            <a:r>
              <a:rPr lang="en-US" dirty="0" smtClean="0"/>
              <a:t>Self-efficacy- how one copes with stress, style to act in crisis- some people thrive in hard situations</a:t>
            </a:r>
          </a:p>
          <a:p>
            <a:pPr marL="385763" indent="-385763">
              <a:buAutoNum type="arabicPeriod"/>
            </a:pPr>
            <a:r>
              <a:rPr lang="en-US" dirty="0" smtClean="0"/>
              <a:t>Hostility – Anger and strand relations with coworkers and colleagues.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0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en-US" dirty="0" smtClean="0"/>
              <a:t>Physiological Symptoms-</a:t>
            </a:r>
          </a:p>
          <a:p>
            <a:pPr marL="385763" indent="-385763">
              <a:buAutoNum type="arabicPeriod"/>
            </a:pPr>
            <a:r>
              <a:rPr lang="en-US" dirty="0" smtClean="0"/>
              <a:t>Psychological Symptoms-</a:t>
            </a:r>
          </a:p>
          <a:p>
            <a:pPr marL="385763" indent="-385763">
              <a:buAutoNum type="arabicPeriod"/>
            </a:pPr>
            <a:r>
              <a:rPr lang="en-US" dirty="0" smtClean="0"/>
              <a:t>Behavioral symptoms-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271" y="3676650"/>
            <a:ext cx="457200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9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Physiological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Musculoskeletal problems-tension, headaches, and back pains.</a:t>
            </a:r>
          </a:p>
          <a:p>
            <a:pPr marL="385763" indent="-385763">
              <a:buAutoNum type="arabicPeriod"/>
            </a:pPr>
            <a:r>
              <a:rPr lang="en-US" dirty="0" smtClean="0"/>
              <a:t>Gastrointestinal problems-diarrhea, and constipation.</a:t>
            </a:r>
          </a:p>
          <a:p>
            <a:pPr marL="385763" indent="-385763">
              <a:buAutoNum type="arabicPeriod"/>
            </a:pPr>
            <a:r>
              <a:rPr lang="en-US" dirty="0" smtClean="0"/>
              <a:t>Cardiovascular problems- high blood pressure, and heart rates increase and respiratory problems.</a:t>
            </a:r>
          </a:p>
          <a:p>
            <a:pPr marL="385763" indent="-385763">
              <a:buAutoNum type="arabicPeriod"/>
            </a:pPr>
            <a:r>
              <a:rPr lang="en-US" dirty="0" smtClean="0"/>
              <a:t>Immune system problems- decreasing the ability to fight off illness and diseases like infection.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8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Psychological Problems due to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Anger</a:t>
            </a:r>
          </a:p>
          <a:p>
            <a:pPr marL="385763" indent="-385763">
              <a:buAutoNum type="arabicPeriod"/>
            </a:pPr>
            <a:r>
              <a:rPr lang="en-US" dirty="0" smtClean="0"/>
              <a:t>Anxiety </a:t>
            </a:r>
          </a:p>
          <a:p>
            <a:pPr marL="385763" indent="-385763">
              <a:buAutoNum type="arabicPeriod"/>
            </a:pPr>
            <a:r>
              <a:rPr lang="en-US" dirty="0" smtClean="0"/>
              <a:t>Depression </a:t>
            </a:r>
          </a:p>
          <a:p>
            <a:pPr marL="385763" indent="-385763">
              <a:buAutoNum type="arabicPeriod"/>
            </a:pPr>
            <a:r>
              <a:rPr lang="en-US" dirty="0" smtClean="0"/>
              <a:t>Nervousness </a:t>
            </a:r>
          </a:p>
          <a:p>
            <a:pPr marL="385763" indent="-385763">
              <a:buAutoNum type="arabicPeriod"/>
            </a:pPr>
            <a:r>
              <a:rPr lang="en-US" dirty="0" smtClean="0"/>
              <a:t>Irritability </a:t>
            </a:r>
          </a:p>
          <a:p>
            <a:pPr marL="385763" indent="-385763">
              <a:buAutoNum type="arabicPeriod"/>
            </a:pPr>
            <a:r>
              <a:rPr lang="en-US" dirty="0" smtClean="0"/>
              <a:t>Tension</a:t>
            </a:r>
          </a:p>
          <a:p>
            <a:pPr marL="385763" indent="-385763">
              <a:buAutoNum type="arabicPeriod"/>
            </a:pPr>
            <a:r>
              <a:rPr lang="en-US" dirty="0" smtClean="0"/>
              <a:t>Boredom</a:t>
            </a:r>
          </a:p>
          <a:p>
            <a:pPr marL="385763" indent="-385763">
              <a:buAutoNum type="arabicPeriod"/>
            </a:pPr>
            <a:r>
              <a:rPr lang="en-US" dirty="0" smtClean="0"/>
              <a:t>Procrastination </a:t>
            </a:r>
          </a:p>
          <a:p>
            <a:pPr marL="385763" indent="-385763">
              <a:buAutoNum type="arabicPeriod"/>
            </a:pPr>
            <a:r>
              <a:rPr lang="en-US" dirty="0" smtClean="0"/>
              <a:t>Aggressive Actions- sabotage, interpersonal aggressions, hostility, and complaints.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9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Problems due to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Changes in productivity</a:t>
            </a:r>
          </a:p>
          <a:p>
            <a:pPr marL="385763" indent="-385763">
              <a:buAutoNum type="arabicPeriod"/>
            </a:pPr>
            <a:r>
              <a:rPr lang="en-US" dirty="0" smtClean="0"/>
              <a:t>Absence</a:t>
            </a:r>
          </a:p>
          <a:p>
            <a:pPr marL="385763" indent="-385763">
              <a:buAutoNum type="arabicPeriod"/>
            </a:pPr>
            <a:r>
              <a:rPr lang="en-US" dirty="0" smtClean="0"/>
              <a:t>Turnover </a:t>
            </a:r>
          </a:p>
          <a:p>
            <a:pPr marL="385763" indent="-385763">
              <a:buAutoNum type="arabicPeriod"/>
            </a:pPr>
            <a:r>
              <a:rPr lang="en-US" dirty="0" smtClean="0"/>
              <a:t>Change in eating habits</a:t>
            </a:r>
          </a:p>
          <a:p>
            <a:pPr marL="385763" indent="-385763">
              <a:buAutoNum type="arabicPeriod"/>
            </a:pPr>
            <a:r>
              <a:rPr lang="en-US" dirty="0" smtClean="0"/>
              <a:t>Increased smoking or consumption of alcohol</a:t>
            </a:r>
          </a:p>
          <a:p>
            <a:pPr marL="385763" indent="-385763">
              <a:buAutoNum type="arabicPeriod"/>
            </a:pPr>
            <a:r>
              <a:rPr lang="en-US" dirty="0" smtClean="0"/>
              <a:t>Rapid speech</a:t>
            </a:r>
          </a:p>
          <a:p>
            <a:pPr marL="385763" indent="-385763">
              <a:buAutoNum type="arabicPeriod"/>
            </a:pPr>
            <a:r>
              <a:rPr lang="en-US" dirty="0" smtClean="0"/>
              <a:t>Fidgeting </a:t>
            </a:r>
          </a:p>
          <a:p>
            <a:pPr marL="385763" indent="-385763">
              <a:buAutoNum type="arabicPeriod"/>
            </a:pPr>
            <a:r>
              <a:rPr lang="en-US" dirty="0" smtClean="0"/>
              <a:t>Sleep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72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en-US" dirty="0" smtClean="0"/>
              <a:t>Individual Approaches-</a:t>
            </a:r>
          </a:p>
          <a:p>
            <a:pPr marL="385763" indent="-385763">
              <a:buAutoNum type="arabicPeriod"/>
            </a:pPr>
            <a:r>
              <a:rPr lang="en-US" dirty="0" smtClean="0"/>
              <a:t>Organizational Approaches-</a:t>
            </a:r>
          </a:p>
          <a:p>
            <a:pPr marL="385763" indent="-385763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6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Approaches to cope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en-US" dirty="0" smtClean="0"/>
              <a:t>Time management</a:t>
            </a:r>
          </a:p>
          <a:p>
            <a:pPr marL="385763" indent="-385763">
              <a:buAutoNum type="arabicPeriod"/>
            </a:pPr>
            <a:r>
              <a:rPr lang="en-US" dirty="0" smtClean="0"/>
              <a:t>Physical exercise</a:t>
            </a:r>
          </a:p>
          <a:p>
            <a:pPr marL="385763" indent="-385763">
              <a:buAutoNum type="arabicPeriod"/>
            </a:pPr>
            <a:r>
              <a:rPr lang="en-US" dirty="0" smtClean="0"/>
              <a:t>Relaxation training</a:t>
            </a:r>
          </a:p>
          <a:p>
            <a:pPr marL="385763" indent="-385763">
              <a:buAutoNum type="arabicPeriod"/>
            </a:pPr>
            <a:r>
              <a:rPr lang="en-US" dirty="0" smtClean="0"/>
              <a:t>Expanding the social support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7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Forces for Change (mandatory)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Nature of the workforce- diversity, aging, new entrants with inadequate skills.</a:t>
            </a:r>
          </a:p>
          <a:p>
            <a:pPr marL="385763" indent="-385763">
              <a:buAutoNum type="arabicPeriod"/>
            </a:pPr>
            <a:r>
              <a:rPr lang="en-US" dirty="0" smtClean="0"/>
              <a:t>Technology-faster, cheaper, and online</a:t>
            </a:r>
          </a:p>
          <a:p>
            <a:pPr marL="385763" indent="-385763">
              <a:buAutoNum type="arabicPeriod"/>
            </a:pPr>
            <a:r>
              <a:rPr lang="en-US" dirty="0" smtClean="0"/>
              <a:t>Economic shocks- rise and fall of stocks, interest rates.</a:t>
            </a:r>
          </a:p>
          <a:p>
            <a:pPr marL="385763" indent="-385763">
              <a:buAutoNum type="arabicPeriod"/>
            </a:pPr>
            <a:r>
              <a:rPr lang="en-US" dirty="0" smtClean="0"/>
              <a:t>Competition- global, mergers and e-commerce growth.</a:t>
            </a:r>
          </a:p>
          <a:p>
            <a:pPr marL="385763" indent="-385763">
              <a:buAutoNum type="arabicPeriod"/>
            </a:pPr>
            <a:r>
              <a:rPr lang="en-US" dirty="0" smtClean="0"/>
              <a:t>Social trends- chatting, retirement and big box retailer (</a:t>
            </a:r>
            <a:r>
              <a:rPr lang="en-US" dirty="0" err="1" smtClean="0"/>
              <a:t>hyperstar</a:t>
            </a:r>
            <a:r>
              <a:rPr lang="en-US" dirty="0" smtClean="0"/>
              <a:t>, macro and metro).</a:t>
            </a:r>
          </a:p>
          <a:p>
            <a:pPr marL="385763" indent="-385763">
              <a:buAutoNum type="arabicPeriod"/>
            </a:pPr>
            <a:r>
              <a:rPr lang="en-US" dirty="0" smtClean="0"/>
              <a:t>World Politics- Iraq, terrorism, and  china markets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Organizational Approaches to cope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Improved selection and job placement</a:t>
            </a:r>
          </a:p>
          <a:p>
            <a:pPr marL="385763" indent="-385763">
              <a:buAutoNum type="arabicPeriod"/>
            </a:pPr>
            <a:r>
              <a:rPr lang="en-US" dirty="0" smtClean="0"/>
              <a:t>Training to manage stressful situations/crisis</a:t>
            </a:r>
          </a:p>
          <a:p>
            <a:pPr marL="385763" indent="-385763">
              <a:buAutoNum type="arabicPeriod"/>
            </a:pPr>
            <a:r>
              <a:rPr lang="en-US" dirty="0" smtClean="0"/>
              <a:t>Use of realistic goal setting</a:t>
            </a:r>
          </a:p>
          <a:p>
            <a:pPr marL="385763" indent="-385763">
              <a:buAutoNum type="arabicPeriod"/>
            </a:pPr>
            <a:r>
              <a:rPr lang="en-US" dirty="0" smtClean="0"/>
              <a:t>Redesigning the jobs</a:t>
            </a:r>
          </a:p>
          <a:p>
            <a:pPr marL="385763" indent="-385763">
              <a:buAutoNum type="arabicPeriod"/>
            </a:pPr>
            <a:r>
              <a:rPr lang="en-US" dirty="0" smtClean="0"/>
              <a:t>Employees involvement</a:t>
            </a:r>
          </a:p>
          <a:p>
            <a:pPr marL="385763" indent="-385763">
              <a:buAutoNum type="arabicPeriod"/>
            </a:pPr>
            <a:r>
              <a:rPr lang="en-US" dirty="0" smtClean="0"/>
              <a:t>Improved organizational communications</a:t>
            </a:r>
          </a:p>
          <a:p>
            <a:pPr marL="385763" indent="-385763">
              <a:buAutoNum type="arabicPeriod"/>
            </a:pPr>
            <a:r>
              <a:rPr lang="en-US" dirty="0" smtClean="0"/>
              <a:t>Offering employees sabbaticals</a:t>
            </a:r>
            <a:r>
              <a:rPr lang="en-US" smtClean="0"/>
              <a:t>.(paid leave)</a:t>
            </a:r>
            <a:endParaRPr lang="en-US" dirty="0" smtClean="0"/>
          </a:p>
          <a:p>
            <a:pPr marL="385763" indent="-385763">
              <a:buAutoNum type="arabicPeriod"/>
            </a:pPr>
            <a:r>
              <a:rPr lang="en-US" dirty="0" smtClean="0"/>
              <a:t>Establishing corporate wellness programs- programs that focus on employees physical and mental conditions.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3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Planned change- change activities that are intentional and goal oriented.</a:t>
            </a:r>
          </a:p>
          <a:p>
            <a:pPr marL="0" indent="0">
              <a:buNone/>
            </a:pPr>
            <a:r>
              <a:rPr lang="en-US" dirty="0" smtClean="0"/>
              <a:t>Change Agents- Person who act as catalysts and assume the responsibility for managing change activities.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99" y="3663651"/>
            <a:ext cx="8686801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8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As it is said that the change is only permanent in the world. But there are some barriers that resist the change. The sources of change can be divided into two groups:</a:t>
            </a:r>
          </a:p>
          <a:p>
            <a:pPr marL="385763" indent="-385763">
              <a:buAutoNum type="arabicPeriod"/>
            </a:pPr>
            <a:r>
              <a:rPr lang="en-US" dirty="0" smtClean="0"/>
              <a:t>Individual Sources </a:t>
            </a:r>
          </a:p>
          <a:p>
            <a:pPr marL="385763" indent="-385763">
              <a:buAutoNum type="arabicPeriod"/>
            </a:pPr>
            <a:r>
              <a:rPr lang="en-US" dirty="0" smtClean="0"/>
              <a:t>Organizational Sources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Sources of Change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Habit- programed responses when confronted or amended create resistance.</a:t>
            </a:r>
          </a:p>
          <a:p>
            <a:pPr marL="385763" indent="-385763">
              <a:buAutoNum type="arabicPeriod"/>
            </a:pPr>
            <a:r>
              <a:rPr lang="en-US" dirty="0" smtClean="0"/>
              <a:t>Security- threats to feeling and safety.</a:t>
            </a:r>
          </a:p>
          <a:p>
            <a:pPr marL="385763" indent="-385763">
              <a:buAutoNum type="arabicPeriod"/>
            </a:pPr>
            <a:r>
              <a:rPr lang="en-US" dirty="0" smtClean="0"/>
              <a:t>Economic Factors-may create joblessness, pay tied </a:t>
            </a:r>
            <a:r>
              <a:rPr lang="en-US" smtClean="0"/>
              <a:t>to productivity</a:t>
            </a:r>
            <a:endParaRPr lang="en-US" dirty="0" smtClean="0"/>
          </a:p>
          <a:p>
            <a:pPr marL="385763" indent="-385763">
              <a:buAutoNum type="arabicPeriod"/>
            </a:pPr>
            <a:r>
              <a:rPr lang="en-US" dirty="0" smtClean="0"/>
              <a:t>Fear of Unknown-what will happen after change.</a:t>
            </a:r>
          </a:p>
          <a:p>
            <a:pPr marL="385763" indent="-385763">
              <a:buAutoNum type="arabicPeriod"/>
            </a:pPr>
            <a:r>
              <a:rPr lang="en-US" dirty="0" smtClean="0"/>
              <a:t>Selective Information Processing- only that information is processed that support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Organizational Sources of Change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85763" indent="-385763">
              <a:buAutoNum type="arabicPeriod"/>
            </a:pPr>
            <a:r>
              <a:rPr lang="en-US" dirty="0" smtClean="0"/>
              <a:t>Structural Inertia- already system in force becomes resistant (stability concerns).</a:t>
            </a:r>
          </a:p>
          <a:p>
            <a:pPr marL="385763" indent="-385763">
              <a:buAutoNum type="arabicPeriod"/>
            </a:pPr>
            <a:r>
              <a:rPr lang="en-US" dirty="0" smtClean="0"/>
              <a:t>Limited Focus of Change- change is not on the whole with letter and spirit but in part.</a:t>
            </a:r>
          </a:p>
          <a:p>
            <a:pPr marL="385763" indent="-385763">
              <a:buAutoNum type="arabicPeriod"/>
            </a:pPr>
            <a:r>
              <a:rPr lang="en-US" dirty="0" smtClean="0"/>
              <a:t>Group Inertia- individual want to change but group becomes hurdle.</a:t>
            </a:r>
          </a:p>
          <a:p>
            <a:pPr marL="385763" indent="-385763">
              <a:buAutoNum type="arabicPeriod"/>
            </a:pPr>
            <a:r>
              <a:rPr lang="en-US" dirty="0" smtClean="0"/>
              <a:t>Threat to Expertise- new trends may create problem for expertise.</a:t>
            </a:r>
          </a:p>
          <a:p>
            <a:pPr marL="385763" indent="-385763">
              <a:buAutoNum type="arabicPeriod"/>
            </a:pPr>
            <a:r>
              <a:rPr lang="en-US" dirty="0" smtClean="0"/>
              <a:t>Threat to established Power relationships- that subordinate will dominate situation.</a:t>
            </a:r>
          </a:p>
          <a:p>
            <a:pPr marL="385763" indent="-385763">
              <a:buAutoNum type="arabicPeriod"/>
            </a:pPr>
            <a:r>
              <a:rPr lang="en-US" dirty="0" smtClean="0"/>
              <a:t>Threat to established resource allocation-other group will control the resources.</a:t>
            </a:r>
          </a:p>
          <a:p>
            <a:pPr marL="385763" indent="-385763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5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overcome change Resistance?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Following are way to overcome change resistance:</a:t>
            </a:r>
          </a:p>
          <a:p>
            <a:pPr marL="385763" indent="-385763">
              <a:buAutoNum type="arabicPeriod"/>
            </a:pPr>
            <a:r>
              <a:rPr lang="en-US" dirty="0" smtClean="0"/>
              <a:t>Education and Communication</a:t>
            </a:r>
          </a:p>
          <a:p>
            <a:pPr marL="385763" indent="-385763">
              <a:buAutoNum type="arabicPeriod"/>
            </a:pPr>
            <a:r>
              <a:rPr lang="en-US" dirty="0" smtClean="0"/>
              <a:t>Participation </a:t>
            </a:r>
          </a:p>
          <a:p>
            <a:pPr marL="385763" indent="-385763">
              <a:buAutoNum type="arabicPeriod"/>
            </a:pPr>
            <a:r>
              <a:rPr lang="en-US" dirty="0" smtClean="0"/>
              <a:t>Building Support and Commitment</a:t>
            </a:r>
          </a:p>
          <a:p>
            <a:pPr marL="385763" indent="-385763">
              <a:buAutoNum type="arabicPeriod"/>
            </a:pPr>
            <a:r>
              <a:rPr lang="en-US" dirty="0" smtClean="0"/>
              <a:t>Implementing Change Fairly</a:t>
            </a:r>
          </a:p>
          <a:p>
            <a:pPr marL="385763" indent="-385763">
              <a:buAutoNum type="arabicPeriod"/>
            </a:pPr>
            <a:r>
              <a:rPr lang="en-US" dirty="0" smtClean="0"/>
              <a:t>Manipulation and Cooption</a:t>
            </a:r>
          </a:p>
          <a:p>
            <a:pPr marL="385763" indent="-385763">
              <a:buAutoNum type="arabicPeriod"/>
            </a:pPr>
            <a:r>
              <a:rPr lang="en-US" dirty="0" smtClean="0"/>
              <a:t>Selecting People who Accept change</a:t>
            </a:r>
          </a:p>
          <a:p>
            <a:pPr marL="385763" indent="-385763">
              <a:buAutoNum type="arabicPeriod"/>
            </a:pPr>
            <a:r>
              <a:rPr lang="en-US" dirty="0" smtClean="0"/>
              <a:t>Coercion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5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Approaches to Managing Organizational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Lewin’s Three Steps</a:t>
            </a:r>
            <a:r>
              <a:rPr lang="en-US" b="1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Unfreeze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Change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Refreeze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472519"/>
            <a:ext cx="6096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10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456</TotalTime>
  <Words>1097</Words>
  <Application>Microsoft Office PowerPoint</Application>
  <PresentationFormat>Widescreen</PresentationFormat>
  <Paragraphs>163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Calibri</vt:lpstr>
      <vt:lpstr>Century Schoolbook</vt:lpstr>
      <vt:lpstr>Corbel</vt:lpstr>
      <vt:lpstr>Times New Roman</vt:lpstr>
      <vt:lpstr>Wingdings</vt:lpstr>
      <vt:lpstr>Feathered</vt:lpstr>
      <vt:lpstr>Change &amp; Stress Management</vt:lpstr>
      <vt:lpstr>What is change?</vt:lpstr>
      <vt:lpstr>Forces for Change (mandatory)</vt:lpstr>
      <vt:lpstr>Planned change</vt:lpstr>
      <vt:lpstr>Change Resistance</vt:lpstr>
      <vt:lpstr>Individual Sources of Change Resistance</vt:lpstr>
      <vt:lpstr>Organizational Sources of Change Resistance</vt:lpstr>
      <vt:lpstr>How to overcome change Resistance?</vt:lpstr>
      <vt:lpstr>Approaches to Managing Organizational Change</vt:lpstr>
      <vt:lpstr>Other ways of managing change</vt:lpstr>
      <vt:lpstr>6 INTERVENTIONS TO CHANGE </vt:lpstr>
      <vt:lpstr>6 intervention (continue)</vt:lpstr>
      <vt:lpstr>Creating a Culture for Change</vt:lpstr>
      <vt:lpstr>Creating Learning Organization</vt:lpstr>
      <vt:lpstr>5 Characteristics of Learning Organizations</vt:lpstr>
      <vt:lpstr>Stress and its Management</vt:lpstr>
      <vt:lpstr>Stimulating an Innovative Culture</vt:lpstr>
      <vt:lpstr>Sources of Innovation:</vt:lpstr>
      <vt:lpstr>Potential Sources of Stress</vt:lpstr>
      <vt:lpstr>Environmental Factors</vt:lpstr>
      <vt:lpstr>Organizational Factors</vt:lpstr>
      <vt:lpstr>Personal Factors</vt:lpstr>
      <vt:lpstr>Individual Differences</vt:lpstr>
      <vt:lpstr>Consequences of Stress</vt:lpstr>
      <vt:lpstr>Physiological Problems</vt:lpstr>
      <vt:lpstr>Psychological Problems due to Stress</vt:lpstr>
      <vt:lpstr>Behavioral Problems due to Stress</vt:lpstr>
      <vt:lpstr>Managing Stress</vt:lpstr>
      <vt:lpstr>Individual Approaches to cope Stress</vt:lpstr>
      <vt:lpstr>Organizational Approaches to cope Stress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&amp; Stress Management</dc:title>
  <dc:creator>itcpu</dc:creator>
  <cp:lastModifiedBy>Aamir</cp:lastModifiedBy>
  <cp:revision>42</cp:revision>
  <dcterms:created xsi:type="dcterms:W3CDTF">2012-08-10T19:36:00Z</dcterms:created>
  <dcterms:modified xsi:type="dcterms:W3CDTF">2020-04-18T13:46:01Z</dcterms:modified>
</cp:coreProperties>
</file>