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</p:sldMasterIdLst>
  <p:sldIdLst>
    <p:sldId id="256" r:id="rId3"/>
    <p:sldId id="280" r:id="rId4"/>
    <p:sldId id="304" r:id="rId5"/>
    <p:sldId id="297" r:id="rId6"/>
    <p:sldId id="298" r:id="rId7"/>
    <p:sldId id="308" r:id="rId8"/>
    <p:sldId id="299" r:id="rId9"/>
    <p:sldId id="305" r:id="rId10"/>
    <p:sldId id="307" r:id="rId11"/>
    <p:sldId id="309" r:id="rId12"/>
    <p:sldId id="336" r:id="rId13"/>
    <p:sldId id="350" r:id="rId14"/>
    <p:sldId id="351" r:id="rId15"/>
    <p:sldId id="352" r:id="rId16"/>
    <p:sldId id="337" r:id="rId17"/>
    <p:sldId id="338" r:id="rId18"/>
    <p:sldId id="339" r:id="rId19"/>
    <p:sldId id="341" r:id="rId20"/>
    <p:sldId id="353" r:id="rId21"/>
    <p:sldId id="342" r:id="rId22"/>
    <p:sldId id="343" r:id="rId23"/>
    <p:sldId id="346" r:id="rId24"/>
    <p:sldId id="347" r:id="rId25"/>
    <p:sldId id="354" r:id="rId26"/>
    <p:sldId id="348" r:id="rId27"/>
    <p:sldId id="349" r:id="rId28"/>
    <p:sldId id="355" r:id="rId29"/>
    <p:sldId id="30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6E071A0-10AA-46A1-A518-24227EAE68C1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lms3.learnshare.com/home.aspx" TargetMode="External"/><Relationship Id="rId2" Type="http://schemas.openxmlformats.org/officeDocument/2006/relationships/hyperlink" Target="http://www.isncscialgorithm.com/Form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59898"/>
            <a:ext cx="7848600" cy="2535702"/>
          </a:xfrm>
        </p:spPr>
        <p:txBody>
          <a:bodyPr/>
          <a:lstStyle/>
          <a:p>
            <a:r>
              <a:rPr lang="en-US" dirty="0" smtClean="0"/>
              <a:t>Spinal Cord Injury Management 3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S4-S5 preservation a strong predictor of recovery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Pinprick preservation predicts motor recovery (thought of proximity of tracts)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Clinical Manifestations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828800"/>
            <a:ext cx="6400800" cy="4191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Spinal Shock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Period of </a:t>
            </a:r>
            <a:r>
              <a:rPr lang="en-US" sz="2000" dirty="0" err="1" smtClean="0"/>
              <a:t>areflexia</a:t>
            </a:r>
            <a:r>
              <a:rPr lang="en-US" sz="2000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Abrupt withdrawal from higher centers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Loss of reflexes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Flaccidity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Loss of sensation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Several hours to several weeks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24hours typically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Ankle reflexes loss for 6 hours</a:t>
            </a:r>
          </a:p>
          <a:p>
            <a:r>
              <a:rPr lang="en-US" dirty="0" smtClean="0"/>
              <a:t>Bladder reflexes loss for many month</a:t>
            </a:r>
          </a:p>
          <a:p>
            <a:endParaRPr lang="en-US" dirty="0" smtClean="0"/>
          </a:p>
          <a:p>
            <a:r>
              <a:rPr lang="en-US" dirty="0" smtClean="0"/>
              <a:t>Loss of DTR……several weeks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Paralytic </a:t>
            </a:r>
            <a:r>
              <a:rPr lang="en-US" dirty="0" err="1" smtClean="0"/>
              <a:t>ileus</a:t>
            </a:r>
            <a:endParaRPr lang="en-US" dirty="0" smtClean="0"/>
          </a:p>
          <a:p>
            <a:pPr lvl="1"/>
            <a:r>
              <a:rPr lang="en-US" dirty="0" smtClean="0"/>
              <a:t>Food cannot digested</a:t>
            </a:r>
          </a:p>
          <a:p>
            <a:pPr lvl="1"/>
            <a:r>
              <a:rPr lang="en-US" dirty="0" smtClean="0"/>
              <a:t>Aspiration pneumonia</a:t>
            </a:r>
          </a:p>
          <a:p>
            <a:pPr lvl="1"/>
            <a:r>
              <a:rPr lang="en-US" dirty="0" smtClean="0"/>
              <a:t>Nil by mouth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DVT</a:t>
            </a:r>
          </a:p>
          <a:p>
            <a:pPr lvl="1"/>
            <a:r>
              <a:rPr lang="en-US" dirty="0" smtClean="0"/>
              <a:t>2weeks</a:t>
            </a:r>
          </a:p>
          <a:p>
            <a:pPr lvl="1"/>
            <a:r>
              <a:rPr lang="en-US" dirty="0" smtClean="0"/>
              <a:t>Calf, groin, thigh </a:t>
            </a:r>
          </a:p>
          <a:p>
            <a:pPr lvl="1"/>
            <a:r>
              <a:rPr lang="en-US" dirty="0" smtClean="0"/>
              <a:t>Low grade fever </a:t>
            </a:r>
          </a:p>
          <a:p>
            <a:endParaRPr lang="en-US" dirty="0" smtClean="0"/>
          </a:p>
          <a:p>
            <a:r>
              <a:rPr lang="en-US" dirty="0" smtClean="0"/>
              <a:t>Role of passive movement</a:t>
            </a:r>
          </a:p>
          <a:p>
            <a:r>
              <a:rPr lang="en-US" dirty="0" smtClean="0"/>
              <a:t>Treatment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Clinical Manifestations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752600"/>
            <a:ext cx="6400800" cy="4191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smtClean="0"/>
              <a:t>Impaired temperature control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smtClean="0"/>
              <a:t>Hypothalamus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smtClean="0"/>
              <a:t>No control of vasodilatation to heat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smtClean="0"/>
              <a:t>No control of vasoconstriction to cold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smtClean="0"/>
              <a:t>Diaphoresis above level of lesion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Clinical Manifestations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752600"/>
            <a:ext cx="6400800" cy="4191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Respiratory impairments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C1-C3 lesion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Artificial ventilator or </a:t>
            </a:r>
            <a:r>
              <a:rPr lang="en-US" sz="2000" dirty="0" err="1" smtClean="0"/>
              <a:t>phrenic</a:t>
            </a:r>
            <a:r>
              <a:rPr lang="en-US" sz="2000" dirty="0" smtClean="0"/>
              <a:t> nerve stimulator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Bronchopneumonia and pulmonary embolism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High mortality in acute stage of </a:t>
            </a:r>
            <a:r>
              <a:rPr lang="en-US" sz="2000" dirty="0" err="1" smtClean="0"/>
              <a:t>tetraplegia</a:t>
            </a: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Normal breathing pattern??male &amp; female??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/>
          </a:p>
          <a:p>
            <a:pPr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Clinical Manifestations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752600"/>
            <a:ext cx="6400800" cy="4191000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Spasticity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Abnormal &amp; velocity dependent increase resistance to stretch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Definition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Characteristics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Types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Rigidity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Tone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Modified ashworth scale (0, 1, 1+, 2, 3, 4)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28600"/>
            <a:ext cx="73152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Clinical Manifestations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990600"/>
            <a:ext cx="7391400" cy="5181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Spasticity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err="1" smtClean="0"/>
              <a:t>Clonus</a:t>
            </a:r>
            <a:r>
              <a:rPr lang="en-US" sz="2000" dirty="0" smtClean="0"/>
              <a:t> &amp; </a:t>
            </a:r>
            <a:r>
              <a:rPr lang="en-US" sz="2000" dirty="0" err="1" smtClean="0"/>
              <a:t>Babinski’sign</a:t>
            </a: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Gradual increase in first 6 month and plateau reached 1 yr after injury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Spasticity increased by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Positional change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</a:t>
            </a:r>
            <a:r>
              <a:rPr lang="en-US" sz="2000" dirty="0" err="1" smtClean="0"/>
              <a:t>Cutaneous</a:t>
            </a:r>
            <a:r>
              <a:rPr lang="en-US" sz="2000" dirty="0" smtClean="0"/>
              <a:t> stimuli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Environmental temperature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Tight clothing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UTI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Pressure sores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Emotional stress</a:t>
            </a:r>
          </a:p>
          <a:p>
            <a:pPr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Drugs </a:t>
            </a:r>
          </a:p>
          <a:p>
            <a:pPr lvl="1"/>
            <a:r>
              <a:rPr lang="en-US" dirty="0" smtClean="0"/>
              <a:t>Baclofen </a:t>
            </a:r>
          </a:p>
          <a:p>
            <a:pPr lvl="1"/>
            <a:r>
              <a:rPr lang="en-US" dirty="0" smtClean="0"/>
              <a:t>Dantrolene</a:t>
            </a:r>
          </a:p>
          <a:p>
            <a:pPr lvl="1"/>
            <a:r>
              <a:rPr lang="en-US" dirty="0" err="1" smtClean="0"/>
              <a:t>Botulinum</a:t>
            </a:r>
            <a:r>
              <a:rPr lang="en-US" dirty="0" smtClean="0"/>
              <a:t> toxin</a:t>
            </a:r>
          </a:p>
          <a:p>
            <a:pPr lvl="1"/>
            <a:r>
              <a:rPr lang="en-US" dirty="0" smtClean="0"/>
              <a:t>Phenol </a:t>
            </a:r>
          </a:p>
          <a:p>
            <a:endParaRPr lang="en-US" dirty="0" smtClean="0"/>
          </a:p>
          <a:p>
            <a:r>
              <a:rPr lang="en-US" dirty="0" smtClean="0"/>
              <a:t>PT</a:t>
            </a:r>
          </a:p>
          <a:p>
            <a:r>
              <a:rPr lang="en-US" dirty="0" smtClean="0"/>
              <a:t>Heat , cold, TENS, electrical stimulation, hydrotherapy , weight bearing etc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ASIA</a:t>
            </a:r>
          </a:p>
          <a:p>
            <a:endParaRPr lang="en-US" dirty="0" smtClean="0"/>
          </a:p>
          <a:p>
            <a:r>
              <a:rPr lang="en-US" dirty="0" smtClean="0"/>
              <a:t>Impairments </a:t>
            </a:r>
          </a:p>
          <a:p>
            <a:endParaRPr lang="en-US" dirty="0" smtClean="0"/>
          </a:p>
          <a:p>
            <a:r>
              <a:rPr lang="en-US" dirty="0" smtClean="0"/>
              <a:t>Spinal shock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Clinical Manifestations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371600"/>
            <a:ext cx="6858000" cy="4114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Bladder &amp; bowl control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UTI most common in acute stage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Spinal shock  	Bladder flaccid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Muscle tone absent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Reflexes absent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err="1" smtClean="0"/>
              <a:t>Micturation</a:t>
            </a:r>
            <a:r>
              <a:rPr lang="en-US" sz="2000" dirty="0" smtClean="0"/>
              <a:t> center is </a:t>
            </a:r>
            <a:r>
              <a:rPr lang="en-US" sz="2000" dirty="0" err="1" smtClean="0"/>
              <a:t>Conus</a:t>
            </a:r>
            <a:r>
              <a:rPr lang="en-US" sz="2000" dirty="0" smtClean="0"/>
              <a:t> </a:t>
            </a:r>
            <a:r>
              <a:rPr lang="en-US" sz="2000" dirty="0" err="1" smtClean="0"/>
              <a:t>Medullaris</a:t>
            </a: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S2,S3 and S4 reflex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Clinical Manifestations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6858000" cy="4114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Bladder &amp; bowl control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Two types of bladder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Depends on level of lesion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Indirect impairments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371600"/>
            <a:ext cx="7315200" cy="4876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Pressure sore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Pressure area????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Grading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Etiology 	Vasomotor disturbance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Spasticity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Maceration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Nutrition (decreased protein)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Infection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Positional change after every </a:t>
            </a:r>
            <a:r>
              <a:rPr lang="en-US" sz="2000" b="1" dirty="0" smtClean="0"/>
              <a:t>2 hours</a:t>
            </a:r>
            <a:r>
              <a:rPr lang="en-US" sz="2000" dirty="0" smtClean="0"/>
              <a:t> on bed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Positional change after every </a:t>
            </a:r>
            <a:r>
              <a:rPr lang="en-US" sz="2000" b="1" dirty="0" smtClean="0"/>
              <a:t>15 mints</a:t>
            </a:r>
            <a:r>
              <a:rPr lang="en-US" sz="2000" dirty="0" smtClean="0"/>
              <a:t> on wheel chair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Indirect impairments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295400"/>
            <a:ext cx="6858000" cy="4724400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Autonomic </a:t>
            </a:r>
            <a:r>
              <a:rPr lang="en-US" sz="2400" b="1" dirty="0" err="1" smtClean="0"/>
              <a:t>dysreflexia</a:t>
            </a:r>
            <a:r>
              <a:rPr lang="en-US" sz="2400" b="1" dirty="0" smtClean="0"/>
              <a:t> (Hyper-</a:t>
            </a:r>
            <a:r>
              <a:rPr lang="en-US" sz="2400" b="1" dirty="0" err="1" smtClean="0"/>
              <a:t>reflexia</a:t>
            </a:r>
            <a:r>
              <a:rPr lang="en-US" sz="2400" b="1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Pathological reflex if lesion above </a:t>
            </a:r>
            <a:r>
              <a:rPr lang="en-US" sz="2000" b="1" dirty="0" smtClean="0"/>
              <a:t>T6 level</a:t>
            </a:r>
            <a:r>
              <a:rPr lang="en-US" sz="2000" dirty="0" smtClean="0"/>
              <a:t>(sympathetic outflow)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Both complete and incomplete lesion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Sympathetic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Afferent below lesion initiate reflex response to </a:t>
            </a:r>
            <a:r>
              <a:rPr lang="en-US" sz="2000" b="1" dirty="0" smtClean="0"/>
              <a:t>increase B.P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Normally impulses stimulate carotid sinus and aorta which adjust PR so maintain B.P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In SCI no regulation from higher centers so no vasodilatation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 smtClean="0"/>
              <a:t>Emergency 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 BP of SCI</a:t>
            </a:r>
          </a:p>
          <a:p>
            <a:r>
              <a:rPr lang="en-US" dirty="0" smtClean="0"/>
              <a:t>20mmHg increase</a:t>
            </a:r>
          </a:p>
          <a:p>
            <a:endParaRPr lang="en-US" dirty="0" smtClean="0"/>
          </a:p>
          <a:p>
            <a:r>
              <a:rPr lang="en-US" dirty="0" err="1" smtClean="0"/>
              <a:t>Splanchnic</a:t>
            </a:r>
            <a:r>
              <a:rPr lang="en-US" dirty="0" smtClean="0"/>
              <a:t> blood vessels …sympathetic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Indirect impairments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371600"/>
            <a:ext cx="6858000" cy="5105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Autonomic </a:t>
            </a:r>
            <a:r>
              <a:rPr lang="en-US" sz="2400" b="1" dirty="0" err="1" smtClean="0"/>
              <a:t>dysreflexia</a:t>
            </a:r>
            <a:r>
              <a:rPr lang="en-US" sz="2400" b="1" dirty="0" smtClean="0"/>
              <a:t> (Hyper-</a:t>
            </a:r>
            <a:r>
              <a:rPr lang="en-US" sz="2400" b="1" dirty="0" err="1" smtClean="0"/>
              <a:t>reflexia</a:t>
            </a:r>
            <a:r>
              <a:rPr lang="en-US" sz="2400" b="1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 smtClean="0"/>
              <a:t>Stimulus</a:t>
            </a:r>
            <a:r>
              <a:rPr lang="en-US" sz="2400" b="1" dirty="0" smtClean="0"/>
              <a:t>		</a:t>
            </a:r>
            <a:r>
              <a:rPr lang="en-US" sz="2000" dirty="0" smtClean="0"/>
              <a:t>Bladder distension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	Pressure sore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	Infection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 smtClean="0"/>
              <a:t>Symptoms</a:t>
            </a:r>
            <a:r>
              <a:rPr lang="en-US" sz="2000" dirty="0" smtClean="0"/>
              <a:t>		HTN, tachycardia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	Headache, sweating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 smtClean="0"/>
              <a:t>Treatment</a:t>
            </a:r>
            <a:r>
              <a:rPr lang="en-US" sz="2000" dirty="0" smtClean="0"/>
              <a:t>		Sitting, catheter released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	Loose clothing, drugs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52400"/>
            <a:ext cx="7772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Indirect impairments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447800"/>
            <a:ext cx="7010400" cy="4876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Postural hypotension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Heterotopic ossification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50%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Contracture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Pain		</a:t>
            </a:r>
            <a:r>
              <a:rPr lang="en-US" sz="2000" b="1" dirty="0" smtClean="0"/>
              <a:t>Traumatic pain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 smtClean="0"/>
              <a:t>		Nerve root pain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 smtClean="0"/>
              <a:t>		Musculoskeletal; pain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rshad.nawaz.RIPHAH\Desktop\3973915-38409-thank-you-computer-key-as-online-thanks-mess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295400"/>
            <a:ext cx="57912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http://www.isncscialgorithm.com/</a:t>
            </a:r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http://www.isncscialgorithm.com/Form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http://lms3.learnshare.com/home.aspx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http://www.iscos.org.uk/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7724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Motor Exam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8486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10 “key” muscles (5 upper &amp; 5 lower ext)</a:t>
            </a:r>
          </a:p>
          <a:p>
            <a:pPr lvl="2" eaLnBrk="1" hangingPunct="1"/>
            <a:r>
              <a:rPr lang="en-US" dirty="0" smtClean="0"/>
              <a:t>C5-Elbow flexion		L2-hip flexion</a:t>
            </a:r>
          </a:p>
          <a:p>
            <a:pPr lvl="2" eaLnBrk="1" hangingPunct="1"/>
            <a:r>
              <a:rPr lang="en-US" dirty="0" smtClean="0"/>
              <a:t>C6-wrist extension		L3-knee extension</a:t>
            </a:r>
          </a:p>
          <a:p>
            <a:pPr lvl="2" eaLnBrk="1" hangingPunct="1"/>
            <a:r>
              <a:rPr lang="en-US" dirty="0" smtClean="0"/>
              <a:t>C7-elbow extension		L4-ankle dorsiflexion</a:t>
            </a:r>
          </a:p>
          <a:p>
            <a:pPr lvl="2" eaLnBrk="1" hangingPunct="1"/>
            <a:r>
              <a:rPr lang="en-US" dirty="0" smtClean="0"/>
              <a:t>C8-finger flexion		L5-toe extension</a:t>
            </a:r>
          </a:p>
          <a:p>
            <a:pPr lvl="2" eaLnBrk="1" hangingPunct="1"/>
            <a:r>
              <a:rPr lang="en-US" dirty="0" smtClean="0"/>
              <a:t>T1-finger abduction		S1-ankle </a:t>
            </a:r>
            <a:r>
              <a:rPr lang="en-US" dirty="0" err="1" smtClean="0"/>
              <a:t>plantarflexion</a:t>
            </a:r>
            <a:endParaRPr lang="en-US" smtClean="0"/>
          </a:p>
          <a:p>
            <a:pPr lvl="1" eaLnBrk="1" hangingPunct="1"/>
            <a:endParaRPr lang="en-US" u="sng" smtClean="0"/>
          </a:p>
          <a:p>
            <a:pPr lvl="1" eaLnBrk="1" hangingPunct="1"/>
            <a:r>
              <a:rPr lang="en-US" u="sng" smtClean="0"/>
              <a:t>Sacral exam</a:t>
            </a:r>
            <a:r>
              <a:rPr lang="en-US" smtClean="0"/>
              <a:t>: voluntary anal contraction (present/absent)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ASIA Impairment Scale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= </a:t>
            </a:r>
            <a:r>
              <a:rPr lang="en-US" u="sng" smtClean="0"/>
              <a:t>Complete</a:t>
            </a:r>
            <a:r>
              <a:rPr lang="en-US" smtClean="0"/>
              <a:t> - no S/M sacral function</a:t>
            </a:r>
          </a:p>
          <a:p>
            <a:pPr eaLnBrk="1" hangingPunct="1"/>
            <a:r>
              <a:rPr lang="en-US" smtClean="0"/>
              <a:t>B = </a:t>
            </a:r>
            <a:r>
              <a:rPr lang="en-US" u="sng" smtClean="0"/>
              <a:t>Sensory incomplete</a:t>
            </a:r>
            <a:r>
              <a:rPr lang="en-US" smtClean="0"/>
              <a:t> -sacral sensory sparing</a:t>
            </a:r>
          </a:p>
          <a:p>
            <a:pPr eaLnBrk="1" hangingPunct="1"/>
            <a:r>
              <a:rPr lang="en-US" smtClean="0"/>
              <a:t>C = </a:t>
            </a:r>
            <a:r>
              <a:rPr lang="en-US" u="sng" smtClean="0"/>
              <a:t>Motor incomplete</a:t>
            </a:r>
            <a:r>
              <a:rPr lang="en-US" smtClean="0"/>
              <a:t> -motor sparing below (strength &lt; 3/5 in most m’s)</a:t>
            </a:r>
          </a:p>
          <a:p>
            <a:pPr eaLnBrk="1" hangingPunct="1"/>
            <a:r>
              <a:rPr lang="en-US" smtClean="0"/>
              <a:t>D = </a:t>
            </a:r>
            <a:r>
              <a:rPr lang="en-US" u="sng" smtClean="0"/>
              <a:t>Motor incomplete</a:t>
            </a:r>
            <a:r>
              <a:rPr lang="en-US" smtClean="0"/>
              <a:t> - “ ”(&gt;3/5)</a:t>
            </a:r>
          </a:p>
          <a:p>
            <a:pPr eaLnBrk="1" hangingPunct="1"/>
            <a:r>
              <a:rPr lang="en-US" smtClean="0"/>
              <a:t>E = </a:t>
            </a:r>
            <a:r>
              <a:rPr lang="en-US" u="sng" smtClean="0"/>
              <a:t>Normal</a:t>
            </a:r>
            <a:r>
              <a:rPr lang="en-US" smtClean="0"/>
              <a:t> - Normal S/M exam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0"/>
            <a:ext cx="6677025" cy="66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51203" name="Picture 3" descr="Pictur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38200"/>
            <a:ext cx="749808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Motor assessment 6 point scale MMT</a:t>
            </a:r>
          </a:p>
          <a:p>
            <a:r>
              <a:rPr lang="en-US" dirty="0" smtClean="0"/>
              <a:t>What is the difference of ASIA and MMT????</a:t>
            </a:r>
          </a:p>
          <a:p>
            <a:pPr lvl="1"/>
            <a:r>
              <a:rPr lang="en-US" dirty="0" smtClean="0"/>
              <a:t>Supine </a:t>
            </a:r>
          </a:p>
          <a:p>
            <a:pPr lvl="1"/>
            <a:r>
              <a:rPr lang="en-US" dirty="0" smtClean="0"/>
              <a:t>Iliopsoas in 2/5</a:t>
            </a:r>
          </a:p>
          <a:p>
            <a:r>
              <a:rPr lang="en-US" dirty="0" smtClean="0"/>
              <a:t>Upper limb 1/5 gravity</a:t>
            </a:r>
          </a:p>
          <a:p>
            <a:r>
              <a:rPr lang="en-US" dirty="0" smtClean="0"/>
              <a:t>Lower limb 1/5 except PF</a:t>
            </a:r>
          </a:p>
          <a:p>
            <a:r>
              <a:rPr lang="en-US" dirty="0" smtClean="0"/>
              <a:t>Motor caudal distal key muscles at least 3/5</a:t>
            </a:r>
          </a:p>
          <a:p>
            <a:r>
              <a:rPr lang="en-US" dirty="0" smtClean="0"/>
              <a:t>Thoracic motor level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person has C4 sensory level on right side, and left side C5 sensory level, motor level right and left side C6……what will be the neurological level????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olst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573</TotalTime>
  <Words>506</Words>
  <Application>Microsoft Office PowerPoint</Application>
  <PresentationFormat>On-screen Show (4:3)</PresentationFormat>
  <Paragraphs>188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Solstice</vt:lpstr>
      <vt:lpstr>1_Solstice</vt:lpstr>
      <vt:lpstr>Spinal Cord Injury Management 3 </vt:lpstr>
      <vt:lpstr>Outline </vt:lpstr>
      <vt:lpstr>Sources </vt:lpstr>
      <vt:lpstr>Motor Exam</vt:lpstr>
      <vt:lpstr>ASIA Impairment Scale</vt:lpstr>
      <vt:lpstr>Slide 6</vt:lpstr>
      <vt:lpstr>Slide 7</vt:lpstr>
      <vt:lpstr>Slide 8</vt:lpstr>
      <vt:lpstr>???</vt:lpstr>
      <vt:lpstr>Slide 10</vt:lpstr>
      <vt:lpstr>Clinical Manifestations</vt:lpstr>
      <vt:lpstr>Slide 12</vt:lpstr>
      <vt:lpstr>Slide 13</vt:lpstr>
      <vt:lpstr>Slide 14</vt:lpstr>
      <vt:lpstr>Clinical Manifestations</vt:lpstr>
      <vt:lpstr>Clinical Manifestations</vt:lpstr>
      <vt:lpstr>Clinical Manifestations</vt:lpstr>
      <vt:lpstr>Clinical Manifestations</vt:lpstr>
      <vt:lpstr>Slide 19</vt:lpstr>
      <vt:lpstr>Clinical Manifestations</vt:lpstr>
      <vt:lpstr>Clinical Manifestations</vt:lpstr>
      <vt:lpstr>Indirect impairments</vt:lpstr>
      <vt:lpstr>Indirect impairments</vt:lpstr>
      <vt:lpstr>Slide 24</vt:lpstr>
      <vt:lpstr>Indirect impairments</vt:lpstr>
      <vt:lpstr>Indirect impairments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Spinal cord injury management </dc:title>
  <dc:creator>arshad.nawaz</dc:creator>
  <cp:lastModifiedBy>Windows User</cp:lastModifiedBy>
  <cp:revision>80</cp:revision>
  <dcterms:created xsi:type="dcterms:W3CDTF">2014-02-17T18:01:51Z</dcterms:created>
  <dcterms:modified xsi:type="dcterms:W3CDTF">2017-05-09T05:33:27Z</dcterms:modified>
</cp:coreProperties>
</file>