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7" r:id="rId2"/>
    <p:sldId id="332" r:id="rId3"/>
    <p:sldId id="263" r:id="rId4"/>
    <p:sldId id="264" r:id="rId5"/>
    <p:sldId id="265" r:id="rId6"/>
    <p:sldId id="267" r:id="rId7"/>
    <p:sldId id="268" r:id="rId8"/>
    <p:sldId id="269" r:id="rId9"/>
    <p:sldId id="271" r:id="rId10"/>
    <p:sldId id="276" r:id="rId11"/>
    <p:sldId id="272" r:id="rId12"/>
    <p:sldId id="273" r:id="rId13"/>
    <p:sldId id="275" r:id="rId14"/>
    <p:sldId id="277" r:id="rId15"/>
    <p:sldId id="278" r:id="rId16"/>
    <p:sldId id="279" r:id="rId17"/>
    <p:sldId id="280" r:id="rId18"/>
    <p:sldId id="510" r:id="rId19"/>
    <p:sldId id="508" r:id="rId20"/>
    <p:sldId id="509" r:id="rId21"/>
    <p:sldId id="281" r:id="rId22"/>
    <p:sldId id="296" r:id="rId23"/>
    <p:sldId id="299" r:id="rId24"/>
    <p:sldId id="297" r:id="rId25"/>
    <p:sldId id="283" r:id="rId26"/>
    <p:sldId id="294" r:id="rId27"/>
    <p:sldId id="288" r:id="rId28"/>
    <p:sldId id="289" r:id="rId29"/>
    <p:sldId id="290" r:id="rId30"/>
    <p:sldId id="291" r:id="rId31"/>
    <p:sldId id="292" r:id="rId32"/>
    <p:sldId id="293" r:id="rId33"/>
    <p:sldId id="301" r:id="rId34"/>
    <p:sldId id="302" r:id="rId35"/>
    <p:sldId id="511"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17" autoAdjust="0"/>
  </p:normalViewPr>
  <p:slideViewPr>
    <p:cSldViewPr>
      <p:cViewPr varScale="1">
        <p:scale>
          <a:sx n="80" d="100"/>
          <a:sy n="80" d="100"/>
        </p:scale>
        <p:origin x="1450" y="48"/>
      </p:cViewPr>
      <p:guideLst>
        <p:guide orient="horz" pos="2160"/>
        <p:guide pos="2880"/>
      </p:guideLst>
    </p:cSldViewPr>
  </p:slideViewPr>
  <p:outlineViewPr>
    <p:cViewPr>
      <p:scale>
        <a:sx n="33" d="100"/>
        <a:sy n="33" d="100"/>
      </p:scale>
      <p:origin x="0" y="-37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20AA63B-7352-4102-BF93-29EB39402F94}" type="datetimeFigureOut">
              <a:rPr lang="en-US" smtClean="0"/>
              <a:t>12/8/2020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DF1B75B-D2CA-4454-A5E0-E401B3F0D953}" type="slidenum">
              <a:rPr lang="en-US" smtClean="0"/>
              <a:t>‹#›</a:t>
            </a:fld>
            <a:endParaRPr lang="en-US"/>
          </a:p>
        </p:txBody>
      </p:sp>
    </p:spTree>
    <p:extLst>
      <p:ext uri="{BB962C8B-B14F-4D97-AF65-F5344CB8AC3E}">
        <p14:creationId xmlns:p14="http://schemas.microsoft.com/office/powerpoint/2010/main" val="932908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32F3306-B928-414B-AF62-7D2B1B34BFD5}" type="datetimeFigureOut">
              <a:rPr lang="en-PK" smtClean="0"/>
              <a:t>08/12/2020</a:t>
            </a:fld>
            <a:endParaRPr lang="en-PK"/>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0635D78-29B3-41AF-AD9C-E13A4121A0B9}" type="slidenum">
              <a:rPr lang="en-PK" smtClean="0"/>
              <a:t>‹#›</a:t>
            </a:fld>
            <a:endParaRPr lang="en-PK"/>
          </a:p>
        </p:txBody>
      </p:sp>
    </p:spTree>
    <p:extLst>
      <p:ext uri="{BB962C8B-B14F-4D97-AF65-F5344CB8AC3E}">
        <p14:creationId xmlns:p14="http://schemas.microsoft.com/office/powerpoint/2010/main" val="2166057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E5CD2F12-8708-4933-A1AF-2E1CC9952960}" type="datetimeFigureOut">
              <a:rPr lang="en-AU" smtClean="0"/>
              <a:pPr/>
              <a:t>8/12/2020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E5CD2F12-8708-4933-A1AF-2E1CC9952960}" type="datetimeFigureOut">
              <a:rPr lang="en-AU" smtClean="0"/>
              <a:pPr/>
              <a:t>8/12/2020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D2F12-8708-4933-A1AF-2E1CC9952960}" type="datetimeFigureOut">
              <a:rPr lang="en-AU" smtClean="0"/>
              <a:pPr/>
              <a:t>8/12/2020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D2F12-8708-4933-A1AF-2E1CC9952960}" type="datetimeFigureOut">
              <a:rPr lang="en-AU" smtClean="0"/>
              <a:pPr/>
              <a:t>8/12/2020</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88933-6C31-4264-8809-F3EC16EE5FB0}"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arch.hp.my.aol.com.au/aol/redir?src=image&amp;clickedItemURN=http%3A%2F%2Fwww.trin.cam.ac.uk%2Ftcics%2FHassan%2520Musa%2520-%2520bismillah.gif&amp;moduleId=image_details.jsp.M&amp;clickedItemDescription=Image%20Details"/>
          <p:cNvPicPr>
            <a:picLocks noGrp="1" noChangeAspect="1" noChangeArrowheads="1"/>
          </p:cNvPicPr>
          <p:nvPr>
            <p:ph idx="1"/>
          </p:nvPr>
        </p:nvPicPr>
        <p:blipFill>
          <a:blip r:embed="rId2" cstate="print"/>
          <a:srcRect/>
          <a:stretch>
            <a:fillRect/>
          </a:stretch>
        </p:blipFill>
        <p:spPr bwMode="auto">
          <a:xfrm>
            <a:off x="943886" y="555346"/>
            <a:ext cx="7278687" cy="575397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1143000"/>
          </a:xfrm>
        </p:spPr>
        <p:txBody>
          <a:bodyPr>
            <a:normAutofit fontScale="90000"/>
          </a:bodyPr>
          <a:lstStyle/>
          <a:p>
            <a:r>
              <a:rPr lang="en-AU" b="1" dirty="0"/>
              <a:t/>
            </a:r>
            <a:br>
              <a:rPr lang="en-AU" b="1" dirty="0"/>
            </a:br>
            <a:r>
              <a:rPr lang="en-AU" b="1" i="1" dirty="0"/>
              <a:t>ASPERGILLUS</a:t>
            </a:r>
            <a:r>
              <a:rPr lang="en-AU" b="1" dirty="0"/>
              <a:t>, </a:t>
            </a:r>
            <a:r>
              <a:rPr lang="en-AU" b="1" i="1" dirty="0"/>
              <a:t>PENICILLIUM</a:t>
            </a:r>
            <a:r>
              <a:rPr lang="en-AU" b="1" dirty="0"/>
              <a:t>, </a:t>
            </a:r>
            <a:r>
              <a:rPr lang="en-AU" b="1" i="1" dirty="0"/>
              <a:t>RHIZOPUS</a:t>
            </a:r>
            <a:r>
              <a:rPr lang="en-AU" b="1" dirty="0"/>
              <a:t/>
            </a:r>
            <a:br>
              <a:rPr lang="en-AU" b="1" dirty="0"/>
            </a:br>
            <a:r>
              <a:rPr lang="en-AU" b="1" dirty="0"/>
              <a:t> AND </a:t>
            </a:r>
            <a:r>
              <a:rPr lang="en-AU" b="1" i="1" dirty="0"/>
              <a:t>MUCOR</a:t>
            </a:r>
            <a:br>
              <a:rPr lang="en-AU" b="1" i="1" dirty="0"/>
            </a:br>
            <a:endParaRPr lang="en-AU" i="1" dirty="0"/>
          </a:p>
        </p:txBody>
      </p:sp>
      <p:sp>
        <p:nvSpPr>
          <p:cNvPr id="3" name="Content Placeholder 2"/>
          <p:cNvSpPr>
            <a:spLocks noGrp="1"/>
          </p:cNvSpPr>
          <p:nvPr>
            <p:ph idx="1"/>
          </p:nvPr>
        </p:nvSpPr>
        <p:spPr>
          <a:xfrm>
            <a:off x="395536" y="1600200"/>
            <a:ext cx="8496944" cy="4525963"/>
          </a:xfrm>
        </p:spPr>
        <p:txBody>
          <a:bodyPr>
            <a:normAutofit/>
          </a:bodyPr>
          <a:lstStyle/>
          <a:p>
            <a:r>
              <a:rPr lang="en-AU" i="1" dirty="0"/>
              <a:t>Penicillium </a:t>
            </a:r>
            <a:r>
              <a:rPr lang="en-AU" dirty="0"/>
              <a:t>and </a:t>
            </a:r>
            <a:r>
              <a:rPr lang="en-AU" i="1" dirty="0"/>
              <a:t>Rhizopus </a:t>
            </a:r>
            <a:r>
              <a:rPr lang="en-AU" dirty="0"/>
              <a:t>cause </a:t>
            </a:r>
            <a:r>
              <a:rPr lang="en-AU" dirty="0" err="1"/>
              <a:t>postharvest</a:t>
            </a:r>
            <a:r>
              <a:rPr lang="en-AU" dirty="0"/>
              <a:t> rots of wounded or senescent fruits and vegetables.</a:t>
            </a:r>
          </a:p>
          <a:p>
            <a:r>
              <a:rPr lang="en-AU" i="1" dirty="0"/>
              <a:t>Aspergillus</a:t>
            </a:r>
            <a:r>
              <a:rPr lang="en-AU" dirty="0"/>
              <a:t> causes moulding of grains and legumes.</a:t>
            </a:r>
          </a:p>
          <a:p>
            <a:r>
              <a:rPr lang="en-AU" i="1" dirty="0"/>
              <a:t>Rhizopus</a:t>
            </a:r>
            <a:r>
              <a:rPr lang="en-AU" dirty="0"/>
              <a:t> causes fruit rots in peach and strawberry.</a:t>
            </a:r>
          </a:p>
          <a:p>
            <a:r>
              <a:rPr lang="en-AU" i="1" dirty="0"/>
              <a:t>Penicillium</a:t>
            </a:r>
            <a:r>
              <a:rPr lang="en-AU" dirty="0"/>
              <a:t> causes the rotting of many wounded fruits e.g. citrus, pear etc.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Rhizopus</a:t>
            </a:r>
            <a:r>
              <a:rPr lang="en-AU" dirty="0"/>
              <a:t> rot on tomato</a:t>
            </a:r>
          </a:p>
        </p:txBody>
      </p:sp>
      <p:pic>
        <p:nvPicPr>
          <p:cNvPr id="4098" name="Picture 2" descr="http://edis.ifas.ufl.edu/LyraEDISServlet?command=getScreenImage&amp;oid=163663"/>
          <p:cNvPicPr>
            <a:picLocks noChangeAspect="1" noChangeArrowheads="1"/>
          </p:cNvPicPr>
          <p:nvPr/>
        </p:nvPicPr>
        <p:blipFill>
          <a:blip r:embed="rId2" cstate="print"/>
          <a:srcRect/>
          <a:stretch>
            <a:fillRect/>
          </a:stretch>
        </p:blipFill>
        <p:spPr bwMode="auto">
          <a:xfrm>
            <a:off x="1979712" y="1268760"/>
            <a:ext cx="5184576" cy="505812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
            </a:r>
            <a:br>
              <a:rPr lang="en-AU" dirty="0"/>
            </a:br>
            <a:r>
              <a:rPr lang="en-AU" b="1" dirty="0"/>
              <a:t>A carton of tomatoes with "nested" </a:t>
            </a:r>
            <a:r>
              <a:rPr lang="en-AU" b="1" i="1" dirty="0"/>
              <a:t>Rhizopus</a:t>
            </a:r>
            <a:r>
              <a:rPr lang="en-AU" b="1" dirty="0"/>
              <a:t> rot (and secondary fungi).</a:t>
            </a:r>
            <a:br>
              <a:rPr lang="en-AU" b="1" dirty="0"/>
            </a:br>
            <a:endParaRPr lang="en-AU" b="1" dirty="0"/>
          </a:p>
        </p:txBody>
      </p:sp>
      <p:sp>
        <p:nvSpPr>
          <p:cNvPr id="3" name="Content Placeholder 2"/>
          <p:cNvSpPr>
            <a:spLocks noGrp="1"/>
          </p:cNvSpPr>
          <p:nvPr>
            <p:ph idx="1"/>
          </p:nvPr>
        </p:nvSpPr>
        <p:spPr/>
        <p:txBody>
          <a:bodyPr/>
          <a:lstStyle/>
          <a:p>
            <a:endParaRPr lang="en-AU" dirty="0"/>
          </a:p>
        </p:txBody>
      </p:sp>
      <p:pic>
        <p:nvPicPr>
          <p:cNvPr id="3074" name="Picture 2" descr="http://edis.ifas.ufl.edu/LyraEDISServlet?command=getScreenImage&amp;oid=9417589"/>
          <p:cNvPicPr>
            <a:picLocks noChangeAspect="1" noChangeArrowheads="1"/>
          </p:cNvPicPr>
          <p:nvPr/>
        </p:nvPicPr>
        <p:blipFill>
          <a:blip r:embed="rId2" cstate="print"/>
          <a:srcRect/>
          <a:stretch>
            <a:fillRect/>
          </a:stretch>
        </p:blipFill>
        <p:spPr bwMode="auto">
          <a:xfrm>
            <a:off x="1547664" y="1809328"/>
            <a:ext cx="6200775" cy="4572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i="1" dirty="0"/>
              <a:t>Rhizopus</a:t>
            </a:r>
            <a:r>
              <a:rPr lang="en-AU" b="1" dirty="0"/>
              <a:t> rot on peach</a:t>
            </a:r>
          </a:p>
        </p:txBody>
      </p:sp>
      <p:sp>
        <p:nvSpPr>
          <p:cNvPr id="3" name="Content Placeholder 2"/>
          <p:cNvSpPr>
            <a:spLocks noGrp="1"/>
          </p:cNvSpPr>
          <p:nvPr>
            <p:ph idx="1"/>
          </p:nvPr>
        </p:nvSpPr>
        <p:spPr/>
        <p:txBody>
          <a:bodyPr/>
          <a:lstStyle/>
          <a:p>
            <a:endParaRPr lang="en-AU"/>
          </a:p>
        </p:txBody>
      </p:sp>
      <p:pic>
        <p:nvPicPr>
          <p:cNvPr id="1026" name="Picture 2" descr="http://search.aol.com.au/aol/redir?src=image&amp;clickedItemURN=http%3A%2F%2Fwww.agf.gov.bc.ca%2Fcropprot%2Ftfipm%2Fimages%2Frhizopus2.jpg&amp;moduleId=image_details.jsp.M&amp;clickedItemDescription=Image%20Details"/>
          <p:cNvPicPr>
            <a:picLocks noChangeAspect="1" noChangeArrowheads="1"/>
          </p:cNvPicPr>
          <p:nvPr/>
        </p:nvPicPr>
        <p:blipFill>
          <a:blip r:embed="rId2" cstate="print"/>
          <a:srcRect/>
          <a:stretch>
            <a:fillRect/>
          </a:stretch>
        </p:blipFill>
        <p:spPr bwMode="auto">
          <a:xfrm>
            <a:off x="2257270" y="1628800"/>
            <a:ext cx="4690994" cy="444835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i="1" dirty="0"/>
              <a:t>Rhizopus</a:t>
            </a:r>
            <a:r>
              <a:rPr lang="en-AU" b="1" dirty="0"/>
              <a:t> rot on tomato</a:t>
            </a:r>
          </a:p>
        </p:txBody>
      </p:sp>
      <p:sp>
        <p:nvSpPr>
          <p:cNvPr id="3" name="Content Placeholder 2"/>
          <p:cNvSpPr>
            <a:spLocks noGrp="1"/>
          </p:cNvSpPr>
          <p:nvPr>
            <p:ph idx="1"/>
          </p:nvPr>
        </p:nvSpPr>
        <p:spPr/>
        <p:txBody>
          <a:bodyPr/>
          <a:lstStyle/>
          <a:p>
            <a:endParaRPr lang="en-AU" dirty="0"/>
          </a:p>
        </p:txBody>
      </p:sp>
      <p:pic>
        <p:nvPicPr>
          <p:cNvPr id="33793" name="Picture 1" descr="Tomato Rhizopus Rot"/>
          <p:cNvPicPr>
            <a:picLocks noChangeAspect="1" noChangeArrowheads="1"/>
          </p:cNvPicPr>
          <p:nvPr/>
        </p:nvPicPr>
        <p:blipFill>
          <a:blip r:embed="rId2" cstate="print"/>
          <a:srcRect/>
          <a:stretch>
            <a:fillRect/>
          </a:stretch>
        </p:blipFill>
        <p:spPr bwMode="auto">
          <a:xfrm>
            <a:off x="1907704" y="1574794"/>
            <a:ext cx="5352595" cy="401444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i="1" dirty="0"/>
              <a:t>Rhizopus</a:t>
            </a:r>
            <a:r>
              <a:rPr lang="en-AU" b="1" dirty="0"/>
              <a:t> rot on pear</a:t>
            </a:r>
          </a:p>
        </p:txBody>
      </p:sp>
      <p:sp>
        <p:nvSpPr>
          <p:cNvPr id="3" name="Content Placeholder 2"/>
          <p:cNvSpPr>
            <a:spLocks noGrp="1"/>
          </p:cNvSpPr>
          <p:nvPr>
            <p:ph idx="1"/>
          </p:nvPr>
        </p:nvSpPr>
        <p:spPr/>
        <p:txBody>
          <a:bodyPr/>
          <a:lstStyle/>
          <a:p>
            <a:endParaRPr lang="en-AU" dirty="0"/>
          </a:p>
        </p:txBody>
      </p:sp>
      <p:pic>
        <p:nvPicPr>
          <p:cNvPr id="34818" name="Picture 2" descr="Pear rhizopus rot"/>
          <p:cNvPicPr>
            <a:picLocks noChangeAspect="1" noChangeArrowheads="1"/>
          </p:cNvPicPr>
          <p:nvPr/>
        </p:nvPicPr>
        <p:blipFill>
          <a:blip r:embed="rId2" cstate="print"/>
          <a:srcRect/>
          <a:stretch>
            <a:fillRect/>
          </a:stretch>
        </p:blipFill>
        <p:spPr bwMode="auto">
          <a:xfrm>
            <a:off x="1475656" y="1586703"/>
            <a:ext cx="5904656" cy="449732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AU" i="1" dirty="0"/>
              <a:t>Rhizopus</a:t>
            </a:r>
            <a:r>
              <a:rPr lang="en-AU" dirty="0"/>
              <a:t> on strawberry</a:t>
            </a:r>
          </a:p>
        </p:txBody>
      </p:sp>
      <p:sp>
        <p:nvSpPr>
          <p:cNvPr id="3" name="Content Placeholder 2"/>
          <p:cNvSpPr>
            <a:spLocks noGrp="1"/>
          </p:cNvSpPr>
          <p:nvPr>
            <p:ph idx="1"/>
          </p:nvPr>
        </p:nvSpPr>
        <p:spPr/>
        <p:txBody>
          <a:bodyPr/>
          <a:lstStyle/>
          <a:p>
            <a:endParaRPr lang="en-AU"/>
          </a:p>
        </p:txBody>
      </p:sp>
      <p:pic>
        <p:nvPicPr>
          <p:cNvPr id="35842" name="Picture 2"/>
          <p:cNvPicPr>
            <a:picLocks noChangeAspect="1" noChangeArrowheads="1"/>
          </p:cNvPicPr>
          <p:nvPr/>
        </p:nvPicPr>
        <p:blipFill>
          <a:blip r:embed="rId2" cstate="print"/>
          <a:srcRect/>
          <a:stretch>
            <a:fillRect/>
          </a:stretch>
        </p:blipFill>
        <p:spPr bwMode="auto">
          <a:xfrm>
            <a:off x="792088" y="1124744"/>
            <a:ext cx="7668344" cy="544386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AU" b="1" dirty="0"/>
              <a:t>Rhizopus rot on sweet potato</a:t>
            </a:r>
          </a:p>
        </p:txBody>
      </p:sp>
      <p:sp>
        <p:nvSpPr>
          <p:cNvPr id="3" name="Content Placeholder 2"/>
          <p:cNvSpPr>
            <a:spLocks noGrp="1"/>
          </p:cNvSpPr>
          <p:nvPr>
            <p:ph idx="1"/>
          </p:nvPr>
        </p:nvSpPr>
        <p:spPr/>
        <p:txBody>
          <a:bodyPr/>
          <a:lstStyle/>
          <a:p>
            <a:endParaRPr lang="en-AU"/>
          </a:p>
        </p:txBody>
      </p:sp>
      <p:pic>
        <p:nvPicPr>
          <p:cNvPr id="36866" name="Picture 2" descr="Evaluation of Alternative Decay Control Products for Control of Postharvest Rhizopus Soft Rot of Sweetpotatoes"/>
          <p:cNvPicPr>
            <a:picLocks noChangeAspect="1" noChangeArrowheads="1"/>
          </p:cNvPicPr>
          <p:nvPr/>
        </p:nvPicPr>
        <p:blipFill>
          <a:blip r:embed="rId2" cstate="print"/>
          <a:srcRect/>
          <a:stretch>
            <a:fillRect/>
          </a:stretch>
        </p:blipFill>
        <p:spPr bwMode="auto">
          <a:xfrm>
            <a:off x="1420021" y="1196752"/>
            <a:ext cx="6392339" cy="524172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dirty="0" err="1" smtClean="0"/>
              <a:t>Mucor</a:t>
            </a:r>
            <a:r>
              <a:rPr lang="en-US" dirty="0" smtClean="0"/>
              <a:t> rot on Pear</a:t>
            </a:r>
            <a:endParaRPr lang="en-US" dirty="0"/>
          </a:p>
        </p:txBody>
      </p:sp>
      <p:pic>
        <p:nvPicPr>
          <p:cNvPr id="3074" name="Picture 2" descr="Mucor-anjou-sporulate-20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91780" y="1268760"/>
            <a:ext cx="3960440" cy="5143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959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Penicillium</a:t>
            </a:r>
            <a:r>
              <a:rPr lang="en-US" i="1" dirty="0" smtClean="0"/>
              <a:t> </a:t>
            </a:r>
            <a:r>
              <a:rPr lang="en-US" i="1" dirty="0" err="1" smtClean="0"/>
              <a:t>digitatum</a:t>
            </a:r>
            <a:r>
              <a:rPr lang="en-US" i="1" dirty="0" smtClean="0"/>
              <a:t> on Citrus</a:t>
            </a:r>
            <a:endParaRPr lang="en-US" i="1" dirty="0"/>
          </a:p>
        </p:txBody>
      </p:sp>
      <p:pic>
        <p:nvPicPr>
          <p:cNvPr id="1026" name="Picture 2" descr="Image result for penicillium on citru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1630933"/>
            <a:ext cx="4392488" cy="4392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620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PP </a:t>
            </a:r>
            <a:r>
              <a:rPr lang="en-US" b="1" dirty="0" smtClean="0"/>
              <a:t>407 </a:t>
            </a:r>
            <a:r>
              <a:rPr lang="en-US" b="1" dirty="0"/>
              <a:t>Seed and Postharvest Pathology</a:t>
            </a:r>
          </a:p>
        </p:txBody>
      </p:sp>
      <p:sp>
        <p:nvSpPr>
          <p:cNvPr id="3" name="Content Placeholder 2"/>
          <p:cNvSpPr>
            <a:spLocks noGrp="1"/>
          </p:cNvSpPr>
          <p:nvPr>
            <p:ph idx="1"/>
          </p:nvPr>
        </p:nvSpPr>
        <p:spPr/>
        <p:txBody>
          <a:bodyPr>
            <a:normAutofit/>
          </a:bodyPr>
          <a:lstStyle/>
          <a:p>
            <a:pPr marL="0" indent="0">
              <a:buNone/>
            </a:pPr>
            <a:r>
              <a:rPr lang="en-US" sz="4800" b="1" dirty="0"/>
              <a:t>Objective</a:t>
            </a:r>
          </a:p>
          <a:p>
            <a:r>
              <a:rPr lang="en-US" sz="4000" dirty="0"/>
              <a:t>To study seed borne and postharvest diseases and their management</a:t>
            </a:r>
          </a:p>
        </p:txBody>
      </p:sp>
    </p:spTree>
    <p:extLst>
      <p:ext uri="{BB962C8B-B14F-4D97-AF65-F5344CB8AC3E}">
        <p14:creationId xmlns:p14="http://schemas.microsoft.com/office/powerpoint/2010/main" val="9001795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Image result for aspergillus on wheat see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1340768"/>
            <a:ext cx="6676390" cy="501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801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endParaRPr lang="en-AU" dirty="0"/>
          </a:p>
        </p:txBody>
      </p:sp>
      <p:pic>
        <p:nvPicPr>
          <p:cNvPr id="4098"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8" y="1268760"/>
            <a:ext cx="4608512" cy="51635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US" b="1" dirty="0"/>
              <a:t>Biotic and </a:t>
            </a:r>
            <a:r>
              <a:rPr lang="en-US" b="1" dirty="0" err="1"/>
              <a:t>abiotic</a:t>
            </a:r>
            <a:r>
              <a:rPr lang="en-US" b="1" dirty="0"/>
              <a:t> factors associated with grains and perishables in storage</a:t>
            </a:r>
          </a:p>
        </p:txBody>
      </p:sp>
      <p:sp>
        <p:nvSpPr>
          <p:cNvPr id="3" name="Content Placeholder 2"/>
          <p:cNvSpPr>
            <a:spLocks noGrp="1"/>
          </p:cNvSpPr>
          <p:nvPr>
            <p:ph idx="1"/>
          </p:nvPr>
        </p:nvSpPr>
        <p:spPr>
          <a:xfrm>
            <a:off x="467544" y="2060848"/>
            <a:ext cx="8229600" cy="4525963"/>
          </a:xfrm>
        </p:spPr>
        <p:txBody>
          <a:bodyPr>
            <a:normAutofit fontScale="92500"/>
          </a:bodyPr>
          <a:lstStyle/>
          <a:p>
            <a:pPr>
              <a:buNone/>
            </a:pPr>
            <a:r>
              <a:rPr lang="en-US" b="1" dirty="0" err="1"/>
              <a:t>Abiotic</a:t>
            </a:r>
            <a:r>
              <a:rPr lang="en-US" b="1" dirty="0"/>
              <a:t> factors:</a:t>
            </a:r>
          </a:p>
          <a:p>
            <a:r>
              <a:rPr lang="en-US" dirty="0"/>
              <a:t>1. Moisture and temperature</a:t>
            </a:r>
          </a:p>
          <a:p>
            <a:r>
              <a:rPr lang="en-US" dirty="0"/>
              <a:t>2. Storage period</a:t>
            </a:r>
          </a:p>
          <a:p>
            <a:r>
              <a:rPr lang="en-US" dirty="0"/>
              <a:t>3. Types of storage structures</a:t>
            </a:r>
          </a:p>
          <a:p>
            <a:pPr>
              <a:buNone/>
            </a:pPr>
            <a:r>
              <a:rPr lang="en-US" b="1" dirty="0"/>
              <a:t>Biotic factors:</a:t>
            </a:r>
          </a:p>
          <a:p>
            <a:r>
              <a:rPr lang="en-US" dirty="0"/>
              <a:t>1. Physical characteristics of </a:t>
            </a:r>
            <a:r>
              <a:rPr lang="en-US" dirty="0" smtClean="0"/>
              <a:t>seeds </a:t>
            </a:r>
            <a:r>
              <a:rPr lang="en-US" dirty="0"/>
              <a:t>/ perishables </a:t>
            </a:r>
          </a:p>
          <a:p>
            <a:r>
              <a:rPr lang="en-US" dirty="0"/>
              <a:t>2. Microorganisms</a:t>
            </a:r>
          </a:p>
          <a:p>
            <a:r>
              <a:rPr lang="en-US" dirty="0"/>
              <a:t>3. Insects and mites</a:t>
            </a:r>
          </a:p>
          <a:p>
            <a:endParaRPr lang="en-US" dirty="0"/>
          </a:p>
        </p:txBody>
      </p:sp>
      <p:sp>
        <p:nvSpPr>
          <p:cNvPr id="4" name="Title 1"/>
          <p:cNvSpPr txBox="1">
            <a:spLocks/>
          </p:cNvSpPr>
          <p:nvPr/>
        </p:nvSpPr>
        <p:spPr>
          <a:xfrm>
            <a:off x="467544" y="1340768"/>
            <a:ext cx="3888432" cy="494928"/>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j-lt"/>
                <a:ea typeface="+mj-ea"/>
                <a:cs typeface="+mj-cs"/>
              </a:rPr>
              <a:t>Stored </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Grain Ecosystem</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By understanding and then properly managing these ecosystems, grains/perishables can be transformed into  stable commodities and preserved for a long time. </a:t>
            </a:r>
          </a:p>
          <a:p>
            <a:r>
              <a:rPr lang="en-US" dirty="0"/>
              <a:t>For example, grains can be stored safely for up to three years if their moisture content is reduced to safe levels (12-13 per cent of wet weight) using proper drying techniques, and grain kept cool (under 15 °C) using aeration or chilled aeration.</a:t>
            </a:r>
            <a:br>
              <a:rPr lang="en-US" dirty="0"/>
            </a:b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US" dirty="0"/>
          </a:p>
        </p:txBody>
      </p:sp>
      <p:sp>
        <p:nvSpPr>
          <p:cNvPr id="3" name="Content Placeholder 2"/>
          <p:cNvSpPr>
            <a:spLocks noGrp="1"/>
          </p:cNvSpPr>
          <p:nvPr>
            <p:ph idx="1"/>
          </p:nvPr>
        </p:nvSpPr>
        <p:spPr>
          <a:xfrm>
            <a:off x="395536" y="1052736"/>
            <a:ext cx="8229600" cy="4525963"/>
          </a:xfrm>
        </p:spPr>
        <p:txBody>
          <a:bodyPr>
            <a:normAutofit fontScale="92500"/>
          </a:bodyPr>
          <a:lstStyle/>
          <a:p>
            <a:r>
              <a:rPr lang="en-US" dirty="0"/>
              <a:t>The primary factors influencing spoilage of stored grains are moisture and temperature. </a:t>
            </a:r>
          </a:p>
          <a:p>
            <a:r>
              <a:rPr lang="en-US" dirty="0"/>
              <a:t>In moist and warm grain, insects, mites and fungi can increase rapidly and produce moisture, heat and carbon dioxide by respiration, which further leads to deterioration of the grain bulk.</a:t>
            </a:r>
          </a:p>
          <a:p>
            <a:r>
              <a:rPr lang="en-US" dirty="0"/>
              <a:t>Storage conditions had a significant effect on</a:t>
            </a:r>
          </a:p>
          <a:p>
            <a:pPr>
              <a:buNone/>
            </a:pPr>
            <a:r>
              <a:rPr lang="en-US" dirty="0"/>
              <a:t>     important nutritional values of stored rice, wheat and maize.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AU" b="1" dirty="0"/>
              <a:t>Postharvest </a:t>
            </a:r>
            <a:r>
              <a:rPr lang="en-AU" b="1" dirty="0" smtClean="0"/>
              <a:t>Decays </a:t>
            </a:r>
            <a:r>
              <a:rPr lang="en-AU" b="1" dirty="0"/>
              <a:t>of </a:t>
            </a:r>
            <a:r>
              <a:rPr lang="en-AU" b="1" dirty="0" smtClean="0"/>
              <a:t>Grains </a:t>
            </a:r>
            <a:r>
              <a:rPr lang="en-AU" b="1" dirty="0"/>
              <a:t>and </a:t>
            </a:r>
            <a:r>
              <a:rPr lang="en-AU" b="1" dirty="0" smtClean="0"/>
              <a:t>Legumes</a:t>
            </a:r>
            <a:endParaRPr lang="en-AU" b="1" dirty="0"/>
          </a:p>
        </p:txBody>
      </p:sp>
      <p:sp>
        <p:nvSpPr>
          <p:cNvPr id="5" name="Content Placeholder 4"/>
          <p:cNvSpPr>
            <a:spLocks noGrp="1"/>
          </p:cNvSpPr>
          <p:nvPr>
            <p:ph idx="1"/>
          </p:nvPr>
        </p:nvSpPr>
        <p:spPr/>
        <p:txBody>
          <a:bodyPr>
            <a:normAutofit fontScale="77500" lnSpcReduction="20000"/>
          </a:bodyPr>
          <a:lstStyle/>
          <a:p>
            <a:r>
              <a:rPr lang="en-AU" dirty="0"/>
              <a:t>Several ascomycetes and </a:t>
            </a:r>
            <a:r>
              <a:rPr lang="en-AU" dirty="0" err="1"/>
              <a:t>mitosporic</a:t>
            </a:r>
            <a:r>
              <a:rPr lang="en-AU" dirty="0"/>
              <a:t> fungi such as </a:t>
            </a:r>
            <a:r>
              <a:rPr lang="en-AU" i="1" dirty="0"/>
              <a:t>Alternaria</a:t>
            </a:r>
            <a:r>
              <a:rPr lang="en-AU" dirty="0"/>
              <a:t>, </a:t>
            </a:r>
            <a:r>
              <a:rPr lang="en-AU" i="1" dirty="0" err="1"/>
              <a:t>Cladosporium</a:t>
            </a:r>
            <a:r>
              <a:rPr lang="en-AU" dirty="0"/>
              <a:t>, </a:t>
            </a:r>
            <a:r>
              <a:rPr lang="en-AU" i="1" dirty="0" err="1"/>
              <a:t>Colletotrichum</a:t>
            </a:r>
            <a:r>
              <a:rPr lang="en-AU" dirty="0"/>
              <a:t>, </a:t>
            </a:r>
            <a:r>
              <a:rPr lang="en-AU" i="1" dirty="0" err="1"/>
              <a:t>Diplodia</a:t>
            </a:r>
            <a:r>
              <a:rPr lang="en-AU" dirty="0"/>
              <a:t>, </a:t>
            </a:r>
            <a:r>
              <a:rPr lang="en-AU" i="1" dirty="0"/>
              <a:t>Fusarium</a:t>
            </a:r>
            <a:r>
              <a:rPr lang="en-AU" dirty="0"/>
              <a:t> and </a:t>
            </a:r>
            <a:r>
              <a:rPr lang="en-AU" i="1" dirty="0" err="1"/>
              <a:t>Cochliobolus</a:t>
            </a:r>
            <a:r>
              <a:rPr lang="en-AU" dirty="0"/>
              <a:t> attack grains and legumes in the field.</a:t>
            </a:r>
          </a:p>
          <a:p>
            <a:r>
              <a:rPr lang="en-AU" dirty="0"/>
              <a:t>They require </a:t>
            </a:r>
            <a:r>
              <a:rPr lang="en-AU" dirty="0" smtClean="0"/>
              <a:t>high </a:t>
            </a:r>
            <a:r>
              <a:rPr lang="en-AU" dirty="0"/>
              <a:t>moisture content in the seed (24-25%). </a:t>
            </a:r>
          </a:p>
          <a:p>
            <a:r>
              <a:rPr lang="en-AU" dirty="0"/>
              <a:t>They are unable to grow in grains after harvest as grains are stored at moisture content of 12-14%.</a:t>
            </a:r>
          </a:p>
          <a:p>
            <a:r>
              <a:rPr lang="en-AU" dirty="0"/>
              <a:t>Such fungi die after few months or can not infect new seeds.</a:t>
            </a:r>
          </a:p>
          <a:p>
            <a:r>
              <a:rPr lang="en-AU" dirty="0"/>
              <a:t>They may </a:t>
            </a:r>
            <a:r>
              <a:rPr lang="en-AU" dirty="0" smtClean="0"/>
              <a:t>discolour </a:t>
            </a:r>
            <a:r>
              <a:rPr lang="en-AU" dirty="0"/>
              <a:t>seeds, kill ovules, weaken or kill the embryos, cause shrivelling of seeds, and may also produce mycotoxins.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229600" cy="4525963"/>
          </a:xfrm>
        </p:spPr>
        <p:txBody>
          <a:bodyPr>
            <a:normAutofit fontScale="77500" lnSpcReduction="20000"/>
          </a:bodyPr>
          <a:lstStyle/>
          <a:p>
            <a:r>
              <a:rPr lang="en-AU" dirty="0"/>
              <a:t>Most of the decay or deterioration of grains and legumes after harvest (during storage or  transit) is caused by several species of </a:t>
            </a:r>
            <a:r>
              <a:rPr lang="en-AU" b="1" i="1" dirty="0"/>
              <a:t>Aspergillus.</a:t>
            </a:r>
          </a:p>
          <a:p>
            <a:r>
              <a:rPr lang="en-AU" dirty="0"/>
              <a:t>Sometimes </a:t>
            </a:r>
            <a:r>
              <a:rPr lang="en-AU" b="1" i="1" dirty="0"/>
              <a:t>Penicillium</a:t>
            </a:r>
            <a:r>
              <a:rPr lang="en-AU" dirty="0"/>
              <a:t> infection occurs in grains or legumes stored at low temperature and above normal moisture. </a:t>
            </a:r>
          </a:p>
          <a:p>
            <a:r>
              <a:rPr lang="en-AU" dirty="0"/>
              <a:t> </a:t>
            </a:r>
            <a:r>
              <a:rPr lang="en-AU" i="1" dirty="0"/>
              <a:t>Aspergillus</a:t>
            </a:r>
            <a:r>
              <a:rPr lang="en-AU" dirty="0"/>
              <a:t> and several field fungi invade the embryos of the seeds and cause a marked decrease in germination percentage of infected seeds used for planting.</a:t>
            </a:r>
          </a:p>
          <a:p>
            <a:r>
              <a:rPr lang="en-AU" dirty="0"/>
              <a:t>Field and storage fungi also discolour the embryos and the seeds which reduces the grade and price.</a:t>
            </a:r>
          </a:p>
          <a:p>
            <a:r>
              <a:rPr lang="en-AU" dirty="0"/>
              <a:t>In many cases, nearly 100% of the embryos of wheat may be infected with </a:t>
            </a:r>
            <a:r>
              <a:rPr lang="en-AU" b="1" i="1" dirty="0"/>
              <a:t>Aspergillus</a:t>
            </a:r>
            <a:r>
              <a:rPr lang="en-AU" dirty="0"/>
              <a:t> without showing discoloration.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err="1"/>
              <a:t>Mycotoxins</a:t>
            </a:r>
            <a:r>
              <a:rPr lang="en-AU" b="1" dirty="0"/>
              <a:t> and Mycotoxicoses</a:t>
            </a:r>
          </a:p>
        </p:txBody>
      </p:sp>
      <p:sp>
        <p:nvSpPr>
          <p:cNvPr id="3" name="Content Placeholder 2"/>
          <p:cNvSpPr>
            <a:spLocks noGrp="1"/>
          </p:cNvSpPr>
          <p:nvPr>
            <p:ph idx="1"/>
          </p:nvPr>
        </p:nvSpPr>
        <p:spPr/>
        <p:txBody>
          <a:bodyPr>
            <a:normAutofit/>
          </a:bodyPr>
          <a:lstStyle/>
          <a:p>
            <a:r>
              <a:rPr lang="en-AU" dirty="0"/>
              <a:t>Effects of </a:t>
            </a:r>
            <a:r>
              <a:rPr lang="en-AU" dirty="0" err="1"/>
              <a:t>postharvest</a:t>
            </a:r>
            <a:r>
              <a:rPr lang="en-AU" dirty="0"/>
              <a:t> decays of fruits and vegetables, especially of seeds:</a:t>
            </a:r>
          </a:p>
          <a:p>
            <a:r>
              <a:rPr lang="en-AU" dirty="0"/>
              <a:t>Induction of diseases of animals and humans caused by  consumption of feed and food invaded by fungi.</a:t>
            </a:r>
          </a:p>
          <a:p>
            <a:r>
              <a:rPr lang="en-AU" dirty="0" smtClean="0"/>
              <a:t>The </a:t>
            </a:r>
            <a:r>
              <a:rPr lang="en-AU" dirty="0"/>
              <a:t>diseases they cause are called </a:t>
            </a:r>
            <a:r>
              <a:rPr lang="en-AU" b="1" dirty="0"/>
              <a:t>mycotoxicoses.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fontScale="92500" lnSpcReduction="20000"/>
          </a:bodyPr>
          <a:lstStyle/>
          <a:p>
            <a:r>
              <a:rPr lang="en-AU" dirty="0"/>
              <a:t>Most mycotoxicoses are caused by the common fungi </a:t>
            </a:r>
            <a:r>
              <a:rPr lang="en-AU" i="1" dirty="0"/>
              <a:t>Aspergillus</a:t>
            </a:r>
            <a:r>
              <a:rPr lang="en-AU" dirty="0"/>
              <a:t>, </a:t>
            </a:r>
            <a:r>
              <a:rPr lang="en-AU" i="1" dirty="0"/>
              <a:t>Penicillium</a:t>
            </a:r>
            <a:r>
              <a:rPr lang="en-AU" dirty="0"/>
              <a:t> and </a:t>
            </a:r>
            <a:r>
              <a:rPr lang="en-AU" i="1" dirty="0"/>
              <a:t>Fusarium</a:t>
            </a:r>
            <a:r>
              <a:rPr lang="en-AU" dirty="0"/>
              <a:t>.</a:t>
            </a:r>
          </a:p>
          <a:p>
            <a:r>
              <a:rPr lang="en-AU" dirty="0"/>
              <a:t>Some may result in severe illness and death.</a:t>
            </a:r>
          </a:p>
          <a:p>
            <a:r>
              <a:rPr lang="en-AU" i="1" dirty="0"/>
              <a:t>Aspergillus</a:t>
            </a:r>
            <a:r>
              <a:rPr lang="en-AU" dirty="0"/>
              <a:t> and </a:t>
            </a:r>
            <a:r>
              <a:rPr lang="en-AU" i="1" dirty="0"/>
              <a:t>Penicillium</a:t>
            </a:r>
            <a:r>
              <a:rPr lang="en-AU" dirty="0"/>
              <a:t> produce their toxins mostly in stored seeds but also on commercially processed foods and feeds, including meats, cheeses and spices.</a:t>
            </a:r>
          </a:p>
          <a:p>
            <a:r>
              <a:rPr lang="en-AU" dirty="0"/>
              <a:t>Infection of seed mostly takes place in the field.</a:t>
            </a:r>
          </a:p>
          <a:p>
            <a:r>
              <a:rPr lang="en-AU" i="1" dirty="0"/>
              <a:t>Fusarium </a:t>
            </a:r>
            <a:r>
              <a:rPr lang="en-AU" dirty="0"/>
              <a:t>produces its toxins primarily on corn other grains infected in the field or after they are stored.</a:t>
            </a:r>
          </a:p>
          <a:p>
            <a:endParaRPr lang="en-A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AU" b="1" dirty="0"/>
              <a:t>Aspergillus toxins</a:t>
            </a:r>
          </a:p>
        </p:txBody>
      </p:sp>
      <p:sp>
        <p:nvSpPr>
          <p:cNvPr id="3" name="Content Placeholder 2"/>
          <p:cNvSpPr>
            <a:spLocks noGrp="1"/>
          </p:cNvSpPr>
          <p:nvPr>
            <p:ph idx="1"/>
          </p:nvPr>
        </p:nvSpPr>
        <p:spPr/>
        <p:txBody>
          <a:bodyPr>
            <a:normAutofit fontScale="85000" lnSpcReduction="20000"/>
          </a:bodyPr>
          <a:lstStyle/>
          <a:p>
            <a:pPr>
              <a:buNone/>
            </a:pPr>
            <a:r>
              <a:rPr lang="en-AU" b="1" dirty="0" err="1"/>
              <a:t>Aflatoxins</a:t>
            </a:r>
            <a:r>
              <a:rPr lang="en-AU" b="1" dirty="0"/>
              <a:t>:</a:t>
            </a:r>
          </a:p>
          <a:p>
            <a:r>
              <a:rPr lang="en-AU" dirty="0" err="1"/>
              <a:t>Aflatoxins</a:t>
            </a:r>
            <a:r>
              <a:rPr lang="en-AU" dirty="0"/>
              <a:t> are produced by </a:t>
            </a:r>
            <a:r>
              <a:rPr lang="en-AU" i="1" dirty="0"/>
              <a:t>Aspergillus </a:t>
            </a:r>
            <a:r>
              <a:rPr lang="en-AU" i="1" dirty="0" err="1"/>
              <a:t>flavus</a:t>
            </a:r>
            <a:r>
              <a:rPr lang="en-AU" dirty="0"/>
              <a:t> and several other species of Aspergillus.</a:t>
            </a:r>
          </a:p>
          <a:p>
            <a:r>
              <a:rPr lang="en-AU" dirty="0" err="1"/>
              <a:t>Aflatoxins</a:t>
            </a:r>
            <a:r>
              <a:rPr lang="en-AU" dirty="0"/>
              <a:t> are produced in infected cereal seeds and most legumes. </a:t>
            </a:r>
          </a:p>
          <a:p>
            <a:r>
              <a:rPr lang="en-AU" dirty="0"/>
              <a:t>In peanuts, cottonseed, fishmeal and other seeds and nuts grown in warm and humid regions, aflatoxin is produced in high concentration (up to 1000 ppb or more) </a:t>
            </a:r>
            <a:r>
              <a:rPr lang="en-AU"/>
              <a:t>and causes </a:t>
            </a:r>
            <a:r>
              <a:rPr lang="en-AU" dirty="0"/>
              <a:t>mostly chronic or acute mycotoxicoses in humans and domestic animals.</a:t>
            </a:r>
          </a:p>
          <a:p>
            <a:r>
              <a:rPr lang="en-AU" dirty="0"/>
              <a:t>Some of these toxins when ingested with the feed by dairy cattle, are excreted in the milk in still toxic form.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Postharvest Pathogens</a:t>
            </a:r>
          </a:p>
        </p:txBody>
      </p:sp>
      <p:sp>
        <p:nvSpPr>
          <p:cNvPr id="3" name="Content Placeholder 2"/>
          <p:cNvSpPr>
            <a:spLocks noGrp="1"/>
          </p:cNvSpPr>
          <p:nvPr>
            <p:ph idx="1"/>
          </p:nvPr>
        </p:nvSpPr>
        <p:spPr/>
        <p:txBody>
          <a:bodyPr>
            <a:normAutofit/>
          </a:bodyPr>
          <a:lstStyle/>
          <a:p>
            <a:pPr>
              <a:buNone/>
            </a:pPr>
            <a:r>
              <a:rPr lang="en-AU" b="1" dirty="0"/>
              <a:t>1. Postharvest diseases are caused by:</a:t>
            </a:r>
          </a:p>
          <a:p>
            <a:r>
              <a:rPr lang="en-AU" dirty="0"/>
              <a:t>Ascomycetes/</a:t>
            </a:r>
            <a:r>
              <a:rPr lang="en-AU" dirty="0" err="1"/>
              <a:t>Mitosporic</a:t>
            </a:r>
            <a:r>
              <a:rPr lang="en-AU" dirty="0"/>
              <a:t> fungi</a:t>
            </a:r>
          </a:p>
          <a:p>
            <a:pPr>
              <a:buNone/>
            </a:pPr>
            <a:r>
              <a:rPr lang="en-AU" b="1" dirty="0"/>
              <a:t>2. A few species of:</a:t>
            </a:r>
          </a:p>
          <a:p>
            <a:r>
              <a:rPr lang="en-AU" dirty="0"/>
              <a:t>Oomycetes, Zygomycetes, Basidiomycetes.</a:t>
            </a:r>
          </a:p>
          <a:p>
            <a:pPr>
              <a:buNone/>
            </a:pPr>
            <a:r>
              <a:rPr lang="en-AU" b="1" dirty="0"/>
              <a:t>3. Bacteria:</a:t>
            </a:r>
          </a:p>
          <a:p>
            <a:r>
              <a:rPr lang="en-AU" i="1" dirty="0"/>
              <a:t>Erwinia</a:t>
            </a:r>
          </a:p>
          <a:p>
            <a:r>
              <a:rPr lang="en-AU" i="1" dirty="0"/>
              <a:t>Pseudomonas</a:t>
            </a:r>
          </a:p>
          <a:p>
            <a:endParaRPr lang="en-A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a:t>The symptoms of mycotoxicoses caused by aflatoxin in animals, and humans vary widely with the particular toxin and animal species, dosage, age of the animal. </a:t>
            </a:r>
          </a:p>
          <a:p>
            <a:r>
              <a:rPr lang="en-AU" dirty="0"/>
              <a:t>Most of ingested aflatoxin is taken up by </a:t>
            </a:r>
            <a:r>
              <a:rPr lang="en-AU"/>
              <a:t>the liver.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AU" b="1" dirty="0"/>
              <a:t>Fusarium toxins</a:t>
            </a:r>
          </a:p>
        </p:txBody>
      </p:sp>
      <p:sp>
        <p:nvSpPr>
          <p:cNvPr id="3" name="Content Placeholder 2"/>
          <p:cNvSpPr>
            <a:spLocks noGrp="1"/>
          </p:cNvSpPr>
          <p:nvPr>
            <p:ph idx="1"/>
          </p:nvPr>
        </p:nvSpPr>
        <p:spPr>
          <a:xfrm>
            <a:off x="323528" y="1600200"/>
            <a:ext cx="8640960" cy="4525963"/>
          </a:xfrm>
        </p:spPr>
        <p:txBody>
          <a:bodyPr/>
          <a:lstStyle/>
          <a:p>
            <a:r>
              <a:rPr lang="en-AU" dirty="0"/>
              <a:t>Three groups of toxins, </a:t>
            </a:r>
            <a:r>
              <a:rPr lang="en-AU" dirty="0" err="1"/>
              <a:t>zearalenone</a:t>
            </a:r>
            <a:r>
              <a:rPr lang="en-AU" dirty="0"/>
              <a:t>, </a:t>
            </a:r>
            <a:r>
              <a:rPr lang="en-AU" dirty="0" err="1"/>
              <a:t>trichothecenes</a:t>
            </a:r>
            <a:r>
              <a:rPr lang="en-AU" dirty="0"/>
              <a:t> and </a:t>
            </a:r>
            <a:r>
              <a:rPr lang="en-AU" dirty="0" err="1"/>
              <a:t>fumonisins</a:t>
            </a:r>
            <a:r>
              <a:rPr lang="en-AU" dirty="0"/>
              <a:t>, are produced by several species of </a:t>
            </a:r>
            <a:r>
              <a:rPr lang="en-AU" i="1" dirty="0"/>
              <a:t>Fusarium, </a:t>
            </a:r>
            <a:r>
              <a:rPr lang="en-AU" dirty="0"/>
              <a:t>primarily in mouldy corn.</a:t>
            </a:r>
          </a:p>
          <a:p>
            <a:r>
              <a:rPr lang="en-AU" dirty="0" err="1"/>
              <a:t>Deoxynivalenol</a:t>
            </a:r>
            <a:r>
              <a:rPr lang="en-AU" dirty="0"/>
              <a:t> also known as </a:t>
            </a:r>
            <a:r>
              <a:rPr lang="en-AU" dirty="0" err="1"/>
              <a:t>vomitoxin</a:t>
            </a:r>
            <a:r>
              <a:rPr lang="en-AU" dirty="0"/>
              <a:t> or DON is produced by the fungus </a:t>
            </a:r>
            <a:r>
              <a:rPr lang="en-AU" i="1" dirty="0" err="1"/>
              <a:t>Gibberella</a:t>
            </a:r>
            <a:r>
              <a:rPr lang="en-AU" i="1" dirty="0"/>
              <a:t> </a:t>
            </a:r>
            <a:r>
              <a:rPr lang="en-AU" i="1" dirty="0" err="1"/>
              <a:t>zeae</a:t>
            </a:r>
            <a:r>
              <a:rPr lang="en-AU" dirty="0"/>
              <a:t> (</a:t>
            </a:r>
            <a:r>
              <a:rPr lang="en-AU" dirty="0" err="1"/>
              <a:t>anamorph</a:t>
            </a:r>
            <a:r>
              <a:rPr lang="en-AU" dirty="0"/>
              <a:t>: </a:t>
            </a:r>
            <a:r>
              <a:rPr lang="en-AU" i="1" dirty="0"/>
              <a:t>Fusarium </a:t>
            </a:r>
            <a:r>
              <a:rPr lang="en-AU" i="1" dirty="0" err="1"/>
              <a:t>graminearum</a:t>
            </a:r>
            <a:r>
              <a:rPr lang="en-AU" dirty="0"/>
              <a:t>)=</a:t>
            </a:r>
            <a:r>
              <a:rPr lang="en-AU" dirty="0" err="1"/>
              <a:t>Gibberella</a:t>
            </a:r>
            <a:r>
              <a:rPr lang="en-AU" dirty="0"/>
              <a:t> ear rot of corn.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err="1"/>
              <a:t>Fumonisins</a:t>
            </a:r>
            <a:r>
              <a:rPr lang="en-AU" dirty="0"/>
              <a:t> are produced by </a:t>
            </a:r>
            <a:r>
              <a:rPr lang="en-AU" i="1" dirty="0"/>
              <a:t>Fusarium </a:t>
            </a:r>
            <a:r>
              <a:rPr lang="en-AU" i="1" dirty="0" err="1"/>
              <a:t>moniliforme</a:t>
            </a:r>
            <a:r>
              <a:rPr lang="en-AU" i="1" dirty="0"/>
              <a:t> </a:t>
            </a:r>
            <a:r>
              <a:rPr lang="en-AU" dirty="0"/>
              <a:t>which causes Fusarium ear rot of corn.</a:t>
            </a:r>
          </a:p>
          <a:p>
            <a:r>
              <a:rPr lang="en-AU" dirty="0" err="1"/>
              <a:t>Fumonisins</a:t>
            </a:r>
            <a:r>
              <a:rPr lang="en-AU" dirty="0"/>
              <a:t> are the cause of blind staggers </a:t>
            </a:r>
            <a:r>
              <a:rPr lang="en-AU"/>
              <a:t>in horses</a:t>
            </a:r>
            <a:r>
              <a:rPr lang="en-AU" dirty="0"/>
              <a:t>, and cancer in humans.</a:t>
            </a:r>
          </a:p>
          <a:p>
            <a:r>
              <a:rPr lang="en-AU" dirty="0" err="1"/>
              <a:t>Trichothecenes</a:t>
            </a:r>
            <a:r>
              <a:rPr lang="en-AU" dirty="0"/>
              <a:t> are toxic to cow, chicks and lambs.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Physiological and biochemical changes in fruits during transit and storage due to diseases</a:t>
            </a:r>
          </a:p>
        </p:txBody>
      </p:sp>
      <p:sp>
        <p:nvSpPr>
          <p:cNvPr id="3" name="Content Placeholder 2"/>
          <p:cNvSpPr>
            <a:spLocks noGrp="1"/>
          </p:cNvSpPr>
          <p:nvPr>
            <p:ph idx="1"/>
          </p:nvPr>
        </p:nvSpPr>
        <p:spPr/>
        <p:txBody>
          <a:bodyPr>
            <a:normAutofit/>
          </a:bodyPr>
          <a:lstStyle/>
          <a:p>
            <a:r>
              <a:rPr lang="en-US" dirty="0"/>
              <a:t>The natural resistance of fruit and vegetables to disease declines with storage duration and ripeness. </a:t>
            </a:r>
          </a:p>
          <a:p>
            <a:r>
              <a:rPr lang="en-US" dirty="0"/>
              <a:t>Weak pathogens which normally require a wound in order to infect can become a problem in produce that has been stored for long periods of time.</a:t>
            </a:r>
          </a:p>
          <a:p>
            <a:endParaRPr lang="en-US" dirty="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rmAutofit fontScale="90000"/>
          </a:bodyPr>
          <a:lstStyle/>
          <a:p>
            <a:endParaRPr lang="en-US" dirty="0"/>
          </a:p>
        </p:txBody>
      </p:sp>
      <p:sp>
        <p:nvSpPr>
          <p:cNvPr id="3" name="Content Placeholder 2"/>
          <p:cNvSpPr>
            <a:spLocks noGrp="1"/>
          </p:cNvSpPr>
          <p:nvPr>
            <p:ph idx="1"/>
          </p:nvPr>
        </p:nvSpPr>
        <p:spPr>
          <a:xfrm>
            <a:off x="457200" y="836712"/>
            <a:ext cx="8229600" cy="5289451"/>
          </a:xfrm>
        </p:spPr>
        <p:txBody>
          <a:bodyPr>
            <a:normAutofit/>
          </a:bodyPr>
          <a:lstStyle/>
          <a:p>
            <a:r>
              <a:rPr lang="en-US" dirty="0"/>
              <a:t>Fruits and vegetables are considered as the best sources of energy due to the presence of </a:t>
            </a:r>
            <a:r>
              <a:rPr lang="pt-BR" dirty="0"/>
              <a:t>sugars, amino acids, organic acids, vitamins </a:t>
            </a:r>
            <a:r>
              <a:rPr lang="en-US" dirty="0"/>
              <a:t>and other nutrients. </a:t>
            </a:r>
            <a:endParaRPr lang="en-US" dirty="0" smtClean="0"/>
          </a:p>
          <a:p>
            <a:r>
              <a:rPr lang="en-US" dirty="0" smtClean="0"/>
              <a:t>During </a:t>
            </a:r>
            <a:r>
              <a:rPr lang="en-US" dirty="0"/>
              <a:t>pathogenesis many of the fruit rot pathogens bring about a change in nutrients, cause depletion of nutrients and bring about the total loss of nutrients</a:t>
            </a:r>
            <a:r>
              <a:rPr lang="en-US" dirty="0" smtClean="0"/>
              <a:t>.</a:t>
            </a:r>
          </a:p>
          <a:p>
            <a:endParaRPr lang="en-US" dirty="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infection of fruit and vegetables both in storage and market by diversified pathogens or by storage fungi brings about many changes in the host fruit by modifying their biochemical composition. </a:t>
            </a:r>
          </a:p>
          <a:p>
            <a:r>
              <a:rPr lang="en-US" dirty="0" err="1" smtClean="0"/>
              <a:t>Pectolytic</a:t>
            </a:r>
            <a:r>
              <a:rPr lang="en-US" dirty="0" smtClean="0"/>
              <a:t> </a:t>
            </a:r>
            <a:r>
              <a:rPr lang="en-US" dirty="0"/>
              <a:t>and cellulolytic enzymes produced by </a:t>
            </a:r>
            <a:r>
              <a:rPr lang="en-US" dirty="0" smtClean="0"/>
              <a:t>the pathogens </a:t>
            </a:r>
            <a:r>
              <a:rPr lang="en-US" dirty="0"/>
              <a:t>break down the </a:t>
            </a:r>
            <a:r>
              <a:rPr lang="en-US" dirty="0" err="1"/>
              <a:t>pectic</a:t>
            </a:r>
            <a:r>
              <a:rPr lang="en-US" dirty="0"/>
              <a:t> and cellulosic substances of host cell wall.</a:t>
            </a:r>
          </a:p>
          <a:p>
            <a:endParaRPr lang="en-US" dirty="0"/>
          </a:p>
        </p:txBody>
      </p:sp>
    </p:spTree>
    <p:extLst>
      <p:ext uri="{BB962C8B-B14F-4D97-AF65-F5344CB8AC3E}">
        <p14:creationId xmlns:p14="http://schemas.microsoft.com/office/powerpoint/2010/main" val="1662968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904656"/>
          </a:xfrm>
        </p:spPr>
        <p:txBody>
          <a:bodyPr>
            <a:normAutofit fontScale="92500" lnSpcReduction="20000"/>
          </a:bodyPr>
          <a:lstStyle/>
          <a:p>
            <a:pPr>
              <a:buNone/>
            </a:pPr>
            <a:r>
              <a:rPr lang="en-AU" b="1" dirty="0"/>
              <a:t>4. </a:t>
            </a:r>
            <a:r>
              <a:rPr lang="en-AU" b="1" dirty="0" err="1"/>
              <a:t>Oomycetes</a:t>
            </a:r>
            <a:r>
              <a:rPr lang="en-AU" b="1" dirty="0"/>
              <a:t>:</a:t>
            </a:r>
            <a:r>
              <a:rPr lang="en-AU" dirty="0"/>
              <a:t> </a:t>
            </a:r>
          </a:p>
          <a:p>
            <a:r>
              <a:rPr lang="en-AU" i="1" dirty="0" err="1"/>
              <a:t>Pythium</a:t>
            </a:r>
            <a:endParaRPr lang="en-AU" i="1" dirty="0"/>
          </a:p>
          <a:p>
            <a:r>
              <a:rPr lang="en-AU" i="1" dirty="0"/>
              <a:t>Phytophthora </a:t>
            </a:r>
          </a:p>
          <a:p>
            <a:r>
              <a:rPr lang="en-AU" dirty="0"/>
              <a:t>They cause only soft rots of fleshy fruits and vegetables that are usually in contact with or very near the soil and they may spread to new, healthy fruit during storage. </a:t>
            </a:r>
          </a:p>
          <a:p>
            <a:pPr>
              <a:buNone/>
            </a:pPr>
            <a:r>
              <a:rPr lang="en-AU" b="1" dirty="0"/>
              <a:t>5. </a:t>
            </a:r>
            <a:r>
              <a:rPr lang="en-AU" b="1" dirty="0" err="1"/>
              <a:t>Zygomectes</a:t>
            </a:r>
            <a:endParaRPr lang="en-AU" b="1" dirty="0"/>
          </a:p>
          <a:p>
            <a:r>
              <a:rPr lang="en-AU" i="1" dirty="0"/>
              <a:t>Rhizopus </a:t>
            </a:r>
          </a:p>
          <a:p>
            <a:r>
              <a:rPr lang="en-AU" i="1" dirty="0"/>
              <a:t>Mucor</a:t>
            </a:r>
          </a:p>
          <a:p>
            <a:pPr>
              <a:buNone/>
            </a:pPr>
            <a:r>
              <a:rPr lang="en-AU" i="1" dirty="0"/>
              <a:t>    They affect fleshy fruits and vegetables after harvest and also stored grains and legumes, as well as prepared foods such as bread under favourable moisture conditions.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92696"/>
            <a:ext cx="8229600" cy="5616624"/>
          </a:xfrm>
        </p:spPr>
        <p:txBody>
          <a:bodyPr>
            <a:normAutofit/>
          </a:bodyPr>
          <a:lstStyle/>
          <a:p>
            <a:pPr>
              <a:buNone/>
            </a:pPr>
            <a:r>
              <a:rPr lang="en-AU" b="1" dirty="0"/>
              <a:t>6. Basidiomycetes:</a:t>
            </a:r>
            <a:endParaRPr lang="en-AU" b="1" i="1" dirty="0"/>
          </a:p>
          <a:p>
            <a:r>
              <a:rPr lang="en-AU" i="1" dirty="0" err="1"/>
              <a:t>Rhizoctonia</a:t>
            </a:r>
            <a:r>
              <a:rPr lang="en-AU" i="1" dirty="0"/>
              <a:t> </a:t>
            </a:r>
          </a:p>
          <a:p>
            <a:r>
              <a:rPr lang="en-AU" i="1" dirty="0"/>
              <a:t>Sclerotium</a:t>
            </a:r>
          </a:p>
          <a:p>
            <a:r>
              <a:rPr lang="en-AU" dirty="0"/>
              <a:t>They cause rotting of fleshy fruits and vegetables.</a:t>
            </a:r>
          </a:p>
          <a:p>
            <a:r>
              <a:rPr lang="en-AU" dirty="0"/>
              <a:t>Several fungi cause deterioration of wood and wood products.</a:t>
            </a:r>
          </a:p>
          <a:p>
            <a:r>
              <a:rPr lang="en-AU" dirty="0"/>
              <a:t>The ascomycetes and imperfect fungi are the most common and important causes of postharvest decay.</a:t>
            </a:r>
          </a:p>
          <a:p>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Postharvest Decay</a:t>
            </a:r>
          </a:p>
        </p:txBody>
      </p:sp>
      <p:sp>
        <p:nvSpPr>
          <p:cNvPr id="3" name="Content Placeholder 2"/>
          <p:cNvSpPr>
            <a:spLocks noGrp="1"/>
          </p:cNvSpPr>
          <p:nvPr>
            <p:ph idx="1"/>
          </p:nvPr>
        </p:nvSpPr>
        <p:spPr/>
        <p:txBody>
          <a:bodyPr>
            <a:normAutofit lnSpcReduction="10000"/>
          </a:bodyPr>
          <a:lstStyle/>
          <a:p>
            <a:r>
              <a:rPr lang="en-AU" dirty="0"/>
              <a:t>The fungi and bacteria causing </a:t>
            </a:r>
            <a:r>
              <a:rPr lang="en-AU" dirty="0" err="1"/>
              <a:t>postharvest</a:t>
            </a:r>
            <a:r>
              <a:rPr lang="en-AU" dirty="0"/>
              <a:t> diseases can attack healthy, living tissue which they disintegrate and cause to rot.</a:t>
            </a:r>
          </a:p>
          <a:p>
            <a:r>
              <a:rPr lang="en-AU" dirty="0"/>
              <a:t>Other fungi and bacteria follow them and live </a:t>
            </a:r>
            <a:r>
              <a:rPr lang="en-AU" dirty="0" err="1"/>
              <a:t>saprophytically</a:t>
            </a:r>
            <a:r>
              <a:rPr lang="en-AU" dirty="0"/>
              <a:t> on the already macerated tissue.</a:t>
            </a:r>
          </a:p>
          <a:p>
            <a:r>
              <a:rPr lang="en-AU" dirty="0"/>
              <a:t>Many of the postharvest diseases of fruits, vegetables, grains and legumes are the results of field infections by the pathogens.</a:t>
            </a:r>
          </a:p>
          <a:p>
            <a:endParaRPr lang="en-A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fontScale="92500"/>
          </a:bodyPr>
          <a:lstStyle/>
          <a:p>
            <a:r>
              <a:rPr lang="en-AU" dirty="0"/>
              <a:t>In fleshy fruits and vegetables, field infections continue to develop after harvest.</a:t>
            </a:r>
          </a:p>
          <a:p>
            <a:r>
              <a:rPr lang="en-AU" dirty="0"/>
              <a:t>In grains and legumes, they cease to develop after harvest.</a:t>
            </a:r>
          </a:p>
          <a:p>
            <a:r>
              <a:rPr lang="en-AU" dirty="0"/>
              <a:t>In fleshy fruits and vegetables, new infections may be caused by the same or other pathogens.</a:t>
            </a:r>
          </a:p>
          <a:p>
            <a:r>
              <a:rPr lang="en-AU" dirty="0"/>
              <a:t>In grains and storage, infections are caused by pathogens other than those causing field infections.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Favourable conditions</a:t>
            </a:r>
          </a:p>
        </p:txBody>
      </p:sp>
      <p:sp>
        <p:nvSpPr>
          <p:cNvPr id="3" name="Content Placeholder 2"/>
          <p:cNvSpPr>
            <a:spLocks noGrp="1"/>
          </p:cNvSpPr>
          <p:nvPr>
            <p:ph idx="1"/>
          </p:nvPr>
        </p:nvSpPr>
        <p:spPr/>
        <p:txBody>
          <a:bodyPr>
            <a:normAutofit fontScale="77500" lnSpcReduction="20000"/>
          </a:bodyPr>
          <a:lstStyle/>
          <a:p>
            <a:r>
              <a:rPr lang="en-AU" dirty="0"/>
              <a:t>All bacterial and fungal </a:t>
            </a:r>
            <a:r>
              <a:rPr lang="en-AU" dirty="0" err="1"/>
              <a:t>postharvest</a:t>
            </a:r>
            <a:r>
              <a:rPr lang="en-AU" dirty="0"/>
              <a:t> diseases are favoured by high moisture and high temperature.</a:t>
            </a:r>
          </a:p>
          <a:p>
            <a:r>
              <a:rPr lang="en-AU" dirty="0"/>
              <a:t>Fleshy fruits and vegetables are kept at high humidity to avoid shrinkage. They become prone to pathogenic organisms especially when wounds, cuts and bruises are present for penetration.</a:t>
            </a:r>
          </a:p>
          <a:p>
            <a:r>
              <a:rPr lang="en-AU" dirty="0"/>
              <a:t>Penetration through natural openings and directly through the cuticle and epidermis, especially of fruits and vegetables in contact with infected ones is quite common.</a:t>
            </a:r>
          </a:p>
          <a:p>
            <a:r>
              <a:rPr lang="en-AU" dirty="0"/>
              <a:t>Once a fruit or vegetable becomes infected, development and spread of the infection increase with increase in storage temperature.</a:t>
            </a:r>
          </a:p>
          <a:p>
            <a:pPr marL="0" indent="0">
              <a:buNone/>
            </a:pPr>
            <a:endParaRPr lang="en-AU" dirty="0"/>
          </a:p>
          <a:p>
            <a:endParaRPr lang="en-A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Postharvest </a:t>
            </a:r>
            <a:r>
              <a:rPr lang="en-AU" b="1" dirty="0" smtClean="0"/>
              <a:t>Pathogens</a:t>
            </a:r>
            <a:endParaRPr lang="en-AU" b="1" dirty="0"/>
          </a:p>
        </p:txBody>
      </p:sp>
      <p:sp>
        <p:nvSpPr>
          <p:cNvPr id="3" name="Content Placeholder 2"/>
          <p:cNvSpPr>
            <a:spLocks noGrp="1"/>
          </p:cNvSpPr>
          <p:nvPr>
            <p:ph idx="1"/>
          </p:nvPr>
        </p:nvSpPr>
        <p:spPr/>
        <p:txBody>
          <a:bodyPr>
            <a:normAutofit fontScale="85000" lnSpcReduction="20000"/>
          </a:bodyPr>
          <a:lstStyle/>
          <a:p>
            <a:r>
              <a:rPr lang="en-AU" i="1" dirty="0"/>
              <a:t>Aspergillus</a:t>
            </a:r>
          </a:p>
          <a:p>
            <a:r>
              <a:rPr lang="en-AU" i="1" dirty="0"/>
              <a:t>Penicillium</a:t>
            </a:r>
          </a:p>
          <a:p>
            <a:r>
              <a:rPr lang="en-AU" i="1" dirty="0"/>
              <a:t>Rhizopus</a:t>
            </a:r>
          </a:p>
          <a:p>
            <a:r>
              <a:rPr lang="en-AU" i="1" dirty="0"/>
              <a:t>Mucor</a:t>
            </a:r>
          </a:p>
          <a:p>
            <a:r>
              <a:rPr lang="en-AU" i="1" dirty="0"/>
              <a:t>Alternaria</a:t>
            </a:r>
          </a:p>
          <a:p>
            <a:r>
              <a:rPr lang="en-AU" i="1" dirty="0"/>
              <a:t>Botrytis</a:t>
            </a:r>
          </a:p>
          <a:p>
            <a:r>
              <a:rPr lang="en-AU" i="1" dirty="0"/>
              <a:t>Fusarium</a:t>
            </a:r>
          </a:p>
          <a:p>
            <a:r>
              <a:rPr lang="en-AU" i="1" dirty="0"/>
              <a:t>Geotrichum</a:t>
            </a:r>
          </a:p>
          <a:p>
            <a:r>
              <a:rPr lang="en-AU" i="1" dirty="0" err="1"/>
              <a:t>Sclerotinia</a:t>
            </a:r>
            <a:endParaRPr lang="en-AU" i="1" dirty="0"/>
          </a:p>
          <a:p>
            <a:r>
              <a:rPr lang="en-AU" i="1" dirty="0" err="1"/>
              <a:t>Botryodiplodia</a:t>
            </a:r>
            <a:endParaRPr lang="en-AU" i="1" dirty="0"/>
          </a:p>
          <a:p>
            <a:endParaRPr lang="en-AU"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11239</TotalTime>
  <Words>1382</Words>
  <Application>Microsoft Office PowerPoint</Application>
  <PresentationFormat>On-screen Show (4:3)</PresentationFormat>
  <Paragraphs>120</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PP 407 Seed and Postharvest Pathology</vt:lpstr>
      <vt:lpstr>Postharvest Pathogens</vt:lpstr>
      <vt:lpstr>PowerPoint Presentation</vt:lpstr>
      <vt:lpstr>PowerPoint Presentation</vt:lpstr>
      <vt:lpstr>Postharvest Decay</vt:lpstr>
      <vt:lpstr>PowerPoint Presentation</vt:lpstr>
      <vt:lpstr>Favourable conditions</vt:lpstr>
      <vt:lpstr>Postharvest Pathogens</vt:lpstr>
      <vt:lpstr> ASPERGILLUS, PENICILLIUM, RHIZOPUS  AND MUCOR </vt:lpstr>
      <vt:lpstr>Rhizopus rot on tomato</vt:lpstr>
      <vt:lpstr> A carton of tomatoes with "nested" Rhizopus rot (and secondary fungi). </vt:lpstr>
      <vt:lpstr>Rhizopus rot on peach</vt:lpstr>
      <vt:lpstr>Rhizopus rot on tomato</vt:lpstr>
      <vt:lpstr>Rhizopus rot on pear</vt:lpstr>
      <vt:lpstr>Rhizopus on strawberry</vt:lpstr>
      <vt:lpstr>Rhizopus rot on sweet potato</vt:lpstr>
      <vt:lpstr>Mucor rot on Pear</vt:lpstr>
      <vt:lpstr>Penicillium digitatum on Citrus</vt:lpstr>
      <vt:lpstr>PowerPoint Presentation</vt:lpstr>
      <vt:lpstr>PowerPoint Presentation</vt:lpstr>
      <vt:lpstr>Biotic and abiotic factors associated with grains and perishables in storage</vt:lpstr>
      <vt:lpstr>PowerPoint Presentation</vt:lpstr>
      <vt:lpstr>PowerPoint Presentation</vt:lpstr>
      <vt:lpstr>Postharvest Decays of Grains and Legumes</vt:lpstr>
      <vt:lpstr>PowerPoint Presentation</vt:lpstr>
      <vt:lpstr>Mycotoxins and Mycotoxicoses</vt:lpstr>
      <vt:lpstr>PowerPoint Presentation</vt:lpstr>
      <vt:lpstr>Aspergillus toxins</vt:lpstr>
      <vt:lpstr>PowerPoint Presentation</vt:lpstr>
      <vt:lpstr>Fusarium toxins</vt:lpstr>
      <vt:lpstr>PowerPoint Presentation</vt:lpstr>
      <vt:lpstr>Physiological and biochemical changes in fruits during transit and storage due to diseases</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zafar</dc:creator>
  <cp:lastModifiedBy>Zafar Iqbal</cp:lastModifiedBy>
  <cp:revision>501</cp:revision>
  <dcterms:created xsi:type="dcterms:W3CDTF">2010-12-07T04:47:25Z</dcterms:created>
  <dcterms:modified xsi:type="dcterms:W3CDTF">2020-12-08T08:09:26Z</dcterms:modified>
</cp:coreProperties>
</file>