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E08B8-664C-4CD3-89F6-887112A1549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E804-CE48-4F6D-9643-417AEDFE9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E804-CE48-4F6D-9643-417AEDFE9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E804-CE48-4F6D-9643-417AEDFE9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E804-CE48-4F6D-9643-417AEDFE9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C436-3422-4089-B55D-DA046118E95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C993-638F-43DE-81AC-B61444D3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Wheat Smut (Also known as loose smut of wheat)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13,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Description and Importance: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Smut </a:t>
            </a:r>
            <a:r>
              <a:rPr lang="en-US" dirty="0"/>
              <a:t>mean sooty (black) or charcoal like powder</a:t>
            </a:r>
          </a:p>
          <a:p>
            <a:pPr lvl="0"/>
            <a:r>
              <a:rPr lang="en-US" dirty="0"/>
              <a:t>Responsible for heavy losses when susceptible varieties with infected seeds are grown year after year</a:t>
            </a:r>
          </a:p>
          <a:p>
            <a:pPr lvl="0"/>
            <a:r>
              <a:rPr lang="en-US" dirty="0"/>
              <a:t>Cause losses 3-30 %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</a:t>
            </a:r>
            <a:r>
              <a:rPr lang="en-US" dirty="0"/>
              <a:t>organism: </a:t>
            </a:r>
            <a:r>
              <a:rPr lang="en-US" i="1" dirty="0" err="1"/>
              <a:t>Ustilago</a:t>
            </a:r>
            <a:r>
              <a:rPr lang="en-US" i="1" dirty="0"/>
              <a:t> </a:t>
            </a:r>
            <a:r>
              <a:rPr lang="en-US" i="1" dirty="0" err="1"/>
              <a:t>tritici</a:t>
            </a:r>
            <a:endParaRPr lang="en-US" dirty="0"/>
          </a:p>
          <a:p>
            <a:r>
              <a:rPr lang="en-US" dirty="0"/>
              <a:t>Order: </a:t>
            </a:r>
            <a:r>
              <a:rPr lang="en-US" dirty="0" err="1"/>
              <a:t>Ustilaginales</a:t>
            </a:r>
            <a:endParaRPr lang="en-US" dirty="0"/>
          </a:p>
          <a:p>
            <a:r>
              <a:rPr lang="en-US" dirty="0"/>
              <a:t>Family: </a:t>
            </a:r>
            <a:r>
              <a:rPr lang="en-US" dirty="0" err="1"/>
              <a:t>Ustilaginaceae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Head </a:t>
            </a:r>
            <a:r>
              <a:rPr lang="en-US" dirty="0"/>
              <a:t>of affected plants converted into black mass of spores &amp; no grain formation</a:t>
            </a:r>
          </a:p>
          <a:p>
            <a:pPr lvl="0"/>
            <a:r>
              <a:rPr lang="en-US" dirty="0"/>
              <a:t>Affected young spike lets covered by silvery membrane </a:t>
            </a:r>
          </a:p>
          <a:p>
            <a:pPr lvl="0"/>
            <a:r>
              <a:rPr lang="en-US" dirty="0"/>
              <a:t>Only the awns of </a:t>
            </a:r>
            <a:r>
              <a:rPr lang="en-US" dirty="0" err="1"/>
              <a:t>awned</a:t>
            </a:r>
            <a:r>
              <a:rPr lang="en-US" dirty="0"/>
              <a:t> varieties escape transformation</a:t>
            </a:r>
          </a:p>
          <a:p>
            <a:pPr lvl="0"/>
            <a:r>
              <a:rPr lang="en-US" dirty="0"/>
              <a:t>Spores easily separate &amp; blown off by wind leaving bear rachis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21" y="1368425"/>
            <a:ext cx="4555061" cy="4512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997" y="1368425"/>
            <a:ext cx="5035748" cy="45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 cycle: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Air </a:t>
            </a:r>
            <a:r>
              <a:rPr lang="en-US" dirty="0"/>
              <a:t>dried spores can survive for 12 months at 0-10 </a:t>
            </a:r>
            <a:r>
              <a:rPr lang="en-US" dirty="0" smtClean="0"/>
              <a:t>°C</a:t>
            </a:r>
            <a:endParaRPr lang="en-US" dirty="0"/>
          </a:p>
          <a:p>
            <a:pPr lvl="0"/>
            <a:r>
              <a:rPr lang="en-US" dirty="0"/>
              <a:t>Pathogen is internally seed-borne </a:t>
            </a:r>
          </a:p>
          <a:p>
            <a:pPr lvl="0"/>
            <a:r>
              <a:rPr lang="en-US" dirty="0"/>
              <a:t>Infection occur when flowers are in full bloom &amp; ovary is just developed after fertilization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Temp </a:t>
            </a:r>
            <a:r>
              <a:rPr lang="en-US" dirty="0"/>
              <a:t>22-25 °C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RH 60-85 %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Solar energy treatment: Presoaking period of 4 </a:t>
            </a:r>
            <a:r>
              <a:rPr lang="en-US" dirty="0" err="1" smtClean="0"/>
              <a:t>hrs</a:t>
            </a:r>
            <a:r>
              <a:rPr lang="en-US" dirty="0" smtClean="0"/>
              <a:t> followed by 1 </a:t>
            </a:r>
            <a:r>
              <a:rPr lang="en-US" dirty="0" err="1" smtClean="0"/>
              <a:t>hr</a:t>
            </a:r>
            <a:r>
              <a:rPr lang="en-US" dirty="0" smtClean="0"/>
              <a:t> exposure to sun in summer</a:t>
            </a:r>
          </a:p>
          <a:p>
            <a:pPr lvl="0"/>
            <a:r>
              <a:rPr lang="en-US" dirty="0" smtClean="0"/>
              <a:t>Hot water treatment: 4-5 </a:t>
            </a:r>
            <a:r>
              <a:rPr lang="en-US" dirty="0" err="1" smtClean="0"/>
              <a:t>hrs</a:t>
            </a:r>
            <a:r>
              <a:rPr lang="en-US" dirty="0" smtClean="0"/>
              <a:t> in a tub at ordinary temp, at 132 F for 5 min &amp; 132 F for 7 min</a:t>
            </a:r>
          </a:p>
          <a:p>
            <a:pPr lvl="0"/>
            <a:r>
              <a:rPr lang="en-US" dirty="0" smtClean="0"/>
              <a:t>Seed treatment with </a:t>
            </a:r>
            <a:r>
              <a:rPr lang="en-US" dirty="0" err="1" smtClean="0"/>
              <a:t>Vitavax</a:t>
            </a:r>
            <a:r>
              <a:rPr lang="en-US" dirty="0" smtClean="0"/>
              <a:t> &amp; </a:t>
            </a:r>
            <a:r>
              <a:rPr lang="en-US" dirty="0" err="1" smtClean="0"/>
              <a:t>Baviston</a:t>
            </a:r>
            <a:r>
              <a:rPr lang="en-US" dirty="0" smtClean="0"/>
              <a:t> @ 2.5-3g/kg are systemic fungicides &amp; effective </a:t>
            </a:r>
          </a:p>
          <a:p>
            <a:pPr lvl="0"/>
            <a:r>
              <a:rPr lang="en-US" dirty="0" smtClean="0"/>
              <a:t>Resistant varieties (</a:t>
            </a:r>
            <a:r>
              <a:rPr lang="en-US" dirty="0" err="1" smtClean="0"/>
              <a:t>Perwaz</a:t>
            </a:r>
            <a:r>
              <a:rPr lang="en-US" dirty="0" smtClean="0"/>
              <a:t>, </a:t>
            </a:r>
            <a:r>
              <a:rPr lang="en-US" dirty="0" err="1" smtClean="0"/>
              <a:t>Watan</a:t>
            </a:r>
            <a:r>
              <a:rPr lang="en-US" dirty="0" smtClean="0"/>
              <a:t>, </a:t>
            </a:r>
            <a:r>
              <a:rPr lang="en-US" dirty="0" err="1" smtClean="0"/>
              <a:t>Sehar</a:t>
            </a:r>
            <a:r>
              <a:rPr lang="en-US" dirty="0" smtClean="0"/>
              <a:t>, </a:t>
            </a:r>
            <a:r>
              <a:rPr lang="en-US" dirty="0" err="1" smtClean="0"/>
              <a:t>Shafaq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7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226</Words>
  <Application>Microsoft Office PowerPoint</Application>
  <PresentationFormat>Widescreen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Wheat Smut (Also known as loose smut of wheat)</vt:lpstr>
      <vt:lpstr>Description and Importance: </vt:lpstr>
      <vt:lpstr>Etiology: </vt:lpstr>
      <vt:lpstr>Symptoms:</vt:lpstr>
      <vt:lpstr>Symptoms:</vt:lpstr>
      <vt:lpstr>Disease cycle: </vt:lpstr>
      <vt:lpstr>Epidemiology: </vt:lpstr>
      <vt:lpstr>Management: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Wheat Smut</dc:title>
  <dc:creator>Windows User</dc:creator>
  <cp:lastModifiedBy>Windows User</cp:lastModifiedBy>
  <cp:revision>6</cp:revision>
  <dcterms:created xsi:type="dcterms:W3CDTF">2020-04-13T04:38:29Z</dcterms:created>
  <dcterms:modified xsi:type="dcterms:W3CDTF">2020-04-13T04:47:34Z</dcterms:modified>
</cp:coreProperties>
</file>