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11/11/2020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11/11/2020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11/11/2020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11/11/2020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t>11/11/2020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11/11/2020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11/11/2020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11/11/2020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11/11/2020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t>11/11/2020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11/11/2020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11/11/2020</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Gender issues in psychology</a:t>
            </a:r>
            <a:endParaRPr lang="en-US" dirty="0"/>
          </a:p>
        </p:txBody>
      </p:sp>
      <p:sp>
        <p:nvSpPr>
          <p:cNvPr id="3" name="Subtitle 2"/>
          <p:cNvSpPr>
            <a:spLocks noGrp="1"/>
          </p:cNvSpPr>
          <p:nvPr>
            <p:ph type="subTitle" idx="1"/>
          </p:nvPr>
        </p:nvSpPr>
        <p:spPr>
          <a:xfrm>
            <a:off x="8610600" y="5159829"/>
            <a:ext cx="3200400" cy="1263348"/>
          </a:xfrm>
        </p:spPr>
        <p:txBody>
          <a:bodyPr>
            <a:normAutofit/>
          </a:bodyPr>
          <a:lstStyle/>
          <a:p>
            <a:r>
              <a:rPr lang="en-US" sz="3600" dirty="0" smtClean="0"/>
              <a:t>Introduction    </a:t>
            </a:r>
          </a:p>
          <a:p>
            <a:r>
              <a:rPr lang="en-US" sz="3600" dirty="0"/>
              <a:t> </a:t>
            </a:r>
            <a:r>
              <a:rPr lang="en-US" sz="3600" dirty="0" smtClean="0"/>
              <a:t>      ch#1</a:t>
            </a:r>
            <a:endParaRPr lang="en-US" sz="3600" dirty="0"/>
          </a:p>
        </p:txBody>
      </p:sp>
    </p:spTree>
    <p:extLst>
      <p:ext uri="{BB962C8B-B14F-4D97-AF65-F5344CB8AC3E}">
        <p14:creationId xmlns:p14="http://schemas.microsoft.com/office/powerpoint/2010/main" val="36677992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4128" y="509451"/>
            <a:ext cx="9720073" cy="5799909"/>
          </a:xfrm>
        </p:spPr>
        <p:txBody>
          <a:bodyPr/>
          <a:lstStyle/>
          <a:p>
            <a:endParaRPr lang="en-US" b="1" dirty="0" smtClean="0"/>
          </a:p>
          <a:p>
            <a:r>
              <a:rPr lang="en-US" b="1" dirty="0" smtClean="0"/>
              <a:t>Transsexuals</a:t>
            </a:r>
          </a:p>
          <a:p>
            <a:r>
              <a:rPr lang="en-US" dirty="0"/>
              <a:t>Transsexuals also have a gender identity that does not correspond to their biological sex but they have hormonal or surgical treatment to change their sex to correspond with their gender identity. There are about two to three times as many male to female transsexuals as female to male transsexuals (Lawrence, 2008</a:t>
            </a:r>
            <a:r>
              <a:rPr lang="en-US" dirty="0" smtClean="0"/>
              <a:t>).</a:t>
            </a:r>
          </a:p>
          <a:p>
            <a:r>
              <a:rPr lang="en-US" b="1" dirty="0" smtClean="0"/>
              <a:t>Intersex</a:t>
            </a:r>
          </a:p>
          <a:p>
            <a:r>
              <a:rPr lang="en-US" dirty="0"/>
              <a:t>Intersex persons are those who are born with ambiguous genitals; these persons typically have surgery to alter their genitals so that they can be consistent </a:t>
            </a:r>
            <a:r>
              <a:rPr lang="en-US" dirty="0" smtClean="0"/>
              <a:t>biologically.</a:t>
            </a:r>
          </a:p>
          <a:p>
            <a:r>
              <a:rPr lang="en-US" b="1" dirty="0"/>
              <a:t>sexual </a:t>
            </a:r>
            <a:r>
              <a:rPr lang="en-US" b="1" dirty="0" smtClean="0"/>
              <a:t>orientation</a:t>
            </a:r>
          </a:p>
          <a:p>
            <a:r>
              <a:rPr lang="en-US" dirty="0"/>
              <a:t>Do not confuse gender identity with sexual orientation, which refers to whether people prefer to have other-sex or same-sex persons as partners for love, affection, and sex.</a:t>
            </a:r>
            <a:endParaRPr lang="en-US" b="1" dirty="0"/>
          </a:p>
        </p:txBody>
      </p:sp>
    </p:spTree>
    <p:extLst>
      <p:ext uri="{BB962C8B-B14F-4D97-AF65-F5344CB8AC3E}">
        <p14:creationId xmlns:p14="http://schemas.microsoft.com/office/powerpoint/2010/main" val="14717921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4128" y="574766"/>
            <a:ext cx="9720073" cy="5734594"/>
          </a:xfrm>
        </p:spPr>
        <p:txBody>
          <a:bodyPr/>
          <a:lstStyle/>
          <a:p>
            <a:endParaRPr lang="en-US" dirty="0" smtClean="0"/>
          </a:p>
          <a:p>
            <a:r>
              <a:rPr lang="en-US" b="1" dirty="0"/>
              <a:t>Heterosexuals</a:t>
            </a:r>
            <a:r>
              <a:rPr lang="en-US" dirty="0"/>
              <a:t> prefer other-sex partners; </a:t>
            </a:r>
            <a:r>
              <a:rPr lang="en-US" b="1" dirty="0"/>
              <a:t>homosexuals </a:t>
            </a:r>
            <a:r>
              <a:rPr lang="en-US" dirty="0"/>
              <a:t>prefer same-sex partners; and </a:t>
            </a:r>
            <a:r>
              <a:rPr lang="en-US" b="1" dirty="0"/>
              <a:t>bisexuals</a:t>
            </a:r>
            <a:r>
              <a:rPr lang="en-US" dirty="0"/>
              <a:t> are accepting of other-sex and same-sex partners. </a:t>
            </a:r>
            <a:endParaRPr lang="en-US" dirty="0" smtClean="0"/>
          </a:p>
          <a:p>
            <a:r>
              <a:rPr lang="en-US" dirty="0"/>
              <a:t>Sex typing (which really should be referred to as gender typing) is the process by which sex-appropriate preferences, behaviors, skills, and self-concept are acquired. How does a girl become feminine? A boy masculine? </a:t>
            </a:r>
            <a:endParaRPr lang="en-US" dirty="0" smtClean="0"/>
          </a:p>
          <a:p>
            <a:r>
              <a:rPr lang="en-US" dirty="0"/>
              <a:t>People who adhere to the gender role that society assigned them are </a:t>
            </a:r>
            <a:r>
              <a:rPr lang="en-US" b="1" dirty="0"/>
              <a:t>sex-typed. </a:t>
            </a:r>
            <a:r>
              <a:rPr lang="en-US" dirty="0"/>
              <a:t>A male who thinks, feels, and behaves in masculine ways and a female who thinks, feels, and behaves in feminine ways are each sex-typed. A male who acts feminine and a female who acts masculine are each said to be </a:t>
            </a:r>
            <a:r>
              <a:rPr lang="en-US" b="1" dirty="0"/>
              <a:t>cross-sex-typed. </a:t>
            </a:r>
            <a:r>
              <a:rPr lang="en-US" dirty="0"/>
              <a:t>Someone who incorporates both masculine and feminine qualities is not sex-typed and is often referred to as </a:t>
            </a:r>
            <a:r>
              <a:rPr lang="en-US" b="1" dirty="0"/>
              <a:t>androgynous</a:t>
            </a:r>
            <a:r>
              <a:rPr lang="en-US" dirty="0"/>
              <a:t>.</a:t>
            </a:r>
          </a:p>
        </p:txBody>
      </p:sp>
    </p:spTree>
    <p:extLst>
      <p:ext uri="{BB962C8B-B14F-4D97-AF65-F5344CB8AC3E}">
        <p14:creationId xmlns:p14="http://schemas.microsoft.com/office/powerpoint/2010/main" val="39097960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4128" y="1188720"/>
            <a:ext cx="9720073" cy="5120640"/>
          </a:xfrm>
        </p:spPr>
        <p:txBody>
          <a:bodyPr>
            <a:normAutofit fontScale="92500" lnSpcReduction="10000"/>
          </a:bodyPr>
          <a:lstStyle/>
          <a:p>
            <a:r>
              <a:rPr lang="en-US" b="1" dirty="0">
                <a:solidFill>
                  <a:srgbClr val="FF0000"/>
                </a:solidFill>
              </a:rPr>
              <a:t>gender-role </a:t>
            </a:r>
            <a:r>
              <a:rPr lang="en-US" b="1" dirty="0" smtClean="0">
                <a:solidFill>
                  <a:srgbClr val="FF0000"/>
                </a:solidFill>
              </a:rPr>
              <a:t>attitude</a:t>
            </a:r>
          </a:p>
          <a:p>
            <a:r>
              <a:rPr lang="en-US" dirty="0"/>
              <a:t>Thus far, we have been discussing attributes that define a person’s sense of self. Gender also comes into play when we think about other people. Our own personal view about how women and men should behave is called a gender-role attitude. You might believe women should be caring, be </a:t>
            </a:r>
            <a:r>
              <a:rPr lang="en-US" dirty="0" err="1"/>
              <a:t>nurturant</a:t>
            </a:r>
            <a:r>
              <a:rPr lang="en-US" dirty="0"/>
              <a:t>, and have primary responsibility for raising children, whereas men should be independent, be assertive, and have primary responsibility for earning money to take care of the family—regardless of whether you possess these </a:t>
            </a:r>
            <a:r>
              <a:rPr lang="en-US" dirty="0" smtClean="0"/>
              <a:t>characteristics. if </a:t>
            </a:r>
            <a:r>
              <a:rPr lang="en-US" dirty="0"/>
              <a:t>you hold these beliefs, you have a traditional gender-role attitude</a:t>
            </a:r>
            <a:r>
              <a:rPr lang="en-US" dirty="0" smtClean="0"/>
              <a:t>.</a:t>
            </a:r>
          </a:p>
          <a:p>
            <a:r>
              <a:rPr lang="en-US" b="1" dirty="0" smtClean="0"/>
              <a:t>Sexism</a:t>
            </a:r>
          </a:p>
          <a:p>
            <a:r>
              <a:rPr lang="en-US" dirty="0"/>
              <a:t>Three other terms reflect one’s attitude toward the category of sex. Each term maps onto one of the three components of an attitude: affect, cognition, and behavior. The affective (feeling) component of our attitude toward the sex category is called sexism, or prejudice toward people based on their sex. Typically, we think of sexism as involving a negative attitude or negative affect, but it could entail positive affect.</a:t>
            </a:r>
            <a:endParaRPr lang="en-US" b="1" dirty="0">
              <a:solidFill>
                <a:srgbClr val="FF0000"/>
              </a:solidFill>
            </a:endParaRPr>
          </a:p>
        </p:txBody>
      </p:sp>
    </p:spTree>
    <p:extLst>
      <p:ext uri="{BB962C8B-B14F-4D97-AF65-F5344CB8AC3E}">
        <p14:creationId xmlns:p14="http://schemas.microsoft.com/office/powerpoint/2010/main" val="31404528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4128" y="718457"/>
            <a:ext cx="9720073" cy="5590903"/>
          </a:xfrm>
        </p:spPr>
        <p:txBody>
          <a:bodyPr/>
          <a:lstStyle/>
          <a:p>
            <a:r>
              <a:rPr lang="nb-NO" b="1" dirty="0"/>
              <a:t>sex stereotype or gender-role stereotype. </a:t>
            </a:r>
            <a:endParaRPr lang="nb-NO" b="1" dirty="0" smtClean="0"/>
          </a:p>
          <a:p>
            <a:r>
              <a:rPr lang="en-US" dirty="0"/>
              <a:t>The cognitive component of our attitude toward sex is a sex stereotype or gender-role stereotype. These terms refer to our beliefs about the features of the biological or psychological categories of male and female. If you believe the male nanny would not be competent because he lacks the required </a:t>
            </a:r>
            <a:r>
              <a:rPr lang="en-US" dirty="0" err="1"/>
              <a:t>nurturant</a:t>
            </a:r>
            <a:r>
              <a:rPr lang="en-US" dirty="0"/>
              <a:t> qualities, you are engaging in </a:t>
            </a:r>
            <a:r>
              <a:rPr lang="en-US" dirty="0" smtClean="0"/>
              <a:t>gender-role stereotyping</a:t>
            </a:r>
            <a:r>
              <a:rPr lang="en-US" dirty="0"/>
              <a:t>. </a:t>
            </a:r>
            <a:endParaRPr lang="en-US" dirty="0" smtClean="0"/>
          </a:p>
          <a:p>
            <a:r>
              <a:rPr lang="en-US" b="1" dirty="0" smtClean="0"/>
              <a:t>Sex discrimination</a:t>
            </a:r>
          </a:p>
          <a:p>
            <a:r>
              <a:rPr lang="en-US" dirty="0"/>
              <a:t>The behavioral component of our attitude toward men and women is sex discrimination, which involves the differential treatment of people based on their biological sex. If you fire the male nanny because you dislike men as nannies and you doubt his competence because he is a man, you are engaging in sex discrimination. Sex discrimination is often a result of both sexism and gender-role stereotyping. </a:t>
            </a:r>
            <a:endParaRPr lang="en-US" b="1" dirty="0"/>
          </a:p>
        </p:txBody>
      </p:sp>
    </p:spTree>
    <p:extLst>
      <p:ext uri="{BB962C8B-B14F-4D97-AF65-F5344CB8AC3E}">
        <p14:creationId xmlns:p14="http://schemas.microsoft.com/office/powerpoint/2010/main" val="11255985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4128" y="1123406"/>
            <a:ext cx="9720073" cy="5185954"/>
          </a:xfrm>
        </p:spPr>
        <p:txBody>
          <a:bodyPr/>
          <a:lstStyle/>
          <a:p>
            <a:r>
              <a:rPr lang="en-US" sz="2800" b="1" dirty="0">
                <a:solidFill>
                  <a:srgbClr val="FF0000"/>
                </a:solidFill>
              </a:rPr>
              <a:t>feminism</a:t>
            </a:r>
            <a:r>
              <a:rPr lang="en-US" sz="2800" b="1" dirty="0" smtClean="0">
                <a:solidFill>
                  <a:srgbClr val="FF0000"/>
                </a:solidFill>
              </a:rPr>
              <a:t>.</a:t>
            </a:r>
          </a:p>
          <a:p>
            <a:r>
              <a:rPr lang="en-US" dirty="0" smtClean="0"/>
              <a:t> </a:t>
            </a:r>
            <a:r>
              <a:rPr lang="en-US" dirty="0"/>
              <a:t>What image did that term conjure up for you? The definitions of feminism are vast and varied. At the most fundamental level, a feminist is someone who believes women and men should be treated equally. You are probably thinking, “Is that all there is to feminism? If so, I must be a feminist.” In fact, over the years, I have had many students in class tell me they did not realize they were feminists until taking my class. And several students have told me that their parents did not realize they were feminists until the students took my course. A study of college women showed that three-fourths of the women endorsed some or most of the goals of feminism but only 11% identified themselves as feminists (</a:t>
            </a:r>
            <a:r>
              <a:rPr lang="en-US" dirty="0" err="1"/>
              <a:t>Liss</a:t>
            </a:r>
            <a:r>
              <a:rPr lang="en-US" dirty="0"/>
              <a:t>, Crawford, &amp; Popp, 2004). In a more recent study, 17% of women and 7% of men self-identified as feminists (Anderson, </a:t>
            </a:r>
            <a:r>
              <a:rPr lang="en-US" dirty="0" err="1"/>
              <a:t>Kanner</a:t>
            </a:r>
            <a:r>
              <a:rPr lang="en-US" dirty="0"/>
              <a:t>, &amp; </a:t>
            </a:r>
            <a:r>
              <a:rPr lang="en-US" dirty="0" err="1"/>
              <a:t>Elsayegh</a:t>
            </a:r>
            <a:r>
              <a:rPr lang="en-US" dirty="0"/>
              <a:t>, 2009). </a:t>
            </a:r>
            <a:endParaRPr lang="en-US" dirty="0"/>
          </a:p>
        </p:txBody>
      </p:sp>
    </p:spTree>
    <p:extLst>
      <p:ext uri="{BB962C8B-B14F-4D97-AF65-F5344CB8AC3E}">
        <p14:creationId xmlns:p14="http://schemas.microsoft.com/office/powerpoint/2010/main" val="23140791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4128" y="613954"/>
            <a:ext cx="9720073" cy="5695406"/>
          </a:xfrm>
        </p:spPr>
        <p:txBody>
          <a:bodyPr>
            <a:normAutofit lnSpcReduction="10000"/>
          </a:bodyPr>
          <a:lstStyle/>
          <a:p>
            <a:r>
              <a:rPr lang="en-US" sz="3200" b="1" dirty="0" smtClean="0">
                <a:solidFill>
                  <a:srgbClr val="FF0000"/>
                </a:solidFill>
              </a:rPr>
              <a:t>Gender culture</a:t>
            </a:r>
          </a:p>
          <a:p>
            <a:pPr lvl="0">
              <a:buClr>
                <a:srgbClr val="1CADE4"/>
              </a:buClr>
            </a:pPr>
            <a:r>
              <a:rPr lang="en-US" dirty="0">
                <a:solidFill>
                  <a:prstClr val="black"/>
                </a:solidFill>
              </a:rPr>
              <a:t>gender culture</a:t>
            </a:r>
            <a:r>
              <a:rPr lang="en-US" dirty="0" smtClean="0">
                <a:solidFill>
                  <a:prstClr val="black"/>
                </a:solidFill>
              </a:rPr>
              <a:t>,</a:t>
            </a:r>
            <a:r>
              <a:rPr lang="en-US" dirty="0" smtClean="0"/>
              <a:t> </a:t>
            </a:r>
            <a:r>
              <a:rPr lang="en-US" dirty="0"/>
              <a:t>which reflects “society’s understanding of what is possible, proper, and perverse in gender-linked behavior” (p. 2). In other words, each society generates its own standards for gender-linked behavior. Because the majority of research that has been conducted and examined in this book interprets gender—the roles of women and men in society—in similar terms, it might be interesting to step outside our cultural view and consider how gender is </a:t>
            </a:r>
            <a:r>
              <a:rPr lang="en-US" dirty="0" smtClean="0"/>
              <a:t>construed </a:t>
            </a:r>
            <a:r>
              <a:rPr lang="en-US" dirty="0"/>
              <a:t>in a few different cultures around the world</a:t>
            </a:r>
            <a:r>
              <a:rPr lang="en-US" dirty="0" smtClean="0"/>
              <a:t>.</a:t>
            </a:r>
          </a:p>
          <a:p>
            <a:pPr lvl="0">
              <a:buClr>
                <a:srgbClr val="1CADE4"/>
              </a:buClr>
            </a:pPr>
            <a:r>
              <a:rPr lang="en-US" b="1" dirty="0"/>
              <a:t>Cultures with Multiple </a:t>
            </a:r>
            <a:r>
              <a:rPr lang="en-US" b="1" dirty="0" smtClean="0"/>
              <a:t>Genders</a:t>
            </a:r>
          </a:p>
          <a:p>
            <a:pPr lvl="0">
              <a:buClr>
                <a:srgbClr val="1CADE4"/>
              </a:buClr>
            </a:pPr>
            <a:r>
              <a:rPr lang="en-US" dirty="0"/>
              <a:t>One assumption about gender shared by many cultures is that there are only two of them: male and female. Did it ever occur to you that there could be more than two genders? In several Native American cultures, there are four genders. One example of multiple genders among Native Americans is the Berdache (Tafoya, 2007; Williams, 1993).</a:t>
            </a:r>
            <a:endParaRPr lang="en-US" b="1" dirty="0" smtClean="0"/>
          </a:p>
          <a:p>
            <a:pPr lvl="0">
              <a:buClr>
                <a:srgbClr val="1CADE4"/>
              </a:buClr>
            </a:pPr>
            <a:r>
              <a:rPr lang="en-US" b="1" dirty="0" smtClean="0"/>
              <a:t> </a:t>
            </a:r>
            <a:endParaRPr lang="en-US" b="1" dirty="0"/>
          </a:p>
        </p:txBody>
      </p:sp>
    </p:spTree>
    <p:extLst>
      <p:ext uri="{BB962C8B-B14F-4D97-AF65-F5344CB8AC3E}">
        <p14:creationId xmlns:p14="http://schemas.microsoft.com/office/powerpoint/2010/main" val="20068849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4128" y="326570"/>
            <a:ext cx="9720073" cy="5982789"/>
          </a:xfrm>
        </p:spPr>
        <p:txBody>
          <a:bodyPr>
            <a:normAutofit fontScale="77500" lnSpcReduction="20000"/>
          </a:bodyPr>
          <a:lstStyle/>
          <a:p>
            <a:r>
              <a:rPr lang="en-US" sz="3600" b="1" dirty="0" smtClean="0"/>
              <a:t>Berdache culture</a:t>
            </a:r>
          </a:p>
          <a:p>
            <a:r>
              <a:rPr lang="en-US" sz="3600" dirty="0"/>
              <a:t>One example of multiple genders among Native Americans is the Berdache (Tafoya, 2007; Williams, 1993). Berdache is a term that was institutionalized among the Lakota Indians, who currently reside in South Dakota (Medicine, 2002). The male Berdache and female Berdache are third and fourth genders. Of the two, the male Berdache is much more common. The male Berdache is biologically male but takes on characteristics of both women and men in appearance and manner. These are men who prefer not to be warriors but to take care of children and make clothing. Historically, the Berdache was highly respected and viewed as sacred. The Berdache was believed to be endowed with spiritual powers and had the highest status among the genders. Today, however, the status and respect ascribed to the Berdache have </a:t>
            </a:r>
            <a:r>
              <a:rPr lang="en-US" sz="3600" dirty="0" smtClean="0"/>
              <a:t>waned.</a:t>
            </a:r>
            <a:endParaRPr lang="en-US" sz="3600" b="1" dirty="0"/>
          </a:p>
        </p:txBody>
      </p:sp>
    </p:spTree>
    <p:extLst>
      <p:ext uri="{BB962C8B-B14F-4D97-AF65-F5344CB8AC3E}">
        <p14:creationId xmlns:p14="http://schemas.microsoft.com/office/powerpoint/2010/main" val="4804700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4128" y="535577"/>
            <a:ext cx="9720073" cy="5773783"/>
          </a:xfrm>
        </p:spPr>
        <p:txBody>
          <a:bodyPr>
            <a:normAutofit/>
          </a:bodyPr>
          <a:lstStyle/>
          <a:p>
            <a:r>
              <a:rPr lang="en-US" sz="2800" b="1" dirty="0" smtClean="0"/>
              <a:t>Balkan culture</a:t>
            </a:r>
          </a:p>
          <a:p>
            <a:r>
              <a:rPr lang="en-US" sz="2800" dirty="0"/>
              <a:t>The appearance of multiple genders also occurs in the Balkans (</a:t>
            </a:r>
            <a:r>
              <a:rPr lang="en-US" sz="2800" dirty="0" err="1"/>
              <a:t>Ramet</a:t>
            </a:r>
            <a:r>
              <a:rPr lang="en-US" sz="2800" dirty="0"/>
              <a:t>, 1996). In this case, people primarily take on the other gender role to serve society’s needs. For example, some biological females are raised as males when the society is in need of those functions best served by men. In the Balkans, these women assume a male social identity and perform the work of men. They are not allowed to marry and are sworn to virginity. These people are highly </a:t>
            </a:r>
            <a:r>
              <a:rPr lang="en-US" sz="2800" dirty="0" smtClean="0"/>
              <a:t>respected.</a:t>
            </a:r>
            <a:endParaRPr lang="en-US" sz="2800" b="1" dirty="0"/>
          </a:p>
        </p:txBody>
      </p:sp>
    </p:spTree>
    <p:extLst>
      <p:ext uri="{BB962C8B-B14F-4D97-AF65-F5344CB8AC3E}">
        <p14:creationId xmlns:p14="http://schemas.microsoft.com/office/powerpoint/2010/main" val="2736224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4128" y="822960"/>
            <a:ext cx="9720073" cy="5486400"/>
          </a:xfrm>
        </p:spPr>
        <p:txBody>
          <a:bodyPr>
            <a:normAutofit/>
          </a:bodyPr>
          <a:lstStyle/>
          <a:p>
            <a:pPr>
              <a:buFont typeface="Wingdings" panose="05000000000000000000" pitchFamily="2" charset="2"/>
              <a:buChar char="v"/>
            </a:pPr>
            <a:r>
              <a:rPr lang="en-US" sz="2400" dirty="0" smtClean="0"/>
              <a:t>In </a:t>
            </a:r>
            <a:r>
              <a:rPr lang="en-US" sz="2400" dirty="0"/>
              <a:t>the city of </a:t>
            </a:r>
            <a:r>
              <a:rPr lang="en-US" sz="2400" dirty="0" err="1"/>
              <a:t>Juchitan</a:t>
            </a:r>
            <a:r>
              <a:rPr lang="en-US" sz="2400" dirty="0"/>
              <a:t>, Mexico, the highest status is conferred to a third gender, the </a:t>
            </a:r>
            <a:r>
              <a:rPr lang="en-US" sz="2400" b="1" dirty="0" err="1">
                <a:solidFill>
                  <a:srgbClr val="FF0000"/>
                </a:solidFill>
              </a:rPr>
              <a:t>muxe</a:t>
            </a:r>
            <a:r>
              <a:rPr lang="en-US" sz="2400" dirty="0"/>
              <a:t>—biological males who dress like females and take on women’s roles in the community (</a:t>
            </a:r>
            <a:r>
              <a:rPr lang="en-US" sz="2400" dirty="0" err="1"/>
              <a:t>Sevcik</a:t>
            </a:r>
            <a:r>
              <a:rPr lang="en-US" sz="2400" dirty="0"/>
              <a:t>, 2007). They are highly regarded for their excellent design and artistic skills. They rarely marry, often take care of their mothers, and typically make more money than males or females. People in this region are undecided as to whether this gender is genetically or socially determined</a:t>
            </a:r>
            <a:r>
              <a:rPr lang="en-US" sz="2400" dirty="0" smtClean="0"/>
              <a:t>.</a:t>
            </a:r>
          </a:p>
          <a:p>
            <a:pPr>
              <a:buFont typeface="Wingdings" panose="05000000000000000000" pitchFamily="2" charset="2"/>
              <a:buChar char="v"/>
            </a:pPr>
            <a:r>
              <a:rPr lang="en-US" sz="2400" dirty="0" smtClean="0"/>
              <a:t> </a:t>
            </a:r>
            <a:r>
              <a:rPr lang="en-US" sz="2400" dirty="0"/>
              <a:t>It is certainly the case that people could be accused of encouraging a biologically male child to become a </a:t>
            </a:r>
            <a:r>
              <a:rPr lang="en-US" sz="2400" dirty="0" err="1"/>
              <a:t>muxe</a:t>
            </a:r>
            <a:r>
              <a:rPr lang="en-US" sz="2400" dirty="0"/>
              <a:t>, as </a:t>
            </a:r>
            <a:r>
              <a:rPr lang="en-US" sz="2400" dirty="0" err="1"/>
              <a:t>muxes</a:t>
            </a:r>
            <a:r>
              <a:rPr lang="en-US" sz="2400" dirty="0"/>
              <a:t> bring </a:t>
            </a:r>
            <a:r>
              <a:rPr lang="en-US" sz="2400" dirty="0" err="1" smtClean="0"/>
              <a:t>ec.onomic</a:t>
            </a:r>
            <a:r>
              <a:rPr lang="en-US" sz="2400" dirty="0" smtClean="0"/>
              <a:t> </a:t>
            </a:r>
            <a:r>
              <a:rPr lang="en-US" sz="2400" dirty="0"/>
              <a:t>prosperity and high status to a </a:t>
            </a:r>
            <a:r>
              <a:rPr lang="en-US" sz="2400" dirty="0" smtClean="0"/>
              <a:t>family.</a:t>
            </a:r>
            <a:endParaRPr lang="en-US" sz="2400" dirty="0"/>
          </a:p>
        </p:txBody>
      </p:sp>
    </p:spTree>
    <p:extLst>
      <p:ext uri="{BB962C8B-B14F-4D97-AF65-F5344CB8AC3E}">
        <p14:creationId xmlns:p14="http://schemas.microsoft.com/office/powerpoint/2010/main" val="17480293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4128" y="587829"/>
            <a:ext cx="9720073" cy="5721531"/>
          </a:xfrm>
        </p:spPr>
        <p:txBody>
          <a:bodyPr/>
          <a:lstStyle/>
          <a:p>
            <a:r>
              <a:rPr lang="it-IT" sz="2800" b="1" dirty="0"/>
              <a:t>Morocco </a:t>
            </a:r>
            <a:r>
              <a:rPr lang="it-IT" sz="2800" b="1" dirty="0" smtClean="0"/>
              <a:t>culture</a:t>
            </a:r>
          </a:p>
          <a:p>
            <a:r>
              <a:rPr lang="it-IT" dirty="0" smtClean="0"/>
              <a:t>In </a:t>
            </a:r>
            <a:r>
              <a:rPr lang="it-IT" dirty="0"/>
              <a:t>Morocco, there are </a:t>
            </a:r>
            <a:r>
              <a:rPr lang="en-US" dirty="0" smtClean="0"/>
              <a:t>only </a:t>
            </a:r>
            <a:r>
              <a:rPr lang="en-US" dirty="0"/>
              <a:t>two genders, but the two are very distinct (</a:t>
            </a:r>
            <a:r>
              <a:rPr lang="en-US" dirty="0" err="1"/>
              <a:t>Hessini</a:t>
            </a:r>
            <a:r>
              <a:rPr lang="en-US" dirty="0"/>
              <a:t>, 1994). The distinction between the female gender role </a:t>
            </a:r>
            <a:r>
              <a:rPr lang="en-US" dirty="0" err="1"/>
              <a:t>andthe</a:t>
            </a:r>
            <a:r>
              <a:rPr lang="en-US" dirty="0"/>
              <a:t> male gender role manifests itself in terms of physical space. Private space, the space reserved for the family inside a home, is female space. Public space, basically everything outside of the home, is male space. The duties of men and women are distinct and take place in their separate physical spaces. The women fulfill their roles in female space, inside the home, and the men fulfill their roles in male space, outside the home. It is clear that public space is men’s space because only men are found in coffee shops and theaters or other public places. If women are in public, they are usually scurrying from one place to the </a:t>
            </a:r>
            <a:r>
              <a:rPr lang="en-US" dirty="0" smtClean="0"/>
              <a:t>next.</a:t>
            </a:r>
            <a:endParaRPr lang="en-US" dirty="0"/>
          </a:p>
        </p:txBody>
      </p:sp>
    </p:spTree>
    <p:extLst>
      <p:ext uri="{BB962C8B-B14F-4D97-AF65-F5344CB8AC3E}">
        <p14:creationId xmlns:p14="http://schemas.microsoft.com/office/powerpoint/2010/main" val="3059063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4128" y="992777"/>
            <a:ext cx="9720073" cy="5316583"/>
          </a:xfrm>
        </p:spPr>
        <p:txBody>
          <a:bodyPr>
            <a:normAutofit fontScale="92500"/>
          </a:bodyPr>
          <a:lstStyle/>
          <a:p>
            <a:r>
              <a:rPr lang="en-US" dirty="0" smtClean="0"/>
              <a:t>                               </a:t>
            </a:r>
            <a:r>
              <a:rPr lang="en-US" sz="4000" b="1" dirty="0" smtClean="0"/>
              <a:t>DEFINITION </a:t>
            </a:r>
            <a:r>
              <a:rPr lang="en-US" sz="4000" b="1" dirty="0"/>
              <a:t>OF TERMS </a:t>
            </a:r>
            <a:endParaRPr lang="en-US" sz="4000" b="1" dirty="0" smtClean="0"/>
          </a:p>
          <a:p>
            <a:r>
              <a:rPr lang="en-US" dirty="0" smtClean="0"/>
              <a:t>This </a:t>
            </a:r>
            <a:r>
              <a:rPr lang="en-US" dirty="0"/>
              <a:t>textbook is called Psychology of Gender. Why not Psychology of Sex</a:t>
            </a:r>
            <a:r>
              <a:rPr lang="en-US" dirty="0" smtClean="0"/>
              <a:t>?</a:t>
            </a:r>
          </a:p>
          <a:p>
            <a:pPr>
              <a:buFont typeface="Wingdings" panose="05000000000000000000" pitchFamily="2" charset="2"/>
              <a:buChar char="§"/>
            </a:pPr>
            <a:r>
              <a:rPr lang="en-US" dirty="0" smtClean="0"/>
              <a:t> </a:t>
            </a:r>
            <a:r>
              <a:rPr lang="en-US" dirty="0"/>
              <a:t>What is the difference between sex and gender</a:t>
            </a:r>
            <a:r>
              <a:rPr lang="en-US" dirty="0" smtClean="0"/>
              <a:t>?</a:t>
            </a:r>
          </a:p>
          <a:p>
            <a:pPr>
              <a:buFont typeface="Wingdings" panose="05000000000000000000" pitchFamily="2" charset="2"/>
              <a:buChar char="§"/>
            </a:pPr>
            <a:r>
              <a:rPr lang="en-US" dirty="0" smtClean="0"/>
              <a:t> </a:t>
            </a:r>
            <a:r>
              <a:rPr lang="en-US" dirty="0"/>
              <a:t>Is gender just the more politically correct term</a:t>
            </a:r>
            <a:r>
              <a:rPr lang="en-US" dirty="0" smtClean="0"/>
              <a:t>?</a:t>
            </a:r>
          </a:p>
          <a:p>
            <a:pPr>
              <a:buFont typeface="Wingdings" panose="05000000000000000000" pitchFamily="2" charset="2"/>
              <a:buChar char="§"/>
            </a:pPr>
            <a:r>
              <a:rPr lang="en-US" dirty="0" smtClean="0"/>
              <a:t> </a:t>
            </a:r>
            <a:r>
              <a:rPr lang="en-US" dirty="0"/>
              <a:t>One of our first tasks is to define these terms and other sex-related and gender-related ideas. The first distinction to make is between sex and gender. </a:t>
            </a:r>
            <a:r>
              <a:rPr lang="en-US" sz="2800" dirty="0">
                <a:solidFill>
                  <a:srgbClr val="FF0000"/>
                </a:solidFill>
              </a:rPr>
              <a:t>Sex</a:t>
            </a:r>
            <a:r>
              <a:rPr lang="en-US" dirty="0"/>
              <a:t> refers to the biological categories of female and male, categories distinguished by genes, chromosomes, and hormones. Culture has no influence on one’s sex. Sex is a relatively stable category that is not easily changed, although recent technology has allowed people to change their biological sex. </a:t>
            </a:r>
            <a:r>
              <a:rPr lang="en-US" sz="2600" dirty="0">
                <a:solidFill>
                  <a:srgbClr val="FF0000"/>
                </a:solidFill>
              </a:rPr>
              <a:t>Gender,</a:t>
            </a:r>
            <a:r>
              <a:rPr lang="en-US" dirty="0"/>
              <a:t> by contrast, is a much more fluid category. It refers to the social categories of male and female. These categories are distinguished from one another by a set of psychological features and role attributes that society has assigned to the biological category of sex. </a:t>
            </a:r>
          </a:p>
        </p:txBody>
      </p:sp>
    </p:spTree>
    <p:extLst>
      <p:ext uri="{BB962C8B-B14F-4D97-AF65-F5344CB8AC3E}">
        <p14:creationId xmlns:p14="http://schemas.microsoft.com/office/powerpoint/2010/main" val="15973140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4128" y="509451"/>
            <a:ext cx="9720073" cy="5799909"/>
          </a:xfrm>
        </p:spPr>
        <p:txBody>
          <a:bodyPr>
            <a:normAutofit/>
          </a:bodyPr>
          <a:lstStyle/>
          <a:p>
            <a:r>
              <a:rPr lang="en-US" b="1" dirty="0">
                <a:solidFill>
                  <a:srgbClr val="FF0000"/>
                </a:solidFill>
              </a:rPr>
              <a:t>The Agta Negrito </a:t>
            </a:r>
            <a:endParaRPr lang="en-US" b="1" dirty="0" smtClean="0">
              <a:solidFill>
                <a:srgbClr val="FF0000"/>
              </a:solidFill>
            </a:endParaRPr>
          </a:p>
          <a:p>
            <a:r>
              <a:rPr lang="en-US" dirty="0"/>
              <a:t>Some people maintain that women’s and men’s distinct social roles are rooted in biology. As evidence, they cite the distinct roles of women and men in hunter-gatherer societies. Women are biologically predisposed to gather, and men are biologically predisposed to hunt. Women cannot hunt because hunting would reduce their ability to bear and take care of children. In most hunter-gatherer societies, the division of labor is as predicted: Men hunt and women gather. </a:t>
            </a:r>
            <a:endParaRPr lang="en-US" dirty="0" smtClean="0"/>
          </a:p>
          <a:p>
            <a:r>
              <a:rPr lang="en-US" dirty="0" smtClean="0"/>
              <a:t>The </a:t>
            </a:r>
            <a:r>
              <a:rPr lang="en-US" dirty="0"/>
              <a:t>Agta Negrito is a society in the </a:t>
            </a:r>
            <a:r>
              <a:rPr lang="en-US" dirty="0" err="1"/>
              <a:t>Philipines</a:t>
            </a:r>
            <a:r>
              <a:rPr lang="en-US" dirty="0"/>
              <a:t> that challenges this idea (Goodman et al., 1985). In this society, women hunt and are as successful as men. Hunting does not impair women’s fertility. Women who hunt do not differ from women who do not hunt in age at menarche, age at first pregnancy, or age of the youngest child. Women who hunt are also able to take care of children. </a:t>
            </a:r>
            <a:r>
              <a:rPr lang="en-US" dirty="0" smtClean="0"/>
              <a:t>m</a:t>
            </a:r>
            <a:endParaRPr lang="en-US" dirty="0"/>
          </a:p>
        </p:txBody>
      </p:sp>
    </p:spTree>
    <p:extLst>
      <p:ext uri="{BB962C8B-B14F-4D97-AF65-F5344CB8AC3E}">
        <p14:creationId xmlns:p14="http://schemas.microsoft.com/office/powerpoint/2010/main" val="9260401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4128" y="809897"/>
            <a:ext cx="9720073" cy="5499463"/>
          </a:xfrm>
        </p:spPr>
        <p:txBody>
          <a:bodyPr>
            <a:normAutofit/>
          </a:bodyPr>
          <a:lstStyle/>
          <a:p>
            <a:pPr lvl="0">
              <a:buClr>
                <a:srgbClr val="1CADE4"/>
              </a:buClr>
            </a:pPr>
            <a:r>
              <a:rPr lang="en-US" sz="2000" dirty="0">
                <a:solidFill>
                  <a:prstClr val="black"/>
                </a:solidFill>
              </a:rPr>
              <a:t>How are women able to hunt in this society? There are two reasons. One is physical, having to do with the Agta terrain: Women can hunt close to home. The second is social: Other people help with child care. Women hunters either take nursing infants with them or leave toddlers at home where they are cared for by other family members. The structure of this culture shows that (1) there is no biological reason that women cannot hunt and (2) the division of labor between the two sexes is not carved in stone. </a:t>
            </a:r>
          </a:p>
          <a:p>
            <a:r>
              <a:rPr lang="en-US" b="1" dirty="0" smtClean="0"/>
              <a:t>Tahiti culture</a:t>
            </a:r>
          </a:p>
          <a:p>
            <a:r>
              <a:rPr lang="en-US" dirty="0" smtClean="0"/>
              <a:t> </a:t>
            </a:r>
            <a:r>
              <a:rPr lang="en-US" dirty="0"/>
              <a:t>Evidence indicates that men’s and women’s roles can be similar. Tahiti is an example of a truly androgynous society (Gilmore, 1990). The social roles of women and men are very much the same. Women have the same status as men and have the same opportunities as men in domestic, occupational, </a:t>
            </a:r>
            <a:r>
              <a:rPr lang="en-US" dirty="0" err="1"/>
              <a:t>andrecreational</a:t>
            </a:r>
            <a:r>
              <a:rPr lang="en-US" dirty="0"/>
              <a:t> spheres. </a:t>
            </a:r>
          </a:p>
        </p:txBody>
      </p:sp>
    </p:spTree>
    <p:extLst>
      <p:ext uri="{BB962C8B-B14F-4D97-AF65-F5344CB8AC3E}">
        <p14:creationId xmlns:p14="http://schemas.microsoft.com/office/powerpoint/2010/main" val="9754321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4128" y="587829"/>
            <a:ext cx="9720073" cy="5721531"/>
          </a:xfrm>
        </p:spPr>
        <p:txBody>
          <a:bodyPr/>
          <a:lstStyle/>
          <a:p>
            <a:endParaRPr lang="en-US" sz="2000" dirty="0" smtClean="0">
              <a:solidFill>
                <a:prstClr val="black"/>
              </a:solidFill>
            </a:endParaRPr>
          </a:p>
          <a:p>
            <a:r>
              <a:rPr lang="en-US" sz="2400" dirty="0" smtClean="0">
                <a:solidFill>
                  <a:prstClr val="black"/>
                </a:solidFill>
              </a:rPr>
              <a:t>Not </a:t>
            </a:r>
            <a:r>
              <a:rPr lang="en-US" sz="2400" dirty="0">
                <a:solidFill>
                  <a:prstClr val="black"/>
                </a:solidFill>
              </a:rPr>
              <a:t>only are women’s and men’s roles similar, but women and men share similar personalities. There is no pressure on men and women to behave differently or to behave in accordance with traditional gender roles. Men are not worried about proving their masculinity, for example, and do not feel the need to take risks. This similarity of women and men is even reflected in their language; there is no word for gender in the language and there are no female or male pronouns. The society is based on cooperation rather than competition. Perhaps because resources are available to people, there is no economic reason to compete. There is little aggression, no war, and no hunting; that is, there is nothing for men to defend. Thus there is no basis for an ideology of masculinity to have </a:t>
            </a:r>
            <a:r>
              <a:rPr lang="en-US" sz="2400" dirty="0" smtClean="0">
                <a:solidFill>
                  <a:prstClr val="black"/>
                </a:solidFill>
              </a:rPr>
              <a:t>evolved.</a:t>
            </a:r>
            <a:endParaRPr lang="en-US" sz="2400" dirty="0"/>
          </a:p>
        </p:txBody>
      </p:sp>
    </p:spTree>
    <p:extLst>
      <p:ext uri="{BB962C8B-B14F-4D97-AF65-F5344CB8AC3E}">
        <p14:creationId xmlns:p14="http://schemas.microsoft.com/office/powerpoint/2010/main" val="4936016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4128" y="953589"/>
            <a:ext cx="9720073" cy="5355771"/>
          </a:xfrm>
        </p:spPr>
        <p:txBody>
          <a:bodyPr/>
          <a:lstStyle/>
          <a:p>
            <a:r>
              <a:rPr lang="en-US" sz="2400" b="1" dirty="0"/>
              <a:t>Status and </a:t>
            </a:r>
            <a:r>
              <a:rPr lang="en-US" sz="2400" b="1" dirty="0" smtClean="0"/>
              <a:t>Culture</a:t>
            </a:r>
          </a:p>
          <a:p>
            <a:r>
              <a:rPr lang="en-US" dirty="0" smtClean="0"/>
              <a:t> </a:t>
            </a:r>
            <a:r>
              <a:rPr lang="en-US" dirty="0"/>
              <a:t>With the exception of Tahiti and probably a few other cultures, one commonality in the way gender is construed around the world is that men have higher status than </a:t>
            </a:r>
            <a:r>
              <a:rPr lang="en-US" dirty="0" smtClean="0"/>
              <a:t>women </a:t>
            </a:r>
            <a:r>
              <a:rPr lang="en-US" dirty="0"/>
              <a:t>(Chisholm, 2000</a:t>
            </a:r>
            <a:r>
              <a:rPr lang="en-US" dirty="0" smtClean="0"/>
              <a:t>).</a:t>
            </a:r>
          </a:p>
          <a:p>
            <a:r>
              <a:rPr lang="en-US" dirty="0"/>
              <a:t>There are a number of indices of gender inequality. The higher illiteracy rates of women, less access to medical care for women, a lower earnings ratio of women compared to men, and the legitimization of physical abuse of women in some countries are all manifestations of men’s higher status relative to women’s (Chisholm, 2000). In India and China, some female fetuses are aborted because they are less valued than males. The one-child policy in China has led to the abortion of female fetuses even though sex-selective abortion is prohibited by the government. </a:t>
            </a:r>
          </a:p>
        </p:txBody>
      </p:sp>
    </p:spTree>
    <p:extLst>
      <p:ext uri="{BB962C8B-B14F-4D97-AF65-F5344CB8AC3E}">
        <p14:creationId xmlns:p14="http://schemas.microsoft.com/office/powerpoint/2010/main" val="20043870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4128" y="914400"/>
            <a:ext cx="9720073" cy="5394960"/>
          </a:xfrm>
        </p:spPr>
        <p:txBody>
          <a:bodyPr>
            <a:normAutofit/>
          </a:bodyPr>
          <a:lstStyle/>
          <a:p>
            <a:pPr lvl="0">
              <a:buClr>
                <a:srgbClr val="1CADE4"/>
              </a:buClr>
            </a:pPr>
            <a:r>
              <a:rPr lang="en-US" sz="3200" dirty="0">
                <a:solidFill>
                  <a:prstClr val="black"/>
                </a:solidFill>
              </a:rPr>
              <a:t>Between 1985 and </a:t>
            </a:r>
            <a:r>
              <a:rPr lang="en-US" sz="3200" dirty="0" smtClean="0">
                <a:solidFill>
                  <a:prstClr val="black"/>
                </a:solidFill>
              </a:rPr>
              <a:t>1989,</a:t>
            </a:r>
            <a:r>
              <a:rPr lang="en-US" sz="3200" dirty="0" smtClean="0"/>
              <a:t>there </a:t>
            </a:r>
            <a:r>
              <a:rPr lang="en-US" sz="3200" dirty="0"/>
              <a:t>were 108 males born for every 100 females; in 2010, the sex ratio was 123 to 100 (“The Worldwide,” 2010). In Korea, there is a greater likelihood of abortion among married women if they have sons than if they have daughters (Chung, 2007). If a family had two sons, there was an 80% chance of abortion; if the family had two daughters, there was a 41</a:t>
            </a:r>
            <a:r>
              <a:rPr lang="en-US" sz="3200" dirty="0" smtClean="0"/>
              <a:t>% </a:t>
            </a:r>
            <a:r>
              <a:rPr lang="en-US" sz="3200" dirty="0"/>
              <a:t>chance of </a:t>
            </a:r>
            <a:r>
              <a:rPr lang="en-US" sz="3200" dirty="0" smtClean="0"/>
              <a:t>abortion.</a:t>
            </a:r>
            <a:endParaRPr lang="en-US" sz="3200" dirty="0"/>
          </a:p>
        </p:txBody>
      </p:sp>
    </p:spTree>
    <p:extLst>
      <p:ext uri="{BB962C8B-B14F-4D97-AF65-F5344CB8AC3E}">
        <p14:creationId xmlns:p14="http://schemas.microsoft.com/office/powerpoint/2010/main" val="7803555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4128" y="1018903"/>
            <a:ext cx="9720073" cy="5290457"/>
          </a:xfrm>
        </p:spPr>
        <p:txBody>
          <a:bodyPr>
            <a:normAutofit/>
          </a:bodyPr>
          <a:lstStyle/>
          <a:p>
            <a:r>
              <a:rPr lang="en-US" sz="3200" dirty="0"/>
              <a:t>In the United States, Gallup Polls have shown a slight preference for boys over girls that has remained over time. Respondents are asked in these surveys which sex they would prefer if they could have only one child. In 2007, a Gallup Poll of 1,000 adults in the United States showed that women slightly preferred a girl to a boy (35% vs. 31%), but men strongly preferred a boy to a girl (45% vs. 21%). One-third had no preference. As shown in Figure 1.4, the preference has remained fairly stable over time. </a:t>
            </a:r>
          </a:p>
        </p:txBody>
      </p:sp>
    </p:spTree>
    <p:extLst>
      <p:ext uri="{BB962C8B-B14F-4D97-AF65-F5344CB8AC3E}">
        <p14:creationId xmlns:p14="http://schemas.microsoft.com/office/powerpoint/2010/main" val="2243233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4128" y="783771"/>
            <a:ext cx="9720073" cy="5525589"/>
          </a:xfrm>
        </p:spPr>
        <p:txBody>
          <a:bodyPr/>
          <a:lstStyle/>
          <a:p>
            <a:r>
              <a:rPr lang="en-US" sz="2400" dirty="0"/>
              <a:t>It refers to the social categories of male and female. These categories are distinguished from one another by a set of psychological features and role attributes that society has assigned to the biological category of sex. What are some of the psychological features we assign to sex in the United States</a:t>
            </a:r>
            <a:r>
              <a:rPr lang="en-US" sz="2400" dirty="0" smtClean="0"/>
              <a:t>?</a:t>
            </a:r>
          </a:p>
          <a:p>
            <a:r>
              <a:rPr lang="en-US" dirty="0" smtClean="0"/>
              <a:t> </a:t>
            </a:r>
          </a:p>
          <a:p>
            <a:endParaRPr lang="en-US" sz="2400" dirty="0"/>
          </a:p>
          <a:p>
            <a:r>
              <a:rPr lang="en-US" sz="2400" dirty="0" smtClean="0"/>
              <a:t>Emotionality </a:t>
            </a:r>
            <a:r>
              <a:rPr lang="en-US" sz="2400" dirty="0"/>
              <a:t>is a trait we ascribe to women, and competitiveness is a trait we ascribe to men. These traits are features of gender rather than sex. Whereas sex is defined in the same way across cultures, gender differs because each society has its own prescriptions for how women and men ought to behave</a:t>
            </a:r>
            <a:r>
              <a:rPr lang="en-US" sz="2400" dirty="0" smtClean="0"/>
              <a:t>.</a:t>
            </a:r>
          </a:p>
          <a:p>
            <a:endParaRPr lang="en-US" sz="2400" dirty="0"/>
          </a:p>
        </p:txBody>
      </p:sp>
    </p:spTree>
    <p:extLst>
      <p:ext uri="{BB962C8B-B14F-4D97-AF65-F5344CB8AC3E}">
        <p14:creationId xmlns:p14="http://schemas.microsoft.com/office/powerpoint/2010/main" val="1559786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4128" y="274320"/>
            <a:ext cx="9720073" cy="6035040"/>
          </a:xfrm>
        </p:spPr>
        <p:txBody>
          <a:bodyPr>
            <a:normAutofit lnSpcReduction="10000"/>
          </a:bodyPr>
          <a:lstStyle/>
          <a:p>
            <a:r>
              <a:rPr lang="en-US" sz="2400" dirty="0"/>
              <a:t>However, some people believe that the phrase sex differences implies the basis of the difference is biological. Yet, if you conduct a study of women and men and find that women have better recall on a memory task than men or that men outperform women on a video game, do you have any evidence that the difference </a:t>
            </a:r>
            <a:r>
              <a:rPr lang="en-US" sz="2400" dirty="0" smtClean="0"/>
              <a:t>is </a:t>
            </a:r>
            <a:r>
              <a:rPr lang="en-US" sz="2400" dirty="0"/>
              <a:t>biological</a:t>
            </a:r>
            <a:r>
              <a:rPr lang="en-US" sz="2400" dirty="0" smtClean="0"/>
              <a:t>?</a:t>
            </a:r>
          </a:p>
          <a:p>
            <a:r>
              <a:rPr lang="en-US" dirty="0"/>
              <a:t> </a:t>
            </a:r>
            <a:r>
              <a:rPr lang="en-US" sz="3200" b="1" dirty="0"/>
              <a:t>sex-related behavior. </a:t>
            </a:r>
            <a:endParaRPr lang="en-US" sz="3200" b="1" dirty="0" smtClean="0"/>
          </a:p>
          <a:p>
            <a:r>
              <a:rPr lang="en-US" sz="3200" dirty="0"/>
              <a:t>This term implies the behavior corresponds to sex, but it does not say anything about the cause or the etiology of the difference</a:t>
            </a:r>
            <a:r>
              <a:rPr lang="en-US" sz="3200" dirty="0" smtClean="0"/>
              <a:t>.</a:t>
            </a:r>
          </a:p>
          <a:p>
            <a:r>
              <a:rPr lang="en-US" sz="3200" b="1" dirty="0" smtClean="0"/>
              <a:t>Gender Role</a:t>
            </a:r>
          </a:p>
          <a:p>
            <a:r>
              <a:rPr lang="en-US" sz="3200" dirty="0"/>
              <a:t>A term that better captures society’s influence on the biologically based categories of female and male is gender role rather than gender. </a:t>
            </a:r>
            <a:endParaRPr lang="en-US" sz="3200" b="1" dirty="0"/>
          </a:p>
        </p:txBody>
      </p:sp>
    </p:spTree>
    <p:extLst>
      <p:ext uri="{BB962C8B-B14F-4D97-AF65-F5344CB8AC3E}">
        <p14:creationId xmlns:p14="http://schemas.microsoft.com/office/powerpoint/2010/main" val="4891697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4128" y="483326"/>
            <a:ext cx="9720073" cy="5826034"/>
          </a:xfrm>
        </p:spPr>
        <p:txBody>
          <a:bodyPr/>
          <a:lstStyle/>
          <a:p>
            <a:pPr>
              <a:buFont typeface="Wingdings" panose="05000000000000000000" pitchFamily="2" charset="2"/>
              <a:buChar char="v"/>
            </a:pPr>
            <a:r>
              <a:rPr lang="en-US" dirty="0"/>
              <a:t>A role is a social position accompanied by a set of norms or expectations. For example, one role you most certainly possess is the role of student. What are some of the expectations that go along with this role? One expectation is that you study for class; another might be that you socialize and stay up late at night with friends. In this instance, a conflict may exist between the expectations within a given role</a:t>
            </a:r>
            <a:r>
              <a:rPr lang="en-US" dirty="0" smtClean="0"/>
              <a:t>.</a:t>
            </a:r>
          </a:p>
          <a:p>
            <a:pPr marL="0" indent="0">
              <a:buNone/>
            </a:pPr>
            <a:endParaRPr lang="en-US" dirty="0" smtClean="0"/>
          </a:p>
          <a:p>
            <a:pPr>
              <a:buFont typeface="Wingdings" panose="05000000000000000000" pitchFamily="2" charset="2"/>
              <a:buChar char="v"/>
            </a:pPr>
            <a:r>
              <a:rPr lang="en-US" dirty="0"/>
              <a:t>Gender role refers to the expectations that go along with being male versus female. We typically expect men to be strong, independent, and competitive, and to keep their emotions hidden. These are features of the male gender role. By contrast, we typically expect women to be caring, emotionally expressive, polite, and helpful: features of the female gender </a:t>
            </a:r>
            <a:r>
              <a:rPr lang="en-US" dirty="0" smtClean="0"/>
              <a:t>role.</a:t>
            </a:r>
            <a:endParaRPr lang="en-US" dirty="0"/>
          </a:p>
        </p:txBody>
      </p:sp>
    </p:spTree>
    <p:extLst>
      <p:ext uri="{BB962C8B-B14F-4D97-AF65-F5344CB8AC3E}">
        <p14:creationId xmlns:p14="http://schemas.microsoft.com/office/powerpoint/2010/main" val="15477330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4128" y="378823"/>
            <a:ext cx="9720073" cy="5930537"/>
          </a:xfrm>
        </p:spPr>
        <p:txBody>
          <a:bodyPr>
            <a:normAutofit/>
          </a:bodyPr>
          <a:lstStyle/>
          <a:p>
            <a:r>
              <a:rPr lang="en-US" dirty="0"/>
              <a:t>In other words, we expect men to be masculine and we expect women to be feminine. Masculinity includes the traits, behaviors, and interests that society has assigned to the male gender role. A masculine trait is self-confidence; a masculine behavior is aggression; and a masculine interest is watching sports. Femininity includes the traits, behaviors, and interests assigned to the female gender role. A feminine trait is emotional; a feminine behavior is helping someone; and a feminine interest is cooking. </a:t>
            </a:r>
            <a:endParaRPr lang="en-US" dirty="0" smtClean="0"/>
          </a:p>
          <a:p>
            <a:r>
              <a:rPr lang="en-US" sz="2800" b="1" dirty="0" smtClean="0">
                <a:solidFill>
                  <a:srgbClr val="FF0000"/>
                </a:solidFill>
              </a:rPr>
              <a:t>Inter And Intra Role Conflict</a:t>
            </a:r>
          </a:p>
          <a:p>
            <a:r>
              <a:rPr lang="en-US" sz="2800" dirty="0"/>
              <a:t>When expectations within a role conflict, such as in my example of the student, we experience </a:t>
            </a:r>
            <a:r>
              <a:rPr lang="en-US" sz="2800" dirty="0" err="1"/>
              <a:t>intrarole</a:t>
            </a:r>
            <a:r>
              <a:rPr lang="en-US" sz="2800" dirty="0"/>
              <a:t> conflict. How might women experience </a:t>
            </a:r>
            <a:r>
              <a:rPr lang="en-US" sz="2800" dirty="0" err="1"/>
              <a:t>intrarole</a:t>
            </a:r>
            <a:r>
              <a:rPr lang="en-US" sz="2800" dirty="0"/>
              <a:t> conflict within their gender role? Women are expected to be emotional and express their feelings but also to be sensitive to the needs of others. </a:t>
            </a:r>
            <a:endParaRPr lang="en-US" sz="2800" b="1" dirty="0">
              <a:solidFill>
                <a:srgbClr val="FF0000"/>
              </a:solidFill>
            </a:endParaRPr>
          </a:p>
        </p:txBody>
      </p:sp>
    </p:spTree>
    <p:extLst>
      <p:ext uri="{BB962C8B-B14F-4D97-AF65-F5344CB8AC3E}">
        <p14:creationId xmlns:p14="http://schemas.microsoft.com/office/powerpoint/2010/main" val="4116612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4128" y="391886"/>
            <a:ext cx="9720073" cy="5917474"/>
          </a:xfrm>
        </p:spPr>
        <p:txBody>
          <a:bodyPr/>
          <a:lstStyle/>
          <a:p>
            <a:pPr lvl="0">
              <a:buClr>
                <a:srgbClr val="1CADE4"/>
              </a:buClr>
            </a:pPr>
            <a:r>
              <a:rPr lang="en-US" sz="2600" dirty="0">
                <a:solidFill>
                  <a:prstClr val="black"/>
                </a:solidFill>
              </a:rPr>
              <a:t>So, should a woman who is unhappy with her marriage express those feelings to her husband? If she expresses her feelings, she is adhering to the expectancy that she express emotion, but she is contradicting the expectancy that she not hurt someone’s feelings. </a:t>
            </a:r>
            <a:endParaRPr lang="en-US" sz="2600" b="1" dirty="0">
              <a:solidFill>
                <a:srgbClr val="FF0000"/>
              </a:solidFill>
            </a:endParaRPr>
          </a:p>
          <a:p>
            <a:r>
              <a:rPr lang="en-US" dirty="0"/>
              <a:t>One expectation of the male gender role is to achieve; another is to be independent and not ask for help. What should a man who desires to adhere to his gender role do if he can’t figure out how to put something together by himself? If he asks for help, he will further his achievement goal but at the expense of another goal: appearing independent. Just because a given role has a set of guidelines does not mean those guidelines might not conflict with one another from time to time. Gender roles are no exception.</a:t>
            </a:r>
          </a:p>
        </p:txBody>
      </p:sp>
    </p:spTree>
    <p:extLst>
      <p:ext uri="{BB962C8B-B14F-4D97-AF65-F5344CB8AC3E}">
        <p14:creationId xmlns:p14="http://schemas.microsoft.com/office/powerpoint/2010/main" val="3249424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4128" y="640080"/>
            <a:ext cx="9720073" cy="5669280"/>
          </a:xfrm>
        </p:spPr>
        <p:txBody>
          <a:bodyPr/>
          <a:lstStyle/>
          <a:p>
            <a:r>
              <a:rPr lang="en-US" dirty="0" smtClean="0"/>
              <a:t>Interrole conflict</a:t>
            </a:r>
          </a:p>
          <a:p>
            <a:r>
              <a:rPr lang="en-US" dirty="0"/>
              <a:t>When the expectations of one role conflict with the expectations of another role, we experience </a:t>
            </a:r>
            <a:r>
              <a:rPr lang="en-US" dirty="0" err="1"/>
              <a:t>interrole</a:t>
            </a:r>
            <a:r>
              <a:rPr lang="en-US" dirty="0"/>
              <a:t> conflict. You possess other roles besides your gender role. What roles conflict with your gender role? At times the expectations of the role of student may conflict with both the female gender role and the male gender role. In a large lecture class, the expectation of a student is to sit quietly in the class and listen, a passive role that may conflict with the active aspects of the male gender role. In a small seminar, the expectation </a:t>
            </a:r>
            <a:r>
              <a:rPr lang="en-US" dirty="0" err="1"/>
              <a:t>ofa</a:t>
            </a:r>
            <a:r>
              <a:rPr lang="en-US" dirty="0"/>
              <a:t> student is to participate actively in class discussion, which may include some debate; this active, possibly argumentative role may conflict with the female gender </a:t>
            </a:r>
            <a:r>
              <a:rPr lang="en-US" dirty="0" smtClean="0"/>
              <a:t>role.</a:t>
            </a:r>
          </a:p>
          <a:p>
            <a:endParaRPr lang="en-US" dirty="0"/>
          </a:p>
        </p:txBody>
      </p:sp>
    </p:spTree>
    <p:extLst>
      <p:ext uri="{BB962C8B-B14F-4D97-AF65-F5344CB8AC3E}">
        <p14:creationId xmlns:p14="http://schemas.microsoft.com/office/powerpoint/2010/main" val="27301134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4128" y="809897"/>
            <a:ext cx="9720073" cy="5499463"/>
          </a:xfrm>
        </p:spPr>
        <p:txBody>
          <a:bodyPr/>
          <a:lstStyle/>
          <a:p>
            <a:r>
              <a:rPr lang="en-US" b="1" dirty="0"/>
              <a:t>. Gender identity or gender-role </a:t>
            </a:r>
            <a:r>
              <a:rPr lang="en-US" b="1" dirty="0" smtClean="0"/>
              <a:t>identity</a:t>
            </a:r>
          </a:p>
          <a:p>
            <a:r>
              <a:rPr lang="en-US" dirty="0"/>
              <a:t>Gender identity or gender-role identity is our perception of the self as psychologically female or male. You have probably heard of people who are biologically male but feel as if they are female and wish they were female, or vice </a:t>
            </a:r>
            <a:r>
              <a:rPr lang="en-US" dirty="0" smtClean="0"/>
              <a:t>versa.</a:t>
            </a:r>
          </a:p>
          <a:p>
            <a:r>
              <a:rPr lang="en-US" b="1" dirty="0"/>
              <a:t>Transgendered </a:t>
            </a:r>
            <a:r>
              <a:rPr lang="en-US" b="1" dirty="0" smtClean="0"/>
              <a:t>individuals</a:t>
            </a:r>
          </a:p>
          <a:p>
            <a:r>
              <a:rPr lang="en-US" dirty="0"/>
              <a:t>Transgendered individuals are people who live with a gender identity that does not correspond to their biological sex. That is, their biological sex is incongruent with their psychological sex. A transgendered person may be biologically female but feel psychologically like a male and choose to live life as a male. This transgendered individual may dress and behave like a man, that is, take on the male gender role.</a:t>
            </a:r>
            <a:endParaRPr lang="en-US" b="1" dirty="0"/>
          </a:p>
        </p:txBody>
      </p:sp>
    </p:spTree>
    <p:extLst>
      <p:ext uri="{BB962C8B-B14F-4D97-AF65-F5344CB8AC3E}">
        <p14:creationId xmlns:p14="http://schemas.microsoft.com/office/powerpoint/2010/main" val="1278279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288</TotalTime>
  <Words>3412</Words>
  <Application>Microsoft Office PowerPoint</Application>
  <PresentationFormat>Widescreen</PresentationFormat>
  <Paragraphs>78</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Tw Cen MT</vt:lpstr>
      <vt:lpstr>Tw Cen MT Condensed</vt:lpstr>
      <vt:lpstr>Wingdings</vt:lpstr>
      <vt:lpstr>Wingdings 3</vt:lpstr>
      <vt:lpstr>Integral</vt:lpstr>
      <vt:lpstr>Gender issues in psychology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Gender issues in psychology</dc:title>
  <dc:creator>u</dc:creator>
  <cp:lastModifiedBy>u</cp:lastModifiedBy>
  <cp:revision>8</cp:revision>
  <dcterms:created xsi:type="dcterms:W3CDTF">2020-11-11T10:39:46Z</dcterms:created>
  <dcterms:modified xsi:type="dcterms:W3CDTF">2020-11-11T16:04:21Z</dcterms:modified>
</cp:coreProperties>
</file>