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sldIdLst>
    <p:sldId id="277" r:id="rId2"/>
    <p:sldId id="27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9144000" cy="6858000"/>
  <p:embeddedFontLst>
    <p:embeddedFont>
      <p:font typeface="Constantia" pitchFamily="18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Wingdings 2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752600"/>
            <a:ext cx="7561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cs typeface="Arial"/>
              </a:rPr>
              <a:t>Culture</a:t>
            </a:r>
            <a:r>
              <a:rPr lang="en-US" sz="5400" dirty="0" smtClean="0">
                <a:latin typeface="Arial"/>
                <a:cs typeface="Arial"/>
              </a:rPr>
              <a:t> </a:t>
            </a:r>
            <a:r>
              <a:rPr lang="en-US" sz="5400" b="1" dirty="0" smtClean="0">
                <a:cs typeface="Arial"/>
              </a:rPr>
              <a:t>Facilities</a:t>
            </a:r>
            <a:endParaRPr 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2744" y="556006"/>
            <a:ext cx="740155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MEDIA </a:t>
            </a:r>
            <a:r>
              <a:rPr spc="-75" dirty="0"/>
              <a:t>PREPARATION </a:t>
            </a:r>
            <a:r>
              <a:rPr spc="-10" dirty="0"/>
              <a:t>ROOM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473454"/>
            <a:ext cx="8072755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"/>
              <a:buChar char="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The area shall be provided with working tables which should  be up to 1.2 m wide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the height should be 850 mm - 900  </a:t>
            </a:r>
            <a:r>
              <a:rPr sz="2200" spc="-10" dirty="0">
                <a:latin typeface="Arial"/>
                <a:cs typeface="Arial"/>
              </a:rPr>
              <a:t>mm.</a:t>
            </a:r>
            <a:endParaRPr sz="22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"/>
              <a:buChar char=""/>
              <a:tabLst>
                <a:tab pos="287020" algn="l"/>
              </a:tabLst>
            </a:pPr>
            <a:r>
              <a:rPr sz="2200" spc="-50" dirty="0">
                <a:latin typeface="Arial"/>
                <a:cs typeface="Arial"/>
              </a:rPr>
              <a:t>Table </a:t>
            </a:r>
            <a:r>
              <a:rPr sz="2200" spc="-5" dirty="0">
                <a:latin typeface="Arial"/>
                <a:cs typeface="Arial"/>
              </a:rPr>
              <a:t>top shall be covered with materials which are easily  cleaned and which will stand disinfectant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solution.</a:t>
            </a:r>
            <a:endParaRPr sz="22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5454"/>
              <a:buFont typeface="Wingdings"/>
              <a:buChar char=""/>
              <a:tabLst>
                <a:tab pos="287020" algn="l"/>
              </a:tabLst>
            </a:pPr>
            <a:r>
              <a:rPr sz="2200" spc="-20" dirty="0">
                <a:latin typeface="Arial"/>
                <a:cs typeface="Arial"/>
              </a:rPr>
              <a:t>Water </a:t>
            </a:r>
            <a:r>
              <a:rPr sz="2200" spc="-5" dirty="0">
                <a:latin typeface="Arial"/>
                <a:cs typeface="Arial"/>
              </a:rPr>
              <a:t>source and glassware storage area </a:t>
            </a:r>
            <a:r>
              <a:rPr sz="2200" dirty="0">
                <a:latin typeface="Arial"/>
                <a:cs typeface="Arial"/>
              </a:rPr>
              <a:t>shall </a:t>
            </a:r>
            <a:r>
              <a:rPr sz="2200" spc="-5" dirty="0">
                <a:latin typeface="Arial"/>
                <a:cs typeface="Arial"/>
              </a:rPr>
              <a:t>be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provided.</a:t>
            </a:r>
            <a:endParaRPr sz="22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"/>
              <a:buChar char=""/>
              <a:tabLst>
                <a:tab pos="287020" algn="l"/>
              </a:tabLst>
            </a:pPr>
            <a:r>
              <a:rPr sz="2200" dirty="0">
                <a:latin typeface="Arial"/>
                <a:cs typeface="Arial"/>
              </a:rPr>
              <a:t>Room contains </a:t>
            </a:r>
            <a:r>
              <a:rPr sz="2200" spc="-5" dirty="0">
                <a:latin typeface="Arial"/>
                <a:cs typeface="Arial"/>
              </a:rPr>
              <a:t>double distilled water unit , pH </a:t>
            </a:r>
            <a:r>
              <a:rPr sz="2200" spc="-20" dirty="0">
                <a:latin typeface="Arial"/>
                <a:cs typeface="Arial"/>
              </a:rPr>
              <a:t>meter, </a:t>
            </a:r>
            <a:r>
              <a:rPr sz="2200" spc="-10" dirty="0">
                <a:latin typeface="Arial"/>
                <a:cs typeface="Arial"/>
              </a:rPr>
              <a:t>buffer  </a:t>
            </a:r>
            <a:r>
              <a:rPr sz="2200" spc="-5" dirty="0">
                <a:latin typeface="Arial"/>
                <a:cs typeface="Arial"/>
              </a:rPr>
              <a:t>solution, electronic balance , </a:t>
            </a:r>
            <a:r>
              <a:rPr sz="2200" dirty="0">
                <a:latin typeface="Arial"/>
                <a:cs typeface="Arial"/>
              </a:rPr>
              <a:t>cooling </a:t>
            </a:r>
            <a:r>
              <a:rPr sz="2200" spc="-5" dirty="0">
                <a:latin typeface="Arial"/>
                <a:cs typeface="Arial"/>
              </a:rPr>
              <a:t>freeze, measuring  </a:t>
            </a:r>
            <a:r>
              <a:rPr sz="2200" spc="-15" dirty="0">
                <a:latin typeface="Arial"/>
                <a:cs typeface="Arial"/>
              </a:rPr>
              <a:t>cylinder, </a:t>
            </a:r>
            <a:r>
              <a:rPr sz="2200" spc="-5" dirty="0">
                <a:latin typeface="Arial"/>
                <a:cs typeface="Arial"/>
              </a:rPr>
              <a:t>magnetic </a:t>
            </a:r>
            <a:r>
              <a:rPr sz="2200" spc="-20" dirty="0">
                <a:latin typeface="Arial"/>
                <a:cs typeface="Arial"/>
              </a:rPr>
              <a:t>stirrer, </a:t>
            </a:r>
            <a:r>
              <a:rPr sz="2200" spc="-5" dirty="0">
                <a:latin typeface="Arial"/>
                <a:cs typeface="Arial"/>
              </a:rPr>
              <a:t>pipette, </a:t>
            </a:r>
            <a:r>
              <a:rPr sz="2200" dirty="0">
                <a:latin typeface="Arial"/>
                <a:cs typeface="Arial"/>
              </a:rPr>
              <a:t>hot </a:t>
            </a:r>
            <a:r>
              <a:rPr sz="2200" spc="-5" dirty="0">
                <a:latin typeface="Arial"/>
                <a:cs typeface="Arial"/>
              </a:rPr>
              <a:t>plate, media</a:t>
            </a:r>
            <a:r>
              <a:rPr sz="2200" spc="1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bottle.</a:t>
            </a:r>
            <a:endParaRPr sz="2200">
              <a:latin typeface="Arial"/>
              <a:cs typeface="Arial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Wingdings"/>
              <a:buChar char=""/>
              <a:tabLst>
                <a:tab pos="287020" algn="l"/>
              </a:tabLst>
            </a:pPr>
            <a:r>
              <a:rPr sz="2200" dirty="0">
                <a:latin typeface="Arial"/>
                <a:cs typeface="Arial"/>
              </a:rPr>
              <a:t>Room </a:t>
            </a:r>
            <a:r>
              <a:rPr sz="2200" spc="-5" dirty="0">
                <a:latin typeface="Arial"/>
                <a:cs typeface="Arial"/>
              </a:rPr>
              <a:t>should contains </a:t>
            </a:r>
            <a:r>
              <a:rPr sz="2200" spc="-1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stock A,B,C,D, E and F solution  with </a:t>
            </a:r>
            <a:r>
              <a:rPr sz="2200" dirty="0">
                <a:latin typeface="Arial"/>
                <a:cs typeface="Arial"/>
              </a:rPr>
              <a:t>required </a:t>
            </a:r>
            <a:r>
              <a:rPr sz="2200" spc="-5" dirty="0">
                <a:latin typeface="Arial"/>
                <a:cs typeface="Arial"/>
              </a:rPr>
              <a:t>chemicals </a:t>
            </a:r>
            <a:r>
              <a:rPr sz="2200" dirty="0">
                <a:latin typeface="Arial"/>
                <a:cs typeface="Arial"/>
              </a:rPr>
              <a:t>such </a:t>
            </a:r>
            <a:r>
              <a:rPr sz="2200" spc="-5" dirty="0">
                <a:latin typeface="Arial"/>
                <a:cs typeface="Arial"/>
              </a:rPr>
              <a:t>as </a:t>
            </a:r>
            <a:r>
              <a:rPr sz="2200" dirty="0">
                <a:latin typeface="Arial"/>
                <a:cs typeface="Arial"/>
              </a:rPr>
              <a:t>sucrose, adenine </a:t>
            </a:r>
            <a:r>
              <a:rPr sz="2200" spc="-5" dirty="0">
                <a:latin typeface="Arial"/>
                <a:cs typeface="Arial"/>
              </a:rPr>
              <a:t>sulphate ,  innositol , agar-agar( solidifying agent)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4829" y="1031189"/>
            <a:ext cx="55124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INOCULATION</a:t>
            </a:r>
            <a:r>
              <a:rPr spc="-65" dirty="0"/>
              <a:t> </a:t>
            </a:r>
            <a:r>
              <a:rPr spc="-15" dirty="0"/>
              <a:t>ROOM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948637"/>
            <a:ext cx="8083550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  <a:tab pos="927100" algn="l"/>
                <a:tab pos="1705610" algn="l"/>
                <a:tab pos="2111375" algn="l"/>
                <a:tab pos="2951480" algn="l"/>
                <a:tab pos="4103370" algn="l"/>
                <a:tab pos="4832350" algn="l"/>
                <a:tab pos="5514975" algn="l"/>
                <a:tab pos="5914390" algn="l"/>
                <a:tab pos="7186930" algn="l"/>
              </a:tabLst>
            </a:pP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	</a:t>
            </a:r>
            <a:r>
              <a:rPr sz="2400" spc="19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lo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	</a:t>
            </a:r>
            <a:r>
              <a:rPr sz="2400" spc="-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f	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m	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30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ed	with	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iles	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	f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cilita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	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oper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onstantia"/>
                <a:cs typeface="Constantia"/>
              </a:rPr>
              <a:t>cleaning.</a:t>
            </a:r>
            <a:endParaRPr sz="2400">
              <a:latin typeface="Constantia"/>
              <a:cs typeface="Constantia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Room </a:t>
            </a:r>
            <a:r>
              <a:rPr sz="2400" spc="-5" dirty="0">
                <a:latin typeface="Constantia"/>
                <a:cs typeface="Constantia"/>
              </a:rPr>
              <a:t>contains the </a:t>
            </a:r>
            <a:r>
              <a:rPr sz="2400" dirty="0">
                <a:latin typeface="Constantia"/>
                <a:cs typeface="Constantia"/>
              </a:rPr>
              <a:t>laminar air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spc="-5" dirty="0">
                <a:latin typeface="Constantia"/>
                <a:cs typeface="Constantia"/>
              </a:rPr>
              <a:t>cabinet </a:t>
            </a:r>
            <a:r>
              <a:rPr sz="2400" dirty="0">
                <a:latin typeface="Constantia"/>
                <a:cs typeface="Constantia"/>
              </a:rPr>
              <a:t>with  </a:t>
            </a:r>
            <a:r>
              <a:rPr sz="2400" spc="-5" dirty="0">
                <a:latin typeface="Constantia"/>
                <a:cs typeface="Constantia"/>
              </a:rPr>
              <a:t>installation of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0" dirty="0">
                <a:latin typeface="Constantia"/>
                <a:cs typeface="Constantia"/>
              </a:rPr>
              <a:t>HEPA </a:t>
            </a:r>
            <a:r>
              <a:rPr sz="2400" spc="-5" dirty="0">
                <a:latin typeface="Constantia"/>
                <a:cs typeface="Constantia"/>
              </a:rPr>
              <a:t>(high </a:t>
            </a:r>
            <a:r>
              <a:rPr sz="2400" dirty="0">
                <a:latin typeface="Constantia"/>
                <a:cs typeface="Constantia"/>
              </a:rPr>
              <a:t>efficiency </a:t>
            </a:r>
            <a:r>
              <a:rPr sz="2400" spc="-5" dirty="0">
                <a:latin typeface="Constantia"/>
                <a:cs typeface="Constantia"/>
              </a:rPr>
              <a:t>particulate </a:t>
            </a:r>
            <a:r>
              <a:rPr sz="2400" dirty="0">
                <a:latin typeface="Constantia"/>
                <a:cs typeface="Constantia"/>
              </a:rPr>
              <a:t>air) filter  </a:t>
            </a:r>
            <a:r>
              <a:rPr sz="2400" spc="-5" dirty="0">
                <a:latin typeface="Constantia"/>
                <a:cs typeface="Constantia"/>
              </a:rPr>
              <a:t>for filtered </a:t>
            </a:r>
            <a:r>
              <a:rPr sz="2400" dirty="0">
                <a:latin typeface="Constantia"/>
                <a:cs typeface="Constantia"/>
              </a:rPr>
              <a:t>air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supply.</a:t>
            </a:r>
            <a:endParaRPr sz="2400">
              <a:latin typeface="Constantia"/>
              <a:cs typeface="Constantia"/>
            </a:endParaRPr>
          </a:p>
          <a:p>
            <a:pPr marL="286385" marR="13335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It </a:t>
            </a:r>
            <a:r>
              <a:rPr sz="2400" dirty="0">
                <a:latin typeface="Constantia"/>
                <a:cs typeface="Constantia"/>
              </a:rPr>
              <a:t>also </a:t>
            </a:r>
            <a:r>
              <a:rPr sz="2400" spc="-15" dirty="0">
                <a:latin typeface="Constantia"/>
                <a:cs typeface="Constantia"/>
              </a:rPr>
              <a:t>requires </a:t>
            </a:r>
            <a:r>
              <a:rPr sz="2400" spc="-5" dirty="0">
                <a:latin typeface="Constantia"/>
                <a:cs typeface="Constantia"/>
              </a:rPr>
              <a:t>sodium </a:t>
            </a:r>
            <a:r>
              <a:rPr sz="2400" spc="-10" dirty="0">
                <a:latin typeface="Constantia"/>
                <a:cs typeface="Constantia"/>
              </a:rPr>
              <a:t>hypochlorite, mercuric </a:t>
            </a:r>
            <a:r>
              <a:rPr sz="2400" spc="-5" dirty="0">
                <a:latin typeface="Constantia"/>
                <a:cs typeface="Constantia"/>
              </a:rPr>
              <a:t>chloride</a:t>
            </a:r>
            <a:r>
              <a:rPr sz="2400" spc="-3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 </a:t>
            </a:r>
            <a:r>
              <a:rPr sz="2400" spc="-10" dirty="0">
                <a:latin typeface="Constantia"/>
                <a:cs typeface="Constantia"/>
              </a:rPr>
              <a:t>70% alcohol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spc="-10" dirty="0">
                <a:latin typeface="Constantia"/>
                <a:cs typeface="Constantia"/>
              </a:rPr>
              <a:t>surface </a:t>
            </a:r>
            <a:r>
              <a:rPr sz="2400" spc="-5" dirty="0">
                <a:latin typeface="Constantia"/>
                <a:cs typeface="Constantia"/>
              </a:rPr>
              <a:t>sterilization</a:t>
            </a:r>
            <a:r>
              <a:rPr sz="2400" spc="-3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6385" marR="1778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It </a:t>
            </a:r>
            <a:r>
              <a:rPr sz="2400" spc="-15" dirty="0">
                <a:latin typeface="Constantia"/>
                <a:cs typeface="Constantia"/>
              </a:rPr>
              <a:t>requires forceps </a:t>
            </a:r>
            <a:r>
              <a:rPr sz="2400" dirty="0">
                <a:latin typeface="Constantia"/>
                <a:cs typeface="Constantia"/>
              </a:rPr>
              <a:t>, scalpel, </a:t>
            </a:r>
            <a:r>
              <a:rPr sz="2400" spc="-10" dirty="0">
                <a:latin typeface="Constantia"/>
                <a:cs typeface="Constantia"/>
              </a:rPr>
              <a:t>sterile </a:t>
            </a:r>
            <a:r>
              <a:rPr sz="2400" spc="-15" dirty="0">
                <a:latin typeface="Constantia"/>
                <a:cs typeface="Constantia"/>
              </a:rPr>
              <a:t>bottles, </a:t>
            </a:r>
            <a:r>
              <a:rPr sz="2400" spc="-5" dirty="0">
                <a:latin typeface="Constantia"/>
                <a:cs typeface="Constantia"/>
              </a:rPr>
              <a:t>sterile </a:t>
            </a:r>
            <a:r>
              <a:rPr sz="2400" spc="-10" dirty="0">
                <a:latin typeface="Constantia"/>
                <a:cs typeface="Constantia"/>
              </a:rPr>
              <a:t>dishes,  </a:t>
            </a:r>
            <a:r>
              <a:rPr sz="2400" dirty="0">
                <a:latin typeface="Constantia"/>
                <a:cs typeface="Constantia"/>
              </a:rPr>
              <a:t>spirit lamp , </a:t>
            </a:r>
            <a:r>
              <a:rPr sz="2400" spc="-25" dirty="0">
                <a:latin typeface="Constantia"/>
                <a:cs typeface="Constantia"/>
              </a:rPr>
              <a:t>cotton </a:t>
            </a:r>
            <a:r>
              <a:rPr sz="2400" dirty="0">
                <a:latin typeface="Constantia"/>
                <a:cs typeface="Constantia"/>
              </a:rPr>
              <a:t>and hand </a:t>
            </a:r>
            <a:r>
              <a:rPr sz="2400" spc="-15" dirty="0">
                <a:latin typeface="Constantia"/>
                <a:cs typeface="Constantia"/>
              </a:rPr>
              <a:t>care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etc.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741093"/>
            <a:ext cx="82296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INCUBATION</a:t>
            </a:r>
            <a:r>
              <a:rPr spc="-80" dirty="0"/>
              <a:t> </a:t>
            </a:r>
            <a:r>
              <a:rPr spc="-20" dirty="0"/>
              <a:t>ROOM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97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6195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pc="-5" dirty="0"/>
              <a:t>The </a:t>
            </a:r>
            <a:r>
              <a:rPr dirty="0"/>
              <a:t>width of </a:t>
            </a:r>
            <a:r>
              <a:rPr spc="-5" dirty="0"/>
              <a:t>the </a:t>
            </a:r>
            <a:r>
              <a:rPr spc="-10" dirty="0"/>
              <a:t>racks </a:t>
            </a:r>
            <a:r>
              <a:rPr dirty="0"/>
              <a:t>should </a:t>
            </a:r>
            <a:r>
              <a:rPr spc="-5" dirty="0"/>
              <a:t>be 405 mm </a:t>
            </a:r>
            <a:r>
              <a:rPr spc="-20" dirty="0"/>
              <a:t>to </a:t>
            </a:r>
            <a:r>
              <a:rPr dirty="0"/>
              <a:t>1 </a:t>
            </a:r>
            <a:r>
              <a:rPr spc="-5" dirty="0"/>
              <a:t>m. The  </a:t>
            </a:r>
            <a:r>
              <a:rPr spc="-15" dirty="0"/>
              <a:t>distance</a:t>
            </a:r>
            <a:r>
              <a:rPr spc="-45" dirty="0"/>
              <a:t> </a:t>
            </a:r>
            <a:r>
              <a:rPr spc="-15" dirty="0"/>
              <a:t>between</a:t>
            </a:r>
            <a:r>
              <a:rPr spc="-75" dirty="0"/>
              <a:t> </a:t>
            </a:r>
            <a:r>
              <a:rPr dirty="0"/>
              <a:t>each</a:t>
            </a:r>
            <a:r>
              <a:rPr spc="-40" dirty="0"/>
              <a:t> </a:t>
            </a:r>
            <a:r>
              <a:rPr spc="-25" dirty="0"/>
              <a:t>layer</a:t>
            </a:r>
            <a:r>
              <a:rPr spc="-140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spc="-5" dirty="0"/>
              <a:t>the</a:t>
            </a:r>
            <a:r>
              <a:rPr spc="-85" dirty="0"/>
              <a:t> </a:t>
            </a:r>
            <a:r>
              <a:rPr spc="-10" dirty="0"/>
              <a:t>racks</a:t>
            </a:r>
            <a:r>
              <a:rPr spc="-90" dirty="0"/>
              <a:t> </a:t>
            </a:r>
            <a:r>
              <a:rPr spc="-5" dirty="0"/>
              <a:t>should</a:t>
            </a:r>
            <a:r>
              <a:rPr dirty="0"/>
              <a:t> </a:t>
            </a:r>
            <a:r>
              <a:rPr spc="-5" dirty="0"/>
              <a:t>be</a:t>
            </a:r>
            <a:r>
              <a:rPr spc="-60" dirty="0"/>
              <a:t> </a:t>
            </a:r>
            <a:r>
              <a:rPr spc="-5" dirty="0"/>
              <a:t>not</a:t>
            </a:r>
            <a:r>
              <a:rPr spc="-50" dirty="0"/>
              <a:t> </a:t>
            </a:r>
            <a:r>
              <a:rPr dirty="0"/>
              <a:t>less  </a:t>
            </a:r>
            <a:r>
              <a:rPr spc="-5" dirty="0"/>
              <a:t>then </a:t>
            </a:r>
            <a:r>
              <a:rPr spc="-30" dirty="0"/>
              <a:t>455</a:t>
            </a:r>
            <a:r>
              <a:rPr spc="-40" dirty="0"/>
              <a:t> </a:t>
            </a:r>
            <a:r>
              <a:rPr spc="-10" dirty="0"/>
              <a:t>mm.</a:t>
            </a:r>
          </a:p>
          <a:p>
            <a:pPr marL="286385" marR="25781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pc="-5" dirty="0"/>
              <a:t>Photoperiod </a:t>
            </a:r>
            <a:r>
              <a:rPr spc="-10" dirty="0"/>
              <a:t>racks </a:t>
            </a:r>
            <a:r>
              <a:rPr dirty="0"/>
              <a:t>with </a:t>
            </a:r>
            <a:r>
              <a:rPr spc="-10" dirty="0"/>
              <a:t>culture bottles </a:t>
            </a:r>
            <a:r>
              <a:rPr dirty="0"/>
              <a:t>shall </a:t>
            </a:r>
            <a:r>
              <a:rPr spc="-5" dirty="0"/>
              <a:t>be</a:t>
            </a:r>
            <a:r>
              <a:rPr spc="-440" dirty="0"/>
              <a:t> </a:t>
            </a:r>
            <a:r>
              <a:rPr spc="-10" dirty="0"/>
              <a:t>provided.  </a:t>
            </a:r>
            <a:r>
              <a:rPr spc="-35" dirty="0"/>
              <a:t>we </a:t>
            </a:r>
            <a:r>
              <a:rPr spc="-10" dirty="0"/>
              <a:t>mostly operate </a:t>
            </a:r>
            <a:r>
              <a:rPr spc="-5" dirty="0"/>
              <a:t>light intensity </a:t>
            </a:r>
            <a:r>
              <a:rPr dirty="0"/>
              <a:t>with a </a:t>
            </a:r>
            <a:r>
              <a:rPr spc="-5" dirty="0"/>
              <a:t>standard </a:t>
            </a:r>
            <a:r>
              <a:rPr spc="-20" dirty="0"/>
              <a:t>day  </a:t>
            </a:r>
            <a:r>
              <a:rPr dirty="0"/>
              <a:t>length of 16 </a:t>
            </a:r>
            <a:r>
              <a:rPr spc="-5" dirty="0"/>
              <a:t>hours and </a:t>
            </a:r>
            <a:r>
              <a:rPr dirty="0"/>
              <a:t>8 </a:t>
            </a:r>
            <a:r>
              <a:rPr spc="-5" dirty="0"/>
              <a:t>hour </a:t>
            </a:r>
            <a:r>
              <a:rPr spc="-10" dirty="0"/>
              <a:t>dark</a:t>
            </a:r>
            <a:r>
              <a:rPr spc="-360" dirty="0"/>
              <a:t> </a:t>
            </a:r>
            <a:r>
              <a:rPr spc="-5" dirty="0"/>
              <a:t>regime.</a:t>
            </a: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pc="-30" dirty="0"/>
              <a:t>Temperature</a:t>
            </a:r>
            <a:r>
              <a:rPr spc="-90" dirty="0"/>
              <a:t> </a:t>
            </a:r>
            <a:r>
              <a:rPr spc="-5" dirty="0"/>
              <a:t>is</a:t>
            </a:r>
            <a:r>
              <a:rPr spc="-45" dirty="0"/>
              <a:t> </a:t>
            </a:r>
            <a:r>
              <a:rPr spc="-5" dirty="0"/>
              <a:t>maintained</a:t>
            </a:r>
            <a:r>
              <a:rPr spc="-75" dirty="0"/>
              <a:t> </a:t>
            </a:r>
            <a:r>
              <a:rPr dirty="0"/>
              <a:t>at</a:t>
            </a:r>
            <a:r>
              <a:rPr spc="-120" dirty="0"/>
              <a:t> </a:t>
            </a:r>
            <a:r>
              <a:rPr dirty="0"/>
              <a:t>a</a:t>
            </a:r>
            <a:r>
              <a:rPr spc="-120" dirty="0"/>
              <a:t> </a:t>
            </a:r>
            <a:r>
              <a:rPr spc="-5" dirty="0"/>
              <a:t>standard </a:t>
            </a:r>
            <a:r>
              <a:rPr spc="-15" dirty="0"/>
              <a:t>25</a:t>
            </a:r>
            <a:r>
              <a:rPr spc="-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dirty="0"/>
              <a:t>2</a:t>
            </a:r>
            <a:r>
              <a:rPr spc="-70" dirty="0"/>
              <a:t> </a:t>
            </a:r>
            <a:r>
              <a:rPr dirty="0"/>
              <a:t>o</a:t>
            </a:r>
            <a:r>
              <a:rPr spc="-65" dirty="0"/>
              <a:t> </a:t>
            </a:r>
            <a:r>
              <a:rPr dirty="0"/>
              <a:t>C</a:t>
            </a:r>
            <a:r>
              <a:rPr spc="-9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1.5  </a:t>
            </a:r>
            <a:r>
              <a:rPr spc="-15" dirty="0"/>
              <a:t>ton </a:t>
            </a:r>
            <a:r>
              <a:rPr spc="-10" dirty="0"/>
              <a:t>window </a:t>
            </a:r>
            <a:r>
              <a:rPr spc="-5" dirty="0"/>
              <a:t>A.C. </a:t>
            </a:r>
            <a:r>
              <a:rPr spc="-20" dirty="0"/>
              <a:t>to </a:t>
            </a:r>
            <a:r>
              <a:rPr spc="-5" dirty="0"/>
              <a:t>creating the </a:t>
            </a:r>
            <a:r>
              <a:rPr spc="-15" dirty="0"/>
              <a:t>controlled environment  </a:t>
            </a:r>
            <a:r>
              <a:rPr spc="-10" dirty="0"/>
              <a:t>condition.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  <a:tab pos="4362450" algn="l"/>
              </a:tabLst>
            </a:pPr>
            <a:r>
              <a:rPr spc="-5" dirty="0"/>
              <a:t>Light intensity</a:t>
            </a:r>
            <a:r>
              <a:rPr spc="-155" dirty="0"/>
              <a:t> </a:t>
            </a:r>
            <a:r>
              <a:rPr spc="-10" dirty="0"/>
              <a:t>required</a:t>
            </a:r>
            <a:r>
              <a:rPr spc="-65" dirty="0"/>
              <a:t> </a:t>
            </a:r>
            <a:r>
              <a:rPr spc="-5" dirty="0"/>
              <a:t>about	200 </a:t>
            </a:r>
            <a:r>
              <a:rPr dirty="0"/>
              <a:t>lux </a:t>
            </a:r>
            <a:r>
              <a:rPr spc="-20" dirty="0"/>
              <a:t>to </a:t>
            </a:r>
            <a:r>
              <a:rPr dirty="0"/>
              <a:t>1600 lux</a:t>
            </a:r>
            <a:r>
              <a:rPr spc="-254" dirty="0"/>
              <a:t> </a:t>
            </a:r>
            <a:r>
              <a:rPr spc="-5" dirty="0"/>
              <a:t>for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growth </a:t>
            </a:r>
            <a:r>
              <a:rPr dirty="0"/>
              <a:t>of</a:t>
            </a:r>
            <a:r>
              <a:rPr spc="-80" dirty="0"/>
              <a:t> </a:t>
            </a:r>
            <a:r>
              <a:rPr spc="-10" dirty="0"/>
              <a:t>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0361" y="1031189"/>
            <a:ext cx="53809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INSTRUMENT</a:t>
            </a:r>
            <a:r>
              <a:rPr spc="-110" dirty="0"/>
              <a:t> </a:t>
            </a:r>
            <a:r>
              <a:rPr spc="-15" dirty="0"/>
              <a:t>ROOM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869160"/>
            <a:ext cx="7868920" cy="38303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  <a:tab pos="3847465" algn="l"/>
              </a:tabLst>
            </a:pPr>
            <a:r>
              <a:rPr sz="2600" spc="-10" dirty="0">
                <a:latin typeface="Constantia"/>
                <a:cs typeface="Constantia"/>
              </a:rPr>
              <a:t>Bottle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washing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machine	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autoclave.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  <a:tab pos="1484630" algn="l"/>
              </a:tabLst>
            </a:pPr>
            <a:r>
              <a:rPr sz="2600" spc="-20" dirty="0">
                <a:latin typeface="Constantia"/>
                <a:cs typeface="Constantia"/>
              </a:rPr>
              <a:t>Freezer	</a:t>
            </a:r>
            <a:r>
              <a:rPr sz="2600" dirty="0">
                <a:latin typeface="Constantia"/>
                <a:cs typeface="Constantia"/>
              </a:rPr>
              <a:t>and Rotary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shaker.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Multipurpose Magic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stove.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Weighing </a:t>
            </a:r>
            <a:r>
              <a:rPr sz="2600" spc="-10" dirty="0">
                <a:latin typeface="Constantia"/>
                <a:cs typeface="Constantia"/>
              </a:rPr>
              <a:t>balance, </a:t>
            </a:r>
            <a:r>
              <a:rPr sz="2600" spc="-5" dirty="0">
                <a:latin typeface="Constantia"/>
                <a:cs typeface="Constantia"/>
              </a:rPr>
              <a:t>thermometer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Magnetic stirrer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Digital </a:t>
            </a:r>
            <a:r>
              <a:rPr sz="2600" dirty="0">
                <a:latin typeface="Constantia"/>
                <a:cs typeface="Constantia"/>
              </a:rPr>
              <a:t>pH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meter.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  <a:tab pos="2789555" algn="l"/>
              </a:tabLst>
            </a:pPr>
            <a:r>
              <a:rPr sz="2600" spc="5" dirty="0">
                <a:latin typeface="Constantia"/>
                <a:cs typeface="Constantia"/>
              </a:rPr>
              <a:t>Laminar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35" dirty="0">
                <a:latin typeface="Constantia"/>
                <a:cs typeface="Constantia"/>
              </a:rPr>
              <a:t>flow	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105" dirty="0">
                <a:latin typeface="Constantia"/>
                <a:cs typeface="Constantia"/>
              </a:rPr>
              <a:t>U.V. </a:t>
            </a:r>
            <a:r>
              <a:rPr sz="2600" dirty="0">
                <a:latin typeface="Constantia"/>
                <a:cs typeface="Constantia"/>
              </a:rPr>
              <a:t>tube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Racks-photoperiodic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culture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Glass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steriliser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Air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conditioner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Stabiliser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Micro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oven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etc.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112265"/>
            <a:ext cx="79165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6655" algn="l"/>
              </a:tabLst>
            </a:pPr>
            <a:r>
              <a:rPr sz="4500" spc="-15" dirty="0"/>
              <a:t>Glassware</a:t>
            </a:r>
            <a:r>
              <a:rPr sz="4500" spc="-25" dirty="0"/>
              <a:t> </a:t>
            </a:r>
            <a:r>
              <a:rPr sz="4500" dirty="0"/>
              <a:t>and</a:t>
            </a:r>
            <a:r>
              <a:rPr sz="4500" spc="5" dirty="0"/>
              <a:t> </a:t>
            </a:r>
            <a:r>
              <a:rPr sz="4500" spc="-5" dirty="0"/>
              <a:t>Other	</a:t>
            </a:r>
            <a:r>
              <a:rPr sz="4500" spc="-15" dirty="0"/>
              <a:t>requirement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535940" y="1875091"/>
            <a:ext cx="5526405" cy="26879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  <a:tab pos="3218180" algn="l"/>
                <a:tab pos="4402455" algn="l"/>
              </a:tabLst>
            </a:pPr>
            <a:r>
              <a:rPr sz="2400" dirty="0">
                <a:latin typeface="Constantia"/>
                <a:cs typeface="Constantia"/>
              </a:rPr>
              <a:t>Glass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bottle,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Petridis,	burette,	</a:t>
            </a:r>
            <a:r>
              <a:rPr sz="2400" spc="-5" dirty="0">
                <a:latin typeface="Constantia"/>
                <a:cs typeface="Constantia"/>
              </a:rPr>
              <a:t>funnel.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Beakers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pipettes.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conical </a:t>
            </a:r>
            <a:r>
              <a:rPr sz="2400" spc="35" dirty="0">
                <a:latin typeface="Constantia"/>
                <a:cs typeface="Constantia"/>
              </a:rPr>
              <a:t>flask </a:t>
            </a:r>
            <a:r>
              <a:rPr sz="2400" dirty="0">
                <a:latin typeface="Constantia"/>
                <a:cs typeface="Constantia"/>
              </a:rPr>
              <a:t>with </a:t>
            </a:r>
            <a:r>
              <a:rPr sz="2400" spc="-10" dirty="0">
                <a:latin typeface="Constantia"/>
                <a:cs typeface="Constantia"/>
              </a:rPr>
              <a:t>screw</a:t>
            </a:r>
            <a:r>
              <a:rPr sz="2400" spc="-29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cap.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Graduated </a:t>
            </a:r>
            <a:r>
              <a:rPr sz="2400" spc="-5" dirty="0">
                <a:latin typeface="Constantia"/>
                <a:cs typeface="Constantia"/>
              </a:rPr>
              <a:t>measuring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cylinder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Spatula, scalpel and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forceps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  <a:tab pos="3132455" algn="l"/>
              </a:tabLst>
            </a:pPr>
            <a:r>
              <a:rPr sz="2400" spc="-20" dirty="0">
                <a:latin typeface="Constantia"/>
                <a:cs typeface="Constantia"/>
              </a:rPr>
              <a:t>Wrapping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paper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	</a:t>
            </a:r>
            <a:r>
              <a:rPr sz="2400" spc="-15" dirty="0">
                <a:latin typeface="Constantia"/>
                <a:cs typeface="Constantia"/>
              </a:rPr>
              <a:t>bucket, </a:t>
            </a:r>
            <a:r>
              <a:rPr sz="2400" spc="-20" dirty="0">
                <a:latin typeface="Constantia"/>
                <a:cs typeface="Constantia"/>
              </a:rPr>
              <a:t>gloves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lang="en-US" sz="2400" spc="-204" dirty="0" smtClean="0">
                <a:latin typeface="Constantia"/>
                <a:cs typeface="Constantia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etc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554" y="1031189"/>
            <a:ext cx="45408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OTHER</a:t>
            </a:r>
            <a:r>
              <a:rPr spc="-100" dirty="0"/>
              <a:t> </a:t>
            </a:r>
            <a:r>
              <a:rPr spc="-40" dirty="0"/>
              <a:t>FACILITIES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869160"/>
            <a:ext cx="5878195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Hand washing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facilities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Fire </a:t>
            </a:r>
            <a:r>
              <a:rPr sz="2600" dirty="0">
                <a:latin typeface="Constantia"/>
                <a:cs typeface="Constantia"/>
              </a:rPr>
              <a:t>extinguishing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system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40" dirty="0">
                <a:latin typeface="Constantia"/>
                <a:cs typeface="Constantia"/>
              </a:rPr>
              <a:t>Waste </a:t>
            </a:r>
            <a:r>
              <a:rPr sz="2600" spc="-5" dirty="0">
                <a:latin typeface="Constantia"/>
                <a:cs typeface="Constantia"/>
              </a:rPr>
              <a:t>disposal </a:t>
            </a:r>
            <a:r>
              <a:rPr sz="2600" spc="-10" dirty="0">
                <a:latin typeface="Constantia"/>
                <a:cs typeface="Constantia"/>
              </a:rPr>
              <a:t>area </a:t>
            </a:r>
            <a:r>
              <a:rPr sz="2600">
                <a:latin typeface="Constantia"/>
                <a:cs typeface="Constantia"/>
              </a:rPr>
              <a:t>should </a:t>
            </a:r>
            <a:r>
              <a:rPr sz="2600" spc="-5" smtClean="0">
                <a:latin typeface="Constantia"/>
                <a:cs typeface="Constantia"/>
              </a:rPr>
              <a:t>be</a:t>
            </a:r>
            <a:r>
              <a:rPr lang="en-US" sz="2600" spc="-5" smtClean="0">
                <a:latin typeface="Constantia"/>
                <a:cs typeface="Constantia"/>
              </a:rPr>
              <a:t> </a:t>
            </a:r>
            <a:r>
              <a:rPr sz="2600" spc="-470" smtClean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provided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0427" y="959561"/>
            <a:ext cx="78886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NEED </a:t>
            </a:r>
            <a:r>
              <a:rPr spc="5" dirty="0">
                <a:latin typeface="Arial"/>
                <a:cs typeface="Arial"/>
              </a:rPr>
              <a:t>OF LOW </a:t>
            </a:r>
            <a:r>
              <a:rPr dirty="0">
                <a:latin typeface="Arial"/>
                <a:cs typeface="Arial"/>
              </a:rPr>
              <a:t>CAST</a:t>
            </a:r>
            <a:r>
              <a:rPr spc="-1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LAB.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625853"/>
            <a:ext cx="8070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  <a:tab pos="1019810" algn="l"/>
                <a:tab pos="1750060" algn="l"/>
                <a:tab pos="2907030" algn="l"/>
                <a:tab pos="3978275" algn="l"/>
                <a:tab pos="4880610" algn="l"/>
                <a:tab pos="5478145" algn="l"/>
                <a:tab pos="6206490" algn="l"/>
                <a:tab pos="6633845" algn="l"/>
              </a:tabLst>
            </a:pPr>
            <a:r>
              <a:rPr sz="2400" spc="-5" dirty="0">
                <a:latin typeface="Arial"/>
                <a:cs typeface="Arial"/>
              </a:rPr>
              <a:t>Low	</a:t>
            </a:r>
            <a:r>
              <a:rPr sz="2400" dirty="0">
                <a:latin typeface="Arial"/>
                <a:cs typeface="Arial"/>
              </a:rPr>
              <a:t>cost	</a:t>
            </a:r>
            <a:r>
              <a:rPr sz="2400" spc="-5" dirty="0">
                <a:latin typeface="Arial"/>
                <a:cs typeface="Arial"/>
              </a:rPr>
              <a:t>options	should	lower	</a:t>
            </a:r>
            <a:r>
              <a:rPr sz="2400" dirty="0">
                <a:latin typeface="Arial"/>
                <a:cs typeface="Arial"/>
              </a:rPr>
              <a:t>the	</a:t>
            </a:r>
            <a:r>
              <a:rPr sz="2400" spc="-5" dirty="0">
                <a:latin typeface="Arial"/>
                <a:cs typeface="Arial"/>
              </a:rPr>
              <a:t>cost	of	production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5061" y="1991995"/>
            <a:ext cx="872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micro</a:t>
            </a:r>
            <a:r>
              <a:rPr sz="2400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91995"/>
            <a:ext cx="68783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100"/>
              </a:spcBef>
              <a:tabLst>
                <a:tab pos="1598930" algn="l"/>
                <a:tab pos="3844290" algn="l"/>
                <a:tab pos="4613910" algn="l"/>
                <a:tab pos="5842635" algn="l"/>
                <a:tab pos="6441440" algn="l"/>
              </a:tabLst>
            </a:pP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ithout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compromis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	the	</a:t>
            </a:r>
            <a:r>
              <a:rPr sz="2400" spc="-5" dirty="0">
                <a:latin typeface="Arial"/>
                <a:cs typeface="Arial"/>
              </a:rPr>
              <a:t>qua</a:t>
            </a:r>
            <a:r>
              <a:rPr sz="2400" dirty="0">
                <a:latin typeface="Arial"/>
                <a:cs typeface="Arial"/>
              </a:rPr>
              <a:t>lity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the  </a:t>
            </a:r>
            <a:r>
              <a:rPr sz="2400" spc="-5" dirty="0">
                <a:latin typeface="Arial"/>
                <a:cs typeface="Arial"/>
              </a:rPr>
              <a:t>propagation and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plants.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Micro propagation technique is too much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costly.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235274"/>
            <a:ext cx="8072755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Potential increasing </a:t>
            </a:r>
            <a:r>
              <a:rPr sz="2400" dirty="0">
                <a:latin typeface="Arial"/>
                <a:cs typeface="Arial"/>
              </a:rPr>
              <a:t>interest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agricultural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crop</a:t>
            </a:r>
            <a:endParaRPr sz="2400">
              <a:latin typeface="Arial"/>
              <a:cs typeface="Arial"/>
            </a:endParaRPr>
          </a:p>
          <a:p>
            <a:pPr marL="28638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production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increased.</a:t>
            </a:r>
            <a:endParaRPr sz="24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Low-cost tissue-culture technology </a:t>
            </a:r>
            <a:r>
              <a:rPr sz="2400" dirty="0">
                <a:latin typeface="Arial"/>
                <a:cs typeface="Arial"/>
              </a:rPr>
              <a:t>will stay </a:t>
            </a:r>
            <a:r>
              <a:rPr sz="2400" spc="-5" dirty="0">
                <a:latin typeface="Arial"/>
                <a:cs typeface="Arial"/>
              </a:rPr>
              <a:t>a high </a:t>
            </a:r>
            <a:r>
              <a:rPr sz="2400" dirty="0">
                <a:latin typeface="Arial"/>
                <a:cs typeface="Arial"/>
              </a:rPr>
              <a:t>priority 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agriculture, </a:t>
            </a:r>
            <a:r>
              <a:rPr sz="2400" spc="-5" dirty="0">
                <a:latin typeface="Arial"/>
                <a:cs typeface="Arial"/>
              </a:rPr>
              <a:t>horticulture, </a:t>
            </a:r>
            <a:r>
              <a:rPr sz="2400" spc="-25" dirty="0">
                <a:latin typeface="Arial"/>
                <a:cs typeface="Arial"/>
              </a:rPr>
              <a:t>forestry,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floriculture </a:t>
            </a:r>
            <a:r>
              <a:rPr sz="2400" spc="-5" dirty="0">
                <a:latin typeface="Arial"/>
                <a:cs typeface="Arial"/>
              </a:rPr>
              <a:t>of  many </a:t>
            </a:r>
            <a:r>
              <a:rPr sz="2400" dirty="0">
                <a:latin typeface="Arial"/>
                <a:cs typeface="Arial"/>
              </a:rPr>
              <a:t>developing </a:t>
            </a:r>
            <a:r>
              <a:rPr sz="2400" spc="-5" dirty="0">
                <a:latin typeface="Arial"/>
                <a:cs typeface="Arial"/>
              </a:rPr>
              <a:t>countries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production </a:t>
            </a:r>
            <a:r>
              <a:rPr sz="2400" spc="-5" dirty="0">
                <a:latin typeface="Arial"/>
                <a:cs typeface="Arial"/>
              </a:rPr>
              <a:t>of suitably  priced high quality planting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material.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297" y="1589659"/>
            <a:ext cx="845566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1F5F"/>
                </a:solidFill>
                <a:latin typeface="Constantia"/>
                <a:cs typeface="Constantia"/>
              </a:rPr>
              <a:t>GENERAL</a:t>
            </a:r>
            <a:r>
              <a:rPr sz="5400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5400" spc="-20" dirty="0">
                <a:solidFill>
                  <a:srgbClr val="001F5F"/>
                </a:solidFill>
                <a:latin typeface="Constantia"/>
                <a:cs typeface="Constantia"/>
              </a:rPr>
              <a:t>REQUIREMENT</a:t>
            </a:r>
            <a:endParaRPr sz="5400">
              <a:latin typeface="Constantia"/>
              <a:cs typeface="Constantia"/>
            </a:endParaRPr>
          </a:p>
          <a:p>
            <a:pPr marL="3112770" marR="3096260" indent="163830" algn="ctr">
              <a:lnSpc>
                <a:spcPct val="100000"/>
              </a:lnSpc>
            </a:pPr>
            <a:r>
              <a:rPr sz="5400" spc="-45" dirty="0">
                <a:solidFill>
                  <a:srgbClr val="001F5F"/>
                </a:solidFill>
                <a:latin typeface="Constantia"/>
                <a:cs typeface="Constantia"/>
              </a:rPr>
              <a:t>FOR  </a:t>
            </a:r>
            <a:r>
              <a:rPr sz="5400" dirty="0">
                <a:solidFill>
                  <a:srgbClr val="001F5F"/>
                </a:solidFill>
                <a:latin typeface="Constantia"/>
                <a:cs typeface="Constantia"/>
              </a:rPr>
              <a:t>SET</a:t>
            </a:r>
            <a:r>
              <a:rPr sz="5400" spc="-204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5400" spc="5" dirty="0">
                <a:solidFill>
                  <a:srgbClr val="001F5F"/>
                </a:solidFill>
                <a:latin typeface="Constantia"/>
                <a:cs typeface="Constantia"/>
              </a:rPr>
              <a:t>UP</a:t>
            </a:r>
            <a:endParaRPr sz="5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5400" dirty="0">
                <a:solidFill>
                  <a:srgbClr val="001F5F"/>
                </a:solidFill>
                <a:latin typeface="Constantia"/>
                <a:cs typeface="Constantia"/>
              </a:rPr>
              <a:t>A </a:t>
            </a:r>
            <a:r>
              <a:rPr sz="5400" spc="-80" dirty="0">
                <a:solidFill>
                  <a:srgbClr val="001F5F"/>
                </a:solidFill>
                <a:latin typeface="Constantia"/>
                <a:cs typeface="Constantia"/>
              </a:rPr>
              <a:t>LOW </a:t>
            </a:r>
            <a:r>
              <a:rPr sz="5400" spc="-65" dirty="0">
                <a:solidFill>
                  <a:srgbClr val="001F5F"/>
                </a:solidFill>
                <a:latin typeface="Constantia"/>
                <a:cs typeface="Constantia"/>
              </a:rPr>
              <a:t>COST</a:t>
            </a:r>
            <a:r>
              <a:rPr sz="5400" spc="-2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5400" spc="-40" dirty="0">
                <a:solidFill>
                  <a:srgbClr val="001F5F"/>
                </a:solidFill>
                <a:latin typeface="Constantia"/>
                <a:cs typeface="Constantia"/>
              </a:rPr>
              <a:t>LABORATIRY</a:t>
            </a:r>
            <a:endParaRPr sz="5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9354" y="1035761"/>
            <a:ext cx="32283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LOC</a:t>
            </a:r>
            <a:r>
              <a:rPr spc="-38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8084820" cy="3037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5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location shall confirm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land </a:t>
            </a:r>
            <a:r>
              <a:rPr sz="2600" spc="-5" dirty="0">
                <a:latin typeface="Constantia"/>
                <a:cs typeface="Constantia"/>
              </a:rPr>
              <a:t>use plan of the  </a:t>
            </a:r>
            <a:r>
              <a:rPr sz="2600" spc="-10" dirty="0">
                <a:latin typeface="Constantia"/>
                <a:cs typeface="Constantia"/>
              </a:rPr>
              <a:t>area.</a:t>
            </a:r>
            <a:endParaRPr sz="2600">
              <a:latin typeface="Constantia"/>
              <a:cs typeface="Constantia"/>
            </a:endParaRPr>
          </a:p>
          <a:p>
            <a:pPr marL="286385" marR="2540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building </a:t>
            </a:r>
            <a:r>
              <a:rPr sz="2600" dirty="0">
                <a:latin typeface="Constantia"/>
                <a:cs typeface="Constantia"/>
              </a:rPr>
              <a:t>should be </a:t>
            </a:r>
            <a:r>
              <a:rPr sz="2600" spc="-10" dirty="0">
                <a:latin typeface="Constantia"/>
                <a:cs typeface="Constantia"/>
              </a:rPr>
              <a:t>located </a:t>
            </a:r>
            <a:r>
              <a:rPr sz="2600" spc="-30" dirty="0">
                <a:latin typeface="Constantia"/>
                <a:cs typeface="Constantia"/>
              </a:rPr>
              <a:t>away </a:t>
            </a:r>
            <a:r>
              <a:rPr sz="2600" spc="-15" dirty="0">
                <a:latin typeface="Constantia"/>
                <a:cs typeface="Constantia"/>
              </a:rPr>
              <a:t>from </a:t>
            </a:r>
            <a:r>
              <a:rPr sz="2600" spc="-20" dirty="0">
                <a:latin typeface="Constantia"/>
                <a:cs typeface="Constantia"/>
              </a:rPr>
              <a:t>sources </a:t>
            </a:r>
            <a:r>
              <a:rPr sz="2600" spc="-5" dirty="0">
                <a:latin typeface="Constantia"/>
                <a:cs typeface="Constantia"/>
              </a:rPr>
              <a:t>of  </a:t>
            </a:r>
            <a:r>
              <a:rPr sz="2600" spc="-10" dirty="0">
                <a:latin typeface="Constantia"/>
                <a:cs typeface="Constantia"/>
              </a:rPr>
              <a:t>contamination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soil mixing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area,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storage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etc.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  <a:tab pos="1012190" algn="l"/>
                <a:tab pos="1681480" algn="l"/>
                <a:tab pos="2530475" algn="l"/>
                <a:tab pos="3045460" algn="l"/>
                <a:tab pos="4620260" algn="l"/>
                <a:tab pos="5081905" algn="l"/>
                <a:tab pos="6236970" algn="l"/>
                <a:tab pos="7277100" algn="l"/>
              </a:tabLst>
            </a:pPr>
            <a:r>
              <a:rPr sz="2600" dirty="0">
                <a:latin typeface="Constantia"/>
                <a:cs typeface="Constantia"/>
              </a:rPr>
              <a:t>The	si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hall	be	a</a:t>
            </a:r>
            <a:r>
              <a:rPr sz="2600" spc="-65" dirty="0">
                <a:latin typeface="Constantia"/>
                <a:cs typeface="Constantia"/>
              </a:rPr>
              <a:t>c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essib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	se</a:t>
            </a:r>
            <a:r>
              <a:rPr sz="2600" spc="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vi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oad</a:t>
            </a:r>
            <a:r>
              <a:rPr sz="2600" spc="-4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	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er  </a:t>
            </a:r>
            <a:r>
              <a:rPr sz="2600" spc="-5" dirty="0">
                <a:latin typeface="Constantia"/>
                <a:cs typeface="Constantia"/>
              </a:rPr>
              <a:t>supply </a:t>
            </a:r>
            <a:r>
              <a:rPr sz="2600" dirty="0">
                <a:latin typeface="Constantia"/>
                <a:cs typeface="Constantia"/>
              </a:rPr>
              <a:t>and electric</a:t>
            </a:r>
            <a:r>
              <a:rPr sz="2600" spc="-3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lines.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site </a:t>
            </a:r>
            <a:r>
              <a:rPr sz="2600" dirty="0">
                <a:latin typeface="Constantia"/>
                <a:cs typeface="Constantia"/>
              </a:rPr>
              <a:t>shall be </a:t>
            </a:r>
            <a:r>
              <a:rPr sz="2600" spc="-15" dirty="0">
                <a:latin typeface="Constantia"/>
                <a:cs typeface="Constantia"/>
              </a:rPr>
              <a:t>well</a:t>
            </a:r>
            <a:r>
              <a:rPr sz="2600" spc="-4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drained.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5333" y="784606"/>
            <a:ext cx="74237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STRUCTURAL</a:t>
            </a:r>
            <a:r>
              <a:rPr spc="-105" dirty="0"/>
              <a:t> </a:t>
            </a:r>
            <a:r>
              <a:rPr spc="-5" dirty="0"/>
              <a:t>REQUIREMENT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3240" y="1702054"/>
            <a:ext cx="8100059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The roof </a:t>
            </a:r>
            <a:r>
              <a:rPr sz="2000" spc="-5" dirty="0">
                <a:latin typeface="Arial"/>
                <a:cs typeface="Arial"/>
              </a:rPr>
              <a:t>structure </a:t>
            </a:r>
            <a:r>
              <a:rPr sz="2000" dirty="0">
                <a:latin typeface="Arial"/>
                <a:cs typeface="Arial"/>
              </a:rPr>
              <a:t>should be treated </a:t>
            </a:r>
            <a:r>
              <a:rPr sz="2000" spc="-5" dirty="0">
                <a:latin typeface="Arial"/>
                <a:cs typeface="Arial"/>
              </a:rPr>
              <a:t>timber </a:t>
            </a:r>
            <a:r>
              <a:rPr sz="2000" spc="-10" dirty="0">
                <a:latin typeface="Arial"/>
                <a:cs typeface="Arial"/>
              </a:rPr>
              <a:t>or </a:t>
            </a:r>
            <a:r>
              <a:rPr sz="2000" spc="-5" dirty="0">
                <a:latin typeface="Arial"/>
                <a:cs typeface="Arial"/>
              </a:rPr>
              <a:t>steel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anti-rust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paint. Roof vents, when provided, shall be properly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screened.</a:t>
            </a:r>
            <a:endParaRPr sz="2000">
              <a:latin typeface="Arial"/>
              <a:cs typeface="Arial"/>
            </a:endParaRPr>
          </a:p>
          <a:p>
            <a:pPr marL="299085" marR="1905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085" algn="l"/>
                <a:tab pos="299720" algn="l"/>
                <a:tab pos="1348105" algn="l"/>
                <a:tab pos="2012314" algn="l"/>
                <a:tab pos="2437765" algn="l"/>
                <a:tab pos="2791460" algn="l"/>
                <a:tab pos="3468370" algn="l"/>
                <a:tab pos="3962400" algn="l"/>
                <a:tab pos="4315460" algn="l"/>
                <a:tab pos="4963795" algn="l"/>
                <a:tab pos="5459095" algn="l"/>
                <a:tab pos="6475730" algn="l"/>
                <a:tab pos="7112634" algn="l"/>
                <a:tab pos="7649209" algn="l"/>
              </a:tabLst>
            </a:pPr>
            <a:r>
              <a:rPr sz="2000" dirty="0">
                <a:latin typeface="Arial"/>
                <a:cs typeface="Arial"/>
              </a:rPr>
              <a:t>Ceilings	shall	be	at	le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st	2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4	m	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rom	the	fini</a:t>
            </a:r>
            <a:r>
              <a:rPr sz="2000" spc="-1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hed	floor	line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nd  painted with latex paint and should be prevent from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dust.</a:t>
            </a:r>
            <a:endParaRPr sz="2000">
              <a:latin typeface="Arial"/>
              <a:cs typeface="Arial"/>
            </a:endParaRPr>
          </a:p>
          <a:p>
            <a:pPr marL="2997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wall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shall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concreted,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smooth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finished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properly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painted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with anti-fungal- epoxic-paints and slope shall be at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45</a:t>
            </a:r>
            <a:r>
              <a:rPr sz="1950" spc="15" baseline="25641" dirty="0">
                <a:latin typeface="Arial"/>
                <a:cs typeface="Arial"/>
              </a:rPr>
              <a:t>0c</a:t>
            </a:r>
            <a:endParaRPr sz="1950" baseline="25641">
              <a:latin typeface="Arial"/>
              <a:cs typeface="Arial"/>
            </a:endParaRPr>
          </a:p>
          <a:p>
            <a:pPr marL="299085" marR="1905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085" algn="l"/>
                <a:tab pos="299720" algn="l"/>
                <a:tab pos="7859395" algn="l"/>
              </a:tabLst>
            </a:pPr>
            <a:r>
              <a:rPr sz="2000" dirty="0">
                <a:latin typeface="Arial"/>
                <a:cs typeface="Arial"/>
              </a:rPr>
              <a:t>All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ows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erly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alled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6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esh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reen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	at  least 1 m from the finish floor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line.</a:t>
            </a:r>
            <a:endParaRPr sz="2000">
              <a:latin typeface="Arial"/>
              <a:cs typeface="Arial"/>
            </a:endParaRPr>
          </a:p>
          <a:p>
            <a:pPr marL="299085" marR="1905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Main </a:t>
            </a:r>
            <a:r>
              <a:rPr sz="2000" spc="-5" dirty="0">
                <a:latin typeface="Arial"/>
                <a:cs typeface="Arial"/>
              </a:rPr>
              <a:t>door ways </a:t>
            </a:r>
            <a:r>
              <a:rPr sz="2000" dirty="0">
                <a:latin typeface="Arial"/>
                <a:cs typeface="Arial"/>
              </a:rPr>
              <a:t>shall be at least </a:t>
            </a:r>
            <a:r>
              <a:rPr sz="2000" spc="-5" dirty="0">
                <a:latin typeface="Arial"/>
                <a:cs typeface="Arial"/>
              </a:rPr>
              <a:t>1.5 </a:t>
            </a:r>
            <a:r>
              <a:rPr sz="2000" dirty="0">
                <a:latin typeface="Arial"/>
                <a:cs typeface="Arial"/>
              </a:rPr>
              <a:t>m wide and moisture </a:t>
            </a:r>
            <a:r>
              <a:rPr sz="2000" spc="-5" dirty="0">
                <a:latin typeface="Arial"/>
                <a:cs typeface="Arial"/>
              </a:rPr>
              <a:t>and rust-  </a:t>
            </a:r>
            <a:r>
              <a:rPr sz="2000" dirty="0">
                <a:latin typeface="Arial"/>
                <a:cs typeface="Arial"/>
              </a:rPr>
              <a:t>resistant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material..</a:t>
            </a:r>
            <a:endParaRPr sz="2000">
              <a:latin typeface="Arial"/>
              <a:cs typeface="Arial"/>
            </a:endParaRPr>
          </a:p>
          <a:p>
            <a:pPr marL="2997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Floor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shall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concreted,</a:t>
            </a:r>
            <a:r>
              <a:rPr sz="2000" spc="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smooth,</a:t>
            </a:r>
            <a:r>
              <a:rPr sz="2000" spc="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non-skid,</a:t>
            </a:r>
            <a:r>
              <a:rPr sz="2000" spc="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slope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2%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-4%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towards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drain.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69949"/>
            <a:ext cx="8127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BASIC </a:t>
            </a:r>
            <a:r>
              <a:rPr sz="4000" spc="-35" dirty="0"/>
              <a:t>FACILITIES </a:t>
            </a:r>
            <a:r>
              <a:rPr sz="4000" spc="-5" dirty="0"/>
              <a:t>OF</a:t>
            </a:r>
            <a:r>
              <a:rPr sz="4000" spc="35" dirty="0"/>
              <a:t> </a:t>
            </a:r>
            <a:r>
              <a:rPr sz="4000" spc="-45" dirty="0"/>
              <a:t>LABORATORES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6908672" y="1613661"/>
            <a:ext cx="169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330" algn="l"/>
              </a:tabLst>
            </a:pPr>
            <a:r>
              <a:rPr sz="2400" spc="-8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	</a:t>
            </a:r>
            <a:r>
              <a:rPr sz="2400" spc="-5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eepi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13661"/>
            <a:ext cx="6065520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  <a:tab pos="1018540" algn="l"/>
                <a:tab pos="1966595" algn="l"/>
                <a:tab pos="2814320" algn="l"/>
                <a:tab pos="4309110" algn="l"/>
                <a:tab pos="5154930" algn="l"/>
              </a:tabLst>
            </a:pPr>
            <a:r>
              <a:rPr sz="2400" spc="-5" dirty="0">
                <a:latin typeface="Constantia"/>
                <a:cs typeface="Constantia"/>
              </a:rPr>
              <a:t>On</a:t>
            </a:r>
            <a:r>
              <a:rPr sz="2400" dirty="0">
                <a:latin typeface="Constantia"/>
                <a:cs typeface="Constantia"/>
              </a:rPr>
              <a:t>e	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oom	Wi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h	</a:t>
            </a: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ompu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er	</a:t>
            </a:r>
            <a:r>
              <a:rPr sz="2400" spc="-10" dirty="0">
                <a:latin typeface="Constantia"/>
                <a:cs typeface="Constantia"/>
              </a:rPr>
              <a:t>W</a:t>
            </a:r>
            <a:r>
              <a:rPr sz="2400" spc="-5" dirty="0">
                <a:latin typeface="Constantia"/>
                <a:cs typeface="Constantia"/>
              </a:rPr>
              <a:t>it</a:t>
            </a:r>
            <a:r>
              <a:rPr sz="2400" dirty="0">
                <a:latin typeface="Constantia"/>
                <a:cs typeface="Constantia"/>
              </a:rPr>
              <a:t>h	</a:t>
            </a:r>
            <a:r>
              <a:rPr sz="2400" spc="2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oc</a:t>
            </a:r>
            <a:r>
              <a:rPr sz="2400" spc="-5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er  </a:t>
            </a:r>
            <a:r>
              <a:rPr sz="2400" spc="-15" dirty="0">
                <a:latin typeface="Constantia"/>
                <a:cs typeface="Constantia"/>
              </a:rPr>
              <a:t>Apron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Working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Place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  <a:tab pos="4481195" algn="l"/>
              </a:tabLst>
            </a:pPr>
            <a:r>
              <a:rPr sz="2400" spc="-15" dirty="0">
                <a:latin typeface="Constantia"/>
                <a:cs typeface="Constantia"/>
              </a:rPr>
              <a:t>Layout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Plant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Tissue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Culture	</a:t>
            </a:r>
            <a:r>
              <a:rPr sz="240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25" dirty="0">
                <a:latin typeface="Constantia"/>
                <a:cs typeface="Constantia"/>
              </a:rPr>
              <a:t>Washing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Room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Sterilization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Room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Media Preparation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Room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Inoculation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Room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Incubation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Room.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Skilled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Labour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5182" y="1031189"/>
            <a:ext cx="44551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WASHING</a:t>
            </a:r>
            <a:r>
              <a:rPr spc="-120" dirty="0"/>
              <a:t> </a:t>
            </a:r>
            <a:r>
              <a:rPr spc="-15" dirty="0"/>
              <a:t>ROOM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960829"/>
            <a:ext cx="8073390" cy="317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glassware washing area shall be</a:t>
            </a:r>
            <a:r>
              <a:rPr sz="2400" spc="4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located </a:t>
            </a:r>
            <a:r>
              <a:rPr sz="2400" spc="-5" dirty="0">
                <a:latin typeface="Arial"/>
                <a:cs typeface="Arial"/>
              </a:rPr>
              <a:t>near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8638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sterilization and media preparation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areas.</a:t>
            </a:r>
            <a:endParaRPr sz="2400">
              <a:latin typeface="Arial"/>
              <a:cs typeface="Arial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15" dirty="0">
                <a:latin typeface="Arial"/>
                <a:cs typeface="Arial"/>
              </a:rPr>
              <a:t>Washing </a:t>
            </a:r>
            <a:r>
              <a:rPr sz="2400" spc="-5" dirty="0">
                <a:latin typeface="Arial"/>
                <a:cs typeface="Arial"/>
              </a:rPr>
              <a:t>sink(45cm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spc="-5" dirty="0">
                <a:latin typeface="Arial"/>
                <a:cs typeface="Arial"/>
              </a:rPr>
              <a:t>60cm) can be fitted in one side of  Room and should be acidic and alkali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resistant.</a:t>
            </a:r>
            <a:endParaRPr sz="24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Room also provided with Bucket, detergent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mug and  also Plastic </a:t>
            </a:r>
            <a:r>
              <a:rPr sz="2400" dirty="0">
                <a:latin typeface="Arial"/>
                <a:cs typeface="Arial"/>
              </a:rPr>
              <a:t>tray to kept </a:t>
            </a:r>
            <a:r>
              <a:rPr sz="2400" spc="-5" dirty="0">
                <a:latin typeface="Arial"/>
                <a:cs typeface="Arial"/>
              </a:rPr>
              <a:t>washed Media bottles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sterilized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media.</a:t>
            </a:r>
            <a:endParaRPr sz="24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Room provided with water line and electricity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0822" y="1031189"/>
            <a:ext cx="56394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STERILIZATION</a:t>
            </a:r>
            <a:r>
              <a:rPr spc="-85" dirty="0"/>
              <a:t> </a:t>
            </a:r>
            <a:r>
              <a:rPr spc="-15" dirty="0"/>
              <a:t>ROOM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840" y="1960829"/>
            <a:ext cx="8147684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325120" algn="l"/>
                <a:tab pos="1144905" algn="l"/>
                <a:tab pos="2135505" algn="l"/>
                <a:tab pos="3329304" algn="l"/>
                <a:tab pos="4284980" algn="l"/>
                <a:tab pos="5158105" algn="l"/>
                <a:tab pos="7827009" algn="l"/>
              </a:tabLst>
            </a:pPr>
            <a:r>
              <a:rPr sz="2400" spc="-5" dirty="0">
                <a:latin typeface="Arial"/>
                <a:cs typeface="Arial"/>
              </a:rPr>
              <a:t>The	</a:t>
            </a:r>
            <a:r>
              <a:rPr sz="2400" dirty="0">
                <a:latin typeface="Arial"/>
                <a:cs typeface="Arial"/>
              </a:rPr>
              <a:t>room	</a:t>
            </a:r>
            <a:r>
              <a:rPr sz="2400" spc="-5" dirty="0">
                <a:latin typeface="Arial"/>
                <a:cs typeface="Arial"/>
              </a:rPr>
              <a:t>should	have	</a:t>
            </a:r>
            <a:r>
              <a:rPr sz="2400" dirty="0">
                <a:latin typeface="Arial"/>
                <a:cs typeface="Arial"/>
              </a:rPr>
              <a:t>One	autoclave(vertical	</a:t>
            </a:r>
            <a:r>
              <a:rPr sz="2400" spc="-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horizontal) or cooker with well ventilated exhaust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fan.</a:t>
            </a:r>
            <a:endParaRPr sz="2400">
              <a:latin typeface="Arial"/>
              <a:cs typeface="Arial"/>
            </a:endParaRPr>
          </a:p>
          <a:p>
            <a:pPr marL="324485" marR="431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393065" algn="l"/>
                <a:tab pos="393700" algn="l"/>
                <a:tab pos="1144905" algn="l"/>
                <a:tab pos="2204085" algn="l"/>
                <a:tab pos="3007360" algn="l"/>
                <a:tab pos="3522979" algn="l"/>
                <a:tab pos="4699635" algn="l"/>
                <a:tab pos="5553075" algn="l"/>
                <a:tab pos="6682740" algn="l"/>
                <a:tab pos="7266305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Also	having	tools	</a:t>
            </a:r>
            <a:r>
              <a:rPr sz="2400" dirty="0">
                <a:latin typeface="Arial"/>
                <a:cs typeface="Arial"/>
              </a:rPr>
              <a:t>for	</a:t>
            </a:r>
            <a:r>
              <a:rPr sz="2400" spc="-5" dirty="0">
                <a:latin typeface="Arial"/>
                <a:cs typeface="Arial"/>
              </a:rPr>
              <a:t>support	while	</a:t>
            </a:r>
            <a:r>
              <a:rPr sz="2400" dirty="0">
                <a:latin typeface="Arial"/>
                <a:cs typeface="Arial"/>
              </a:rPr>
              <a:t>placing	the	</a:t>
            </a:r>
            <a:r>
              <a:rPr sz="2400" spc="-5" dirty="0">
                <a:latin typeface="Arial"/>
                <a:cs typeface="Arial"/>
              </a:rPr>
              <a:t>media bottles in autoclave or cooker 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 sterilization.</a:t>
            </a:r>
            <a:endParaRPr sz="2400">
              <a:latin typeface="Arial"/>
              <a:cs typeface="Arial"/>
            </a:endParaRPr>
          </a:p>
          <a:p>
            <a:pPr marL="3251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32512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bottles </a:t>
            </a:r>
            <a:r>
              <a:rPr sz="2400" spc="-5" dirty="0">
                <a:latin typeface="Arial"/>
                <a:cs typeface="Arial"/>
              </a:rPr>
              <a:t>should sterilized At 121</a:t>
            </a:r>
            <a:r>
              <a:rPr sz="2400" spc="-7" baseline="24305" dirty="0">
                <a:latin typeface="Arial"/>
                <a:cs typeface="Arial"/>
              </a:rPr>
              <a:t>0C </a:t>
            </a:r>
            <a:r>
              <a:rPr sz="2400" spc="-5" dirty="0">
                <a:latin typeface="Arial"/>
                <a:cs typeface="Arial"/>
              </a:rPr>
              <a:t>at 15 lb.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hrs.</a:t>
            </a:r>
            <a:endParaRPr sz="2400">
              <a:latin typeface="Arial"/>
              <a:cs typeface="Arial"/>
            </a:endParaRPr>
          </a:p>
          <a:p>
            <a:pPr marL="324485" marR="431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325120" algn="l"/>
              </a:tabLst>
            </a:pPr>
            <a:r>
              <a:rPr sz="2400" spc="-5" dirty="0">
                <a:latin typeface="Arial"/>
                <a:cs typeface="Arial"/>
              </a:rPr>
              <a:t>It contains </a:t>
            </a:r>
            <a:r>
              <a:rPr sz="2400" dirty="0">
                <a:latin typeface="Arial"/>
                <a:cs typeface="Arial"/>
              </a:rPr>
              <a:t>wrapping </a:t>
            </a:r>
            <a:r>
              <a:rPr sz="2400" spc="-5" dirty="0">
                <a:latin typeface="Arial"/>
                <a:cs typeface="Arial"/>
              </a:rPr>
              <a:t>paper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wrap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rubber </a:t>
            </a:r>
            <a:r>
              <a:rPr sz="2400" dirty="0">
                <a:latin typeface="Arial"/>
                <a:cs typeface="Arial"/>
              </a:rPr>
              <a:t>to tight  </a:t>
            </a:r>
            <a:r>
              <a:rPr sz="2400" spc="-5" dirty="0">
                <a:latin typeface="Arial"/>
                <a:cs typeface="Arial"/>
              </a:rPr>
              <a:t>the inoculating dishes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sterilization.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439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Constantia</vt:lpstr>
      <vt:lpstr>Wingdings</vt:lpstr>
      <vt:lpstr>Calibri</vt:lpstr>
      <vt:lpstr>Wingdings 2</vt:lpstr>
      <vt:lpstr>Flow</vt:lpstr>
      <vt:lpstr>Slide 1</vt:lpstr>
      <vt:lpstr>NEED OF LOW CAST LAB.</vt:lpstr>
      <vt:lpstr>Slide 3</vt:lpstr>
      <vt:lpstr>Slide 4</vt:lpstr>
      <vt:lpstr>LOCATION</vt:lpstr>
      <vt:lpstr>STRUCTURAL REQUIREMENT</vt:lpstr>
      <vt:lpstr>THE BASIC FACILITIES OF LABORATORES</vt:lpstr>
      <vt:lpstr>WASHING ROOM</vt:lpstr>
      <vt:lpstr>STERILIZATION ROOM</vt:lpstr>
      <vt:lpstr>MEDIA PREPARATION ROOM</vt:lpstr>
      <vt:lpstr>INOCULATION ROOM</vt:lpstr>
      <vt:lpstr>INCUBATION ROOM</vt:lpstr>
      <vt:lpstr>INSTRUMENT ROOM</vt:lpstr>
      <vt:lpstr>Glassware and Other requirement</vt:lpstr>
      <vt:lpstr>OTHER FACILITIES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3</cp:revision>
  <dcterms:created xsi:type="dcterms:W3CDTF">2019-11-27T21:57:00Z</dcterms:created>
  <dcterms:modified xsi:type="dcterms:W3CDTF">2020-02-12T05:52:19Z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2019-11-27T00:00:00Z</vt:filetime>
  </property>
</Properties>
</file>