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2" r:id="rId1"/>
  </p:sldMasterIdLst>
  <p:sldIdLst>
    <p:sldId id="256" r:id="rId2"/>
    <p:sldId id="271" r:id="rId3"/>
    <p:sldId id="272" r:id="rId4"/>
    <p:sldId id="257" r:id="rId5"/>
    <p:sldId id="273" r:id="rId6"/>
    <p:sldId id="258" r:id="rId7"/>
    <p:sldId id="274" r:id="rId8"/>
    <p:sldId id="260" r:id="rId9"/>
    <p:sldId id="261" r:id="rId10"/>
    <p:sldId id="275" r:id="rId11"/>
    <p:sldId id="262" r:id="rId12"/>
    <p:sldId id="263" r:id="rId13"/>
    <p:sldId id="264" r:id="rId14"/>
    <p:sldId id="276" r:id="rId15"/>
    <p:sldId id="265" r:id="rId16"/>
    <p:sldId id="266" r:id="rId17"/>
    <p:sldId id="267" r:id="rId18"/>
    <p:sldId id="268" r:id="rId19"/>
    <p:sldId id="277" r:id="rId20"/>
    <p:sldId id="283" r:id="rId21"/>
    <p:sldId id="278" r:id="rId22"/>
    <p:sldId id="279" r:id="rId23"/>
    <p:sldId id="280" r:id="rId24"/>
    <p:sldId id="281" r:id="rId25"/>
    <p:sldId id="282" r:id="rId26"/>
    <p:sldId id="270" r:id="rId27"/>
  </p:sldIdLst>
  <p:sldSz cx="9144000" cy="6858000" type="screen4x3"/>
  <p:notesSz cx="9144000" cy="6858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Lucida Sans Unicode" pitchFamily="34" charset="0"/>
      <p:regular r:id="rId32"/>
    </p:embeddedFont>
    <p:embeddedFont>
      <p:font typeface="Wingdings 2" pitchFamily="18" charset="2"/>
      <p:regular r:id="rId33"/>
    </p:embeddedFont>
    <p:embeddedFont>
      <p:font typeface="Wingdings 3" pitchFamily="18" charset="2"/>
      <p:regular r:id="rId34"/>
    </p:embeddedFont>
    <p:embeddedFont>
      <p:font typeface="Verdana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1788490"/>
            <a:ext cx="72390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5"/>
              </a:spcBef>
            </a:pPr>
            <a:r>
              <a:rPr sz="5400" dirty="0">
                <a:latin typeface="Calibri" pitchFamily="34" charset="0"/>
              </a:rPr>
              <a:t>C</a:t>
            </a:r>
            <a:r>
              <a:rPr sz="5400" spc="-215" dirty="0">
                <a:latin typeface="Calibri" pitchFamily="34" charset="0"/>
              </a:rPr>
              <a:t>R</a:t>
            </a:r>
            <a:r>
              <a:rPr sz="5400" dirty="0">
                <a:latin typeface="Calibri" pitchFamily="34" charset="0"/>
              </a:rPr>
              <a:t>YOPRESE</a:t>
            </a:r>
            <a:r>
              <a:rPr sz="5400" spc="-220" dirty="0">
                <a:latin typeface="Calibri" pitchFamily="34" charset="0"/>
              </a:rPr>
              <a:t>R</a:t>
            </a:r>
            <a:r>
              <a:rPr sz="5400" spc="-765" dirty="0">
                <a:latin typeface="Calibri" pitchFamily="34" charset="0"/>
              </a:rPr>
              <a:t>V</a:t>
            </a:r>
            <a:r>
              <a:rPr sz="5400" spc="-440" dirty="0">
                <a:latin typeface="Calibri" pitchFamily="34" charset="0"/>
              </a:rPr>
              <a:t>A</a:t>
            </a:r>
            <a:r>
              <a:rPr sz="5400" dirty="0">
                <a:latin typeface="Calibri" pitchFamily="34" charset="0"/>
              </a:rPr>
              <a:t>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6680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+mj-lt"/>
              <a:buAutoNum type="arabicPeriod" startAt="4"/>
              <a:tabLst>
                <a:tab pos="354965" algn="l"/>
                <a:tab pos="355600" algn="l"/>
              </a:tabLst>
            </a:pP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Storage in liquid</a:t>
            </a:r>
            <a:r>
              <a:rPr lang="en-US" sz="2400" spc="-8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nitrogen.</a:t>
            </a: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+mj-lt"/>
              <a:buAutoNum type="arabicPeriod" startAt="4"/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+mj-lt"/>
              <a:buAutoNum type="arabicPeriod" startAt="4"/>
              <a:tabLst>
                <a:tab pos="354965" algn="l"/>
                <a:tab pos="355600" algn="l"/>
              </a:tabLst>
            </a:pP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Thawing.</a:t>
            </a: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+mj-lt"/>
              <a:buAutoNum type="arabicPeriod" startAt="4"/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+mj-lt"/>
              <a:buAutoNum type="arabicPeriod" startAt="4"/>
              <a:tabLst>
                <a:tab pos="354965" algn="l"/>
                <a:tab pos="355600" algn="l"/>
              </a:tabLst>
            </a:pPr>
            <a:r>
              <a:rPr lang="en-US" sz="2400" spc="-2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Washing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and</a:t>
            </a:r>
            <a:r>
              <a:rPr lang="en-US" sz="2400" spc="-4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reculturing.</a:t>
            </a: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+mj-lt"/>
              <a:buAutoNum type="arabicPeriod" startAt="4"/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+mj-lt"/>
              <a:buAutoNum type="arabicPeriod" startAt="4"/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Measurement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of</a:t>
            </a:r>
            <a:r>
              <a:rPr lang="en-US" sz="2400" spc="-4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spc="-1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viability.</a:t>
            </a: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+mj-lt"/>
              <a:buAutoNum type="arabicPeriod" startAt="4"/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+mj-lt"/>
              <a:buAutoNum type="arabicPeriod" startAt="4"/>
              <a:tabLst>
                <a:tab pos="354965" algn="l"/>
                <a:tab pos="355600" algn="l"/>
              </a:tabLst>
            </a:pP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Regeneration of</a:t>
            </a:r>
            <a:r>
              <a:rPr lang="en-US" sz="2400" spc="-5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plants and animals.</a:t>
            </a:r>
            <a:endParaRPr lang="en-US" sz="24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668351"/>
            <a:ext cx="83058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1</a:t>
            </a:r>
            <a:r>
              <a:rPr sz="3600" dirty="0"/>
              <a:t>.</a:t>
            </a:r>
            <a:r>
              <a:rPr sz="3600" spc="-620" dirty="0"/>
              <a:t> </a:t>
            </a:r>
            <a:r>
              <a:rPr lang="en-US" sz="3600" dirty="0" smtClean="0">
                <a:latin typeface="Calibri" pitchFamily="34" charset="0"/>
              </a:rPr>
              <a:t>S</a:t>
            </a:r>
            <a:r>
              <a:rPr sz="3600" dirty="0" smtClean="0">
                <a:latin typeface="Calibri" pitchFamily="34" charset="0"/>
              </a:rPr>
              <a:t>election </a:t>
            </a:r>
            <a:r>
              <a:rPr sz="3600" dirty="0">
                <a:latin typeface="Calibri" pitchFamily="34" charset="0"/>
              </a:rPr>
              <a:t>of </a:t>
            </a:r>
            <a:r>
              <a:rPr lang="en-US" sz="3600" dirty="0" smtClean="0">
                <a:latin typeface="Calibri" pitchFamily="34" charset="0"/>
              </a:rPr>
              <a:t>P</a:t>
            </a:r>
            <a:r>
              <a:rPr sz="3600" dirty="0" smtClean="0">
                <a:latin typeface="Calibri" pitchFamily="34" charset="0"/>
              </a:rPr>
              <a:t>lant</a:t>
            </a:r>
            <a:r>
              <a:rPr lang="en-US" sz="3600" dirty="0" smtClean="0">
                <a:latin typeface="Calibri" pitchFamily="34" charset="0"/>
              </a:rPr>
              <a:t> and Animal</a:t>
            </a:r>
            <a:r>
              <a:rPr sz="3600" dirty="0" smtClean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M</a:t>
            </a:r>
            <a:r>
              <a:rPr sz="3600" dirty="0" smtClean="0">
                <a:latin typeface="Calibri" pitchFamily="34" charset="0"/>
              </a:rPr>
              <a:t>aterial </a:t>
            </a:r>
            <a:r>
              <a:rPr sz="3600" dirty="0">
                <a:latin typeface="Calibri" pitchFamily="34" charset="0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600200"/>
            <a:ext cx="8153400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Selection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of proper 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plant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or animal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material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is</a:t>
            </a:r>
            <a:r>
              <a:rPr sz="2400" spc="-12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important.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Calibri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Two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important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factors depend on it such</a:t>
            </a:r>
            <a:r>
              <a:rPr sz="2400" spc="-8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as</a:t>
            </a:r>
            <a:endParaRPr sz="2400" dirty="0">
              <a:latin typeface="Calibri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lphaLcParenBoth"/>
              <a:tabLst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nature</a:t>
            </a:r>
            <a:r>
              <a:rPr sz="2400" spc="-4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and</a:t>
            </a:r>
            <a:endParaRPr sz="2400" dirty="0">
              <a:latin typeface="Calibri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lphaLcParenBoth"/>
              <a:tabLst>
                <a:tab pos="355600" algn="l"/>
              </a:tabLst>
            </a:pPr>
            <a:r>
              <a:rPr sz="2400" spc="-2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density.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Calibri" pitchFamily="34" charset="0"/>
              <a:cs typeface="Times New Roman"/>
            </a:endParaRPr>
          </a:p>
          <a:p>
            <a:pPr marL="355600" marR="5080" indent="-342900">
              <a:lnSpc>
                <a:spcPct val="100000"/>
              </a:lnSpc>
            </a:pPr>
            <a:r>
              <a:rPr sz="2400" spc="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Any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tissue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can be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selected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for this purpose. e.g.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meristem, embryo,</a:t>
            </a:r>
            <a:r>
              <a:rPr sz="2400" spc="-10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ovules,  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seeds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, tissues, organ and cells</a:t>
            </a:r>
            <a:r>
              <a:rPr sz="2400" spc="-2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etc..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alibri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 density should be</a:t>
            </a:r>
            <a:r>
              <a:rPr sz="2400" spc="-10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high.</a:t>
            </a:r>
            <a:endParaRPr sz="24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877528"/>
            <a:ext cx="61722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>
                <a:latin typeface="Calibri" pitchFamily="34" charset="0"/>
              </a:rPr>
              <a:t>2. </a:t>
            </a:r>
            <a:r>
              <a:rPr sz="3600" dirty="0">
                <a:latin typeface="Calibri" pitchFamily="34" charset="0"/>
              </a:rPr>
              <a:t>Addition of</a:t>
            </a:r>
            <a:r>
              <a:rPr sz="3600" spc="-60" dirty="0">
                <a:latin typeface="Calibri" pitchFamily="34" charset="0"/>
              </a:rPr>
              <a:t> </a:t>
            </a:r>
            <a:r>
              <a:rPr sz="3600" spc="-5" dirty="0">
                <a:latin typeface="Calibri" pitchFamily="34" charset="0"/>
              </a:rPr>
              <a:t>cryoprotectant</a:t>
            </a:r>
            <a:endParaRPr sz="3600" dirty="0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828801"/>
            <a:ext cx="830326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They are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chemical which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prevent</a:t>
            </a:r>
            <a:r>
              <a:rPr sz="2400" spc="-4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cryodestruction.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"/>
            </a:pP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"/>
            </a:pPr>
            <a:endParaRPr sz="2400" dirty="0">
              <a:latin typeface="Calibri" pitchFamily="34" charset="0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  <a:tab pos="1304925" algn="l"/>
              </a:tabLst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These are sucrose, alcohols, glycols,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some amino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acid  (proline),	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DMSO (dimethyl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sulfoxide).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"/>
            </a:pP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Wingdings"/>
              <a:buChar char=""/>
            </a:pPr>
            <a:endParaRPr sz="2400" dirty="0">
              <a:latin typeface="Calibri" pitchFamily="34" charset="0"/>
              <a:cs typeface="Times New Roman"/>
            </a:endParaRPr>
          </a:p>
          <a:p>
            <a:pPr marL="12700" marR="55880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Generally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two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cryoprotectant should be used</a:t>
            </a:r>
            <a:r>
              <a:rPr sz="2400" spc="-9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together  instead of single one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as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they are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more</a:t>
            </a:r>
            <a:r>
              <a:rPr sz="2400" spc="-9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effective.</a:t>
            </a:r>
            <a:endParaRPr sz="24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26083"/>
            <a:ext cx="3048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>
                <a:latin typeface="Calibri" pitchFamily="34" charset="0"/>
              </a:rPr>
              <a:t>3.</a:t>
            </a:r>
            <a:r>
              <a:rPr sz="3600" spc="-80" dirty="0">
                <a:latin typeface="Calibri" pitchFamily="34" charset="0"/>
              </a:rPr>
              <a:t> </a:t>
            </a:r>
            <a:r>
              <a:rPr sz="3600" spc="-5" dirty="0">
                <a:latin typeface="Calibri" pitchFamily="34" charset="0"/>
              </a:rPr>
              <a:t>Freezing</a:t>
            </a:r>
            <a:endParaRPr sz="3600" dirty="0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676400"/>
            <a:ext cx="7818755" cy="37760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sensitivity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of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cells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to low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temperature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depends on the 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species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alibri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There are four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different types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of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methods</a:t>
            </a:r>
            <a:r>
              <a:rPr sz="2400" spc="-13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: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alibri" pitchFamily="34" charset="0"/>
              <a:cs typeface="Times New Roman"/>
            </a:endParaRPr>
          </a:p>
          <a:p>
            <a:pPr marL="12700" marR="274955">
              <a:lnSpc>
                <a:spcPct val="100000"/>
              </a:lnSpc>
              <a:tabLst>
                <a:tab pos="2527300" algn="l"/>
              </a:tabLst>
            </a:pPr>
            <a:r>
              <a:rPr sz="2800" b="1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Slow freezing</a:t>
            </a:r>
            <a:r>
              <a:rPr sz="2800" b="1" spc="-3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method</a:t>
            </a:r>
            <a:r>
              <a:rPr sz="2800" b="1" spc="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:</a:t>
            </a:r>
          </a:p>
          <a:p>
            <a:pPr marL="12700" marR="274955">
              <a:lnSpc>
                <a:spcPct val="100000"/>
              </a:lnSpc>
              <a:tabLst>
                <a:tab pos="2527300" algn="l"/>
              </a:tabLst>
            </a:pPr>
            <a:r>
              <a:rPr sz="2800" b="1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	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tissue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or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cells</a:t>
            </a:r>
            <a:r>
              <a:rPr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is slowly frozen at</a:t>
            </a:r>
            <a:r>
              <a:rPr sz="2400" spc="-16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slow  cooling rate. The advantage is the </a:t>
            </a:r>
            <a:r>
              <a:rPr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cells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are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partially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dehydrated and  survive</a:t>
            </a:r>
            <a:r>
              <a:rPr sz="2400" spc="-5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better.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1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675255" algn="l"/>
              </a:tabLst>
            </a:pPr>
            <a:r>
              <a:rPr lang="en-US" sz="2800" b="1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Rapid </a:t>
            </a:r>
            <a:r>
              <a:rPr lang="en-US" sz="2800" b="1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freezing</a:t>
            </a:r>
            <a:r>
              <a:rPr lang="en-US" sz="2800" b="1" spc="-2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800" b="1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method</a:t>
            </a:r>
            <a:r>
              <a:rPr lang="en-US" sz="2800" b="1" spc="1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:</a:t>
            </a:r>
          </a:p>
          <a:p>
            <a:pPr marL="12700" marR="5080">
              <a:lnSpc>
                <a:spcPct val="100000"/>
              </a:lnSpc>
              <a:tabLst>
                <a:tab pos="2675255" algn="l"/>
              </a:tabLst>
            </a:pP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	It involves plunging the vials in liquid nitrogen.</a:t>
            </a:r>
            <a:r>
              <a:rPr lang="en-US" sz="2400" spc="-28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 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temperature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decreases from -300 to -1000 degree</a:t>
            </a:r>
            <a:r>
              <a:rPr lang="en-US" sz="2400" spc="-17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spc="-2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rapidly.</a:t>
            </a:r>
            <a:endParaRPr lang="en-US" sz="2400" dirty="0" smtClean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800" b="1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Stepwise freezing </a:t>
            </a:r>
            <a:r>
              <a:rPr lang="en-US" sz="2800" b="1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method </a:t>
            </a:r>
            <a:r>
              <a:rPr lang="en-US" sz="2800" b="1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                                       </a:t>
            </a:r>
            <a:r>
              <a:rPr lang="en-US"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his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is combination of both slow and rapid</a:t>
            </a:r>
            <a:r>
              <a:rPr lang="en-US" sz="2400" spc="-2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freezing</a:t>
            </a:r>
            <a:r>
              <a:rPr lang="en-US" sz="2400" dirty="0">
                <a:latin typeface="Calibri" pitchFamily="34" charset="0"/>
                <a:cs typeface="Times New Roman"/>
              </a:rPr>
              <a:t>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method. </a:t>
            </a:r>
          </a:p>
          <a:p>
            <a:pPr marL="12700">
              <a:lnSpc>
                <a:spcPct val="100000"/>
              </a:lnSpc>
            </a:pP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 process is carried </a:t>
            </a:r>
            <a:r>
              <a:rPr lang="en-US" sz="2400" spc="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out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in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step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wise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like</a:t>
            </a:r>
            <a:r>
              <a:rPr lang="en-US" sz="2400" spc="-18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spc="-2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manner.</a:t>
            </a:r>
            <a:endParaRPr lang="en-US" sz="2400" dirty="0" smtClean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400935" algn="l"/>
              </a:tabLst>
            </a:pPr>
            <a:r>
              <a:rPr lang="en-US" sz="2800" b="1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Dry freezing</a:t>
            </a:r>
            <a:r>
              <a:rPr lang="en-US" sz="2800" b="1" spc="-4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800" b="1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method</a:t>
            </a:r>
            <a:r>
              <a:rPr lang="en-US" sz="2800" b="1" spc="1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:</a:t>
            </a:r>
          </a:p>
          <a:p>
            <a:pPr marL="12700">
              <a:lnSpc>
                <a:spcPct val="100000"/>
              </a:lnSpc>
              <a:tabLst>
                <a:tab pos="2400935" algn="l"/>
              </a:tabLst>
            </a:pPr>
            <a:r>
              <a:rPr lang="en-US"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                                    In this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method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dehydrated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cells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and seeds are</a:t>
            </a:r>
            <a:r>
              <a:rPr lang="en-US" sz="2400" spc="-12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stored</a:t>
            </a:r>
            <a:r>
              <a:rPr lang="en-US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662207"/>
            <a:ext cx="36576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4</a:t>
            </a:r>
            <a:r>
              <a:rPr sz="3600" spc="-5" dirty="0">
                <a:latin typeface="Calibri" pitchFamily="34" charset="0"/>
              </a:rPr>
              <a:t>.</a:t>
            </a:r>
            <a:r>
              <a:rPr sz="3600" spc="-70" dirty="0">
                <a:latin typeface="Calibri" pitchFamily="34" charset="0"/>
              </a:rPr>
              <a:t> </a:t>
            </a:r>
            <a:r>
              <a:rPr sz="3600" dirty="0">
                <a:latin typeface="Calibri" pitchFamily="34" charset="0"/>
              </a:rPr>
              <a:t>Storage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600200"/>
            <a:ext cx="767270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03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maintenance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of the frozen cells or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material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at</a:t>
            </a:r>
            <a:r>
              <a:rPr sz="2400" spc="-12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specific 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temperature is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very</a:t>
            </a:r>
            <a:r>
              <a:rPr sz="2400" spc="-3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important.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In general the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temperature is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kept -70 to -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19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5.8</a:t>
            </a:r>
            <a:r>
              <a:rPr sz="2400" spc="-8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degree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Celsius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 pitchFamily="34" charset="0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Prolong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storage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is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done at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temperature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of -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19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5.8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degree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Celsius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in</a:t>
            </a:r>
            <a:r>
              <a:rPr sz="2400" spc="-8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liquid  nitrogen.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Calibri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9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To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prevent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damage,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continous supply of nitrogen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is</a:t>
            </a:r>
            <a:r>
              <a:rPr sz="2400" spc="-2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done.</a:t>
            </a:r>
            <a:endParaRPr sz="24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27430"/>
            <a:ext cx="3200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5.</a:t>
            </a:r>
            <a:r>
              <a:rPr sz="2800" spc="-70" dirty="0"/>
              <a:t> </a:t>
            </a:r>
            <a:r>
              <a:rPr sz="3600" dirty="0">
                <a:latin typeface="Calibri" pitchFamily="34" charset="0"/>
              </a:rPr>
              <a:t>Thawing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1219200"/>
            <a:ext cx="8305800" cy="50646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Usually carried out by plunging the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vials into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warm water</a:t>
            </a:r>
            <a:r>
              <a:rPr sz="2400" spc="-6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bath 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with vigorous</a:t>
            </a:r>
            <a:r>
              <a:rPr sz="2400" spc="-2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swirling.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 pitchFamily="34" charset="0"/>
              <a:cs typeface="Times New Roman"/>
            </a:endParaRPr>
          </a:p>
          <a:p>
            <a:pPr marL="12700" marR="9525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As thawing occurs the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vials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are transferred to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another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bath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at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0  degree.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Calibri" pitchFamily="34" charset="0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6</a:t>
            </a:r>
            <a:r>
              <a:rPr sz="3600" b="1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. </a:t>
            </a:r>
            <a:r>
              <a:rPr sz="3600" b="1" spc="-2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Washing </a:t>
            </a:r>
            <a:r>
              <a:rPr sz="3600" b="1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and</a:t>
            </a:r>
            <a:r>
              <a:rPr sz="3600" b="1" spc="-1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reculturing</a:t>
            </a:r>
            <a:endParaRPr sz="3600" dirty="0">
              <a:latin typeface="Calibri" pitchFamily="34" charset="0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2185"/>
              </a:spcBef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 preserved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material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is washed few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times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to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remove</a:t>
            </a:r>
            <a:r>
              <a:rPr sz="2400" spc="1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</a:t>
            </a:r>
            <a:endParaRPr sz="2400" dirty="0">
              <a:latin typeface="Calibri" pitchFamily="34" charset="0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cryoprotectant.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 pitchFamily="34" charset="0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This material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is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then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recultured </a:t>
            </a:r>
            <a:r>
              <a:rPr sz="2400" spc="-1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in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 fresh</a:t>
            </a:r>
            <a:r>
              <a:rPr sz="2400" spc="2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medium.</a:t>
            </a:r>
            <a:endParaRPr sz="24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635157"/>
            <a:ext cx="616966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7</a:t>
            </a:r>
            <a:r>
              <a:rPr sz="3600" spc="-5" dirty="0">
                <a:latin typeface="Calibri" pitchFamily="34" charset="0"/>
              </a:rPr>
              <a:t>. Measurement </a:t>
            </a:r>
            <a:r>
              <a:rPr sz="3600" dirty="0">
                <a:latin typeface="Calibri" pitchFamily="34" charset="0"/>
              </a:rPr>
              <a:t>of</a:t>
            </a:r>
            <a:r>
              <a:rPr sz="3600" spc="-40" dirty="0">
                <a:latin typeface="Calibri" pitchFamily="34" charset="0"/>
              </a:rPr>
              <a:t> </a:t>
            </a:r>
            <a:r>
              <a:rPr sz="3600" dirty="0">
                <a:latin typeface="Calibri" pitchFamily="34" charset="0"/>
              </a:rPr>
              <a:t>viability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1441450"/>
            <a:ext cx="7696200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There is possibility of death of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cells </a:t>
            </a:r>
            <a:r>
              <a:rPr sz="2400" spc="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due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to storage</a:t>
            </a:r>
            <a:r>
              <a:rPr sz="2400" spc="-229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stress.</a:t>
            </a:r>
            <a:endParaRPr sz="2400" dirty="0">
              <a:latin typeface="Calibri" pitchFamily="34" charset="0"/>
              <a:cs typeface="Times New Roman"/>
            </a:endParaRPr>
          </a:p>
          <a:p>
            <a:pPr marL="12700" marR="1696720">
              <a:lnSpc>
                <a:spcPct val="200000"/>
              </a:lnSpc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Thus viability can be found at any</a:t>
            </a:r>
            <a:r>
              <a:rPr sz="2400" spc="-14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stage.  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It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is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calculated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by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formula</a:t>
            </a:r>
            <a:r>
              <a:rPr lang="en-US" sz="2400" spc="-9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: </a:t>
            </a:r>
            <a:endParaRPr lang="en-US" sz="2400" dirty="0" smtClean="0">
              <a:solidFill>
                <a:srgbClr val="001F5F"/>
              </a:solidFill>
              <a:latin typeface="Calibri" pitchFamily="34" charset="0"/>
              <a:cs typeface="Times New Roman"/>
            </a:endParaRPr>
          </a:p>
          <a:p>
            <a:pPr marL="12700" marR="1696720">
              <a:lnSpc>
                <a:spcPct val="200000"/>
              </a:lnSpc>
            </a:pP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No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of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cells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growing / no of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cells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thawed *</a:t>
            </a:r>
            <a:r>
              <a:rPr sz="2400" spc="-12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100</a:t>
            </a:r>
            <a:endParaRPr sz="2400" dirty="0">
              <a:latin typeface="Calibri" pitchFamily="34" charset="0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4038600"/>
            <a:ext cx="8379460" cy="1849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8. </a:t>
            </a:r>
            <a:r>
              <a:rPr sz="3600" b="1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Plant</a:t>
            </a:r>
            <a:r>
              <a:rPr sz="3600" b="1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regeneration</a:t>
            </a:r>
            <a:endParaRPr sz="3600" dirty="0">
              <a:latin typeface="Calibri" pitchFamily="34" charset="0"/>
              <a:cs typeface="Times New Roman"/>
            </a:endParaRPr>
          </a:p>
          <a:p>
            <a:pPr marL="76200" marR="5080" indent="-64135">
              <a:lnSpc>
                <a:spcPts val="4800"/>
              </a:lnSpc>
              <a:spcBef>
                <a:spcPts val="360"/>
              </a:spcBef>
            </a:pP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  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viable seeds are cultured on </a:t>
            </a:r>
            <a:r>
              <a:rPr sz="2400" spc="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non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specific growth</a:t>
            </a:r>
            <a:r>
              <a:rPr sz="2400" spc="-23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medium. 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         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Suitable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environmental conditions are</a:t>
            </a:r>
            <a:r>
              <a:rPr sz="2400" spc="-14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maintained.</a:t>
            </a:r>
            <a:endParaRPr sz="24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200" y="512451"/>
            <a:ext cx="3276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latin typeface="Calibri" pitchFamily="34" charset="0"/>
              </a:rPr>
              <a:t>Application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1548129"/>
            <a:ext cx="8229600" cy="447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It is ideal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method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for long term conservation of</a:t>
            </a:r>
            <a:r>
              <a:rPr sz="2400" spc="-2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spc="-2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plant </a:t>
            </a:r>
            <a:r>
              <a:rPr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material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.</a:t>
            </a:r>
            <a:endParaRPr sz="2400" dirty="0">
              <a:latin typeface="Calibri" pitchFamily="34" charset="0"/>
              <a:cs typeface="Times New Roman"/>
            </a:endParaRPr>
          </a:p>
          <a:p>
            <a:pPr marL="536575" marR="1029969" indent="-457200">
              <a:lnSpc>
                <a:spcPct val="200000"/>
              </a:lnSpc>
              <a:buFont typeface="+mj-lt"/>
              <a:buAutoNum type="arabicPeriod"/>
            </a:pP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Disease free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plants can be conserved and propagated.  Recalcitrant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seeds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can be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maintained for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long</a:t>
            </a:r>
            <a:r>
              <a:rPr sz="2400" spc="-2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time.</a:t>
            </a:r>
            <a:endParaRPr sz="2400" dirty="0">
              <a:latin typeface="Calibri" pitchFamily="34" charset="0"/>
              <a:cs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50"/>
              </a:spcBef>
              <a:buFont typeface="+mj-lt"/>
              <a:buAutoNum type="arabicPeriod"/>
            </a:pPr>
            <a:endParaRPr sz="2400" dirty="0">
              <a:latin typeface="Calibri" pitchFamily="34" charset="0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+mj-lt"/>
              <a:buAutoNum type="arabicPeriod"/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Endangered species can be</a:t>
            </a:r>
            <a:r>
              <a:rPr sz="2400" spc="-2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maintained.</a:t>
            </a:r>
            <a:endParaRPr sz="2400" dirty="0">
              <a:latin typeface="Calibri" pitchFamily="34" charset="0"/>
              <a:cs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50"/>
              </a:spcBef>
              <a:buFont typeface="+mj-lt"/>
              <a:buAutoNum type="arabicPeriod"/>
            </a:pPr>
            <a:endParaRPr sz="2400" dirty="0">
              <a:latin typeface="Calibri" pitchFamily="34" charset="0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+mj-lt"/>
              <a:buAutoNum type="arabicPeriod"/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Pollens can be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maintained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to increase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longitivity.</a:t>
            </a:r>
            <a:endParaRPr sz="2400" dirty="0">
              <a:latin typeface="Calibri" pitchFamily="34" charset="0"/>
              <a:cs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45"/>
              </a:spcBef>
              <a:buFont typeface="+mj-lt"/>
              <a:buAutoNum type="arabicPeriod"/>
            </a:pPr>
            <a:endParaRPr sz="2400" dirty="0">
              <a:latin typeface="Calibri" pitchFamily="34" charset="0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+mj-lt"/>
              <a:buAutoNum type="arabicPeriod"/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Rare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germplasm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and other genetic manipulations can be</a:t>
            </a:r>
            <a:r>
              <a:rPr sz="2400" spc="-3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stored.</a:t>
            </a:r>
            <a:endParaRPr sz="24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8824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469265" algn="l"/>
              </a:tabLst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43000"/>
            <a:ext cx="8305800" cy="284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910" marR="65786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lang="en-US" sz="2400" dirty="0" smtClean="0">
                <a:latin typeface="Calibri" pitchFamily="34" charset="0"/>
                <a:cs typeface="Times New Roman"/>
              </a:rPr>
              <a:t>Suitable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combinations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of cryoprotectants &amp;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regimes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of  cooling &amp; rinsing allow successful cryopreservation of  biological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materials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such </a:t>
            </a:r>
            <a:r>
              <a:rPr lang="en-US" sz="2400" spc="5" dirty="0" smtClean="0">
                <a:latin typeface="Calibri" pitchFamily="34" charset="0"/>
                <a:cs typeface="Times New Roman"/>
              </a:rPr>
              <a:t>as</a:t>
            </a:r>
            <a:r>
              <a:rPr lang="en-US" sz="2400" b="1" spc="5" dirty="0" smtClean="0">
                <a:latin typeface="Calibri" pitchFamily="34" charset="0"/>
                <a:cs typeface="Times New Roman"/>
              </a:rPr>
              <a:t>: </a:t>
            </a:r>
            <a:r>
              <a:rPr lang="en-US" sz="2400" b="1" dirty="0" smtClean="0">
                <a:latin typeface="Calibri" pitchFamily="34" charset="0"/>
                <a:cs typeface="Times New Roman"/>
              </a:rPr>
              <a:t>semen, embryos,</a:t>
            </a:r>
            <a:r>
              <a:rPr lang="en-US" sz="2400" b="1" spc="-135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b="1" dirty="0" smtClean="0">
                <a:latin typeface="Calibri" pitchFamily="34" charset="0"/>
                <a:cs typeface="Times New Roman"/>
              </a:rPr>
              <a:t>oocytes,  </a:t>
            </a:r>
            <a:r>
              <a:rPr lang="en-US" sz="2400" b="1" spc="-5" dirty="0" smtClean="0">
                <a:latin typeface="Calibri" pitchFamily="34" charset="0"/>
                <a:cs typeface="Times New Roman"/>
              </a:rPr>
              <a:t>ovarian </a:t>
            </a:r>
            <a:r>
              <a:rPr lang="en-US" sz="2400" b="1" dirty="0" smtClean="0">
                <a:latin typeface="Calibri" pitchFamily="34" charset="0"/>
                <a:cs typeface="Times New Roman"/>
              </a:rPr>
              <a:t>tissues, testicular tissue, etc.</a:t>
            </a:r>
          </a:p>
          <a:p>
            <a:pPr marL="295910" marR="65786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lang="en-US" sz="2400" spc="-10" dirty="0" smtClean="0">
                <a:latin typeface="Calibri" pitchFamily="34" charset="0"/>
                <a:cs typeface="Times New Roman"/>
              </a:rPr>
              <a:t>Some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examples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are:</a:t>
            </a: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endParaRPr lang="en-US" sz="2400" dirty="0" smtClean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057400"/>
            <a:ext cx="8077200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Cryo is Greek word. (krayos –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frost)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It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literally means preservation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in “frozen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state</a:t>
            </a:r>
            <a:r>
              <a:rPr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.”</a:t>
            </a:r>
            <a:endParaRPr lang="en-US" sz="2400" spc="-5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646555" algn="l"/>
              </a:tabLst>
            </a:pPr>
            <a:r>
              <a:rPr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principle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-	to bring plant </a:t>
            </a:r>
            <a:r>
              <a:rPr lang="en-US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or animal </a:t>
            </a:r>
            <a:r>
              <a:rPr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cells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tissue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to a zero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metabolism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non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dividing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state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by reducing the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temperature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in the presence of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cryoprotectant</a:t>
            </a:r>
            <a:r>
              <a:rPr sz="20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lang="en-US" sz="20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(Verification)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743074"/>
            <a:ext cx="4876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latin typeface="Calibri"/>
                <a:cs typeface="Calibri"/>
              </a:rPr>
              <a:t>Cryopreservation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8077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0" indent="-74295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69265" algn="l"/>
              </a:tabLst>
            </a:pPr>
            <a:r>
              <a:rPr lang="en-US" sz="3600" b="1" u="heavy" spc="-20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Times New Roman"/>
              </a:rPr>
              <a:t>EMBRYO</a:t>
            </a:r>
            <a:r>
              <a:rPr lang="en-US" sz="3600" b="1" u="heavy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Times New Roman"/>
              </a:rPr>
              <a:t> </a:t>
            </a:r>
            <a:r>
              <a:rPr lang="en-US" sz="3600" b="1" u="heavy" spc="-45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Times New Roman"/>
              </a:rPr>
              <a:t>CRYOPRESERVATION</a:t>
            </a:r>
            <a:r>
              <a:rPr lang="en-US" sz="3600" b="1" spc="-45" dirty="0" smtClean="0">
                <a:latin typeface="Calibri" pitchFamily="34" charset="0"/>
                <a:cs typeface="Times New Roman"/>
              </a:rPr>
              <a:t>:</a:t>
            </a:r>
            <a:endParaRPr lang="en-US" sz="3600" b="1" spc="-45" dirty="0" smtClean="0">
              <a:latin typeface="Calibri" pitchFamily="34" charset="0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69265" algn="l"/>
              </a:tabLst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469265" marR="99060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dirty="0" smtClean="0">
                <a:latin typeface="Calibri" pitchFamily="34" charset="0"/>
                <a:cs typeface="Times New Roman"/>
              </a:rPr>
              <a:t>It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is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used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for embryo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storage when in-vitro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fertilization has 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resulted in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more embryo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than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is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currently</a:t>
            </a:r>
            <a:r>
              <a:rPr lang="en-US" sz="2400" spc="-90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needed.</a:t>
            </a:r>
          </a:p>
          <a:p>
            <a:pPr marL="469265" marR="99060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•"/>
              <a:tabLst>
                <a:tab pos="469265" algn="l"/>
                <a:tab pos="469900" algn="l"/>
              </a:tabLst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dirty="0" smtClean="0">
                <a:latin typeface="Calibri" pitchFamily="34" charset="0"/>
                <a:cs typeface="Times New Roman"/>
              </a:rPr>
              <a:t>Pregnancies have been reported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from embryos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stored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for</a:t>
            </a:r>
            <a:r>
              <a:rPr lang="en-US" sz="2400" spc="-110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16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yrs.</a:t>
            </a:r>
          </a:p>
          <a:p>
            <a:pPr marL="469265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•"/>
              <a:tabLst>
                <a:tab pos="469265" algn="l"/>
                <a:tab pos="469900" algn="l"/>
              </a:tabLst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469265" marR="201295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dirty="0" smtClean="0">
                <a:latin typeface="Calibri" pitchFamily="34" charset="0"/>
                <a:cs typeface="Times New Roman"/>
              </a:rPr>
              <a:t>The result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has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been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uniformly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positive with no increase</a:t>
            </a:r>
            <a:r>
              <a:rPr lang="en-US" sz="2400" spc="-140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of  birth defects or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developmental</a:t>
            </a:r>
            <a:r>
              <a:rPr lang="en-US" sz="2400" spc="-65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abnormalities.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001000" cy="4552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0" indent="-742950">
              <a:lnSpc>
                <a:spcPct val="100000"/>
              </a:lnSpc>
              <a:spcBef>
                <a:spcPts val="700"/>
              </a:spcBef>
              <a:buFont typeface="+mj-lt"/>
              <a:buAutoNum type="arabicPeriod" startAt="2"/>
            </a:pPr>
            <a:r>
              <a:rPr lang="en-US" sz="3600" b="1" u="heavy" spc="-6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Times New Roman"/>
              </a:rPr>
              <a:t>OVARIAN</a:t>
            </a:r>
            <a:r>
              <a:rPr lang="en-US" sz="3600" b="1" u="heavy" spc="2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Times New Roman"/>
              </a:rPr>
              <a:t> </a:t>
            </a:r>
            <a:r>
              <a:rPr lang="en-US" sz="3600" b="1" u="heavy" spc="-5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Times New Roman"/>
              </a:rPr>
              <a:t>CRYOPRESERVATION</a:t>
            </a:r>
            <a:r>
              <a:rPr lang="en-US" sz="3600" b="1" spc="-50" dirty="0" smtClean="0">
                <a:latin typeface="Calibri" pitchFamily="34" charset="0"/>
                <a:cs typeface="Times New Roman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lang="en-US" sz="3600" dirty="0" smtClean="0">
              <a:latin typeface="Calibri" pitchFamily="34" charset="0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400" spc="-5" dirty="0" smtClean="0">
                <a:latin typeface="Calibri" pitchFamily="34" charset="0"/>
                <a:cs typeface="Times New Roman"/>
              </a:rPr>
              <a:t>Ovarian tissue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cryopreservation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is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of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interest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to 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women </a:t>
            </a:r>
            <a:r>
              <a:rPr lang="en-US" sz="2400" spc="-15" dirty="0" smtClean="0">
                <a:latin typeface="Calibri" pitchFamily="34" charset="0"/>
                <a:cs typeface="Times New Roman"/>
              </a:rPr>
              <a:t>who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want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to </a:t>
            </a:r>
            <a:r>
              <a:rPr lang="en-US" sz="2400" spc="-15" dirty="0" smtClean="0">
                <a:latin typeface="Calibri" pitchFamily="34" charset="0"/>
                <a:cs typeface="Times New Roman"/>
              </a:rPr>
              <a:t>preserve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their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reproductive 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function beyond the natural limit or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whose  reproductive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potential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is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threatened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by  </a:t>
            </a:r>
            <a:r>
              <a:rPr lang="en-US" sz="2400" spc="-15" dirty="0" smtClean="0">
                <a:latin typeface="Calibri" pitchFamily="34" charset="0"/>
                <a:cs typeface="Times New Roman"/>
              </a:rPr>
              <a:t>chemotherapy.</a:t>
            </a:r>
          </a:p>
          <a:p>
            <a:pPr marL="295910" marR="544195" indent="71120">
              <a:lnSpc>
                <a:spcPct val="100000"/>
              </a:lnSpc>
              <a:spcBef>
                <a:spcPts val="600"/>
              </a:spcBef>
            </a:pPr>
            <a:r>
              <a:rPr lang="en-US" sz="2400" u="heavy" spc="-5" dirty="0" err="1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Times New Roman"/>
              </a:rPr>
              <a:t>e.g</a:t>
            </a:r>
            <a:r>
              <a:rPr lang="en-US" sz="2400" u="heavy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Times New Roman"/>
              </a:rPr>
              <a:t>: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In haematologic malignancies or </a:t>
            </a:r>
            <a:r>
              <a:rPr lang="en-US" sz="2400" spc="-15" dirty="0" smtClean="0">
                <a:latin typeface="Calibri" pitchFamily="34" charset="0"/>
                <a:cs typeface="Times New Roman"/>
              </a:rPr>
              <a:t>breast  </a:t>
            </a:r>
            <a:r>
              <a:rPr lang="en-US" sz="2400" spc="-40" dirty="0" smtClean="0">
                <a:latin typeface="Calibri" pitchFamily="34" charset="0"/>
                <a:cs typeface="Times New Roman"/>
              </a:rPr>
              <a:t>cancer.</a:t>
            </a:r>
          </a:p>
          <a:p>
            <a:pPr marL="295910" marR="544195" indent="71120">
              <a:lnSpc>
                <a:spcPct val="100000"/>
              </a:lnSpc>
              <a:spcBef>
                <a:spcPts val="600"/>
              </a:spcBef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295910" marR="64135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400" spc="-5" dirty="0" smtClean="0">
                <a:latin typeface="Calibri" pitchFamily="34" charset="0"/>
                <a:cs typeface="Times New Roman"/>
              </a:rPr>
              <a:t>The </a:t>
            </a:r>
            <a:r>
              <a:rPr lang="en-US" sz="2400" spc="-15" dirty="0" smtClean="0">
                <a:latin typeface="Calibri" pitchFamily="34" charset="0"/>
                <a:cs typeface="Times New Roman"/>
              </a:rPr>
              <a:t>procedure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is to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take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a part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of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the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ovary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&amp;  perform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slow </a:t>
            </a:r>
            <a:r>
              <a:rPr lang="en-US" sz="2400" spc="-15" dirty="0" smtClean="0">
                <a:latin typeface="Calibri" pitchFamily="34" charset="0"/>
                <a:cs typeface="Times New Roman"/>
              </a:rPr>
              <a:t>freezing before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storing it in liquid  N2.</a:t>
            </a:r>
            <a:endParaRPr lang="en-US" sz="24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38200"/>
            <a:ext cx="7543800" cy="4106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0" indent="-742950">
              <a:lnSpc>
                <a:spcPct val="100000"/>
              </a:lnSpc>
              <a:spcBef>
                <a:spcPts val="700"/>
              </a:spcBef>
              <a:buFont typeface="+mj-lt"/>
              <a:buAutoNum type="arabicPeriod" startAt="3"/>
            </a:pPr>
            <a:r>
              <a:rPr lang="en-US" sz="3600" b="1" u="heavy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Times New Roman"/>
              </a:rPr>
              <a:t>OOCYTES</a:t>
            </a:r>
            <a:r>
              <a:rPr lang="en-US" sz="3600" b="1" u="heavy" spc="-4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Times New Roman"/>
              </a:rPr>
              <a:t> </a:t>
            </a:r>
            <a:r>
              <a:rPr lang="en-US" sz="3600" b="1" u="heavy" spc="-5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Times New Roman"/>
              </a:rPr>
              <a:t>CRYOPRESEVATION: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lang="en-US" sz="3600" dirty="0" smtClean="0">
              <a:latin typeface="Calibri" pitchFamily="34" charset="0"/>
              <a:cs typeface="Times New Roman"/>
            </a:endParaRPr>
          </a:p>
          <a:p>
            <a:pPr marL="295910" marR="310515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400" dirty="0" smtClean="0">
                <a:latin typeface="Calibri" pitchFamily="34" charset="0"/>
                <a:cs typeface="Times New Roman"/>
              </a:rPr>
              <a:t>Human oocytes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cryopreservation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is a</a:t>
            </a:r>
            <a:r>
              <a:rPr lang="en-US" sz="2400" spc="-110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new  technology in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which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a </a:t>
            </a:r>
            <a:r>
              <a:rPr lang="en-US" sz="2400" spc="-20" dirty="0" smtClean="0">
                <a:latin typeface="Calibri" pitchFamily="34" charset="0"/>
                <a:cs typeface="Times New Roman"/>
              </a:rPr>
              <a:t>woman’s 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eggs(oocytes) </a:t>
            </a:r>
            <a:r>
              <a:rPr lang="en-US" sz="2400" spc="-20" dirty="0" smtClean="0">
                <a:latin typeface="Calibri" pitchFamily="34" charset="0"/>
                <a:cs typeface="Times New Roman"/>
              </a:rPr>
              <a:t>are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extracted,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frozen </a:t>
            </a:r>
            <a:r>
              <a:rPr lang="en-US" sz="2400" spc="5" dirty="0" smtClean="0">
                <a:latin typeface="Calibri" pitchFamily="34" charset="0"/>
                <a:cs typeface="Times New Roman"/>
              </a:rPr>
              <a:t>&amp; 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stored.</a:t>
            </a:r>
          </a:p>
          <a:p>
            <a:pPr marL="295910" marR="310515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Arial"/>
              <a:buChar char="•"/>
              <a:tabLst>
                <a:tab pos="295910" algn="l"/>
                <a:tab pos="296545" algn="l"/>
              </a:tabLst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400" spc="-45" dirty="0" smtClean="0">
                <a:latin typeface="Calibri" pitchFamily="34" charset="0"/>
                <a:cs typeface="Times New Roman"/>
              </a:rPr>
              <a:t>Later,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when a woman is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ready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to become 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pregnant,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the eggs can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be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thawed,</a:t>
            </a:r>
            <a:r>
              <a:rPr lang="en-US" sz="2400" spc="-114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fertilized  &amp;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transferred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to the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uterus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as</a:t>
            </a:r>
            <a:r>
              <a:rPr lang="en-US" sz="2400" spc="-60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embryos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7391400" cy="4629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0" indent="-742950">
              <a:lnSpc>
                <a:spcPct val="100000"/>
              </a:lnSpc>
              <a:spcBef>
                <a:spcPts val="700"/>
              </a:spcBef>
              <a:buFont typeface="+mj-lt"/>
              <a:buAutoNum type="arabicPeriod" startAt="4"/>
            </a:pPr>
            <a:r>
              <a:rPr lang="en-US" sz="3600" b="1" u="heavy" spc="-5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Times New Roman"/>
              </a:rPr>
              <a:t>SEMEN</a:t>
            </a:r>
            <a:r>
              <a:rPr lang="en-US" sz="3600" b="1" u="heavy" spc="-50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Times New Roman"/>
              </a:rPr>
              <a:t> CRYOPRESERVATION</a:t>
            </a:r>
            <a:r>
              <a:rPr lang="en-US" sz="3600" b="1" spc="-50" dirty="0" smtClean="0">
                <a:latin typeface="Calibri" pitchFamily="34" charset="0"/>
                <a:cs typeface="Times New Roman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lang="en-US" sz="3600" dirty="0" smtClean="0">
              <a:latin typeface="Calibri" pitchFamily="34" charset="0"/>
              <a:cs typeface="Times New Roman"/>
            </a:endParaRPr>
          </a:p>
          <a:p>
            <a:pPr marL="295910" marR="66675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400" spc="-5" dirty="0" smtClean="0">
                <a:latin typeface="Calibri" pitchFamily="34" charset="0"/>
                <a:cs typeface="Times New Roman"/>
              </a:rPr>
              <a:t>Semen can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be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used successfully &amp; indefinitely  after</a:t>
            </a:r>
            <a:r>
              <a:rPr lang="en-US" sz="2400" spc="-55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cryopreservation.</a:t>
            </a:r>
          </a:p>
          <a:p>
            <a:pPr marL="295910" marR="66675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</a:tabLst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400" spc="-5" dirty="0" smtClean="0">
                <a:latin typeface="Calibri" pitchFamily="34" charset="0"/>
                <a:cs typeface="Times New Roman"/>
              </a:rPr>
              <a:t>The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longest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reported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successful storage is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22</a:t>
            </a:r>
            <a:r>
              <a:rPr lang="en-US" sz="2400" spc="-25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yrs.</a:t>
            </a: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</a:tabLst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295910" marR="5080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Font typeface="Arial"/>
              <a:buChar char="•"/>
              <a:tabLst>
                <a:tab pos="296545" algn="l"/>
              </a:tabLst>
            </a:pPr>
            <a:r>
              <a:rPr lang="en-US" sz="2400" spc="-5" dirty="0" smtClean="0">
                <a:latin typeface="Calibri" pitchFamily="34" charset="0"/>
                <a:cs typeface="Times New Roman"/>
              </a:rPr>
              <a:t>It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can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be used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for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sperm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donation </a:t>
            </a:r>
            <a:r>
              <a:rPr lang="en-US" sz="2400" spc="-20" dirty="0" smtClean="0">
                <a:latin typeface="Calibri" pitchFamily="34" charset="0"/>
                <a:cs typeface="Times New Roman"/>
              </a:rPr>
              <a:t>where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recipient  wants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the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treatment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in a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different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time or place or  as a means of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preserving</a:t>
            </a:r>
            <a:r>
              <a:rPr lang="en-US" sz="2400" spc="15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spc="-20" dirty="0" smtClean="0">
                <a:latin typeface="Calibri" pitchFamily="34" charset="0"/>
                <a:cs typeface="Times New Roman"/>
              </a:rPr>
              <a:t>fertility.</a:t>
            </a:r>
            <a:endParaRPr lang="en-US" sz="24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924800" cy="4106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0" indent="-742950">
              <a:lnSpc>
                <a:spcPct val="100000"/>
              </a:lnSpc>
              <a:spcBef>
                <a:spcPts val="700"/>
              </a:spcBef>
              <a:buFont typeface="+mj-lt"/>
              <a:buAutoNum type="arabicPeriod" startAt="5"/>
            </a:pPr>
            <a:r>
              <a:rPr lang="en-US" sz="3600" b="1" u="heavy" spc="-5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Times New Roman"/>
              </a:rPr>
              <a:t>TESTICULAR</a:t>
            </a:r>
            <a:r>
              <a:rPr lang="en-US" sz="3600" b="1" u="heavy" spc="-35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Times New Roman"/>
              </a:rPr>
              <a:t> </a:t>
            </a:r>
            <a:r>
              <a:rPr lang="en-US" sz="3600" b="1" u="heavy" spc="-30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Times New Roman"/>
              </a:rPr>
              <a:t>CRYOPRESERAVTION</a:t>
            </a:r>
            <a:r>
              <a:rPr lang="en-US" sz="3600" b="1" spc="-30" dirty="0" smtClean="0">
                <a:latin typeface="Calibri" pitchFamily="34" charset="0"/>
                <a:cs typeface="Times New Roman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lang="en-US" sz="3600" dirty="0" smtClean="0">
              <a:latin typeface="Calibri" pitchFamily="34" charset="0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400" spc="-10" dirty="0" smtClean="0">
                <a:latin typeface="Calibri" pitchFamily="34" charset="0"/>
                <a:cs typeface="Times New Roman"/>
              </a:rPr>
              <a:t>Cryopreservation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of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immature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testicular tissue is  a developing method to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avail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reproduction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to  young male </a:t>
            </a:r>
            <a:r>
              <a:rPr lang="en-US" sz="2400" spc="-15" dirty="0" smtClean="0">
                <a:latin typeface="Calibri" pitchFamily="34" charset="0"/>
                <a:cs typeface="Times New Roman"/>
              </a:rPr>
              <a:t>who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need to have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gonad toxic  </a:t>
            </a:r>
            <a:r>
              <a:rPr lang="en-US" sz="2400" spc="-20" dirty="0" smtClean="0">
                <a:latin typeface="Calibri" pitchFamily="34" charset="0"/>
                <a:cs typeface="Times New Roman"/>
              </a:rPr>
              <a:t>therapy.</a:t>
            </a:r>
          </a:p>
          <a:p>
            <a:pPr marL="295910" marR="508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357"/>
              <a:tabLst>
                <a:tab pos="295910" algn="l"/>
                <a:tab pos="296545" algn="l"/>
              </a:tabLst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295910" marR="94615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400" spc="-5" dirty="0" smtClean="0">
                <a:latin typeface="Calibri" pitchFamily="34" charset="0"/>
                <a:cs typeface="Times New Roman"/>
              </a:rPr>
              <a:t>Health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offspring's have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been obtained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after  transplantation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of </a:t>
            </a:r>
            <a:r>
              <a:rPr lang="en-US" sz="2400" spc="-20" dirty="0" smtClean="0">
                <a:latin typeface="Calibri" pitchFamily="34" charset="0"/>
                <a:cs typeface="Times New Roman"/>
              </a:rPr>
              <a:t>frozen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testicular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cell 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suspension or tissue</a:t>
            </a:r>
            <a:r>
              <a:rPr lang="en-US" sz="2400" spc="-60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pieces.</a:t>
            </a:r>
            <a:endParaRPr lang="en-US" sz="24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7619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-5" dirty="0" smtClean="0">
                <a:latin typeface="Calibri" pitchFamily="34" charset="0"/>
              </a:rPr>
              <a:t>SIGNIFICANCE OF  C</a:t>
            </a:r>
            <a:r>
              <a:rPr lang="en-US" sz="3600" b="1" spc="-285" dirty="0" smtClean="0">
                <a:latin typeface="Calibri" pitchFamily="34" charset="0"/>
              </a:rPr>
              <a:t>R</a:t>
            </a:r>
            <a:r>
              <a:rPr lang="en-US" sz="3600" b="1" spc="-5" dirty="0" smtClean="0">
                <a:latin typeface="Calibri" pitchFamily="34" charset="0"/>
              </a:rPr>
              <a:t>YOPRESE</a:t>
            </a:r>
            <a:r>
              <a:rPr lang="en-US" sz="3600" b="1" spc="-400" dirty="0" smtClean="0">
                <a:latin typeface="Calibri" pitchFamily="34" charset="0"/>
              </a:rPr>
              <a:t>R</a:t>
            </a:r>
            <a:r>
              <a:rPr lang="en-US" sz="3600" b="1" spc="-640" dirty="0" smtClean="0">
                <a:latin typeface="Calibri" pitchFamily="34" charset="0"/>
              </a:rPr>
              <a:t>V</a:t>
            </a:r>
            <a:r>
              <a:rPr lang="en-US" sz="3600" b="1" spc="-540" dirty="0" smtClean="0">
                <a:latin typeface="Calibri" pitchFamily="34" charset="0"/>
              </a:rPr>
              <a:t>  A </a:t>
            </a:r>
            <a:r>
              <a:rPr lang="en-US" sz="3600" b="1" spc="-5" dirty="0" smtClean="0">
                <a:latin typeface="Calibri" pitchFamily="34" charset="0"/>
              </a:rPr>
              <a:t>TION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447800"/>
            <a:ext cx="82296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lang="en-US" sz="2400" dirty="0" smtClean="0">
                <a:latin typeface="Calibri" pitchFamily="34" charset="0"/>
                <a:cs typeface="Times New Roman"/>
              </a:rPr>
              <a:t>There are various advantages of this technique. These are</a:t>
            </a:r>
            <a:r>
              <a:rPr lang="en-US" sz="2400" spc="-229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as</a:t>
            </a:r>
          </a:p>
          <a:p>
            <a:pPr marL="295910">
              <a:lnSpc>
                <a:spcPct val="100000"/>
              </a:lnSpc>
              <a:spcBef>
                <a:spcPts val="5"/>
              </a:spcBef>
            </a:pPr>
            <a:r>
              <a:rPr lang="en-US" sz="2400" spc="-5" dirty="0" smtClean="0">
                <a:latin typeface="Calibri" pitchFamily="34" charset="0"/>
                <a:cs typeface="Times New Roman"/>
              </a:rPr>
              <a:t>follows:</a:t>
            </a: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469265" marR="873125" indent="-457200">
              <a:lnSpc>
                <a:spcPct val="100000"/>
              </a:lnSpc>
              <a:spcBef>
                <a:spcPts val="585"/>
              </a:spcBef>
              <a:buClr>
                <a:srgbClr val="3891A7"/>
              </a:buClr>
              <a:buSzPct val="80357"/>
              <a:buAutoNum type="arabicPeriod"/>
              <a:tabLst>
                <a:tab pos="469265" algn="l"/>
                <a:tab pos="469900" algn="l"/>
              </a:tabLst>
            </a:pPr>
            <a:r>
              <a:rPr lang="en-US" sz="2400" spc="-10" dirty="0" smtClean="0">
                <a:latin typeface="Calibri" pitchFamily="34" charset="0"/>
                <a:cs typeface="Times New Roman"/>
              </a:rPr>
              <a:t>Cryopreservation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of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gametes, embryos etc. 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prevents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genetic</a:t>
            </a:r>
            <a:r>
              <a:rPr lang="en-US" sz="2400" spc="10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drift.</a:t>
            </a: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AutoNum type="arabicPeriod"/>
              <a:tabLst>
                <a:tab pos="469265" algn="l"/>
                <a:tab pos="469900" algn="l"/>
              </a:tabLst>
            </a:pPr>
            <a:r>
              <a:rPr lang="en-US" sz="2400" spc="-5" dirty="0" smtClean="0">
                <a:latin typeface="Calibri" pitchFamily="34" charset="0"/>
                <a:cs typeface="Times New Roman"/>
              </a:rPr>
              <a:t>It safeguards genetic integrity of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valuable</a:t>
            </a:r>
            <a:r>
              <a:rPr lang="en-US" sz="2400" spc="10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stains.</a:t>
            </a:r>
          </a:p>
          <a:p>
            <a:pPr marL="469265" marR="1043940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AutoNum type="arabicPeriod"/>
              <a:tabLst>
                <a:tab pos="469265" algn="l"/>
                <a:tab pos="469900" algn="l"/>
              </a:tabLst>
            </a:pPr>
            <a:r>
              <a:rPr lang="en-US" sz="2400" spc="-5" dirty="0" smtClean="0">
                <a:latin typeface="Calibri" pitchFamily="34" charset="0"/>
                <a:cs typeface="Times New Roman"/>
              </a:rPr>
              <a:t>It offers generation time &amp;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allows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further  contribution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of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genetics.</a:t>
            </a: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AutoNum type="arabicPeriod"/>
              <a:tabLst>
                <a:tab pos="469265" algn="l"/>
                <a:tab pos="469900" algn="l"/>
              </a:tabLst>
            </a:pPr>
            <a:r>
              <a:rPr lang="en-US" sz="2400" spc="-5" dirty="0" smtClean="0">
                <a:latin typeface="Calibri" pitchFamily="34" charset="0"/>
                <a:cs typeface="Times New Roman"/>
              </a:rPr>
              <a:t>It eases 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transportation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of genetic</a:t>
            </a:r>
            <a:r>
              <a:rPr lang="en-US" sz="2400" spc="-25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stock.</a:t>
            </a: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357"/>
              <a:buAutoNum type="arabicPeriod"/>
              <a:tabLst>
                <a:tab pos="469265" algn="l"/>
                <a:tab pos="469900" algn="l"/>
              </a:tabLst>
            </a:pPr>
            <a:r>
              <a:rPr lang="en-US" sz="2400" spc="-5" dirty="0" smtClean="0">
                <a:latin typeface="Calibri" pitchFamily="34" charset="0"/>
                <a:cs typeface="Times New Roman"/>
              </a:rPr>
              <a:t>It causes 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decrease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of disease</a:t>
            </a:r>
            <a:r>
              <a:rPr lang="en-US" sz="2400" spc="-10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spc="-5" dirty="0" smtClean="0">
                <a:latin typeface="Calibri" pitchFamily="34" charset="0"/>
                <a:cs typeface="Times New Roman"/>
              </a:rPr>
              <a:t>transmission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2188286"/>
            <a:ext cx="6248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/>
              <a:t>Thank</a:t>
            </a:r>
            <a:r>
              <a:rPr sz="7200" spc="-85" dirty="0"/>
              <a:t> </a:t>
            </a:r>
            <a:r>
              <a:rPr sz="7200" spc="-10" dirty="0"/>
              <a:t>you</a:t>
            </a:r>
            <a:endParaRPr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399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It can be done</a:t>
            </a:r>
            <a:r>
              <a:rPr lang="en-US" sz="2400" spc="-5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Wingdings"/>
              <a:buChar char="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240029" indent="-227965">
              <a:lnSpc>
                <a:spcPct val="100000"/>
              </a:lnSpc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lang="en-US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Low </a:t>
            </a:r>
            <a:r>
              <a:rPr lang="en-US"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temperature </a:t>
            </a:r>
            <a:r>
              <a:rPr lang="en-US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deep freezer (at -80 degree</a:t>
            </a:r>
            <a:r>
              <a:rPr lang="en-US" sz="2400" spc="-1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Wingdings"/>
              <a:buChar char="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240029" indent="-227965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lang="en-US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In vapor phase nitrogen (at -150</a:t>
            </a:r>
            <a:r>
              <a:rPr lang="en-US" sz="2400" spc="-1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degree)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Wingdings"/>
              <a:buChar char="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240029" indent="-227965">
              <a:lnSpc>
                <a:spcPct val="100000"/>
              </a:lnSpc>
              <a:buSzPct val="95000"/>
              <a:buFont typeface="Wingdings"/>
              <a:buChar char=""/>
              <a:tabLst>
                <a:tab pos="240665" algn="l"/>
              </a:tabLst>
            </a:pPr>
            <a:r>
              <a:rPr lang="en-US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In liquid nitrogen (at -195.8</a:t>
            </a:r>
            <a:r>
              <a:rPr lang="en-US" sz="2400" spc="-1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degree </a:t>
            </a:r>
            <a:r>
              <a:rPr lang="en-US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Celsius)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808971"/>
            <a:ext cx="8229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5390" marR="5080" indent="-1203325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sz="4000" spc="-5" dirty="0">
                <a:latin typeface="Calibri" pitchFamily="34" charset="0"/>
              </a:rPr>
              <a:t>Why	</a:t>
            </a:r>
            <a:r>
              <a:rPr sz="4000" spc="-10" dirty="0">
                <a:latin typeface="Calibri" pitchFamily="34" charset="0"/>
              </a:rPr>
              <a:t>preservation</a:t>
            </a:r>
            <a:r>
              <a:rPr sz="4000" spc="-70" dirty="0">
                <a:latin typeface="Calibri" pitchFamily="34" charset="0"/>
              </a:rPr>
              <a:t> </a:t>
            </a:r>
            <a:r>
              <a:rPr sz="4000" spc="-5" dirty="0">
                <a:latin typeface="Calibri" pitchFamily="34" charset="0"/>
              </a:rPr>
              <a:t>is  </a:t>
            </a:r>
            <a:r>
              <a:rPr sz="4000" dirty="0">
                <a:latin typeface="Calibri" pitchFamily="34" charset="0"/>
              </a:rPr>
              <a:t>important</a:t>
            </a:r>
            <a:r>
              <a:rPr sz="4000" spc="-15" dirty="0">
                <a:latin typeface="Calibri" pitchFamily="34" charset="0"/>
              </a:rPr>
              <a:t> </a:t>
            </a:r>
            <a:r>
              <a:rPr sz="4000" dirty="0">
                <a:latin typeface="Calibri" pitchFamily="34" charset="0"/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2057400"/>
            <a:ext cx="7829549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Until two decades ago the genetic resources were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getting depleted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owing to</a:t>
            </a:r>
            <a:r>
              <a:rPr sz="2400" spc="-16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  continous depredation by</a:t>
            </a:r>
            <a:r>
              <a:rPr sz="2400" spc="-9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man.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alibri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It was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imperative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therefore that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many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of the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elite, economically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important</a:t>
            </a:r>
            <a:r>
              <a:rPr sz="2400" spc="-14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and</a:t>
            </a:r>
            <a:endParaRPr lang="en-US" sz="2400" dirty="0" smtClean="0">
              <a:solidFill>
                <a:srgbClr val="001F5F"/>
              </a:solidFill>
              <a:latin typeface="Calibri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400" dirty="0">
              <a:latin typeface="Calibri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endangered species are preserved to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make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them available when</a:t>
            </a:r>
            <a:r>
              <a:rPr sz="2400" spc="-19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needed.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192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38150">
              <a:lnSpc>
                <a:spcPct val="100000"/>
              </a:lnSpc>
            </a:pP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 conventional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methods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of storage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failed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to prevent losses caused </a:t>
            </a:r>
            <a:r>
              <a:rPr lang="en-US" sz="2400" spc="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due</a:t>
            </a:r>
            <a:r>
              <a:rPr lang="en-US" sz="2400" spc="-2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to  various</a:t>
            </a:r>
            <a:r>
              <a:rPr lang="en-US" sz="2400" spc="-5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reasons.</a:t>
            </a:r>
            <a:endParaRPr lang="en-US" sz="2400" dirty="0" smtClean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 new methodology had to be devised for long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term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preservation of</a:t>
            </a:r>
            <a:r>
              <a:rPr lang="en-US" sz="2400" spc="-33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material.</a:t>
            </a:r>
            <a:endParaRPr lang="en-US" sz="24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762000"/>
            <a:ext cx="61722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There are various </a:t>
            </a:r>
            <a:r>
              <a:rPr sz="28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methods </a:t>
            </a:r>
            <a:r>
              <a:rPr sz="28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of storage</a:t>
            </a:r>
            <a:r>
              <a:rPr sz="2800" spc="-14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:</a:t>
            </a:r>
            <a:endParaRPr sz="2000" dirty="0">
              <a:latin typeface="Calibri" pitchFamily="34" charset="0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1843588"/>
            <a:ext cx="711073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6715" algn="l"/>
              </a:tabLst>
            </a:pPr>
            <a:r>
              <a:rPr sz="2400" dirty="0">
                <a:latin typeface="Calibri" pitchFamily="34" charset="0"/>
              </a:rPr>
              <a:t>1.</a:t>
            </a:r>
            <a:r>
              <a:rPr sz="2400" spc="310" dirty="0">
                <a:latin typeface="Calibri" pitchFamily="34" charset="0"/>
              </a:rPr>
              <a:t> </a:t>
            </a:r>
            <a:r>
              <a:rPr sz="2800" spc="-5" dirty="0">
                <a:latin typeface="Calibri" pitchFamily="34" charset="0"/>
              </a:rPr>
              <a:t>Cryopreservation</a:t>
            </a:r>
            <a:r>
              <a:rPr sz="2800" spc="-110" dirty="0">
                <a:latin typeface="Calibri" pitchFamily="34" charset="0"/>
              </a:rPr>
              <a:t> </a:t>
            </a:r>
            <a:r>
              <a:rPr lang="en-US" sz="2400" b="0" dirty="0" smtClean="0">
                <a:latin typeface="Calibri" pitchFamily="34" charset="0"/>
                <a:cs typeface="Times New Roman"/>
              </a:rPr>
              <a:t>:</a:t>
            </a:r>
            <a:r>
              <a:rPr sz="2400" b="0" dirty="0">
                <a:latin typeface="Calibri" pitchFamily="34" charset="0"/>
                <a:cs typeface="Times New Roman"/>
              </a:rPr>
              <a:t>	</a:t>
            </a:r>
            <a:r>
              <a:rPr lang="en-US" sz="2400" b="0" dirty="0" smtClean="0">
                <a:latin typeface="Calibri" pitchFamily="34" charset="0"/>
                <a:cs typeface="Times New Roman"/>
              </a:rPr>
              <a:t/>
            </a:r>
            <a:br>
              <a:rPr lang="en-US" sz="2400" b="0" dirty="0" smtClean="0">
                <a:latin typeface="Calibri" pitchFamily="34" charset="0"/>
                <a:cs typeface="Times New Roman"/>
              </a:rPr>
            </a:br>
            <a:r>
              <a:rPr lang="en-US" sz="2400" b="0" dirty="0" smtClean="0">
                <a:latin typeface="Calibri" pitchFamily="34" charset="0"/>
                <a:cs typeface="Times New Roman"/>
              </a:rPr>
              <a:t>                                              </a:t>
            </a:r>
            <a:r>
              <a:rPr sz="2400" b="0" dirty="0" smtClean="0">
                <a:latin typeface="Calibri" pitchFamily="34" charset="0"/>
                <a:cs typeface="Times New Roman"/>
              </a:rPr>
              <a:t>generally </a:t>
            </a:r>
            <a:r>
              <a:rPr sz="2400" b="0" dirty="0">
                <a:latin typeface="Calibri" pitchFamily="34" charset="0"/>
                <a:cs typeface="Times New Roman"/>
              </a:rPr>
              <a:t>involves storage in liquid</a:t>
            </a:r>
            <a:r>
              <a:rPr sz="2400" b="0" spc="-190" dirty="0">
                <a:latin typeface="Calibri" pitchFamily="34" charset="0"/>
                <a:cs typeface="Times New Roman"/>
              </a:rPr>
              <a:t> </a:t>
            </a:r>
            <a:r>
              <a:rPr sz="2400" b="0" dirty="0">
                <a:latin typeface="Calibri" pitchFamily="34" charset="0"/>
                <a:cs typeface="Times New Roman"/>
              </a:rPr>
              <a:t>nitrogen.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600" y="3581400"/>
            <a:ext cx="7867649" cy="1595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55600" algn="l"/>
                <a:tab pos="2294255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Cold</a:t>
            </a:r>
            <a:r>
              <a:rPr sz="2800" b="1" spc="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800" b="1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storage</a:t>
            </a:r>
            <a:r>
              <a:rPr lang="en-US" sz="2800" b="1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2294255" algn="l"/>
              </a:tabLst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	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                               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it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involves storage in low and </a:t>
            </a:r>
            <a:r>
              <a:rPr sz="2400" spc="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non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freezing</a:t>
            </a:r>
            <a:r>
              <a:rPr sz="2400" spc="-18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temperature.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Times New Roman"/>
              <a:buAutoNum type="arabicPeriod" startAt="2"/>
            </a:pPr>
            <a:endParaRPr sz="26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8001000" cy="347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marR="5080" indent="-514350">
              <a:lnSpc>
                <a:spcPct val="100600"/>
              </a:lnSpc>
              <a:spcBef>
                <a:spcPts val="1795"/>
              </a:spcBef>
              <a:buFont typeface="+mj-lt"/>
              <a:buAutoNum type="arabicPeriod" startAt="3"/>
              <a:tabLst>
                <a:tab pos="355600" algn="l"/>
              </a:tabLst>
            </a:pPr>
            <a:r>
              <a:rPr lang="en-US" sz="2800" b="1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Low </a:t>
            </a:r>
            <a:r>
              <a:rPr lang="en-US" sz="2800" b="1" spc="-1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pressure </a:t>
            </a:r>
            <a:r>
              <a:rPr lang="en-US"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:</a:t>
            </a:r>
            <a:endParaRPr lang="en-US" sz="2400" dirty="0" smtClean="0">
              <a:solidFill>
                <a:srgbClr val="001F5F"/>
              </a:solidFill>
              <a:latin typeface="Calibri" pitchFamily="34" charset="0"/>
              <a:cs typeface="Times New Roman"/>
            </a:endParaRPr>
          </a:p>
          <a:p>
            <a:pPr marL="355600" marR="5080" indent="-342900">
              <a:lnSpc>
                <a:spcPct val="100600"/>
              </a:lnSpc>
              <a:spcBef>
                <a:spcPts val="1795"/>
              </a:spcBef>
              <a:tabLst>
                <a:tab pos="355600" algn="l"/>
              </a:tabLst>
            </a:pP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                                    it involves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partially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reducing the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atmospheric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pressure</a:t>
            </a:r>
            <a:r>
              <a:rPr lang="en-US" sz="2400" spc="-12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of  surrounding.</a:t>
            </a:r>
            <a:endParaRPr lang="en-US" sz="2400" dirty="0" smtClean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Times New Roman"/>
              <a:buAutoNum type="arabicPeriod" startAt="2"/>
            </a:pPr>
            <a:endParaRPr lang="en-US" sz="2400" dirty="0" smtClean="0">
              <a:latin typeface="Calibri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tabLst>
                <a:tab pos="355600" algn="l"/>
              </a:tabLst>
            </a:pPr>
            <a:endParaRPr lang="en-US" sz="2400" dirty="0">
              <a:latin typeface="Calibri" pitchFamily="34" charset="0"/>
              <a:cs typeface="Times New Roman"/>
            </a:endParaRPr>
          </a:p>
          <a:p>
            <a:pPr marL="527050" indent="-514350">
              <a:lnSpc>
                <a:spcPct val="100000"/>
              </a:lnSpc>
              <a:buFont typeface="+mj-lt"/>
              <a:buAutoNum type="arabicPeriod" startAt="4"/>
              <a:tabLst>
                <a:tab pos="355600" algn="l"/>
              </a:tabLst>
            </a:pPr>
            <a:r>
              <a:rPr lang="en-US" sz="2800" b="1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Low oxygen storage: </a:t>
            </a:r>
          </a:p>
          <a:p>
            <a:pPr marL="355600" indent="-342900">
              <a:lnSpc>
                <a:spcPct val="100000"/>
              </a:lnSpc>
              <a:tabLst>
                <a:tab pos="355600" algn="l"/>
              </a:tabLst>
            </a:pPr>
            <a:r>
              <a:rPr lang="en-US" sz="2800" b="1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                                        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it involves reducing the oxygen level</a:t>
            </a:r>
            <a:r>
              <a:rPr lang="en-US" sz="2400" spc="-19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but</a:t>
            </a:r>
            <a:r>
              <a:rPr lang="en-US" sz="2400" dirty="0" smtClean="0">
                <a:latin typeface="Calibri" pitchFamily="34" charset="0"/>
                <a:cs typeface="Times New Roman"/>
              </a:rPr>
              <a:t> </a:t>
            </a:r>
            <a:r>
              <a:rPr lang="en-US" sz="2400" spc="-5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maintaining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</a:t>
            </a:r>
            <a:r>
              <a:rPr lang="en-US" sz="2400" spc="-4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pressure.</a:t>
            </a:r>
            <a:endParaRPr lang="en-US" sz="2400" dirty="0">
              <a:latin typeface="Calibri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230" y="394134"/>
            <a:ext cx="642416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20945" algn="l"/>
              </a:tabLst>
            </a:pPr>
            <a:r>
              <a:rPr sz="4000" spc="-5" dirty="0">
                <a:latin typeface="Calibri" pitchFamily="34" charset="0"/>
              </a:rPr>
              <a:t>Maj</a:t>
            </a:r>
            <a:r>
              <a:rPr sz="4000" spc="10" dirty="0">
                <a:latin typeface="Calibri" pitchFamily="34" charset="0"/>
              </a:rPr>
              <a:t>o</a:t>
            </a:r>
            <a:r>
              <a:rPr sz="4000" spc="-5" dirty="0">
                <a:latin typeface="Calibri" pitchFamily="34" charset="0"/>
              </a:rPr>
              <a:t>r</a:t>
            </a:r>
            <a:r>
              <a:rPr sz="4000" spc="-70" dirty="0">
                <a:latin typeface="Calibri" pitchFamily="34" charset="0"/>
              </a:rPr>
              <a:t> </a:t>
            </a:r>
            <a:r>
              <a:rPr sz="4000" spc="5" dirty="0">
                <a:latin typeface="Calibri" pitchFamily="34" charset="0"/>
              </a:rPr>
              <a:t>a</a:t>
            </a:r>
            <a:r>
              <a:rPr sz="4000" spc="-5" dirty="0">
                <a:latin typeface="Calibri" pitchFamily="34" charset="0"/>
              </a:rPr>
              <a:t>dv</a:t>
            </a:r>
            <a:r>
              <a:rPr sz="4000" spc="5" dirty="0">
                <a:latin typeface="Calibri" pitchFamily="34" charset="0"/>
              </a:rPr>
              <a:t>a</a:t>
            </a:r>
            <a:r>
              <a:rPr sz="4000" spc="-5" dirty="0">
                <a:latin typeface="Calibri" pitchFamily="34" charset="0"/>
              </a:rPr>
              <a:t>nt</a:t>
            </a:r>
            <a:r>
              <a:rPr sz="4000" dirty="0">
                <a:latin typeface="Calibri" pitchFamily="34" charset="0"/>
              </a:rPr>
              <a:t>a</a:t>
            </a:r>
            <a:r>
              <a:rPr sz="4000" spc="-5" dirty="0">
                <a:latin typeface="Calibri" pitchFamily="34" charset="0"/>
              </a:rPr>
              <a:t>g</a:t>
            </a:r>
            <a:r>
              <a:rPr sz="4000" dirty="0">
                <a:latin typeface="Calibri" pitchFamily="34" charset="0"/>
              </a:rPr>
              <a:t>e</a:t>
            </a:r>
            <a:r>
              <a:rPr sz="4000" spc="-5" dirty="0">
                <a:latin typeface="Calibri" pitchFamily="34" charset="0"/>
              </a:rPr>
              <a:t>s </a:t>
            </a:r>
            <a:r>
              <a:rPr sz="4000" dirty="0" smtClean="0">
                <a:latin typeface="Calibri" pitchFamily="34" charset="0"/>
              </a:rPr>
              <a:t>a</a:t>
            </a:r>
            <a:r>
              <a:rPr sz="4000" spc="-75" dirty="0" smtClean="0">
                <a:latin typeface="Calibri" pitchFamily="34" charset="0"/>
              </a:rPr>
              <a:t>r</a:t>
            </a:r>
            <a:r>
              <a:rPr lang="en-US" sz="4000" spc="-5" dirty="0" smtClean="0">
                <a:latin typeface="Calibri" pitchFamily="34" charset="0"/>
              </a:rPr>
              <a:t>e: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685800" y="1295400"/>
            <a:ext cx="7924800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Once the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material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is sucessfully conserved to particular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temperature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it</a:t>
            </a:r>
            <a:r>
              <a:rPr sz="2400" spc="-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can  be preserved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indefinately.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Times New Roman"/>
              <a:buAutoNum type="arabicPeriod"/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Times New Roman"/>
              <a:buAutoNum type="arabicPeriod"/>
            </a:pPr>
            <a:endParaRPr sz="24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Once in storage no chance of new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contamination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of fungus or</a:t>
            </a:r>
            <a:r>
              <a:rPr sz="2400" spc="-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bacteria.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Times New Roman"/>
              <a:buAutoNum type="arabicPeriod"/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Times New Roman"/>
              <a:buAutoNum type="arabicPeriod"/>
            </a:pPr>
            <a:endParaRPr sz="24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Minimal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space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required.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Times New Roman"/>
              <a:buAutoNum type="arabicPeriod"/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Times New Roman"/>
              <a:buAutoNum type="arabicPeriod"/>
            </a:pPr>
            <a:endParaRPr sz="24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Minimal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labour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required.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863685"/>
            <a:ext cx="7391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 smtClean="0">
                <a:latin typeface="Calibri" pitchFamily="34" charset="0"/>
              </a:rPr>
              <a:t>M</a:t>
            </a:r>
            <a:r>
              <a:rPr sz="4000" spc="-5" dirty="0" smtClean="0">
                <a:latin typeface="Calibri" pitchFamily="34" charset="0"/>
              </a:rPr>
              <a:t>echanism </a:t>
            </a:r>
            <a:r>
              <a:rPr sz="4000" spc="-5" dirty="0">
                <a:latin typeface="Calibri" pitchFamily="34" charset="0"/>
              </a:rPr>
              <a:t>of</a:t>
            </a:r>
            <a:r>
              <a:rPr sz="4000" spc="35" dirty="0">
                <a:latin typeface="Calibri" pitchFamily="34" charset="0"/>
              </a:rPr>
              <a:t> </a:t>
            </a:r>
            <a:r>
              <a:rPr sz="4000" spc="-10" dirty="0" smtClean="0">
                <a:latin typeface="Calibri" pitchFamily="34" charset="0"/>
              </a:rPr>
              <a:t>cryopreservation</a:t>
            </a:r>
            <a:endParaRPr sz="4000" dirty="0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1981200"/>
            <a:ext cx="8001000" cy="32835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cryopreservation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technique followed by the regeneration of</a:t>
            </a:r>
            <a:r>
              <a:rPr sz="2400" spc="-15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plants </a:t>
            </a:r>
            <a:r>
              <a:rPr lang="en-US"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and animals</a:t>
            </a:r>
            <a:r>
              <a:rPr sz="2400" dirty="0" smtClean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involves following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steps</a:t>
            </a:r>
            <a:r>
              <a:rPr sz="2400" spc="-10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: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alibri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Selection </a:t>
            </a: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of</a:t>
            </a:r>
            <a:r>
              <a:rPr sz="2400" spc="-3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material.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Times New Roman"/>
              <a:buAutoNum type="arabicPeriod"/>
            </a:pPr>
            <a:endParaRPr sz="2400" dirty="0">
              <a:latin typeface="Calibri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Addition of</a:t>
            </a:r>
            <a:r>
              <a:rPr sz="2400" spc="-4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cryoprotectant.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Times New Roman"/>
              <a:buAutoNum type="arabicPeriod"/>
            </a:pPr>
            <a:endParaRPr sz="2400" dirty="0">
              <a:latin typeface="Calibri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 pitchFamily="34" charset="0"/>
                <a:cs typeface="Times New Roman"/>
              </a:rPr>
              <a:t>Freezing.</a:t>
            </a:r>
            <a:endParaRPr sz="2400" dirty="0">
              <a:latin typeface="Calibri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969</Words>
  <Application>Microsoft Office PowerPoint</Application>
  <PresentationFormat>On-screen Show (4:3)</PresentationFormat>
  <Paragraphs>171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Lucida Sans Unicode</vt:lpstr>
      <vt:lpstr>Wingdings 2</vt:lpstr>
      <vt:lpstr>Wingdings 3</vt:lpstr>
      <vt:lpstr>Verdana</vt:lpstr>
      <vt:lpstr>Concourse</vt:lpstr>
      <vt:lpstr>CRYOPRESERVATION</vt:lpstr>
      <vt:lpstr>Cryopreservation</vt:lpstr>
      <vt:lpstr>Slide 3</vt:lpstr>
      <vt:lpstr>Why preservation is  important ?</vt:lpstr>
      <vt:lpstr>Slide 5</vt:lpstr>
      <vt:lpstr>1. Cryopreservation :                                                generally involves storage in liquid nitrogen.</vt:lpstr>
      <vt:lpstr>Slide 7</vt:lpstr>
      <vt:lpstr>Major advantages are:</vt:lpstr>
      <vt:lpstr>Mechanism of cryopreservation</vt:lpstr>
      <vt:lpstr>Slide 10</vt:lpstr>
      <vt:lpstr>1. Selection of Plant and Animal Material :</vt:lpstr>
      <vt:lpstr>2. Addition of cryoprotectant</vt:lpstr>
      <vt:lpstr>3. Freezing</vt:lpstr>
      <vt:lpstr>Slide 14</vt:lpstr>
      <vt:lpstr>4. Storage</vt:lpstr>
      <vt:lpstr>5. Thawing</vt:lpstr>
      <vt:lpstr>7. Measurement of viability</vt:lpstr>
      <vt:lpstr>Application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CRYOPRESERVATION</dc:title>
  <cp:lastModifiedBy>Hp</cp:lastModifiedBy>
  <cp:revision>8</cp:revision>
  <dcterms:created xsi:type="dcterms:W3CDTF">2020-03-23T09:40:10Z</dcterms:created>
  <dcterms:modified xsi:type="dcterms:W3CDTF">2020-04-06T06:48:28Z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2020-03-23T00:00:00Z</vt:filetime>
  </property>
</Properties>
</file>