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35" r:id="rId2"/>
    <p:sldId id="436" r:id="rId3"/>
    <p:sldId id="437" r:id="rId4"/>
    <p:sldId id="438" r:id="rId5"/>
    <p:sldId id="439"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a:t>
            </a:fld>
            <a:endParaRPr lang="en-US"/>
          </a:p>
        </p:txBody>
      </p:sp>
    </p:spTree>
    <p:extLst>
      <p:ext uri="{BB962C8B-B14F-4D97-AF65-F5344CB8AC3E}">
        <p14:creationId xmlns:p14="http://schemas.microsoft.com/office/powerpoint/2010/main" val="340932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11</a:t>
            </a:fld>
            <a:endParaRPr lang="en-US"/>
          </a:p>
        </p:txBody>
      </p:sp>
    </p:spTree>
    <p:extLst>
      <p:ext uri="{BB962C8B-B14F-4D97-AF65-F5344CB8AC3E}">
        <p14:creationId xmlns:p14="http://schemas.microsoft.com/office/powerpoint/2010/main" val="142918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12</a:t>
            </a:fld>
            <a:endParaRPr lang="en-US"/>
          </a:p>
        </p:txBody>
      </p:sp>
    </p:spTree>
    <p:extLst>
      <p:ext uri="{BB962C8B-B14F-4D97-AF65-F5344CB8AC3E}">
        <p14:creationId xmlns:p14="http://schemas.microsoft.com/office/powerpoint/2010/main" val="224867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13</a:t>
            </a:fld>
            <a:endParaRPr lang="en-US"/>
          </a:p>
        </p:txBody>
      </p:sp>
    </p:spTree>
    <p:extLst>
      <p:ext uri="{BB962C8B-B14F-4D97-AF65-F5344CB8AC3E}">
        <p14:creationId xmlns:p14="http://schemas.microsoft.com/office/powerpoint/2010/main" val="183980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14</a:t>
            </a:fld>
            <a:endParaRPr lang="en-US"/>
          </a:p>
        </p:txBody>
      </p:sp>
    </p:spTree>
    <p:extLst>
      <p:ext uri="{BB962C8B-B14F-4D97-AF65-F5344CB8AC3E}">
        <p14:creationId xmlns:p14="http://schemas.microsoft.com/office/powerpoint/2010/main" val="753824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15</a:t>
            </a:fld>
            <a:endParaRPr lang="en-US"/>
          </a:p>
        </p:txBody>
      </p:sp>
    </p:spTree>
    <p:extLst>
      <p:ext uri="{BB962C8B-B14F-4D97-AF65-F5344CB8AC3E}">
        <p14:creationId xmlns:p14="http://schemas.microsoft.com/office/powerpoint/2010/main" val="337459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16</a:t>
            </a:fld>
            <a:endParaRPr lang="en-US"/>
          </a:p>
        </p:txBody>
      </p:sp>
    </p:spTree>
    <p:extLst>
      <p:ext uri="{BB962C8B-B14F-4D97-AF65-F5344CB8AC3E}">
        <p14:creationId xmlns:p14="http://schemas.microsoft.com/office/powerpoint/2010/main" val="215532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17</a:t>
            </a:fld>
            <a:endParaRPr lang="en-US"/>
          </a:p>
        </p:txBody>
      </p:sp>
    </p:spTree>
    <p:extLst>
      <p:ext uri="{BB962C8B-B14F-4D97-AF65-F5344CB8AC3E}">
        <p14:creationId xmlns:p14="http://schemas.microsoft.com/office/powerpoint/2010/main" val="204706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18</a:t>
            </a:fld>
            <a:endParaRPr lang="en-US"/>
          </a:p>
        </p:txBody>
      </p:sp>
    </p:spTree>
    <p:extLst>
      <p:ext uri="{BB962C8B-B14F-4D97-AF65-F5344CB8AC3E}">
        <p14:creationId xmlns:p14="http://schemas.microsoft.com/office/powerpoint/2010/main" val="159851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19</a:t>
            </a:fld>
            <a:endParaRPr lang="en-US"/>
          </a:p>
        </p:txBody>
      </p:sp>
    </p:spTree>
    <p:extLst>
      <p:ext uri="{BB962C8B-B14F-4D97-AF65-F5344CB8AC3E}">
        <p14:creationId xmlns:p14="http://schemas.microsoft.com/office/powerpoint/2010/main" val="2376211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20</a:t>
            </a:fld>
            <a:endParaRPr lang="en-US"/>
          </a:p>
        </p:txBody>
      </p:sp>
    </p:spTree>
    <p:extLst>
      <p:ext uri="{BB962C8B-B14F-4D97-AF65-F5344CB8AC3E}">
        <p14:creationId xmlns:p14="http://schemas.microsoft.com/office/powerpoint/2010/main" val="17839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a:t>
            </a:fld>
            <a:endParaRPr lang="en-US"/>
          </a:p>
        </p:txBody>
      </p:sp>
    </p:spTree>
    <p:extLst>
      <p:ext uri="{BB962C8B-B14F-4D97-AF65-F5344CB8AC3E}">
        <p14:creationId xmlns:p14="http://schemas.microsoft.com/office/powerpoint/2010/main" val="84168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21</a:t>
            </a:fld>
            <a:endParaRPr lang="en-US"/>
          </a:p>
        </p:txBody>
      </p:sp>
    </p:spTree>
    <p:extLst>
      <p:ext uri="{BB962C8B-B14F-4D97-AF65-F5344CB8AC3E}">
        <p14:creationId xmlns:p14="http://schemas.microsoft.com/office/powerpoint/2010/main" val="182913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22</a:t>
            </a:fld>
            <a:endParaRPr lang="en-US"/>
          </a:p>
        </p:txBody>
      </p:sp>
    </p:spTree>
    <p:extLst>
      <p:ext uri="{BB962C8B-B14F-4D97-AF65-F5344CB8AC3E}">
        <p14:creationId xmlns:p14="http://schemas.microsoft.com/office/powerpoint/2010/main" val="2905541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23</a:t>
            </a:fld>
            <a:endParaRPr lang="en-US"/>
          </a:p>
        </p:txBody>
      </p:sp>
    </p:spTree>
    <p:extLst>
      <p:ext uri="{BB962C8B-B14F-4D97-AF65-F5344CB8AC3E}">
        <p14:creationId xmlns:p14="http://schemas.microsoft.com/office/powerpoint/2010/main" val="4221344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24</a:t>
            </a:fld>
            <a:endParaRPr lang="en-US"/>
          </a:p>
        </p:txBody>
      </p:sp>
    </p:spTree>
    <p:extLst>
      <p:ext uri="{BB962C8B-B14F-4D97-AF65-F5344CB8AC3E}">
        <p14:creationId xmlns:p14="http://schemas.microsoft.com/office/powerpoint/2010/main" val="338184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25</a:t>
            </a:fld>
            <a:endParaRPr lang="en-US"/>
          </a:p>
        </p:txBody>
      </p:sp>
    </p:spTree>
    <p:extLst>
      <p:ext uri="{BB962C8B-B14F-4D97-AF65-F5344CB8AC3E}">
        <p14:creationId xmlns:p14="http://schemas.microsoft.com/office/powerpoint/2010/main" val="65223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a:t>
            </a:fld>
            <a:endParaRPr lang="en-US"/>
          </a:p>
        </p:txBody>
      </p:sp>
    </p:spTree>
    <p:extLst>
      <p:ext uri="{BB962C8B-B14F-4D97-AF65-F5344CB8AC3E}">
        <p14:creationId xmlns:p14="http://schemas.microsoft.com/office/powerpoint/2010/main" val="102565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5</a:t>
            </a:fld>
            <a:endParaRPr lang="en-US"/>
          </a:p>
        </p:txBody>
      </p:sp>
    </p:spTree>
    <p:extLst>
      <p:ext uri="{BB962C8B-B14F-4D97-AF65-F5344CB8AC3E}">
        <p14:creationId xmlns:p14="http://schemas.microsoft.com/office/powerpoint/2010/main" val="115211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6</a:t>
            </a:fld>
            <a:endParaRPr lang="en-US"/>
          </a:p>
        </p:txBody>
      </p:sp>
    </p:spTree>
    <p:extLst>
      <p:ext uri="{BB962C8B-B14F-4D97-AF65-F5344CB8AC3E}">
        <p14:creationId xmlns:p14="http://schemas.microsoft.com/office/powerpoint/2010/main" val="117577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7</a:t>
            </a:fld>
            <a:endParaRPr lang="en-US"/>
          </a:p>
        </p:txBody>
      </p:sp>
    </p:spTree>
    <p:extLst>
      <p:ext uri="{BB962C8B-B14F-4D97-AF65-F5344CB8AC3E}">
        <p14:creationId xmlns:p14="http://schemas.microsoft.com/office/powerpoint/2010/main" val="342442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8</a:t>
            </a:fld>
            <a:endParaRPr lang="en-US"/>
          </a:p>
        </p:txBody>
      </p:sp>
    </p:spTree>
    <p:extLst>
      <p:ext uri="{BB962C8B-B14F-4D97-AF65-F5344CB8AC3E}">
        <p14:creationId xmlns:p14="http://schemas.microsoft.com/office/powerpoint/2010/main" val="119736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9</a:t>
            </a:fld>
            <a:endParaRPr lang="en-US"/>
          </a:p>
        </p:txBody>
      </p:sp>
    </p:spTree>
    <p:extLst>
      <p:ext uri="{BB962C8B-B14F-4D97-AF65-F5344CB8AC3E}">
        <p14:creationId xmlns:p14="http://schemas.microsoft.com/office/powerpoint/2010/main" val="91298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10</a:t>
            </a:fld>
            <a:endParaRPr lang="en-US"/>
          </a:p>
        </p:txBody>
      </p:sp>
    </p:spTree>
    <p:extLst>
      <p:ext uri="{BB962C8B-B14F-4D97-AF65-F5344CB8AC3E}">
        <p14:creationId xmlns:p14="http://schemas.microsoft.com/office/powerpoint/2010/main" val="67544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85000" lnSpcReduction="20000"/>
          </a:bodyPr>
          <a:lstStyle/>
          <a:p>
            <a:pPr algn="just"/>
            <a:r>
              <a:rPr lang="en-US" b="1" dirty="0">
                <a:latin typeface="Bookman Old Style" panose="02050604050505020204" pitchFamily="18" charset="0"/>
              </a:rPr>
              <a:t>                         LECTURE-37,38 &amp; 39</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 INTRODUCTION TO FLEXURAL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148407"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8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a:bodyPr>
          <a:lstStyle/>
          <a:p>
            <a:pPr algn="just"/>
            <a:r>
              <a:rPr lang="en-US" sz="2400" dirty="0"/>
              <a:t>For an unsymmetrical cross-section, </a:t>
            </a:r>
            <a:r>
              <a:rPr lang="en-US" sz="2400" dirty="0" err="1"/>
              <a:t>S</a:t>
            </a:r>
            <a:r>
              <a:rPr lang="en-US" sz="1800" dirty="0" err="1"/>
              <a:t>x</a:t>
            </a:r>
            <a:r>
              <a:rPr lang="en-US" sz="1800" dirty="0"/>
              <a:t> </a:t>
            </a:r>
            <a:r>
              <a:rPr lang="en-US" sz="2400" dirty="0"/>
              <a:t>will have two values: one for the top extreme fiber and one for the bottom.</a:t>
            </a:r>
          </a:p>
          <a:p>
            <a:pPr algn="just"/>
            <a:r>
              <a:rPr lang="en-US" sz="2400" dirty="0"/>
              <a:t>Values of </a:t>
            </a:r>
            <a:r>
              <a:rPr lang="en-US" sz="2400" dirty="0" err="1"/>
              <a:t>S</a:t>
            </a:r>
            <a:r>
              <a:rPr lang="en-US" sz="1800" dirty="0" err="1"/>
              <a:t>x</a:t>
            </a:r>
            <a:r>
              <a:rPr lang="en-US" sz="1800" dirty="0"/>
              <a:t> </a:t>
            </a:r>
            <a:r>
              <a:rPr lang="en-US" sz="2400" dirty="0"/>
              <a:t>for standard rolled shapes are tabulated in the dimensions and properties tables in the manual.</a:t>
            </a:r>
          </a:p>
          <a:p>
            <a:pPr algn="just"/>
            <a:r>
              <a:rPr lang="en-US" sz="2400" dirty="0"/>
              <a:t>Equations 5.3 and 5.4 are valid as long as the loads are small enough that the material remains within its linear elastic.</a:t>
            </a:r>
          </a:p>
          <a:p>
            <a:pPr algn="just"/>
            <a:r>
              <a:rPr lang="en-US" sz="2400" dirty="0"/>
              <a:t>For Structural steel, this means that the         must not exceed  </a:t>
            </a:r>
            <a:r>
              <a:rPr lang="en-US" sz="2400" i="1" dirty="0" err="1"/>
              <a:t>F</a:t>
            </a:r>
            <a:r>
              <a:rPr lang="en-US" sz="1600" i="1" dirty="0" err="1"/>
              <a:t>y</a:t>
            </a:r>
            <a:r>
              <a:rPr lang="en-US" sz="1600" i="1" dirty="0"/>
              <a:t>  </a:t>
            </a:r>
            <a:r>
              <a:rPr lang="en-US" sz="2400" dirty="0"/>
              <a:t>and that bending moment must not exceed.</a:t>
            </a:r>
          </a:p>
          <a:p>
            <a:pPr algn="just"/>
            <a:endParaRPr lang="en-US" sz="2400" dirty="0"/>
          </a:p>
          <a:p>
            <a:pPr algn="just"/>
            <a:r>
              <a:rPr lang="en-US" sz="2400" dirty="0"/>
              <a:t>Where </a:t>
            </a:r>
            <a:r>
              <a:rPr lang="en-US" sz="2400" i="1" dirty="0"/>
              <a:t>M</a:t>
            </a:r>
            <a:r>
              <a:rPr lang="en-US" sz="1800" i="1" dirty="0"/>
              <a:t>y </a:t>
            </a:r>
            <a:r>
              <a:rPr lang="en-US" sz="2400" dirty="0"/>
              <a:t>is the bending moment that brings the beam to the point of yielding.</a:t>
            </a:r>
          </a:p>
          <a:p>
            <a:pPr algn="just"/>
            <a:r>
              <a:rPr lang="en-US" sz="2400" dirty="0"/>
              <a:t>In Figure 5.3, a simply supported beam with a concentrated load at mid span is shown at successive stages of loading.  </a:t>
            </a:r>
          </a:p>
          <a:p>
            <a:pPr algn="just"/>
            <a:endParaRPr lang="en-US" sz="2400" dirty="0"/>
          </a:p>
          <a:p>
            <a:pPr algn="just"/>
            <a:endParaRPr lang="en-US" sz="2400" dirty="0"/>
          </a:p>
          <a:p>
            <a:pPr algn="just"/>
            <a:endParaRPr lang="en-US" sz="2400" dirty="0"/>
          </a:p>
          <a:p>
            <a:pPr algn="just"/>
            <a:endParaRPr lang="en-US" sz="2400" dirty="0"/>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6557961" y="3469564"/>
            <a:ext cx="728664" cy="366549"/>
          </a:xfrm>
          <a:prstGeom prst="rect">
            <a:avLst/>
          </a:prstGeom>
        </p:spPr>
      </p:pic>
      <p:pic>
        <p:nvPicPr>
          <p:cNvPr id="4" name="Picture 3"/>
          <p:cNvPicPr>
            <a:picLocks noChangeAspect="1"/>
          </p:cNvPicPr>
          <p:nvPr/>
        </p:nvPicPr>
        <p:blipFill>
          <a:blip r:embed="rId4"/>
          <a:stretch>
            <a:fillRect/>
          </a:stretch>
        </p:blipFill>
        <p:spPr>
          <a:xfrm>
            <a:off x="5599507" y="3850401"/>
            <a:ext cx="1916907" cy="854951"/>
          </a:xfrm>
          <a:prstGeom prst="rect">
            <a:avLst/>
          </a:prstGeom>
        </p:spPr>
      </p:pic>
    </p:spTree>
    <p:extLst>
      <p:ext uri="{BB962C8B-B14F-4D97-AF65-F5344CB8AC3E}">
        <p14:creationId xmlns:p14="http://schemas.microsoft.com/office/powerpoint/2010/main" val="103978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906188" y="171450"/>
            <a:ext cx="8272462" cy="5791200"/>
          </a:xfrm>
          <a:prstGeom prst="rect">
            <a:avLst/>
          </a:prstGeom>
        </p:spPr>
      </p:pic>
    </p:spTree>
    <p:extLst>
      <p:ext uri="{BB962C8B-B14F-4D97-AF65-F5344CB8AC3E}">
        <p14:creationId xmlns:p14="http://schemas.microsoft.com/office/powerpoint/2010/main" val="113169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lnSpcReduction="10000"/>
          </a:bodyPr>
          <a:lstStyle/>
          <a:p>
            <a:pPr algn="just"/>
            <a:r>
              <a:rPr lang="en-US" sz="2400" dirty="0"/>
              <a:t>Once yielding begins, the distribution of stress on the cross section will no longer be linear and the yielding will progress from the extreme fiber toward the neutral axis.</a:t>
            </a:r>
          </a:p>
          <a:p>
            <a:pPr algn="just"/>
            <a:r>
              <a:rPr lang="en-US" sz="2400" dirty="0"/>
              <a:t>At the same time the yielded region will extend longitudinally from the center of the beam as the bending moment reaches M</a:t>
            </a:r>
            <a:r>
              <a:rPr lang="en-US" sz="1800" dirty="0"/>
              <a:t>y </a:t>
            </a:r>
            <a:r>
              <a:rPr lang="en-US" sz="2400" dirty="0"/>
              <a:t>at more locations.</a:t>
            </a:r>
          </a:p>
          <a:p>
            <a:pPr algn="just"/>
            <a:r>
              <a:rPr lang="en-US" sz="2400" dirty="0"/>
              <a:t>These yield region are indicated by the dark areas in figure 5.3 c and d.</a:t>
            </a:r>
          </a:p>
          <a:p>
            <a:pPr algn="just"/>
            <a:r>
              <a:rPr lang="en-US" sz="2400" dirty="0"/>
              <a:t>In Figure 5.3b, yielding has just begun.</a:t>
            </a:r>
          </a:p>
          <a:p>
            <a:pPr algn="just"/>
            <a:r>
              <a:rPr lang="en-US" sz="2400" dirty="0"/>
              <a:t>In Figure 5.3C, the yielding has progressed into the web and in Figure5.3d the entire cross-section has yielded.</a:t>
            </a:r>
          </a:p>
          <a:p>
            <a:pPr algn="just"/>
            <a:r>
              <a:rPr lang="en-US" sz="2400" dirty="0"/>
              <a:t>The additional moment required to bring the beam from stage b to d is 10 to 20% of yield moment, </a:t>
            </a:r>
            <a:r>
              <a:rPr lang="en-US" sz="2400" i="1" dirty="0"/>
              <a:t>M</a:t>
            </a:r>
            <a:r>
              <a:rPr lang="en-US" sz="1800" i="1" dirty="0"/>
              <a:t>y </a:t>
            </a:r>
            <a:r>
              <a:rPr lang="en-US" sz="2400" dirty="0"/>
              <a:t>for W-shapes.</a:t>
            </a:r>
          </a:p>
          <a:p>
            <a:pPr algn="just"/>
            <a:r>
              <a:rPr lang="en-US" sz="2400" dirty="0"/>
              <a:t>When Stage d has been reached, any further increase in the load will cause collapse, since all elements of the cross-section have reached the yield plateau of the stress-strain curve and unrestricted plastic flow will occur.</a:t>
            </a:r>
          </a:p>
          <a:p>
            <a:pPr algn="just"/>
            <a:endParaRPr lang="en-US" sz="2400" dirty="0"/>
          </a:p>
          <a:p>
            <a:pPr algn="just"/>
            <a:endParaRPr lang="en-US" sz="2400" dirty="0"/>
          </a:p>
          <a:p>
            <a:pPr algn="just"/>
            <a:endParaRPr lang="en-US" sz="2400" dirty="0"/>
          </a:p>
          <a:p>
            <a:pPr algn="just"/>
            <a:endParaRPr lang="en-US" sz="2400" dirty="0"/>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042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2466975" y="1914526"/>
            <a:ext cx="7258049" cy="2557462"/>
          </a:xfrm>
          <a:prstGeom prst="rect">
            <a:avLst/>
          </a:prstGeom>
        </p:spPr>
      </p:pic>
    </p:spTree>
    <p:extLst>
      <p:ext uri="{BB962C8B-B14F-4D97-AF65-F5344CB8AC3E}">
        <p14:creationId xmlns:p14="http://schemas.microsoft.com/office/powerpoint/2010/main" val="190345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a:bodyPr>
          <a:lstStyle/>
          <a:p>
            <a:pPr algn="just"/>
            <a:r>
              <a:rPr lang="en-US" sz="2400" dirty="0"/>
              <a:t>A Plastic hinge is said to have formed at the center of the beam and this hinge along with the actual hinges at the ends of the beam constitute an unstable mechanism.</a:t>
            </a:r>
          </a:p>
          <a:p>
            <a:pPr algn="just"/>
            <a:r>
              <a:rPr lang="en-US" sz="2400" dirty="0"/>
              <a:t>During Plastic collapse, the mechanism motion will be as shown in Figure-5.4.</a:t>
            </a:r>
          </a:p>
          <a:p>
            <a:pPr algn="just"/>
            <a:r>
              <a:rPr lang="en-US" sz="2400" dirty="0"/>
              <a:t>Structural Analysis based on collapse mechanism is called plastic analysis.</a:t>
            </a:r>
          </a:p>
          <a:p>
            <a:pPr algn="just"/>
            <a:r>
              <a:rPr lang="en-US" sz="2400" dirty="0"/>
              <a:t>The plastic moment capacity, which is the moment required to form the plastic hinge can easily be calculated from a consideration of the corresponding stress distribution.</a:t>
            </a:r>
          </a:p>
          <a:p>
            <a:pPr algn="just"/>
            <a:r>
              <a:rPr lang="en-US" sz="2400" dirty="0"/>
              <a:t>In Figure 5.5, the compressive and tensile stress resultants are shown, Where</a:t>
            </a:r>
            <a:r>
              <a:rPr lang="en-US" sz="2400" i="1" dirty="0"/>
              <a:t> A</a:t>
            </a:r>
            <a:r>
              <a:rPr lang="en-US" sz="1600" i="1" dirty="0"/>
              <a:t>c</a:t>
            </a:r>
            <a:r>
              <a:rPr lang="en-US" sz="2400" i="1" dirty="0"/>
              <a:t>, </a:t>
            </a:r>
            <a:r>
              <a:rPr lang="en-US" sz="2400" dirty="0"/>
              <a:t>is the cross-Sectional area subjected to compression and </a:t>
            </a:r>
            <a:r>
              <a:rPr lang="en-US" sz="2400" i="1" dirty="0"/>
              <a:t>A</a:t>
            </a:r>
            <a:r>
              <a:rPr lang="en-US" sz="1800" i="1" dirty="0"/>
              <a:t>t </a:t>
            </a:r>
            <a:r>
              <a:rPr lang="en-US" sz="2400" dirty="0"/>
              <a:t>is the cross-sectional area in tension.</a:t>
            </a:r>
          </a:p>
          <a:p>
            <a:pPr algn="just"/>
            <a:r>
              <a:rPr lang="en-US" sz="2400" dirty="0"/>
              <a:t>These are the areas above and below the plastic neutral axis, which is not necessarily the same as in the case of elastic neutral axis. </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marL="0" indent="0" algn="just">
              <a:buNone/>
            </a:pPr>
            <a:endParaRPr lang="en-US" sz="2400" dirty="0"/>
          </a:p>
          <a:p>
            <a:pPr algn="just"/>
            <a:endParaRPr lang="en-US" sz="2400" dirty="0"/>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4077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85850" y="1042988"/>
            <a:ext cx="10001250" cy="4943475"/>
          </a:xfrm>
          <a:prstGeom prst="rect">
            <a:avLst/>
          </a:prstGeom>
        </p:spPr>
      </p:pic>
    </p:spTree>
    <p:extLst>
      <p:ext uri="{BB962C8B-B14F-4D97-AF65-F5344CB8AC3E}">
        <p14:creationId xmlns:p14="http://schemas.microsoft.com/office/powerpoint/2010/main" val="65509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a:stretch>
            <a:fillRect/>
          </a:stretch>
        </p:blipFill>
        <p:spPr>
          <a:xfrm>
            <a:off x="973930" y="414338"/>
            <a:ext cx="11106151" cy="5514975"/>
          </a:xfrm>
          <a:prstGeom prst="rect">
            <a:avLst/>
          </a:prstGeom>
        </p:spPr>
      </p:pic>
    </p:spTree>
    <p:extLst>
      <p:ext uri="{BB962C8B-B14F-4D97-AF65-F5344CB8AC3E}">
        <p14:creationId xmlns:p14="http://schemas.microsoft.com/office/powerpoint/2010/main" val="64623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28712" y="571500"/>
            <a:ext cx="9934575" cy="5138737"/>
          </a:xfrm>
          <a:prstGeom prst="rect">
            <a:avLst/>
          </a:prstGeom>
        </p:spPr>
      </p:pic>
    </p:spTree>
    <p:extLst>
      <p:ext uri="{BB962C8B-B14F-4D97-AF65-F5344CB8AC3E}">
        <p14:creationId xmlns:p14="http://schemas.microsoft.com/office/powerpoint/2010/main" val="339660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952500" y="471488"/>
            <a:ext cx="10287000" cy="5286375"/>
          </a:xfrm>
          <a:prstGeom prst="rect">
            <a:avLst/>
          </a:prstGeom>
        </p:spPr>
      </p:pic>
    </p:spTree>
    <p:extLst>
      <p:ext uri="{BB962C8B-B14F-4D97-AF65-F5344CB8AC3E}">
        <p14:creationId xmlns:p14="http://schemas.microsoft.com/office/powerpoint/2010/main" val="398171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785937" y="585788"/>
            <a:ext cx="9115426" cy="5319712"/>
          </a:xfrm>
          <a:prstGeom prst="rect">
            <a:avLst/>
          </a:prstGeom>
        </p:spPr>
      </p:pic>
    </p:spTree>
    <p:extLst>
      <p:ext uri="{BB962C8B-B14F-4D97-AF65-F5344CB8AC3E}">
        <p14:creationId xmlns:p14="http://schemas.microsoft.com/office/powerpoint/2010/main" val="118753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FLEXURAL MEMBERS</a:t>
            </a:r>
            <a:endParaRPr lang="en-US" b="1" u="sng" dirty="0"/>
          </a:p>
        </p:txBody>
      </p:sp>
      <p:sp>
        <p:nvSpPr>
          <p:cNvPr id="3" name="Content Placeholder 2"/>
          <p:cNvSpPr>
            <a:spLocks noGrp="1"/>
          </p:cNvSpPr>
          <p:nvPr>
            <p:ph idx="1"/>
          </p:nvPr>
        </p:nvSpPr>
        <p:spPr>
          <a:xfrm>
            <a:off x="838200" y="1385889"/>
            <a:ext cx="10515600" cy="4805362"/>
          </a:xfrm>
        </p:spPr>
        <p:txBody>
          <a:bodyPr>
            <a:normAutofit/>
          </a:bodyPr>
          <a:lstStyle/>
          <a:p>
            <a:pPr algn="just"/>
            <a:r>
              <a:rPr lang="en-US" sz="2400" dirty="0"/>
              <a:t>Structural members that supports transverse load and are therefore subjected primarily to flexure or bending.</a:t>
            </a:r>
          </a:p>
          <a:p>
            <a:pPr algn="just"/>
            <a:r>
              <a:rPr lang="en-US" sz="2400" dirty="0"/>
              <a:t>Commonly referred as Beam.</a:t>
            </a:r>
          </a:p>
          <a:p>
            <a:pPr algn="just"/>
            <a:r>
              <a:rPr lang="en-US" sz="2400" dirty="0"/>
              <a:t>If a substantial amount of axial load is also present the member is referred to as a beam-column.</a:t>
            </a:r>
          </a:p>
          <a:p>
            <a:pPr algn="just"/>
            <a:r>
              <a:rPr lang="en-US" sz="2400" dirty="0"/>
              <a:t>Although some degree of axial load will be present in any structural member in many practical situations this effect is negligible and the member can be treated as Beam.</a:t>
            </a:r>
          </a:p>
          <a:p>
            <a:pPr algn="just"/>
            <a:r>
              <a:rPr lang="en-US" sz="2400" dirty="0"/>
              <a:t>Beams are usually thought of as being oriented as horizontally and subjected to vertical loads, but that is not necessarily the case.</a:t>
            </a:r>
          </a:p>
          <a:p>
            <a:pPr algn="just"/>
            <a:r>
              <a:rPr lang="en-US" sz="2400" dirty="0"/>
              <a:t>A structural member is considered to be a beam if it is loaded as to cause bending. </a:t>
            </a:r>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5153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966787" y="585788"/>
            <a:ext cx="10258425" cy="4933949"/>
          </a:xfrm>
          <a:prstGeom prst="rect">
            <a:avLst/>
          </a:prstGeom>
        </p:spPr>
      </p:pic>
    </p:spTree>
    <p:extLst>
      <p:ext uri="{BB962C8B-B14F-4D97-AF65-F5344CB8AC3E}">
        <p14:creationId xmlns:p14="http://schemas.microsoft.com/office/powerpoint/2010/main" val="400507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57275" y="685800"/>
            <a:ext cx="10077450" cy="4972049"/>
          </a:xfrm>
          <a:prstGeom prst="rect">
            <a:avLst/>
          </a:prstGeom>
        </p:spPr>
      </p:pic>
    </p:spTree>
    <p:extLst>
      <p:ext uri="{BB962C8B-B14F-4D97-AF65-F5344CB8AC3E}">
        <p14:creationId xmlns:p14="http://schemas.microsoft.com/office/powerpoint/2010/main" val="74773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000123" y="1543050"/>
            <a:ext cx="9615486" cy="3514725"/>
          </a:xfrm>
          <a:prstGeom prst="rect">
            <a:avLst/>
          </a:prstGeom>
        </p:spPr>
      </p:pic>
      <p:sp>
        <p:nvSpPr>
          <p:cNvPr id="11" name="Rectangle 10"/>
          <p:cNvSpPr/>
          <p:nvPr/>
        </p:nvSpPr>
        <p:spPr>
          <a:xfrm>
            <a:off x="1871662" y="3852865"/>
            <a:ext cx="8201025" cy="404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1353457" y="159657"/>
            <a:ext cx="9477375" cy="1364343"/>
          </a:xfrm>
          <a:prstGeom prst="rect">
            <a:avLst/>
          </a:prstGeom>
        </p:spPr>
      </p:pic>
    </p:spTree>
    <p:extLst>
      <p:ext uri="{BB962C8B-B14F-4D97-AF65-F5344CB8AC3E}">
        <p14:creationId xmlns:p14="http://schemas.microsoft.com/office/powerpoint/2010/main" val="380254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285875" y="0"/>
            <a:ext cx="9558337" cy="5334000"/>
          </a:xfrm>
          <a:prstGeom prst="rect">
            <a:avLst/>
          </a:prstGeom>
        </p:spPr>
      </p:pic>
      <p:sp>
        <p:nvSpPr>
          <p:cNvPr id="9" name="Rectangle 8"/>
          <p:cNvSpPr/>
          <p:nvPr/>
        </p:nvSpPr>
        <p:spPr>
          <a:xfrm>
            <a:off x="1757363" y="4914901"/>
            <a:ext cx="8499020" cy="285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0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2446731" y="2590800"/>
            <a:ext cx="7191375" cy="2738438"/>
          </a:xfrm>
          <a:prstGeom prst="rect">
            <a:avLst/>
          </a:prstGeom>
        </p:spPr>
      </p:pic>
      <p:pic>
        <p:nvPicPr>
          <p:cNvPr id="4" name="Picture 3"/>
          <p:cNvPicPr>
            <a:picLocks noChangeAspect="1"/>
          </p:cNvPicPr>
          <p:nvPr/>
        </p:nvPicPr>
        <p:blipFill>
          <a:blip r:embed="rId4"/>
          <a:stretch>
            <a:fillRect/>
          </a:stretch>
        </p:blipFill>
        <p:spPr>
          <a:xfrm>
            <a:off x="2277833" y="-485775"/>
            <a:ext cx="7343775" cy="3076575"/>
          </a:xfrm>
          <a:prstGeom prst="rect">
            <a:avLst/>
          </a:prstGeom>
        </p:spPr>
      </p:pic>
      <p:sp>
        <p:nvSpPr>
          <p:cNvPr id="10" name="Rectangle 9"/>
          <p:cNvSpPr/>
          <p:nvPr/>
        </p:nvSpPr>
        <p:spPr>
          <a:xfrm>
            <a:off x="2628900" y="4371976"/>
            <a:ext cx="6815138" cy="30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1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3"/>
          <a:stretch>
            <a:fillRect/>
          </a:stretch>
        </p:blipFill>
        <p:spPr>
          <a:xfrm>
            <a:off x="1354928" y="502443"/>
            <a:ext cx="9963150" cy="5457825"/>
          </a:xfrm>
          <a:prstGeom prst="rect">
            <a:avLst/>
          </a:prstGeom>
        </p:spPr>
      </p:pic>
    </p:spTree>
    <p:extLst>
      <p:ext uri="{BB962C8B-B14F-4D97-AF65-F5344CB8AC3E}">
        <p14:creationId xmlns:p14="http://schemas.microsoft.com/office/powerpoint/2010/main" val="289934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FLEXURAL MEMBERS…….</a:t>
            </a:r>
            <a:endParaRPr lang="en-US" b="1" u="sng" dirty="0"/>
          </a:p>
        </p:txBody>
      </p:sp>
      <p:sp>
        <p:nvSpPr>
          <p:cNvPr id="3" name="Content Placeholder 2"/>
          <p:cNvSpPr>
            <a:spLocks noGrp="1"/>
          </p:cNvSpPr>
          <p:nvPr>
            <p:ph idx="1"/>
          </p:nvPr>
        </p:nvSpPr>
        <p:spPr>
          <a:xfrm>
            <a:off x="838200" y="1385889"/>
            <a:ext cx="10515600" cy="4805362"/>
          </a:xfrm>
        </p:spPr>
        <p:txBody>
          <a:bodyPr>
            <a:normAutofit fontScale="92500" lnSpcReduction="10000"/>
          </a:bodyPr>
          <a:lstStyle/>
          <a:p>
            <a:pPr algn="just"/>
            <a:r>
              <a:rPr lang="en-US" sz="2400" dirty="0"/>
              <a:t>Commonly used cross-sectional shapes include the W-, S- and M- shapes. Channel shapes are sometimes used as are beams built up from plates, in the form of I or box shapes.</a:t>
            </a:r>
          </a:p>
          <a:p>
            <a:pPr algn="just"/>
            <a:endParaRPr lang="en-US" sz="2400" dirty="0"/>
          </a:p>
          <a:p>
            <a:pPr algn="just"/>
            <a:r>
              <a:rPr lang="en-US" sz="2400" dirty="0"/>
              <a:t>Whereas, doubly symmetric shapes such as the standard rolled W-, M-, and S-, shapes are the most efficient.</a:t>
            </a:r>
          </a:p>
          <a:p>
            <a:pPr algn="just"/>
            <a:endParaRPr lang="en-US" sz="2400" dirty="0"/>
          </a:p>
          <a:p>
            <a:pPr algn="just"/>
            <a:r>
              <a:rPr lang="en-US" sz="2400" dirty="0"/>
              <a:t>Coverage of beams in AISC specifications is spread over two chapters: Chapter F, “ Design of Members for Flexure” and Chapter G, “Design of Members for Shear”.</a:t>
            </a:r>
          </a:p>
          <a:p>
            <a:pPr algn="just"/>
            <a:endParaRPr lang="en-US" sz="2000" dirty="0"/>
          </a:p>
          <a:p>
            <a:pPr algn="just"/>
            <a:r>
              <a:rPr lang="en-US" sz="2400" dirty="0"/>
              <a:t>Figure 5.1 shows two types of beam cross sections: a hot-rolled doubly-symmetric built-up I-shape and welded doubly-symmetric built-up I-shape.</a:t>
            </a:r>
          </a:p>
          <a:p>
            <a:pPr algn="just"/>
            <a:endParaRPr lang="en-US" sz="2000" dirty="0"/>
          </a:p>
          <a:p>
            <a:pPr algn="just"/>
            <a:r>
              <a:rPr lang="en-US" sz="2400" dirty="0"/>
              <a:t>Welded shapes usually fall into the category classified as plate girders.</a:t>
            </a:r>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80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404937" y="285750"/>
            <a:ext cx="8267701" cy="3714749"/>
          </a:xfrm>
          <a:prstGeom prst="rect">
            <a:avLst/>
          </a:prstGeom>
        </p:spPr>
      </p:pic>
      <p:pic>
        <p:nvPicPr>
          <p:cNvPr id="3" name="Picture 2"/>
          <p:cNvPicPr>
            <a:picLocks noChangeAspect="1"/>
          </p:cNvPicPr>
          <p:nvPr/>
        </p:nvPicPr>
        <p:blipFill>
          <a:blip r:embed="rId4"/>
          <a:stretch>
            <a:fillRect/>
          </a:stretch>
        </p:blipFill>
        <p:spPr>
          <a:xfrm>
            <a:off x="2352675" y="4000499"/>
            <a:ext cx="6276975" cy="1866900"/>
          </a:xfrm>
          <a:prstGeom prst="rect">
            <a:avLst/>
          </a:prstGeom>
        </p:spPr>
      </p:pic>
    </p:spTree>
    <p:extLst>
      <p:ext uri="{BB962C8B-B14F-4D97-AF65-F5344CB8AC3E}">
        <p14:creationId xmlns:p14="http://schemas.microsoft.com/office/powerpoint/2010/main" val="179439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685925" y="138112"/>
            <a:ext cx="9158288" cy="5819776"/>
          </a:xfrm>
          <a:prstGeom prst="rect">
            <a:avLst/>
          </a:prstGeom>
        </p:spPr>
      </p:pic>
    </p:spTree>
    <p:extLst>
      <p:ext uri="{BB962C8B-B14F-4D97-AF65-F5344CB8AC3E}">
        <p14:creationId xmlns:p14="http://schemas.microsoft.com/office/powerpoint/2010/main" val="27803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a:bodyPr>
          <a:lstStyle/>
          <a:p>
            <a:pPr algn="just"/>
            <a:r>
              <a:rPr lang="en-US" sz="2400" dirty="0"/>
              <a:t>To be able to determine the nominal moment strength </a:t>
            </a:r>
            <a:r>
              <a:rPr lang="en-US" sz="2400" i="1" dirty="0" err="1"/>
              <a:t>M</a:t>
            </a:r>
            <a:r>
              <a:rPr lang="en-US" sz="1600" i="1" dirty="0" err="1"/>
              <a:t>n</a:t>
            </a:r>
            <a:r>
              <a:rPr lang="en-US" sz="1600" dirty="0"/>
              <a:t>, </a:t>
            </a:r>
            <a:r>
              <a:rPr lang="en-US" sz="2400" dirty="0"/>
              <a:t>we must first examine the behavior of beams throughout the full range of loading from very small loads to the point of collapse.</a:t>
            </a:r>
          </a:p>
          <a:p>
            <a:pPr algn="just"/>
            <a:r>
              <a:rPr lang="en-US" sz="2400" dirty="0"/>
              <a:t>Consider the beam shown in Figure 5.2a, which is oriented so that bending is about the major principal axis ( for an </a:t>
            </a:r>
            <a:r>
              <a:rPr lang="en-US" sz="2400" dirty="0">
                <a:latin typeface="Times New Roman" panose="02020603050405020304" pitchFamily="18" charset="0"/>
                <a:cs typeface="Times New Roman" panose="02020603050405020304" pitchFamily="18" charset="0"/>
              </a:rPr>
              <a:t>I </a:t>
            </a:r>
            <a:r>
              <a:rPr lang="en-US" sz="2400" dirty="0"/>
              <a:t>shape, it will be the X-X axis).</a:t>
            </a:r>
          </a:p>
          <a:p>
            <a:pPr algn="just"/>
            <a:r>
              <a:rPr lang="en-US" sz="2400" dirty="0"/>
              <a:t>For a linear elastic material and small deformations, the distribution of bending stress will be as shown in Figure 5.2b, with the stress assumed to be uniform across the width of the beam (Shear will be discussed separately).</a:t>
            </a:r>
          </a:p>
          <a:p>
            <a:pPr algn="just"/>
            <a:r>
              <a:rPr lang="en-US" sz="2400" dirty="0"/>
              <a:t> From elementary mechanics of materials, the stress any point can be found from the flexure formula:-</a:t>
            </a:r>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2366963" y="4872037"/>
            <a:ext cx="6343650" cy="1304925"/>
          </a:xfrm>
          <a:prstGeom prst="rect">
            <a:avLst/>
          </a:prstGeom>
        </p:spPr>
      </p:pic>
    </p:spTree>
    <p:extLst>
      <p:ext uri="{BB962C8B-B14F-4D97-AF65-F5344CB8AC3E}">
        <p14:creationId xmlns:p14="http://schemas.microsoft.com/office/powerpoint/2010/main" val="64322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2085976" y="133350"/>
            <a:ext cx="8158162" cy="5767388"/>
          </a:xfrm>
          <a:prstGeom prst="rect">
            <a:avLst/>
          </a:prstGeom>
        </p:spPr>
      </p:pic>
    </p:spTree>
    <p:extLst>
      <p:ext uri="{BB962C8B-B14F-4D97-AF65-F5344CB8AC3E}">
        <p14:creationId xmlns:p14="http://schemas.microsoft.com/office/powerpoint/2010/main" val="192248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a:bodyPr>
          <a:lstStyle/>
          <a:p>
            <a:pPr algn="just"/>
            <a:r>
              <a:rPr lang="en-US" sz="2400" dirty="0"/>
              <a:t>Where M is the bending moment of the cross-section under consideration, y is the perpendicular distance from neutral plane to the point of interest and </a:t>
            </a:r>
            <a:r>
              <a:rPr lang="en-US" sz="2400" dirty="0">
                <a:latin typeface="Times New Roman" panose="02020603050405020304" pitchFamily="18" charset="0"/>
                <a:cs typeface="Times New Roman" panose="02020603050405020304" pitchFamily="18" charset="0"/>
              </a:rPr>
              <a:t>I</a:t>
            </a:r>
            <a:r>
              <a:rPr lang="en-US" sz="1800" dirty="0"/>
              <a:t>x</a:t>
            </a:r>
            <a:r>
              <a:rPr lang="en-US" sz="2400" dirty="0"/>
              <a:t> is the moment of inertia of the area of the cross section with respect to neutral axis.</a:t>
            </a:r>
          </a:p>
          <a:p>
            <a:pPr algn="just"/>
            <a:r>
              <a:rPr lang="en-US" sz="2400" dirty="0"/>
              <a:t>For a homogenous material the neutral axis coincides with the </a:t>
            </a:r>
            <a:r>
              <a:rPr lang="en-US" sz="2400" dirty="0" err="1"/>
              <a:t>centroidal</a:t>
            </a:r>
            <a:r>
              <a:rPr lang="en-US" sz="2400" dirty="0"/>
              <a:t> axis.</a:t>
            </a:r>
          </a:p>
          <a:p>
            <a:pPr algn="just"/>
            <a:r>
              <a:rPr lang="en-US" sz="2400" dirty="0"/>
              <a:t>Equation 5.3 is based on the assumption of a linear distribution of strains from top to bottom, which in turn is based on the assumption that cross section that are plane before bending remain plane after bending.</a:t>
            </a:r>
          </a:p>
          <a:p>
            <a:pPr algn="just"/>
            <a:r>
              <a:rPr lang="en-US" sz="2400" dirty="0"/>
              <a:t>In addition, the beam cross section must have a vertical axis of symmetry and the loads must be in longitudinal plane containing this axis.</a:t>
            </a:r>
          </a:p>
          <a:p>
            <a:pPr algn="just"/>
            <a:r>
              <a:rPr lang="en-US" sz="2400" dirty="0"/>
              <a:t>The maximum stress will occur at the extreme fiber, where y is the maximum.</a:t>
            </a:r>
          </a:p>
          <a:p>
            <a:pPr algn="just"/>
            <a:r>
              <a:rPr lang="en-US" sz="2400" dirty="0"/>
              <a:t>Thus there are two </a:t>
            </a:r>
            <a:r>
              <a:rPr lang="en-US" sz="2400" dirty="0" err="1"/>
              <a:t>maximas</a:t>
            </a:r>
            <a:r>
              <a:rPr lang="en-US" sz="2400" dirty="0"/>
              <a:t> : maximum compressive stress in the top fiber and maximum tensile stress in the bottom fiber.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846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59"/>
            <a:ext cx="10515600" cy="1325563"/>
          </a:xfrm>
        </p:spPr>
        <p:txBody>
          <a:bodyPr/>
          <a:lstStyle/>
          <a:p>
            <a:pPr marL="0" indent="0"/>
            <a:r>
              <a:rPr lang="en-US" b="1" dirty="0"/>
              <a:t> BENDING STRESS AND PLASTIC MOMENT………</a:t>
            </a:r>
            <a:endParaRPr lang="en-US" b="1" u="sng" dirty="0"/>
          </a:p>
        </p:txBody>
      </p:sp>
      <p:sp>
        <p:nvSpPr>
          <p:cNvPr id="3" name="Content Placeholder 2"/>
          <p:cNvSpPr>
            <a:spLocks noGrp="1"/>
          </p:cNvSpPr>
          <p:nvPr>
            <p:ph idx="1"/>
          </p:nvPr>
        </p:nvSpPr>
        <p:spPr>
          <a:xfrm>
            <a:off x="838200" y="1114425"/>
            <a:ext cx="10515600" cy="5076826"/>
          </a:xfrm>
        </p:spPr>
        <p:txBody>
          <a:bodyPr>
            <a:normAutofit/>
          </a:bodyPr>
          <a:lstStyle/>
          <a:p>
            <a:pPr algn="just"/>
            <a:r>
              <a:rPr lang="en-US" sz="2400" dirty="0"/>
              <a:t>If the neutral axis is an axis of symmetry, these two stresses will be equal in magnitude.</a:t>
            </a:r>
          </a:p>
          <a:p>
            <a:pPr algn="just"/>
            <a:r>
              <a:rPr lang="en-US" sz="2400" dirty="0"/>
              <a:t>For maximum stress, Equation 5.3 takes form:</a:t>
            </a:r>
          </a:p>
          <a:p>
            <a:pPr algn="just"/>
            <a:endParaRPr lang="en-US" sz="2400" dirty="0"/>
          </a:p>
          <a:p>
            <a:pPr algn="just"/>
            <a:endParaRPr lang="en-US" sz="2400" dirty="0"/>
          </a:p>
          <a:p>
            <a:pPr algn="just"/>
            <a:endParaRPr lang="en-US" sz="2400" dirty="0"/>
          </a:p>
          <a:p>
            <a:pPr algn="just"/>
            <a:endParaRPr lang="en-US" sz="2400" dirty="0"/>
          </a:p>
          <a:p>
            <a:pPr algn="just"/>
            <a:r>
              <a:rPr lang="en-US" sz="2400" dirty="0"/>
              <a:t>Where C is the perpendicular distance from the neutral axis to the extreme fiber and </a:t>
            </a:r>
            <a:r>
              <a:rPr lang="en-US" sz="2400" dirty="0" err="1"/>
              <a:t>S</a:t>
            </a:r>
            <a:r>
              <a:rPr lang="en-US" sz="1800" dirty="0" err="1"/>
              <a:t>x</a:t>
            </a:r>
            <a:r>
              <a:rPr lang="en-US" sz="1800" dirty="0"/>
              <a:t> </a:t>
            </a:r>
            <a:r>
              <a:rPr lang="en-US" sz="2400" dirty="0"/>
              <a:t>is the elastic section modulus of the cross-section.</a:t>
            </a:r>
          </a:p>
          <a:p>
            <a:pPr marL="0" indent="0" algn="just">
              <a:buNone/>
            </a:pPr>
            <a:endParaRPr lang="en-US" sz="2000" dirty="0"/>
          </a:p>
          <a:p>
            <a:pPr algn="just"/>
            <a:r>
              <a:rPr lang="en-US" sz="2400" dirty="0"/>
              <a:t>For any cross-sectional shape, the section modulus will be a constant.</a:t>
            </a:r>
          </a:p>
          <a:p>
            <a:pPr marL="0" indent="0" algn="just">
              <a:buNone/>
            </a:pPr>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2143124" y="2439989"/>
            <a:ext cx="8258175" cy="1546224"/>
          </a:xfrm>
          <a:prstGeom prst="rect">
            <a:avLst/>
          </a:prstGeom>
        </p:spPr>
      </p:pic>
    </p:spTree>
    <p:extLst>
      <p:ext uri="{BB962C8B-B14F-4D97-AF65-F5344CB8AC3E}">
        <p14:creationId xmlns:p14="http://schemas.microsoft.com/office/powerpoint/2010/main" val="1123184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1162</Words>
  <Application>Microsoft Office PowerPoint</Application>
  <PresentationFormat>Widescreen</PresentationFormat>
  <Paragraphs>122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Bookman Old Style</vt:lpstr>
      <vt:lpstr>Calibri</vt:lpstr>
      <vt:lpstr>Calibri Light</vt:lpstr>
      <vt:lpstr>Times New Roman</vt:lpstr>
      <vt:lpstr>Office Theme</vt:lpstr>
      <vt:lpstr>COLLEGE OF ENGINEERING AND TECHNOLOGY                UNIVERSITY OF SARGODHA   STEEL STRUCTURES (CT-313) (B.S TECHNOLOGY)</vt:lpstr>
      <vt:lpstr> FLEXURAL MEMBERS</vt:lpstr>
      <vt:lpstr> FLEXURAL MEMBERS…….</vt:lpstr>
      <vt:lpstr>PowerPoint Presentation</vt:lpstr>
      <vt:lpstr>PowerPoint Presentation</vt:lpstr>
      <vt:lpstr> BENDING STRESS AND PLASTIC MOMENT</vt:lpstr>
      <vt:lpstr>PowerPoint Presentation</vt:lpstr>
      <vt:lpstr> BENDING STRESS AND PLASTIC MOMENT………</vt:lpstr>
      <vt:lpstr> BENDING STRESS AND PLASTIC MOMENT………</vt:lpstr>
      <vt:lpstr> BENDING STRESS AND PLASTIC MOMENT………</vt:lpstr>
      <vt:lpstr>PowerPoint Presentation</vt:lpstr>
      <vt:lpstr> BENDING STRESS AND PLASTIC MOMENT………</vt:lpstr>
      <vt:lpstr> BENDING STRESS AND PLASTIC MOMENT………</vt:lpstr>
      <vt:lpstr> BENDING STRESS AND PLASTIC MOMENT………</vt:lpstr>
      <vt:lpstr> BENDING STRESS AND PLASTIC 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823</cp:revision>
  <dcterms:created xsi:type="dcterms:W3CDTF">2018-08-27T04:07:34Z</dcterms:created>
  <dcterms:modified xsi:type="dcterms:W3CDTF">2021-01-28T11:14:20Z</dcterms:modified>
</cp:coreProperties>
</file>