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63" r:id="rId10"/>
    <p:sldId id="265" r:id="rId11"/>
    <p:sldId id="266" r:id="rId12"/>
    <p:sldId id="277" r:id="rId13"/>
    <p:sldId id="276" r:id="rId14"/>
    <p:sldId id="269" r:id="rId15"/>
    <p:sldId id="270" r:id="rId16"/>
    <p:sldId id="271" r:id="rId17"/>
    <p:sldId id="272" r:id="rId18"/>
    <p:sldId id="273" r:id="rId19"/>
    <p:sldId id="279"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660"/>
  </p:normalViewPr>
  <p:slideViewPr>
    <p:cSldViewPr snapToGrid="0">
      <p:cViewPr varScale="1">
        <p:scale>
          <a:sx n="70" d="100"/>
          <a:sy n="70"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9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9BEAA1A-B347-406A-80F9-B212F6231F93}"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255915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394116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93407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306618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2430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288272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296112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222108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120805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EAA1A-B347-406A-80F9-B212F6231F93}"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340958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BEAA1A-B347-406A-80F9-B212F6231F93}"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195448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EAA1A-B347-406A-80F9-B212F6231F93}" type="datetimeFigureOut">
              <a:rPr lang="en-US" smtClean="0"/>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144381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BEAA1A-B347-406A-80F9-B212F6231F93}"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241073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EAA1A-B347-406A-80F9-B212F6231F93}" type="datetimeFigureOut">
              <a:rPr lang="en-US" smtClean="0"/>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304516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EAA1A-B347-406A-80F9-B212F6231F93}"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10669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EAA1A-B347-406A-80F9-B212F6231F93}"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08BD0-3CB5-437A-9E6C-009E94A59B9C}" type="slidenum">
              <a:rPr lang="en-US" smtClean="0"/>
              <a:t>‹#›</a:t>
            </a:fld>
            <a:endParaRPr lang="en-US"/>
          </a:p>
        </p:txBody>
      </p:sp>
    </p:spTree>
    <p:extLst>
      <p:ext uri="{BB962C8B-B14F-4D97-AF65-F5344CB8AC3E}">
        <p14:creationId xmlns:p14="http://schemas.microsoft.com/office/powerpoint/2010/main" val="288479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9BEAA1A-B347-406A-80F9-B212F6231F93}" type="datetimeFigureOut">
              <a:rPr lang="en-US" smtClean="0"/>
              <a:t>2/5/2021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7308BD0-3CB5-437A-9E6C-009E94A59B9C}" type="slidenum">
              <a:rPr lang="en-US" smtClean="0"/>
              <a:t>‹#›</a:t>
            </a:fld>
            <a:endParaRPr lang="en-US"/>
          </a:p>
        </p:txBody>
      </p:sp>
    </p:spTree>
    <p:extLst>
      <p:ext uri="{BB962C8B-B14F-4D97-AF65-F5344CB8AC3E}">
        <p14:creationId xmlns:p14="http://schemas.microsoft.com/office/powerpoint/2010/main" val="34871395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Organization and structure</a:t>
            </a:r>
            <a:endParaRPr lang="en-US" dirty="0"/>
          </a:p>
        </p:txBody>
      </p:sp>
      <p:sp>
        <p:nvSpPr>
          <p:cNvPr id="3" name="Subtitle 2"/>
          <p:cNvSpPr>
            <a:spLocks noGrp="1"/>
          </p:cNvSpPr>
          <p:nvPr>
            <p:ph type="subTitle" idx="1"/>
          </p:nvPr>
        </p:nvSpPr>
        <p:spPr/>
        <p:txBody>
          <a:bodyPr/>
          <a:lstStyle/>
          <a:p>
            <a:r>
              <a:rPr lang="en-US" dirty="0" smtClean="0"/>
              <a:t>Paragraphs and </a:t>
            </a:r>
            <a:r>
              <a:rPr lang="en-US" dirty="0" smtClean="0"/>
              <a:t>essays</a:t>
            </a:r>
          </a:p>
          <a:p>
            <a:endParaRPr lang="en-US" dirty="0"/>
          </a:p>
          <a:p>
            <a:r>
              <a:rPr lang="en-US" dirty="0" smtClean="0"/>
              <a:t>By Sana </a:t>
            </a:r>
            <a:r>
              <a:rPr lang="en-US" dirty="0" err="1" smtClean="0"/>
              <a:t>Ghaffar</a:t>
            </a:r>
            <a:r>
              <a:rPr lang="en-US" dirty="0" smtClean="0"/>
              <a:t> </a:t>
            </a:r>
            <a:endParaRPr lang="en-US" dirty="0"/>
          </a:p>
        </p:txBody>
      </p:sp>
    </p:spTree>
    <p:extLst>
      <p:ext uri="{BB962C8B-B14F-4D97-AF65-F5344CB8AC3E}">
        <p14:creationId xmlns:p14="http://schemas.microsoft.com/office/powerpoint/2010/main" val="3405874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state the kinds of supporting details given above</a:t>
            </a:r>
            <a:endParaRPr lang="en-US" dirty="0"/>
          </a:p>
        </p:txBody>
      </p:sp>
      <p:pic>
        <p:nvPicPr>
          <p:cNvPr id="4" name="Content Placeholder 3"/>
          <p:cNvPicPr>
            <a:picLocks noGrp="1" noChangeAspect="1"/>
          </p:cNvPicPr>
          <p:nvPr>
            <p:ph idx="1"/>
          </p:nvPr>
        </p:nvPicPr>
        <p:blipFill rotWithShape="1">
          <a:blip r:embed="rId2"/>
          <a:srcRect l="27754" t="29733" r="27881" b="41950"/>
          <a:stretch/>
        </p:blipFill>
        <p:spPr>
          <a:xfrm>
            <a:off x="1214651" y="1132764"/>
            <a:ext cx="8748215" cy="3354568"/>
          </a:xfrm>
          <a:prstGeom prst="rect">
            <a:avLst/>
          </a:prstGeom>
        </p:spPr>
      </p:pic>
    </p:spTree>
    <p:extLst>
      <p:ext uri="{BB962C8B-B14F-4D97-AF65-F5344CB8AC3E}">
        <p14:creationId xmlns:p14="http://schemas.microsoft.com/office/powerpoint/2010/main" val="67693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sentence</a:t>
            </a:r>
            <a:endParaRPr lang="en-US" dirty="0"/>
          </a:p>
        </p:txBody>
      </p:sp>
      <p:sp>
        <p:nvSpPr>
          <p:cNvPr id="3" name="Content Placeholder 2"/>
          <p:cNvSpPr>
            <a:spLocks noGrp="1"/>
          </p:cNvSpPr>
          <p:nvPr>
            <p:ph idx="1"/>
          </p:nvPr>
        </p:nvSpPr>
        <p:spPr/>
        <p:txBody>
          <a:bodyPr/>
          <a:lstStyle/>
          <a:p>
            <a:r>
              <a:rPr lang="en-US" dirty="0" smtClean="0"/>
              <a:t>At the end</a:t>
            </a:r>
          </a:p>
          <a:p>
            <a:r>
              <a:rPr lang="en-US" dirty="0" smtClean="0"/>
              <a:t>Reminding the main idea</a:t>
            </a:r>
          </a:p>
          <a:p>
            <a:r>
              <a:rPr lang="en-US" dirty="0" smtClean="0"/>
              <a:t>Final verdict upon proofs</a:t>
            </a:r>
          </a:p>
          <a:p>
            <a:r>
              <a:rPr lang="en-US" dirty="0" smtClean="0"/>
              <a:t>Extraction of essence</a:t>
            </a:r>
          </a:p>
          <a:p>
            <a:r>
              <a:rPr lang="en-US" dirty="0" smtClean="0"/>
              <a:t>Summary of the point</a:t>
            </a:r>
          </a:p>
          <a:p>
            <a:r>
              <a:rPr lang="en-US" dirty="0" smtClean="0"/>
              <a:t>The idea should not be new</a:t>
            </a:r>
          </a:p>
          <a:p>
            <a:r>
              <a:rPr lang="en-US" dirty="0" smtClean="0"/>
              <a:t>Marked by conclusion signals</a:t>
            </a:r>
            <a:endParaRPr lang="en-US" dirty="0"/>
          </a:p>
          <a:p>
            <a:r>
              <a:rPr lang="en-US" dirty="0" smtClean="0"/>
              <a:t>Repetition of topic sentence in different words</a:t>
            </a:r>
          </a:p>
          <a:p>
            <a:pPr marL="0" indent="0">
              <a:buNone/>
            </a:pPr>
            <a:endParaRPr lang="en-US" dirty="0"/>
          </a:p>
        </p:txBody>
      </p:sp>
    </p:spTree>
    <p:extLst>
      <p:ext uri="{BB962C8B-B14F-4D97-AF65-F5344CB8AC3E}">
        <p14:creationId xmlns:p14="http://schemas.microsoft.com/office/powerpoint/2010/main" val="316026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signals examples</a:t>
            </a:r>
            <a:endParaRPr lang="en-US" dirty="0"/>
          </a:p>
        </p:txBody>
      </p:sp>
      <p:pic>
        <p:nvPicPr>
          <p:cNvPr id="4" name="Content Placeholder 3"/>
          <p:cNvPicPr>
            <a:picLocks noGrp="1" noChangeAspect="1"/>
          </p:cNvPicPr>
          <p:nvPr>
            <p:ph idx="1"/>
          </p:nvPr>
        </p:nvPicPr>
        <p:blipFill rotWithShape="1">
          <a:blip r:embed="rId2"/>
          <a:srcRect l="28815" t="34641" r="11536" b="16654"/>
          <a:stretch/>
        </p:blipFill>
        <p:spPr>
          <a:xfrm>
            <a:off x="1078172" y="188285"/>
            <a:ext cx="9648967" cy="4299047"/>
          </a:xfrm>
          <a:prstGeom prst="rect">
            <a:avLst/>
          </a:prstGeom>
        </p:spPr>
      </p:pic>
    </p:spTree>
    <p:extLst>
      <p:ext uri="{BB962C8B-B14F-4D97-AF65-F5344CB8AC3E}">
        <p14:creationId xmlns:p14="http://schemas.microsoft.com/office/powerpoint/2010/main" val="357227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361" y="290014"/>
            <a:ext cx="6053239" cy="3954440"/>
          </a:xfrm>
        </p:spPr>
      </p:pic>
    </p:spTree>
    <p:extLst>
      <p:ext uri="{BB962C8B-B14F-4D97-AF65-F5344CB8AC3E}">
        <p14:creationId xmlns:p14="http://schemas.microsoft.com/office/powerpoint/2010/main" val="424574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paragraph</a:t>
            </a:r>
            <a:endParaRPr lang="en-US" dirty="0"/>
          </a:p>
        </p:txBody>
      </p:sp>
      <p:sp>
        <p:nvSpPr>
          <p:cNvPr id="3" name="Content Placeholder 2"/>
          <p:cNvSpPr>
            <a:spLocks noGrp="1"/>
          </p:cNvSpPr>
          <p:nvPr>
            <p:ph idx="1"/>
          </p:nvPr>
        </p:nvSpPr>
        <p:spPr/>
        <p:txBody>
          <a:bodyPr/>
          <a:lstStyle/>
          <a:p>
            <a:r>
              <a:rPr lang="en-US" dirty="0" smtClean="0"/>
              <a:t>In order to achieve a purpose</a:t>
            </a:r>
            <a:endParaRPr lang="en-US" dirty="0"/>
          </a:p>
          <a:p>
            <a:r>
              <a:rPr lang="en-US" dirty="0" smtClean="0"/>
              <a:t>One paragraph can be different patterns</a:t>
            </a:r>
          </a:p>
          <a:p>
            <a:r>
              <a:rPr lang="en-US" dirty="0" smtClean="0"/>
              <a:t>Determine the reason of usage</a:t>
            </a:r>
          </a:p>
          <a:p>
            <a:pPr marL="0" indent="0">
              <a:buNone/>
            </a:pPr>
            <a:endParaRPr lang="en-US" dirty="0"/>
          </a:p>
        </p:txBody>
      </p:sp>
    </p:spTree>
    <p:extLst>
      <p:ext uri="{BB962C8B-B14F-4D97-AF65-F5344CB8AC3E}">
        <p14:creationId xmlns:p14="http://schemas.microsoft.com/office/powerpoint/2010/main" val="144032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Cause and Effect: for showing how one thing leads to </a:t>
            </a:r>
            <a:r>
              <a:rPr lang="en-US" dirty="0" smtClean="0"/>
              <a:t>another</a:t>
            </a:r>
          </a:p>
          <a:p>
            <a:r>
              <a:rPr lang="en-US" dirty="0" smtClean="0"/>
              <a:t>Chronological </a:t>
            </a:r>
            <a:r>
              <a:rPr lang="en-US" dirty="0"/>
              <a:t>Order: for narrating events that occurred over </a:t>
            </a:r>
            <a:r>
              <a:rPr lang="en-US" dirty="0" smtClean="0"/>
              <a:t>time</a:t>
            </a:r>
          </a:p>
          <a:p>
            <a:r>
              <a:rPr lang="en-US" dirty="0" smtClean="0"/>
              <a:t>Classification</a:t>
            </a:r>
            <a:r>
              <a:rPr lang="en-US" dirty="0"/>
              <a:t>: for grouping things together according to their </a:t>
            </a:r>
            <a:r>
              <a:rPr lang="en-US" dirty="0" smtClean="0"/>
              <a:t>features</a:t>
            </a:r>
          </a:p>
          <a:p>
            <a:r>
              <a:rPr lang="en-US" dirty="0" smtClean="0"/>
              <a:t>Compare </a:t>
            </a:r>
            <a:r>
              <a:rPr lang="en-US" dirty="0"/>
              <a:t>and Contrast: for showing how things are similar or </a:t>
            </a:r>
            <a:r>
              <a:rPr lang="en-US" dirty="0" smtClean="0"/>
              <a:t>different</a:t>
            </a:r>
          </a:p>
          <a:p>
            <a:r>
              <a:rPr lang="en-US" dirty="0" smtClean="0"/>
              <a:t>Definition </a:t>
            </a:r>
            <a:r>
              <a:rPr lang="en-US" dirty="0"/>
              <a:t>and example: for defining a term or idea then expanding it with </a:t>
            </a:r>
            <a:r>
              <a:rPr lang="en-US" dirty="0" smtClean="0"/>
              <a:t>examples</a:t>
            </a:r>
          </a:p>
          <a:p>
            <a:r>
              <a:rPr lang="en-US" dirty="0" smtClean="0"/>
              <a:t>Description</a:t>
            </a:r>
            <a:r>
              <a:rPr lang="en-US" dirty="0"/>
              <a:t>: for listing </a:t>
            </a:r>
            <a:r>
              <a:rPr lang="en-US" dirty="0" smtClean="0"/>
              <a:t>details</a:t>
            </a:r>
          </a:p>
          <a:p>
            <a:r>
              <a:rPr lang="en-US" dirty="0" smtClean="0"/>
              <a:t>Episode</a:t>
            </a:r>
            <a:r>
              <a:rPr lang="en-US" dirty="0"/>
              <a:t>: for presenting details or information about a specific event or </a:t>
            </a:r>
            <a:r>
              <a:rPr lang="en-US" dirty="0" smtClean="0"/>
              <a:t>anecdote</a:t>
            </a:r>
          </a:p>
        </p:txBody>
      </p:sp>
    </p:spTree>
    <p:extLst>
      <p:ext uri="{BB962C8B-B14F-4D97-AF65-F5344CB8AC3E}">
        <p14:creationId xmlns:p14="http://schemas.microsoft.com/office/powerpoint/2010/main" val="9218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t>
            </a:r>
            <a:endParaRPr lang="en-US" dirty="0"/>
          </a:p>
        </p:txBody>
      </p:sp>
      <p:sp>
        <p:nvSpPr>
          <p:cNvPr id="3" name="Content Placeholder 2"/>
          <p:cNvSpPr>
            <a:spLocks noGrp="1"/>
          </p:cNvSpPr>
          <p:nvPr>
            <p:ph idx="1"/>
          </p:nvPr>
        </p:nvSpPr>
        <p:spPr/>
        <p:txBody>
          <a:bodyPr>
            <a:normAutofit fontScale="92500" lnSpcReduction="20000"/>
          </a:bodyPr>
          <a:lstStyle/>
          <a:p>
            <a:r>
              <a:rPr lang="en-US" dirty="0"/>
              <a:t>General/Specific order: for presenting a general idea followed by specific examples</a:t>
            </a:r>
          </a:p>
          <a:p>
            <a:r>
              <a:rPr lang="en-US" dirty="0"/>
              <a:t>Generalization/Principal: for making a general statement or applying a broad principal to explain the supporting details </a:t>
            </a:r>
          </a:p>
          <a:p>
            <a:r>
              <a:rPr lang="en-US" dirty="0"/>
              <a:t>Listing: for presenting ideas from the least to most important </a:t>
            </a:r>
          </a:p>
          <a:p>
            <a:r>
              <a:rPr lang="en-US" dirty="0"/>
              <a:t>Order of Importance: for building up to or leading away from the most important point.</a:t>
            </a:r>
          </a:p>
          <a:p>
            <a:r>
              <a:rPr lang="en-US" dirty="0"/>
              <a:t> Problem and Solution: for presenting an issue and ways to address it </a:t>
            </a:r>
          </a:p>
          <a:p>
            <a:r>
              <a:rPr lang="en-US" dirty="0"/>
              <a:t>Process/Cause: for explaining what or how something happens and then why </a:t>
            </a:r>
          </a:p>
          <a:p>
            <a:r>
              <a:rPr lang="en-US" dirty="0"/>
              <a:t>Spatial Order: for ordering details </a:t>
            </a:r>
            <a:r>
              <a:rPr lang="en-US" dirty="0" smtClean="0"/>
              <a:t>directionally</a:t>
            </a:r>
            <a:endParaRPr lang="en-US" dirty="0"/>
          </a:p>
        </p:txBody>
      </p:sp>
    </p:spTree>
    <p:extLst>
      <p:ext uri="{BB962C8B-B14F-4D97-AF65-F5344CB8AC3E}">
        <p14:creationId xmlns:p14="http://schemas.microsoft.com/office/powerpoint/2010/main" val="344128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Organization of essay </a:t>
            </a:r>
            <a:endParaRPr lang="en-US" dirty="0"/>
          </a:p>
        </p:txBody>
      </p:sp>
      <p:pic>
        <p:nvPicPr>
          <p:cNvPr id="4" name="Content Placeholder 3"/>
          <p:cNvPicPr>
            <a:picLocks noGrp="1" noChangeAspect="1"/>
          </p:cNvPicPr>
          <p:nvPr>
            <p:ph idx="1"/>
          </p:nvPr>
        </p:nvPicPr>
        <p:blipFill rotWithShape="1">
          <a:blip r:embed="rId2"/>
          <a:srcRect l="19051" t="11610" r="16843" b="7215"/>
          <a:stretch/>
        </p:blipFill>
        <p:spPr>
          <a:xfrm>
            <a:off x="2497541" y="109180"/>
            <a:ext cx="7574506" cy="5281685"/>
          </a:xfrm>
          <a:prstGeom prst="rect">
            <a:avLst/>
          </a:prstGeom>
        </p:spPr>
      </p:pic>
    </p:spTree>
    <p:extLst>
      <p:ext uri="{BB962C8B-B14F-4D97-AF65-F5344CB8AC3E}">
        <p14:creationId xmlns:p14="http://schemas.microsoft.com/office/powerpoint/2010/main" val="387190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Interest and attention</a:t>
            </a:r>
          </a:p>
          <a:p>
            <a:r>
              <a:rPr lang="en-US" dirty="0" smtClean="0"/>
              <a:t>Central idea</a:t>
            </a:r>
          </a:p>
          <a:p>
            <a:r>
              <a:rPr lang="en-US" dirty="0" smtClean="0"/>
              <a:t>Describing major concerns</a:t>
            </a:r>
          </a:p>
          <a:p>
            <a:r>
              <a:rPr lang="en-US" dirty="0" smtClean="0"/>
              <a:t>The approach of tackling a topic</a:t>
            </a:r>
          </a:p>
          <a:p>
            <a:r>
              <a:rPr lang="en-US" dirty="0" smtClean="0"/>
              <a:t>Thesis statement (topic of essay)</a:t>
            </a:r>
          </a:p>
          <a:p>
            <a:r>
              <a:rPr lang="en-US" dirty="0" smtClean="0"/>
              <a:t>Defines the topic further</a:t>
            </a:r>
          </a:p>
          <a:p>
            <a:endParaRPr lang="en-US" dirty="0"/>
          </a:p>
        </p:txBody>
      </p:sp>
    </p:spTree>
    <p:extLst>
      <p:ext uri="{BB962C8B-B14F-4D97-AF65-F5344CB8AC3E}">
        <p14:creationId xmlns:p14="http://schemas.microsoft.com/office/powerpoint/2010/main" val="399043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br>
              <a:rPr lang="en-US" dirty="0" smtClean="0"/>
            </a:br>
            <a:r>
              <a:rPr lang="en-US" dirty="0"/>
              <a:t>Topic, </a:t>
            </a:r>
            <a:r>
              <a:rPr lang="en-US" dirty="0" smtClean="0"/>
              <a:t>focus &amp; point</a:t>
            </a:r>
            <a:endParaRPr lang="en-US" dirty="0"/>
          </a:p>
        </p:txBody>
      </p:sp>
      <p:pic>
        <p:nvPicPr>
          <p:cNvPr id="4" name="Content Placeholder 3"/>
          <p:cNvPicPr>
            <a:picLocks noGrp="1" noChangeAspect="1"/>
          </p:cNvPicPr>
          <p:nvPr>
            <p:ph idx="1"/>
          </p:nvPr>
        </p:nvPicPr>
        <p:blipFill rotWithShape="1">
          <a:blip r:embed="rId2"/>
          <a:srcRect l="34759" t="42191" r="17692" b="9103"/>
          <a:stretch/>
        </p:blipFill>
        <p:spPr>
          <a:xfrm>
            <a:off x="2852380" y="133695"/>
            <a:ext cx="7151427" cy="4574782"/>
          </a:xfrm>
          <a:prstGeom prst="rect">
            <a:avLst/>
          </a:prstGeom>
        </p:spPr>
      </p:pic>
    </p:spTree>
    <p:extLst>
      <p:ext uri="{BB962C8B-B14F-4D97-AF65-F5344CB8AC3E}">
        <p14:creationId xmlns:p14="http://schemas.microsoft.com/office/powerpoint/2010/main" val="371741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298" y="968992"/>
            <a:ext cx="9744501" cy="4899546"/>
          </a:xfrm>
          <a:prstGeom prst="rect">
            <a:avLst/>
          </a:prstGeom>
        </p:spPr>
      </p:pic>
    </p:spTree>
    <p:extLst>
      <p:ext uri="{BB962C8B-B14F-4D97-AF65-F5344CB8AC3E}">
        <p14:creationId xmlns:p14="http://schemas.microsoft.com/office/powerpoint/2010/main" val="92994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paragraphs</a:t>
            </a:r>
            <a:endParaRPr lang="en-US" dirty="0"/>
          </a:p>
        </p:txBody>
      </p:sp>
      <p:sp>
        <p:nvSpPr>
          <p:cNvPr id="3" name="Content Placeholder 2"/>
          <p:cNvSpPr>
            <a:spLocks noGrp="1"/>
          </p:cNvSpPr>
          <p:nvPr>
            <p:ph idx="1"/>
          </p:nvPr>
        </p:nvSpPr>
        <p:spPr/>
        <p:txBody>
          <a:bodyPr/>
          <a:lstStyle/>
          <a:p>
            <a:r>
              <a:rPr lang="en-US" dirty="0" smtClean="0"/>
              <a:t>Can be one or two in number</a:t>
            </a:r>
          </a:p>
          <a:p>
            <a:r>
              <a:rPr lang="en-US" dirty="0" smtClean="0"/>
              <a:t>Sub-divisions of the topic</a:t>
            </a:r>
          </a:p>
          <a:p>
            <a:r>
              <a:rPr lang="en-US" dirty="0" smtClean="0"/>
              <a:t>Expands, develops, support</a:t>
            </a:r>
          </a:p>
          <a:p>
            <a:r>
              <a:rPr lang="en-US" dirty="0" smtClean="0"/>
              <a:t>Should be coherent</a:t>
            </a:r>
          </a:p>
          <a:p>
            <a:r>
              <a:rPr lang="en-US" dirty="0" smtClean="0"/>
              <a:t>In the support of central idea</a:t>
            </a:r>
          </a:p>
          <a:p>
            <a:r>
              <a:rPr lang="en-US" dirty="0" smtClean="0"/>
              <a:t>Unfolds discussion</a:t>
            </a:r>
          </a:p>
          <a:p>
            <a:r>
              <a:rPr lang="en-US" dirty="0" smtClean="0"/>
              <a:t>Many no have concluding sentences</a:t>
            </a:r>
          </a:p>
        </p:txBody>
      </p:sp>
    </p:spTree>
    <p:extLst>
      <p:ext uri="{BB962C8B-B14F-4D97-AF65-F5344CB8AC3E}">
        <p14:creationId xmlns:p14="http://schemas.microsoft.com/office/powerpoint/2010/main" val="262421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Summary or review</a:t>
            </a:r>
          </a:p>
          <a:p>
            <a:r>
              <a:rPr lang="en-US" dirty="0" smtClean="0"/>
              <a:t>Evaluation of main points </a:t>
            </a:r>
          </a:p>
          <a:p>
            <a:r>
              <a:rPr lang="en-US" dirty="0" smtClean="0"/>
              <a:t>No repetition of language</a:t>
            </a:r>
          </a:p>
          <a:p>
            <a:r>
              <a:rPr lang="en-US" dirty="0" smtClean="0"/>
              <a:t>Should not include any new point</a:t>
            </a:r>
          </a:p>
          <a:p>
            <a:r>
              <a:rPr lang="en-US" dirty="0" smtClean="0"/>
              <a:t>Final thoughts on the topic</a:t>
            </a:r>
          </a:p>
          <a:p>
            <a:r>
              <a:rPr lang="en-US" dirty="0" smtClean="0"/>
              <a:t>Signals the end of the essay</a:t>
            </a:r>
          </a:p>
          <a:p>
            <a:endParaRPr lang="en-US" dirty="0"/>
          </a:p>
        </p:txBody>
      </p:sp>
    </p:spTree>
    <p:extLst>
      <p:ext uri="{BB962C8B-B14F-4D97-AF65-F5344CB8AC3E}">
        <p14:creationId xmlns:p14="http://schemas.microsoft.com/office/powerpoint/2010/main" val="307285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806" y="2440168"/>
            <a:ext cx="8534400" cy="1507067"/>
          </a:xfrm>
        </p:spPr>
        <p:txBody>
          <a:bodyPr/>
          <a:lstStyle/>
          <a:p>
            <a:pPr algn="ctr"/>
            <a:r>
              <a:rPr lang="en-US" dirty="0" smtClean="0"/>
              <a:t>Questioning session</a:t>
            </a:r>
            <a:endParaRPr lang="en-US" dirty="0"/>
          </a:p>
        </p:txBody>
      </p:sp>
    </p:spTree>
    <p:extLst>
      <p:ext uri="{BB962C8B-B14F-4D97-AF65-F5344CB8AC3E}">
        <p14:creationId xmlns:p14="http://schemas.microsoft.com/office/powerpoint/2010/main" val="214100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Structuring a paragraph </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Development of main idea</a:t>
            </a:r>
          </a:p>
          <a:p>
            <a:r>
              <a:rPr lang="en-US" dirty="0" smtClean="0"/>
              <a:t>Sub-ideas of the single idea </a:t>
            </a:r>
          </a:p>
          <a:p>
            <a:r>
              <a:rPr lang="en-US" dirty="0" smtClean="0"/>
              <a:t>Organization of ideas</a:t>
            </a:r>
          </a:p>
          <a:p>
            <a:r>
              <a:rPr lang="en-US" dirty="0" smtClean="0"/>
              <a:t>Maximize the comprehension </a:t>
            </a:r>
          </a:p>
          <a:p>
            <a:r>
              <a:rPr lang="en-US" dirty="0" smtClean="0"/>
              <a:t>Logical order</a:t>
            </a:r>
          </a:p>
          <a:p>
            <a:pPr marL="0" indent="0">
              <a:buNone/>
            </a:pPr>
            <a:r>
              <a:rPr lang="en-US" b="1" dirty="0" smtClean="0"/>
              <a:t>Example: </a:t>
            </a:r>
          </a:p>
          <a:p>
            <a:pPr marL="0" indent="0">
              <a:buNone/>
            </a:pPr>
            <a:r>
              <a:rPr lang="en-US" dirty="0" smtClean="0"/>
              <a:t>The opportunity of space travelling has waged another war against humanity. Since it is another way to enhance the economical rage amongst masses.</a:t>
            </a:r>
          </a:p>
        </p:txBody>
      </p:sp>
    </p:spTree>
    <p:extLst>
      <p:ext uri="{BB962C8B-B14F-4D97-AF65-F5344CB8AC3E}">
        <p14:creationId xmlns:p14="http://schemas.microsoft.com/office/powerpoint/2010/main" val="218223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paragraph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688" y="358254"/>
            <a:ext cx="7833814" cy="4473053"/>
          </a:xfrm>
        </p:spPr>
      </p:pic>
    </p:spTree>
    <p:extLst>
      <p:ext uri="{BB962C8B-B14F-4D97-AF65-F5344CB8AC3E}">
        <p14:creationId xmlns:p14="http://schemas.microsoft.com/office/powerpoint/2010/main" val="382759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Reason behind writing</a:t>
            </a:r>
          </a:p>
          <a:p>
            <a:r>
              <a:rPr lang="en-US" dirty="0" smtClean="0"/>
              <a:t>The major attraction of writing </a:t>
            </a:r>
          </a:p>
          <a:p>
            <a:r>
              <a:rPr lang="en-US" dirty="0" smtClean="0"/>
              <a:t>One idea surrounded by whole paragraph</a:t>
            </a:r>
          </a:p>
          <a:p>
            <a:r>
              <a:rPr lang="en-US" dirty="0" smtClean="0"/>
              <a:t>Can be the first or second sentence of writing</a:t>
            </a:r>
          </a:p>
          <a:p>
            <a:r>
              <a:rPr lang="en-US" dirty="0" smtClean="0"/>
              <a:t>Topic should be not to specific nor too general</a:t>
            </a:r>
          </a:p>
          <a:p>
            <a:pPr marL="0" indent="0">
              <a:buNone/>
            </a:pPr>
            <a:r>
              <a:rPr lang="en-US" dirty="0" smtClean="0"/>
              <a:t>Example:</a:t>
            </a:r>
          </a:p>
          <a:p>
            <a:pPr marL="457200" indent="-457200">
              <a:buAutoNum type="arabicPeriod"/>
            </a:pPr>
            <a:r>
              <a:rPr lang="en-US" dirty="0" smtClean="0"/>
              <a:t>Snow </a:t>
            </a:r>
            <a:r>
              <a:rPr lang="en-US" dirty="0"/>
              <a:t>skiing is a challenging sport with important requirements. Bending your knees and putting your weight on the downhill ski during turns will help you control your speed as you ski. If you do not adhere to these requirements, you may ski too fast and even fall. </a:t>
            </a:r>
            <a:endParaRPr lang="en-US" dirty="0" smtClean="0"/>
          </a:p>
          <a:p>
            <a:pPr marL="457200" indent="-457200">
              <a:buAutoNum type="arabicPeriod"/>
            </a:pPr>
            <a:r>
              <a:rPr lang="en-US" dirty="0"/>
              <a:t>Bending your knees and putting your weight on the downhill ski during turns will help you control your speed as you ski. Snow skiing is a challenging sport with important requirements. If you do not adhere to these requirements, you may ski too fast and even fall</a:t>
            </a:r>
            <a:r>
              <a:rPr lang="en-US" dirty="0" smtClean="0"/>
              <a:t>.</a:t>
            </a:r>
            <a:endParaRPr lang="en-US" dirty="0"/>
          </a:p>
        </p:txBody>
      </p:sp>
    </p:spTree>
    <p:extLst>
      <p:ext uri="{BB962C8B-B14F-4D97-AF65-F5344CB8AC3E}">
        <p14:creationId xmlns:p14="http://schemas.microsoft.com/office/powerpoint/2010/main" val="289927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topic sentence</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Topic </a:t>
            </a:r>
          </a:p>
          <a:p>
            <a:r>
              <a:rPr lang="en-US" dirty="0" smtClean="0"/>
              <a:t>It is the subject o the paragraph</a:t>
            </a:r>
          </a:p>
          <a:p>
            <a:r>
              <a:rPr lang="en-US" dirty="0" smtClean="0"/>
              <a:t>The matter on which you are researching</a:t>
            </a:r>
            <a:endParaRPr lang="en-US" dirty="0"/>
          </a:p>
          <a:p>
            <a:pPr marL="0" indent="0">
              <a:buNone/>
            </a:pPr>
            <a:r>
              <a:rPr lang="en-US" dirty="0" smtClean="0"/>
              <a:t>2. Controlling idea</a:t>
            </a:r>
          </a:p>
          <a:p>
            <a:r>
              <a:rPr lang="en-US" dirty="0" smtClean="0"/>
              <a:t>Sayings related to the subject</a:t>
            </a:r>
          </a:p>
          <a:p>
            <a:r>
              <a:rPr lang="en-US" dirty="0" smtClean="0"/>
              <a:t>Narrowing the topic down</a:t>
            </a:r>
          </a:p>
          <a:p>
            <a:r>
              <a:rPr lang="en-US" dirty="0" smtClean="0"/>
              <a:t>Defining the boundaries.</a:t>
            </a:r>
          </a:p>
        </p:txBody>
      </p:sp>
    </p:spTree>
    <p:extLst>
      <p:ext uri="{BB962C8B-B14F-4D97-AF65-F5344CB8AC3E}">
        <p14:creationId xmlns:p14="http://schemas.microsoft.com/office/powerpoint/2010/main" val="82014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identify the topic sentence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Toddlers have strong opinions about certain food. Broccoli (“trees”) and alphabet soup can bring shrieks of delight. Happy eaters are not always skillful or neat eaters, however. Toddlers still have much to learn about using a fork and </a:t>
            </a:r>
            <a:r>
              <a:rPr lang="en-US" sz="2400" dirty="0" smtClean="0"/>
              <a:t>spoon.</a:t>
            </a:r>
            <a:endParaRPr lang="en-US" sz="2400" dirty="0"/>
          </a:p>
        </p:txBody>
      </p:sp>
    </p:spTree>
    <p:extLst>
      <p:ext uri="{BB962C8B-B14F-4D97-AF65-F5344CB8AC3E}">
        <p14:creationId xmlns:p14="http://schemas.microsoft.com/office/powerpoint/2010/main" val="355188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details (sentences)</a:t>
            </a:r>
            <a:endParaRPr lang="en-US" dirty="0"/>
          </a:p>
        </p:txBody>
      </p:sp>
      <p:sp>
        <p:nvSpPr>
          <p:cNvPr id="3" name="Content Placeholder 2"/>
          <p:cNvSpPr>
            <a:spLocks noGrp="1"/>
          </p:cNvSpPr>
          <p:nvPr>
            <p:ph idx="1"/>
          </p:nvPr>
        </p:nvSpPr>
        <p:spPr/>
        <p:txBody>
          <a:bodyPr/>
          <a:lstStyle/>
          <a:p>
            <a:r>
              <a:rPr lang="en-US" dirty="0" smtClean="0"/>
              <a:t>Facts (every type of evidences) </a:t>
            </a:r>
          </a:p>
          <a:p>
            <a:r>
              <a:rPr lang="en-US" dirty="0" smtClean="0"/>
              <a:t>Opinions (quotes or statements)</a:t>
            </a:r>
          </a:p>
          <a:p>
            <a:r>
              <a:rPr lang="en-US" dirty="0" smtClean="0"/>
              <a:t>Definition (explaining the undefined terms)</a:t>
            </a:r>
          </a:p>
          <a:p>
            <a:r>
              <a:rPr lang="en-US" dirty="0" smtClean="0"/>
              <a:t>Example (illustrating a concept through usage of ‘for instance, or such as’) </a:t>
            </a:r>
          </a:p>
          <a:p>
            <a:r>
              <a:rPr lang="en-US" dirty="0" smtClean="0"/>
              <a:t>Anecdotes (narrative account of events)</a:t>
            </a:r>
          </a:p>
          <a:p>
            <a:r>
              <a:rPr lang="en-US" dirty="0" smtClean="0"/>
              <a:t>Description (depiction of a thing)</a:t>
            </a:r>
            <a:endParaRPr lang="en-US" dirty="0"/>
          </a:p>
        </p:txBody>
      </p:sp>
    </p:spTree>
    <p:extLst>
      <p:ext uri="{BB962C8B-B14F-4D97-AF65-F5344CB8AC3E}">
        <p14:creationId xmlns:p14="http://schemas.microsoft.com/office/powerpoint/2010/main" val="586334197"/>
      </p:ext>
    </p:extLst>
  </p:cSld>
  <p:clrMapOvr>
    <a:masterClrMapping/>
  </p:clrMapOvr>
</p:sld>
</file>

<file path=ppt/theme/theme1.xml><?xml version="1.0" encoding="utf-8"?>
<a:theme xmlns:a="http://schemas.openxmlformats.org/drawingml/2006/main" name="Sl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308</TotalTime>
  <Words>677</Words>
  <Application>Microsoft Office PowerPoint</Application>
  <PresentationFormat>Widescreen</PresentationFormat>
  <Paragraphs>96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Century Gothic</vt:lpstr>
      <vt:lpstr>Wingdings 3</vt:lpstr>
      <vt:lpstr>Slice</vt:lpstr>
      <vt:lpstr>Organization and structure</vt:lpstr>
      <vt:lpstr>PowerPoint Presentation</vt:lpstr>
      <vt:lpstr>Questioning session</vt:lpstr>
      <vt:lpstr>Structuring a paragraph </vt:lpstr>
      <vt:lpstr>Structure of a paragraph </vt:lpstr>
      <vt:lpstr>Topic sentence</vt:lpstr>
      <vt:lpstr>Parts of topic sentence</vt:lpstr>
      <vt:lpstr>Activity 1: identify the topic sentence</vt:lpstr>
      <vt:lpstr>Supporting details (sentences)</vt:lpstr>
      <vt:lpstr>Activity 2: state the kinds of supporting details given above</vt:lpstr>
      <vt:lpstr>Concluding sentence</vt:lpstr>
      <vt:lpstr>Conclusion signals examples</vt:lpstr>
      <vt:lpstr>Example </vt:lpstr>
      <vt:lpstr>Organization of paragraph</vt:lpstr>
      <vt:lpstr>Continued… </vt:lpstr>
      <vt:lpstr>Continued… </vt:lpstr>
      <vt:lpstr>  Organization of essay </vt:lpstr>
      <vt:lpstr>Introduction </vt:lpstr>
      <vt:lpstr>Introduction Topic, focus &amp; point</vt:lpstr>
      <vt:lpstr>Body paragraphs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and structure</dc:title>
  <dc:creator>user</dc:creator>
  <cp:lastModifiedBy>user</cp:lastModifiedBy>
  <cp:revision>15</cp:revision>
  <dcterms:created xsi:type="dcterms:W3CDTF">2021-01-24T09:31:48Z</dcterms:created>
  <dcterms:modified xsi:type="dcterms:W3CDTF">2021-02-05T14:41:31Z</dcterms:modified>
</cp:coreProperties>
</file>