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  <p:sldId id="367" r:id="rId113"/>
    <p:sldId id="368" r:id="rId114"/>
    <p:sldId id="369" r:id="rId115"/>
    <p:sldId id="370" r:id="rId116"/>
    <p:sldId id="371" r:id="rId117"/>
    <p:sldId id="372" r:id="rId118"/>
    <p:sldId id="373" r:id="rId119"/>
    <p:sldId id="374" r:id="rId120"/>
    <p:sldId id="375" r:id="rId121"/>
    <p:sldId id="376" r:id="rId122"/>
    <p:sldId id="377" r:id="rId123"/>
    <p:sldId id="378" r:id="rId124"/>
    <p:sldId id="379" r:id="rId125"/>
    <p:sldId id="380" r:id="rId126"/>
    <p:sldId id="381" r:id="rId127"/>
    <p:sldId id="382" r:id="rId128"/>
    <p:sldId id="383" r:id="rId129"/>
    <p:sldId id="384" r:id="rId130"/>
    <p:sldId id="385" r:id="rId131"/>
    <p:sldId id="386" r:id="rId132"/>
    <p:sldId id="387" r:id="rId133"/>
    <p:sldId id="388" r:id="rId134"/>
    <p:sldId id="389" r:id="rId135"/>
    <p:sldId id="390" r:id="rId136"/>
    <p:sldId id="391" r:id="rId137"/>
    <p:sldId id="392" r:id="rId138"/>
    <p:sldId id="393" r:id="rId139"/>
    <p:sldId id="394" r:id="rId140"/>
    <p:sldId id="395" r:id="rId141"/>
    <p:sldId id="396" r:id="rId142"/>
    <p:sldId id="397" r:id="rId143"/>
  </p:sldIdLst>
  <p:sldSz cx="9144000" cy="6858000" type="screen4x3"/>
  <p:notesSz cx="9144000" cy="6858000"/>
  <p:embeddedFontLst>
    <p:embeddedFont>
      <p:font typeface="Arial Black" pitchFamily="34" charset="0"/>
      <p:bold r:id="rId144"/>
    </p:embeddedFont>
    <p:embeddedFont>
      <p:font typeface="Century" pitchFamily="18" charset="0"/>
      <p:regular r:id="rId145"/>
    </p:embeddedFont>
    <p:embeddedFont>
      <p:font typeface="Cambria" pitchFamily="18" charset="0"/>
      <p:regular r:id="rId146"/>
      <p:bold r:id="rId147"/>
      <p:italic r:id="rId148"/>
      <p:boldItalic r:id="rId149"/>
    </p:embeddedFont>
    <p:embeddedFont>
      <p:font typeface="Lucida Handwriting" pitchFamily="66" charset="0"/>
      <p:regular r:id="rId150"/>
    </p:embeddedFont>
    <p:embeddedFont>
      <p:font typeface="Arial Narrow" pitchFamily="34" charset="0"/>
      <p:regular r:id="rId151"/>
      <p:bold r:id="rId152"/>
      <p:italic r:id="rId153"/>
      <p:boldItalic r:id="rId154"/>
    </p:embeddedFont>
    <p:embeddedFont>
      <p:font typeface="Gabriola" pitchFamily="82" charset="0"/>
      <p:regular r:id="rId155"/>
    </p:embeddedFont>
    <p:embeddedFont>
      <p:font typeface="Calibri" pitchFamily="34" charset="0"/>
      <p:regular r:id="rId156"/>
      <p:bold r:id="rId157"/>
      <p:italic r:id="rId158"/>
      <p:boldItalic r:id="rId159"/>
    </p:embeddedFont>
    <p:embeddedFont>
      <p:font typeface="Tahoma" pitchFamily="34" charset="0"/>
      <p:regular r:id="rId160"/>
      <p:bold r:id="rId161"/>
    </p:embeddedFont>
    <p:embeddedFont>
      <p:font typeface="Pristina" pitchFamily="66" charset="0"/>
      <p:regular r:id="rId162"/>
    </p:embeddedFont>
    <p:embeddedFont>
      <p:font typeface="Comic Sans MS" pitchFamily="66" charset="0"/>
      <p:regular r:id="rId163"/>
      <p:bold r:id="rId164"/>
      <p:italic r:id="rId165"/>
      <p:boldItalic r:id="rId16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206" y="21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font" Target="fonts/font11.fntdata"/><Relationship Id="rId159" Type="http://schemas.openxmlformats.org/officeDocument/2006/relationships/font" Target="fonts/font16.fntdata"/><Relationship Id="rId170" Type="http://schemas.openxmlformats.org/officeDocument/2006/relationships/tableStyles" Target="tableStyle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font" Target="fonts/font1.fntdata"/><Relationship Id="rId149" Type="http://schemas.openxmlformats.org/officeDocument/2006/relationships/font" Target="fonts/font6.fntdata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font" Target="fonts/font17.fntdata"/><Relationship Id="rId165" Type="http://schemas.openxmlformats.org/officeDocument/2006/relationships/font" Target="fonts/font22.fntdata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font" Target="fonts/font7.fntdata"/><Relationship Id="rId155" Type="http://schemas.openxmlformats.org/officeDocument/2006/relationships/font" Target="fonts/font12.fntdata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font" Target="fonts/font2.fntdata"/><Relationship Id="rId161" Type="http://schemas.openxmlformats.org/officeDocument/2006/relationships/font" Target="fonts/font18.fntdata"/><Relationship Id="rId166" Type="http://schemas.openxmlformats.org/officeDocument/2006/relationships/font" Target="fonts/font2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font" Target="fonts/font5.fntdata"/><Relationship Id="rId151" Type="http://schemas.openxmlformats.org/officeDocument/2006/relationships/font" Target="fonts/font8.fntdata"/><Relationship Id="rId156" Type="http://schemas.openxmlformats.org/officeDocument/2006/relationships/font" Target="fonts/font13.fntdata"/><Relationship Id="rId164" Type="http://schemas.openxmlformats.org/officeDocument/2006/relationships/font" Target="fonts/font21.fntdata"/><Relationship Id="rId16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font" Target="fonts/font3.fntdata"/><Relationship Id="rId167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font" Target="fonts/font19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font" Target="fonts/font14.fntdata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font" Target="fonts/font9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font" Target="fonts/font4.fntdata"/><Relationship Id="rId168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font" Target="fonts/font20.fntdata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font" Target="fonts/font15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font" Target="fonts/font10.fntdata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8340" y="559053"/>
            <a:ext cx="5518150" cy="9290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 u="heavy">
                <a:solidFill>
                  <a:schemeClr val="tx1"/>
                </a:solidFill>
                <a:latin typeface="Comic Sans MS"/>
                <a:cs typeface="Comic Sans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98525" y="4130116"/>
            <a:ext cx="8346948" cy="13684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5/3/2020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1" i="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</a:pPr>
            <a:r>
              <a:rPr spc="-5" dirty="0"/>
              <a:t>1–</a:t>
            </a: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003399"/>
                </a:solidFill>
                <a:latin typeface="Comic Sans MS"/>
                <a:cs typeface="Comic Sans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5/3/2020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1" i="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</a:pPr>
            <a:r>
              <a:rPr spc="-5" dirty="0"/>
              <a:t>1–</a:t>
            </a: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691895" y="1181100"/>
            <a:ext cx="6086856" cy="685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478536" y="691895"/>
            <a:ext cx="6623304" cy="79247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478536" y="1118616"/>
            <a:ext cx="2607564" cy="79247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5/3/2020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1" i="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</a:pPr>
            <a:r>
              <a:rPr spc="-5" dirty="0"/>
              <a:t>1–</a:t>
            </a: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5/3/2020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1" i="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</a:pPr>
            <a:r>
              <a:rPr spc="-5" dirty="0"/>
              <a:t>1–</a:t>
            </a: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5/3/2020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1" i="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</a:pPr>
            <a:r>
              <a:rPr spc="-5" dirty="0"/>
              <a:t>1–</a:t>
            </a: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50240" y="235711"/>
            <a:ext cx="7843519" cy="14890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64540" y="1291566"/>
            <a:ext cx="7614920" cy="41141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rgbClr val="003399"/>
                </a:solidFill>
                <a:latin typeface="Comic Sans MS"/>
                <a:cs typeface="Comic Sans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5/3/2020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302243" y="6581437"/>
            <a:ext cx="331470" cy="1670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00" b="1" i="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</a:pPr>
            <a:r>
              <a:rPr spc="-5" dirty="0"/>
              <a:t>1–</a:t>
            </a: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1.png"/><Relationship Id="rId3" Type="http://schemas.openxmlformats.org/officeDocument/2006/relationships/image" Target="../media/image476.png"/><Relationship Id="rId7" Type="http://schemas.openxmlformats.org/officeDocument/2006/relationships/image" Target="../media/image48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9.png"/><Relationship Id="rId5" Type="http://schemas.openxmlformats.org/officeDocument/2006/relationships/image" Target="../media/image478.png"/><Relationship Id="rId4" Type="http://schemas.openxmlformats.org/officeDocument/2006/relationships/image" Target="../media/image477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6.png"/><Relationship Id="rId2" Type="http://schemas.openxmlformats.org/officeDocument/2006/relationships/image" Target="../media/image4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9.png"/><Relationship Id="rId5" Type="http://schemas.openxmlformats.org/officeDocument/2006/relationships/image" Target="../media/image478.png"/><Relationship Id="rId4" Type="http://schemas.openxmlformats.org/officeDocument/2006/relationships/image" Target="../media/image477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9.png"/><Relationship Id="rId5" Type="http://schemas.openxmlformats.org/officeDocument/2006/relationships/image" Target="../media/image478.png"/><Relationship Id="rId4" Type="http://schemas.openxmlformats.org/officeDocument/2006/relationships/image" Target="../media/image477.png"/></Relationships>
</file>

<file path=ppt/slides/_rels/slide10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8.png"/><Relationship Id="rId13" Type="http://schemas.openxmlformats.org/officeDocument/2006/relationships/image" Target="../media/image493.png"/><Relationship Id="rId18" Type="http://schemas.openxmlformats.org/officeDocument/2006/relationships/image" Target="../media/image498.png"/><Relationship Id="rId3" Type="http://schemas.openxmlformats.org/officeDocument/2006/relationships/image" Target="../media/image483.png"/><Relationship Id="rId7" Type="http://schemas.openxmlformats.org/officeDocument/2006/relationships/image" Target="../media/image487.png"/><Relationship Id="rId12" Type="http://schemas.openxmlformats.org/officeDocument/2006/relationships/image" Target="../media/image492.png"/><Relationship Id="rId17" Type="http://schemas.openxmlformats.org/officeDocument/2006/relationships/image" Target="../media/image497.png"/><Relationship Id="rId2" Type="http://schemas.openxmlformats.org/officeDocument/2006/relationships/image" Target="../media/image1.png"/><Relationship Id="rId16" Type="http://schemas.openxmlformats.org/officeDocument/2006/relationships/image" Target="../media/image49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6.png"/><Relationship Id="rId11" Type="http://schemas.openxmlformats.org/officeDocument/2006/relationships/image" Target="../media/image491.png"/><Relationship Id="rId5" Type="http://schemas.openxmlformats.org/officeDocument/2006/relationships/image" Target="../media/image485.png"/><Relationship Id="rId15" Type="http://schemas.openxmlformats.org/officeDocument/2006/relationships/image" Target="../media/image495.png"/><Relationship Id="rId10" Type="http://schemas.openxmlformats.org/officeDocument/2006/relationships/image" Target="../media/image490.png"/><Relationship Id="rId4" Type="http://schemas.openxmlformats.org/officeDocument/2006/relationships/image" Target="../media/image484.png"/><Relationship Id="rId9" Type="http://schemas.openxmlformats.org/officeDocument/2006/relationships/image" Target="../media/image489.png"/><Relationship Id="rId14" Type="http://schemas.openxmlformats.org/officeDocument/2006/relationships/image" Target="../media/image494.png"/></Relationships>
</file>

<file path=ppt/slides/_rels/slide10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1.png"/><Relationship Id="rId13" Type="http://schemas.openxmlformats.org/officeDocument/2006/relationships/image" Target="../media/image506.png"/><Relationship Id="rId18" Type="http://schemas.openxmlformats.org/officeDocument/2006/relationships/image" Target="../media/image511.png"/><Relationship Id="rId3" Type="http://schemas.openxmlformats.org/officeDocument/2006/relationships/image" Target="../media/image483.png"/><Relationship Id="rId7" Type="http://schemas.openxmlformats.org/officeDocument/2006/relationships/image" Target="../media/image500.png"/><Relationship Id="rId12" Type="http://schemas.openxmlformats.org/officeDocument/2006/relationships/image" Target="../media/image505.png"/><Relationship Id="rId17" Type="http://schemas.openxmlformats.org/officeDocument/2006/relationships/image" Target="../media/image510.png"/><Relationship Id="rId2" Type="http://schemas.openxmlformats.org/officeDocument/2006/relationships/image" Target="../media/image1.png"/><Relationship Id="rId16" Type="http://schemas.openxmlformats.org/officeDocument/2006/relationships/image" Target="../media/image50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6.png"/><Relationship Id="rId11" Type="http://schemas.openxmlformats.org/officeDocument/2006/relationships/image" Target="../media/image504.png"/><Relationship Id="rId5" Type="http://schemas.openxmlformats.org/officeDocument/2006/relationships/image" Target="../media/image499.png"/><Relationship Id="rId15" Type="http://schemas.openxmlformats.org/officeDocument/2006/relationships/image" Target="../media/image508.png"/><Relationship Id="rId10" Type="http://schemas.openxmlformats.org/officeDocument/2006/relationships/image" Target="../media/image503.png"/><Relationship Id="rId19" Type="http://schemas.openxmlformats.org/officeDocument/2006/relationships/image" Target="../media/image512.png"/><Relationship Id="rId4" Type="http://schemas.openxmlformats.org/officeDocument/2006/relationships/image" Target="../media/image484.png"/><Relationship Id="rId9" Type="http://schemas.openxmlformats.org/officeDocument/2006/relationships/image" Target="../media/image502.png"/><Relationship Id="rId14" Type="http://schemas.openxmlformats.org/officeDocument/2006/relationships/image" Target="../media/image507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6.png"/><Relationship Id="rId5" Type="http://schemas.openxmlformats.org/officeDocument/2006/relationships/image" Target="../media/image515.png"/><Relationship Id="rId4" Type="http://schemas.openxmlformats.org/officeDocument/2006/relationships/image" Target="../media/image514.png"/></Relationships>
</file>

<file path=ppt/slides/_rels/slide10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3.png"/><Relationship Id="rId3" Type="http://schemas.openxmlformats.org/officeDocument/2006/relationships/image" Target="../media/image518.jpg"/><Relationship Id="rId7" Type="http://schemas.openxmlformats.org/officeDocument/2006/relationships/image" Target="../media/image522.png"/><Relationship Id="rId2" Type="http://schemas.openxmlformats.org/officeDocument/2006/relationships/image" Target="../media/image51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21.png"/><Relationship Id="rId5" Type="http://schemas.openxmlformats.org/officeDocument/2006/relationships/image" Target="../media/image520.png"/><Relationship Id="rId10" Type="http://schemas.openxmlformats.org/officeDocument/2006/relationships/image" Target="../media/image525.png"/><Relationship Id="rId4" Type="http://schemas.openxmlformats.org/officeDocument/2006/relationships/image" Target="../media/image519.png"/><Relationship Id="rId9" Type="http://schemas.openxmlformats.org/officeDocument/2006/relationships/image" Target="../media/image524.png"/></Relationships>
</file>

<file path=ppt/slides/_rels/slide10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2.png"/><Relationship Id="rId3" Type="http://schemas.openxmlformats.org/officeDocument/2006/relationships/image" Target="../media/image527.png"/><Relationship Id="rId7" Type="http://schemas.openxmlformats.org/officeDocument/2006/relationships/image" Target="../media/image531.png"/><Relationship Id="rId12" Type="http://schemas.openxmlformats.org/officeDocument/2006/relationships/image" Target="../media/image525.png"/><Relationship Id="rId2" Type="http://schemas.openxmlformats.org/officeDocument/2006/relationships/image" Target="../media/image52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30.png"/><Relationship Id="rId11" Type="http://schemas.openxmlformats.org/officeDocument/2006/relationships/image" Target="../media/image535.png"/><Relationship Id="rId5" Type="http://schemas.openxmlformats.org/officeDocument/2006/relationships/image" Target="../media/image529.png"/><Relationship Id="rId10" Type="http://schemas.openxmlformats.org/officeDocument/2006/relationships/image" Target="../media/image534.png"/><Relationship Id="rId4" Type="http://schemas.openxmlformats.org/officeDocument/2006/relationships/image" Target="../media/image528.png"/><Relationship Id="rId9" Type="http://schemas.openxmlformats.org/officeDocument/2006/relationships/image" Target="../media/image533.png"/></Relationships>
</file>

<file path=ppt/slides/_rels/slide10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2.png"/><Relationship Id="rId13" Type="http://schemas.openxmlformats.org/officeDocument/2006/relationships/image" Target="../media/image547.png"/><Relationship Id="rId3" Type="http://schemas.openxmlformats.org/officeDocument/2006/relationships/image" Target="../media/image537.png"/><Relationship Id="rId7" Type="http://schemas.openxmlformats.org/officeDocument/2006/relationships/image" Target="../media/image541.png"/><Relationship Id="rId12" Type="http://schemas.openxmlformats.org/officeDocument/2006/relationships/image" Target="../media/image546.png"/><Relationship Id="rId2" Type="http://schemas.openxmlformats.org/officeDocument/2006/relationships/image" Target="../media/image5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0.png"/><Relationship Id="rId11" Type="http://schemas.openxmlformats.org/officeDocument/2006/relationships/image" Target="../media/image545.png"/><Relationship Id="rId5" Type="http://schemas.openxmlformats.org/officeDocument/2006/relationships/image" Target="../media/image539.png"/><Relationship Id="rId15" Type="http://schemas.openxmlformats.org/officeDocument/2006/relationships/image" Target="../media/image549.png"/><Relationship Id="rId10" Type="http://schemas.openxmlformats.org/officeDocument/2006/relationships/image" Target="../media/image544.png"/><Relationship Id="rId4" Type="http://schemas.openxmlformats.org/officeDocument/2006/relationships/image" Target="../media/image538.png"/><Relationship Id="rId9" Type="http://schemas.openxmlformats.org/officeDocument/2006/relationships/image" Target="../media/image543.png"/><Relationship Id="rId14" Type="http://schemas.openxmlformats.org/officeDocument/2006/relationships/image" Target="../media/image548.png"/></Relationships>
</file>

<file path=ppt/slides/_rels/slide10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6.png"/><Relationship Id="rId3" Type="http://schemas.openxmlformats.org/officeDocument/2006/relationships/image" Target="../media/image551.png"/><Relationship Id="rId7" Type="http://schemas.openxmlformats.org/officeDocument/2006/relationships/image" Target="../media/image555.png"/><Relationship Id="rId2" Type="http://schemas.openxmlformats.org/officeDocument/2006/relationships/image" Target="../media/image55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54.png"/><Relationship Id="rId5" Type="http://schemas.openxmlformats.org/officeDocument/2006/relationships/image" Target="../media/image553.png"/><Relationship Id="rId4" Type="http://schemas.openxmlformats.org/officeDocument/2006/relationships/image" Target="../media/image55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1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3.png"/><Relationship Id="rId3" Type="http://schemas.openxmlformats.org/officeDocument/2006/relationships/image" Target="../media/image558.png"/><Relationship Id="rId7" Type="http://schemas.openxmlformats.org/officeDocument/2006/relationships/image" Target="../media/image562.png"/><Relationship Id="rId2" Type="http://schemas.openxmlformats.org/officeDocument/2006/relationships/image" Target="../media/image5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1.png"/><Relationship Id="rId5" Type="http://schemas.openxmlformats.org/officeDocument/2006/relationships/image" Target="../media/image560.png"/><Relationship Id="rId4" Type="http://schemas.openxmlformats.org/officeDocument/2006/relationships/image" Target="../media/image559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67.png"/><Relationship Id="rId5" Type="http://schemas.openxmlformats.org/officeDocument/2006/relationships/image" Target="../media/image566.png"/><Relationship Id="rId4" Type="http://schemas.openxmlformats.org/officeDocument/2006/relationships/image" Target="../media/image565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7.png"/></Relationships>
</file>

<file path=ppt/slides/_rels/slide1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5.png"/><Relationship Id="rId13" Type="http://schemas.openxmlformats.org/officeDocument/2006/relationships/image" Target="../media/image580.png"/><Relationship Id="rId3" Type="http://schemas.openxmlformats.org/officeDocument/2006/relationships/image" Target="../media/image570.png"/><Relationship Id="rId7" Type="http://schemas.openxmlformats.org/officeDocument/2006/relationships/image" Target="../media/image574.png"/><Relationship Id="rId12" Type="http://schemas.openxmlformats.org/officeDocument/2006/relationships/image" Target="../media/image579.png"/><Relationship Id="rId2" Type="http://schemas.openxmlformats.org/officeDocument/2006/relationships/image" Target="../media/image5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3.png"/><Relationship Id="rId11" Type="http://schemas.openxmlformats.org/officeDocument/2006/relationships/image" Target="../media/image578.png"/><Relationship Id="rId5" Type="http://schemas.openxmlformats.org/officeDocument/2006/relationships/image" Target="../media/image572.png"/><Relationship Id="rId10" Type="http://schemas.openxmlformats.org/officeDocument/2006/relationships/image" Target="../media/image577.png"/><Relationship Id="rId4" Type="http://schemas.openxmlformats.org/officeDocument/2006/relationships/image" Target="../media/image571.png"/><Relationship Id="rId9" Type="http://schemas.openxmlformats.org/officeDocument/2006/relationships/image" Target="../media/image576.png"/><Relationship Id="rId14" Type="http://schemas.openxmlformats.org/officeDocument/2006/relationships/image" Target="../media/image567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7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67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3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7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7.png"/></Relationships>
</file>

<file path=ppt/slides/_rels/slide1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1.png"/><Relationship Id="rId13" Type="http://schemas.openxmlformats.org/officeDocument/2006/relationships/image" Target="../media/image596.png"/><Relationship Id="rId3" Type="http://schemas.openxmlformats.org/officeDocument/2006/relationships/image" Target="../media/image586.png"/><Relationship Id="rId7" Type="http://schemas.openxmlformats.org/officeDocument/2006/relationships/image" Target="../media/image590.png"/><Relationship Id="rId12" Type="http://schemas.openxmlformats.org/officeDocument/2006/relationships/image" Target="../media/image595.png"/><Relationship Id="rId2" Type="http://schemas.openxmlformats.org/officeDocument/2006/relationships/image" Target="../media/image585.png"/><Relationship Id="rId16" Type="http://schemas.openxmlformats.org/officeDocument/2006/relationships/image" Target="../media/image59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9.png"/><Relationship Id="rId11" Type="http://schemas.openxmlformats.org/officeDocument/2006/relationships/image" Target="../media/image594.png"/><Relationship Id="rId5" Type="http://schemas.openxmlformats.org/officeDocument/2006/relationships/image" Target="../media/image588.png"/><Relationship Id="rId15" Type="http://schemas.openxmlformats.org/officeDocument/2006/relationships/image" Target="../media/image598.png"/><Relationship Id="rId10" Type="http://schemas.openxmlformats.org/officeDocument/2006/relationships/image" Target="../media/image593.png"/><Relationship Id="rId4" Type="http://schemas.openxmlformats.org/officeDocument/2006/relationships/image" Target="../media/image587.png"/><Relationship Id="rId9" Type="http://schemas.openxmlformats.org/officeDocument/2006/relationships/image" Target="../media/image592.png"/><Relationship Id="rId14" Type="http://schemas.openxmlformats.org/officeDocument/2006/relationships/image" Target="../media/image597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0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7.png"/><Relationship Id="rId4" Type="http://schemas.openxmlformats.org/officeDocument/2006/relationships/image" Target="../media/image602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3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7.png"/><Relationship Id="rId4" Type="http://schemas.openxmlformats.org/officeDocument/2006/relationships/image" Target="../media/image604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6.png"/><Relationship Id="rId2" Type="http://schemas.openxmlformats.org/officeDocument/2006/relationships/image" Target="../media/image60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7.png"/></Relationships>
</file>

<file path=ppt/slides/_rels/slide1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3.png"/><Relationship Id="rId13" Type="http://schemas.openxmlformats.org/officeDocument/2006/relationships/image" Target="../media/image617.png"/><Relationship Id="rId3" Type="http://schemas.openxmlformats.org/officeDocument/2006/relationships/image" Target="../media/image608.png"/><Relationship Id="rId7" Type="http://schemas.openxmlformats.org/officeDocument/2006/relationships/image" Target="../media/image612.png"/><Relationship Id="rId12" Type="http://schemas.openxmlformats.org/officeDocument/2006/relationships/image" Target="../media/image54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1.png"/><Relationship Id="rId11" Type="http://schemas.openxmlformats.org/officeDocument/2006/relationships/image" Target="../media/image616.png"/><Relationship Id="rId5" Type="http://schemas.openxmlformats.org/officeDocument/2006/relationships/image" Target="../media/image610.png"/><Relationship Id="rId10" Type="http://schemas.openxmlformats.org/officeDocument/2006/relationships/image" Target="../media/image615.png"/><Relationship Id="rId4" Type="http://schemas.openxmlformats.org/officeDocument/2006/relationships/image" Target="../media/image609.png"/><Relationship Id="rId9" Type="http://schemas.openxmlformats.org/officeDocument/2006/relationships/image" Target="../media/image614.png"/><Relationship Id="rId14" Type="http://schemas.openxmlformats.org/officeDocument/2006/relationships/image" Target="../media/image618.png"/></Relationships>
</file>

<file path=ppt/slides/_rels/slide1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4.png"/><Relationship Id="rId13" Type="http://schemas.openxmlformats.org/officeDocument/2006/relationships/image" Target="../media/image628.png"/><Relationship Id="rId3" Type="http://schemas.openxmlformats.org/officeDocument/2006/relationships/image" Target="../media/image619.png"/><Relationship Id="rId7" Type="http://schemas.openxmlformats.org/officeDocument/2006/relationships/image" Target="../media/image623.png"/><Relationship Id="rId12" Type="http://schemas.openxmlformats.org/officeDocument/2006/relationships/image" Target="../media/image62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2.png"/><Relationship Id="rId11" Type="http://schemas.openxmlformats.org/officeDocument/2006/relationships/image" Target="../media/image541.png"/><Relationship Id="rId5" Type="http://schemas.openxmlformats.org/officeDocument/2006/relationships/image" Target="../media/image621.png"/><Relationship Id="rId10" Type="http://schemas.openxmlformats.org/officeDocument/2006/relationships/image" Target="../media/image626.png"/><Relationship Id="rId4" Type="http://schemas.openxmlformats.org/officeDocument/2006/relationships/image" Target="../media/image620.png"/><Relationship Id="rId9" Type="http://schemas.openxmlformats.org/officeDocument/2006/relationships/image" Target="../media/image625.png"/><Relationship Id="rId14" Type="http://schemas.openxmlformats.org/officeDocument/2006/relationships/image" Target="../media/image629.png"/></Relationships>
</file>

<file path=ppt/slides/_rels/slide1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5.png"/><Relationship Id="rId13" Type="http://schemas.openxmlformats.org/officeDocument/2006/relationships/image" Target="../media/image640.png"/><Relationship Id="rId18" Type="http://schemas.openxmlformats.org/officeDocument/2006/relationships/image" Target="../media/image645.png"/><Relationship Id="rId3" Type="http://schemas.openxmlformats.org/officeDocument/2006/relationships/image" Target="../media/image630.png"/><Relationship Id="rId21" Type="http://schemas.openxmlformats.org/officeDocument/2006/relationships/image" Target="../media/image648.png"/><Relationship Id="rId7" Type="http://schemas.openxmlformats.org/officeDocument/2006/relationships/image" Target="../media/image634.png"/><Relationship Id="rId12" Type="http://schemas.openxmlformats.org/officeDocument/2006/relationships/image" Target="../media/image639.png"/><Relationship Id="rId17" Type="http://schemas.openxmlformats.org/officeDocument/2006/relationships/image" Target="../media/image644.png"/><Relationship Id="rId2" Type="http://schemas.openxmlformats.org/officeDocument/2006/relationships/image" Target="../media/image33.png"/><Relationship Id="rId16" Type="http://schemas.openxmlformats.org/officeDocument/2006/relationships/image" Target="../media/image643.png"/><Relationship Id="rId20" Type="http://schemas.openxmlformats.org/officeDocument/2006/relationships/image" Target="../media/image6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3.png"/><Relationship Id="rId11" Type="http://schemas.openxmlformats.org/officeDocument/2006/relationships/image" Target="../media/image638.png"/><Relationship Id="rId5" Type="http://schemas.openxmlformats.org/officeDocument/2006/relationships/image" Target="../media/image632.png"/><Relationship Id="rId15" Type="http://schemas.openxmlformats.org/officeDocument/2006/relationships/image" Target="../media/image642.png"/><Relationship Id="rId10" Type="http://schemas.openxmlformats.org/officeDocument/2006/relationships/image" Target="../media/image637.png"/><Relationship Id="rId19" Type="http://schemas.openxmlformats.org/officeDocument/2006/relationships/image" Target="../media/image646.png"/><Relationship Id="rId4" Type="http://schemas.openxmlformats.org/officeDocument/2006/relationships/image" Target="../media/image631.png"/><Relationship Id="rId9" Type="http://schemas.openxmlformats.org/officeDocument/2006/relationships/image" Target="../media/image636.png"/><Relationship Id="rId14" Type="http://schemas.openxmlformats.org/officeDocument/2006/relationships/image" Target="../media/image641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0.png"/><Relationship Id="rId7" Type="http://schemas.openxmlformats.org/officeDocument/2006/relationships/image" Target="../media/image567.png"/><Relationship Id="rId2" Type="http://schemas.openxmlformats.org/officeDocument/2006/relationships/image" Target="../media/image64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53.png"/><Relationship Id="rId5" Type="http://schemas.openxmlformats.org/officeDocument/2006/relationships/image" Target="../media/image652.png"/><Relationship Id="rId4" Type="http://schemas.openxmlformats.org/officeDocument/2006/relationships/image" Target="../media/image651.png"/></Relationships>
</file>

<file path=ppt/slides/_rels/slide1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9.png"/><Relationship Id="rId13" Type="http://schemas.openxmlformats.org/officeDocument/2006/relationships/image" Target="../media/image664.png"/><Relationship Id="rId3" Type="http://schemas.openxmlformats.org/officeDocument/2006/relationships/image" Target="../media/image654.png"/><Relationship Id="rId7" Type="http://schemas.openxmlformats.org/officeDocument/2006/relationships/image" Target="../media/image658.png"/><Relationship Id="rId12" Type="http://schemas.openxmlformats.org/officeDocument/2006/relationships/image" Target="../media/image663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7.png"/><Relationship Id="rId11" Type="http://schemas.openxmlformats.org/officeDocument/2006/relationships/image" Target="../media/image662.png"/><Relationship Id="rId5" Type="http://schemas.openxmlformats.org/officeDocument/2006/relationships/image" Target="../media/image656.png"/><Relationship Id="rId15" Type="http://schemas.openxmlformats.org/officeDocument/2006/relationships/image" Target="../media/image666.png"/><Relationship Id="rId10" Type="http://schemas.openxmlformats.org/officeDocument/2006/relationships/image" Target="../media/image661.png"/><Relationship Id="rId4" Type="http://schemas.openxmlformats.org/officeDocument/2006/relationships/image" Target="../media/image655.png"/><Relationship Id="rId9" Type="http://schemas.openxmlformats.org/officeDocument/2006/relationships/image" Target="../media/image660.png"/><Relationship Id="rId14" Type="http://schemas.openxmlformats.org/officeDocument/2006/relationships/image" Target="../media/image665.png"/></Relationships>
</file>

<file path=ppt/slides/_rels/slide1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5.png"/><Relationship Id="rId13" Type="http://schemas.openxmlformats.org/officeDocument/2006/relationships/image" Target="../media/image676.png"/><Relationship Id="rId18" Type="http://schemas.openxmlformats.org/officeDocument/2006/relationships/image" Target="../media/image681.png"/><Relationship Id="rId26" Type="http://schemas.openxmlformats.org/officeDocument/2006/relationships/image" Target="../media/image687.png"/><Relationship Id="rId39" Type="http://schemas.openxmlformats.org/officeDocument/2006/relationships/image" Target="../media/image700.png"/><Relationship Id="rId3" Type="http://schemas.openxmlformats.org/officeDocument/2006/relationships/image" Target="../media/image667.png"/><Relationship Id="rId21" Type="http://schemas.openxmlformats.org/officeDocument/2006/relationships/image" Target="../media/image655.png"/><Relationship Id="rId34" Type="http://schemas.openxmlformats.org/officeDocument/2006/relationships/image" Target="../media/image695.png"/><Relationship Id="rId7" Type="http://schemas.openxmlformats.org/officeDocument/2006/relationships/image" Target="../media/image671.png"/><Relationship Id="rId12" Type="http://schemas.openxmlformats.org/officeDocument/2006/relationships/image" Target="../media/image675.png"/><Relationship Id="rId17" Type="http://schemas.openxmlformats.org/officeDocument/2006/relationships/image" Target="../media/image680.png"/><Relationship Id="rId25" Type="http://schemas.openxmlformats.org/officeDocument/2006/relationships/image" Target="../media/image686.png"/><Relationship Id="rId33" Type="http://schemas.openxmlformats.org/officeDocument/2006/relationships/image" Target="../media/image694.png"/><Relationship Id="rId38" Type="http://schemas.openxmlformats.org/officeDocument/2006/relationships/image" Target="../media/image699.png"/><Relationship Id="rId2" Type="http://schemas.openxmlformats.org/officeDocument/2006/relationships/image" Target="../media/image1.png"/><Relationship Id="rId16" Type="http://schemas.openxmlformats.org/officeDocument/2006/relationships/image" Target="../media/image679.png"/><Relationship Id="rId20" Type="http://schemas.openxmlformats.org/officeDocument/2006/relationships/image" Target="../media/image660.png"/><Relationship Id="rId29" Type="http://schemas.openxmlformats.org/officeDocument/2006/relationships/image" Target="../media/image6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0.png"/><Relationship Id="rId11" Type="http://schemas.openxmlformats.org/officeDocument/2006/relationships/image" Target="../media/image674.png"/><Relationship Id="rId24" Type="http://schemas.openxmlformats.org/officeDocument/2006/relationships/image" Target="../media/image685.png"/><Relationship Id="rId32" Type="http://schemas.openxmlformats.org/officeDocument/2006/relationships/image" Target="../media/image693.png"/><Relationship Id="rId37" Type="http://schemas.openxmlformats.org/officeDocument/2006/relationships/image" Target="../media/image698.png"/><Relationship Id="rId40" Type="http://schemas.openxmlformats.org/officeDocument/2006/relationships/image" Target="../media/image701.png"/><Relationship Id="rId5" Type="http://schemas.openxmlformats.org/officeDocument/2006/relationships/image" Target="../media/image669.png"/><Relationship Id="rId15" Type="http://schemas.openxmlformats.org/officeDocument/2006/relationships/image" Target="../media/image678.png"/><Relationship Id="rId23" Type="http://schemas.openxmlformats.org/officeDocument/2006/relationships/image" Target="../media/image684.png"/><Relationship Id="rId28" Type="http://schemas.openxmlformats.org/officeDocument/2006/relationships/image" Target="../media/image689.png"/><Relationship Id="rId36" Type="http://schemas.openxmlformats.org/officeDocument/2006/relationships/image" Target="../media/image697.png"/><Relationship Id="rId10" Type="http://schemas.openxmlformats.org/officeDocument/2006/relationships/image" Target="../media/image673.png"/><Relationship Id="rId19" Type="http://schemas.openxmlformats.org/officeDocument/2006/relationships/image" Target="../media/image682.png"/><Relationship Id="rId31" Type="http://schemas.openxmlformats.org/officeDocument/2006/relationships/image" Target="../media/image692.png"/><Relationship Id="rId4" Type="http://schemas.openxmlformats.org/officeDocument/2006/relationships/image" Target="../media/image668.png"/><Relationship Id="rId9" Type="http://schemas.openxmlformats.org/officeDocument/2006/relationships/image" Target="../media/image672.png"/><Relationship Id="rId14" Type="http://schemas.openxmlformats.org/officeDocument/2006/relationships/image" Target="../media/image677.png"/><Relationship Id="rId22" Type="http://schemas.openxmlformats.org/officeDocument/2006/relationships/image" Target="../media/image683.png"/><Relationship Id="rId27" Type="http://schemas.openxmlformats.org/officeDocument/2006/relationships/image" Target="../media/image688.png"/><Relationship Id="rId30" Type="http://schemas.openxmlformats.org/officeDocument/2006/relationships/image" Target="../media/image691.png"/><Relationship Id="rId35" Type="http://schemas.openxmlformats.org/officeDocument/2006/relationships/image" Target="../media/image696.png"/></Relationships>
</file>

<file path=ppt/slides/_rels/slide1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6.png"/><Relationship Id="rId13" Type="http://schemas.openxmlformats.org/officeDocument/2006/relationships/image" Target="../media/image711.png"/><Relationship Id="rId18" Type="http://schemas.openxmlformats.org/officeDocument/2006/relationships/image" Target="../media/image716.png"/><Relationship Id="rId26" Type="http://schemas.openxmlformats.org/officeDocument/2006/relationships/image" Target="../media/image724.png"/><Relationship Id="rId3" Type="http://schemas.openxmlformats.org/officeDocument/2006/relationships/image" Target="../media/image702.png"/><Relationship Id="rId21" Type="http://schemas.openxmlformats.org/officeDocument/2006/relationships/image" Target="../media/image719.png"/><Relationship Id="rId7" Type="http://schemas.openxmlformats.org/officeDocument/2006/relationships/image" Target="../media/image543.png"/><Relationship Id="rId12" Type="http://schemas.openxmlformats.org/officeDocument/2006/relationships/image" Target="../media/image710.png"/><Relationship Id="rId17" Type="http://schemas.openxmlformats.org/officeDocument/2006/relationships/image" Target="../media/image715.png"/><Relationship Id="rId25" Type="http://schemas.openxmlformats.org/officeDocument/2006/relationships/image" Target="../media/image723.png"/><Relationship Id="rId2" Type="http://schemas.openxmlformats.org/officeDocument/2006/relationships/image" Target="../media/image1.png"/><Relationship Id="rId16" Type="http://schemas.openxmlformats.org/officeDocument/2006/relationships/image" Target="../media/image714.png"/><Relationship Id="rId20" Type="http://schemas.openxmlformats.org/officeDocument/2006/relationships/image" Target="../media/image718.png"/><Relationship Id="rId29" Type="http://schemas.openxmlformats.org/officeDocument/2006/relationships/image" Target="../media/image7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5.png"/><Relationship Id="rId11" Type="http://schemas.openxmlformats.org/officeDocument/2006/relationships/image" Target="../media/image709.png"/><Relationship Id="rId24" Type="http://schemas.openxmlformats.org/officeDocument/2006/relationships/image" Target="../media/image722.png"/><Relationship Id="rId5" Type="http://schemas.openxmlformats.org/officeDocument/2006/relationships/image" Target="../media/image704.png"/><Relationship Id="rId15" Type="http://schemas.openxmlformats.org/officeDocument/2006/relationships/image" Target="../media/image713.png"/><Relationship Id="rId23" Type="http://schemas.openxmlformats.org/officeDocument/2006/relationships/image" Target="../media/image721.png"/><Relationship Id="rId28" Type="http://schemas.openxmlformats.org/officeDocument/2006/relationships/image" Target="../media/image726.png"/><Relationship Id="rId10" Type="http://schemas.openxmlformats.org/officeDocument/2006/relationships/image" Target="../media/image708.png"/><Relationship Id="rId19" Type="http://schemas.openxmlformats.org/officeDocument/2006/relationships/image" Target="../media/image717.png"/><Relationship Id="rId31" Type="http://schemas.openxmlformats.org/officeDocument/2006/relationships/image" Target="../media/image729.png"/><Relationship Id="rId4" Type="http://schemas.openxmlformats.org/officeDocument/2006/relationships/image" Target="../media/image703.png"/><Relationship Id="rId9" Type="http://schemas.openxmlformats.org/officeDocument/2006/relationships/image" Target="../media/image707.png"/><Relationship Id="rId14" Type="http://schemas.openxmlformats.org/officeDocument/2006/relationships/image" Target="../media/image712.png"/><Relationship Id="rId22" Type="http://schemas.openxmlformats.org/officeDocument/2006/relationships/image" Target="../media/image720.png"/><Relationship Id="rId27" Type="http://schemas.openxmlformats.org/officeDocument/2006/relationships/image" Target="../media/image725.png"/><Relationship Id="rId30" Type="http://schemas.openxmlformats.org/officeDocument/2006/relationships/image" Target="../media/image7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4.png"/><Relationship Id="rId13" Type="http://schemas.openxmlformats.org/officeDocument/2006/relationships/image" Target="../media/image739.png"/><Relationship Id="rId18" Type="http://schemas.openxmlformats.org/officeDocument/2006/relationships/image" Target="../media/image744.png"/><Relationship Id="rId26" Type="http://schemas.openxmlformats.org/officeDocument/2006/relationships/image" Target="../media/image752.png"/><Relationship Id="rId3" Type="http://schemas.openxmlformats.org/officeDocument/2006/relationships/image" Target="../media/image730.png"/><Relationship Id="rId21" Type="http://schemas.openxmlformats.org/officeDocument/2006/relationships/image" Target="../media/image747.png"/><Relationship Id="rId7" Type="http://schemas.openxmlformats.org/officeDocument/2006/relationships/image" Target="../media/image733.png"/><Relationship Id="rId12" Type="http://schemas.openxmlformats.org/officeDocument/2006/relationships/image" Target="../media/image738.png"/><Relationship Id="rId17" Type="http://schemas.openxmlformats.org/officeDocument/2006/relationships/image" Target="../media/image743.png"/><Relationship Id="rId25" Type="http://schemas.openxmlformats.org/officeDocument/2006/relationships/image" Target="../media/image751.png"/><Relationship Id="rId33" Type="http://schemas.openxmlformats.org/officeDocument/2006/relationships/image" Target="../media/image758.jpg"/><Relationship Id="rId2" Type="http://schemas.openxmlformats.org/officeDocument/2006/relationships/image" Target="../media/image1.png"/><Relationship Id="rId16" Type="http://schemas.openxmlformats.org/officeDocument/2006/relationships/image" Target="../media/image742.png"/><Relationship Id="rId20" Type="http://schemas.openxmlformats.org/officeDocument/2006/relationships/image" Target="../media/image746.png"/><Relationship Id="rId29" Type="http://schemas.openxmlformats.org/officeDocument/2006/relationships/image" Target="../media/image7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2.png"/><Relationship Id="rId11" Type="http://schemas.openxmlformats.org/officeDocument/2006/relationships/image" Target="../media/image737.png"/><Relationship Id="rId24" Type="http://schemas.openxmlformats.org/officeDocument/2006/relationships/image" Target="../media/image750.png"/><Relationship Id="rId32" Type="http://schemas.openxmlformats.org/officeDocument/2006/relationships/image" Target="../media/image757.png"/><Relationship Id="rId5" Type="http://schemas.openxmlformats.org/officeDocument/2006/relationships/image" Target="../media/image669.png"/><Relationship Id="rId15" Type="http://schemas.openxmlformats.org/officeDocument/2006/relationships/image" Target="../media/image741.png"/><Relationship Id="rId23" Type="http://schemas.openxmlformats.org/officeDocument/2006/relationships/image" Target="../media/image749.png"/><Relationship Id="rId28" Type="http://schemas.openxmlformats.org/officeDocument/2006/relationships/image" Target="../media/image709.png"/><Relationship Id="rId10" Type="http://schemas.openxmlformats.org/officeDocument/2006/relationships/image" Target="../media/image736.png"/><Relationship Id="rId19" Type="http://schemas.openxmlformats.org/officeDocument/2006/relationships/image" Target="../media/image745.png"/><Relationship Id="rId31" Type="http://schemas.openxmlformats.org/officeDocument/2006/relationships/image" Target="../media/image756.png"/><Relationship Id="rId4" Type="http://schemas.openxmlformats.org/officeDocument/2006/relationships/image" Target="../media/image731.png"/><Relationship Id="rId9" Type="http://schemas.openxmlformats.org/officeDocument/2006/relationships/image" Target="../media/image735.png"/><Relationship Id="rId14" Type="http://schemas.openxmlformats.org/officeDocument/2006/relationships/image" Target="../media/image740.png"/><Relationship Id="rId22" Type="http://schemas.openxmlformats.org/officeDocument/2006/relationships/image" Target="../media/image748.png"/><Relationship Id="rId27" Type="http://schemas.openxmlformats.org/officeDocument/2006/relationships/image" Target="../media/image753.png"/><Relationship Id="rId30" Type="http://schemas.openxmlformats.org/officeDocument/2006/relationships/image" Target="../media/image755.png"/></Relationships>
</file>

<file path=ppt/slides/_rels/slide1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3.png"/><Relationship Id="rId13" Type="http://schemas.openxmlformats.org/officeDocument/2006/relationships/image" Target="../media/image740.png"/><Relationship Id="rId18" Type="http://schemas.openxmlformats.org/officeDocument/2006/relationships/image" Target="../media/image770.png"/><Relationship Id="rId26" Type="http://schemas.openxmlformats.org/officeDocument/2006/relationships/image" Target="../media/image777.png"/><Relationship Id="rId3" Type="http://schemas.openxmlformats.org/officeDocument/2006/relationships/image" Target="../media/image759.png"/><Relationship Id="rId21" Type="http://schemas.openxmlformats.org/officeDocument/2006/relationships/image" Target="../media/image773.png"/><Relationship Id="rId7" Type="http://schemas.openxmlformats.org/officeDocument/2006/relationships/image" Target="../media/image762.png"/><Relationship Id="rId12" Type="http://schemas.openxmlformats.org/officeDocument/2006/relationships/image" Target="../media/image766.png"/><Relationship Id="rId17" Type="http://schemas.openxmlformats.org/officeDocument/2006/relationships/image" Target="../media/image769.png"/><Relationship Id="rId25" Type="http://schemas.openxmlformats.org/officeDocument/2006/relationships/image" Target="../media/image776.png"/><Relationship Id="rId2" Type="http://schemas.openxmlformats.org/officeDocument/2006/relationships/image" Target="../media/image1.png"/><Relationship Id="rId16" Type="http://schemas.openxmlformats.org/officeDocument/2006/relationships/image" Target="../media/image755.png"/><Relationship Id="rId20" Type="http://schemas.openxmlformats.org/officeDocument/2006/relationships/image" Target="../media/image772.png"/><Relationship Id="rId29" Type="http://schemas.openxmlformats.org/officeDocument/2006/relationships/image" Target="../media/image7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1.png"/><Relationship Id="rId11" Type="http://schemas.openxmlformats.org/officeDocument/2006/relationships/image" Target="../media/image765.png"/><Relationship Id="rId24" Type="http://schemas.openxmlformats.org/officeDocument/2006/relationships/image" Target="../media/image775.png"/><Relationship Id="rId32" Type="http://schemas.openxmlformats.org/officeDocument/2006/relationships/image" Target="../media/image783.png"/><Relationship Id="rId5" Type="http://schemas.openxmlformats.org/officeDocument/2006/relationships/image" Target="../media/image669.png"/><Relationship Id="rId15" Type="http://schemas.openxmlformats.org/officeDocument/2006/relationships/image" Target="../media/image768.png"/><Relationship Id="rId23" Type="http://schemas.openxmlformats.org/officeDocument/2006/relationships/image" Target="../media/image774.png"/><Relationship Id="rId28" Type="http://schemas.openxmlformats.org/officeDocument/2006/relationships/image" Target="../media/image779.png"/><Relationship Id="rId10" Type="http://schemas.openxmlformats.org/officeDocument/2006/relationships/image" Target="../media/image764.png"/><Relationship Id="rId19" Type="http://schemas.openxmlformats.org/officeDocument/2006/relationships/image" Target="../media/image771.png"/><Relationship Id="rId31" Type="http://schemas.openxmlformats.org/officeDocument/2006/relationships/image" Target="../media/image782.png"/><Relationship Id="rId4" Type="http://schemas.openxmlformats.org/officeDocument/2006/relationships/image" Target="../media/image760.png"/><Relationship Id="rId9" Type="http://schemas.openxmlformats.org/officeDocument/2006/relationships/image" Target="../media/image738.png"/><Relationship Id="rId14" Type="http://schemas.openxmlformats.org/officeDocument/2006/relationships/image" Target="../media/image767.png"/><Relationship Id="rId22" Type="http://schemas.openxmlformats.org/officeDocument/2006/relationships/image" Target="../media/image754.png"/><Relationship Id="rId27" Type="http://schemas.openxmlformats.org/officeDocument/2006/relationships/image" Target="../media/image778.png"/><Relationship Id="rId30" Type="http://schemas.openxmlformats.org/officeDocument/2006/relationships/image" Target="../media/image781.png"/></Relationships>
</file>

<file path=ppt/slides/_rels/slide1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8.png"/><Relationship Id="rId13" Type="http://schemas.openxmlformats.org/officeDocument/2006/relationships/image" Target="../media/image792.png"/><Relationship Id="rId18" Type="http://schemas.openxmlformats.org/officeDocument/2006/relationships/image" Target="../media/image797.png"/><Relationship Id="rId26" Type="http://schemas.openxmlformats.org/officeDocument/2006/relationships/image" Target="../media/image805.png"/><Relationship Id="rId3" Type="http://schemas.openxmlformats.org/officeDocument/2006/relationships/image" Target="../media/image784.png"/><Relationship Id="rId21" Type="http://schemas.openxmlformats.org/officeDocument/2006/relationships/image" Target="../media/image800.png"/><Relationship Id="rId34" Type="http://schemas.openxmlformats.org/officeDocument/2006/relationships/image" Target="../media/image813.png"/><Relationship Id="rId7" Type="http://schemas.openxmlformats.org/officeDocument/2006/relationships/image" Target="../media/image763.png"/><Relationship Id="rId12" Type="http://schemas.openxmlformats.org/officeDocument/2006/relationships/image" Target="../media/image791.png"/><Relationship Id="rId17" Type="http://schemas.openxmlformats.org/officeDocument/2006/relationships/image" Target="../media/image796.png"/><Relationship Id="rId25" Type="http://schemas.openxmlformats.org/officeDocument/2006/relationships/image" Target="../media/image804.png"/><Relationship Id="rId33" Type="http://schemas.openxmlformats.org/officeDocument/2006/relationships/image" Target="../media/image812.png"/><Relationship Id="rId38" Type="http://schemas.openxmlformats.org/officeDocument/2006/relationships/image" Target="../media/image817.png"/><Relationship Id="rId2" Type="http://schemas.openxmlformats.org/officeDocument/2006/relationships/image" Target="../media/image1.png"/><Relationship Id="rId16" Type="http://schemas.openxmlformats.org/officeDocument/2006/relationships/image" Target="../media/image795.png"/><Relationship Id="rId20" Type="http://schemas.openxmlformats.org/officeDocument/2006/relationships/image" Target="../media/image799.png"/><Relationship Id="rId29" Type="http://schemas.openxmlformats.org/officeDocument/2006/relationships/image" Target="../media/image80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7.png"/><Relationship Id="rId11" Type="http://schemas.openxmlformats.org/officeDocument/2006/relationships/image" Target="../media/image790.png"/><Relationship Id="rId24" Type="http://schemas.openxmlformats.org/officeDocument/2006/relationships/image" Target="../media/image803.png"/><Relationship Id="rId32" Type="http://schemas.openxmlformats.org/officeDocument/2006/relationships/image" Target="../media/image811.png"/><Relationship Id="rId37" Type="http://schemas.openxmlformats.org/officeDocument/2006/relationships/image" Target="../media/image816.png"/><Relationship Id="rId5" Type="http://schemas.openxmlformats.org/officeDocument/2006/relationships/image" Target="../media/image786.png"/><Relationship Id="rId15" Type="http://schemas.openxmlformats.org/officeDocument/2006/relationships/image" Target="../media/image794.png"/><Relationship Id="rId23" Type="http://schemas.openxmlformats.org/officeDocument/2006/relationships/image" Target="../media/image802.png"/><Relationship Id="rId28" Type="http://schemas.openxmlformats.org/officeDocument/2006/relationships/image" Target="../media/image807.png"/><Relationship Id="rId36" Type="http://schemas.openxmlformats.org/officeDocument/2006/relationships/image" Target="../media/image815.png"/><Relationship Id="rId10" Type="http://schemas.openxmlformats.org/officeDocument/2006/relationships/image" Target="../media/image789.png"/><Relationship Id="rId19" Type="http://schemas.openxmlformats.org/officeDocument/2006/relationships/image" Target="../media/image798.png"/><Relationship Id="rId31" Type="http://schemas.openxmlformats.org/officeDocument/2006/relationships/image" Target="../media/image810.png"/><Relationship Id="rId4" Type="http://schemas.openxmlformats.org/officeDocument/2006/relationships/image" Target="../media/image785.png"/><Relationship Id="rId9" Type="http://schemas.openxmlformats.org/officeDocument/2006/relationships/image" Target="../media/image788.png"/><Relationship Id="rId14" Type="http://schemas.openxmlformats.org/officeDocument/2006/relationships/image" Target="../media/image793.png"/><Relationship Id="rId22" Type="http://schemas.openxmlformats.org/officeDocument/2006/relationships/image" Target="../media/image801.png"/><Relationship Id="rId27" Type="http://schemas.openxmlformats.org/officeDocument/2006/relationships/image" Target="../media/image806.png"/><Relationship Id="rId30" Type="http://schemas.openxmlformats.org/officeDocument/2006/relationships/image" Target="../media/image809.png"/><Relationship Id="rId35" Type="http://schemas.openxmlformats.org/officeDocument/2006/relationships/image" Target="../media/image814.png"/></Relationships>
</file>

<file path=ppt/slides/_rels/slide13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27.png"/><Relationship Id="rId18" Type="http://schemas.openxmlformats.org/officeDocument/2006/relationships/image" Target="../media/image831.png"/><Relationship Id="rId26" Type="http://schemas.openxmlformats.org/officeDocument/2006/relationships/image" Target="../media/image839.png"/><Relationship Id="rId39" Type="http://schemas.openxmlformats.org/officeDocument/2006/relationships/image" Target="../media/image852.png"/><Relationship Id="rId21" Type="http://schemas.openxmlformats.org/officeDocument/2006/relationships/image" Target="../media/image834.png"/><Relationship Id="rId34" Type="http://schemas.openxmlformats.org/officeDocument/2006/relationships/image" Target="../media/image847.png"/><Relationship Id="rId42" Type="http://schemas.openxmlformats.org/officeDocument/2006/relationships/image" Target="../media/image855.png"/><Relationship Id="rId47" Type="http://schemas.openxmlformats.org/officeDocument/2006/relationships/image" Target="../media/image860.png"/><Relationship Id="rId50" Type="http://schemas.openxmlformats.org/officeDocument/2006/relationships/image" Target="../media/image863.png"/><Relationship Id="rId55" Type="http://schemas.openxmlformats.org/officeDocument/2006/relationships/image" Target="../media/image868.png"/><Relationship Id="rId63" Type="http://schemas.openxmlformats.org/officeDocument/2006/relationships/image" Target="../media/image876.png"/><Relationship Id="rId68" Type="http://schemas.openxmlformats.org/officeDocument/2006/relationships/image" Target="../media/image881.png"/><Relationship Id="rId76" Type="http://schemas.openxmlformats.org/officeDocument/2006/relationships/image" Target="../media/image889.png"/><Relationship Id="rId84" Type="http://schemas.openxmlformats.org/officeDocument/2006/relationships/image" Target="../media/image897.png"/><Relationship Id="rId7" Type="http://schemas.openxmlformats.org/officeDocument/2006/relationships/image" Target="../media/image821.png"/><Relationship Id="rId71" Type="http://schemas.openxmlformats.org/officeDocument/2006/relationships/image" Target="../media/image884.png"/><Relationship Id="rId2" Type="http://schemas.openxmlformats.org/officeDocument/2006/relationships/image" Target="../media/image1.png"/><Relationship Id="rId16" Type="http://schemas.openxmlformats.org/officeDocument/2006/relationships/image" Target="../media/image830.png"/><Relationship Id="rId29" Type="http://schemas.openxmlformats.org/officeDocument/2006/relationships/image" Target="../media/image842.png"/><Relationship Id="rId11" Type="http://schemas.openxmlformats.org/officeDocument/2006/relationships/image" Target="../media/image825.png"/><Relationship Id="rId24" Type="http://schemas.openxmlformats.org/officeDocument/2006/relationships/image" Target="../media/image837.png"/><Relationship Id="rId32" Type="http://schemas.openxmlformats.org/officeDocument/2006/relationships/image" Target="../media/image845.png"/><Relationship Id="rId37" Type="http://schemas.openxmlformats.org/officeDocument/2006/relationships/image" Target="../media/image850.png"/><Relationship Id="rId40" Type="http://schemas.openxmlformats.org/officeDocument/2006/relationships/image" Target="../media/image853.png"/><Relationship Id="rId45" Type="http://schemas.openxmlformats.org/officeDocument/2006/relationships/image" Target="../media/image858.png"/><Relationship Id="rId53" Type="http://schemas.openxmlformats.org/officeDocument/2006/relationships/image" Target="../media/image866.png"/><Relationship Id="rId58" Type="http://schemas.openxmlformats.org/officeDocument/2006/relationships/image" Target="../media/image871.png"/><Relationship Id="rId66" Type="http://schemas.openxmlformats.org/officeDocument/2006/relationships/image" Target="../media/image879.png"/><Relationship Id="rId74" Type="http://schemas.openxmlformats.org/officeDocument/2006/relationships/image" Target="../media/image887.png"/><Relationship Id="rId79" Type="http://schemas.openxmlformats.org/officeDocument/2006/relationships/image" Target="../media/image892.png"/><Relationship Id="rId5" Type="http://schemas.openxmlformats.org/officeDocument/2006/relationships/image" Target="../media/image820.png"/><Relationship Id="rId61" Type="http://schemas.openxmlformats.org/officeDocument/2006/relationships/image" Target="../media/image874.png"/><Relationship Id="rId82" Type="http://schemas.openxmlformats.org/officeDocument/2006/relationships/image" Target="../media/image895.png"/><Relationship Id="rId10" Type="http://schemas.openxmlformats.org/officeDocument/2006/relationships/image" Target="../media/image824.png"/><Relationship Id="rId19" Type="http://schemas.openxmlformats.org/officeDocument/2006/relationships/image" Target="../media/image832.png"/><Relationship Id="rId31" Type="http://schemas.openxmlformats.org/officeDocument/2006/relationships/image" Target="../media/image844.png"/><Relationship Id="rId44" Type="http://schemas.openxmlformats.org/officeDocument/2006/relationships/image" Target="../media/image857.png"/><Relationship Id="rId52" Type="http://schemas.openxmlformats.org/officeDocument/2006/relationships/image" Target="../media/image865.png"/><Relationship Id="rId60" Type="http://schemas.openxmlformats.org/officeDocument/2006/relationships/image" Target="../media/image873.png"/><Relationship Id="rId65" Type="http://schemas.openxmlformats.org/officeDocument/2006/relationships/image" Target="../media/image878.png"/><Relationship Id="rId73" Type="http://schemas.openxmlformats.org/officeDocument/2006/relationships/image" Target="../media/image886.png"/><Relationship Id="rId78" Type="http://schemas.openxmlformats.org/officeDocument/2006/relationships/image" Target="../media/image891.png"/><Relationship Id="rId81" Type="http://schemas.openxmlformats.org/officeDocument/2006/relationships/image" Target="../media/image894.png"/><Relationship Id="rId4" Type="http://schemas.openxmlformats.org/officeDocument/2006/relationships/image" Target="../media/image819.png"/><Relationship Id="rId9" Type="http://schemas.openxmlformats.org/officeDocument/2006/relationships/image" Target="../media/image823.png"/><Relationship Id="rId14" Type="http://schemas.openxmlformats.org/officeDocument/2006/relationships/image" Target="../media/image828.png"/><Relationship Id="rId22" Type="http://schemas.openxmlformats.org/officeDocument/2006/relationships/image" Target="../media/image835.png"/><Relationship Id="rId27" Type="http://schemas.openxmlformats.org/officeDocument/2006/relationships/image" Target="../media/image840.png"/><Relationship Id="rId30" Type="http://schemas.openxmlformats.org/officeDocument/2006/relationships/image" Target="../media/image843.png"/><Relationship Id="rId35" Type="http://schemas.openxmlformats.org/officeDocument/2006/relationships/image" Target="../media/image848.png"/><Relationship Id="rId43" Type="http://schemas.openxmlformats.org/officeDocument/2006/relationships/image" Target="../media/image856.png"/><Relationship Id="rId48" Type="http://schemas.openxmlformats.org/officeDocument/2006/relationships/image" Target="../media/image861.png"/><Relationship Id="rId56" Type="http://schemas.openxmlformats.org/officeDocument/2006/relationships/image" Target="../media/image869.png"/><Relationship Id="rId64" Type="http://schemas.openxmlformats.org/officeDocument/2006/relationships/image" Target="../media/image877.png"/><Relationship Id="rId69" Type="http://schemas.openxmlformats.org/officeDocument/2006/relationships/image" Target="../media/image882.png"/><Relationship Id="rId77" Type="http://schemas.openxmlformats.org/officeDocument/2006/relationships/image" Target="../media/image890.png"/><Relationship Id="rId8" Type="http://schemas.openxmlformats.org/officeDocument/2006/relationships/image" Target="../media/image822.png"/><Relationship Id="rId51" Type="http://schemas.openxmlformats.org/officeDocument/2006/relationships/image" Target="../media/image864.png"/><Relationship Id="rId72" Type="http://schemas.openxmlformats.org/officeDocument/2006/relationships/image" Target="../media/image885.png"/><Relationship Id="rId80" Type="http://schemas.openxmlformats.org/officeDocument/2006/relationships/image" Target="../media/image893.png"/><Relationship Id="rId3" Type="http://schemas.openxmlformats.org/officeDocument/2006/relationships/image" Target="../media/image818.png"/><Relationship Id="rId12" Type="http://schemas.openxmlformats.org/officeDocument/2006/relationships/image" Target="../media/image826.png"/><Relationship Id="rId17" Type="http://schemas.openxmlformats.org/officeDocument/2006/relationships/image" Target="../media/image645.png"/><Relationship Id="rId25" Type="http://schemas.openxmlformats.org/officeDocument/2006/relationships/image" Target="../media/image838.png"/><Relationship Id="rId33" Type="http://schemas.openxmlformats.org/officeDocument/2006/relationships/image" Target="../media/image846.png"/><Relationship Id="rId38" Type="http://schemas.openxmlformats.org/officeDocument/2006/relationships/image" Target="../media/image851.png"/><Relationship Id="rId46" Type="http://schemas.openxmlformats.org/officeDocument/2006/relationships/image" Target="../media/image859.png"/><Relationship Id="rId59" Type="http://schemas.openxmlformats.org/officeDocument/2006/relationships/image" Target="../media/image872.png"/><Relationship Id="rId67" Type="http://schemas.openxmlformats.org/officeDocument/2006/relationships/image" Target="../media/image880.png"/><Relationship Id="rId20" Type="http://schemas.openxmlformats.org/officeDocument/2006/relationships/image" Target="../media/image833.png"/><Relationship Id="rId41" Type="http://schemas.openxmlformats.org/officeDocument/2006/relationships/image" Target="../media/image854.png"/><Relationship Id="rId54" Type="http://schemas.openxmlformats.org/officeDocument/2006/relationships/image" Target="../media/image867.png"/><Relationship Id="rId62" Type="http://schemas.openxmlformats.org/officeDocument/2006/relationships/image" Target="../media/image875.png"/><Relationship Id="rId70" Type="http://schemas.openxmlformats.org/officeDocument/2006/relationships/image" Target="../media/image883.png"/><Relationship Id="rId75" Type="http://schemas.openxmlformats.org/officeDocument/2006/relationships/image" Target="../media/image888.png"/><Relationship Id="rId83" Type="http://schemas.openxmlformats.org/officeDocument/2006/relationships/image" Target="../media/image89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9.png"/><Relationship Id="rId15" Type="http://schemas.openxmlformats.org/officeDocument/2006/relationships/image" Target="../media/image829.png"/><Relationship Id="rId23" Type="http://schemas.openxmlformats.org/officeDocument/2006/relationships/image" Target="../media/image836.png"/><Relationship Id="rId28" Type="http://schemas.openxmlformats.org/officeDocument/2006/relationships/image" Target="../media/image841.png"/><Relationship Id="rId36" Type="http://schemas.openxmlformats.org/officeDocument/2006/relationships/image" Target="../media/image849.png"/><Relationship Id="rId49" Type="http://schemas.openxmlformats.org/officeDocument/2006/relationships/image" Target="../media/image862.png"/><Relationship Id="rId57" Type="http://schemas.openxmlformats.org/officeDocument/2006/relationships/image" Target="../media/image870.png"/></Relationships>
</file>

<file path=ppt/slides/_rels/slide1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2.png"/><Relationship Id="rId13" Type="http://schemas.openxmlformats.org/officeDocument/2006/relationships/image" Target="../media/image744.png"/><Relationship Id="rId3" Type="http://schemas.openxmlformats.org/officeDocument/2006/relationships/image" Target="../media/image898.png"/><Relationship Id="rId7" Type="http://schemas.openxmlformats.org/officeDocument/2006/relationships/image" Target="../media/image901.png"/><Relationship Id="rId12" Type="http://schemas.openxmlformats.org/officeDocument/2006/relationships/image" Target="../media/image90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0.png"/><Relationship Id="rId11" Type="http://schemas.openxmlformats.org/officeDocument/2006/relationships/image" Target="../media/image905.png"/><Relationship Id="rId5" Type="http://schemas.openxmlformats.org/officeDocument/2006/relationships/image" Target="../media/image786.png"/><Relationship Id="rId15" Type="http://schemas.openxmlformats.org/officeDocument/2006/relationships/image" Target="../media/image908.png"/><Relationship Id="rId10" Type="http://schemas.openxmlformats.org/officeDocument/2006/relationships/image" Target="../media/image904.png"/><Relationship Id="rId4" Type="http://schemas.openxmlformats.org/officeDocument/2006/relationships/image" Target="../media/image899.png"/><Relationship Id="rId9" Type="http://schemas.openxmlformats.org/officeDocument/2006/relationships/image" Target="../media/image903.png"/><Relationship Id="rId14" Type="http://schemas.openxmlformats.org/officeDocument/2006/relationships/image" Target="../media/image907.png"/></Relationships>
</file>

<file path=ppt/slides/_rels/slide1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4.png"/><Relationship Id="rId13" Type="http://schemas.openxmlformats.org/officeDocument/2006/relationships/image" Target="../media/image905.png"/><Relationship Id="rId18" Type="http://schemas.openxmlformats.org/officeDocument/2006/relationships/image" Target="../media/image919.png"/><Relationship Id="rId26" Type="http://schemas.openxmlformats.org/officeDocument/2006/relationships/image" Target="../media/image925.png"/><Relationship Id="rId3" Type="http://schemas.openxmlformats.org/officeDocument/2006/relationships/image" Target="../media/image909.png"/><Relationship Id="rId21" Type="http://schemas.openxmlformats.org/officeDocument/2006/relationships/image" Target="../media/image921.png"/><Relationship Id="rId7" Type="http://schemas.openxmlformats.org/officeDocument/2006/relationships/image" Target="../media/image913.png"/><Relationship Id="rId12" Type="http://schemas.openxmlformats.org/officeDocument/2006/relationships/image" Target="../media/image917.png"/><Relationship Id="rId17" Type="http://schemas.openxmlformats.org/officeDocument/2006/relationships/image" Target="../media/image908.png"/><Relationship Id="rId25" Type="http://schemas.openxmlformats.org/officeDocument/2006/relationships/image" Target="../media/image924.png"/><Relationship Id="rId2" Type="http://schemas.openxmlformats.org/officeDocument/2006/relationships/image" Target="../media/image1.png"/><Relationship Id="rId16" Type="http://schemas.openxmlformats.org/officeDocument/2006/relationships/image" Target="../media/image907.png"/><Relationship Id="rId20" Type="http://schemas.openxmlformats.org/officeDocument/2006/relationships/image" Target="../media/image9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2.png"/><Relationship Id="rId11" Type="http://schemas.openxmlformats.org/officeDocument/2006/relationships/image" Target="../media/image916.png"/><Relationship Id="rId24" Type="http://schemas.openxmlformats.org/officeDocument/2006/relationships/image" Target="../media/image756.png"/><Relationship Id="rId5" Type="http://schemas.openxmlformats.org/officeDocument/2006/relationships/image" Target="../media/image911.png"/><Relationship Id="rId15" Type="http://schemas.openxmlformats.org/officeDocument/2006/relationships/image" Target="../media/image744.png"/><Relationship Id="rId23" Type="http://schemas.openxmlformats.org/officeDocument/2006/relationships/image" Target="../media/image923.png"/><Relationship Id="rId10" Type="http://schemas.openxmlformats.org/officeDocument/2006/relationships/image" Target="../media/image902.png"/><Relationship Id="rId19" Type="http://schemas.openxmlformats.org/officeDocument/2006/relationships/image" Target="../media/image725.png"/><Relationship Id="rId4" Type="http://schemas.openxmlformats.org/officeDocument/2006/relationships/image" Target="../media/image910.png"/><Relationship Id="rId9" Type="http://schemas.openxmlformats.org/officeDocument/2006/relationships/image" Target="../media/image915.png"/><Relationship Id="rId14" Type="http://schemas.openxmlformats.org/officeDocument/2006/relationships/image" Target="../media/image918.png"/><Relationship Id="rId22" Type="http://schemas.openxmlformats.org/officeDocument/2006/relationships/image" Target="../media/image922.png"/></Relationships>
</file>

<file path=ppt/slides/_rels/slide1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7.png"/><Relationship Id="rId3" Type="http://schemas.openxmlformats.org/officeDocument/2006/relationships/image" Target="../media/image927.png"/><Relationship Id="rId7" Type="http://schemas.openxmlformats.org/officeDocument/2006/relationships/image" Target="../media/image931.png"/><Relationship Id="rId2" Type="http://schemas.openxmlformats.org/officeDocument/2006/relationships/image" Target="../media/image9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30.png"/><Relationship Id="rId5" Type="http://schemas.openxmlformats.org/officeDocument/2006/relationships/image" Target="../media/image929.png"/><Relationship Id="rId4" Type="http://schemas.openxmlformats.org/officeDocument/2006/relationships/image" Target="../media/image928.png"/></Relationships>
</file>

<file path=ppt/slides/_rels/slide1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7.png"/><Relationship Id="rId3" Type="http://schemas.openxmlformats.org/officeDocument/2006/relationships/image" Target="../media/image932.png"/><Relationship Id="rId7" Type="http://schemas.openxmlformats.org/officeDocument/2006/relationships/image" Target="../media/image9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5.png"/><Relationship Id="rId11" Type="http://schemas.openxmlformats.org/officeDocument/2006/relationships/image" Target="../media/image940.png"/><Relationship Id="rId5" Type="http://schemas.openxmlformats.org/officeDocument/2006/relationships/image" Target="../media/image934.png"/><Relationship Id="rId10" Type="http://schemas.openxmlformats.org/officeDocument/2006/relationships/image" Target="../media/image939.png"/><Relationship Id="rId4" Type="http://schemas.openxmlformats.org/officeDocument/2006/relationships/image" Target="../media/image933.png"/><Relationship Id="rId9" Type="http://schemas.openxmlformats.org/officeDocument/2006/relationships/image" Target="../media/image938.png"/></Relationships>
</file>

<file path=ppt/slides/_rels/slide1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6.png"/><Relationship Id="rId3" Type="http://schemas.openxmlformats.org/officeDocument/2006/relationships/image" Target="../media/image941.png"/><Relationship Id="rId7" Type="http://schemas.openxmlformats.org/officeDocument/2006/relationships/image" Target="../media/image94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4.png"/><Relationship Id="rId5" Type="http://schemas.openxmlformats.org/officeDocument/2006/relationships/image" Target="../media/image943.png"/><Relationship Id="rId10" Type="http://schemas.openxmlformats.org/officeDocument/2006/relationships/image" Target="../media/image948.png"/><Relationship Id="rId4" Type="http://schemas.openxmlformats.org/officeDocument/2006/relationships/image" Target="../media/image942.png"/><Relationship Id="rId9" Type="http://schemas.openxmlformats.org/officeDocument/2006/relationships/image" Target="../media/image947.png"/></Relationships>
</file>

<file path=ppt/slides/_rels/slide1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5.png"/><Relationship Id="rId13" Type="http://schemas.openxmlformats.org/officeDocument/2006/relationships/image" Target="../media/image959.png"/><Relationship Id="rId3" Type="http://schemas.openxmlformats.org/officeDocument/2006/relationships/image" Target="../media/image950.png"/><Relationship Id="rId7" Type="http://schemas.openxmlformats.org/officeDocument/2006/relationships/image" Target="../media/image954.png"/><Relationship Id="rId12" Type="http://schemas.openxmlformats.org/officeDocument/2006/relationships/image" Target="../media/image958.png"/><Relationship Id="rId2" Type="http://schemas.openxmlformats.org/officeDocument/2006/relationships/image" Target="../media/image94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53.png"/><Relationship Id="rId11" Type="http://schemas.openxmlformats.org/officeDocument/2006/relationships/image" Target="../media/image957.png"/><Relationship Id="rId5" Type="http://schemas.openxmlformats.org/officeDocument/2006/relationships/image" Target="../media/image952.png"/><Relationship Id="rId10" Type="http://schemas.openxmlformats.org/officeDocument/2006/relationships/image" Target="../media/image541.png"/><Relationship Id="rId4" Type="http://schemas.openxmlformats.org/officeDocument/2006/relationships/image" Target="../media/image951.png"/><Relationship Id="rId9" Type="http://schemas.openxmlformats.org/officeDocument/2006/relationships/image" Target="../media/image956.png"/><Relationship Id="rId14" Type="http://schemas.openxmlformats.org/officeDocument/2006/relationships/image" Target="../media/image56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1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5.png"/><Relationship Id="rId13" Type="http://schemas.openxmlformats.org/officeDocument/2006/relationships/image" Target="../media/image970.png"/><Relationship Id="rId3" Type="http://schemas.openxmlformats.org/officeDocument/2006/relationships/image" Target="../media/image960.png"/><Relationship Id="rId7" Type="http://schemas.openxmlformats.org/officeDocument/2006/relationships/image" Target="../media/image964.png"/><Relationship Id="rId12" Type="http://schemas.openxmlformats.org/officeDocument/2006/relationships/image" Target="../media/image96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3.png"/><Relationship Id="rId11" Type="http://schemas.openxmlformats.org/officeDocument/2006/relationships/image" Target="../media/image968.png"/><Relationship Id="rId5" Type="http://schemas.openxmlformats.org/officeDocument/2006/relationships/image" Target="../media/image962.png"/><Relationship Id="rId10" Type="http://schemas.openxmlformats.org/officeDocument/2006/relationships/image" Target="../media/image967.png"/><Relationship Id="rId4" Type="http://schemas.openxmlformats.org/officeDocument/2006/relationships/image" Target="../media/image961.png"/><Relationship Id="rId9" Type="http://schemas.openxmlformats.org/officeDocument/2006/relationships/image" Target="../media/image966.png"/><Relationship Id="rId14" Type="http://schemas.openxmlformats.org/officeDocument/2006/relationships/image" Target="../media/image971.png"/></Relationships>
</file>

<file path=ppt/slides/_rels/slide1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1.png"/><Relationship Id="rId13" Type="http://schemas.openxmlformats.org/officeDocument/2006/relationships/image" Target="../media/image981.png"/><Relationship Id="rId3" Type="http://schemas.openxmlformats.org/officeDocument/2006/relationships/image" Target="../media/image972.png"/><Relationship Id="rId7" Type="http://schemas.openxmlformats.org/officeDocument/2006/relationships/image" Target="../media/image976.png"/><Relationship Id="rId12" Type="http://schemas.openxmlformats.org/officeDocument/2006/relationships/image" Target="../media/image98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5.png"/><Relationship Id="rId11" Type="http://schemas.openxmlformats.org/officeDocument/2006/relationships/image" Target="../media/image979.png"/><Relationship Id="rId5" Type="http://schemas.openxmlformats.org/officeDocument/2006/relationships/image" Target="../media/image974.png"/><Relationship Id="rId10" Type="http://schemas.openxmlformats.org/officeDocument/2006/relationships/image" Target="../media/image978.png"/><Relationship Id="rId4" Type="http://schemas.openxmlformats.org/officeDocument/2006/relationships/image" Target="../media/image973.png"/><Relationship Id="rId9" Type="http://schemas.openxmlformats.org/officeDocument/2006/relationships/image" Target="../media/image977.png"/><Relationship Id="rId14" Type="http://schemas.openxmlformats.org/officeDocument/2006/relationships/image" Target="../media/image982.png"/></Relationships>
</file>

<file path=ppt/slides/_rels/slide1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8.png"/><Relationship Id="rId3" Type="http://schemas.openxmlformats.org/officeDocument/2006/relationships/image" Target="../media/image983.png"/><Relationship Id="rId7" Type="http://schemas.openxmlformats.org/officeDocument/2006/relationships/image" Target="../media/image98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6.png"/><Relationship Id="rId11" Type="http://schemas.openxmlformats.org/officeDocument/2006/relationships/image" Target="../media/image990.png"/><Relationship Id="rId5" Type="http://schemas.openxmlformats.org/officeDocument/2006/relationships/image" Target="../media/image985.png"/><Relationship Id="rId10" Type="http://schemas.openxmlformats.org/officeDocument/2006/relationships/image" Target="../media/image989.png"/><Relationship Id="rId4" Type="http://schemas.openxmlformats.org/officeDocument/2006/relationships/image" Target="../media/image984.png"/><Relationship Id="rId9" Type="http://schemas.openxmlformats.org/officeDocument/2006/relationships/image" Target="../media/image54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9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12" Type="http://schemas.openxmlformats.org/officeDocument/2006/relationships/image" Target="../media/image68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5" Type="http://schemas.openxmlformats.org/officeDocument/2006/relationships/image" Target="../media/image61.pn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80.png"/><Relationship Id="rId18" Type="http://schemas.openxmlformats.org/officeDocument/2006/relationships/image" Target="../media/image85.png"/><Relationship Id="rId3" Type="http://schemas.openxmlformats.org/officeDocument/2006/relationships/image" Target="../media/image71.png"/><Relationship Id="rId21" Type="http://schemas.openxmlformats.org/officeDocument/2006/relationships/image" Target="../media/image88.png"/><Relationship Id="rId7" Type="http://schemas.openxmlformats.org/officeDocument/2006/relationships/image" Target="../media/image75.png"/><Relationship Id="rId12" Type="http://schemas.openxmlformats.org/officeDocument/2006/relationships/image" Target="../media/image79.png"/><Relationship Id="rId17" Type="http://schemas.openxmlformats.org/officeDocument/2006/relationships/image" Target="../media/image84.png"/><Relationship Id="rId2" Type="http://schemas.openxmlformats.org/officeDocument/2006/relationships/image" Target="../media/image70.png"/><Relationship Id="rId16" Type="http://schemas.openxmlformats.org/officeDocument/2006/relationships/image" Target="../media/image83.png"/><Relationship Id="rId20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11" Type="http://schemas.openxmlformats.org/officeDocument/2006/relationships/image" Target="../media/image50.png"/><Relationship Id="rId24" Type="http://schemas.openxmlformats.org/officeDocument/2006/relationships/image" Target="../media/image91.png"/><Relationship Id="rId5" Type="http://schemas.openxmlformats.org/officeDocument/2006/relationships/image" Target="../media/image73.png"/><Relationship Id="rId15" Type="http://schemas.openxmlformats.org/officeDocument/2006/relationships/image" Target="../media/image82.png"/><Relationship Id="rId23" Type="http://schemas.openxmlformats.org/officeDocument/2006/relationships/image" Target="../media/image90.png"/><Relationship Id="rId10" Type="http://schemas.openxmlformats.org/officeDocument/2006/relationships/image" Target="../media/image78.png"/><Relationship Id="rId19" Type="http://schemas.openxmlformats.org/officeDocument/2006/relationships/image" Target="../media/image86.png"/><Relationship Id="rId4" Type="http://schemas.openxmlformats.org/officeDocument/2006/relationships/image" Target="../media/image72.png"/><Relationship Id="rId9" Type="http://schemas.openxmlformats.org/officeDocument/2006/relationships/image" Target="../media/image77.png"/><Relationship Id="rId14" Type="http://schemas.openxmlformats.org/officeDocument/2006/relationships/image" Target="../media/image81.png"/><Relationship Id="rId22" Type="http://schemas.openxmlformats.org/officeDocument/2006/relationships/image" Target="../media/image8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13" Type="http://schemas.openxmlformats.org/officeDocument/2006/relationships/image" Target="../media/image101.png"/><Relationship Id="rId18" Type="http://schemas.openxmlformats.org/officeDocument/2006/relationships/image" Target="../media/image106.png"/><Relationship Id="rId3" Type="http://schemas.openxmlformats.org/officeDocument/2006/relationships/image" Target="../media/image92.png"/><Relationship Id="rId7" Type="http://schemas.openxmlformats.org/officeDocument/2006/relationships/image" Target="../media/image95.png"/><Relationship Id="rId12" Type="http://schemas.openxmlformats.org/officeDocument/2006/relationships/image" Target="../media/image100.png"/><Relationship Id="rId17" Type="http://schemas.openxmlformats.org/officeDocument/2006/relationships/image" Target="../media/image105.png"/><Relationship Id="rId2" Type="http://schemas.openxmlformats.org/officeDocument/2006/relationships/image" Target="../media/image77.png"/><Relationship Id="rId16" Type="http://schemas.openxmlformats.org/officeDocument/2006/relationships/image" Target="../media/image10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4.png"/><Relationship Id="rId11" Type="http://schemas.openxmlformats.org/officeDocument/2006/relationships/image" Target="../media/image99.png"/><Relationship Id="rId5" Type="http://schemas.openxmlformats.org/officeDocument/2006/relationships/image" Target="../media/image93.png"/><Relationship Id="rId15" Type="http://schemas.openxmlformats.org/officeDocument/2006/relationships/image" Target="../media/image103.png"/><Relationship Id="rId10" Type="http://schemas.openxmlformats.org/officeDocument/2006/relationships/image" Target="../media/image98.png"/><Relationship Id="rId19" Type="http://schemas.openxmlformats.org/officeDocument/2006/relationships/image" Target="../media/image107.png"/><Relationship Id="rId4" Type="http://schemas.openxmlformats.org/officeDocument/2006/relationships/image" Target="../media/image50.png"/><Relationship Id="rId9" Type="http://schemas.openxmlformats.org/officeDocument/2006/relationships/image" Target="../media/image97.png"/><Relationship Id="rId14" Type="http://schemas.openxmlformats.org/officeDocument/2006/relationships/image" Target="../media/image10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13" Type="http://schemas.openxmlformats.org/officeDocument/2006/relationships/image" Target="../media/image118.png"/><Relationship Id="rId18" Type="http://schemas.openxmlformats.org/officeDocument/2006/relationships/image" Target="../media/image123.png"/><Relationship Id="rId3" Type="http://schemas.openxmlformats.org/officeDocument/2006/relationships/image" Target="../media/image108.png"/><Relationship Id="rId7" Type="http://schemas.openxmlformats.org/officeDocument/2006/relationships/image" Target="../media/image112.png"/><Relationship Id="rId12" Type="http://schemas.openxmlformats.org/officeDocument/2006/relationships/image" Target="../media/image117.png"/><Relationship Id="rId17" Type="http://schemas.openxmlformats.org/officeDocument/2006/relationships/image" Target="../media/image122.png"/><Relationship Id="rId2" Type="http://schemas.openxmlformats.org/officeDocument/2006/relationships/image" Target="../media/image33.png"/><Relationship Id="rId16" Type="http://schemas.openxmlformats.org/officeDocument/2006/relationships/image" Target="../media/image121.png"/><Relationship Id="rId20" Type="http://schemas.openxmlformats.org/officeDocument/2006/relationships/image" Target="../media/image1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png"/><Relationship Id="rId11" Type="http://schemas.openxmlformats.org/officeDocument/2006/relationships/image" Target="../media/image116.png"/><Relationship Id="rId5" Type="http://schemas.openxmlformats.org/officeDocument/2006/relationships/image" Target="../media/image110.png"/><Relationship Id="rId15" Type="http://schemas.openxmlformats.org/officeDocument/2006/relationships/image" Target="../media/image120.png"/><Relationship Id="rId10" Type="http://schemas.openxmlformats.org/officeDocument/2006/relationships/image" Target="../media/image115.png"/><Relationship Id="rId19" Type="http://schemas.openxmlformats.org/officeDocument/2006/relationships/image" Target="../media/image124.png"/><Relationship Id="rId4" Type="http://schemas.openxmlformats.org/officeDocument/2006/relationships/image" Target="../media/image109.png"/><Relationship Id="rId9" Type="http://schemas.openxmlformats.org/officeDocument/2006/relationships/image" Target="../media/image114.png"/><Relationship Id="rId14" Type="http://schemas.openxmlformats.org/officeDocument/2006/relationships/image" Target="../media/image11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13" Type="http://schemas.openxmlformats.org/officeDocument/2006/relationships/image" Target="../media/image134.png"/><Relationship Id="rId18" Type="http://schemas.openxmlformats.org/officeDocument/2006/relationships/image" Target="../media/image139.png"/><Relationship Id="rId3" Type="http://schemas.openxmlformats.org/officeDocument/2006/relationships/image" Target="../media/image126.png"/><Relationship Id="rId7" Type="http://schemas.openxmlformats.org/officeDocument/2006/relationships/image" Target="../media/image129.png"/><Relationship Id="rId12" Type="http://schemas.openxmlformats.org/officeDocument/2006/relationships/image" Target="../media/image133.png"/><Relationship Id="rId17" Type="http://schemas.openxmlformats.org/officeDocument/2006/relationships/image" Target="../media/image138.png"/><Relationship Id="rId2" Type="http://schemas.openxmlformats.org/officeDocument/2006/relationships/image" Target="../media/image77.png"/><Relationship Id="rId16" Type="http://schemas.openxmlformats.org/officeDocument/2006/relationships/image" Target="../media/image137.png"/><Relationship Id="rId20" Type="http://schemas.openxmlformats.org/officeDocument/2006/relationships/image" Target="../media/image14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8.png"/><Relationship Id="rId11" Type="http://schemas.openxmlformats.org/officeDocument/2006/relationships/image" Target="../media/image132.png"/><Relationship Id="rId5" Type="http://schemas.openxmlformats.org/officeDocument/2006/relationships/image" Target="../media/image127.png"/><Relationship Id="rId15" Type="http://schemas.openxmlformats.org/officeDocument/2006/relationships/image" Target="../media/image136.png"/><Relationship Id="rId10" Type="http://schemas.openxmlformats.org/officeDocument/2006/relationships/image" Target="../media/image100.png"/><Relationship Id="rId19" Type="http://schemas.openxmlformats.org/officeDocument/2006/relationships/image" Target="../media/image140.png"/><Relationship Id="rId4" Type="http://schemas.openxmlformats.org/officeDocument/2006/relationships/image" Target="../media/image50.png"/><Relationship Id="rId9" Type="http://schemas.openxmlformats.org/officeDocument/2006/relationships/image" Target="../media/image131.png"/><Relationship Id="rId14" Type="http://schemas.openxmlformats.org/officeDocument/2006/relationships/image" Target="../media/image13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13" Type="http://schemas.openxmlformats.org/officeDocument/2006/relationships/image" Target="../media/image152.png"/><Relationship Id="rId18" Type="http://schemas.openxmlformats.org/officeDocument/2006/relationships/image" Target="../media/image157.png"/><Relationship Id="rId3" Type="http://schemas.openxmlformats.org/officeDocument/2006/relationships/image" Target="../media/image142.png"/><Relationship Id="rId7" Type="http://schemas.openxmlformats.org/officeDocument/2006/relationships/image" Target="../media/image146.png"/><Relationship Id="rId12" Type="http://schemas.openxmlformats.org/officeDocument/2006/relationships/image" Target="../media/image151.png"/><Relationship Id="rId17" Type="http://schemas.openxmlformats.org/officeDocument/2006/relationships/image" Target="../media/image156.png"/><Relationship Id="rId2" Type="http://schemas.openxmlformats.org/officeDocument/2006/relationships/image" Target="../media/image1.png"/><Relationship Id="rId16" Type="http://schemas.openxmlformats.org/officeDocument/2006/relationships/image" Target="../media/image1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5.png"/><Relationship Id="rId11" Type="http://schemas.openxmlformats.org/officeDocument/2006/relationships/image" Target="../media/image150.png"/><Relationship Id="rId5" Type="http://schemas.openxmlformats.org/officeDocument/2006/relationships/image" Target="../media/image144.png"/><Relationship Id="rId15" Type="http://schemas.openxmlformats.org/officeDocument/2006/relationships/image" Target="../media/image154.png"/><Relationship Id="rId10" Type="http://schemas.openxmlformats.org/officeDocument/2006/relationships/image" Target="../media/image149.png"/><Relationship Id="rId19" Type="http://schemas.openxmlformats.org/officeDocument/2006/relationships/image" Target="../media/image158.png"/><Relationship Id="rId4" Type="http://schemas.openxmlformats.org/officeDocument/2006/relationships/image" Target="../media/image143.png"/><Relationship Id="rId9" Type="http://schemas.openxmlformats.org/officeDocument/2006/relationships/image" Target="../media/image148.png"/><Relationship Id="rId14" Type="http://schemas.openxmlformats.org/officeDocument/2006/relationships/image" Target="../media/image15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png"/><Relationship Id="rId3" Type="http://schemas.openxmlformats.org/officeDocument/2006/relationships/image" Target="../media/image165.png"/><Relationship Id="rId7" Type="http://schemas.openxmlformats.org/officeDocument/2006/relationships/image" Target="../media/image169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8.png"/><Relationship Id="rId5" Type="http://schemas.openxmlformats.org/officeDocument/2006/relationships/image" Target="../media/image167.jpg"/><Relationship Id="rId10" Type="http://schemas.openxmlformats.org/officeDocument/2006/relationships/image" Target="../media/image172.png"/><Relationship Id="rId4" Type="http://schemas.openxmlformats.org/officeDocument/2006/relationships/image" Target="../media/image166.png"/><Relationship Id="rId9" Type="http://schemas.openxmlformats.org/officeDocument/2006/relationships/image" Target="../media/image17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77.png"/><Relationship Id="rId4" Type="http://schemas.openxmlformats.org/officeDocument/2006/relationships/image" Target="../media/image17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7" Type="http://schemas.openxmlformats.org/officeDocument/2006/relationships/image" Target="../media/image18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1.png"/><Relationship Id="rId5" Type="http://schemas.openxmlformats.org/officeDocument/2006/relationships/image" Target="../media/image180.png"/><Relationship Id="rId4" Type="http://schemas.openxmlformats.org/officeDocument/2006/relationships/image" Target="../media/image179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6.png"/><Relationship Id="rId3" Type="http://schemas.openxmlformats.org/officeDocument/2006/relationships/image" Target="../media/image184.png"/><Relationship Id="rId7" Type="http://schemas.openxmlformats.org/officeDocument/2006/relationships/image" Target="../media/image188.png"/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7.png"/><Relationship Id="rId5" Type="http://schemas.openxmlformats.org/officeDocument/2006/relationships/image" Target="../media/image186.png"/><Relationship Id="rId4" Type="http://schemas.openxmlformats.org/officeDocument/2006/relationships/image" Target="../media/image18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7" Type="http://schemas.openxmlformats.org/officeDocument/2006/relationships/image" Target="../media/image19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2.png"/><Relationship Id="rId5" Type="http://schemas.openxmlformats.org/officeDocument/2006/relationships/image" Target="../media/image191.png"/><Relationship Id="rId4" Type="http://schemas.openxmlformats.org/officeDocument/2006/relationships/image" Target="../media/image19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7" Type="http://schemas.openxmlformats.org/officeDocument/2006/relationships/image" Target="../media/image197.png"/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6.png"/><Relationship Id="rId5" Type="http://schemas.openxmlformats.org/officeDocument/2006/relationships/image" Target="../media/image195.png"/><Relationship Id="rId4" Type="http://schemas.openxmlformats.org/officeDocument/2006/relationships/image" Target="../media/image18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00.png"/><Relationship Id="rId4" Type="http://schemas.openxmlformats.org/officeDocument/2006/relationships/image" Target="../media/image19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png"/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4.png"/><Relationship Id="rId4" Type="http://schemas.openxmlformats.org/officeDocument/2006/relationships/image" Target="../media/image20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png"/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9.png"/><Relationship Id="rId5" Type="http://schemas.openxmlformats.org/officeDocument/2006/relationships/image" Target="../media/image208.png"/><Relationship Id="rId4" Type="http://schemas.openxmlformats.org/officeDocument/2006/relationships/image" Target="../media/image20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7.png"/><Relationship Id="rId13" Type="http://schemas.openxmlformats.org/officeDocument/2006/relationships/image" Target="../media/image222.png"/><Relationship Id="rId3" Type="http://schemas.openxmlformats.org/officeDocument/2006/relationships/image" Target="../media/image212.png"/><Relationship Id="rId7" Type="http://schemas.openxmlformats.org/officeDocument/2006/relationships/image" Target="../media/image216.png"/><Relationship Id="rId12" Type="http://schemas.openxmlformats.org/officeDocument/2006/relationships/image" Target="../media/image221.png"/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5.png"/><Relationship Id="rId11" Type="http://schemas.openxmlformats.org/officeDocument/2006/relationships/image" Target="../media/image220.png"/><Relationship Id="rId5" Type="http://schemas.openxmlformats.org/officeDocument/2006/relationships/image" Target="../media/image214.png"/><Relationship Id="rId10" Type="http://schemas.openxmlformats.org/officeDocument/2006/relationships/image" Target="../media/image219.png"/><Relationship Id="rId4" Type="http://schemas.openxmlformats.org/officeDocument/2006/relationships/image" Target="../media/image213.png"/><Relationship Id="rId9" Type="http://schemas.openxmlformats.org/officeDocument/2006/relationships/image" Target="../media/image21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png"/><Relationship Id="rId2" Type="http://schemas.openxmlformats.org/officeDocument/2006/relationships/image" Target="../media/image2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5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1.png"/><Relationship Id="rId3" Type="http://schemas.openxmlformats.org/officeDocument/2006/relationships/image" Target="../media/image226.png"/><Relationship Id="rId7" Type="http://schemas.openxmlformats.org/officeDocument/2006/relationships/image" Target="../media/image2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9.png"/><Relationship Id="rId5" Type="http://schemas.openxmlformats.org/officeDocument/2006/relationships/image" Target="../media/image228.png"/><Relationship Id="rId4" Type="http://schemas.openxmlformats.org/officeDocument/2006/relationships/image" Target="../media/image227.png"/><Relationship Id="rId9" Type="http://schemas.openxmlformats.org/officeDocument/2006/relationships/image" Target="../media/image232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8.png"/><Relationship Id="rId3" Type="http://schemas.openxmlformats.org/officeDocument/2006/relationships/image" Target="../media/image233.png"/><Relationship Id="rId7" Type="http://schemas.openxmlformats.org/officeDocument/2006/relationships/image" Target="../media/image237.png"/><Relationship Id="rId12" Type="http://schemas.openxmlformats.org/officeDocument/2006/relationships/image" Target="../media/image24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6.png"/><Relationship Id="rId11" Type="http://schemas.openxmlformats.org/officeDocument/2006/relationships/image" Target="../media/image241.png"/><Relationship Id="rId5" Type="http://schemas.openxmlformats.org/officeDocument/2006/relationships/image" Target="../media/image235.png"/><Relationship Id="rId10" Type="http://schemas.openxmlformats.org/officeDocument/2006/relationships/image" Target="../media/image240.png"/><Relationship Id="rId4" Type="http://schemas.openxmlformats.org/officeDocument/2006/relationships/image" Target="../media/image234.png"/><Relationship Id="rId9" Type="http://schemas.openxmlformats.org/officeDocument/2006/relationships/image" Target="../media/image239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3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5.png"/><Relationship Id="rId2" Type="http://schemas.openxmlformats.org/officeDocument/2006/relationships/image" Target="../media/image24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7.png"/><Relationship Id="rId4" Type="http://schemas.openxmlformats.org/officeDocument/2006/relationships/image" Target="../media/image246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8.pn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2" Type="http://schemas.openxmlformats.org/officeDocument/2006/relationships/image" Target="../media/image24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2.jpg"/><Relationship Id="rId4" Type="http://schemas.openxmlformats.org/officeDocument/2006/relationships/image" Target="../media/image251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3.png"/><Relationship Id="rId2" Type="http://schemas.openxmlformats.org/officeDocument/2006/relationships/image" Target="../media/image24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5.jpg"/><Relationship Id="rId4" Type="http://schemas.openxmlformats.org/officeDocument/2006/relationships/image" Target="../media/image254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2.png"/><Relationship Id="rId3" Type="http://schemas.openxmlformats.org/officeDocument/2006/relationships/image" Target="../media/image257.png"/><Relationship Id="rId7" Type="http://schemas.openxmlformats.org/officeDocument/2006/relationships/image" Target="../media/image261.png"/><Relationship Id="rId2" Type="http://schemas.openxmlformats.org/officeDocument/2006/relationships/image" Target="../media/image2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0.png"/><Relationship Id="rId5" Type="http://schemas.openxmlformats.org/officeDocument/2006/relationships/image" Target="../media/image259.png"/><Relationship Id="rId10" Type="http://schemas.openxmlformats.org/officeDocument/2006/relationships/image" Target="../media/image264.png"/><Relationship Id="rId4" Type="http://schemas.openxmlformats.org/officeDocument/2006/relationships/image" Target="../media/image258.png"/><Relationship Id="rId9" Type="http://schemas.openxmlformats.org/officeDocument/2006/relationships/image" Target="../media/image263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6.png"/><Relationship Id="rId2" Type="http://schemas.openxmlformats.org/officeDocument/2006/relationships/image" Target="../media/image2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7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9.png"/><Relationship Id="rId2" Type="http://schemas.openxmlformats.org/officeDocument/2006/relationships/image" Target="../media/image26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" Type="http://schemas.openxmlformats.org/officeDocument/2006/relationships/image" Target="../media/image1.png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7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80.png"/><Relationship Id="rId18" Type="http://schemas.openxmlformats.org/officeDocument/2006/relationships/image" Target="../media/image285.png"/><Relationship Id="rId26" Type="http://schemas.openxmlformats.org/officeDocument/2006/relationships/image" Target="../media/image293.png"/><Relationship Id="rId39" Type="http://schemas.openxmlformats.org/officeDocument/2006/relationships/image" Target="../media/image306.png"/><Relationship Id="rId21" Type="http://schemas.openxmlformats.org/officeDocument/2006/relationships/image" Target="../media/image288.png"/><Relationship Id="rId34" Type="http://schemas.openxmlformats.org/officeDocument/2006/relationships/image" Target="../media/image301.png"/><Relationship Id="rId42" Type="http://schemas.openxmlformats.org/officeDocument/2006/relationships/image" Target="../media/image309.png"/><Relationship Id="rId47" Type="http://schemas.openxmlformats.org/officeDocument/2006/relationships/image" Target="../media/image314.png"/><Relationship Id="rId50" Type="http://schemas.openxmlformats.org/officeDocument/2006/relationships/image" Target="../media/image317.png"/><Relationship Id="rId55" Type="http://schemas.openxmlformats.org/officeDocument/2006/relationships/image" Target="../media/image321.png"/><Relationship Id="rId7" Type="http://schemas.openxmlformats.org/officeDocument/2006/relationships/image" Target="../media/image274.png"/><Relationship Id="rId12" Type="http://schemas.openxmlformats.org/officeDocument/2006/relationships/image" Target="../media/image279.png"/><Relationship Id="rId17" Type="http://schemas.openxmlformats.org/officeDocument/2006/relationships/image" Target="../media/image284.png"/><Relationship Id="rId25" Type="http://schemas.openxmlformats.org/officeDocument/2006/relationships/image" Target="../media/image292.png"/><Relationship Id="rId33" Type="http://schemas.openxmlformats.org/officeDocument/2006/relationships/image" Target="../media/image300.png"/><Relationship Id="rId38" Type="http://schemas.openxmlformats.org/officeDocument/2006/relationships/image" Target="../media/image305.png"/><Relationship Id="rId46" Type="http://schemas.openxmlformats.org/officeDocument/2006/relationships/image" Target="../media/image313.png"/><Relationship Id="rId2" Type="http://schemas.openxmlformats.org/officeDocument/2006/relationships/image" Target="../media/image268.png"/><Relationship Id="rId16" Type="http://schemas.openxmlformats.org/officeDocument/2006/relationships/image" Target="../media/image283.png"/><Relationship Id="rId20" Type="http://schemas.openxmlformats.org/officeDocument/2006/relationships/image" Target="../media/image287.png"/><Relationship Id="rId29" Type="http://schemas.openxmlformats.org/officeDocument/2006/relationships/image" Target="../media/image296.png"/><Relationship Id="rId41" Type="http://schemas.openxmlformats.org/officeDocument/2006/relationships/image" Target="../media/image308.png"/><Relationship Id="rId54" Type="http://schemas.openxmlformats.org/officeDocument/2006/relationships/image" Target="../media/image3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3.png"/><Relationship Id="rId11" Type="http://schemas.openxmlformats.org/officeDocument/2006/relationships/image" Target="../media/image278.png"/><Relationship Id="rId24" Type="http://schemas.openxmlformats.org/officeDocument/2006/relationships/image" Target="../media/image291.png"/><Relationship Id="rId32" Type="http://schemas.openxmlformats.org/officeDocument/2006/relationships/image" Target="../media/image299.png"/><Relationship Id="rId37" Type="http://schemas.openxmlformats.org/officeDocument/2006/relationships/image" Target="../media/image304.png"/><Relationship Id="rId40" Type="http://schemas.openxmlformats.org/officeDocument/2006/relationships/image" Target="../media/image307.png"/><Relationship Id="rId45" Type="http://schemas.openxmlformats.org/officeDocument/2006/relationships/image" Target="../media/image312.png"/><Relationship Id="rId53" Type="http://schemas.openxmlformats.org/officeDocument/2006/relationships/image" Target="../media/image319.png"/><Relationship Id="rId5" Type="http://schemas.openxmlformats.org/officeDocument/2006/relationships/image" Target="../media/image272.png"/><Relationship Id="rId15" Type="http://schemas.openxmlformats.org/officeDocument/2006/relationships/image" Target="../media/image282.png"/><Relationship Id="rId23" Type="http://schemas.openxmlformats.org/officeDocument/2006/relationships/image" Target="../media/image290.png"/><Relationship Id="rId28" Type="http://schemas.openxmlformats.org/officeDocument/2006/relationships/image" Target="../media/image295.png"/><Relationship Id="rId36" Type="http://schemas.openxmlformats.org/officeDocument/2006/relationships/image" Target="../media/image303.png"/><Relationship Id="rId49" Type="http://schemas.openxmlformats.org/officeDocument/2006/relationships/image" Target="../media/image316.png"/><Relationship Id="rId10" Type="http://schemas.openxmlformats.org/officeDocument/2006/relationships/image" Target="../media/image277.png"/><Relationship Id="rId19" Type="http://schemas.openxmlformats.org/officeDocument/2006/relationships/image" Target="../media/image286.png"/><Relationship Id="rId31" Type="http://schemas.openxmlformats.org/officeDocument/2006/relationships/image" Target="../media/image298.png"/><Relationship Id="rId44" Type="http://schemas.openxmlformats.org/officeDocument/2006/relationships/image" Target="../media/image311.png"/><Relationship Id="rId52" Type="http://schemas.openxmlformats.org/officeDocument/2006/relationships/image" Target="../media/image269.png"/><Relationship Id="rId4" Type="http://schemas.openxmlformats.org/officeDocument/2006/relationships/image" Target="../media/image271.png"/><Relationship Id="rId9" Type="http://schemas.openxmlformats.org/officeDocument/2006/relationships/image" Target="../media/image276.png"/><Relationship Id="rId14" Type="http://schemas.openxmlformats.org/officeDocument/2006/relationships/image" Target="../media/image281.png"/><Relationship Id="rId22" Type="http://schemas.openxmlformats.org/officeDocument/2006/relationships/image" Target="../media/image289.png"/><Relationship Id="rId27" Type="http://schemas.openxmlformats.org/officeDocument/2006/relationships/image" Target="../media/image294.png"/><Relationship Id="rId30" Type="http://schemas.openxmlformats.org/officeDocument/2006/relationships/image" Target="../media/image297.png"/><Relationship Id="rId35" Type="http://schemas.openxmlformats.org/officeDocument/2006/relationships/image" Target="../media/image302.png"/><Relationship Id="rId43" Type="http://schemas.openxmlformats.org/officeDocument/2006/relationships/image" Target="../media/image310.png"/><Relationship Id="rId48" Type="http://schemas.openxmlformats.org/officeDocument/2006/relationships/image" Target="../media/image315.png"/><Relationship Id="rId56" Type="http://schemas.openxmlformats.org/officeDocument/2006/relationships/image" Target="../media/image322.png"/><Relationship Id="rId8" Type="http://schemas.openxmlformats.org/officeDocument/2006/relationships/image" Target="../media/image275.png"/><Relationship Id="rId51" Type="http://schemas.openxmlformats.org/officeDocument/2006/relationships/image" Target="../media/image318.png"/><Relationship Id="rId3" Type="http://schemas.openxmlformats.org/officeDocument/2006/relationships/image" Target="../media/image270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3.png"/><Relationship Id="rId7" Type="http://schemas.openxmlformats.org/officeDocument/2006/relationships/image" Target="../media/image322.png"/><Relationship Id="rId2" Type="http://schemas.openxmlformats.org/officeDocument/2006/relationships/image" Target="../media/image2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1.png"/><Relationship Id="rId5" Type="http://schemas.openxmlformats.org/officeDocument/2006/relationships/image" Target="../media/image320.png"/><Relationship Id="rId4" Type="http://schemas.openxmlformats.org/officeDocument/2006/relationships/image" Target="../media/image319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3.png"/><Relationship Id="rId2" Type="http://schemas.openxmlformats.org/officeDocument/2006/relationships/image" Target="../media/image268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3.png"/><Relationship Id="rId2" Type="http://schemas.openxmlformats.org/officeDocument/2006/relationships/image" Target="../media/image268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3.png"/><Relationship Id="rId2" Type="http://schemas.openxmlformats.org/officeDocument/2006/relationships/image" Target="../media/image268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5.png"/><Relationship Id="rId7" Type="http://schemas.openxmlformats.org/officeDocument/2006/relationships/image" Target="../media/image329.jpg"/><Relationship Id="rId2" Type="http://schemas.openxmlformats.org/officeDocument/2006/relationships/image" Target="../media/image32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8.png"/><Relationship Id="rId5" Type="http://schemas.openxmlformats.org/officeDocument/2006/relationships/image" Target="../media/image327.png"/><Relationship Id="rId4" Type="http://schemas.openxmlformats.org/officeDocument/2006/relationships/image" Target="../media/image326.pn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0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7.png"/><Relationship Id="rId3" Type="http://schemas.openxmlformats.org/officeDocument/2006/relationships/image" Target="../media/image332.png"/><Relationship Id="rId7" Type="http://schemas.openxmlformats.org/officeDocument/2006/relationships/image" Target="../media/image336.png"/><Relationship Id="rId2" Type="http://schemas.openxmlformats.org/officeDocument/2006/relationships/image" Target="../media/image3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5.png"/><Relationship Id="rId5" Type="http://schemas.openxmlformats.org/officeDocument/2006/relationships/image" Target="../media/image334.png"/><Relationship Id="rId4" Type="http://schemas.openxmlformats.org/officeDocument/2006/relationships/image" Target="../media/image333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1.jpg"/><Relationship Id="rId4" Type="http://schemas.openxmlformats.org/officeDocument/2006/relationships/image" Target="../media/image34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7.png"/><Relationship Id="rId3" Type="http://schemas.openxmlformats.org/officeDocument/2006/relationships/image" Target="../media/image342.png"/><Relationship Id="rId7" Type="http://schemas.openxmlformats.org/officeDocument/2006/relationships/image" Target="../media/image34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5.png"/><Relationship Id="rId5" Type="http://schemas.openxmlformats.org/officeDocument/2006/relationships/image" Target="../media/image344.png"/><Relationship Id="rId10" Type="http://schemas.openxmlformats.org/officeDocument/2006/relationships/image" Target="../media/image349.png"/><Relationship Id="rId4" Type="http://schemas.openxmlformats.org/officeDocument/2006/relationships/image" Target="../media/image343.jpg"/><Relationship Id="rId9" Type="http://schemas.openxmlformats.org/officeDocument/2006/relationships/image" Target="../media/image348.pn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5.png"/><Relationship Id="rId3" Type="http://schemas.openxmlformats.org/officeDocument/2006/relationships/image" Target="../media/image350.png"/><Relationship Id="rId7" Type="http://schemas.openxmlformats.org/officeDocument/2006/relationships/image" Target="../media/image35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3.png"/><Relationship Id="rId11" Type="http://schemas.openxmlformats.org/officeDocument/2006/relationships/image" Target="../media/image358.png"/><Relationship Id="rId5" Type="http://schemas.openxmlformats.org/officeDocument/2006/relationships/image" Target="../media/image352.png"/><Relationship Id="rId10" Type="http://schemas.openxmlformats.org/officeDocument/2006/relationships/image" Target="../media/image357.png"/><Relationship Id="rId4" Type="http://schemas.openxmlformats.org/officeDocument/2006/relationships/image" Target="../media/image351.png"/><Relationship Id="rId9" Type="http://schemas.openxmlformats.org/officeDocument/2006/relationships/image" Target="../media/image356.png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5.png"/><Relationship Id="rId3" Type="http://schemas.openxmlformats.org/officeDocument/2006/relationships/image" Target="../media/image360.png"/><Relationship Id="rId7" Type="http://schemas.openxmlformats.org/officeDocument/2006/relationships/image" Target="../media/image364.png"/><Relationship Id="rId2" Type="http://schemas.openxmlformats.org/officeDocument/2006/relationships/image" Target="../media/image3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3.png"/><Relationship Id="rId5" Type="http://schemas.openxmlformats.org/officeDocument/2006/relationships/image" Target="../media/image362.png"/><Relationship Id="rId10" Type="http://schemas.openxmlformats.org/officeDocument/2006/relationships/image" Target="../media/image367.png"/><Relationship Id="rId4" Type="http://schemas.openxmlformats.org/officeDocument/2006/relationships/image" Target="../media/image361.png"/><Relationship Id="rId9" Type="http://schemas.openxmlformats.org/officeDocument/2006/relationships/image" Target="../media/image366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9.png"/><Relationship Id="rId7" Type="http://schemas.openxmlformats.org/officeDocument/2006/relationships/image" Target="../media/image373.png"/><Relationship Id="rId2" Type="http://schemas.openxmlformats.org/officeDocument/2006/relationships/image" Target="../media/image36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2.png"/><Relationship Id="rId5" Type="http://schemas.openxmlformats.org/officeDocument/2006/relationships/image" Target="../media/image371.png"/><Relationship Id="rId4" Type="http://schemas.openxmlformats.org/officeDocument/2006/relationships/image" Target="../media/image370.png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9.png"/><Relationship Id="rId3" Type="http://schemas.openxmlformats.org/officeDocument/2006/relationships/image" Target="../media/image374.png"/><Relationship Id="rId7" Type="http://schemas.openxmlformats.org/officeDocument/2006/relationships/image" Target="../media/image37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7.png"/><Relationship Id="rId5" Type="http://schemas.openxmlformats.org/officeDocument/2006/relationships/image" Target="../media/image376.png"/><Relationship Id="rId10" Type="http://schemas.openxmlformats.org/officeDocument/2006/relationships/image" Target="../media/image373.png"/><Relationship Id="rId4" Type="http://schemas.openxmlformats.org/officeDocument/2006/relationships/image" Target="../media/image375.png"/><Relationship Id="rId9" Type="http://schemas.openxmlformats.org/officeDocument/2006/relationships/image" Target="../media/image380.png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6.png"/><Relationship Id="rId3" Type="http://schemas.openxmlformats.org/officeDocument/2006/relationships/image" Target="../media/image381.png"/><Relationship Id="rId7" Type="http://schemas.openxmlformats.org/officeDocument/2006/relationships/image" Target="../media/image38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4.png"/><Relationship Id="rId5" Type="http://schemas.openxmlformats.org/officeDocument/2006/relationships/image" Target="../media/image383.png"/><Relationship Id="rId10" Type="http://schemas.openxmlformats.org/officeDocument/2006/relationships/image" Target="../media/image388.png"/><Relationship Id="rId4" Type="http://schemas.openxmlformats.org/officeDocument/2006/relationships/image" Target="../media/image382.png"/><Relationship Id="rId9" Type="http://schemas.openxmlformats.org/officeDocument/2006/relationships/image" Target="../media/image387.png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5.png"/><Relationship Id="rId3" Type="http://schemas.openxmlformats.org/officeDocument/2006/relationships/image" Target="../media/image390.png"/><Relationship Id="rId7" Type="http://schemas.openxmlformats.org/officeDocument/2006/relationships/image" Target="../media/image394.png"/><Relationship Id="rId2" Type="http://schemas.openxmlformats.org/officeDocument/2006/relationships/image" Target="../media/image38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3.png"/><Relationship Id="rId5" Type="http://schemas.openxmlformats.org/officeDocument/2006/relationships/image" Target="../media/image392.png"/><Relationship Id="rId4" Type="http://schemas.openxmlformats.org/officeDocument/2006/relationships/image" Target="../media/image391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7.png"/><Relationship Id="rId7" Type="http://schemas.openxmlformats.org/officeDocument/2006/relationships/image" Target="../media/image401.png"/><Relationship Id="rId2" Type="http://schemas.openxmlformats.org/officeDocument/2006/relationships/image" Target="../media/image39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0.png"/><Relationship Id="rId5" Type="http://schemas.openxmlformats.org/officeDocument/2006/relationships/image" Target="../media/image399.png"/><Relationship Id="rId4" Type="http://schemas.openxmlformats.org/officeDocument/2006/relationships/image" Target="../media/image398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3.png"/><Relationship Id="rId2" Type="http://schemas.openxmlformats.org/officeDocument/2006/relationships/image" Target="../media/image40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6.png"/><Relationship Id="rId5" Type="http://schemas.openxmlformats.org/officeDocument/2006/relationships/image" Target="../media/image405.png"/><Relationship Id="rId4" Type="http://schemas.openxmlformats.org/officeDocument/2006/relationships/image" Target="../media/image404.png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1.png"/><Relationship Id="rId3" Type="http://schemas.openxmlformats.org/officeDocument/2006/relationships/image" Target="../media/image407.png"/><Relationship Id="rId7" Type="http://schemas.openxmlformats.org/officeDocument/2006/relationships/image" Target="../media/image4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409.png"/><Relationship Id="rId4" Type="http://schemas.openxmlformats.org/officeDocument/2006/relationships/image" Target="../media/image40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4.png"/><Relationship Id="rId3" Type="http://schemas.openxmlformats.org/officeDocument/2006/relationships/image" Target="../media/image407.png"/><Relationship Id="rId7" Type="http://schemas.openxmlformats.org/officeDocument/2006/relationships/image" Target="../media/image4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412.png"/><Relationship Id="rId4" Type="http://schemas.openxmlformats.org/officeDocument/2006/relationships/image" Target="../media/image408.png"/><Relationship Id="rId9" Type="http://schemas.openxmlformats.org/officeDocument/2006/relationships/image" Target="../media/image415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6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8.png"/><Relationship Id="rId2" Type="http://schemas.openxmlformats.org/officeDocument/2006/relationships/image" Target="../media/image4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1.png"/><Relationship Id="rId5" Type="http://schemas.openxmlformats.org/officeDocument/2006/relationships/image" Target="../media/image420.png"/><Relationship Id="rId4" Type="http://schemas.openxmlformats.org/officeDocument/2006/relationships/image" Target="../media/image419.png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7.png"/><Relationship Id="rId3" Type="http://schemas.openxmlformats.org/officeDocument/2006/relationships/image" Target="../media/image422.png"/><Relationship Id="rId7" Type="http://schemas.openxmlformats.org/officeDocument/2006/relationships/image" Target="../media/image4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5.png"/><Relationship Id="rId5" Type="http://schemas.openxmlformats.org/officeDocument/2006/relationships/image" Target="../media/image424.png"/><Relationship Id="rId10" Type="http://schemas.openxmlformats.org/officeDocument/2006/relationships/image" Target="../media/image429.png"/><Relationship Id="rId4" Type="http://schemas.openxmlformats.org/officeDocument/2006/relationships/image" Target="../media/image423.png"/><Relationship Id="rId9" Type="http://schemas.openxmlformats.org/officeDocument/2006/relationships/image" Target="../media/image428.png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5.png"/><Relationship Id="rId13" Type="http://schemas.openxmlformats.org/officeDocument/2006/relationships/image" Target="../media/image440.png"/><Relationship Id="rId18" Type="http://schemas.openxmlformats.org/officeDocument/2006/relationships/image" Target="../media/image445.png"/><Relationship Id="rId3" Type="http://schemas.openxmlformats.org/officeDocument/2006/relationships/image" Target="../media/image430.png"/><Relationship Id="rId7" Type="http://schemas.openxmlformats.org/officeDocument/2006/relationships/image" Target="../media/image434.png"/><Relationship Id="rId12" Type="http://schemas.openxmlformats.org/officeDocument/2006/relationships/image" Target="../media/image439.png"/><Relationship Id="rId17" Type="http://schemas.openxmlformats.org/officeDocument/2006/relationships/image" Target="../media/image444.png"/><Relationship Id="rId2" Type="http://schemas.openxmlformats.org/officeDocument/2006/relationships/image" Target="../media/image1.png"/><Relationship Id="rId16" Type="http://schemas.openxmlformats.org/officeDocument/2006/relationships/image" Target="../media/image4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3.png"/><Relationship Id="rId11" Type="http://schemas.openxmlformats.org/officeDocument/2006/relationships/image" Target="../media/image438.png"/><Relationship Id="rId5" Type="http://schemas.openxmlformats.org/officeDocument/2006/relationships/image" Target="../media/image432.png"/><Relationship Id="rId15" Type="http://schemas.openxmlformats.org/officeDocument/2006/relationships/image" Target="../media/image442.png"/><Relationship Id="rId10" Type="http://schemas.openxmlformats.org/officeDocument/2006/relationships/image" Target="../media/image437.png"/><Relationship Id="rId19" Type="http://schemas.openxmlformats.org/officeDocument/2006/relationships/image" Target="../media/image446.png"/><Relationship Id="rId4" Type="http://schemas.openxmlformats.org/officeDocument/2006/relationships/image" Target="../media/image431.png"/><Relationship Id="rId9" Type="http://schemas.openxmlformats.org/officeDocument/2006/relationships/image" Target="../media/image436.png"/><Relationship Id="rId14" Type="http://schemas.openxmlformats.org/officeDocument/2006/relationships/image" Target="../media/image441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8.png"/><Relationship Id="rId2" Type="http://schemas.openxmlformats.org/officeDocument/2006/relationships/image" Target="../media/image4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9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1.png"/></Relationships>
</file>

<file path=ppt/slides/_rels/slide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5.png"/><Relationship Id="rId13" Type="http://schemas.openxmlformats.org/officeDocument/2006/relationships/image" Target="../media/image460.png"/><Relationship Id="rId3" Type="http://schemas.openxmlformats.org/officeDocument/2006/relationships/image" Target="../media/image450.png"/><Relationship Id="rId7" Type="http://schemas.openxmlformats.org/officeDocument/2006/relationships/image" Target="../media/image454.png"/><Relationship Id="rId12" Type="http://schemas.openxmlformats.org/officeDocument/2006/relationships/image" Target="../media/image45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3.png"/><Relationship Id="rId11" Type="http://schemas.openxmlformats.org/officeDocument/2006/relationships/image" Target="../media/image458.png"/><Relationship Id="rId5" Type="http://schemas.openxmlformats.org/officeDocument/2006/relationships/image" Target="../media/image452.png"/><Relationship Id="rId15" Type="http://schemas.openxmlformats.org/officeDocument/2006/relationships/image" Target="../media/image462.png"/><Relationship Id="rId10" Type="http://schemas.openxmlformats.org/officeDocument/2006/relationships/image" Target="../media/image457.png"/><Relationship Id="rId4" Type="http://schemas.openxmlformats.org/officeDocument/2006/relationships/image" Target="../media/image451.png"/><Relationship Id="rId9" Type="http://schemas.openxmlformats.org/officeDocument/2006/relationships/image" Target="../media/image456.png"/><Relationship Id="rId14" Type="http://schemas.openxmlformats.org/officeDocument/2006/relationships/image" Target="../media/image461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4.png"/><Relationship Id="rId7" Type="http://schemas.openxmlformats.org/officeDocument/2006/relationships/image" Target="../media/image468.png"/><Relationship Id="rId2" Type="http://schemas.openxmlformats.org/officeDocument/2006/relationships/image" Target="../media/image46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7.png"/><Relationship Id="rId5" Type="http://schemas.openxmlformats.org/officeDocument/2006/relationships/image" Target="../media/image466.png"/><Relationship Id="rId4" Type="http://schemas.openxmlformats.org/officeDocument/2006/relationships/image" Target="../media/image465.png"/></Relationships>
</file>

<file path=ppt/slides/_rels/slide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5.png"/><Relationship Id="rId3" Type="http://schemas.openxmlformats.org/officeDocument/2006/relationships/image" Target="../media/image470.png"/><Relationship Id="rId7" Type="http://schemas.openxmlformats.org/officeDocument/2006/relationships/image" Target="../media/image474.png"/><Relationship Id="rId2" Type="http://schemas.openxmlformats.org/officeDocument/2006/relationships/image" Target="../media/image4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3.png"/><Relationship Id="rId5" Type="http://schemas.openxmlformats.org/officeDocument/2006/relationships/image" Target="../media/image472.png"/><Relationship Id="rId4" Type="http://schemas.openxmlformats.org/officeDocument/2006/relationships/image" Target="../media/image47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595498" y="1076893"/>
            <a:ext cx="5319395" cy="405002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0000"/>
              </a:lnSpc>
              <a:spcBef>
                <a:spcPts val="100"/>
              </a:spcBef>
            </a:pPr>
            <a:r>
              <a:rPr sz="6000" b="1" spc="-5" dirty="0">
                <a:latin typeface="Arial"/>
                <a:cs typeface="Arial"/>
              </a:rPr>
              <a:t>Fundamentals  </a:t>
            </a:r>
            <a:r>
              <a:rPr sz="6000" b="1" dirty="0">
                <a:latin typeface="Arial"/>
                <a:cs typeface="Arial"/>
              </a:rPr>
              <a:t>of  </a:t>
            </a:r>
            <a:r>
              <a:rPr sz="6000" b="1" spc="-5" dirty="0">
                <a:latin typeface="Arial"/>
                <a:cs typeface="Arial"/>
              </a:rPr>
              <a:t>Organizational  Behavior</a:t>
            </a:r>
            <a:endParaRPr sz="6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93649" rIns="0" bIns="0" rtlCol="0">
            <a:spAutoFit/>
          </a:bodyPr>
          <a:lstStyle/>
          <a:p>
            <a:pPr marL="2977515" marR="5080" indent="-2195195">
              <a:lnSpc>
                <a:spcPct val="100000"/>
              </a:lnSpc>
              <a:spcBef>
                <a:spcPts val="105"/>
              </a:spcBef>
            </a:pPr>
            <a:r>
              <a:rPr sz="3200" b="1" u="heavy" dirty="0">
                <a:uFill>
                  <a:solidFill>
                    <a:srgbClr val="000000"/>
                  </a:solidFill>
                </a:uFill>
                <a:latin typeface="Tahoma"/>
                <a:cs typeface="Tahoma"/>
              </a:rPr>
              <a:t>Components </a:t>
            </a:r>
            <a:r>
              <a:rPr sz="3200" b="1" u="heavy" spc="-5" dirty="0">
                <a:uFill>
                  <a:solidFill>
                    <a:srgbClr val="000000"/>
                  </a:solidFill>
                </a:uFill>
                <a:latin typeface="Tahoma"/>
                <a:cs typeface="Tahoma"/>
              </a:rPr>
              <a:t>of Organizational </a:t>
            </a:r>
            <a:r>
              <a:rPr sz="3200" b="1" spc="-5" dirty="0">
                <a:latin typeface="Tahoma"/>
                <a:cs typeface="Tahoma"/>
              </a:rPr>
              <a:t> </a:t>
            </a:r>
            <a:r>
              <a:rPr sz="3200" b="1" u="heavy" spc="-5" dirty="0">
                <a:uFill>
                  <a:solidFill>
                    <a:srgbClr val="000000"/>
                  </a:solidFill>
                </a:uFill>
                <a:latin typeface="Tahoma"/>
                <a:cs typeface="Tahoma"/>
              </a:rPr>
              <a:t>Behavior</a:t>
            </a:r>
            <a:endParaRPr sz="3200">
              <a:latin typeface="Tahoma"/>
              <a:cs typeface="Tahom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739389" y="3491484"/>
            <a:ext cx="113664" cy="2678430"/>
          </a:xfrm>
          <a:custGeom>
            <a:avLst/>
            <a:gdLst/>
            <a:ahLst/>
            <a:cxnLst/>
            <a:rect l="l" t="t" r="r" b="b"/>
            <a:pathLst>
              <a:path w="113664" h="2678429">
                <a:moveTo>
                  <a:pt x="113537" y="2678429"/>
                </a:moveTo>
                <a:lnTo>
                  <a:pt x="0" y="2678429"/>
                </a:lnTo>
                <a:lnTo>
                  <a:pt x="0" y="0"/>
                </a:lnTo>
                <a:lnTo>
                  <a:pt x="28956" y="0"/>
                </a:lnTo>
                <a:lnTo>
                  <a:pt x="28956" y="2649473"/>
                </a:lnTo>
                <a:lnTo>
                  <a:pt x="113537" y="2649473"/>
                </a:lnTo>
                <a:lnTo>
                  <a:pt x="113537" y="2678429"/>
                </a:lnTo>
                <a:close/>
              </a:path>
            </a:pathLst>
          </a:custGeom>
          <a:ln w="2895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739389" y="3491484"/>
            <a:ext cx="113664" cy="1682114"/>
          </a:xfrm>
          <a:custGeom>
            <a:avLst/>
            <a:gdLst/>
            <a:ahLst/>
            <a:cxnLst/>
            <a:rect l="l" t="t" r="r" b="b"/>
            <a:pathLst>
              <a:path w="113664" h="1682114">
                <a:moveTo>
                  <a:pt x="113537" y="1681733"/>
                </a:moveTo>
                <a:lnTo>
                  <a:pt x="0" y="1681733"/>
                </a:lnTo>
                <a:lnTo>
                  <a:pt x="0" y="0"/>
                </a:lnTo>
                <a:lnTo>
                  <a:pt x="28956" y="0"/>
                </a:lnTo>
                <a:lnTo>
                  <a:pt x="28956" y="1652777"/>
                </a:lnTo>
                <a:lnTo>
                  <a:pt x="113537" y="1652777"/>
                </a:lnTo>
                <a:lnTo>
                  <a:pt x="113537" y="1681733"/>
                </a:lnTo>
                <a:close/>
              </a:path>
            </a:pathLst>
          </a:custGeom>
          <a:ln w="2895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739389" y="3491484"/>
            <a:ext cx="113664" cy="687070"/>
          </a:xfrm>
          <a:custGeom>
            <a:avLst/>
            <a:gdLst/>
            <a:ahLst/>
            <a:cxnLst/>
            <a:rect l="l" t="t" r="r" b="b"/>
            <a:pathLst>
              <a:path w="113664" h="687070">
                <a:moveTo>
                  <a:pt x="113537" y="686561"/>
                </a:moveTo>
                <a:lnTo>
                  <a:pt x="0" y="686561"/>
                </a:lnTo>
                <a:lnTo>
                  <a:pt x="0" y="0"/>
                </a:lnTo>
                <a:lnTo>
                  <a:pt x="28956" y="0"/>
                </a:lnTo>
                <a:lnTo>
                  <a:pt x="28956" y="657605"/>
                </a:lnTo>
                <a:lnTo>
                  <a:pt x="113537" y="657605"/>
                </a:lnTo>
                <a:lnTo>
                  <a:pt x="113537" y="686561"/>
                </a:lnTo>
                <a:close/>
              </a:path>
            </a:pathLst>
          </a:custGeom>
          <a:ln w="2895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90600" y="2286000"/>
            <a:ext cx="3526790" cy="1205865"/>
          </a:xfrm>
          <a:custGeom>
            <a:avLst/>
            <a:gdLst/>
            <a:ahLst/>
            <a:cxnLst/>
            <a:rect l="l" t="t" r="r" b="b"/>
            <a:pathLst>
              <a:path w="3526790" h="1205864">
                <a:moveTo>
                  <a:pt x="3325622" y="0"/>
                </a:moveTo>
                <a:lnTo>
                  <a:pt x="200913" y="0"/>
                </a:lnTo>
                <a:lnTo>
                  <a:pt x="154846" y="5304"/>
                </a:lnTo>
                <a:lnTo>
                  <a:pt x="112557" y="20414"/>
                </a:lnTo>
                <a:lnTo>
                  <a:pt x="75253" y="44127"/>
                </a:lnTo>
                <a:lnTo>
                  <a:pt x="44139" y="75237"/>
                </a:lnTo>
                <a:lnTo>
                  <a:pt x="20421" y="112541"/>
                </a:lnTo>
                <a:lnTo>
                  <a:pt x="5306" y="154834"/>
                </a:lnTo>
                <a:lnTo>
                  <a:pt x="0" y="200913"/>
                </a:lnTo>
                <a:lnTo>
                  <a:pt x="0" y="1004570"/>
                </a:lnTo>
                <a:lnTo>
                  <a:pt x="5306" y="1050649"/>
                </a:lnTo>
                <a:lnTo>
                  <a:pt x="20421" y="1092942"/>
                </a:lnTo>
                <a:lnTo>
                  <a:pt x="44139" y="1130246"/>
                </a:lnTo>
                <a:lnTo>
                  <a:pt x="75253" y="1161356"/>
                </a:lnTo>
                <a:lnTo>
                  <a:pt x="112557" y="1185069"/>
                </a:lnTo>
                <a:lnTo>
                  <a:pt x="154846" y="1200179"/>
                </a:lnTo>
                <a:lnTo>
                  <a:pt x="200913" y="1205484"/>
                </a:lnTo>
                <a:lnTo>
                  <a:pt x="3325622" y="1205484"/>
                </a:lnTo>
                <a:lnTo>
                  <a:pt x="3371701" y="1200179"/>
                </a:lnTo>
                <a:lnTo>
                  <a:pt x="3413994" y="1185069"/>
                </a:lnTo>
                <a:lnTo>
                  <a:pt x="3451298" y="1161356"/>
                </a:lnTo>
                <a:lnTo>
                  <a:pt x="3482408" y="1130246"/>
                </a:lnTo>
                <a:lnTo>
                  <a:pt x="3506121" y="1092942"/>
                </a:lnTo>
                <a:lnTo>
                  <a:pt x="3521231" y="1050649"/>
                </a:lnTo>
                <a:lnTo>
                  <a:pt x="3526536" y="1004570"/>
                </a:lnTo>
                <a:lnTo>
                  <a:pt x="3526536" y="200913"/>
                </a:lnTo>
                <a:lnTo>
                  <a:pt x="3521231" y="154834"/>
                </a:lnTo>
                <a:lnTo>
                  <a:pt x="3506121" y="112541"/>
                </a:lnTo>
                <a:lnTo>
                  <a:pt x="3482408" y="75237"/>
                </a:lnTo>
                <a:lnTo>
                  <a:pt x="3451298" y="44127"/>
                </a:lnTo>
                <a:lnTo>
                  <a:pt x="3413994" y="20414"/>
                </a:lnTo>
                <a:lnTo>
                  <a:pt x="3371701" y="5304"/>
                </a:lnTo>
                <a:lnTo>
                  <a:pt x="3325622" y="0"/>
                </a:lnTo>
                <a:close/>
              </a:path>
            </a:pathLst>
          </a:custGeom>
          <a:solidFill>
            <a:srgbClr val="FFE49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86027" y="2281427"/>
            <a:ext cx="3536315" cy="1215390"/>
          </a:xfrm>
          <a:custGeom>
            <a:avLst/>
            <a:gdLst/>
            <a:ahLst/>
            <a:cxnLst/>
            <a:rect l="l" t="t" r="r" b="b"/>
            <a:pathLst>
              <a:path w="3536315" h="1215389">
                <a:moveTo>
                  <a:pt x="205562" y="0"/>
                </a:moveTo>
                <a:lnTo>
                  <a:pt x="3330575" y="0"/>
                </a:lnTo>
                <a:lnTo>
                  <a:pt x="3371850" y="4063"/>
                </a:lnTo>
                <a:lnTo>
                  <a:pt x="3410331" y="16256"/>
                </a:lnTo>
                <a:lnTo>
                  <a:pt x="3445256" y="35306"/>
                </a:lnTo>
                <a:lnTo>
                  <a:pt x="3475736" y="60451"/>
                </a:lnTo>
                <a:lnTo>
                  <a:pt x="3500882" y="90932"/>
                </a:lnTo>
                <a:lnTo>
                  <a:pt x="3519551" y="125857"/>
                </a:lnTo>
                <a:lnTo>
                  <a:pt x="3531743" y="164337"/>
                </a:lnTo>
                <a:lnTo>
                  <a:pt x="3535807" y="205612"/>
                </a:lnTo>
                <a:lnTo>
                  <a:pt x="3535807" y="1009650"/>
                </a:lnTo>
                <a:lnTo>
                  <a:pt x="3531743" y="1050925"/>
                </a:lnTo>
                <a:lnTo>
                  <a:pt x="3519551" y="1089406"/>
                </a:lnTo>
                <a:lnTo>
                  <a:pt x="3500882" y="1124331"/>
                </a:lnTo>
                <a:lnTo>
                  <a:pt x="3475736" y="1154811"/>
                </a:lnTo>
                <a:lnTo>
                  <a:pt x="3445256" y="1179576"/>
                </a:lnTo>
                <a:lnTo>
                  <a:pt x="3410331" y="1198626"/>
                </a:lnTo>
                <a:lnTo>
                  <a:pt x="3371850" y="1210818"/>
                </a:lnTo>
                <a:lnTo>
                  <a:pt x="3330575" y="1214882"/>
                </a:lnTo>
                <a:lnTo>
                  <a:pt x="205562" y="1214882"/>
                </a:lnTo>
                <a:lnTo>
                  <a:pt x="164388" y="1210818"/>
                </a:lnTo>
                <a:lnTo>
                  <a:pt x="125806" y="1198626"/>
                </a:lnTo>
                <a:lnTo>
                  <a:pt x="90906" y="1179576"/>
                </a:lnTo>
                <a:lnTo>
                  <a:pt x="60464" y="1154811"/>
                </a:lnTo>
                <a:lnTo>
                  <a:pt x="35293" y="1124331"/>
                </a:lnTo>
                <a:lnTo>
                  <a:pt x="16217" y="1089406"/>
                </a:lnTo>
                <a:lnTo>
                  <a:pt x="4038" y="1050925"/>
                </a:lnTo>
                <a:lnTo>
                  <a:pt x="0" y="1009650"/>
                </a:lnTo>
                <a:lnTo>
                  <a:pt x="0" y="205612"/>
                </a:lnTo>
                <a:lnTo>
                  <a:pt x="4038" y="164337"/>
                </a:lnTo>
                <a:lnTo>
                  <a:pt x="16217" y="125857"/>
                </a:lnTo>
                <a:lnTo>
                  <a:pt x="35293" y="90932"/>
                </a:lnTo>
                <a:lnTo>
                  <a:pt x="60464" y="60451"/>
                </a:lnTo>
                <a:lnTo>
                  <a:pt x="90893" y="35306"/>
                </a:lnTo>
                <a:lnTo>
                  <a:pt x="125806" y="16256"/>
                </a:lnTo>
                <a:lnTo>
                  <a:pt x="164388" y="4063"/>
                </a:lnTo>
                <a:lnTo>
                  <a:pt x="205562" y="0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852927" y="3840479"/>
            <a:ext cx="5300980" cy="646430"/>
          </a:xfrm>
          <a:custGeom>
            <a:avLst/>
            <a:gdLst/>
            <a:ahLst/>
            <a:cxnLst/>
            <a:rect l="l" t="t" r="r" b="b"/>
            <a:pathLst>
              <a:path w="5300980" h="646429">
                <a:moveTo>
                  <a:pt x="5192776" y="0"/>
                </a:moveTo>
                <a:lnTo>
                  <a:pt x="107696" y="0"/>
                </a:lnTo>
                <a:lnTo>
                  <a:pt x="65793" y="8469"/>
                </a:lnTo>
                <a:lnTo>
                  <a:pt x="31559" y="31559"/>
                </a:lnTo>
                <a:lnTo>
                  <a:pt x="8469" y="65793"/>
                </a:lnTo>
                <a:lnTo>
                  <a:pt x="0" y="107696"/>
                </a:lnTo>
                <a:lnTo>
                  <a:pt x="0" y="538480"/>
                </a:lnTo>
                <a:lnTo>
                  <a:pt x="8469" y="580382"/>
                </a:lnTo>
                <a:lnTo>
                  <a:pt x="31559" y="614616"/>
                </a:lnTo>
                <a:lnTo>
                  <a:pt x="65793" y="637706"/>
                </a:lnTo>
                <a:lnTo>
                  <a:pt x="107696" y="646176"/>
                </a:lnTo>
                <a:lnTo>
                  <a:pt x="5192776" y="646176"/>
                </a:lnTo>
                <a:lnTo>
                  <a:pt x="5234678" y="637706"/>
                </a:lnTo>
                <a:lnTo>
                  <a:pt x="5268912" y="614616"/>
                </a:lnTo>
                <a:lnTo>
                  <a:pt x="5292002" y="580382"/>
                </a:lnTo>
                <a:lnTo>
                  <a:pt x="5300472" y="538480"/>
                </a:lnTo>
                <a:lnTo>
                  <a:pt x="5300472" y="107696"/>
                </a:lnTo>
                <a:lnTo>
                  <a:pt x="5292002" y="65793"/>
                </a:lnTo>
                <a:lnTo>
                  <a:pt x="5268912" y="31559"/>
                </a:lnTo>
                <a:lnTo>
                  <a:pt x="5234678" y="8469"/>
                </a:lnTo>
                <a:lnTo>
                  <a:pt x="5192776" y="0"/>
                </a:lnTo>
                <a:close/>
              </a:path>
            </a:pathLst>
          </a:custGeom>
          <a:solidFill>
            <a:srgbClr val="FFE49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848355" y="3835908"/>
            <a:ext cx="5309870" cy="655955"/>
          </a:xfrm>
          <a:custGeom>
            <a:avLst/>
            <a:gdLst/>
            <a:ahLst/>
            <a:cxnLst/>
            <a:rect l="l" t="t" r="r" b="b"/>
            <a:pathLst>
              <a:path w="5309870" h="655954">
                <a:moveTo>
                  <a:pt x="112268" y="0"/>
                </a:moveTo>
                <a:lnTo>
                  <a:pt x="5197983" y="0"/>
                </a:lnTo>
                <a:lnTo>
                  <a:pt x="5219954" y="2413"/>
                </a:lnTo>
                <a:lnTo>
                  <a:pt x="5260213" y="19431"/>
                </a:lnTo>
                <a:lnTo>
                  <a:pt x="5290820" y="49657"/>
                </a:lnTo>
                <a:lnTo>
                  <a:pt x="5307330" y="89789"/>
                </a:lnTo>
                <a:lnTo>
                  <a:pt x="5309743" y="112268"/>
                </a:lnTo>
                <a:lnTo>
                  <a:pt x="5309743" y="543433"/>
                </a:lnTo>
                <a:lnTo>
                  <a:pt x="5301107" y="586994"/>
                </a:lnTo>
                <a:lnTo>
                  <a:pt x="5276723" y="622554"/>
                </a:lnTo>
                <a:lnTo>
                  <a:pt x="5241163" y="646938"/>
                </a:lnTo>
                <a:lnTo>
                  <a:pt x="5197983" y="655701"/>
                </a:lnTo>
                <a:lnTo>
                  <a:pt x="112268" y="655701"/>
                </a:lnTo>
                <a:lnTo>
                  <a:pt x="68706" y="646938"/>
                </a:lnTo>
                <a:lnTo>
                  <a:pt x="33019" y="622554"/>
                </a:lnTo>
                <a:lnTo>
                  <a:pt x="8636" y="586994"/>
                </a:lnTo>
                <a:lnTo>
                  <a:pt x="0" y="543433"/>
                </a:lnTo>
                <a:lnTo>
                  <a:pt x="0" y="112268"/>
                </a:lnTo>
                <a:lnTo>
                  <a:pt x="8636" y="68707"/>
                </a:lnTo>
                <a:lnTo>
                  <a:pt x="33019" y="33020"/>
                </a:lnTo>
                <a:lnTo>
                  <a:pt x="68706" y="8636"/>
                </a:lnTo>
                <a:lnTo>
                  <a:pt x="112268" y="0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852927" y="4835652"/>
            <a:ext cx="5300980" cy="646430"/>
          </a:xfrm>
          <a:custGeom>
            <a:avLst/>
            <a:gdLst/>
            <a:ahLst/>
            <a:cxnLst/>
            <a:rect l="l" t="t" r="r" b="b"/>
            <a:pathLst>
              <a:path w="5300980" h="646429">
                <a:moveTo>
                  <a:pt x="5192776" y="0"/>
                </a:moveTo>
                <a:lnTo>
                  <a:pt x="107696" y="0"/>
                </a:lnTo>
                <a:lnTo>
                  <a:pt x="65793" y="8469"/>
                </a:lnTo>
                <a:lnTo>
                  <a:pt x="31559" y="31559"/>
                </a:lnTo>
                <a:lnTo>
                  <a:pt x="8469" y="65793"/>
                </a:lnTo>
                <a:lnTo>
                  <a:pt x="0" y="107696"/>
                </a:lnTo>
                <a:lnTo>
                  <a:pt x="0" y="538480"/>
                </a:lnTo>
                <a:lnTo>
                  <a:pt x="8469" y="580382"/>
                </a:lnTo>
                <a:lnTo>
                  <a:pt x="31559" y="614616"/>
                </a:lnTo>
                <a:lnTo>
                  <a:pt x="65793" y="637706"/>
                </a:lnTo>
                <a:lnTo>
                  <a:pt x="107696" y="646176"/>
                </a:lnTo>
                <a:lnTo>
                  <a:pt x="5192776" y="646176"/>
                </a:lnTo>
                <a:lnTo>
                  <a:pt x="5234678" y="637706"/>
                </a:lnTo>
                <a:lnTo>
                  <a:pt x="5268912" y="614616"/>
                </a:lnTo>
                <a:lnTo>
                  <a:pt x="5292002" y="580382"/>
                </a:lnTo>
                <a:lnTo>
                  <a:pt x="5300472" y="538480"/>
                </a:lnTo>
                <a:lnTo>
                  <a:pt x="5300472" y="107696"/>
                </a:lnTo>
                <a:lnTo>
                  <a:pt x="5292002" y="65793"/>
                </a:lnTo>
                <a:lnTo>
                  <a:pt x="5268912" y="31559"/>
                </a:lnTo>
                <a:lnTo>
                  <a:pt x="5234678" y="8469"/>
                </a:lnTo>
                <a:lnTo>
                  <a:pt x="5192776" y="0"/>
                </a:lnTo>
                <a:close/>
              </a:path>
            </a:pathLst>
          </a:custGeom>
          <a:solidFill>
            <a:srgbClr val="FFE49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848355" y="4831079"/>
            <a:ext cx="5309870" cy="655955"/>
          </a:xfrm>
          <a:custGeom>
            <a:avLst/>
            <a:gdLst/>
            <a:ahLst/>
            <a:cxnLst/>
            <a:rect l="l" t="t" r="r" b="b"/>
            <a:pathLst>
              <a:path w="5309870" h="655954">
                <a:moveTo>
                  <a:pt x="112268" y="0"/>
                </a:moveTo>
                <a:lnTo>
                  <a:pt x="5197983" y="0"/>
                </a:lnTo>
                <a:lnTo>
                  <a:pt x="5219954" y="2413"/>
                </a:lnTo>
                <a:lnTo>
                  <a:pt x="5260213" y="19431"/>
                </a:lnTo>
                <a:lnTo>
                  <a:pt x="5290820" y="49657"/>
                </a:lnTo>
                <a:lnTo>
                  <a:pt x="5307330" y="89789"/>
                </a:lnTo>
                <a:lnTo>
                  <a:pt x="5309743" y="112268"/>
                </a:lnTo>
                <a:lnTo>
                  <a:pt x="5309743" y="543433"/>
                </a:lnTo>
                <a:lnTo>
                  <a:pt x="5301107" y="586994"/>
                </a:lnTo>
                <a:lnTo>
                  <a:pt x="5276723" y="622554"/>
                </a:lnTo>
                <a:lnTo>
                  <a:pt x="5241163" y="646938"/>
                </a:lnTo>
                <a:lnTo>
                  <a:pt x="5197983" y="655701"/>
                </a:lnTo>
                <a:lnTo>
                  <a:pt x="112268" y="655701"/>
                </a:lnTo>
                <a:lnTo>
                  <a:pt x="68706" y="646938"/>
                </a:lnTo>
                <a:lnTo>
                  <a:pt x="33019" y="622554"/>
                </a:lnTo>
                <a:lnTo>
                  <a:pt x="8636" y="586994"/>
                </a:lnTo>
                <a:lnTo>
                  <a:pt x="0" y="543433"/>
                </a:lnTo>
                <a:lnTo>
                  <a:pt x="0" y="112268"/>
                </a:lnTo>
                <a:lnTo>
                  <a:pt x="8636" y="68707"/>
                </a:lnTo>
                <a:lnTo>
                  <a:pt x="33019" y="33020"/>
                </a:lnTo>
                <a:lnTo>
                  <a:pt x="68706" y="8636"/>
                </a:lnTo>
                <a:lnTo>
                  <a:pt x="112268" y="0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852927" y="5830823"/>
            <a:ext cx="5300980" cy="646430"/>
          </a:xfrm>
          <a:custGeom>
            <a:avLst/>
            <a:gdLst/>
            <a:ahLst/>
            <a:cxnLst/>
            <a:rect l="l" t="t" r="r" b="b"/>
            <a:pathLst>
              <a:path w="5300980" h="646429">
                <a:moveTo>
                  <a:pt x="5192776" y="0"/>
                </a:moveTo>
                <a:lnTo>
                  <a:pt x="107696" y="0"/>
                </a:lnTo>
                <a:lnTo>
                  <a:pt x="65793" y="8463"/>
                </a:lnTo>
                <a:lnTo>
                  <a:pt x="31559" y="31545"/>
                </a:lnTo>
                <a:lnTo>
                  <a:pt x="8469" y="65777"/>
                </a:lnTo>
                <a:lnTo>
                  <a:pt x="0" y="107695"/>
                </a:lnTo>
                <a:lnTo>
                  <a:pt x="0" y="538480"/>
                </a:lnTo>
                <a:lnTo>
                  <a:pt x="8469" y="580398"/>
                </a:lnTo>
                <a:lnTo>
                  <a:pt x="31559" y="614630"/>
                </a:lnTo>
                <a:lnTo>
                  <a:pt x="65793" y="637712"/>
                </a:lnTo>
                <a:lnTo>
                  <a:pt x="107696" y="646176"/>
                </a:lnTo>
                <a:lnTo>
                  <a:pt x="5192776" y="646176"/>
                </a:lnTo>
                <a:lnTo>
                  <a:pt x="5234678" y="637712"/>
                </a:lnTo>
                <a:lnTo>
                  <a:pt x="5268912" y="614630"/>
                </a:lnTo>
                <a:lnTo>
                  <a:pt x="5292002" y="580398"/>
                </a:lnTo>
                <a:lnTo>
                  <a:pt x="5300472" y="538480"/>
                </a:lnTo>
                <a:lnTo>
                  <a:pt x="5300472" y="107695"/>
                </a:lnTo>
                <a:lnTo>
                  <a:pt x="5292002" y="65777"/>
                </a:lnTo>
                <a:lnTo>
                  <a:pt x="5268912" y="31545"/>
                </a:lnTo>
                <a:lnTo>
                  <a:pt x="5234678" y="8463"/>
                </a:lnTo>
                <a:lnTo>
                  <a:pt x="5192776" y="0"/>
                </a:lnTo>
                <a:close/>
              </a:path>
            </a:pathLst>
          </a:custGeom>
          <a:solidFill>
            <a:srgbClr val="FFE49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848355" y="5826252"/>
            <a:ext cx="5309870" cy="655955"/>
          </a:xfrm>
          <a:custGeom>
            <a:avLst/>
            <a:gdLst/>
            <a:ahLst/>
            <a:cxnLst/>
            <a:rect l="l" t="t" r="r" b="b"/>
            <a:pathLst>
              <a:path w="5309870" h="655954">
                <a:moveTo>
                  <a:pt x="112268" y="0"/>
                </a:moveTo>
                <a:lnTo>
                  <a:pt x="5197983" y="0"/>
                </a:lnTo>
                <a:lnTo>
                  <a:pt x="5219954" y="2451"/>
                </a:lnTo>
                <a:lnTo>
                  <a:pt x="5260213" y="19443"/>
                </a:lnTo>
                <a:lnTo>
                  <a:pt x="5290820" y="49593"/>
                </a:lnTo>
                <a:lnTo>
                  <a:pt x="5307330" y="89789"/>
                </a:lnTo>
                <a:lnTo>
                  <a:pt x="5309743" y="112268"/>
                </a:lnTo>
                <a:lnTo>
                  <a:pt x="5309743" y="543382"/>
                </a:lnTo>
                <a:lnTo>
                  <a:pt x="5301107" y="586955"/>
                </a:lnTo>
                <a:lnTo>
                  <a:pt x="5276723" y="622604"/>
                </a:lnTo>
                <a:lnTo>
                  <a:pt x="5241163" y="646988"/>
                </a:lnTo>
                <a:lnTo>
                  <a:pt x="5197983" y="655650"/>
                </a:lnTo>
                <a:lnTo>
                  <a:pt x="112268" y="655650"/>
                </a:lnTo>
                <a:lnTo>
                  <a:pt x="68706" y="646988"/>
                </a:lnTo>
                <a:lnTo>
                  <a:pt x="33019" y="622579"/>
                </a:lnTo>
                <a:lnTo>
                  <a:pt x="8636" y="586994"/>
                </a:lnTo>
                <a:lnTo>
                  <a:pt x="0" y="543382"/>
                </a:lnTo>
                <a:lnTo>
                  <a:pt x="0" y="112268"/>
                </a:lnTo>
                <a:lnTo>
                  <a:pt x="8636" y="68656"/>
                </a:lnTo>
                <a:lnTo>
                  <a:pt x="33019" y="33070"/>
                </a:lnTo>
                <a:lnTo>
                  <a:pt x="68706" y="8674"/>
                </a:lnTo>
                <a:lnTo>
                  <a:pt x="112268" y="0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1280922" y="2411044"/>
            <a:ext cx="5929630" cy="39027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3060065" indent="2540" algn="ctr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latin typeface="Arial"/>
                <a:cs typeface="Arial"/>
              </a:rPr>
              <a:t>Understanding  organizational</a:t>
            </a:r>
            <a:r>
              <a:rPr sz="2000" b="1" spc="-90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behavior  </a:t>
            </a:r>
            <a:r>
              <a:rPr sz="2000" b="1" dirty="0">
                <a:latin typeface="Arial"/>
                <a:cs typeface="Arial"/>
              </a:rPr>
              <a:t>requires</a:t>
            </a:r>
            <a:r>
              <a:rPr sz="2000" b="1" spc="-45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studying</a:t>
            </a:r>
            <a:endParaRPr sz="2000">
              <a:latin typeface="Arial"/>
              <a:cs typeface="Arial"/>
            </a:endParaRPr>
          </a:p>
          <a:p>
            <a:pPr marL="2540635" marR="5080" indent="-12700" algn="just">
              <a:lnSpc>
                <a:spcPts val="7840"/>
              </a:lnSpc>
              <a:spcBef>
                <a:spcPts val="969"/>
              </a:spcBef>
            </a:pPr>
            <a:r>
              <a:rPr sz="2000" b="1" spc="-5" dirty="0">
                <a:latin typeface="Arial"/>
                <a:cs typeface="Arial"/>
              </a:rPr>
              <a:t>Individuals </a:t>
            </a:r>
            <a:r>
              <a:rPr sz="2000" b="1" dirty="0">
                <a:latin typeface="Arial"/>
                <a:cs typeface="Arial"/>
              </a:rPr>
              <a:t>in</a:t>
            </a:r>
            <a:r>
              <a:rPr sz="2000" b="1" spc="-5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Organizations  Group and Team Processes  Organizational</a:t>
            </a:r>
            <a:r>
              <a:rPr sz="2000" b="1" spc="-6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Processes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93419" y="1008888"/>
            <a:ext cx="5266944" cy="838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49580" y="451103"/>
            <a:ext cx="5855208" cy="8991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49580" y="938783"/>
            <a:ext cx="4288536" cy="8991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30580" rIns="0" bIns="0" rtlCol="0">
            <a:spAutoFit/>
          </a:bodyPr>
          <a:lstStyle/>
          <a:p>
            <a:pPr marL="50800" marR="5080">
              <a:lnSpc>
                <a:spcPct val="100000"/>
              </a:lnSpc>
              <a:spcBef>
                <a:spcPts val="105"/>
              </a:spcBef>
            </a:pPr>
            <a:r>
              <a:rPr sz="3200" b="1" u="heavy" dirty="0">
                <a:solidFill>
                  <a:srgbClr val="003399"/>
                </a:solidFill>
                <a:uFill>
                  <a:solidFill>
                    <a:srgbClr val="003399"/>
                  </a:solidFill>
                </a:uFill>
                <a:latin typeface="Times New Roman"/>
                <a:cs typeface="Times New Roman"/>
              </a:rPr>
              <a:t>BARRIERS TO</a:t>
            </a:r>
            <a:r>
              <a:rPr sz="3200" b="1" u="heavy" spc="-55" dirty="0">
                <a:solidFill>
                  <a:srgbClr val="003399"/>
                </a:solidFill>
                <a:uFill>
                  <a:solidFill>
                    <a:srgbClr val="003399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3200" b="1" u="heavy" dirty="0">
                <a:solidFill>
                  <a:srgbClr val="003399"/>
                </a:solidFill>
                <a:uFill>
                  <a:solidFill>
                    <a:srgbClr val="003399"/>
                  </a:solidFill>
                </a:uFill>
                <a:latin typeface="Times New Roman"/>
                <a:cs typeface="Times New Roman"/>
              </a:rPr>
              <a:t>EFFECTIVE </a:t>
            </a:r>
            <a:r>
              <a:rPr sz="3200" b="1" dirty="0">
                <a:solidFill>
                  <a:srgbClr val="003399"/>
                </a:solidFill>
                <a:latin typeface="Times New Roman"/>
                <a:cs typeface="Times New Roman"/>
              </a:rPr>
              <a:t> </a:t>
            </a:r>
            <a:r>
              <a:rPr sz="3200" b="1" u="heavy" dirty="0">
                <a:solidFill>
                  <a:srgbClr val="003399"/>
                </a:solidFill>
                <a:uFill>
                  <a:solidFill>
                    <a:srgbClr val="003399"/>
                  </a:solidFill>
                </a:uFill>
                <a:latin typeface="Times New Roman"/>
                <a:cs typeface="Times New Roman"/>
              </a:rPr>
              <a:t>COMMUNICATION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93419" y="1496567"/>
            <a:ext cx="3800855" cy="8382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459740" y="1853311"/>
            <a:ext cx="5147310" cy="35248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365760" indent="99060">
              <a:lnSpc>
                <a:spcPct val="100000"/>
              </a:lnSpc>
              <a:spcBef>
                <a:spcPts val="95"/>
              </a:spcBef>
            </a:pPr>
            <a:r>
              <a:rPr sz="2800" b="1" spc="-5" dirty="0">
                <a:latin typeface="Arial"/>
                <a:cs typeface="Arial"/>
              </a:rPr>
              <a:t>Information Overload - A  condition which</a:t>
            </a:r>
            <a:r>
              <a:rPr sz="2800" b="1" spc="15" dirty="0">
                <a:latin typeface="Arial"/>
                <a:cs typeface="Arial"/>
              </a:rPr>
              <a:t> </a:t>
            </a:r>
            <a:r>
              <a:rPr sz="2800" b="1" spc="-5" dirty="0">
                <a:latin typeface="Arial"/>
                <a:cs typeface="Arial"/>
              </a:rPr>
              <a:t>information</a:t>
            </a:r>
            <a:endParaRPr sz="2800">
              <a:latin typeface="Arial"/>
              <a:cs typeface="Arial"/>
            </a:endParaRPr>
          </a:p>
          <a:p>
            <a:pPr marL="12700" marR="26670">
              <a:lnSpc>
                <a:spcPct val="100000"/>
              </a:lnSpc>
            </a:pPr>
            <a:r>
              <a:rPr sz="2800" b="1" spc="-5" dirty="0">
                <a:latin typeface="Arial"/>
                <a:cs typeface="Arial"/>
              </a:rPr>
              <a:t>inflow exceeds an individual’s  processing</a:t>
            </a:r>
            <a:r>
              <a:rPr sz="2800" b="1" spc="5" dirty="0">
                <a:latin typeface="Arial"/>
                <a:cs typeface="Arial"/>
              </a:rPr>
              <a:t> </a:t>
            </a:r>
            <a:r>
              <a:rPr sz="2800" b="1" spc="-5" dirty="0">
                <a:latin typeface="Arial"/>
                <a:cs typeface="Arial"/>
              </a:rPr>
              <a:t>capacity.</a:t>
            </a:r>
            <a:endParaRPr sz="2800">
              <a:latin typeface="Arial"/>
              <a:cs typeface="Arial"/>
            </a:endParaRPr>
          </a:p>
          <a:p>
            <a:pPr marL="12700" marR="5080" indent="99060">
              <a:lnSpc>
                <a:spcPct val="100000"/>
              </a:lnSpc>
              <a:spcBef>
                <a:spcPts val="675"/>
              </a:spcBef>
            </a:pPr>
            <a:r>
              <a:rPr sz="2800" b="1" spc="-5" dirty="0">
                <a:latin typeface="Arial"/>
                <a:cs typeface="Arial"/>
              </a:rPr>
              <a:t>Emotions - How the </a:t>
            </a:r>
            <a:r>
              <a:rPr sz="2800" b="1" dirty="0">
                <a:latin typeface="Arial"/>
                <a:cs typeface="Arial"/>
              </a:rPr>
              <a:t>receiver  </a:t>
            </a:r>
            <a:r>
              <a:rPr sz="2800" b="1" spc="-5" dirty="0">
                <a:latin typeface="Arial"/>
                <a:cs typeface="Arial"/>
              </a:rPr>
              <a:t>feels at the time of receipt of a  communication influences  </a:t>
            </a:r>
            <a:r>
              <a:rPr sz="2800" b="1" spc="-10" dirty="0">
                <a:latin typeface="Arial"/>
                <a:cs typeface="Arial"/>
              </a:rPr>
              <a:t>how </a:t>
            </a:r>
            <a:r>
              <a:rPr sz="2800" b="1" spc="-5" dirty="0">
                <a:latin typeface="Arial"/>
                <a:cs typeface="Arial"/>
              </a:rPr>
              <a:t>he or she interprets</a:t>
            </a:r>
            <a:r>
              <a:rPr sz="2800" b="1" spc="45" dirty="0">
                <a:latin typeface="Arial"/>
                <a:cs typeface="Arial"/>
              </a:rPr>
              <a:t> </a:t>
            </a:r>
            <a:r>
              <a:rPr sz="2800" b="1" spc="-5" dirty="0">
                <a:latin typeface="Arial"/>
                <a:cs typeface="Arial"/>
              </a:rPr>
              <a:t>it.</a:t>
            </a:r>
            <a:endParaRPr sz="28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193535" y="1629155"/>
            <a:ext cx="2167127" cy="338023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663184" y="3985259"/>
            <a:ext cx="3425952" cy="238201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93419" y="704087"/>
            <a:ext cx="5266944" cy="838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49580" y="146304"/>
            <a:ext cx="5855208" cy="8991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49580" y="633983"/>
            <a:ext cx="4288536" cy="8991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0800" marR="5080">
              <a:lnSpc>
                <a:spcPct val="100000"/>
              </a:lnSpc>
              <a:spcBef>
                <a:spcPts val="105"/>
              </a:spcBef>
            </a:pPr>
            <a:r>
              <a:rPr sz="3200" b="1" u="heavy" dirty="0">
                <a:solidFill>
                  <a:srgbClr val="003399"/>
                </a:solidFill>
                <a:uFill>
                  <a:solidFill>
                    <a:srgbClr val="003399"/>
                  </a:solidFill>
                </a:uFill>
                <a:latin typeface="Times New Roman"/>
                <a:cs typeface="Times New Roman"/>
              </a:rPr>
              <a:t>BARRIERS TO</a:t>
            </a:r>
            <a:r>
              <a:rPr sz="3200" b="1" u="heavy" spc="-35" dirty="0">
                <a:solidFill>
                  <a:srgbClr val="003399"/>
                </a:solidFill>
                <a:uFill>
                  <a:solidFill>
                    <a:srgbClr val="003399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3200" b="1" u="heavy" dirty="0">
                <a:solidFill>
                  <a:srgbClr val="003399"/>
                </a:solidFill>
                <a:uFill>
                  <a:solidFill>
                    <a:srgbClr val="003399"/>
                  </a:solidFill>
                </a:uFill>
                <a:latin typeface="Times New Roman"/>
                <a:cs typeface="Times New Roman"/>
              </a:rPr>
              <a:t>EFFECTIVE </a:t>
            </a:r>
            <a:r>
              <a:rPr sz="3200" b="1" dirty="0">
                <a:solidFill>
                  <a:srgbClr val="003399"/>
                </a:solidFill>
                <a:latin typeface="Times New Roman"/>
                <a:cs typeface="Times New Roman"/>
              </a:rPr>
              <a:t> </a:t>
            </a:r>
            <a:r>
              <a:rPr sz="3200" b="1" u="heavy" dirty="0">
                <a:solidFill>
                  <a:srgbClr val="003399"/>
                </a:solidFill>
                <a:uFill>
                  <a:solidFill>
                    <a:srgbClr val="003399"/>
                  </a:solidFill>
                </a:uFill>
                <a:latin typeface="Times New Roman"/>
                <a:cs typeface="Times New Roman"/>
              </a:rPr>
              <a:t>COMMUNICATION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93419" y="1191767"/>
            <a:ext cx="3800855" cy="8382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688340" y="1393901"/>
            <a:ext cx="7586980" cy="47936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1062990">
              <a:lnSpc>
                <a:spcPct val="100000"/>
              </a:lnSpc>
              <a:spcBef>
                <a:spcPts val="95"/>
              </a:spcBef>
              <a:buSzPct val="97058"/>
              <a:buFont typeface="Wingdings"/>
              <a:buChar char=""/>
              <a:tabLst>
                <a:tab pos="398145" algn="l"/>
              </a:tabLst>
            </a:pPr>
            <a:r>
              <a:rPr sz="3400" b="1" spc="-5" dirty="0">
                <a:latin typeface="Arial"/>
                <a:cs typeface="Arial"/>
              </a:rPr>
              <a:t>Language - Even when were  communicating in the same  language, words mean different  things to different</a:t>
            </a:r>
            <a:r>
              <a:rPr sz="3400" b="1" spc="60" dirty="0">
                <a:latin typeface="Arial"/>
                <a:cs typeface="Arial"/>
              </a:rPr>
              <a:t> </a:t>
            </a:r>
            <a:r>
              <a:rPr sz="3400" b="1" spc="-5" dirty="0">
                <a:latin typeface="Arial"/>
                <a:cs typeface="Arial"/>
              </a:rPr>
              <a:t>people.</a:t>
            </a:r>
            <a:endParaRPr sz="34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825"/>
              </a:spcBef>
              <a:buSzPct val="97058"/>
              <a:buFont typeface="Wingdings"/>
              <a:buChar char=""/>
              <a:tabLst>
                <a:tab pos="398145" algn="l"/>
              </a:tabLst>
            </a:pPr>
            <a:r>
              <a:rPr sz="3400" b="1" spc="-5" dirty="0">
                <a:latin typeface="Arial"/>
                <a:cs typeface="Arial"/>
              </a:rPr>
              <a:t>Communication Apprehension -  People who suffer from it experience  undue tension and anxiety in oral  communication, written  communication or</a:t>
            </a:r>
            <a:r>
              <a:rPr sz="3400" b="1" spc="25" dirty="0">
                <a:latin typeface="Arial"/>
                <a:cs typeface="Arial"/>
              </a:rPr>
              <a:t> </a:t>
            </a:r>
            <a:r>
              <a:rPr sz="3400" b="1" spc="-5" dirty="0">
                <a:latin typeface="Arial"/>
                <a:cs typeface="Arial"/>
              </a:rPr>
              <a:t>both.</a:t>
            </a:r>
            <a:endParaRPr sz="3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93419" y="1008888"/>
            <a:ext cx="5266944" cy="838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49580" y="451103"/>
            <a:ext cx="5855208" cy="8991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49580" y="938783"/>
            <a:ext cx="4288536" cy="8991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30580" rIns="0" bIns="0" rtlCol="0">
            <a:spAutoFit/>
          </a:bodyPr>
          <a:lstStyle/>
          <a:p>
            <a:pPr marL="50800" marR="5080">
              <a:lnSpc>
                <a:spcPct val="100000"/>
              </a:lnSpc>
              <a:spcBef>
                <a:spcPts val="105"/>
              </a:spcBef>
            </a:pPr>
            <a:r>
              <a:rPr sz="3200" b="1" u="heavy" dirty="0">
                <a:solidFill>
                  <a:srgbClr val="003399"/>
                </a:solidFill>
                <a:uFill>
                  <a:solidFill>
                    <a:srgbClr val="003399"/>
                  </a:solidFill>
                </a:uFill>
                <a:latin typeface="Times New Roman"/>
                <a:cs typeface="Times New Roman"/>
              </a:rPr>
              <a:t>BARRIERS TO</a:t>
            </a:r>
            <a:r>
              <a:rPr sz="3200" b="1" u="heavy" spc="-55" dirty="0">
                <a:solidFill>
                  <a:srgbClr val="003399"/>
                </a:solidFill>
                <a:uFill>
                  <a:solidFill>
                    <a:srgbClr val="003399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3200" b="1" u="heavy" dirty="0">
                <a:solidFill>
                  <a:srgbClr val="003399"/>
                </a:solidFill>
                <a:uFill>
                  <a:solidFill>
                    <a:srgbClr val="003399"/>
                  </a:solidFill>
                </a:uFill>
                <a:latin typeface="Times New Roman"/>
                <a:cs typeface="Times New Roman"/>
              </a:rPr>
              <a:t>EFFECTIVE </a:t>
            </a:r>
            <a:r>
              <a:rPr sz="3200" b="1" dirty="0">
                <a:solidFill>
                  <a:srgbClr val="003399"/>
                </a:solidFill>
                <a:latin typeface="Times New Roman"/>
                <a:cs typeface="Times New Roman"/>
              </a:rPr>
              <a:t> </a:t>
            </a:r>
            <a:r>
              <a:rPr sz="3200" b="1" u="heavy" dirty="0">
                <a:solidFill>
                  <a:srgbClr val="003399"/>
                </a:solidFill>
                <a:uFill>
                  <a:solidFill>
                    <a:srgbClr val="003399"/>
                  </a:solidFill>
                </a:uFill>
                <a:latin typeface="Times New Roman"/>
                <a:cs typeface="Times New Roman"/>
              </a:rPr>
              <a:t>COMMUNICATION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93419" y="1496567"/>
            <a:ext cx="3800855" cy="8382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535940" y="1854834"/>
            <a:ext cx="7274559" cy="4196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19380" algn="just">
              <a:lnSpc>
                <a:spcPct val="100000"/>
              </a:lnSpc>
              <a:spcBef>
                <a:spcPts val="100"/>
              </a:spcBef>
              <a:buSzPct val="95833"/>
              <a:buFont typeface="Wingdings"/>
              <a:buChar char=""/>
              <a:tabLst>
                <a:tab pos="285115" algn="l"/>
              </a:tabLst>
            </a:pPr>
            <a:r>
              <a:rPr sz="2400" b="1" spc="-5" dirty="0">
                <a:latin typeface="Arial"/>
                <a:cs typeface="Arial"/>
              </a:rPr>
              <a:t>Gender </a:t>
            </a:r>
            <a:r>
              <a:rPr sz="2400" b="1" dirty="0">
                <a:latin typeface="Arial"/>
                <a:cs typeface="Arial"/>
              </a:rPr>
              <a:t>differences - </a:t>
            </a:r>
            <a:r>
              <a:rPr sz="2400" b="1" spc="-5" dirty="0">
                <a:latin typeface="Arial"/>
                <a:cs typeface="Arial"/>
              </a:rPr>
              <a:t>are sometimes a </a:t>
            </a:r>
            <a:r>
              <a:rPr sz="2400" b="1" dirty="0">
                <a:latin typeface="Arial"/>
                <a:cs typeface="Arial"/>
              </a:rPr>
              <a:t>barrier to  </a:t>
            </a:r>
            <a:r>
              <a:rPr sz="2400" b="1" spc="-5" dirty="0">
                <a:latin typeface="Arial"/>
                <a:cs typeface="Arial"/>
              </a:rPr>
              <a:t>effective </a:t>
            </a:r>
            <a:r>
              <a:rPr sz="2400" b="1" dirty="0">
                <a:latin typeface="Arial"/>
                <a:cs typeface="Arial"/>
              </a:rPr>
              <a:t>communication. Men tend to </a:t>
            </a:r>
            <a:r>
              <a:rPr sz="2400" b="1" spc="-5" dirty="0">
                <a:latin typeface="Arial"/>
                <a:cs typeface="Arial"/>
              </a:rPr>
              <a:t>use </a:t>
            </a:r>
            <a:r>
              <a:rPr sz="2400" b="1" dirty="0">
                <a:latin typeface="Arial"/>
                <a:cs typeface="Arial"/>
              </a:rPr>
              <a:t>talk to  </a:t>
            </a:r>
            <a:r>
              <a:rPr sz="2400" b="1" spc="-5" dirty="0">
                <a:latin typeface="Arial"/>
                <a:cs typeface="Arial"/>
              </a:rPr>
              <a:t>emphasize status, </a:t>
            </a:r>
            <a:r>
              <a:rPr sz="2400" b="1" dirty="0">
                <a:latin typeface="Arial"/>
                <a:cs typeface="Arial"/>
              </a:rPr>
              <a:t>whereas women tend to </a:t>
            </a:r>
            <a:r>
              <a:rPr sz="2400" b="1" spc="-5" dirty="0">
                <a:latin typeface="Arial"/>
                <a:cs typeface="Arial"/>
              </a:rPr>
              <a:t>use </a:t>
            </a:r>
            <a:r>
              <a:rPr sz="2400" b="1" dirty="0">
                <a:latin typeface="Arial"/>
                <a:cs typeface="Arial"/>
              </a:rPr>
              <a:t>it  to </a:t>
            </a:r>
            <a:r>
              <a:rPr sz="2400" b="1" spc="-5" dirty="0">
                <a:latin typeface="Arial"/>
                <a:cs typeface="Arial"/>
              </a:rPr>
              <a:t>create</a:t>
            </a:r>
            <a:r>
              <a:rPr sz="2400" b="1" spc="5" dirty="0">
                <a:latin typeface="Arial"/>
                <a:cs typeface="Arial"/>
              </a:rPr>
              <a:t> </a:t>
            </a:r>
            <a:r>
              <a:rPr sz="2400" b="1" spc="-5" dirty="0">
                <a:latin typeface="Arial"/>
                <a:cs typeface="Arial"/>
              </a:rPr>
              <a:t>connections.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Font typeface="Wingdings"/>
              <a:buChar char=""/>
            </a:pPr>
            <a:endParaRPr sz="35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5"/>
              </a:spcBef>
              <a:buSzPct val="95833"/>
              <a:buFont typeface="Wingdings"/>
              <a:buChar char=""/>
              <a:tabLst>
                <a:tab pos="285115" algn="l"/>
              </a:tabLst>
            </a:pPr>
            <a:r>
              <a:rPr sz="2400" b="1" spc="-5" dirty="0">
                <a:latin typeface="Arial"/>
                <a:cs typeface="Arial"/>
              </a:rPr>
              <a:t>Political Correct Communication </a:t>
            </a:r>
            <a:r>
              <a:rPr sz="2400" b="1" dirty="0">
                <a:latin typeface="Arial"/>
                <a:cs typeface="Arial"/>
              </a:rPr>
              <a:t>- </a:t>
            </a:r>
            <a:r>
              <a:rPr sz="2400" b="1" spc="-5" dirty="0">
                <a:latin typeface="Arial"/>
                <a:cs typeface="Arial"/>
              </a:rPr>
              <a:t>there are also  situations </a:t>
            </a:r>
            <a:r>
              <a:rPr sz="2400" b="1" dirty="0">
                <a:latin typeface="Arial"/>
                <a:cs typeface="Arial"/>
              </a:rPr>
              <a:t>in </a:t>
            </a:r>
            <a:r>
              <a:rPr sz="2400" b="1" spc="5" dirty="0">
                <a:latin typeface="Arial"/>
                <a:cs typeface="Arial"/>
              </a:rPr>
              <a:t>which </a:t>
            </a:r>
            <a:r>
              <a:rPr sz="2400" b="1" dirty="0">
                <a:latin typeface="Arial"/>
                <a:cs typeface="Arial"/>
              </a:rPr>
              <a:t>our </a:t>
            </a:r>
            <a:r>
              <a:rPr sz="2400" b="1" spc="-5" dirty="0">
                <a:latin typeface="Arial"/>
                <a:cs typeface="Arial"/>
              </a:rPr>
              <a:t>desire </a:t>
            </a:r>
            <a:r>
              <a:rPr sz="2400" b="1" dirty="0">
                <a:latin typeface="Arial"/>
                <a:cs typeface="Arial"/>
              </a:rPr>
              <a:t>to </a:t>
            </a:r>
            <a:r>
              <a:rPr sz="2400" b="1" spc="-5" dirty="0">
                <a:latin typeface="Arial"/>
                <a:cs typeface="Arial"/>
              </a:rPr>
              <a:t>avoid offense  blocks </a:t>
            </a:r>
            <a:r>
              <a:rPr sz="2400" b="1" dirty="0">
                <a:latin typeface="Arial"/>
                <a:cs typeface="Arial"/>
              </a:rPr>
              <a:t>communication (by </a:t>
            </a:r>
            <a:r>
              <a:rPr sz="2400" b="1" spc="-5" dirty="0">
                <a:latin typeface="Arial"/>
                <a:cs typeface="Arial"/>
              </a:rPr>
              <a:t>keeping </a:t>
            </a:r>
            <a:r>
              <a:rPr sz="2400" b="1" dirty="0">
                <a:latin typeface="Arial"/>
                <a:cs typeface="Arial"/>
              </a:rPr>
              <a:t>us</a:t>
            </a:r>
            <a:r>
              <a:rPr sz="2400" b="1" spc="-85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from</a:t>
            </a:r>
            <a:endParaRPr sz="2400">
              <a:latin typeface="Arial"/>
              <a:cs typeface="Arial"/>
            </a:endParaRPr>
          </a:p>
          <a:p>
            <a:pPr marL="12700" marR="570230">
              <a:lnSpc>
                <a:spcPct val="100000"/>
              </a:lnSpc>
            </a:pPr>
            <a:r>
              <a:rPr sz="2400" b="1" spc="-10" dirty="0">
                <a:latin typeface="Arial"/>
                <a:cs typeface="Arial"/>
              </a:rPr>
              <a:t>saying </a:t>
            </a:r>
            <a:r>
              <a:rPr sz="2400" b="1" dirty="0">
                <a:latin typeface="Arial"/>
                <a:cs typeface="Arial"/>
              </a:rPr>
              <a:t>what’s </a:t>
            </a:r>
            <a:r>
              <a:rPr sz="2400" b="1" spc="-5" dirty="0">
                <a:latin typeface="Arial"/>
                <a:cs typeface="Arial"/>
              </a:rPr>
              <a:t>really </a:t>
            </a:r>
            <a:r>
              <a:rPr sz="2400" b="1" dirty="0">
                <a:latin typeface="Arial"/>
                <a:cs typeface="Arial"/>
              </a:rPr>
              <a:t>on our mind) or </a:t>
            </a:r>
            <a:r>
              <a:rPr sz="2400" b="1" spc="-5" dirty="0">
                <a:latin typeface="Arial"/>
                <a:cs typeface="Arial"/>
              </a:rPr>
              <a:t>alters</a:t>
            </a:r>
            <a:r>
              <a:rPr sz="2400" b="1" spc="-120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our  communication in </a:t>
            </a:r>
            <a:r>
              <a:rPr sz="2400" b="1" spc="-5" dirty="0">
                <a:latin typeface="Arial"/>
                <a:cs typeface="Arial"/>
              </a:rPr>
              <a:t>such a </a:t>
            </a:r>
            <a:r>
              <a:rPr sz="2400" b="1" spc="5" dirty="0">
                <a:latin typeface="Arial"/>
                <a:cs typeface="Arial"/>
              </a:rPr>
              <a:t>way </a:t>
            </a:r>
            <a:r>
              <a:rPr sz="2400" b="1" spc="-10" dirty="0">
                <a:latin typeface="Arial"/>
                <a:cs typeface="Arial"/>
              </a:rPr>
              <a:t>as </a:t>
            </a:r>
            <a:r>
              <a:rPr sz="2400" b="1" dirty="0">
                <a:latin typeface="Arial"/>
                <a:cs typeface="Arial"/>
              </a:rPr>
              <a:t>to </a:t>
            </a:r>
            <a:r>
              <a:rPr sz="2400" b="1" spc="-5" dirty="0">
                <a:latin typeface="Arial"/>
                <a:cs typeface="Arial"/>
              </a:rPr>
              <a:t>make </a:t>
            </a:r>
            <a:r>
              <a:rPr sz="2400" b="1" dirty="0">
                <a:latin typeface="Arial"/>
                <a:cs typeface="Arial"/>
              </a:rPr>
              <a:t>it  </a:t>
            </a:r>
            <a:r>
              <a:rPr sz="2400" b="1" spc="-5" dirty="0">
                <a:latin typeface="Arial"/>
                <a:cs typeface="Arial"/>
              </a:rPr>
              <a:t>unclear.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49580" y="938783"/>
            <a:ext cx="5449824" cy="8991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88340" y="1040638"/>
            <a:ext cx="4944745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b="1" u="heavy" dirty="0">
                <a:solidFill>
                  <a:srgbClr val="003399"/>
                </a:solidFill>
                <a:uFill>
                  <a:solidFill>
                    <a:srgbClr val="003399"/>
                  </a:solidFill>
                </a:uFill>
                <a:latin typeface="Times New Roman"/>
                <a:cs typeface="Times New Roman"/>
              </a:rPr>
              <a:t>GLOBAL</a:t>
            </a:r>
            <a:r>
              <a:rPr sz="3200" b="1" u="heavy" spc="-55" dirty="0">
                <a:solidFill>
                  <a:srgbClr val="003399"/>
                </a:solidFill>
                <a:uFill>
                  <a:solidFill>
                    <a:srgbClr val="003399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3200" b="1" u="heavy" dirty="0">
                <a:solidFill>
                  <a:srgbClr val="003399"/>
                </a:solidFill>
                <a:uFill>
                  <a:solidFill>
                    <a:srgbClr val="003399"/>
                  </a:solidFill>
                </a:uFill>
                <a:latin typeface="Times New Roman"/>
                <a:cs typeface="Times New Roman"/>
              </a:rPr>
              <a:t>IMPLICATIONS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93419" y="1496567"/>
            <a:ext cx="4962144" cy="838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16051" y="1487424"/>
            <a:ext cx="3144012" cy="78943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44424" y="1991867"/>
            <a:ext cx="717804" cy="72999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97991" y="1956816"/>
            <a:ext cx="3419855" cy="78943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27659" y="2340864"/>
            <a:ext cx="3377184" cy="78943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44424" y="2845307"/>
            <a:ext cx="717804" cy="72999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09600" y="2810255"/>
            <a:ext cx="3220212" cy="78943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27659" y="3194304"/>
            <a:ext cx="3332988" cy="78943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27659" y="3578352"/>
            <a:ext cx="2314956" cy="78943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44424" y="4082796"/>
            <a:ext cx="717804" cy="72999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09600" y="4047744"/>
            <a:ext cx="3281172" cy="789432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27659" y="4431791"/>
            <a:ext cx="2039112" cy="789432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44424" y="4936235"/>
            <a:ext cx="717804" cy="72999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09600" y="4901184"/>
            <a:ext cx="4160520" cy="789431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27659" y="5285232"/>
            <a:ext cx="2125980" cy="789432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535940" y="1534666"/>
            <a:ext cx="3909060" cy="4294505"/>
          </a:xfrm>
          <a:prstGeom prst="rect">
            <a:avLst/>
          </a:prstGeom>
        </p:spPr>
        <p:txBody>
          <a:bodyPr vert="horz" wrap="square" lIns="0" tIns="55880" rIns="0" bIns="0" rtlCol="0">
            <a:spAutoFit/>
          </a:bodyPr>
          <a:lstStyle/>
          <a:p>
            <a:pPr marL="100965">
              <a:lnSpc>
                <a:spcPct val="100000"/>
              </a:lnSpc>
              <a:spcBef>
                <a:spcPts val="440"/>
              </a:spcBef>
            </a:pPr>
            <a:r>
              <a:rPr sz="2800" b="1" spc="-5" dirty="0">
                <a:solidFill>
                  <a:srgbClr val="003399"/>
                </a:solidFill>
                <a:latin typeface="Times New Roman"/>
                <a:cs typeface="Times New Roman"/>
              </a:rPr>
              <a:t>Cultural</a:t>
            </a:r>
            <a:r>
              <a:rPr sz="2800" b="1" spc="5" dirty="0">
                <a:solidFill>
                  <a:srgbClr val="003399"/>
                </a:solidFill>
                <a:latin typeface="Times New Roman"/>
                <a:cs typeface="Times New Roman"/>
              </a:rPr>
              <a:t> </a:t>
            </a:r>
            <a:r>
              <a:rPr sz="2800" b="1" spc="-5" dirty="0">
                <a:solidFill>
                  <a:srgbClr val="003399"/>
                </a:solidFill>
                <a:latin typeface="Times New Roman"/>
                <a:cs typeface="Times New Roman"/>
              </a:rPr>
              <a:t>Barriers</a:t>
            </a:r>
            <a:endParaRPr sz="2800">
              <a:latin typeface="Times New Roman"/>
              <a:cs typeface="Times New Roman"/>
            </a:endParaRPr>
          </a:p>
          <a:p>
            <a:pPr marL="12700" marR="657225">
              <a:lnSpc>
                <a:spcPts val="3020"/>
              </a:lnSpc>
              <a:spcBef>
                <a:spcPts val="725"/>
              </a:spcBef>
              <a:buFont typeface="Wingdings"/>
              <a:buChar char=""/>
              <a:tabLst>
                <a:tab pos="383540" algn="l"/>
              </a:tabLst>
            </a:pPr>
            <a:r>
              <a:rPr sz="2800" b="1" spc="-5" dirty="0">
                <a:solidFill>
                  <a:srgbClr val="003399"/>
                </a:solidFill>
                <a:latin typeface="Times New Roman"/>
                <a:cs typeface="Times New Roman"/>
              </a:rPr>
              <a:t>Barriers caused</a:t>
            </a:r>
            <a:r>
              <a:rPr sz="2800" b="1" spc="-65" dirty="0">
                <a:solidFill>
                  <a:srgbClr val="003399"/>
                </a:solidFill>
                <a:latin typeface="Times New Roman"/>
                <a:cs typeface="Times New Roman"/>
              </a:rPr>
              <a:t> </a:t>
            </a:r>
            <a:r>
              <a:rPr sz="2800" b="1" spc="-5" dirty="0">
                <a:solidFill>
                  <a:srgbClr val="003399"/>
                </a:solidFill>
                <a:latin typeface="Times New Roman"/>
                <a:cs typeface="Times New Roman"/>
              </a:rPr>
              <a:t>by  </a:t>
            </a:r>
            <a:r>
              <a:rPr sz="2800" b="1" spc="-10" dirty="0">
                <a:solidFill>
                  <a:srgbClr val="003399"/>
                </a:solidFill>
                <a:latin typeface="Times New Roman"/>
                <a:cs typeface="Times New Roman"/>
              </a:rPr>
              <a:t>word</a:t>
            </a:r>
            <a:r>
              <a:rPr sz="2800" b="1" spc="10" dirty="0">
                <a:solidFill>
                  <a:srgbClr val="003399"/>
                </a:solidFill>
                <a:latin typeface="Times New Roman"/>
                <a:cs typeface="Times New Roman"/>
              </a:rPr>
              <a:t> </a:t>
            </a:r>
            <a:r>
              <a:rPr sz="2800" b="1" dirty="0">
                <a:solidFill>
                  <a:srgbClr val="003399"/>
                </a:solidFill>
                <a:latin typeface="Times New Roman"/>
                <a:cs typeface="Times New Roman"/>
              </a:rPr>
              <a:t>connotations.</a:t>
            </a:r>
            <a:endParaRPr sz="2800">
              <a:latin typeface="Times New Roman"/>
              <a:cs typeface="Times New Roman"/>
            </a:endParaRPr>
          </a:p>
          <a:p>
            <a:pPr marL="12700" marR="944244">
              <a:lnSpc>
                <a:spcPct val="90000"/>
              </a:lnSpc>
              <a:spcBef>
                <a:spcPts val="630"/>
              </a:spcBef>
              <a:buFont typeface="Wingdings"/>
              <a:buChar char=""/>
              <a:tabLst>
                <a:tab pos="295910" algn="l"/>
              </a:tabLst>
            </a:pPr>
            <a:r>
              <a:rPr sz="2800" b="1" spc="-5" dirty="0">
                <a:solidFill>
                  <a:srgbClr val="003399"/>
                </a:solidFill>
                <a:latin typeface="Times New Roman"/>
                <a:cs typeface="Times New Roman"/>
              </a:rPr>
              <a:t>Barriers cause</a:t>
            </a:r>
            <a:r>
              <a:rPr sz="2800" b="1" spc="-70" dirty="0">
                <a:solidFill>
                  <a:srgbClr val="003399"/>
                </a:solidFill>
                <a:latin typeface="Times New Roman"/>
                <a:cs typeface="Times New Roman"/>
              </a:rPr>
              <a:t> </a:t>
            </a:r>
            <a:r>
              <a:rPr sz="2800" b="1" spc="-5" dirty="0">
                <a:solidFill>
                  <a:srgbClr val="003399"/>
                </a:solidFill>
                <a:latin typeface="Times New Roman"/>
                <a:cs typeface="Times New Roman"/>
              </a:rPr>
              <a:t>by  differences </a:t>
            </a:r>
            <a:r>
              <a:rPr sz="2800" b="1" dirty="0">
                <a:solidFill>
                  <a:srgbClr val="003399"/>
                </a:solidFill>
                <a:latin typeface="Times New Roman"/>
                <a:cs typeface="Times New Roman"/>
              </a:rPr>
              <a:t>among  </a:t>
            </a:r>
            <a:r>
              <a:rPr sz="2800" b="1" spc="-5" dirty="0">
                <a:solidFill>
                  <a:srgbClr val="003399"/>
                </a:solidFill>
                <a:latin typeface="Times New Roman"/>
                <a:cs typeface="Times New Roman"/>
              </a:rPr>
              <a:t>perceptions.</a:t>
            </a:r>
            <a:endParaRPr sz="2800">
              <a:latin typeface="Times New Roman"/>
              <a:cs typeface="Times New Roman"/>
            </a:endParaRPr>
          </a:p>
          <a:p>
            <a:pPr marL="12700" marR="884555">
              <a:lnSpc>
                <a:spcPts val="3020"/>
              </a:lnSpc>
              <a:spcBef>
                <a:spcPts val="720"/>
              </a:spcBef>
              <a:buFont typeface="Wingdings"/>
              <a:buChar char=""/>
              <a:tabLst>
                <a:tab pos="295910" algn="l"/>
              </a:tabLst>
            </a:pPr>
            <a:r>
              <a:rPr sz="2800" b="1" spc="-5" dirty="0">
                <a:solidFill>
                  <a:srgbClr val="003399"/>
                </a:solidFill>
                <a:latin typeface="Times New Roman"/>
                <a:cs typeface="Times New Roman"/>
              </a:rPr>
              <a:t>Barrier caused</a:t>
            </a:r>
            <a:r>
              <a:rPr sz="2800" b="1" spc="-65" dirty="0">
                <a:solidFill>
                  <a:srgbClr val="003399"/>
                </a:solidFill>
                <a:latin typeface="Times New Roman"/>
                <a:cs typeface="Times New Roman"/>
              </a:rPr>
              <a:t> </a:t>
            </a:r>
            <a:r>
              <a:rPr sz="2800" b="1" spc="-5" dirty="0">
                <a:solidFill>
                  <a:srgbClr val="003399"/>
                </a:solidFill>
                <a:latin typeface="Times New Roman"/>
                <a:cs typeface="Times New Roman"/>
              </a:rPr>
              <a:t>by  semantics.</a:t>
            </a:r>
            <a:endParaRPr sz="2800">
              <a:latin typeface="Times New Roman"/>
              <a:cs typeface="Times New Roman"/>
            </a:endParaRPr>
          </a:p>
          <a:p>
            <a:pPr marL="12700" marR="5080">
              <a:lnSpc>
                <a:spcPts val="3020"/>
              </a:lnSpc>
              <a:spcBef>
                <a:spcPts val="685"/>
              </a:spcBef>
              <a:buFont typeface="Wingdings"/>
              <a:buChar char=""/>
              <a:tabLst>
                <a:tab pos="295910" algn="l"/>
              </a:tabLst>
            </a:pPr>
            <a:r>
              <a:rPr sz="2800" b="1" spc="-5" dirty="0">
                <a:solidFill>
                  <a:srgbClr val="003399"/>
                </a:solidFill>
                <a:latin typeface="Times New Roman"/>
                <a:cs typeface="Times New Roman"/>
              </a:rPr>
              <a:t>Barriers caused by</a:t>
            </a:r>
            <a:r>
              <a:rPr sz="2800" b="1" spc="-60" dirty="0">
                <a:solidFill>
                  <a:srgbClr val="003399"/>
                </a:solidFill>
                <a:latin typeface="Times New Roman"/>
                <a:cs typeface="Times New Roman"/>
              </a:rPr>
              <a:t> </a:t>
            </a:r>
            <a:r>
              <a:rPr sz="2800" b="1" dirty="0">
                <a:solidFill>
                  <a:srgbClr val="003399"/>
                </a:solidFill>
                <a:latin typeface="Times New Roman"/>
                <a:cs typeface="Times New Roman"/>
              </a:rPr>
              <a:t>tone  </a:t>
            </a:r>
            <a:r>
              <a:rPr sz="2800" b="1" spc="-5" dirty="0">
                <a:solidFill>
                  <a:srgbClr val="003399"/>
                </a:solidFill>
                <a:latin typeface="Times New Roman"/>
                <a:cs typeface="Times New Roman"/>
              </a:rPr>
              <a:t>differences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4974335" y="2243327"/>
            <a:ext cx="3005327" cy="4614671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974335" y="2243327"/>
            <a:ext cx="3157727" cy="4614671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974335" y="2243327"/>
            <a:ext cx="3101340" cy="4614671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49580" y="938783"/>
            <a:ext cx="5449824" cy="8991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88340" y="1040638"/>
            <a:ext cx="4944745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b="1" u="heavy" dirty="0">
                <a:solidFill>
                  <a:srgbClr val="003399"/>
                </a:solidFill>
                <a:uFill>
                  <a:solidFill>
                    <a:srgbClr val="003399"/>
                  </a:solidFill>
                </a:uFill>
                <a:latin typeface="Times New Roman"/>
                <a:cs typeface="Times New Roman"/>
              </a:rPr>
              <a:t>GLOBAL</a:t>
            </a:r>
            <a:r>
              <a:rPr sz="3200" b="1" u="heavy" spc="-55" dirty="0">
                <a:solidFill>
                  <a:srgbClr val="003399"/>
                </a:solidFill>
                <a:uFill>
                  <a:solidFill>
                    <a:srgbClr val="003399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3200" b="1" u="heavy" dirty="0">
                <a:solidFill>
                  <a:srgbClr val="003399"/>
                </a:solidFill>
                <a:uFill>
                  <a:solidFill>
                    <a:srgbClr val="003399"/>
                  </a:solidFill>
                </a:uFill>
                <a:latin typeface="Times New Roman"/>
                <a:cs typeface="Times New Roman"/>
              </a:rPr>
              <a:t>IMPLICATIONS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93419" y="1496567"/>
            <a:ext cx="4962144" cy="838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16051" y="1487424"/>
            <a:ext cx="3069336" cy="78943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44424" y="1991867"/>
            <a:ext cx="717804" cy="72999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09600" y="1956816"/>
            <a:ext cx="1229868" cy="78943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370075" y="1956816"/>
            <a:ext cx="647700" cy="78943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636776" y="1956816"/>
            <a:ext cx="2977896" cy="78943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145279" y="1956816"/>
            <a:ext cx="588263" cy="78943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27659" y="2340864"/>
            <a:ext cx="4311396" cy="78943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27659" y="2724911"/>
            <a:ext cx="4878324" cy="78943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27659" y="3108960"/>
            <a:ext cx="4799076" cy="789432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27659" y="3493008"/>
            <a:ext cx="1684020" cy="789432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44424" y="3997452"/>
            <a:ext cx="717804" cy="72999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09600" y="3962400"/>
            <a:ext cx="1309115" cy="789432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449324" y="3962400"/>
            <a:ext cx="647700" cy="78943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716023" y="3962400"/>
            <a:ext cx="2977896" cy="78943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224528" y="3962400"/>
            <a:ext cx="588263" cy="78943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27659" y="4346447"/>
            <a:ext cx="5138928" cy="789432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27659" y="4730496"/>
            <a:ext cx="3473196" cy="789431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535940" y="1534666"/>
            <a:ext cx="4599940" cy="3740150"/>
          </a:xfrm>
          <a:prstGeom prst="rect">
            <a:avLst/>
          </a:prstGeom>
        </p:spPr>
        <p:txBody>
          <a:bodyPr vert="horz" wrap="square" lIns="0" tIns="55880" rIns="0" bIns="0" rtlCol="0">
            <a:spAutoFit/>
          </a:bodyPr>
          <a:lstStyle/>
          <a:p>
            <a:pPr marL="100965">
              <a:lnSpc>
                <a:spcPct val="100000"/>
              </a:lnSpc>
              <a:spcBef>
                <a:spcPts val="440"/>
              </a:spcBef>
            </a:pPr>
            <a:r>
              <a:rPr sz="2800" b="1" spc="-5" dirty="0">
                <a:solidFill>
                  <a:srgbClr val="003399"/>
                </a:solidFill>
                <a:latin typeface="Times New Roman"/>
                <a:cs typeface="Times New Roman"/>
              </a:rPr>
              <a:t>Cultural</a:t>
            </a:r>
            <a:r>
              <a:rPr sz="2800" b="1" spc="5" dirty="0">
                <a:solidFill>
                  <a:srgbClr val="003399"/>
                </a:solidFill>
                <a:latin typeface="Times New Roman"/>
                <a:cs typeface="Times New Roman"/>
              </a:rPr>
              <a:t> </a:t>
            </a:r>
            <a:r>
              <a:rPr sz="2800" b="1" spc="-5" dirty="0">
                <a:solidFill>
                  <a:srgbClr val="003399"/>
                </a:solidFill>
                <a:latin typeface="Times New Roman"/>
                <a:cs typeface="Times New Roman"/>
              </a:rPr>
              <a:t>Context</a:t>
            </a:r>
            <a:endParaRPr sz="2800">
              <a:latin typeface="Times New Roman"/>
              <a:cs typeface="Times New Roman"/>
            </a:endParaRPr>
          </a:p>
          <a:p>
            <a:pPr marL="12700" marR="260350">
              <a:lnSpc>
                <a:spcPct val="90000"/>
              </a:lnSpc>
              <a:spcBef>
                <a:spcPts val="675"/>
              </a:spcBef>
              <a:buSzPct val="96428"/>
              <a:buFont typeface="Wingdings"/>
              <a:buChar char=""/>
              <a:tabLst>
                <a:tab pos="295910" algn="l"/>
              </a:tabLst>
            </a:pPr>
            <a:r>
              <a:rPr sz="2800" b="1" spc="-5" dirty="0">
                <a:solidFill>
                  <a:srgbClr val="003399"/>
                </a:solidFill>
                <a:latin typeface="Times New Roman"/>
                <a:cs typeface="Times New Roman"/>
              </a:rPr>
              <a:t>Low – context cultures -  They </a:t>
            </a:r>
            <a:r>
              <a:rPr sz="2800" b="1" spc="-10" dirty="0">
                <a:solidFill>
                  <a:srgbClr val="003399"/>
                </a:solidFill>
                <a:latin typeface="Times New Roman"/>
                <a:cs typeface="Times New Roman"/>
              </a:rPr>
              <a:t>rely </a:t>
            </a:r>
            <a:r>
              <a:rPr sz="2800" b="1" spc="-5" dirty="0">
                <a:solidFill>
                  <a:srgbClr val="003399"/>
                </a:solidFill>
                <a:latin typeface="Times New Roman"/>
                <a:cs typeface="Times New Roman"/>
              </a:rPr>
              <a:t>heavily on non  verbal and subtle </a:t>
            </a:r>
            <a:r>
              <a:rPr sz="2800" b="1" dirty="0">
                <a:solidFill>
                  <a:srgbClr val="003399"/>
                </a:solidFill>
                <a:latin typeface="Times New Roman"/>
                <a:cs typeface="Times New Roman"/>
              </a:rPr>
              <a:t>situational  </a:t>
            </a:r>
            <a:r>
              <a:rPr sz="2800" b="1" spc="-5" dirty="0">
                <a:solidFill>
                  <a:srgbClr val="003399"/>
                </a:solidFill>
                <a:latin typeface="Times New Roman"/>
                <a:cs typeface="Times New Roman"/>
              </a:rPr>
              <a:t>cues in communicating </a:t>
            </a:r>
            <a:r>
              <a:rPr sz="2800" b="1" spc="-10" dirty="0">
                <a:solidFill>
                  <a:srgbClr val="003399"/>
                </a:solidFill>
                <a:latin typeface="Times New Roman"/>
                <a:cs typeface="Times New Roman"/>
              </a:rPr>
              <a:t>with  </a:t>
            </a:r>
            <a:r>
              <a:rPr sz="2800" b="1" spc="-5" dirty="0">
                <a:solidFill>
                  <a:srgbClr val="003399"/>
                </a:solidFill>
                <a:latin typeface="Times New Roman"/>
                <a:cs typeface="Times New Roman"/>
              </a:rPr>
              <a:t>others.</a:t>
            </a:r>
            <a:endParaRPr sz="2800">
              <a:latin typeface="Times New Roman"/>
              <a:cs typeface="Times New Roman"/>
            </a:endParaRPr>
          </a:p>
          <a:p>
            <a:pPr marL="12700" marR="5080">
              <a:lnSpc>
                <a:spcPct val="90000"/>
              </a:lnSpc>
              <a:spcBef>
                <a:spcPts val="675"/>
              </a:spcBef>
              <a:buSzPct val="96428"/>
              <a:buFont typeface="Wingdings"/>
              <a:buChar char=""/>
              <a:tabLst>
                <a:tab pos="295910" algn="l"/>
              </a:tabLst>
            </a:pPr>
            <a:r>
              <a:rPr sz="2800" b="1" spc="-5" dirty="0">
                <a:solidFill>
                  <a:srgbClr val="003399"/>
                </a:solidFill>
                <a:latin typeface="Times New Roman"/>
                <a:cs typeface="Times New Roman"/>
              </a:rPr>
              <a:t>High – context cultures -  They rely essentially on </a:t>
            </a:r>
            <a:r>
              <a:rPr sz="2800" b="1" spc="-10" dirty="0">
                <a:solidFill>
                  <a:srgbClr val="003399"/>
                </a:solidFill>
                <a:latin typeface="Times New Roman"/>
                <a:cs typeface="Times New Roman"/>
              </a:rPr>
              <a:t>words  </a:t>
            </a:r>
            <a:r>
              <a:rPr sz="2800" b="1" spc="-5" dirty="0">
                <a:solidFill>
                  <a:srgbClr val="003399"/>
                </a:solidFill>
                <a:latin typeface="Times New Roman"/>
                <a:cs typeface="Times New Roman"/>
              </a:rPr>
              <a:t>to convey</a:t>
            </a:r>
            <a:r>
              <a:rPr sz="2800" b="1" dirty="0">
                <a:solidFill>
                  <a:srgbClr val="003399"/>
                </a:solidFill>
                <a:latin typeface="Times New Roman"/>
                <a:cs typeface="Times New Roman"/>
              </a:rPr>
              <a:t> </a:t>
            </a:r>
            <a:r>
              <a:rPr sz="2800" b="1" spc="-5" dirty="0">
                <a:solidFill>
                  <a:srgbClr val="003399"/>
                </a:solidFill>
                <a:latin typeface="Times New Roman"/>
                <a:cs typeface="Times New Roman"/>
              </a:rPr>
              <a:t>meaning.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5297423" y="1394460"/>
            <a:ext cx="3451860" cy="2874264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5297423" y="3909059"/>
            <a:ext cx="3451860" cy="2860548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91895" y="1007363"/>
            <a:ext cx="6928104" cy="746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48055" y="448055"/>
            <a:ext cx="7542276" cy="90220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48055" y="935736"/>
            <a:ext cx="2244852" cy="90220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41249" rIns="0" bIns="0" rtlCol="0">
            <a:spAutoFit/>
          </a:bodyPr>
          <a:lstStyle/>
          <a:p>
            <a:pPr marL="50800" marR="5080">
              <a:lnSpc>
                <a:spcPct val="100000"/>
              </a:lnSpc>
              <a:spcBef>
                <a:spcPts val="105"/>
              </a:spcBef>
            </a:pPr>
            <a:r>
              <a:rPr sz="3200" u="heavy" dirty="0">
                <a:solidFill>
                  <a:srgbClr val="003399"/>
                </a:solidFill>
                <a:uFill>
                  <a:solidFill>
                    <a:srgbClr val="003399"/>
                  </a:solidFill>
                </a:uFill>
                <a:latin typeface="Tahoma"/>
                <a:cs typeface="Tahoma"/>
              </a:rPr>
              <a:t>Communication </a:t>
            </a:r>
            <a:r>
              <a:rPr sz="3200" u="heavy" spc="-5" dirty="0">
                <a:solidFill>
                  <a:srgbClr val="003399"/>
                </a:solidFill>
                <a:uFill>
                  <a:solidFill>
                    <a:srgbClr val="003399"/>
                  </a:solidFill>
                </a:uFill>
                <a:latin typeface="Tahoma"/>
                <a:cs typeface="Tahoma"/>
              </a:rPr>
              <a:t>Skills For </a:t>
            </a:r>
            <a:r>
              <a:rPr sz="3200" u="heavy" dirty="0">
                <a:solidFill>
                  <a:srgbClr val="003399"/>
                </a:solidFill>
                <a:uFill>
                  <a:solidFill>
                    <a:srgbClr val="003399"/>
                  </a:solidFill>
                </a:uFill>
                <a:latin typeface="Tahoma"/>
                <a:cs typeface="Tahoma"/>
              </a:rPr>
              <a:t>Managers as </a:t>
            </a:r>
            <a:r>
              <a:rPr sz="3200" dirty="0">
                <a:solidFill>
                  <a:srgbClr val="003399"/>
                </a:solidFill>
                <a:latin typeface="Tahoma"/>
                <a:cs typeface="Tahoma"/>
              </a:rPr>
              <a:t> </a:t>
            </a:r>
            <a:r>
              <a:rPr sz="3200" u="heavy" dirty="0">
                <a:solidFill>
                  <a:srgbClr val="003399"/>
                </a:solidFill>
                <a:uFill>
                  <a:solidFill>
                    <a:srgbClr val="003399"/>
                  </a:solidFill>
                </a:uFill>
                <a:latin typeface="Tahoma"/>
                <a:cs typeface="Tahoma"/>
              </a:rPr>
              <a:t>Receivers</a:t>
            </a:r>
            <a:endParaRPr sz="3200">
              <a:latin typeface="Tahoma"/>
              <a:cs typeface="Tahoma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91895" y="1495044"/>
            <a:ext cx="1757172" cy="7467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599643" y="1526706"/>
            <a:ext cx="8183880" cy="4514215"/>
          </a:xfrm>
          <a:prstGeom prst="rect">
            <a:avLst/>
          </a:prstGeom>
        </p:spPr>
        <p:txBody>
          <a:bodyPr vert="horz" wrap="square" lIns="0" tIns="110489" rIns="0" bIns="0" rtlCol="0">
            <a:spAutoFit/>
          </a:bodyPr>
          <a:lstStyle/>
          <a:p>
            <a:pPr marL="321310" indent="-309245">
              <a:lnSpc>
                <a:spcPct val="100000"/>
              </a:lnSpc>
              <a:spcBef>
                <a:spcPts val="869"/>
              </a:spcBef>
              <a:buClr>
                <a:srgbClr val="CC3300"/>
              </a:buClr>
              <a:buSzPct val="81250"/>
              <a:buFont typeface="Wingdings"/>
              <a:buChar char=""/>
              <a:tabLst>
                <a:tab pos="321945" algn="l"/>
              </a:tabLst>
            </a:pPr>
            <a:r>
              <a:rPr sz="3200" b="1" dirty="0">
                <a:latin typeface="Arial Narrow"/>
                <a:cs typeface="Arial Narrow"/>
              </a:rPr>
              <a:t>Pay </a:t>
            </a:r>
            <a:r>
              <a:rPr sz="3200" b="1" spc="-5" dirty="0">
                <a:latin typeface="Arial Narrow"/>
                <a:cs typeface="Arial Narrow"/>
              </a:rPr>
              <a:t>attention </a:t>
            </a:r>
            <a:r>
              <a:rPr sz="3200" b="1" dirty="0">
                <a:latin typeface="Arial Narrow"/>
                <a:cs typeface="Arial Narrow"/>
              </a:rPr>
              <a:t>to </a:t>
            </a:r>
            <a:r>
              <a:rPr sz="3200" b="1" spc="-5" dirty="0">
                <a:latin typeface="Arial Narrow"/>
                <a:cs typeface="Arial Narrow"/>
              </a:rPr>
              <a:t>what is sent </a:t>
            </a:r>
            <a:r>
              <a:rPr sz="3200" b="1" dirty="0">
                <a:latin typeface="Arial Narrow"/>
                <a:cs typeface="Arial Narrow"/>
              </a:rPr>
              <a:t>as a</a:t>
            </a:r>
            <a:r>
              <a:rPr sz="3200" b="1" spc="-70" dirty="0">
                <a:latin typeface="Arial Narrow"/>
                <a:cs typeface="Arial Narrow"/>
              </a:rPr>
              <a:t> </a:t>
            </a:r>
            <a:r>
              <a:rPr sz="3200" b="1" dirty="0">
                <a:latin typeface="Arial Narrow"/>
                <a:cs typeface="Arial Narrow"/>
              </a:rPr>
              <a:t>message.</a:t>
            </a:r>
            <a:endParaRPr sz="3200">
              <a:latin typeface="Arial Narrow"/>
              <a:cs typeface="Arial Narrow"/>
            </a:endParaRPr>
          </a:p>
          <a:p>
            <a:pPr marL="321310" indent="-309245">
              <a:lnSpc>
                <a:spcPct val="100000"/>
              </a:lnSpc>
              <a:spcBef>
                <a:spcPts val="770"/>
              </a:spcBef>
              <a:buClr>
                <a:srgbClr val="CC3300"/>
              </a:buClr>
              <a:buSzPct val="81250"/>
              <a:buFont typeface="Wingdings"/>
              <a:buChar char=""/>
              <a:tabLst>
                <a:tab pos="321945" algn="l"/>
              </a:tabLst>
            </a:pPr>
            <a:r>
              <a:rPr sz="3200" b="1" dirty="0">
                <a:latin typeface="Arial Narrow"/>
                <a:cs typeface="Arial Narrow"/>
              </a:rPr>
              <a:t>Be a good </a:t>
            </a:r>
            <a:r>
              <a:rPr sz="3200" b="1" spc="-5" dirty="0">
                <a:latin typeface="Arial Narrow"/>
                <a:cs typeface="Arial Narrow"/>
              </a:rPr>
              <a:t>listener: </a:t>
            </a:r>
            <a:r>
              <a:rPr sz="3200" b="1" dirty="0">
                <a:latin typeface="Arial Narrow"/>
                <a:cs typeface="Arial Narrow"/>
              </a:rPr>
              <a:t>don’t</a:t>
            </a:r>
            <a:r>
              <a:rPr sz="3200" b="1" spc="-85" dirty="0">
                <a:latin typeface="Arial Narrow"/>
                <a:cs typeface="Arial Narrow"/>
              </a:rPr>
              <a:t> </a:t>
            </a:r>
            <a:r>
              <a:rPr sz="3200" b="1" spc="-5" dirty="0">
                <a:latin typeface="Arial Narrow"/>
                <a:cs typeface="Arial Narrow"/>
              </a:rPr>
              <a:t>interrupt.</a:t>
            </a:r>
            <a:endParaRPr sz="3200">
              <a:latin typeface="Arial Narrow"/>
              <a:cs typeface="Arial Narrow"/>
            </a:endParaRPr>
          </a:p>
          <a:p>
            <a:pPr marL="321310" indent="-309245">
              <a:lnSpc>
                <a:spcPct val="100000"/>
              </a:lnSpc>
              <a:spcBef>
                <a:spcPts val="770"/>
              </a:spcBef>
              <a:buClr>
                <a:srgbClr val="CC3300"/>
              </a:buClr>
              <a:buSzPct val="81250"/>
              <a:buFont typeface="Wingdings"/>
              <a:buChar char=""/>
              <a:tabLst>
                <a:tab pos="321945" algn="l"/>
              </a:tabLst>
            </a:pPr>
            <a:r>
              <a:rPr sz="3200" b="1" dirty="0">
                <a:latin typeface="Arial Narrow"/>
                <a:cs typeface="Arial Narrow"/>
              </a:rPr>
              <a:t>Ask questions to </a:t>
            </a:r>
            <a:r>
              <a:rPr sz="3200" b="1" spc="-5" dirty="0">
                <a:latin typeface="Arial Narrow"/>
                <a:cs typeface="Arial Narrow"/>
              </a:rPr>
              <a:t>clarify your</a:t>
            </a:r>
            <a:r>
              <a:rPr sz="3200" b="1" spc="-95" dirty="0">
                <a:latin typeface="Arial Narrow"/>
                <a:cs typeface="Arial Narrow"/>
              </a:rPr>
              <a:t> </a:t>
            </a:r>
            <a:r>
              <a:rPr sz="3200" b="1" dirty="0">
                <a:latin typeface="Arial Narrow"/>
                <a:cs typeface="Arial Narrow"/>
              </a:rPr>
              <a:t>understanding.</a:t>
            </a:r>
            <a:endParaRPr sz="3200">
              <a:latin typeface="Arial Narrow"/>
              <a:cs typeface="Arial Narrow"/>
            </a:endParaRPr>
          </a:p>
          <a:p>
            <a:pPr marL="303530" marR="5080" indent="-291465">
              <a:lnSpc>
                <a:spcPct val="100000"/>
              </a:lnSpc>
              <a:spcBef>
                <a:spcPts val="770"/>
              </a:spcBef>
              <a:buClr>
                <a:srgbClr val="CC3300"/>
              </a:buClr>
              <a:buSzPct val="81250"/>
              <a:buFont typeface="Wingdings"/>
              <a:buChar char=""/>
              <a:tabLst>
                <a:tab pos="321945" algn="l"/>
              </a:tabLst>
            </a:pPr>
            <a:r>
              <a:rPr sz="3200" b="1" dirty="0">
                <a:latin typeface="Arial Narrow"/>
                <a:cs typeface="Arial Narrow"/>
              </a:rPr>
              <a:t>Be empathetic: try to understand </a:t>
            </a:r>
            <a:r>
              <a:rPr sz="3200" b="1" spc="-5" dirty="0">
                <a:latin typeface="Arial Narrow"/>
                <a:cs typeface="Arial Narrow"/>
              </a:rPr>
              <a:t>what </a:t>
            </a:r>
            <a:r>
              <a:rPr sz="3200" b="1" dirty="0">
                <a:latin typeface="Arial Narrow"/>
                <a:cs typeface="Arial Narrow"/>
              </a:rPr>
              <a:t>the</a:t>
            </a:r>
            <a:r>
              <a:rPr sz="3200" b="1" spc="-145" dirty="0">
                <a:latin typeface="Arial Narrow"/>
                <a:cs typeface="Arial Narrow"/>
              </a:rPr>
              <a:t> </a:t>
            </a:r>
            <a:r>
              <a:rPr sz="3200" b="1" spc="-5" dirty="0">
                <a:latin typeface="Arial Narrow"/>
                <a:cs typeface="Arial Narrow"/>
              </a:rPr>
              <a:t>sender  </a:t>
            </a:r>
            <a:r>
              <a:rPr sz="3200" b="1" dirty="0">
                <a:latin typeface="Arial Narrow"/>
                <a:cs typeface="Arial Narrow"/>
              </a:rPr>
              <a:t>feels.</a:t>
            </a:r>
            <a:endParaRPr sz="3200">
              <a:latin typeface="Arial Narrow"/>
              <a:cs typeface="Arial Narrow"/>
            </a:endParaRPr>
          </a:p>
          <a:p>
            <a:pPr marL="303530" marR="706120" indent="-291465">
              <a:lnSpc>
                <a:spcPct val="100000"/>
              </a:lnSpc>
              <a:spcBef>
                <a:spcPts val="770"/>
              </a:spcBef>
              <a:buClr>
                <a:srgbClr val="CC3300"/>
              </a:buClr>
              <a:buSzPct val="81250"/>
              <a:buFont typeface="Wingdings"/>
              <a:buChar char=""/>
              <a:tabLst>
                <a:tab pos="321945" algn="l"/>
              </a:tabLst>
            </a:pPr>
            <a:r>
              <a:rPr sz="3200" b="1" dirty="0">
                <a:latin typeface="Arial Narrow"/>
                <a:cs typeface="Arial Narrow"/>
              </a:rPr>
              <a:t>Understand </a:t>
            </a:r>
            <a:r>
              <a:rPr sz="3200" b="1" spc="-5" dirty="0">
                <a:latin typeface="Arial Narrow"/>
                <a:cs typeface="Arial Narrow"/>
              </a:rPr>
              <a:t>linguistic styles: </a:t>
            </a:r>
            <a:r>
              <a:rPr sz="3200" b="1" dirty="0">
                <a:latin typeface="Arial Narrow"/>
                <a:cs typeface="Arial Narrow"/>
              </a:rPr>
              <a:t>different people  </a:t>
            </a:r>
            <a:r>
              <a:rPr sz="3200" b="1" spc="-5" dirty="0">
                <a:latin typeface="Arial Narrow"/>
                <a:cs typeface="Arial Narrow"/>
              </a:rPr>
              <a:t>speak</a:t>
            </a:r>
            <a:r>
              <a:rPr sz="3200" b="1" spc="-25" dirty="0">
                <a:latin typeface="Arial Narrow"/>
                <a:cs typeface="Arial Narrow"/>
              </a:rPr>
              <a:t> </a:t>
            </a:r>
            <a:r>
              <a:rPr sz="3200" b="1" dirty="0">
                <a:latin typeface="Arial Narrow"/>
                <a:cs typeface="Arial Narrow"/>
              </a:rPr>
              <a:t>differently.</a:t>
            </a:r>
            <a:endParaRPr sz="3200">
              <a:latin typeface="Arial Narrow"/>
              <a:cs typeface="Arial Narrow"/>
            </a:endParaRPr>
          </a:p>
          <a:p>
            <a:pPr marL="321310" indent="-309245">
              <a:lnSpc>
                <a:spcPct val="100000"/>
              </a:lnSpc>
              <a:spcBef>
                <a:spcPts val="770"/>
              </a:spcBef>
              <a:buClr>
                <a:srgbClr val="CC3300"/>
              </a:buClr>
              <a:buSzPct val="81250"/>
              <a:buFont typeface="Wingdings"/>
              <a:buChar char=""/>
              <a:tabLst>
                <a:tab pos="321945" algn="l"/>
              </a:tabLst>
            </a:pPr>
            <a:r>
              <a:rPr sz="3200" b="1" dirty="0">
                <a:latin typeface="Arial Narrow"/>
                <a:cs typeface="Arial Narrow"/>
              </a:rPr>
              <a:t>Speed, tone, pausing </a:t>
            </a:r>
            <a:r>
              <a:rPr sz="3200" b="1" spc="-5" dirty="0">
                <a:latin typeface="Arial Narrow"/>
                <a:cs typeface="Arial Narrow"/>
              </a:rPr>
              <a:t>all impact</a:t>
            </a:r>
            <a:r>
              <a:rPr sz="3200" b="1" spc="-130" dirty="0">
                <a:latin typeface="Arial Narrow"/>
                <a:cs typeface="Arial Narrow"/>
              </a:rPr>
              <a:t> </a:t>
            </a:r>
            <a:r>
              <a:rPr sz="3200" b="1" spc="-5" dirty="0">
                <a:latin typeface="Arial Narrow"/>
                <a:cs typeface="Arial Narrow"/>
              </a:rPr>
              <a:t>communication.</a:t>
            </a:r>
            <a:endParaRPr sz="3200">
              <a:latin typeface="Arial Narrow"/>
              <a:cs typeface="Arial Narrow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189468" y="6509105"/>
            <a:ext cx="41910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10" dirty="0">
                <a:solidFill>
                  <a:srgbClr val="333333"/>
                </a:solidFill>
                <a:latin typeface="Arial"/>
                <a:cs typeface="Arial"/>
              </a:rPr>
              <a:t>16-105</a:t>
            </a:r>
            <a:endParaRPr sz="1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33400" y="762000"/>
            <a:ext cx="3581400" cy="52578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46320" y="4937759"/>
            <a:ext cx="3598164" cy="914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572000" y="4305300"/>
            <a:ext cx="4343400" cy="101193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413503" y="5486400"/>
            <a:ext cx="4030979" cy="9144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139184" y="4853940"/>
            <a:ext cx="4777740" cy="101193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781044" y="5402579"/>
            <a:ext cx="4937759" cy="101193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4052442" y="4418203"/>
            <a:ext cx="4366895" cy="1671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791210" algn="r">
              <a:lnSpc>
                <a:spcPct val="100000"/>
              </a:lnSpc>
              <a:spcBef>
                <a:spcPts val="100"/>
              </a:spcBef>
            </a:pPr>
            <a:r>
              <a:rPr sz="3600" b="1" u="heavy" dirty="0">
                <a:uFill>
                  <a:solidFill>
                    <a:srgbClr val="000000"/>
                  </a:solidFill>
                </a:uFill>
                <a:latin typeface="Comic Sans MS"/>
                <a:cs typeface="Comic Sans MS"/>
              </a:rPr>
              <a:t>LISTENING</a:t>
            </a:r>
            <a:r>
              <a:rPr sz="3600" b="1" u="heavy" spc="-100" dirty="0">
                <a:uFill>
                  <a:solidFill>
                    <a:srgbClr val="000000"/>
                  </a:solidFill>
                </a:uFill>
                <a:latin typeface="Comic Sans MS"/>
                <a:cs typeface="Comic Sans MS"/>
              </a:rPr>
              <a:t> </a:t>
            </a:r>
            <a:r>
              <a:rPr sz="3600" b="1" u="heavy" spc="-5" dirty="0">
                <a:uFill>
                  <a:solidFill>
                    <a:srgbClr val="000000"/>
                  </a:solidFill>
                </a:uFill>
                <a:latin typeface="Comic Sans MS"/>
                <a:cs typeface="Comic Sans MS"/>
              </a:rPr>
              <a:t>IN </a:t>
            </a:r>
            <a:r>
              <a:rPr sz="3600" b="1" spc="-5" dirty="0">
                <a:latin typeface="Comic Sans MS"/>
                <a:cs typeface="Comic Sans MS"/>
              </a:rPr>
              <a:t> </a:t>
            </a:r>
            <a:r>
              <a:rPr sz="3600" b="1" u="heavy" spc="-5" dirty="0">
                <a:uFill>
                  <a:solidFill>
                    <a:srgbClr val="000000"/>
                  </a:solidFill>
                </a:uFill>
                <a:latin typeface="Comic Sans MS"/>
                <a:cs typeface="Comic Sans MS"/>
              </a:rPr>
              <a:t>IN</a:t>
            </a:r>
            <a:r>
              <a:rPr sz="3600" b="1" u="heavy" spc="5" dirty="0">
                <a:uFill>
                  <a:solidFill>
                    <a:srgbClr val="000000"/>
                  </a:solidFill>
                </a:uFill>
                <a:latin typeface="Comic Sans MS"/>
                <a:cs typeface="Comic Sans MS"/>
              </a:rPr>
              <a:t>T</a:t>
            </a:r>
            <a:r>
              <a:rPr sz="3600" b="1" u="heavy" dirty="0">
                <a:uFill>
                  <a:solidFill>
                    <a:srgbClr val="000000"/>
                  </a:solidFill>
                </a:uFill>
                <a:latin typeface="Comic Sans MS"/>
                <a:cs typeface="Comic Sans MS"/>
              </a:rPr>
              <a:t>ERPERS</a:t>
            </a:r>
            <a:r>
              <a:rPr sz="3600" b="1" u="heavy" spc="10" dirty="0">
                <a:uFill>
                  <a:solidFill>
                    <a:srgbClr val="000000"/>
                  </a:solidFill>
                </a:uFill>
                <a:latin typeface="Comic Sans MS"/>
                <a:cs typeface="Comic Sans MS"/>
              </a:rPr>
              <a:t>O</a:t>
            </a:r>
            <a:r>
              <a:rPr sz="3600" b="1" u="heavy" dirty="0">
                <a:uFill>
                  <a:solidFill>
                    <a:srgbClr val="000000"/>
                  </a:solidFill>
                </a:uFill>
                <a:latin typeface="Comic Sans MS"/>
                <a:cs typeface="Comic Sans MS"/>
              </a:rPr>
              <a:t>NAL </a:t>
            </a:r>
            <a:r>
              <a:rPr sz="3600" b="1" dirty="0">
                <a:latin typeface="Comic Sans MS"/>
                <a:cs typeface="Comic Sans MS"/>
              </a:rPr>
              <a:t> </a:t>
            </a:r>
            <a:r>
              <a:rPr sz="3600" b="1" u="heavy" dirty="0">
                <a:uFill>
                  <a:solidFill>
                    <a:srgbClr val="000000"/>
                  </a:solidFill>
                </a:uFill>
                <a:latin typeface="Comic Sans MS"/>
                <a:cs typeface="Comic Sans MS"/>
              </a:rPr>
              <a:t>COMMUNICATION</a:t>
            </a:r>
            <a:endParaRPr sz="3600">
              <a:latin typeface="Comic Sans MS"/>
              <a:cs typeface="Comic Sans M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055364" y="6035040"/>
            <a:ext cx="4389120" cy="9143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715000" y="2819400"/>
            <a:ext cx="2819400" cy="128778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01980" y="220979"/>
            <a:ext cx="4076700" cy="8991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45819" y="781812"/>
            <a:ext cx="3468624" cy="807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26363" y="1440180"/>
            <a:ext cx="8016240" cy="8991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49580" y="1927860"/>
            <a:ext cx="5963412" cy="89916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49580" y="2415539"/>
            <a:ext cx="6925056" cy="89916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49580" y="2903220"/>
            <a:ext cx="7403592" cy="89915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49580" y="3390900"/>
            <a:ext cx="2339340" cy="89916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26363" y="4561332"/>
            <a:ext cx="5219700" cy="89916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26363" y="5146547"/>
            <a:ext cx="5522976" cy="89915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688340" y="316738"/>
            <a:ext cx="7509509" cy="544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5100">
              <a:lnSpc>
                <a:spcPct val="100000"/>
              </a:lnSpc>
              <a:spcBef>
                <a:spcPts val="100"/>
              </a:spcBef>
            </a:pPr>
            <a:r>
              <a:rPr sz="3200" u="heavy" dirty="0">
                <a:uFill>
                  <a:solidFill>
                    <a:srgbClr val="000000"/>
                  </a:solidFill>
                </a:uFill>
                <a:latin typeface="Comic Sans MS"/>
                <a:cs typeface="Comic Sans MS"/>
              </a:rPr>
              <a:t>What </a:t>
            </a:r>
            <a:r>
              <a:rPr sz="3200" u="heavy" spc="-5" dirty="0">
                <a:uFill>
                  <a:solidFill>
                    <a:srgbClr val="000000"/>
                  </a:solidFill>
                </a:uFill>
                <a:latin typeface="Comic Sans MS"/>
                <a:cs typeface="Comic Sans MS"/>
              </a:rPr>
              <a:t>is </a:t>
            </a:r>
            <a:r>
              <a:rPr sz="3200" u="heavy" dirty="0">
                <a:uFill>
                  <a:solidFill>
                    <a:srgbClr val="000000"/>
                  </a:solidFill>
                </a:uFill>
                <a:latin typeface="Comic Sans MS"/>
                <a:cs typeface="Comic Sans MS"/>
              </a:rPr>
              <a:t>listening?</a:t>
            </a:r>
            <a:endParaRPr sz="3200">
              <a:latin typeface="Comic Sans MS"/>
              <a:cs typeface="Comic Sans MS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4100">
              <a:latin typeface="Comic Sans MS"/>
              <a:cs typeface="Comic Sans MS"/>
            </a:endParaRPr>
          </a:p>
          <a:p>
            <a:pPr marL="12700" marR="5080" indent="176530">
              <a:lnSpc>
                <a:spcPct val="100000"/>
              </a:lnSpc>
            </a:pPr>
            <a:r>
              <a:rPr sz="3200" b="1" dirty="0">
                <a:solidFill>
                  <a:srgbClr val="003399"/>
                </a:solidFill>
                <a:latin typeface="Comic Sans MS"/>
                <a:cs typeface="Comic Sans MS"/>
              </a:rPr>
              <a:t>Listening…. the </a:t>
            </a:r>
            <a:r>
              <a:rPr sz="3200" b="1" spc="-5" dirty="0">
                <a:solidFill>
                  <a:srgbClr val="003399"/>
                </a:solidFill>
                <a:latin typeface="Comic Sans MS"/>
                <a:cs typeface="Comic Sans MS"/>
              </a:rPr>
              <a:t>psychological process  </a:t>
            </a:r>
            <a:r>
              <a:rPr sz="3200" b="1" dirty="0">
                <a:solidFill>
                  <a:srgbClr val="003399"/>
                </a:solidFill>
                <a:latin typeface="Comic Sans MS"/>
                <a:cs typeface="Comic Sans MS"/>
              </a:rPr>
              <a:t>of receiving, attending </a:t>
            </a:r>
            <a:r>
              <a:rPr sz="3200" b="1" spc="-5" dirty="0">
                <a:solidFill>
                  <a:srgbClr val="003399"/>
                </a:solidFill>
                <a:latin typeface="Comic Sans MS"/>
                <a:cs typeface="Comic Sans MS"/>
              </a:rPr>
              <a:t>to,  </a:t>
            </a:r>
            <a:r>
              <a:rPr sz="3200" b="1" dirty="0">
                <a:solidFill>
                  <a:srgbClr val="003399"/>
                </a:solidFill>
                <a:latin typeface="Comic Sans MS"/>
                <a:cs typeface="Comic Sans MS"/>
              </a:rPr>
              <a:t>constructing meaning </a:t>
            </a:r>
            <a:r>
              <a:rPr sz="3200" b="1" spc="-5" dirty="0">
                <a:solidFill>
                  <a:srgbClr val="003399"/>
                </a:solidFill>
                <a:latin typeface="Comic Sans MS"/>
                <a:cs typeface="Comic Sans MS"/>
              </a:rPr>
              <a:t>from, </a:t>
            </a:r>
            <a:r>
              <a:rPr sz="3200" b="1" dirty="0">
                <a:solidFill>
                  <a:srgbClr val="003399"/>
                </a:solidFill>
                <a:latin typeface="Comic Sans MS"/>
                <a:cs typeface="Comic Sans MS"/>
              </a:rPr>
              <a:t>and  </a:t>
            </a:r>
            <a:r>
              <a:rPr sz="3200" b="1" spc="-5" dirty="0">
                <a:solidFill>
                  <a:srgbClr val="003399"/>
                </a:solidFill>
                <a:latin typeface="Comic Sans MS"/>
                <a:cs typeface="Comic Sans MS"/>
              </a:rPr>
              <a:t>responding </a:t>
            </a:r>
            <a:r>
              <a:rPr sz="3200" b="1" dirty="0">
                <a:solidFill>
                  <a:srgbClr val="003399"/>
                </a:solidFill>
                <a:latin typeface="Comic Sans MS"/>
                <a:cs typeface="Comic Sans MS"/>
              </a:rPr>
              <a:t>to spoken </a:t>
            </a:r>
            <a:r>
              <a:rPr sz="3200" b="1" spc="-5" dirty="0">
                <a:solidFill>
                  <a:srgbClr val="003399"/>
                </a:solidFill>
                <a:latin typeface="Comic Sans MS"/>
                <a:cs typeface="Comic Sans MS"/>
              </a:rPr>
              <a:t>or nonverbal  </a:t>
            </a:r>
            <a:r>
              <a:rPr sz="3200" b="1" dirty="0">
                <a:solidFill>
                  <a:srgbClr val="003399"/>
                </a:solidFill>
                <a:latin typeface="Comic Sans MS"/>
                <a:cs typeface="Comic Sans MS"/>
              </a:rPr>
              <a:t>messages</a:t>
            </a:r>
            <a:endParaRPr sz="3200">
              <a:latin typeface="Comic Sans MS"/>
              <a:cs typeface="Comic Sans MS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3300">
              <a:latin typeface="Comic Sans MS"/>
              <a:cs typeface="Comic Sans MS"/>
            </a:endParaRPr>
          </a:p>
          <a:p>
            <a:pPr marL="189230" marR="2498090">
              <a:lnSpc>
                <a:spcPct val="120000"/>
              </a:lnSpc>
            </a:pPr>
            <a:r>
              <a:rPr sz="3200" b="1" spc="-5" dirty="0">
                <a:solidFill>
                  <a:srgbClr val="003399"/>
                </a:solidFill>
                <a:latin typeface="Comic Sans MS"/>
                <a:cs typeface="Comic Sans MS"/>
              </a:rPr>
              <a:t>Hearing </a:t>
            </a:r>
            <a:r>
              <a:rPr sz="3200" b="1" dirty="0">
                <a:solidFill>
                  <a:srgbClr val="003399"/>
                </a:solidFill>
                <a:latin typeface="Comic Sans MS"/>
                <a:cs typeface="Comic Sans MS"/>
              </a:rPr>
              <a:t>= physiological  Listening =</a:t>
            </a:r>
            <a:r>
              <a:rPr sz="3200" b="1" spc="-85" dirty="0">
                <a:solidFill>
                  <a:srgbClr val="003399"/>
                </a:solidFill>
                <a:latin typeface="Comic Sans MS"/>
                <a:cs typeface="Comic Sans MS"/>
              </a:rPr>
              <a:t> </a:t>
            </a:r>
            <a:r>
              <a:rPr sz="3200" b="1" dirty="0">
                <a:solidFill>
                  <a:srgbClr val="003399"/>
                </a:solidFill>
                <a:latin typeface="Comic Sans MS"/>
                <a:cs typeface="Comic Sans MS"/>
              </a:rPr>
              <a:t>psychological</a:t>
            </a:r>
            <a:endParaRPr sz="3200">
              <a:latin typeface="Comic Sans MS"/>
              <a:cs typeface="Comic Sans M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867400" y="4191000"/>
            <a:ext cx="2819400" cy="128778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54380" y="220979"/>
            <a:ext cx="4721352" cy="8991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993444" y="316738"/>
            <a:ext cx="4214495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u="heavy" dirty="0">
                <a:uFill>
                  <a:solidFill>
                    <a:srgbClr val="000000"/>
                  </a:solidFill>
                </a:uFill>
                <a:latin typeface="Comic Sans MS"/>
                <a:cs typeface="Comic Sans MS"/>
              </a:rPr>
              <a:t>Listening V/S</a:t>
            </a:r>
            <a:r>
              <a:rPr sz="3200" u="heavy" spc="-35" dirty="0">
                <a:uFill>
                  <a:solidFill>
                    <a:srgbClr val="000000"/>
                  </a:solidFill>
                </a:uFill>
                <a:latin typeface="Comic Sans MS"/>
                <a:cs typeface="Comic Sans MS"/>
              </a:rPr>
              <a:t> </a:t>
            </a:r>
            <a:r>
              <a:rPr sz="3200" u="heavy" spc="-5" dirty="0">
                <a:uFill>
                  <a:solidFill>
                    <a:srgbClr val="000000"/>
                  </a:solidFill>
                </a:uFill>
                <a:latin typeface="Comic Sans MS"/>
                <a:cs typeface="Comic Sans MS"/>
              </a:rPr>
              <a:t>Hearing</a:t>
            </a:r>
            <a:endParaRPr sz="3200">
              <a:latin typeface="Comic Sans MS"/>
              <a:cs typeface="Comic Sans M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998219" y="781812"/>
            <a:ext cx="4233672" cy="807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42187" y="1488947"/>
            <a:ext cx="1781556" cy="78943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55547" y="1979676"/>
            <a:ext cx="1354836" cy="7315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054351" y="1488947"/>
            <a:ext cx="685800" cy="78943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427732" y="1488947"/>
            <a:ext cx="6259068" cy="78943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42187" y="2427732"/>
            <a:ext cx="1961388" cy="78943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55547" y="2918460"/>
            <a:ext cx="1534667" cy="7315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234183" y="2427732"/>
            <a:ext cx="685800" cy="78943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609088" y="2427732"/>
            <a:ext cx="5213604" cy="78943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998219" y="2811779"/>
            <a:ext cx="5801867" cy="789432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42187" y="3750564"/>
            <a:ext cx="3412236" cy="789432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42187" y="4219955"/>
            <a:ext cx="7156704" cy="789432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998219" y="4604003"/>
            <a:ext cx="4280915" cy="789432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950772" y="1572209"/>
            <a:ext cx="7499984" cy="35680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u="heavy" spc="-10" dirty="0">
                <a:solidFill>
                  <a:srgbClr val="003399"/>
                </a:solidFill>
                <a:uFill>
                  <a:solidFill>
                    <a:srgbClr val="003399"/>
                  </a:solidFill>
                </a:uFill>
                <a:latin typeface="Comic Sans MS"/>
                <a:cs typeface="Comic Sans MS"/>
              </a:rPr>
              <a:t>Hearing</a:t>
            </a:r>
            <a:r>
              <a:rPr sz="2800" b="1" spc="-10" dirty="0">
                <a:solidFill>
                  <a:srgbClr val="003399"/>
                </a:solidFill>
                <a:latin typeface="Comic Sans MS"/>
                <a:cs typeface="Comic Sans MS"/>
              </a:rPr>
              <a:t>- </a:t>
            </a:r>
            <a:r>
              <a:rPr sz="2800" b="1" spc="-5" dirty="0">
                <a:solidFill>
                  <a:srgbClr val="003399"/>
                </a:solidFill>
                <a:latin typeface="Comic Sans MS"/>
                <a:cs typeface="Comic Sans MS"/>
              </a:rPr>
              <a:t>physical process; </a:t>
            </a:r>
            <a:r>
              <a:rPr sz="2800" b="1" spc="-10" dirty="0">
                <a:solidFill>
                  <a:srgbClr val="003399"/>
                </a:solidFill>
                <a:latin typeface="Comic Sans MS"/>
                <a:cs typeface="Comic Sans MS"/>
              </a:rPr>
              <a:t>natural;</a:t>
            </a:r>
            <a:r>
              <a:rPr sz="2800" b="1" spc="60" dirty="0">
                <a:solidFill>
                  <a:srgbClr val="003399"/>
                </a:solidFill>
                <a:latin typeface="Comic Sans MS"/>
                <a:cs typeface="Comic Sans MS"/>
              </a:rPr>
              <a:t> </a:t>
            </a:r>
            <a:r>
              <a:rPr sz="2800" b="1" spc="-10" dirty="0">
                <a:solidFill>
                  <a:srgbClr val="003399"/>
                </a:solidFill>
                <a:latin typeface="Comic Sans MS"/>
                <a:cs typeface="Comic Sans MS"/>
              </a:rPr>
              <a:t>passive</a:t>
            </a:r>
            <a:endParaRPr sz="2800">
              <a:latin typeface="Comic Sans MS"/>
              <a:cs typeface="Comic Sans MS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3150">
              <a:latin typeface="Comic Sans MS"/>
              <a:cs typeface="Comic Sans MS"/>
            </a:endParaRPr>
          </a:p>
          <a:p>
            <a:pPr marL="268605" marR="1023619" indent="-256540">
              <a:lnSpc>
                <a:spcPts val="3020"/>
              </a:lnSpc>
            </a:pPr>
            <a:r>
              <a:rPr sz="2800" b="1" u="heavy" spc="-10" dirty="0">
                <a:solidFill>
                  <a:srgbClr val="003399"/>
                </a:solidFill>
                <a:uFill>
                  <a:solidFill>
                    <a:srgbClr val="003399"/>
                  </a:solidFill>
                </a:uFill>
                <a:latin typeface="Comic Sans MS"/>
                <a:cs typeface="Comic Sans MS"/>
              </a:rPr>
              <a:t>Listening</a:t>
            </a:r>
            <a:r>
              <a:rPr sz="2800" b="1" spc="-10" dirty="0">
                <a:solidFill>
                  <a:srgbClr val="003399"/>
                </a:solidFill>
                <a:latin typeface="Comic Sans MS"/>
                <a:cs typeface="Comic Sans MS"/>
              </a:rPr>
              <a:t>- </a:t>
            </a:r>
            <a:r>
              <a:rPr sz="2800" b="1" spc="-5" dirty="0">
                <a:solidFill>
                  <a:srgbClr val="003399"/>
                </a:solidFill>
                <a:latin typeface="Comic Sans MS"/>
                <a:cs typeface="Comic Sans MS"/>
              </a:rPr>
              <a:t>physical &amp; mental process;  active; </a:t>
            </a:r>
            <a:r>
              <a:rPr sz="2800" b="1" spc="-10" dirty="0">
                <a:solidFill>
                  <a:srgbClr val="003399"/>
                </a:solidFill>
                <a:latin typeface="Comic Sans MS"/>
                <a:cs typeface="Comic Sans MS"/>
              </a:rPr>
              <a:t>learned process; </a:t>
            </a:r>
            <a:r>
              <a:rPr sz="2800" b="1" spc="-5" dirty="0">
                <a:solidFill>
                  <a:srgbClr val="003399"/>
                </a:solidFill>
                <a:latin typeface="Comic Sans MS"/>
                <a:cs typeface="Comic Sans MS"/>
              </a:rPr>
              <a:t>a</a:t>
            </a:r>
            <a:r>
              <a:rPr sz="2800" b="1" spc="30" dirty="0">
                <a:solidFill>
                  <a:srgbClr val="003399"/>
                </a:solidFill>
                <a:latin typeface="Comic Sans MS"/>
                <a:cs typeface="Comic Sans MS"/>
              </a:rPr>
              <a:t> </a:t>
            </a:r>
            <a:r>
              <a:rPr sz="2800" b="1" spc="-5" dirty="0">
                <a:solidFill>
                  <a:srgbClr val="003399"/>
                </a:solidFill>
                <a:latin typeface="Comic Sans MS"/>
                <a:cs typeface="Comic Sans MS"/>
              </a:rPr>
              <a:t>skill</a:t>
            </a:r>
            <a:endParaRPr sz="2800">
              <a:latin typeface="Comic Sans MS"/>
              <a:cs typeface="Comic Sans MS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850">
              <a:latin typeface="Comic Sans MS"/>
              <a:cs typeface="Comic Sans MS"/>
            </a:endParaRPr>
          </a:p>
          <a:p>
            <a:pPr marL="12700">
              <a:lnSpc>
                <a:spcPct val="100000"/>
              </a:lnSpc>
            </a:pPr>
            <a:r>
              <a:rPr sz="2800" b="1" spc="-10" dirty="0">
                <a:solidFill>
                  <a:srgbClr val="003399"/>
                </a:solidFill>
                <a:latin typeface="Comic Sans MS"/>
                <a:cs typeface="Comic Sans MS"/>
              </a:rPr>
              <a:t>Listening </a:t>
            </a:r>
            <a:r>
              <a:rPr sz="2800" b="1" spc="-5" dirty="0">
                <a:solidFill>
                  <a:srgbClr val="003399"/>
                </a:solidFill>
                <a:latin typeface="Comic Sans MS"/>
                <a:cs typeface="Comic Sans MS"/>
              </a:rPr>
              <a:t>is</a:t>
            </a:r>
            <a:r>
              <a:rPr sz="2800" b="1" spc="30" dirty="0">
                <a:solidFill>
                  <a:srgbClr val="003399"/>
                </a:solidFill>
                <a:latin typeface="Comic Sans MS"/>
                <a:cs typeface="Comic Sans MS"/>
              </a:rPr>
              <a:t> </a:t>
            </a:r>
            <a:r>
              <a:rPr sz="2800" b="1" spc="-5" dirty="0">
                <a:solidFill>
                  <a:srgbClr val="003399"/>
                </a:solidFill>
                <a:latin typeface="Comic Sans MS"/>
                <a:cs typeface="Comic Sans MS"/>
              </a:rPr>
              <a:t>hard!</a:t>
            </a:r>
            <a:endParaRPr sz="2800">
              <a:latin typeface="Comic Sans MS"/>
              <a:cs typeface="Comic Sans MS"/>
            </a:endParaRPr>
          </a:p>
          <a:p>
            <a:pPr marL="268605" marR="946785" indent="-256540">
              <a:lnSpc>
                <a:spcPts val="3030"/>
              </a:lnSpc>
              <a:spcBef>
                <a:spcPts val="710"/>
              </a:spcBef>
              <a:tabLst>
                <a:tab pos="2220595" algn="l"/>
                <a:tab pos="3006725" algn="l"/>
              </a:tabLst>
            </a:pPr>
            <a:r>
              <a:rPr sz="2800" b="1" i="1" spc="-10" dirty="0">
                <a:solidFill>
                  <a:srgbClr val="003399"/>
                </a:solidFill>
                <a:latin typeface="Comic Sans MS"/>
                <a:cs typeface="Comic Sans MS"/>
              </a:rPr>
              <a:t>You</a:t>
            </a:r>
            <a:r>
              <a:rPr sz="2800" b="1" i="1" spc="15" dirty="0">
                <a:solidFill>
                  <a:srgbClr val="003399"/>
                </a:solidFill>
                <a:latin typeface="Comic Sans MS"/>
                <a:cs typeface="Comic Sans MS"/>
              </a:rPr>
              <a:t> </a:t>
            </a:r>
            <a:r>
              <a:rPr sz="2800" b="1" i="1" spc="-5" dirty="0">
                <a:solidFill>
                  <a:srgbClr val="003399"/>
                </a:solidFill>
                <a:latin typeface="Comic Sans MS"/>
                <a:cs typeface="Comic Sans MS"/>
              </a:rPr>
              <a:t>must</a:t>
            </a:r>
            <a:r>
              <a:rPr sz="2800" b="1" i="1" spc="25" dirty="0">
                <a:solidFill>
                  <a:srgbClr val="003399"/>
                </a:solidFill>
                <a:latin typeface="Comic Sans MS"/>
                <a:cs typeface="Comic Sans MS"/>
              </a:rPr>
              <a:t> </a:t>
            </a:r>
            <a:r>
              <a:rPr sz="2800" b="1" i="1" spc="-5" dirty="0">
                <a:solidFill>
                  <a:srgbClr val="003399"/>
                </a:solidFill>
                <a:latin typeface="Comic Sans MS"/>
                <a:cs typeface="Comic Sans MS"/>
              </a:rPr>
              <a:t>choose	to participate in </a:t>
            </a:r>
            <a:r>
              <a:rPr sz="2800" b="1" i="1" spc="-10" dirty="0">
                <a:solidFill>
                  <a:srgbClr val="003399"/>
                </a:solidFill>
                <a:latin typeface="Comic Sans MS"/>
                <a:cs typeface="Comic Sans MS"/>
              </a:rPr>
              <a:t>the  </a:t>
            </a:r>
            <a:r>
              <a:rPr sz="2800" b="1" i="1" spc="-5" dirty="0">
                <a:solidFill>
                  <a:srgbClr val="003399"/>
                </a:solidFill>
                <a:latin typeface="Comic Sans MS"/>
                <a:cs typeface="Comic Sans MS"/>
              </a:rPr>
              <a:t>process</a:t>
            </a:r>
            <a:r>
              <a:rPr sz="2800" b="1" i="1" spc="20" dirty="0">
                <a:solidFill>
                  <a:srgbClr val="003399"/>
                </a:solidFill>
                <a:latin typeface="Comic Sans MS"/>
                <a:cs typeface="Comic Sans MS"/>
              </a:rPr>
              <a:t> </a:t>
            </a:r>
            <a:r>
              <a:rPr sz="2800" b="1" i="1" spc="-5" dirty="0">
                <a:solidFill>
                  <a:srgbClr val="003399"/>
                </a:solidFill>
                <a:latin typeface="Comic Sans MS"/>
                <a:cs typeface="Comic Sans MS"/>
              </a:rPr>
              <a:t>of	listening.</a:t>
            </a:r>
            <a:endParaRPr sz="2800">
              <a:latin typeface="Comic Sans MS"/>
              <a:cs typeface="Comic Sans MS"/>
            </a:endParaRP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02563" y="1287780"/>
            <a:ext cx="6620256" cy="8991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25780" y="1775460"/>
            <a:ext cx="2133600" cy="8991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02563" y="2360676"/>
            <a:ext cx="7872983" cy="8991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02563" y="2945892"/>
            <a:ext cx="7490459" cy="8991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25780" y="3433571"/>
            <a:ext cx="2772156" cy="89915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02563" y="4018788"/>
            <a:ext cx="8013192" cy="89916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25780" y="4506467"/>
            <a:ext cx="1639824" cy="89916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764540" y="1383233"/>
            <a:ext cx="7503795" cy="373380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1395730" indent="176530">
              <a:lnSpc>
                <a:spcPct val="100000"/>
              </a:lnSpc>
              <a:spcBef>
                <a:spcPts val="105"/>
              </a:spcBef>
            </a:pPr>
            <a:r>
              <a:rPr sz="3200" b="1" dirty="0">
                <a:solidFill>
                  <a:srgbClr val="003399"/>
                </a:solidFill>
                <a:latin typeface="Comic Sans MS"/>
                <a:cs typeface="Comic Sans MS"/>
              </a:rPr>
              <a:t>85% of </a:t>
            </a:r>
            <a:r>
              <a:rPr sz="3200" b="1" spc="-5" dirty="0">
                <a:solidFill>
                  <a:srgbClr val="003399"/>
                </a:solidFill>
                <a:latin typeface="Comic Sans MS"/>
                <a:cs typeface="Comic Sans MS"/>
              </a:rPr>
              <a:t>what </a:t>
            </a:r>
            <a:r>
              <a:rPr sz="3200" b="1" dirty="0">
                <a:solidFill>
                  <a:srgbClr val="003399"/>
                </a:solidFill>
                <a:latin typeface="Comic Sans MS"/>
                <a:cs typeface="Comic Sans MS"/>
              </a:rPr>
              <a:t>we </a:t>
            </a:r>
            <a:r>
              <a:rPr sz="3200" b="1" spc="-5" dirty="0">
                <a:solidFill>
                  <a:srgbClr val="003399"/>
                </a:solidFill>
                <a:latin typeface="Comic Sans MS"/>
                <a:cs typeface="Comic Sans MS"/>
              </a:rPr>
              <a:t>know </a:t>
            </a:r>
            <a:r>
              <a:rPr sz="3200" b="1" dirty="0">
                <a:solidFill>
                  <a:srgbClr val="003399"/>
                </a:solidFill>
                <a:latin typeface="Comic Sans MS"/>
                <a:cs typeface="Comic Sans MS"/>
              </a:rPr>
              <a:t>is</a:t>
            </a:r>
            <a:r>
              <a:rPr sz="3200" b="1" spc="-95" dirty="0">
                <a:solidFill>
                  <a:srgbClr val="003399"/>
                </a:solidFill>
                <a:latin typeface="Comic Sans MS"/>
                <a:cs typeface="Comic Sans MS"/>
              </a:rPr>
              <a:t> </a:t>
            </a:r>
            <a:r>
              <a:rPr sz="3200" b="1" spc="-5" dirty="0">
                <a:solidFill>
                  <a:srgbClr val="003399"/>
                </a:solidFill>
                <a:latin typeface="Comic Sans MS"/>
                <a:cs typeface="Comic Sans MS"/>
              </a:rPr>
              <a:t>from  </a:t>
            </a:r>
            <a:r>
              <a:rPr sz="3200" b="1" dirty="0">
                <a:solidFill>
                  <a:srgbClr val="003399"/>
                </a:solidFill>
                <a:latin typeface="Comic Sans MS"/>
                <a:cs typeface="Comic Sans MS"/>
              </a:rPr>
              <a:t>listening</a:t>
            </a:r>
            <a:endParaRPr sz="3200">
              <a:latin typeface="Comic Sans MS"/>
              <a:cs typeface="Comic Sans MS"/>
            </a:endParaRPr>
          </a:p>
          <a:p>
            <a:pPr marL="12700" marR="143510" indent="176530">
              <a:lnSpc>
                <a:spcPct val="110000"/>
              </a:lnSpc>
              <a:spcBef>
                <a:spcPts val="385"/>
              </a:spcBef>
            </a:pPr>
            <a:r>
              <a:rPr sz="3200" b="1" spc="-5" dirty="0">
                <a:solidFill>
                  <a:srgbClr val="003399"/>
                </a:solidFill>
                <a:latin typeface="Comic Sans MS"/>
                <a:cs typeface="Comic Sans MS"/>
              </a:rPr>
              <a:t>45%of </a:t>
            </a:r>
            <a:r>
              <a:rPr sz="3200" b="1" dirty="0">
                <a:solidFill>
                  <a:srgbClr val="003399"/>
                </a:solidFill>
                <a:latin typeface="Comic Sans MS"/>
                <a:cs typeface="Comic Sans MS"/>
              </a:rPr>
              <a:t>our </a:t>
            </a:r>
            <a:r>
              <a:rPr sz="3200" b="1" spc="-5" dirty="0">
                <a:solidFill>
                  <a:srgbClr val="003399"/>
                </a:solidFill>
                <a:latin typeface="Comic Sans MS"/>
                <a:cs typeface="Comic Sans MS"/>
              </a:rPr>
              <a:t>time is </a:t>
            </a:r>
            <a:r>
              <a:rPr sz="3200" b="1" dirty="0">
                <a:solidFill>
                  <a:srgbClr val="003399"/>
                </a:solidFill>
                <a:latin typeface="Comic Sans MS"/>
                <a:cs typeface="Comic Sans MS"/>
              </a:rPr>
              <a:t>spent </a:t>
            </a:r>
            <a:r>
              <a:rPr sz="3200" b="1" spc="-10" dirty="0">
                <a:solidFill>
                  <a:srgbClr val="003399"/>
                </a:solidFill>
                <a:latin typeface="Comic Sans MS"/>
                <a:cs typeface="Comic Sans MS"/>
              </a:rPr>
              <a:t>on </a:t>
            </a:r>
            <a:r>
              <a:rPr sz="3200" b="1" dirty="0">
                <a:solidFill>
                  <a:srgbClr val="003399"/>
                </a:solidFill>
                <a:latin typeface="Comic Sans MS"/>
                <a:cs typeface="Comic Sans MS"/>
              </a:rPr>
              <a:t>listening  A person </a:t>
            </a:r>
            <a:r>
              <a:rPr sz="3200" b="1" spc="-5" dirty="0">
                <a:solidFill>
                  <a:srgbClr val="003399"/>
                </a:solidFill>
                <a:latin typeface="Comic Sans MS"/>
                <a:cs typeface="Comic Sans MS"/>
              </a:rPr>
              <a:t>recalls 50%of what they  </a:t>
            </a:r>
            <a:r>
              <a:rPr sz="3200" b="1" dirty="0">
                <a:solidFill>
                  <a:srgbClr val="003399"/>
                </a:solidFill>
                <a:latin typeface="Comic Sans MS"/>
                <a:cs typeface="Comic Sans MS"/>
              </a:rPr>
              <a:t>just</a:t>
            </a:r>
            <a:r>
              <a:rPr sz="3200" b="1" spc="-5" dirty="0">
                <a:solidFill>
                  <a:srgbClr val="003399"/>
                </a:solidFill>
                <a:latin typeface="Comic Sans MS"/>
                <a:cs typeface="Comic Sans MS"/>
              </a:rPr>
              <a:t> </a:t>
            </a:r>
            <a:r>
              <a:rPr sz="3200" b="1" dirty="0">
                <a:solidFill>
                  <a:srgbClr val="003399"/>
                </a:solidFill>
                <a:latin typeface="Comic Sans MS"/>
                <a:cs typeface="Comic Sans MS"/>
              </a:rPr>
              <a:t>heard</a:t>
            </a:r>
            <a:endParaRPr sz="3200">
              <a:latin typeface="Comic Sans MS"/>
              <a:cs typeface="Comic Sans MS"/>
            </a:endParaRPr>
          </a:p>
          <a:p>
            <a:pPr marL="12700" marR="5080" indent="176530">
              <a:lnSpc>
                <a:spcPct val="100000"/>
              </a:lnSpc>
              <a:spcBef>
                <a:spcPts val="770"/>
              </a:spcBef>
              <a:tabLst>
                <a:tab pos="4150995" algn="l"/>
              </a:tabLst>
            </a:pPr>
            <a:r>
              <a:rPr sz="3200" b="1" spc="-5" dirty="0">
                <a:solidFill>
                  <a:srgbClr val="003399"/>
                </a:solidFill>
                <a:latin typeface="Comic Sans MS"/>
                <a:cs typeface="Comic Sans MS"/>
              </a:rPr>
              <a:t>….only 20%of</a:t>
            </a:r>
            <a:r>
              <a:rPr sz="3200" b="1" spc="15" dirty="0">
                <a:solidFill>
                  <a:srgbClr val="003399"/>
                </a:solidFill>
                <a:latin typeface="Comic Sans MS"/>
                <a:cs typeface="Comic Sans MS"/>
              </a:rPr>
              <a:t> </a:t>
            </a:r>
            <a:r>
              <a:rPr sz="3200" b="1" spc="-5" dirty="0">
                <a:solidFill>
                  <a:srgbClr val="003399"/>
                </a:solidFill>
                <a:latin typeface="Comic Sans MS"/>
                <a:cs typeface="Comic Sans MS"/>
              </a:rPr>
              <a:t>it</a:t>
            </a:r>
            <a:r>
              <a:rPr sz="3200" b="1" spc="10" dirty="0">
                <a:solidFill>
                  <a:srgbClr val="003399"/>
                </a:solidFill>
                <a:latin typeface="Comic Sans MS"/>
                <a:cs typeface="Comic Sans MS"/>
              </a:rPr>
              <a:t> </a:t>
            </a:r>
            <a:r>
              <a:rPr sz="3200" b="1" spc="-5" dirty="0">
                <a:solidFill>
                  <a:srgbClr val="003399"/>
                </a:solidFill>
                <a:latin typeface="Comic Sans MS"/>
                <a:cs typeface="Comic Sans MS"/>
              </a:rPr>
              <a:t>is	remembered</a:t>
            </a:r>
            <a:r>
              <a:rPr sz="3200" b="1" spc="-80" dirty="0">
                <a:solidFill>
                  <a:srgbClr val="003399"/>
                </a:solidFill>
                <a:latin typeface="Comic Sans MS"/>
                <a:cs typeface="Comic Sans MS"/>
              </a:rPr>
              <a:t> </a:t>
            </a:r>
            <a:r>
              <a:rPr sz="3200" b="1" dirty="0">
                <a:solidFill>
                  <a:srgbClr val="003399"/>
                </a:solidFill>
                <a:latin typeface="Comic Sans MS"/>
                <a:cs typeface="Comic Sans MS"/>
              </a:rPr>
              <a:t>long  </a:t>
            </a:r>
            <a:r>
              <a:rPr sz="3200" b="1" spc="-5" dirty="0">
                <a:solidFill>
                  <a:srgbClr val="003399"/>
                </a:solidFill>
                <a:latin typeface="Comic Sans MS"/>
                <a:cs typeface="Comic Sans MS"/>
              </a:rPr>
              <a:t>term</a:t>
            </a:r>
            <a:endParaRPr sz="3200">
              <a:latin typeface="Comic Sans MS"/>
              <a:cs typeface="Comic Sans M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12140" y="6660895"/>
            <a:ext cx="594868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10" dirty="0">
                <a:latin typeface="Arial"/>
                <a:cs typeface="Arial"/>
              </a:rPr>
              <a:t>A. </a:t>
            </a:r>
            <a:r>
              <a:rPr sz="900" b="1" spc="-5" dirty="0">
                <a:latin typeface="Arial"/>
                <a:cs typeface="Arial"/>
              </a:rPr>
              <a:t>J. DuBrin, </a:t>
            </a:r>
            <a:r>
              <a:rPr sz="900" b="1" i="1" dirty="0">
                <a:latin typeface="Arial"/>
                <a:cs typeface="Arial"/>
              </a:rPr>
              <a:t>Fundamentals of Organizational Behavior</a:t>
            </a:r>
            <a:r>
              <a:rPr sz="900" b="1" dirty="0">
                <a:latin typeface="Arial"/>
                <a:cs typeface="Arial"/>
              </a:rPr>
              <a:t>, Second Edition. </a:t>
            </a:r>
            <a:r>
              <a:rPr sz="900" b="1" spc="-10" dirty="0">
                <a:latin typeface="Arial"/>
                <a:cs typeface="Arial"/>
              </a:rPr>
              <a:t>Copyright </a:t>
            </a:r>
            <a:r>
              <a:rPr sz="900" b="1" dirty="0">
                <a:latin typeface="Arial"/>
                <a:cs typeface="Arial"/>
              </a:rPr>
              <a:t>© </a:t>
            </a:r>
            <a:r>
              <a:rPr sz="900" b="1" spc="-5" dirty="0">
                <a:latin typeface="Arial"/>
                <a:cs typeface="Arial"/>
              </a:rPr>
              <a:t>2002 by</a:t>
            </a:r>
            <a:r>
              <a:rPr sz="900" b="1" dirty="0">
                <a:latin typeface="Arial"/>
                <a:cs typeface="Arial"/>
              </a:rPr>
              <a:t> South-Western.</a:t>
            </a:r>
            <a:endParaRPr sz="9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302243" y="6645656"/>
            <a:ext cx="30607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10" dirty="0">
                <a:latin typeface="Arial"/>
                <a:cs typeface="Arial"/>
              </a:rPr>
              <a:t>1–11</a:t>
            </a:r>
            <a:endParaRPr sz="100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18338" rIns="0" bIns="0" rtlCol="0">
            <a:spAutoFit/>
          </a:bodyPr>
          <a:lstStyle/>
          <a:p>
            <a:pPr marL="50800" marR="5080">
              <a:lnSpc>
                <a:spcPct val="100000"/>
              </a:lnSpc>
              <a:spcBef>
                <a:spcPts val="100"/>
              </a:spcBef>
            </a:pPr>
            <a:r>
              <a:rPr sz="3000" b="1" u="heavy" spc="-5" dirty="0">
                <a:uFill>
                  <a:solidFill>
                    <a:srgbClr val="000000"/>
                  </a:solidFill>
                </a:uFill>
                <a:latin typeface="Tahoma"/>
                <a:cs typeface="Tahoma"/>
              </a:rPr>
              <a:t>Benefits of Studying Organizational </a:t>
            </a:r>
            <a:r>
              <a:rPr sz="3000" b="1" spc="-5" dirty="0">
                <a:latin typeface="Tahoma"/>
                <a:cs typeface="Tahoma"/>
              </a:rPr>
              <a:t> </a:t>
            </a:r>
            <a:r>
              <a:rPr sz="3000" b="1" u="heavy" spc="-5" dirty="0">
                <a:uFill>
                  <a:solidFill>
                    <a:srgbClr val="000000"/>
                  </a:solidFill>
                </a:uFill>
                <a:latin typeface="Tahoma"/>
                <a:cs typeface="Tahoma"/>
              </a:rPr>
              <a:t>Behavior</a:t>
            </a:r>
            <a:endParaRPr sz="3000">
              <a:latin typeface="Tahoma"/>
              <a:cs typeface="Tahom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52272" y="1860804"/>
            <a:ext cx="605028" cy="5867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00683" y="1767839"/>
            <a:ext cx="7385304" cy="73609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52272" y="2336292"/>
            <a:ext cx="605028" cy="5867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00683" y="2243327"/>
            <a:ext cx="7426452" cy="73609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52272" y="2811779"/>
            <a:ext cx="605028" cy="5867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00683" y="2718816"/>
            <a:ext cx="6211823" cy="73609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52272" y="3287267"/>
            <a:ext cx="605028" cy="58674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900683" y="3194304"/>
            <a:ext cx="2889504" cy="73609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900683" y="3590544"/>
            <a:ext cx="2487167" cy="73609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802944" y="1776196"/>
            <a:ext cx="7305040" cy="2324100"/>
          </a:xfrm>
          <a:prstGeom prst="rect">
            <a:avLst/>
          </a:prstGeom>
        </p:spPr>
        <p:txBody>
          <a:bodyPr vert="horz" wrap="square" lIns="0" tIns="91440" rIns="0" bIns="0" rtlCol="0">
            <a:spAutoFit/>
          </a:bodyPr>
          <a:lstStyle/>
          <a:p>
            <a:pPr marL="303530" indent="-291465">
              <a:lnSpc>
                <a:spcPct val="100000"/>
              </a:lnSpc>
              <a:spcBef>
                <a:spcPts val="720"/>
              </a:spcBef>
              <a:buClr>
                <a:srgbClr val="CC3300"/>
              </a:buClr>
              <a:buSzPct val="84615"/>
              <a:buFont typeface="Wingdings"/>
              <a:buChar char=""/>
              <a:tabLst>
                <a:tab pos="304165" algn="l"/>
              </a:tabLst>
            </a:pPr>
            <a:r>
              <a:rPr sz="2600" b="1" dirty="0">
                <a:latin typeface="Arial Narrow"/>
                <a:cs typeface="Arial Narrow"/>
              </a:rPr>
              <a:t>Develop </a:t>
            </a:r>
            <a:r>
              <a:rPr sz="2600" b="1" spc="-5" dirty="0">
                <a:latin typeface="Arial Narrow"/>
                <a:cs typeface="Arial Narrow"/>
              </a:rPr>
              <a:t>skills </a:t>
            </a:r>
            <a:r>
              <a:rPr sz="2600" b="1" dirty="0">
                <a:latin typeface="Arial Narrow"/>
                <a:cs typeface="Arial Narrow"/>
              </a:rPr>
              <a:t>to function </a:t>
            </a:r>
            <a:r>
              <a:rPr sz="2600" b="1" spc="-5" dirty="0">
                <a:latin typeface="Arial Narrow"/>
                <a:cs typeface="Arial Narrow"/>
              </a:rPr>
              <a:t>effectively in </a:t>
            </a:r>
            <a:r>
              <a:rPr sz="2600" b="1" dirty="0">
                <a:latin typeface="Arial Narrow"/>
                <a:cs typeface="Arial Narrow"/>
              </a:rPr>
              <a:t>the</a:t>
            </a:r>
            <a:r>
              <a:rPr sz="2600" b="1" spc="-120" dirty="0">
                <a:latin typeface="Arial Narrow"/>
                <a:cs typeface="Arial Narrow"/>
              </a:rPr>
              <a:t> </a:t>
            </a:r>
            <a:r>
              <a:rPr sz="2600" b="1" dirty="0">
                <a:latin typeface="Arial Narrow"/>
                <a:cs typeface="Arial Narrow"/>
              </a:rPr>
              <a:t>workplace.</a:t>
            </a:r>
            <a:endParaRPr sz="2600">
              <a:latin typeface="Arial Narrow"/>
              <a:cs typeface="Arial Narrow"/>
            </a:endParaRPr>
          </a:p>
          <a:p>
            <a:pPr marL="303530" indent="-291465">
              <a:lnSpc>
                <a:spcPct val="100000"/>
              </a:lnSpc>
              <a:spcBef>
                <a:spcPts val="625"/>
              </a:spcBef>
              <a:buClr>
                <a:srgbClr val="CC3300"/>
              </a:buClr>
              <a:buSzPct val="84615"/>
              <a:buFont typeface="Wingdings"/>
              <a:buChar char=""/>
              <a:tabLst>
                <a:tab pos="304165" algn="l"/>
              </a:tabLst>
            </a:pPr>
            <a:r>
              <a:rPr sz="2600" b="1" spc="-5" dirty="0">
                <a:latin typeface="Arial Narrow"/>
                <a:cs typeface="Arial Narrow"/>
              </a:rPr>
              <a:t>Grow </a:t>
            </a:r>
            <a:r>
              <a:rPr sz="2600" b="1" dirty="0">
                <a:latin typeface="Arial Narrow"/>
                <a:cs typeface="Arial Narrow"/>
              </a:rPr>
              <a:t>personally through </a:t>
            </a:r>
            <a:r>
              <a:rPr sz="2600" b="1" spc="-5" dirty="0">
                <a:latin typeface="Arial Narrow"/>
                <a:cs typeface="Arial Narrow"/>
              </a:rPr>
              <a:t>insight into </a:t>
            </a:r>
            <a:r>
              <a:rPr sz="2600" b="1" dirty="0">
                <a:latin typeface="Arial Narrow"/>
                <a:cs typeface="Arial Narrow"/>
              </a:rPr>
              <a:t>human</a:t>
            </a:r>
            <a:r>
              <a:rPr sz="2600" b="1" spc="-130" dirty="0">
                <a:latin typeface="Arial Narrow"/>
                <a:cs typeface="Arial Narrow"/>
              </a:rPr>
              <a:t> </a:t>
            </a:r>
            <a:r>
              <a:rPr sz="2600" b="1" spc="-5" dirty="0">
                <a:latin typeface="Arial Narrow"/>
                <a:cs typeface="Arial Narrow"/>
              </a:rPr>
              <a:t>behavior.</a:t>
            </a:r>
            <a:endParaRPr sz="2600">
              <a:latin typeface="Arial Narrow"/>
              <a:cs typeface="Arial Narrow"/>
            </a:endParaRPr>
          </a:p>
          <a:p>
            <a:pPr marL="303530" indent="-291465">
              <a:lnSpc>
                <a:spcPct val="100000"/>
              </a:lnSpc>
              <a:spcBef>
                <a:spcPts val="625"/>
              </a:spcBef>
              <a:buClr>
                <a:srgbClr val="CC3300"/>
              </a:buClr>
              <a:buSzPct val="84615"/>
              <a:buFont typeface="Wingdings"/>
              <a:buChar char=""/>
              <a:tabLst>
                <a:tab pos="304165" algn="l"/>
              </a:tabLst>
            </a:pPr>
            <a:r>
              <a:rPr sz="2600" b="1" dirty="0">
                <a:latin typeface="Arial Narrow"/>
                <a:cs typeface="Arial Narrow"/>
              </a:rPr>
              <a:t>Enhance overall </a:t>
            </a:r>
            <a:r>
              <a:rPr sz="2600" b="1" spc="-5" dirty="0">
                <a:latin typeface="Arial Narrow"/>
                <a:cs typeface="Arial Narrow"/>
              </a:rPr>
              <a:t>organizational</a:t>
            </a:r>
            <a:r>
              <a:rPr sz="2600" b="1" spc="-125" dirty="0">
                <a:latin typeface="Arial Narrow"/>
                <a:cs typeface="Arial Narrow"/>
              </a:rPr>
              <a:t> </a:t>
            </a:r>
            <a:r>
              <a:rPr sz="2600" b="1" spc="-5" dirty="0">
                <a:latin typeface="Arial Narrow"/>
                <a:cs typeface="Arial Narrow"/>
              </a:rPr>
              <a:t>effectiveness</a:t>
            </a:r>
            <a:endParaRPr sz="2600">
              <a:latin typeface="Arial Narrow"/>
              <a:cs typeface="Arial Narrow"/>
            </a:endParaRPr>
          </a:p>
          <a:p>
            <a:pPr marL="303530" marR="4542790" indent="-291465">
              <a:lnSpc>
                <a:spcPct val="100000"/>
              </a:lnSpc>
              <a:spcBef>
                <a:spcPts val="625"/>
              </a:spcBef>
              <a:buClr>
                <a:srgbClr val="CC3300"/>
              </a:buClr>
              <a:buSzPct val="84615"/>
              <a:buFont typeface="Wingdings"/>
              <a:buChar char=""/>
              <a:tabLst>
                <a:tab pos="304165" algn="l"/>
              </a:tabLst>
            </a:pPr>
            <a:r>
              <a:rPr sz="2600" b="1" dirty="0">
                <a:latin typeface="Arial Narrow"/>
                <a:cs typeface="Arial Narrow"/>
              </a:rPr>
              <a:t>Sharpen </a:t>
            </a:r>
            <a:r>
              <a:rPr sz="2600" b="1" spc="-5" dirty="0">
                <a:latin typeface="Arial Narrow"/>
                <a:cs typeface="Arial Narrow"/>
              </a:rPr>
              <a:t>and</a:t>
            </a:r>
            <a:r>
              <a:rPr sz="2600" b="1" spc="-100" dirty="0">
                <a:latin typeface="Arial Narrow"/>
                <a:cs typeface="Arial Narrow"/>
              </a:rPr>
              <a:t> </a:t>
            </a:r>
            <a:r>
              <a:rPr sz="2600" b="1" spc="-5" dirty="0">
                <a:latin typeface="Arial Narrow"/>
                <a:cs typeface="Arial Narrow"/>
              </a:rPr>
              <a:t>refine  common</a:t>
            </a:r>
            <a:r>
              <a:rPr sz="2600" b="1" spc="-25" dirty="0">
                <a:latin typeface="Arial Narrow"/>
                <a:cs typeface="Arial Narrow"/>
              </a:rPr>
              <a:t> </a:t>
            </a:r>
            <a:r>
              <a:rPr sz="2600" b="1" spc="-5" dirty="0">
                <a:latin typeface="Arial Narrow"/>
                <a:cs typeface="Arial Narrow"/>
              </a:rPr>
              <a:t>sense.</a:t>
            </a:r>
            <a:endParaRPr sz="2600">
              <a:latin typeface="Arial Narrow"/>
              <a:cs typeface="Arial Narrow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4114800" y="3429000"/>
            <a:ext cx="4724400" cy="31242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97179" y="192023"/>
            <a:ext cx="804671" cy="8991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41019" y="749808"/>
            <a:ext cx="316992" cy="838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12291" y="749808"/>
            <a:ext cx="7382256" cy="8382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68451" y="192023"/>
            <a:ext cx="7970520" cy="89916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97179" y="679704"/>
            <a:ext cx="2656332" cy="89916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535940" y="294258"/>
            <a:ext cx="7633970" cy="10013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3200" b="1" u="heavy" dirty="0">
                <a:solidFill>
                  <a:srgbClr val="003399"/>
                </a:solidFill>
                <a:uFill>
                  <a:solidFill>
                    <a:srgbClr val="003399"/>
                  </a:solidFill>
                </a:uFill>
                <a:latin typeface="Times New Roman"/>
                <a:cs typeface="Times New Roman"/>
              </a:rPr>
              <a:t>L</a:t>
            </a:r>
            <a:r>
              <a:rPr sz="3200" b="1" u="heavy" dirty="0">
                <a:uFill>
                  <a:solidFill>
                    <a:srgbClr val="003399"/>
                  </a:solidFill>
                </a:uFill>
                <a:latin typeface="Times New Roman"/>
                <a:cs typeface="Times New Roman"/>
              </a:rPr>
              <a:t>istening is learned first and used most,</a:t>
            </a:r>
            <a:r>
              <a:rPr sz="3200" b="1" u="heavy" spc="-125" dirty="0">
                <a:uFill>
                  <a:solidFill>
                    <a:srgbClr val="003399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3200" b="1" u="heavy" spc="-5" dirty="0">
                <a:uFill>
                  <a:solidFill>
                    <a:srgbClr val="003399"/>
                  </a:solidFill>
                </a:uFill>
                <a:latin typeface="Times New Roman"/>
                <a:cs typeface="Times New Roman"/>
              </a:rPr>
              <a:t>but </a:t>
            </a:r>
            <a:r>
              <a:rPr sz="3200" b="1" spc="-5" dirty="0">
                <a:latin typeface="Times New Roman"/>
                <a:cs typeface="Times New Roman"/>
              </a:rPr>
              <a:t> </a:t>
            </a:r>
            <a:r>
              <a:rPr sz="3200" b="1" u="heavy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taught</a:t>
            </a:r>
            <a:r>
              <a:rPr sz="3200" b="1" u="heavy" spc="-3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3200" b="1" u="heavy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least.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41019" y="1237488"/>
            <a:ext cx="2168652" cy="8382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10" name="object 10"/>
          <p:cNvGraphicFramePr>
            <a:graphicFrameLocks noGrp="1"/>
          </p:cNvGraphicFramePr>
          <p:nvPr/>
        </p:nvGraphicFramePr>
        <p:xfrm>
          <a:off x="442912" y="2043112"/>
          <a:ext cx="8272780" cy="254317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743200"/>
                <a:gridCol w="2743200"/>
                <a:gridCol w="2743200"/>
              </a:tblGrid>
              <a:tr h="53340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2800" b="1" spc="-5" dirty="0">
                          <a:latin typeface="Arial"/>
                          <a:cs typeface="Arial"/>
                        </a:rPr>
                        <a:t>Learned</a:t>
                      </a:r>
                      <a:endParaRPr sz="2800">
                        <a:latin typeface="Arial"/>
                        <a:cs typeface="Arial"/>
                      </a:endParaRPr>
                    </a:p>
                  </a:txBody>
                  <a:tcPr marL="0" marR="0" marT="3683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CE4FD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2800" b="1" spc="-5" dirty="0">
                          <a:latin typeface="Arial"/>
                          <a:cs typeface="Arial"/>
                        </a:rPr>
                        <a:t>Used</a:t>
                      </a:r>
                      <a:endParaRPr sz="2800">
                        <a:latin typeface="Arial"/>
                        <a:cs typeface="Arial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66FF66"/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2800" b="1" spc="-40" dirty="0">
                          <a:latin typeface="Arial"/>
                          <a:cs typeface="Arial"/>
                        </a:rPr>
                        <a:t>Taught</a:t>
                      </a:r>
                      <a:endParaRPr sz="2800">
                        <a:latin typeface="Arial"/>
                        <a:cs typeface="Arial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99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2000" dirty="0">
                          <a:latin typeface="Arial"/>
                          <a:cs typeface="Arial"/>
                        </a:rPr>
                        <a:t>Listening</a:t>
                      </a:r>
                      <a:r>
                        <a:rPr sz="20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1st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CE4FD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2000" dirty="0">
                          <a:latin typeface="Arial"/>
                          <a:cs typeface="Arial"/>
                        </a:rPr>
                        <a:t>Most</a:t>
                      </a:r>
                      <a:r>
                        <a:rPr sz="200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(45%)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66FF66"/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2000" dirty="0">
                          <a:latin typeface="Arial"/>
                          <a:cs typeface="Arial"/>
                        </a:rPr>
                        <a:t>Least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99"/>
                    </a:solidFill>
                  </a:tcPr>
                </a:tc>
              </a:tr>
              <a:tr h="466725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2000" dirty="0">
                          <a:latin typeface="Arial"/>
                          <a:cs typeface="Arial"/>
                        </a:rPr>
                        <a:t>Speaking</a:t>
                      </a:r>
                      <a:r>
                        <a:rPr sz="20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2nd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CE4FD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2000" dirty="0">
                          <a:latin typeface="Arial"/>
                          <a:cs typeface="Arial"/>
                        </a:rPr>
                        <a:t>Next most</a:t>
                      </a:r>
                      <a:r>
                        <a:rPr sz="2000" spc="-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(35%)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66FF66"/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2000" dirty="0">
                          <a:latin typeface="Arial"/>
                          <a:cs typeface="Arial"/>
                        </a:rPr>
                        <a:t>Next</a:t>
                      </a:r>
                      <a:r>
                        <a:rPr sz="2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least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99"/>
                    </a:solidFill>
                  </a:tcPr>
                </a:tc>
              </a:tr>
              <a:tr h="550799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2000" dirty="0">
                          <a:latin typeface="Arial"/>
                          <a:cs typeface="Arial"/>
                        </a:rPr>
                        <a:t>Reading</a:t>
                      </a:r>
                      <a:r>
                        <a:rPr sz="20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3rd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3937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CE4FD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2000" dirty="0">
                          <a:latin typeface="Arial"/>
                          <a:cs typeface="Arial"/>
                        </a:rPr>
                        <a:t>Next least</a:t>
                      </a:r>
                      <a:r>
                        <a:rPr sz="2000" spc="-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(16%)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393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66FF66"/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2000" dirty="0">
                          <a:latin typeface="Arial"/>
                          <a:cs typeface="Arial"/>
                        </a:rPr>
                        <a:t>Next</a:t>
                      </a:r>
                      <a:r>
                        <a:rPr sz="20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most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393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99"/>
                    </a:solidFill>
                  </a:tcPr>
                </a:tc>
              </a:tr>
              <a:tr h="506475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2000" spc="-5" dirty="0">
                          <a:latin typeface="Arial"/>
                          <a:cs typeface="Arial"/>
                        </a:rPr>
                        <a:t>Writing</a:t>
                      </a:r>
                      <a:r>
                        <a:rPr sz="20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4th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3937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DCE4FD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2000" dirty="0">
                          <a:latin typeface="Arial"/>
                          <a:cs typeface="Arial"/>
                        </a:rPr>
                        <a:t>Least</a:t>
                      </a:r>
                      <a:r>
                        <a:rPr sz="200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(9%)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393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66FF66"/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2000" dirty="0">
                          <a:latin typeface="Arial"/>
                          <a:cs typeface="Arial"/>
                        </a:rPr>
                        <a:t>Most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393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FF99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4527" y="2406395"/>
            <a:ext cx="8491728" cy="111861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88620" y="2382011"/>
            <a:ext cx="8039100" cy="111861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909559" y="2382011"/>
            <a:ext cx="970788" cy="11186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690168" y="2498293"/>
            <a:ext cx="785812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30" dirty="0">
                <a:latin typeface="Arial Black"/>
                <a:cs typeface="Arial Black"/>
              </a:rPr>
              <a:t>How </a:t>
            </a:r>
            <a:r>
              <a:rPr sz="4000" spc="15" dirty="0">
                <a:latin typeface="Arial Black"/>
                <a:cs typeface="Arial Black"/>
              </a:rPr>
              <a:t>Important </a:t>
            </a:r>
            <a:r>
              <a:rPr sz="4000" spc="-5" dirty="0">
                <a:latin typeface="Arial Black"/>
                <a:cs typeface="Arial Black"/>
              </a:rPr>
              <a:t>is listening</a:t>
            </a:r>
            <a:r>
              <a:rPr sz="4000" spc="-204" dirty="0">
                <a:latin typeface="Arial Black"/>
                <a:cs typeface="Arial Black"/>
              </a:rPr>
              <a:t> </a:t>
            </a:r>
            <a:r>
              <a:rPr sz="4000" spc="-5" dirty="0">
                <a:latin typeface="Arial Black"/>
                <a:cs typeface="Arial Black"/>
              </a:rPr>
              <a:t>?</a:t>
            </a:r>
            <a:endParaRPr sz="4000">
              <a:latin typeface="Arial Black"/>
              <a:cs typeface="Arial Black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570988" y="3572255"/>
            <a:ext cx="4287012" cy="216255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453896" y="1060703"/>
            <a:ext cx="7690104" cy="47884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783207" y="1203401"/>
            <a:ext cx="6964680" cy="22212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4537075" algn="r">
              <a:lnSpc>
                <a:spcPct val="100000"/>
              </a:lnSpc>
              <a:spcBef>
                <a:spcPts val="100"/>
              </a:spcBef>
            </a:pPr>
            <a:r>
              <a:rPr sz="4800" dirty="0">
                <a:latin typeface="Tahoma"/>
                <a:cs typeface="Tahoma"/>
              </a:rPr>
              <a:t>Listening  is </a:t>
            </a:r>
            <a:r>
              <a:rPr sz="4800" spc="-5" dirty="0">
                <a:latin typeface="Tahoma"/>
                <a:cs typeface="Tahoma"/>
              </a:rPr>
              <a:t>the </a:t>
            </a:r>
            <a:r>
              <a:rPr sz="4800" dirty="0">
                <a:latin typeface="Tahoma"/>
                <a:cs typeface="Tahoma"/>
              </a:rPr>
              <a:t>most</a:t>
            </a:r>
            <a:r>
              <a:rPr sz="4800" spc="-75" dirty="0">
                <a:latin typeface="Tahoma"/>
                <a:cs typeface="Tahoma"/>
              </a:rPr>
              <a:t> </a:t>
            </a:r>
            <a:r>
              <a:rPr sz="4800" spc="-5" dirty="0">
                <a:latin typeface="Tahoma"/>
                <a:cs typeface="Tahoma"/>
              </a:rPr>
              <a:t>powerful</a:t>
            </a:r>
            <a:r>
              <a:rPr sz="4800" spc="-15" dirty="0">
                <a:latin typeface="Tahoma"/>
                <a:cs typeface="Tahoma"/>
              </a:rPr>
              <a:t> </a:t>
            </a:r>
            <a:r>
              <a:rPr sz="4800" spc="-20" dirty="0">
                <a:latin typeface="Tahoma"/>
                <a:cs typeface="Tahoma"/>
              </a:rPr>
              <a:t>form </a:t>
            </a:r>
            <a:r>
              <a:rPr sz="4800" dirty="0">
                <a:latin typeface="Tahoma"/>
                <a:cs typeface="Tahoma"/>
              </a:rPr>
              <a:t> of</a:t>
            </a:r>
            <a:r>
              <a:rPr sz="4800" spc="-45" dirty="0">
                <a:latin typeface="Tahoma"/>
                <a:cs typeface="Tahoma"/>
              </a:rPr>
              <a:t> </a:t>
            </a:r>
            <a:r>
              <a:rPr sz="4800" spc="-5" dirty="0">
                <a:latin typeface="Tahoma"/>
                <a:cs typeface="Tahoma"/>
              </a:rPr>
              <a:t>acknowledgment</a:t>
            </a:r>
            <a:endParaRPr sz="4800">
              <a:latin typeface="Tahoma"/>
              <a:cs typeface="Tahoma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ubTitle" idx="4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335654" marR="5080" indent="522605">
              <a:lnSpc>
                <a:spcPct val="100000"/>
              </a:lnSpc>
              <a:spcBef>
                <a:spcPts val="105"/>
              </a:spcBef>
            </a:pPr>
            <a:r>
              <a:rPr dirty="0"/>
              <a:t>…a </a:t>
            </a:r>
            <a:r>
              <a:rPr spc="-25" dirty="0"/>
              <a:t>way </a:t>
            </a:r>
            <a:r>
              <a:rPr dirty="0"/>
              <a:t>of </a:t>
            </a:r>
            <a:r>
              <a:rPr spc="-10" dirty="0"/>
              <a:t>saying,  </a:t>
            </a:r>
            <a:r>
              <a:rPr spc="-70" dirty="0"/>
              <a:t>“You </a:t>
            </a:r>
            <a:r>
              <a:rPr spc="-10" dirty="0"/>
              <a:t>are</a:t>
            </a:r>
            <a:r>
              <a:rPr spc="15" dirty="0"/>
              <a:t> </a:t>
            </a:r>
            <a:r>
              <a:rPr spc="-40" dirty="0"/>
              <a:t>important.”</a:t>
            </a:r>
          </a:p>
        </p:txBody>
      </p:sp>
      <p:sp>
        <p:nvSpPr>
          <p:cNvPr id="6" name="object 6"/>
          <p:cNvSpPr/>
          <p:nvPr/>
        </p:nvSpPr>
        <p:spPr>
          <a:xfrm>
            <a:off x="284988" y="3572255"/>
            <a:ext cx="3215640" cy="216255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1152144"/>
            <a:ext cx="8601456" cy="367436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09372" y="1892807"/>
            <a:ext cx="5960364" cy="9296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1139952"/>
            <a:ext cx="6772657" cy="120548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1795272"/>
            <a:ext cx="3717036" cy="120548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07340" y="1298829"/>
            <a:ext cx="5928360" cy="13360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4300" u="heavy" spc="-5" dirty="0">
                <a:uFill>
                  <a:solidFill>
                    <a:srgbClr val="000000"/>
                  </a:solidFill>
                </a:uFill>
                <a:latin typeface="Tahoma"/>
                <a:cs typeface="Tahoma"/>
              </a:rPr>
              <a:t>Listening builds </a:t>
            </a:r>
            <a:r>
              <a:rPr sz="4300" u="heavy" spc="-10" dirty="0">
                <a:uFill>
                  <a:solidFill>
                    <a:srgbClr val="000000"/>
                  </a:solidFill>
                </a:uFill>
                <a:latin typeface="Tahoma"/>
                <a:cs typeface="Tahoma"/>
              </a:rPr>
              <a:t>stronger </a:t>
            </a:r>
            <a:r>
              <a:rPr sz="4300" spc="-10" dirty="0">
                <a:latin typeface="Tahoma"/>
                <a:cs typeface="Tahoma"/>
              </a:rPr>
              <a:t> </a:t>
            </a:r>
            <a:r>
              <a:rPr sz="4300" u="heavy" spc="-10" dirty="0">
                <a:uFill>
                  <a:solidFill>
                    <a:srgbClr val="000000"/>
                  </a:solidFill>
                </a:uFill>
                <a:latin typeface="Tahoma"/>
                <a:cs typeface="Tahoma"/>
              </a:rPr>
              <a:t>relationships</a:t>
            </a:r>
            <a:endParaRPr sz="4300">
              <a:latin typeface="Tahoma"/>
              <a:cs typeface="Tahoma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09372" y="2548127"/>
            <a:ext cx="3080004" cy="929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10895" y="3494532"/>
            <a:ext cx="7363968" cy="7467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7056" y="2935223"/>
            <a:ext cx="6217920" cy="90220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10895" y="3982211"/>
            <a:ext cx="8278368" cy="7467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81455" y="3422903"/>
            <a:ext cx="6487668" cy="90220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10895" y="4469891"/>
            <a:ext cx="6161532" cy="74675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981455" y="3910584"/>
            <a:ext cx="5734812" cy="902207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307340" y="3051810"/>
            <a:ext cx="8255000" cy="14897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7327265" algn="l"/>
              </a:tabLst>
            </a:pPr>
            <a:r>
              <a:rPr sz="3200" u="heavy" spc="-80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3200" u="heavy" spc="-5" dirty="0">
                <a:uFill>
                  <a:solidFill>
                    <a:srgbClr val="000000"/>
                  </a:solidFill>
                </a:uFill>
                <a:latin typeface="Tahoma"/>
                <a:cs typeface="Tahoma"/>
              </a:rPr>
              <a:t>…creates </a:t>
            </a:r>
            <a:r>
              <a:rPr sz="3200" u="heavy" dirty="0">
                <a:uFill>
                  <a:solidFill>
                    <a:srgbClr val="000000"/>
                  </a:solidFill>
                </a:uFill>
                <a:latin typeface="Tahoma"/>
                <a:cs typeface="Tahoma"/>
              </a:rPr>
              <a:t>a desire </a:t>
            </a:r>
            <a:r>
              <a:rPr sz="3200" u="heavy" spc="-5" dirty="0">
                <a:uFill>
                  <a:solidFill>
                    <a:srgbClr val="000000"/>
                  </a:solidFill>
                </a:uFill>
                <a:latin typeface="Tahoma"/>
                <a:cs typeface="Tahoma"/>
              </a:rPr>
              <a:t>to</a:t>
            </a:r>
            <a:r>
              <a:rPr sz="3200" u="heavy" spc="-60" dirty="0">
                <a:uFill>
                  <a:solidFill>
                    <a:srgbClr val="000000"/>
                  </a:solidFill>
                </a:uFill>
                <a:latin typeface="Tahoma"/>
                <a:cs typeface="Tahoma"/>
              </a:rPr>
              <a:t> </a:t>
            </a:r>
            <a:r>
              <a:rPr sz="3200" u="heavy" spc="-5" dirty="0">
                <a:uFill>
                  <a:solidFill>
                    <a:srgbClr val="000000"/>
                  </a:solidFill>
                </a:uFill>
                <a:latin typeface="Tahoma"/>
                <a:cs typeface="Tahoma"/>
              </a:rPr>
              <a:t>cooperate	</a:t>
            </a:r>
            <a:endParaRPr sz="32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tabLst>
                <a:tab pos="927100" algn="l"/>
                <a:tab pos="8241665" algn="l"/>
              </a:tabLst>
            </a:pPr>
            <a:r>
              <a:rPr sz="3200" u="heavy" dirty="0">
                <a:uFill>
                  <a:solidFill>
                    <a:srgbClr val="000000"/>
                  </a:solidFill>
                </a:uFill>
                <a:latin typeface="Tahoma"/>
                <a:cs typeface="Tahoma"/>
              </a:rPr>
              <a:t> 	among people </a:t>
            </a:r>
            <a:r>
              <a:rPr sz="3200" u="heavy" spc="-5" dirty="0">
                <a:uFill>
                  <a:solidFill>
                    <a:srgbClr val="000000"/>
                  </a:solidFill>
                </a:uFill>
                <a:latin typeface="Tahoma"/>
                <a:cs typeface="Tahoma"/>
              </a:rPr>
              <a:t>because they</a:t>
            </a:r>
            <a:r>
              <a:rPr sz="3200" u="heavy" spc="-45" dirty="0">
                <a:uFill>
                  <a:solidFill>
                    <a:srgbClr val="000000"/>
                  </a:solidFill>
                </a:uFill>
                <a:latin typeface="Tahoma"/>
                <a:cs typeface="Tahoma"/>
              </a:rPr>
              <a:t> </a:t>
            </a:r>
            <a:r>
              <a:rPr sz="3200" u="heavy" dirty="0">
                <a:uFill>
                  <a:solidFill>
                    <a:srgbClr val="000000"/>
                  </a:solidFill>
                </a:uFill>
                <a:latin typeface="Tahoma"/>
                <a:cs typeface="Tahoma"/>
              </a:rPr>
              <a:t>feel	</a:t>
            </a:r>
            <a:endParaRPr sz="32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tabLst>
                <a:tab pos="927100" algn="l"/>
              </a:tabLst>
            </a:pPr>
            <a:r>
              <a:rPr sz="3200" u="heavy" dirty="0">
                <a:uFill>
                  <a:solidFill>
                    <a:srgbClr val="000000"/>
                  </a:solidFill>
                </a:uFill>
                <a:latin typeface="Tahoma"/>
                <a:cs typeface="Tahoma"/>
              </a:rPr>
              <a:t> 	accepted and</a:t>
            </a:r>
            <a:r>
              <a:rPr sz="3200" u="heavy" spc="-25" dirty="0">
                <a:uFill>
                  <a:solidFill>
                    <a:srgbClr val="000000"/>
                  </a:solidFill>
                </a:uFill>
                <a:latin typeface="Tahoma"/>
                <a:cs typeface="Tahoma"/>
              </a:rPr>
              <a:t> </a:t>
            </a:r>
            <a:r>
              <a:rPr sz="3200" u="heavy" dirty="0">
                <a:uFill>
                  <a:solidFill>
                    <a:srgbClr val="000000"/>
                  </a:solidFill>
                </a:uFill>
                <a:latin typeface="Tahoma"/>
                <a:cs typeface="Tahoma"/>
              </a:rPr>
              <a:t>acknowledged.</a:t>
            </a:r>
            <a:endParaRPr sz="3200">
              <a:latin typeface="Tahoma"/>
              <a:cs typeface="Tahoma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499872" y="5000244"/>
            <a:ext cx="2857500" cy="1441704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617219"/>
            <a:ext cx="8999220" cy="399592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07340" y="741934"/>
            <a:ext cx="8023859" cy="1489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4800" spc="-5" dirty="0">
                <a:latin typeface="Times New Roman"/>
                <a:cs typeface="Times New Roman"/>
              </a:rPr>
              <a:t>Listening creates acceptance and  </a:t>
            </a:r>
            <a:r>
              <a:rPr sz="4800" dirty="0">
                <a:latin typeface="Times New Roman"/>
                <a:cs typeface="Times New Roman"/>
              </a:rPr>
              <a:t>openness</a:t>
            </a:r>
            <a:endParaRPr sz="48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07340" y="2877134"/>
            <a:ext cx="6249670" cy="13677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4400" dirty="0">
                <a:solidFill>
                  <a:srgbClr val="FF0000"/>
                </a:solidFill>
                <a:latin typeface="Times New Roman"/>
                <a:cs typeface="Times New Roman"/>
              </a:rPr>
              <a:t>…conveys the message</a:t>
            </a:r>
            <a:r>
              <a:rPr sz="4400" spc="-12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4400" dirty="0">
                <a:solidFill>
                  <a:srgbClr val="FF0000"/>
                </a:solidFill>
                <a:latin typeface="Times New Roman"/>
                <a:cs typeface="Times New Roman"/>
              </a:rPr>
              <a:t>that  “I am not judging</a:t>
            </a:r>
            <a:r>
              <a:rPr sz="4400" spc="-8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4400" dirty="0">
                <a:solidFill>
                  <a:srgbClr val="FF0000"/>
                </a:solidFill>
                <a:latin typeface="Times New Roman"/>
                <a:cs typeface="Times New Roman"/>
              </a:rPr>
              <a:t>you.”</a:t>
            </a:r>
            <a:endParaRPr sz="44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428744" y="4215384"/>
            <a:ext cx="4287011" cy="216103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1475232"/>
            <a:ext cx="9000744" cy="259384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07340" y="1612772"/>
            <a:ext cx="8234045" cy="21005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>
                <a:solidFill>
                  <a:srgbClr val="000099"/>
                </a:solidFill>
              </a:rPr>
              <a:t>Listening leads </a:t>
            </a:r>
            <a:r>
              <a:rPr spc="-10" dirty="0">
                <a:solidFill>
                  <a:srgbClr val="000099"/>
                </a:solidFill>
              </a:rPr>
              <a:t>to</a:t>
            </a:r>
            <a:r>
              <a:rPr spc="20" dirty="0">
                <a:solidFill>
                  <a:srgbClr val="000099"/>
                </a:solidFill>
              </a:rPr>
              <a:t> </a:t>
            </a:r>
            <a:r>
              <a:rPr spc="-5" dirty="0">
                <a:solidFill>
                  <a:srgbClr val="000099"/>
                </a:solidFill>
              </a:rPr>
              <a:t>learning</a:t>
            </a:r>
          </a:p>
          <a:p>
            <a:pPr marL="927100" marR="5080">
              <a:lnSpc>
                <a:spcPct val="100000"/>
              </a:lnSpc>
              <a:spcBef>
                <a:spcPts val="15"/>
              </a:spcBef>
            </a:pPr>
            <a:r>
              <a:rPr sz="4400" dirty="0">
                <a:solidFill>
                  <a:srgbClr val="CC6600"/>
                </a:solidFill>
              </a:rPr>
              <a:t>…openness encourages</a:t>
            </a:r>
            <a:r>
              <a:rPr sz="4400" spc="-120" dirty="0">
                <a:solidFill>
                  <a:srgbClr val="CC6600"/>
                </a:solidFill>
              </a:rPr>
              <a:t> </a:t>
            </a:r>
            <a:r>
              <a:rPr sz="4400" dirty="0">
                <a:solidFill>
                  <a:srgbClr val="CC6600"/>
                </a:solidFill>
              </a:rPr>
              <a:t>personal  growth and</a:t>
            </a:r>
            <a:r>
              <a:rPr sz="4400" spc="-30" dirty="0">
                <a:solidFill>
                  <a:srgbClr val="CC6600"/>
                </a:solidFill>
              </a:rPr>
              <a:t> </a:t>
            </a:r>
            <a:r>
              <a:rPr sz="4400" dirty="0">
                <a:solidFill>
                  <a:srgbClr val="CC6600"/>
                </a:solidFill>
              </a:rPr>
              <a:t>learning</a:t>
            </a:r>
            <a:endParaRPr sz="4400"/>
          </a:p>
        </p:txBody>
      </p:sp>
      <p:sp>
        <p:nvSpPr>
          <p:cNvPr id="5" name="object 5"/>
          <p:cNvSpPr/>
          <p:nvPr/>
        </p:nvSpPr>
        <p:spPr>
          <a:xfrm>
            <a:off x="2570988" y="4215384"/>
            <a:ext cx="4287012" cy="216103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79475" y="150876"/>
            <a:ext cx="8557260" cy="46664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721868" y="289052"/>
            <a:ext cx="6877684" cy="1489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pc="-5" dirty="0">
                <a:solidFill>
                  <a:srgbClr val="000099"/>
                </a:solidFill>
              </a:rPr>
              <a:t>Listening reduces stress</a:t>
            </a:r>
            <a:r>
              <a:rPr spc="-25" dirty="0">
                <a:solidFill>
                  <a:srgbClr val="000099"/>
                </a:solidFill>
              </a:rPr>
              <a:t> </a:t>
            </a:r>
            <a:r>
              <a:rPr dirty="0">
                <a:solidFill>
                  <a:srgbClr val="000099"/>
                </a:solidFill>
              </a:rPr>
              <a:t>and  tension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721868" y="2424125"/>
            <a:ext cx="7742555" cy="20389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927100" marR="5080" indent="-914400">
              <a:lnSpc>
                <a:spcPct val="100000"/>
              </a:lnSpc>
              <a:spcBef>
                <a:spcPts val="105"/>
              </a:spcBef>
            </a:pPr>
            <a:r>
              <a:rPr sz="4400" dirty="0">
                <a:solidFill>
                  <a:srgbClr val="CC6600"/>
                </a:solidFill>
                <a:latin typeface="Times New Roman"/>
                <a:cs typeface="Times New Roman"/>
              </a:rPr>
              <a:t>…minimizes confusion and  misunderstanding,</a:t>
            </a:r>
            <a:r>
              <a:rPr sz="4400" spc="-85" dirty="0">
                <a:solidFill>
                  <a:srgbClr val="CC6600"/>
                </a:solidFill>
                <a:latin typeface="Times New Roman"/>
                <a:cs typeface="Times New Roman"/>
              </a:rPr>
              <a:t> </a:t>
            </a:r>
            <a:r>
              <a:rPr sz="4400" dirty="0">
                <a:solidFill>
                  <a:srgbClr val="CC6600"/>
                </a:solidFill>
                <a:latin typeface="Times New Roman"/>
                <a:cs typeface="Times New Roman"/>
              </a:rPr>
              <a:t>eliminating</a:t>
            </a:r>
            <a:endParaRPr sz="4400">
              <a:latin typeface="Times New Roman"/>
              <a:cs typeface="Times New Roman"/>
            </a:endParaRPr>
          </a:p>
          <a:p>
            <a:pPr marL="1841500">
              <a:lnSpc>
                <a:spcPct val="100000"/>
              </a:lnSpc>
              <a:spcBef>
                <a:spcPts val="5"/>
              </a:spcBef>
            </a:pPr>
            <a:r>
              <a:rPr sz="4400" dirty="0">
                <a:solidFill>
                  <a:srgbClr val="CC6600"/>
                </a:solidFill>
                <a:latin typeface="Times New Roman"/>
                <a:cs typeface="Times New Roman"/>
              </a:rPr>
              <a:t>related stress and</a:t>
            </a:r>
            <a:r>
              <a:rPr sz="4400" spc="-85" dirty="0">
                <a:solidFill>
                  <a:srgbClr val="CC6600"/>
                </a:solidFill>
                <a:latin typeface="Times New Roman"/>
                <a:cs typeface="Times New Roman"/>
              </a:rPr>
              <a:t> </a:t>
            </a:r>
            <a:r>
              <a:rPr sz="4400" dirty="0">
                <a:solidFill>
                  <a:srgbClr val="CC6600"/>
                </a:solidFill>
                <a:latin typeface="Times New Roman"/>
                <a:cs typeface="Times New Roman"/>
              </a:rPr>
              <a:t>tension</a:t>
            </a:r>
            <a:endParaRPr sz="44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856988" y="4428744"/>
            <a:ext cx="4287011" cy="216255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07847" y="97535"/>
            <a:ext cx="7545324" cy="512368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50240" y="235711"/>
            <a:ext cx="5868670" cy="1489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74700" marR="5080" indent="-762635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Listening is </a:t>
            </a:r>
            <a:r>
              <a:rPr dirty="0"/>
              <a:t>CRITICAL  in conflict</a:t>
            </a:r>
            <a:r>
              <a:rPr spc="-50" dirty="0"/>
              <a:t> </a:t>
            </a:r>
            <a:r>
              <a:rPr spc="-5" dirty="0"/>
              <a:t>resolution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650240" y="2422601"/>
            <a:ext cx="6774815" cy="2476500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2700" marR="5080" indent="139700">
              <a:lnSpc>
                <a:spcPct val="100699"/>
              </a:lnSpc>
              <a:spcBef>
                <a:spcPts val="65"/>
              </a:spcBef>
              <a:tabLst>
                <a:tab pos="3735070" algn="l"/>
              </a:tabLst>
            </a:pPr>
            <a:r>
              <a:rPr sz="4000" spc="-5" dirty="0">
                <a:solidFill>
                  <a:srgbClr val="CC6600"/>
                </a:solidFill>
                <a:latin typeface="Times New Roman"/>
                <a:cs typeface="Times New Roman"/>
              </a:rPr>
              <a:t>…much </a:t>
            </a:r>
            <a:r>
              <a:rPr sz="4000" dirty="0">
                <a:solidFill>
                  <a:srgbClr val="CC6600"/>
                </a:solidFill>
                <a:latin typeface="Times New Roman"/>
                <a:cs typeface="Times New Roman"/>
              </a:rPr>
              <a:t>conflict </a:t>
            </a:r>
            <a:r>
              <a:rPr sz="4000" spc="-5" dirty="0">
                <a:solidFill>
                  <a:srgbClr val="CC6600"/>
                </a:solidFill>
                <a:latin typeface="Times New Roman"/>
                <a:cs typeface="Times New Roman"/>
              </a:rPr>
              <a:t>comes </a:t>
            </a:r>
            <a:r>
              <a:rPr sz="4000" dirty="0">
                <a:solidFill>
                  <a:srgbClr val="CC6600"/>
                </a:solidFill>
                <a:latin typeface="Times New Roman"/>
                <a:cs typeface="Times New Roman"/>
              </a:rPr>
              <a:t>from </a:t>
            </a:r>
            <a:r>
              <a:rPr sz="4000" spc="-5" dirty="0">
                <a:solidFill>
                  <a:srgbClr val="CC6600"/>
                </a:solidFill>
                <a:latin typeface="Times New Roman"/>
                <a:cs typeface="Times New Roman"/>
              </a:rPr>
              <a:t>the  need to</a:t>
            </a:r>
            <a:r>
              <a:rPr sz="4000" spc="5" dirty="0">
                <a:solidFill>
                  <a:srgbClr val="CC6600"/>
                </a:solidFill>
                <a:latin typeface="Times New Roman"/>
                <a:cs typeface="Times New Roman"/>
              </a:rPr>
              <a:t> </a:t>
            </a:r>
            <a:r>
              <a:rPr sz="4000" dirty="0">
                <a:solidFill>
                  <a:srgbClr val="CC6600"/>
                </a:solidFill>
                <a:latin typeface="Times New Roman"/>
                <a:cs typeface="Times New Roman"/>
              </a:rPr>
              <a:t>be heard.	</a:t>
            </a:r>
            <a:r>
              <a:rPr sz="4000" spc="-5" dirty="0">
                <a:solidFill>
                  <a:srgbClr val="CC6600"/>
                </a:solidFill>
                <a:latin typeface="Times New Roman"/>
                <a:cs typeface="Times New Roman"/>
              </a:rPr>
              <a:t>Successful  </a:t>
            </a:r>
            <a:r>
              <a:rPr sz="4000" dirty="0">
                <a:solidFill>
                  <a:srgbClr val="CC6600"/>
                </a:solidFill>
                <a:latin typeface="Times New Roman"/>
                <a:cs typeface="Times New Roman"/>
              </a:rPr>
              <a:t>resolution depends </a:t>
            </a:r>
            <a:r>
              <a:rPr sz="4000" spc="-5" dirty="0">
                <a:solidFill>
                  <a:srgbClr val="CC6600"/>
                </a:solidFill>
                <a:latin typeface="Times New Roman"/>
                <a:cs typeface="Times New Roman"/>
              </a:rPr>
              <a:t>on </a:t>
            </a:r>
            <a:r>
              <a:rPr sz="4000" u="heavy" dirty="0">
                <a:solidFill>
                  <a:srgbClr val="CC6600"/>
                </a:solidFill>
                <a:uFill>
                  <a:solidFill>
                    <a:srgbClr val="CC6600"/>
                  </a:solidFill>
                </a:uFill>
                <a:latin typeface="Times New Roman"/>
                <a:cs typeface="Times New Roman"/>
              </a:rPr>
              <a:t>being </a:t>
            </a:r>
            <a:r>
              <a:rPr sz="4000" u="heavy" spc="-5" dirty="0">
                <a:solidFill>
                  <a:srgbClr val="CC6600"/>
                </a:solidFill>
                <a:uFill>
                  <a:solidFill>
                    <a:srgbClr val="CC6600"/>
                  </a:solidFill>
                </a:uFill>
                <a:latin typeface="Times New Roman"/>
                <a:cs typeface="Times New Roman"/>
              </a:rPr>
              <a:t>a </a:t>
            </a:r>
            <a:r>
              <a:rPr sz="4000" spc="-5" dirty="0">
                <a:solidFill>
                  <a:srgbClr val="CC6600"/>
                </a:solidFill>
                <a:latin typeface="Times New Roman"/>
                <a:cs typeface="Times New Roman"/>
              </a:rPr>
              <a:t> </a:t>
            </a:r>
            <a:r>
              <a:rPr sz="4000" u="heavy" dirty="0">
                <a:solidFill>
                  <a:srgbClr val="CC6600"/>
                </a:solidFill>
                <a:uFill>
                  <a:solidFill>
                    <a:srgbClr val="CC6600"/>
                  </a:solidFill>
                </a:uFill>
                <a:latin typeface="Times New Roman"/>
                <a:cs typeface="Times New Roman"/>
              </a:rPr>
              <a:t>non-anxious</a:t>
            </a:r>
            <a:r>
              <a:rPr sz="4000" u="heavy" spc="-30" dirty="0">
                <a:solidFill>
                  <a:srgbClr val="CC6600"/>
                </a:solidFill>
                <a:uFill>
                  <a:solidFill>
                    <a:srgbClr val="CC66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4000" u="heavy" dirty="0">
                <a:solidFill>
                  <a:srgbClr val="CC6600"/>
                </a:solidFill>
                <a:uFill>
                  <a:solidFill>
                    <a:srgbClr val="CC6600"/>
                  </a:solidFill>
                </a:uFill>
                <a:latin typeface="Times New Roman"/>
                <a:cs typeface="Times New Roman"/>
              </a:rPr>
              <a:t>presence</a:t>
            </a:r>
            <a:r>
              <a:rPr sz="4000" dirty="0">
                <a:solidFill>
                  <a:srgbClr val="CC6600"/>
                </a:solidFill>
                <a:latin typeface="Times New Roman"/>
                <a:cs typeface="Times New Roman"/>
              </a:rPr>
              <a:t>.</a:t>
            </a:r>
            <a:endParaRPr sz="40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856988" y="4357115"/>
            <a:ext cx="4287011" cy="216255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49580" y="68580"/>
            <a:ext cx="5404104" cy="8991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88340" y="163779"/>
            <a:ext cx="4902200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u="heavy" dirty="0">
                <a:uFill>
                  <a:solidFill>
                    <a:srgbClr val="000000"/>
                  </a:solidFill>
                </a:uFill>
                <a:latin typeface="Comic Sans MS"/>
                <a:cs typeface="Comic Sans MS"/>
              </a:rPr>
              <a:t>Why Be A Good</a:t>
            </a:r>
            <a:r>
              <a:rPr sz="3200" u="heavy" spc="-45" dirty="0">
                <a:uFill>
                  <a:solidFill>
                    <a:srgbClr val="000000"/>
                  </a:solidFill>
                </a:uFill>
                <a:latin typeface="Comic Sans MS"/>
                <a:cs typeface="Comic Sans MS"/>
              </a:rPr>
              <a:t> </a:t>
            </a:r>
            <a:r>
              <a:rPr sz="3200" u="heavy" dirty="0">
                <a:uFill>
                  <a:solidFill>
                    <a:srgbClr val="000000"/>
                  </a:solidFill>
                </a:uFill>
                <a:latin typeface="Comic Sans MS"/>
                <a:cs typeface="Comic Sans MS"/>
              </a:rPr>
              <a:t>Listener?</a:t>
            </a:r>
            <a:endParaRPr sz="3200">
              <a:latin typeface="Comic Sans MS"/>
              <a:cs typeface="Comic Sans M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93419" y="629412"/>
            <a:ext cx="4916424" cy="807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50163" y="1807464"/>
            <a:ext cx="1851660" cy="8991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868423" y="1807464"/>
            <a:ext cx="2607564" cy="89916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117847" y="1807464"/>
            <a:ext cx="1385315" cy="89916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969764" y="1807464"/>
            <a:ext cx="2942843" cy="89916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50163" y="2388107"/>
            <a:ext cx="2154936" cy="89916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171700" y="2388107"/>
            <a:ext cx="1746503" cy="89916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50163" y="2973323"/>
            <a:ext cx="2154936" cy="89915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171700" y="2973323"/>
            <a:ext cx="2823972" cy="89915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50163" y="3558540"/>
            <a:ext cx="2154936" cy="89916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171700" y="3558540"/>
            <a:ext cx="2465831" cy="89916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50163" y="4143755"/>
            <a:ext cx="2154936" cy="89915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171700" y="4143755"/>
            <a:ext cx="2676144" cy="899159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50163" y="4728971"/>
            <a:ext cx="2154936" cy="89915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171700" y="4728971"/>
            <a:ext cx="2883407" cy="89915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700015" y="4728971"/>
            <a:ext cx="3864864" cy="899159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73379" y="5216652"/>
            <a:ext cx="1440180" cy="89916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612140" y="1811248"/>
            <a:ext cx="7509509" cy="40163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89230" marR="481330">
              <a:lnSpc>
                <a:spcPct val="119100"/>
              </a:lnSpc>
              <a:spcBef>
                <a:spcPts val="95"/>
              </a:spcBef>
            </a:pPr>
            <a:r>
              <a:rPr sz="3200" b="1" dirty="0">
                <a:solidFill>
                  <a:srgbClr val="FF3300"/>
                </a:solidFill>
                <a:latin typeface="Comic Sans MS"/>
                <a:cs typeface="Comic Sans MS"/>
              </a:rPr>
              <a:t>To </a:t>
            </a:r>
            <a:r>
              <a:rPr sz="3200" b="1" spc="-5" dirty="0">
                <a:solidFill>
                  <a:srgbClr val="FF3300"/>
                </a:solidFill>
                <a:latin typeface="Comic Sans MS"/>
                <a:cs typeface="Comic Sans MS"/>
              </a:rPr>
              <a:t>be </a:t>
            </a:r>
            <a:r>
              <a:rPr sz="3200" b="1" spc="-5" dirty="0">
                <a:solidFill>
                  <a:srgbClr val="000099"/>
                </a:solidFill>
                <a:latin typeface="Comic Sans MS"/>
                <a:cs typeface="Comic Sans MS"/>
              </a:rPr>
              <a:t>recognized </a:t>
            </a:r>
            <a:r>
              <a:rPr sz="3200" b="1" dirty="0">
                <a:solidFill>
                  <a:srgbClr val="FF3300"/>
                </a:solidFill>
                <a:latin typeface="Comic Sans MS"/>
                <a:cs typeface="Comic Sans MS"/>
              </a:rPr>
              <a:t>and </a:t>
            </a:r>
            <a:r>
              <a:rPr sz="3200" b="1" spc="-5" dirty="0">
                <a:solidFill>
                  <a:srgbClr val="000099"/>
                </a:solidFill>
                <a:latin typeface="Comic Sans MS"/>
                <a:cs typeface="Comic Sans MS"/>
              </a:rPr>
              <a:t>remembered  </a:t>
            </a:r>
            <a:r>
              <a:rPr sz="3200" b="1" dirty="0">
                <a:solidFill>
                  <a:srgbClr val="FF3300"/>
                </a:solidFill>
                <a:latin typeface="Comic Sans MS"/>
                <a:cs typeface="Comic Sans MS"/>
              </a:rPr>
              <a:t>To feel</a:t>
            </a:r>
            <a:r>
              <a:rPr sz="3200" b="1" spc="-35" dirty="0">
                <a:solidFill>
                  <a:srgbClr val="FF3300"/>
                </a:solidFill>
                <a:latin typeface="Comic Sans MS"/>
                <a:cs typeface="Comic Sans MS"/>
              </a:rPr>
              <a:t> </a:t>
            </a:r>
            <a:r>
              <a:rPr sz="3200" b="1" spc="-5" dirty="0">
                <a:solidFill>
                  <a:srgbClr val="000099"/>
                </a:solidFill>
                <a:latin typeface="Comic Sans MS"/>
                <a:cs typeface="Comic Sans MS"/>
              </a:rPr>
              <a:t>valued</a:t>
            </a:r>
            <a:endParaRPr sz="3200">
              <a:latin typeface="Comic Sans MS"/>
              <a:cs typeface="Comic Sans MS"/>
            </a:endParaRPr>
          </a:p>
          <a:p>
            <a:pPr marL="189230" marR="3395345">
              <a:lnSpc>
                <a:spcPct val="120000"/>
              </a:lnSpc>
            </a:pPr>
            <a:r>
              <a:rPr sz="3200" b="1" dirty="0">
                <a:solidFill>
                  <a:srgbClr val="FF3300"/>
                </a:solidFill>
                <a:latin typeface="Comic Sans MS"/>
                <a:cs typeface="Comic Sans MS"/>
              </a:rPr>
              <a:t>To </a:t>
            </a:r>
            <a:r>
              <a:rPr sz="3200" b="1" spc="-5" dirty="0">
                <a:solidFill>
                  <a:srgbClr val="FF3300"/>
                </a:solidFill>
                <a:latin typeface="Comic Sans MS"/>
                <a:cs typeface="Comic Sans MS"/>
              </a:rPr>
              <a:t>feel</a:t>
            </a:r>
            <a:r>
              <a:rPr sz="3200" b="1" spc="-55" dirty="0">
                <a:solidFill>
                  <a:srgbClr val="FF3300"/>
                </a:solidFill>
                <a:latin typeface="Comic Sans MS"/>
                <a:cs typeface="Comic Sans MS"/>
              </a:rPr>
              <a:t> </a:t>
            </a:r>
            <a:r>
              <a:rPr sz="3200" b="1" dirty="0">
                <a:solidFill>
                  <a:srgbClr val="000099"/>
                </a:solidFill>
                <a:latin typeface="Comic Sans MS"/>
                <a:cs typeface="Comic Sans MS"/>
              </a:rPr>
              <a:t>appreciated  </a:t>
            </a:r>
            <a:r>
              <a:rPr sz="3200" b="1" dirty="0">
                <a:solidFill>
                  <a:srgbClr val="FF3300"/>
                </a:solidFill>
                <a:latin typeface="Comic Sans MS"/>
                <a:cs typeface="Comic Sans MS"/>
              </a:rPr>
              <a:t>To feel </a:t>
            </a:r>
            <a:r>
              <a:rPr sz="3200" b="1" spc="-5" dirty="0">
                <a:solidFill>
                  <a:srgbClr val="000099"/>
                </a:solidFill>
                <a:latin typeface="Comic Sans MS"/>
                <a:cs typeface="Comic Sans MS"/>
              </a:rPr>
              <a:t>respected  </a:t>
            </a:r>
            <a:r>
              <a:rPr sz="3200" b="1" dirty="0">
                <a:solidFill>
                  <a:srgbClr val="FF3300"/>
                </a:solidFill>
                <a:latin typeface="Comic Sans MS"/>
                <a:cs typeface="Comic Sans MS"/>
              </a:rPr>
              <a:t>To feel</a:t>
            </a:r>
            <a:r>
              <a:rPr sz="3200" b="1" spc="-85" dirty="0">
                <a:solidFill>
                  <a:srgbClr val="FF3300"/>
                </a:solidFill>
                <a:latin typeface="Comic Sans MS"/>
                <a:cs typeface="Comic Sans MS"/>
              </a:rPr>
              <a:t> </a:t>
            </a:r>
            <a:r>
              <a:rPr sz="3200" b="1" dirty="0">
                <a:solidFill>
                  <a:srgbClr val="000099"/>
                </a:solidFill>
                <a:latin typeface="Comic Sans MS"/>
                <a:cs typeface="Comic Sans MS"/>
              </a:rPr>
              <a:t>understood</a:t>
            </a:r>
            <a:endParaRPr sz="3200">
              <a:latin typeface="Comic Sans MS"/>
              <a:cs typeface="Comic Sans MS"/>
            </a:endParaRPr>
          </a:p>
          <a:p>
            <a:pPr marL="12700" marR="5080" indent="176530">
              <a:lnSpc>
                <a:spcPct val="100000"/>
              </a:lnSpc>
              <a:spcBef>
                <a:spcPts val="770"/>
              </a:spcBef>
            </a:pPr>
            <a:r>
              <a:rPr sz="3200" b="1" dirty="0">
                <a:solidFill>
                  <a:srgbClr val="FF3300"/>
                </a:solidFill>
                <a:latin typeface="Comic Sans MS"/>
                <a:cs typeface="Comic Sans MS"/>
              </a:rPr>
              <a:t>To feel </a:t>
            </a:r>
            <a:r>
              <a:rPr sz="3200" b="1" dirty="0">
                <a:solidFill>
                  <a:srgbClr val="000099"/>
                </a:solidFill>
                <a:latin typeface="Comic Sans MS"/>
                <a:cs typeface="Comic Sans MS"/>
              </a:rPr>
              <a:t>comfortable </a:t>
            </a:r>
            <a:r>
              <a:rPr sz="3200" b="1" spc="-5" dirty="0">
                <a:solidFill>
                  <a:srgbClr val="FF3300"/>
                </a:solidFill>
                <a:latin typeface="Comic Sans MS"/>
                <a:cs typeface="Comic Sans MS"/>
              </a:rPr>
              <a:t>about </a:t>
            </a:r>
            <a:r>
              <a:rPr sz="3200" b="1" dirty="0">
                <a:solidFill>
                  <a:srgbClr val="FF3300"/>
                </a:solidFill>
                <a:latin typeface="Comic Sans MS"/>
                <a:cs typeface="Comic Sans MS"/>
              </a:rPr>
              <a:t>a </a:t>
            </a:r>
            <a:r>
              <a:rPr sz="3200" b="1" spc="-5" dirty="0">
                <a:solidFill>
                  <a:srgbClr val="FF3300"/>
                </a:solidFill>
                <a:latin typeface="Comic Sans MS"/>
                <a:cs typeface="Comic Sans MS"/>
              </a:rPr>
              <a:t>want</a:t>
            </a:r>
            <a:r>
              <a:rPr sz="3200" b="1" spc="-85" dirty="0">
                <a:solidFill>
                  <a:srgbClr val="FF3300"/>
                </a:solidFill>
                <a:latin typeface="Comic Sans MS"/>
                <a:cs typeface="Comic Sans MS"/>
              </a:rPr>
              <a:t> </a:t>
            </a:r>
            <a:r>
              <a:rPr sz="3200" b="1" dirty="0">
                <a:solidFill>
                  <a:srgbClr val="FF3300"/>
                </a:solidFill>
                <a:latin typeface="Comic Sans MS"/>
                <a:cs typeface="Comic Sans MS"/>
              </a:rPr>
              <a:t>or  </a:t>
            </a:r>
            <a:r>
              <a:rPr sz="3200" b="1" spc="-5" dirty="0">
                <a:solidFill>
                  <a:srgbClr val="FF3300"/>
                </a:solidFill>
                <a:latin typeface="Comic Sans MS"/>
                <a:cs typeface="Comic Sans MS"/>
              </a:rPr>
              <a:t>need</a:t>
            </a:r>
            <a:endParaRPr sz="3200">
              <a:latin typeface="Comic Sans MS"/>
              <a:cs typeface="Comic Sans MS"/>
            </a:endParaRP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1676400"/>
            <a:ext cx="9144000" cy="3352800"/>
          </a:xfrm>
          <a:custGeom>
            <a:avLst/>
            <a:gdLst/>
            <a:ahLst/>
            <a:cxnLst/>
            <a:rect l="l" t="t" r="r" b="b"/>
            <a:pathLst>
              <a:path w="9144000" h="3352800">
                <a:moveTo>
                  <a:pt x="9144000" y="0"/>
                </a:moveTo>
                <a:lnTo>
                  <a:pt x="0" y="0"/>
                </a:lnTo>
                <a:lnTo>
                  <a:pt x="0" y="3352800"/>
                </a:lnTo>
                <a:lnTo>
                  <a:pt x="9144000" y="3352800"/>
                </a:lnTo>
                <a:lnTo>
                  <a:pt x="9144000" y="0"/>
                </a:lnTo>
                <a:close/>
              </a:path>
            </a:pathLst>
          </a:custGeom>
          <a:solidFill>
            <a:srgbClr val="9999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84479" y="1617090"/>
            <a:ext cx="857313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>
                <a:solidFill>
                  <a:srgbClr val="000099"/>
                </a:solidFill>
                <a:latin typeface="Arial"/>
                <a:cs typeface="Arial"/>
              </a:rPr>
              <a:t>Listening promotes being</a:t>
            </a:r>
            <a:r>
              <a:rPr spc="85" dirty="0">
                <a:solidFill>
                  <a:srgbClr val="000099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000099"/>
                </a:solidFill>
                <a:latin typeface="Arial"/>
                <a:cs typeface="Arial"/>
              </a:rPr>
              <a:t>heard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301241" y="3020949"/>
            <a:ext cx="7766684" cy="2017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430020" marR="316230" indent="-1417955">
              <a:lnSpc>
                <a:spcPct val="100000"/>
              </a:lnSpc>
              <a:spcBef>
                <a:spcPts val="105"/>
              </a:spcBef>
            </a:pPr>
            <a:r>
              <a:rPr sz="4400" spc="-5" dirty="0">
                <a:solidFill>
                  <a:srgbClr val="CC6600"/>
                </a:solidFill>
                <a:latin typeface="Arial"/>
                <a:cs typeface="Arial"/>
              </a:rPr>
              <a:t>‘Seek </a:t>
            </a:r>
            <a:r>
              <a:rPr sz="4400" dirty="0">
                <a:solidFill>
                  <a:srgbClr val="CC6600"/>
                </a:solidFill>
                <a:latin typeface="Arial"/>
                <a:cs typeface="Arial"/>
              </a:rPr>
              <a:t>first to </a:t>
            </a:r>
            <a:r>
              <a:rPr sz="4400" spc="-5" dirty="0">
                <a:solidFill>
                  <a:srgbClr val="CC6600"/>
                </a:solidFill>
                <a:latin typeface="Arial"/>
                <a:cs typeface="Arial"/>
              </a:rPr>
              <a:t>understand, </a:t>
            </a:r>
            <a:r>
              <a:rPr sz="4400" dirty="0">
                <a:solidFill>
                  <a:srgbClr val="CC6600"/>
                </a:solidFill>
                <a:latin typeface="Arial"/>
                <a:cs typeface="Arial"/>
              </a:rPr>
              <a:t>then  </a:t>
            </a:r>
            <a:r>
              <a:rPr sz="4400" spc="-5" dirty="0">
                <a:solidFill>
                  <a:srgbClr val="CC6600"/>
                </a:solidFill>
                <a:latin typeface="Arial"/>
                <a:cs typeface="Arial"/>
              </a:rPr>
              <a:t>be</a:t>
            </a:r>
            <a:r>
              <a:rPr sz="4400" spc="-10" dirty="0">
                <a:solidFill>
                  <a:srgbClr val="CC6600"/>
                </a:solidFill>
                <a:latin typeface="Arial"/>
                <a:cs typeface="Arial"/>
              </a:rPr>
              <a:t> </a:t>
            </a:r>
            <a:r>
              <a:rPr sz="4400" spc="-5" dirty="0">
                <a:solidFill>
                  <a:srgbClr val="CC6600"/>
                </a:solidFill>
                <a:latin typeface="Arial"/>
                <a:cs typeface="Arial"/>
              </a:rPr>
              <a:t>understood’</a:t>
            </a:r>
            <a:endParaRPr sz="4400">
              <a:latin typeface="Arial"/>
              <a:cs typeface="Arial"/>
            </a:endParaRPr>
          </a:p>
          <a:p>
            <a:pPr marL="4345940">
              <a:lnSpc>
                <a:spcPct val="100000"/>
              </a:lnSpc>
              <a:spcBef>
                <a:spcPts val="795"/>
              </a:spcBef>
            </a:pPr>
            <a:r>
              <a:rPr sz="3600" dirty="0">
                <a:solidFill>
                  <a:srgbClr val="CC6600"/>
                </a:solidFill>
                <a:latin typeface="Arial"/>
                <a:cs typeface="Arial"/>
              </a:rPr>
              <a:t>- Stephen</a:t>
            </a:r>
            <a:r>
              <a:rPr sz="3600" spc="-85" dirty="0">
                <a:solidFill>
                  <a:srgbClr val="CC6600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CC6600"/>
                </a:solidFill>
                <a:latin typeface="Arial"/>
                <a:cs typeface="Arial"/>
              </a:rPr>
              <a:t>Covey</a:t>
            </a:r>
            <a:endParaRPr sz="36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0" y="0"/>
            <a:ext cx="1600200" cy="1600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66800" y="1752600"/>
            <a:ext cx="6934200" cy="4648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81482" rIns="0" bIns="0" rtlCol="0">
            <a:spAutoFit/>
          </a:bodyPr>
          <a:lstStyle/>
          <a:p>
            <a:pPr marL="508000" marR="5080">
              <a:lnSpc>
                <a:spcPct val="100000"/>
              </a:lnSpc>
              <a:spcBef>
                <a:spcPts val="95"/>
              </a:spcBef>
            </a:pPr>
            <a:r>
              <a:rPr sz="2800" spc="-5" dirty="0">
                <a:latin typeface="Arial"/>
                <a:cs typeface="Arial"/>
              </a:rPr>
              <a:t>Key </a:t>
            </a:r>
            <a:r>
              <a:rPr sz="2800" dirty="0">
                <a:latin typeface="Arial"/>
                <a:cs typeface="Arial"/>
              </a:rPr>
              <a:t>forces </a:t>
            </a:r>
            <a:r>
              <a:rPr sz="2800" spc="-5" dirty="0">
                <a:latin typeface="Arial"/>
                <a:cs typeface="Arial"/>
              </a:rPr>
              <a:t>– complex set of forces </a:t>
            </a:r>
            <a:r>
              <a:rPr sz="2800" spc="-10" dirty="0">
                <a:latin typeface="Arial"/>
                <a:cs typeface="Arial"/>
              </a:rPr>
              <a:t>affects </a:t>
            </a:r>
            <a:r>
              <a:rPr sz="2800" spc="-5" dirty="0">
                <a:latin typeface="Arial"/>
                <a:cs typeface="Arial"/>
              </a:rPr>
              <a:t>the  </a:t>
            </a:r>
            <a:r>
              <a:rPr sz="2800" dirty="0">
                <a:latin typeface="Arial"/>
                <a:cs typeface="Arial"/>
              </a:rPr>
              <a:t>nature of</a:t>
            </a:r>
            <a:r>
              <a:rPr sz="2800" spc="-15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organizations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95656" y="653795"/>
            <a:ext cx="6362700" cy="6248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71272" y="629412"/>
            <a:ext cx="6362700" cy="6248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84988" y="643127"/>
            <a:ext cx="6360160" cy="622300"/>
          </a:xfrm>
          <a:custGeom>
            <a:avLst/>
            <a:gdLst/>
            <a:ahLst/>
            <a:cxnLst/>
            <a:rect l="l" t="t" r="r" b="b"/>
            <a:pathLst>
              <a:path w="6360159" h="622300">
                <a:moveTo>
                  <a:pt x="6359652" y="0"/>
                </a:moveTo>
                <a:lnTo>
                  <a:pt x="0" y="0"/>
                </a:lnTo>
                <a:lnTo>
                  <a:pt x="0" y="621791"/>
                </a:lnTo>
                <a:lnTo>
                  <a:pt x="6359652" y="621791"/>
                </a:lnTo>
                <a:lnTo>
                  <a:pt x="635965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284988" y="643127"/>
            <a:ext cx="6360160" cy="622300"/>
          </a:xfrm>
          <a:prstGeom prst="rect">
            <a:avLst/>
          </a:prstGeom>
        </p:spPr>
        <p:txBody>
          <a:bodyPr vert="horz" wrap="square" lIns="0" tIns="75565" rIns="0" bIns="0" rtlCol="0">
            <a:spAutoFit/>
          </a:bodyPr>
          <a:lstStyle/>
          <a:p>
            <a:pPr marL="314960">
              <a:lnSpc>
                <a:spcPct val="100000"/>
              </a:lnSpc>
              <a:spcBef>
                <a:spcPts val="595"/>
              </a:spcBef>
            </a:pPr>
            <a:r>
              <a:rPr sz="2800" spc="-5" dirty="0">
                <a:latin typeface="Arial Black"/>
                <a:cs typeface="Arial Black"/>
              </a:rPr>
              <a:t>LISTENING AND</a:t>
            </a:r>
            <a:r>
              <a:rPr sz="2800" spc="45" dirty="0">
                <a:latin typeface="Arial Black"/>
                <a:cs typeface="Arial Black"/>
              </a:rPr>
              <a:t> </a:t>
            </a:r>
            <a:r>
              <a:rPr sz="2800" spc="-35" dirty="0">
                <a:latin typeface="Arial Black"/>
                <a:cs typeface="Arial Black"/>
              </a:rPr>
              <a:t>EDUCATION</a:t>
            </a:r>
            <a:endParaRPr sz="2800">
              <a:latin typeface="Arial Black"/>
              <a:cs typeface="Arial Black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31544" y="1543405"/>
            <a:ext cx="7576820" cy="31965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9060" marR="5080" indent="-86995" algn="r">
              <a:lnSpc>
                <a:spcPct val="130000"/>
              </a:lnSpc>
              <a:spcBef>
                <a:spcPts val="100"/>
              </a:spcBef>
            </a:pPr>
            <a:r>
              <a:rPr sz="3200" b="1" spc="-5" dirty="0">
                <a:latin typeface="Tahoma"/>
                <a:cs typeface="Tahoma"/>
              </a:rPr>
              <a:t>Students </a:t>
            </a:r>
            <a:r>
              <a:rPr sz="3200" b="1" dirty="0">
                <a:latin typeface="Tahoma"/>
                <a:cs typeface="Tahoma"/>
              </a:rPr>
              <a:t>do </a:t>
            </a:r>
            <a:r>
              <a:rPr sz="3200" b="1" spc="-5" dirty="0">
                <a:latin typeface="Tahoma"/>
                <a:cs typeface="Tahoma"/>
              </a:rPr>
              <a:t>not have </a:t>
            </a:r>
            <a:r>
              <a:rPr sz="3200" b="1" dirty="0">
                <a:latin typeface="Tahoma"/>
                <a:cs typeface="Tahoma"/>
              </a:rPr>
              <a:t>a</a:t>
            </a:r>
            <a:r>
              <a:rPr sz="3200" b="1" spc="-95" dirty="0">
                <a:latin typeface="Tahoma"/>
                <a:cs typeface="Tahoma"/>
              </a:rPr>
              <a:t> </a:t>
            </a:r>
            <a:r>
              <a:rPr sz="3200" b="1" dirty="0">
                <a:latin typeface="Tahoma"/>
                <a:cs typeface="Tahoma"/>
              </a:rPr>
              <a:t>clear</a:t>
            </a:r>
            <a:r>
              <a:rPr sz="3200" b="1" spc="-40" dirty="0">
                <a:latin typeface="Tahoma"/>
                <a:cs typeface="Tahoma"/>
              </a:rPr>
              <a:t> </a:t>
            </a:r>
            <a:r>
              <a:rPr sz="3200" b="1" dirty="0">
                <a:latin typeface="Tahoma"/>
                <a:cs typeface="Tahoma"/>
              </a:rPr>
              <a:t>concept  </a:t>
            </a:r>
            <a:r>
              <a:rPr sz="3200" b="1" spc="-5" dirty="0">
                <a:latin typeface="Tahoma"/>
                <a:cs typeface="Tahoma"/>
              </a:rPr>
              <a:t>of </a:t>
            </a:r>
            <a:r>
              <a:rPr sz="3200" b="1" dirty="0">
                <a:latin typeface="Tahoma"/>
                <a:cs typeface="Tahoma"/>
              </a:rPr>
              <a:t>listening as an active</a:t>
            </a:r>
            <a:r>
              <a:rPr sz="3200" b="1" spc="-120" dirty="0">
                <a:latin typeface="Tahoma"/>
                <a:cs typeface="Tahoma"/>
              </a:rPr>
              <a:t> </a:t>
            </a:r>
            <a:r>
              <a:rPr sz="3200" b="1" dirty="0">
                <a:latin typeface="Tahoma"/>
                <a:cs typeface="Tahoma"/>
              </a:rPr>
              <a:t>process</a:t>
            </a:r>
            <a:r>
              <a:rPr sz="3200" b="1" spc="-35" dirty="0">
                <a:latin typeface="Tahoma"/>
                <a:cs typeface="Tahoma"/>
              </a:rPr>
              <a:t> </a:t>
            </a:r>
            <a:r>
              <a:rPr sz="3200" b="1" dirty="0">
                <a:latin typeface="Tahoma"/>
                <a:cs typeface="Tahoma"/>
              </a:rPr>
              <a:t>that  they </a:t>
            </a:r>
            <a:r>
              <a:rPr sz="3200" b="1" spc="-5" dirty="0">
                <a:latin typeface="Tahoma"/>
                <a:cs typeface="Tahoma"/>
              </a:rPr>
              <a:t>can control. Students</a:t>
            </a:r>
            <a:r>
              <a:rPr sz="3200" b="1" spc="-100" dirty="0">
                <a:latin typeface="Tahoma"/>
                <a:cs typeface="Tahoma"/>
              </a:rPr>
              <a:t> </a:t>
            </a:r>
            <a:r>
              <a:rPr sz="3200" b="1" spc="-5" dirty="0">
                <a:latin typeface="Tahoma"/>
                <a:cs typeface="Tahoma"/>
              </a:rPr>
              <a:t>find </a:t>
            </a:r>
            <a:r>
              <a:rPr sz="3200" b="1" dirty="0">
                <a:latin typeface="Tahoma"/>
                <a:cs typeface="Tahoma"/>
              </a:rPr>
              <a:t>it  easier to </a:t>
            </a:r>
            <a:r>
              <a:rPr sz="3200" b="1" spc="-5" dirty="0">
                <a:latin typeface="Tahoma"/>
                <a:cs typeface="Tahoma"/>
              </a:rPr>
              <a:t>criticize </a:t>
            </a:r>
            <a:r>
              <a:rPr sz="3200" b="1" dirty="0">
                <a:latin typeface="Tahoma"/>
                <a:cs typeface="Tahoma"/>
              </a:rPr>
              <a:t>the</a:t>
            </a:r>
            <a:r>
              <a:rPr sz="3200" b="1" spc="-120" dirty="0">
                <a:latin typeface="Tahoma"/>
                <a:cs typeface="Tahoma"/>
              </a:rPr>
              <a:t> </a:t>
            </a:r>
            <a:r>
              <a:rPr sz="3200" b="1" dirty="0">
                <a:latin typeface="Tahoma"/>
                <a:cs typeface="Tahoma"/>
              </a:rPr>
              <a:t>speaker</a:t>
            </a:r>
            <a:r>
              <a:rPr sz="3200" b="1" spc="-25" dirty="0">
                <a:latin typeface="Tahoma"/>
                <a:cs typeface="Tahoma"/>
              </a:rPr>
              <a:t> </a:t>
            </a:r>
            <a:r>
              <a:rPr sz="3200" b="1" dirty="0">
                <a:latin typeface="Tahoma"/>
                <a:cs typeface="Tahoma"/>
              </a:rPr>
              <a:t>as  </a:t>
            </a:r>
            <a:r>
              <a:rPr sz="3200" b="1" spc="-5" dirty="0">
                <a:latin typeface="Tahoma"/>
                <a:cs typeface="Tahoma"/>
              </a:rPr>
              <a:t>opposed </a:t>
            </a:r>
            <a:r>
              <a:rPr sz="3200" b="1" dirty="0">
                <a:latin typeface="Tahoma"/>
                <a:cs typeface="Tahoma"/>
              </a:rPr>
              <a:t>to the </a:t>
            </a:r>
            <a:r>
              <a:rPr sz="3200" b="1" spc="-5" dirty="0">
                <a:latin typeface="Tahoma"/>
                <a:cs typeface="Tahoma"/>
              </a:rPr>
              <a:t>speaker’s</a:t>
            </a:r>
            <a:r>
              <a:rPr sz="3200" b="1" spc="-70" dirty="0">
                <a:latin typeface="Tahoma"/>
                <a:cs typeface="Tahoma"/>
              </a:rPr>
              <a:t> </a:t>
            </a:r>
            <a:r>
              <a:rPr sz="3200" b="1" dirty="0">
                <a:latin typeface="Tahoma"/>
                <a:cs typeface="Tahoma"/>
              </a:rPr>
              <a:t>message</a:t>
            </a:r>
            <a:endParaRPr sz="3200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553836" y="4859477"/>
            <a:ext cx="3055620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b="1" dirty="0">
                <a:latin typeface="Tahoma"/>
                <a:cs typeface="Tahoma"/>
              </a:rPr>
              <a:t>(Imhof,</a:t>
            </a:r>
            <a:r>
              <a:rPr sz="3200" b="1" spc="-105" dirty="0">
                <a:latin typeface="Tahoma"/>
                <a:cs typeface="Tahoma"/>
              </a:rPr>
              <a:t> </a:t>
            </a:r>
            <a:r>
              <a:rPr sz="3200" b="1" dirty="0">
                <a:latin typeface="Tahoma"/>
                <a:cs typeface="Tahoma"/>
              </a:rPr>
              <a:t>1998).</a:t>
            </a:r>
            <a:endParaRPr sz="3200">
              <a:latin typeface="Tahoma"/>
              <a:cs typeface="Tahoma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99872" y="4657344"/>
            <a:ext cx="3691128" cy="186232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10895" y="239268"/>
            <a:ext cx="6074664" cy="6248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86511" y="214884"/>
            <a:ext cx="6074664" cy="62484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00227" y="228600"/>
            <a:ext cx="6071870" cy="622300"/>
          </a:xfrm>
          <a:custGeom>
            <a:avLst/>
            <a:gdLst/>
            <a:ahLst/>
            <a:cxnLst/>
            <a:rect l="l" t="t" r="r" b="b"/>
            <a:pathLst>
              <a:path w="6071870" h="622300">
                <a:moveTo>
                  <a:pt x="6071616" y="0"/>
                </a:moveTo>
                <a:lnTo>
                  <a:pt x="0" y="0"/>
                </a:lnTo>
                <a:lnTo>
                  <a:pt x="0" y="621791"/>
                </a:lnTo>
                <a:lnTo>
                  <a:pt x="6071616" y="621791"/>
                </a:lnTo>
                <a:lnTo>
                  <a:pt x="6071616" y="0"/>
                </a:lnTo>
                <a:close/>
              </a:path>
            </a:pathLst>
          </a:custGeom>
          <a:solidFill>
            <a:srgbClr val="33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307340" y="951857"/>
            <a:ext cx="6700520" cy="49974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304800">
              <a:lnSpc>
                <a:spcPct val="132700"/>
              </a:lnSpc>
              <a:spcBef>
                <a:spcPts val="100"/>
              </a:spcBef>
            </a:pPr>
            <a:r>
              <a:rPr sz="3800" b="1" i="1" spc="-110" dirty="0">
                <a:latin typeface="Tahoma"/>
                <a:cs typeface="Tahoma"/>
              </a:rPr>
              <a:t>Listening </a:t>
            </a:r>
            <a:r>
              <a:rPr sz="3800" b="1" i="1" spc="-85" dirty="0">
                <a:latin typeface="Tahoma"/>
                <a:cs typeface="Tahoma"/>
              </a:rPr>
              <a:t>is </a:t>
            </a:r>
            <a:r>
              <a:rPr sz="3800" b="1" i="1" spc="-100" dirty="0">
                <a:latin typeface="Tahoma"/>
                <a:cs typeface="Tahoma"/>
              </a:rPr>
              <a:t>tied </a:t>
            </a:r>
            <a:r>
              <a:rPr sz="3800" b="1" i="1" spc="-105" dirty="0">
                <a:latin typeface="Tahoma"/>
                <a:cs typeface="Tahoma"/>
              </a:rPr>
              <a:t>to </a:t>
            </a:r>
            <a:r>
              <a:rPr sz="3800" b="1" i="1" spc="-100" dirty="0">
                <a:latin typeface="Tahoma"/>
                <a:cs typeface="Tahoma"/>
              </a:rPr>
              <a:t>effective  </a:t>
            </a:r>
            <a:r>
              <a:rPr sz="3800" b="1" i="1" spc="-105" dirty="0">
                <a:latin typeface="Tahoma"/>
                <a:cs typeface="Tahoma"/>
              </a:rPr>
              <a:t>leadership</a:t>
            </a:r>
            <a:endParaRPr sz="3800">
              <a:latin typeface="Tahoma"/>
              <a:cs typeface="Tahoma"/>
            </a:endParaRPr>
          </a:p>
          <a:p>
            <a:pPr marL="786765">
              <a:lnSpc>
                <a:spcPct val="100000"/>
              </a:lnSpc>
              <a:spcBef>
                <a:spcPts val="640"/>
              </a:spcBef>
            </a:pPr>
            <a:r>
              <a:rPr sz="2100" i="1" spc="-50" dirty="0">
                <a:latin typeface="Tahoma"/>
                <a:cs typeface="Tahoma"/>
              </a:rPr>
              <a:t>(Bechler </a:t>
            </a:r>
            <a:r>
              <a:rPr sz="2100" i="1" spc="-65" dirty="0">
                <a:latin typeface="Tahoma"/>
                <a:cs typeface="Tahoma"/>
              </a:rPr>
              <a:t>&amp; </a:t>
            </a:r>
            <a:r>
              <a:rPr sz="2100" i="1" spc="-50" dirty="0">
                <a:latin typeface="Tahoma"/>
                <a:cs typeface="Tahoma"/>
              </a:rPr>
              <a:t>Johnson, </a:t>
            </a:r>
            <a:r>
              <a:rPr sz="2100" i="1" spc="-55" dirty="0">
                <a:latin typeface="Tahoma"/>
                <a:cs typeface="Tahoma"/>
              </a:rPr>
              <a:t>1995;Johnson </a:t>
            </a:r>
            <a:r>
              <a:rPr sz="2100" i="1" spc="-65" dirty="0">
                <a:latin typeface="Tahoma"/>
                <a:cs typeface="Tahoma"/>
              </a:rPr>
              <a:t>&amp; </a:t>
            </a:r>
            <a:r>
              <a:rPr sz="2100" i="1" spc="-80" dirty="0">
                <a:latin typeface="Tahoma"/>
                <a:cs typeface="Tahoma"/>
              </a:rPr>
              <a:t>Bechler,</a:t>
            </a:r>
            <a:r>
              <a:rPr sz="2100" i="1" spc="40" dirty="0">
                <a:latin typeface="Tahoma"/>
                <a:cs typeface="Tahoma"/>
              </a:rPr>
              <a:t> </a:t>
            </a:r>
            <a:r>
              <a:rPr sz="2100" i="1" spc="-50" dirty="0">
                <a:latin typeface="Tahoma"/>
                <a:cs typeface="Tahoma"/>
              </a:rPr>
              <a:t>1998).</a:t>
            </a:r>
            <a:endParaRPr sz="2100">
              <a:latin typeface="Tahoma"/>
              <a:cs typeface="Tahoma"/>
            </a:endParaRPr>
          </a:p>
          <a:p>
            <a:pPr marL="12700" marR="356235">
              <a:lnSpc>
                <a:spcPct val="140000"/>
              </a:lnSpc>
              <a:spcBef>
                <a:spcPts val="2080"/>
              </a:spcBef>
            </a:pPr>
            <a:r>
              <a:rPr sz="3600" b="1" spc="-5" dirty="0">
                <a:latin typeface="Tahoma"/>
                <a:cs typeface="Tahoma"/>
              </a:rPr>
              <a:t>Leaders </a:t>
            </a:r>
            <a:r>
              <a:rPr sz="3600" b="1" dirty="0">
                <a:latin typeface="Tahoma"/>
                <a:cs typeface="Tahoma"/>
              </a:rPr>
              <a:t>listen with an</a:t>
            </a:r>
            <a:r>
              <a:rPr sz="3600" b="1" spc="-145" dirty="0">
                <a:latin typeface="Tahoma"/>
                <a:cs typeface="Tahoma"/>
              </a:rPr>
              <a:t> </a:t>
            </a:r>
            <a:r>
              <a:rPr sz="3600" b="1" spc="-5" dirty="0">
                <a:latin typeface="Tahoma"/>
                <a:cs typeface="Tahoma"/>
              </a:rPr>
              <a:t>open  </a:t>
            </a:r>
            <a:r>
              <a:rPr sz="3600" b="1" dirty="0">
                <a:latin typeface="Tahoma"/>
                <a:cs typeface="Tahoma"/>
              </a:rPr>
              <a:t>mind by </a:t>
            </a:r>
            <a:r>
              <a:rPr sz="3600" b="1" spc="-5" dirty="0">
                <a:latin typeface="Tahoma"/>
                <a:cs typeface="Tahoma"/>
              </a:rPr>
              <a:t>not </a:t>
            </a:r>
            <a:r>
              <a:rPr sz="3600" b="1" dirty="0">
                <a:latin typeface="Tahoma"/>
                <a:cs typeface="Tahoma"/>
              </a:rPr>
              <a:t>becoming  emotional </a:t>
            </a:r>
            <a:r>
              <a:rPr sz="3600" b="1" spc="-5" dirty="0">
                <a:latin typeface="Tahoma"/>
                <a:cs typeface="Tahoma"/>
              </a:rPr>
              <a:t>or</a:t>
            </a:r>
            <a:r>
              <a:rPr sz="3600" b="1" spc="-25" dirty="0">
                <a:latin typeface="Tahoma"/>
                <a:cs typeface="Tahoma"/>
              </a:rPr>
              <a:t> </a:t>
            </a:r>
            <a:r>
              <a:rPr sz="3600" b="1" spc="-5" dirty="0">
                <a:latin typeface="Tahoma"/>
                <a:cs typeface="Tahoma"/>
              </a:rPr>
              <a:t>defensive</a:t>
            </a:r>
            <a:endParaRPr sz="3600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  <a:spcBef>
                <a:spcPts val="780"/>
              </a:spcBef>
            </a:pPr>
            <a:r>
              <a:rPr sz="2400" dirty="0">
                <a:latin typeface="Tahoma"/>
                <a:cs typeface="Tahoma"/>
              </a:rPr>
              <a:t>(Orick,</a:t>
            </a:r>
            <a:r>
              <a:rPr sz="2400" spc="-5" dirty="0">
                <a:latin typeface="Tahoma"/>
                <a:cs typeface="Tahoma"/>
              </a:rPr>
              <a:t> 2002).</a:t>
            </a:r>
            <a:endParaRPr sz="2400">
              <a:latin typeface="Tahoma"/>
              <a:cs typeface="Tahoma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00227" y="228600"/>
            <a:ext cx="6071870" cy="622300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172085">
              <a:lnSpc>
                <a:spcPct val="100000"/>
              </a:lnSpc>
              <a:spcBef>
                <a:spcPts val="400"/>
              </a:spcBef>
            </a:pPr>
            <a:r>
              <a:rPr sz="3600" b="1" dirty="0">
                <a:solidFill>
                  <a:srgbClr val="FFFF99"/>
                </a:solidFill>
                <a:latin typeface="Gabriola"/>
                <a:cs typeface="Gabriola"/>
              </a:rPr>
              <a:t>LISTENING </a:t>
            </a:r>
            <a:r>
              <a:rPr sz="3600" b="1" spc="20" dirty="0">
                <a:solidFill>
                  <a:srgbClr val="FFFF99"/>
                </a:solidFill>
                <a:latin typeface="Gabriola"/>
                <a:cs typeface="Gabriola"/>
              </a:rPr>
              <a:t>AND</a:t>
            </a:r>
            <a:r>
              <a:rPr sz="3600" b="1" spc="-160" dirty="0">
                <a:solidFill>
                  <a:srgbClr val="FFFF99"/>
                </a:solidFill>
                <a:latin typeface="Gabriola"/>
                <a:cs typeface="Gabriola"/>
              </a:rPr>
              <a:t> </a:t>
            </a:r>
            <a:r>
              <a:rPr sz="3600" b="1" dirty="0">
                <a:solidFill>
                  <a:srgbClr val="FFFF99"/>
                </a:solidFill>
                <a:latin typeface="Gabriola"/>
                <a:cs typeface="Gabriola"/>
              </a:rPr>
              <a:t>LEADERS</a:t>
            </a:r>
            <a:endParaRPr sz="3600">
              <a:latin typeface="Gabriola"/>
              <a:cs typeface="Gabriola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643371" y="4357115"/>
            <a:ext cx="3144012" cy="216255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25780" y="220979"/>
            <a:ext cx="4244340" cy="8991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764540" y="316738"/>
            <a:ext cx="3742054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u="heavy" dirty="0">
                <a:solidFill>
                  <a:srgbClr val="003399"/>
                </a:solidFill>
                <a:uFill>
                  <a:solidFill>
                    <a:srgbClr val="003399"/>
                  </a:solidFill>
                </a:uFill>
                <a:latin typeface="Comic Sans MS"/>
                <a:cs typeface="Comic Sans MS"/>
              </a:rPr>
              <a:t>Process of</a:t>
            </a:r>
            <a:r>
              <a:rPr sz="3200" u="heavy" spc="-35" dirty="0">
                <a:solidFill>
                  <a:srgbClr val="003399"/>
                </a:solidFill>
                <a:uFill>
                  <a:solidFill>
                    <a:srgbClr val="003399"/>
                  </a:solidFill>
                </a:uFill>
                <a:latin typeface="Comic Sans MS"/>
                <a:cs typeface="Comic Sans MS"/>
              </a:rPr>
              <a:t> </a:t>
            </a:r>
            <a:r>
              <a:rPr sz="3200" u="heavy" dirty="0">
                <a:solidFill>
                  <a:srgbClr val="003399"/>
                </a:solidFill>
                <a:uFill>
                  <a:solidFill>
                    <a:srgbClr val="003399"/>
                  </a:solidFill>
                </a:uFill>
                <a:latin typeface="Comic Sans MS"/>
                <a:cs typeface="Comic Sans MS"/>
              </a:rPr>
              <a:t>listening</a:t>
            </a:r>
            <a:endParaRPr sz="3200">
              <a:latin typeface="Comic Sans MS"/>
              <a:cs typeface="Comic Sans M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69619" y="781812"/>
            <a:ext cx="3756660" cy="807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582161" y="1296161"/>
            <a:ext cx="2057400" cy="1371600"/>
          </a:xfrm>
          <a:custGeom>
            <a:avLst/>
            <a:gdLst/>
            <a:ahLst/>
            <a:cxnLst/>
            <a:rect l="l" t="t" r="r" b="b"/>
            <a:pathLst>
              <a:path w="2057400" h="1371600">
                <a:moveTo>
                  <a:pt x="1028700" y="0"/>
                </a:moveTo>
                <a:lnTo>
                  <a:pt x="972252" y="1014"/>
                </a:lnTo>
                <a:lnTo>
                  <a:pt x="916600" y="4024"/>
                </a:lnTo>
                <a:lnTo>
                  <a:pt x="861824" y="8977"/>
                </a:lnTo>
                <a:lnTo>
                  <a:pt x="808000" y="15819"/>
                </a:lnTo>
                <a:lnTo>
                  <a:pt x="755209" y="24500"/>
                </a:lnTo>
                <a:lnTo>
                  <a:pt x="703527" y="34966"/>
                </a:lnTo>
                <a:lnTo>
                  <a:pt x="653033" y="47166"/>
                </a:lnTo>
                <a:lnTo>
                  <a:pt x="603806" y="61046"/>
                </a:lnTo>
                <a:lnTo>
                  <a:pt x="555925" y="76555"/>
                </a:lnTo>
                <a:lnTo>
                  <a:pt x="509467" y="93641"/>
                </a:lnTo>
                <a:lnTo>
                  <a:pt x="464511" y="112250"/>
                </a:lnTo>
                <a:lnTo>
                  <a:pt x="421136" y="132331"/>
                </a:lnTo>
                <a:lnTo>
                  <a:pt x="379419" y="153832"/>
                </a:lnTo>
                <a:lnTo>
                  <a:pt x="339439" y="176700"/>
                </a:lnTo>
                <a:lnTo>
                  <a:pt x="301275" y="200882"/>
                </a:lnTo>
                <a:lnTo>
                  <a:pt x="265005" y="226326"/>
                </a:lnTo>
                <a:lnTo>
                  <a:pt x="230708" y="252981"/>
                </a:lnTo>
                <a:lnTo>
                  <a:pt x="198461" y="280793"/>
                </a:lnTo>
                <a:lnTo>
                  <a:pt x="168343" y="309711"/>
                </a:lnTo>
                <a:lnTo>
                  <a:pt x="140433" y="339682"/>
                </a:lnTo>
                <a:lnTo>
                  <a:pt x="114809" y="370654"/>
                </a:lnTo>
                <a:lnTo>
                  <a:pt x="91550" y="402574"/>
                </a:lnTo>
                <a:lnTo>
                  <a:pt x="70733" y="435390"/>
                </a:lnTo>
                <a:lnTo>
                  <a:pt x="52437" y="469050"/>
                </a:lnTo>
                <a:lnTo>
                  <a:pt x="23723" y="538692"/>
                </a:lnTo>
                <a:lnTo>
                  <a:pt x="6035" y="611082"/>
                </a:lnTo>
                <a:lnTo>
                  <a:pt x="0" y="685800"/>
                </a:lnTo>
                <a:lnTo>
                  <a:pt x="1521" y="723423"/>
                </a:lnTo>
                <a:lnTo>
                  <a:pt x="13462" y="797029"/>
                </a:lnTo>
                <a:lnTo>
                  <a:pt x="36741" y="868097"/>
                </a:lnTo>
                <a:lnTo>
                  <a:pt x="70733" y="936209"/>
                </a:lnTo>
                <a:lnTo>
                  <a:pt x="91550" y="969025"/>
                </a:lnTo>
                <a:lnTo>
                  <a:pt x="114809" y="1000945"/>
                </a:lnTo>
                <a:lnTo>
                  <a:pt x="140433" y="1031917"/>
                </a:lnTo>
                <a:lnTo>
                  <a:pt x="168343" y="1061888"/>
                </a:lnTo>
                <a:lnTo>
                  <a:pt x="198461" y="1090806"/>
                </a:lnTo>
                <a:lnTo>
                  <a:pt x="230708" y="1118618"/>
                </a:lnTo>
                <a:lnTo>
                  <a:pt x="265005" y="1145273"/>
                </a:lnTo>
                <a:lnTo>
                  <a:pt x="301275" y="1170717"/>
                </a:lnTo>
                <a:lnTo>
                  <a:pt x="339439" y="1194899"/>
                </a:lnTo>
                <a:lnTo>
                  <a:pt x="379419" y="1217767"/>
                </a:lnTo>
                <a:lnTo>
                  <a:pt x="421136" y="1239268"/>
                </a:lnTo>
                <a:lnTo>
                  <a:pt x="464511" y="1259349"/>
                </a:lnTo>
                <a:lnTo>
                  <a:pt x="509467" y="1277958"/>
                </a:lnTo>
                <a:lnTo>
                  <a:pt x="555925" y="1295044"/>
                </a:lnTo>
                <a:lnTo>
                  <a:pt x="603806" y="1310553"/>
                </a:lnTo>
                <a:lnTo>
                  <a:pt x="653033" y="1324433"/>
                </a:lnTo>
                <a:lnTo>
                  <a:pt x="703527" y="1336633"/>
                </a:lnTo>
                <a:lnTo>
                  <a:pt x="755209" y="1347099"/>
                </a:lnTo>
                <a:lnTo>
                  <a:pt x="808000" y="1355780"/>
                </a:lnTo>
                <a:lnTo>
                  <a:pt x="861824" y="1362622"/>
                </a:lnTo>
                <a:lnTo>
                  <a:pt x="916600" y="1367575"/>
                </a:lnTo>
                <a:lnTo>
                  <a:pt x="972252" y="1370585"/>
                </a:lnTo>
                <a:lnTo>
                  <a:pt x="1028700" y="1371600"/>
                </a:lnTo>
                <a:lnTo>
                  <a:pt x="1085147" y="1370585"/>
                </a:lnTo>
                <a:lnTo>
                  <a:pt x="1140799" y="1367575"/>
                </a:lnTo>
                <a:lnTo>
                  <a:pt x="1195575" y="1362622"/>
                </a:lnTo>
                <a:lnTo>
                  <a:pt x="1249399" y="1355780"/>
                </a:lnTo>
                <a:lnTo>
                  <a:pt x="1302190" y="1347099"/>
                </a:lnTo>
                <a:lnTo>
                  <a:pt x="1353872" y="1336633"/>
                </a:lnTo>
                <a:lnTo>
                  <a:pt x="1404366" y="1324433"/>
                </a:lnTo>
                <a:lnTo>
                  <a:pt x="1453593" y="1310553"/>
                </a:lnTo>
                <a:lnTo>
                  <a:pt x="1501474" y="1295044"/>
                </a:lnTo>
                <a:lnTo>
                  <a:pt x="1547932" y="1277958"/>
                </a:lnTo>
                <a:lnTo>
                  <a:pt x="1592888" y="1259349"/>
                </a:lnTo>
                <a:lnTo>
                  <a:pt x="1636263" y="1239268"/>
                </a:lnTo>
                <a:lnTo>
                  <a:pt x="1677980" y="1217767"/>
                </a:lnTo>
                <a:lnTo>
                  <a:pt x="1717960" y="1194899"/>
                </a:lnTo>
                <a:lnTo>
                  <a:pt x="1756124" y="1170717"/>
                </a:lnTo>
                <a:lnTo>
                  <a:pt x="1792394" y="1145273"/>
                </a:lnTo>
                <a:lnTo>
                  <a:pt x="1826691" y="1118618"/>
                </a:lnTo>
                <a:lnTo>
                  <a:pt x="1858938" y="1090806"/>
                </a:lnTo>
                <a:lnTo>
                  <a:pt x="1889056" y="1061888"/>
                </a:lnTo>
                <a:lnTo>
                  <a:pt x="1916966" y="1031917"/>
                </a:lnTo>
                <a:lnTo>
                  <a:pt x="1942590" y="1000945"/>
                </a:lnTo>
                <a:lnTo>
                  <a:pt x="1965849" y="969025"/>
                </a:lnTo>
                <a:lnTo>
                  <a:pt x="1986666" y="936209"/>
                </a:lnTo>
                <a:lnTo>
                  <a:pt x="2004962" y="902549"/>
                </a:lnTo>
                <a:lnTo>
                  <a:pt x="2033676" y="832907"/>
                </a:lnTo>
                <a:lnTo>
                  <a:pt x="2051364" y="760517"/>
                </a:lnTo>
                <a:lnTo>
                  <a:pt x="2057400" y="685800"/>
                </a:lnTo>
                <a:lnTo>
                  <a:pt x="2055878" y="648176"/>
                </a:lnTo>
                <a:lnTo>
                  <a:pt x="2043937" y="574570"/>
                </a:lnTo>
                <a:lnTo>
                  <a:pt x="2020658" y="503502"/>
                </a:lnTo>
                <a:lnTo>
                  <a:pt x="1986666" y="435390"/>
                </a:lnTo>
                <a:lnTo>
                  <a:pt x="1965849" y="402574"/>
                </a:lnTo>
                <a:lnTo>
                  <a:pt x="1942590" y="370654"/>
                </a:lnTo>
                <a:lnTo>
                  <a:pt x="1916966" y="339682"/>
                </a:lnTo>
                <a:lnTo>
                  <a:pt x="1889056" y="309711"/>
                </a:lnTo>
                <a:lnTo>
                  <a:pt x="1858938" y="280793"/>
                </a:lnTo>
                <a:lnTo>
                  <a:pt x="1826691" y="252981"/>
                </a:lnTo>
                <a:lnTo>
                  <a:pt x="1792394" y="226326"/>
                </a:lnTo>
                <a:lnTo>
                  <a:pt x="1756124" y="200882"/>
                </a:lnTo>
                <a:lnTo>
                  <a:pt x="1717960" y="176700"/>
                </a:lnTo>
                <a:lnTo>
                  <a:pt x="1677980" y="153832"/>
                </a:lnTo>
                <a:lnTo>
                  <a:pt x="1636263" y="132331"/>
                </a:lnTo>
                <a:lnTo>
                  <a:pt x="1592888" y="112250"/>
                </a:lnTo>
                <a:lnTo>
                  <a:pt x="1547932" y="93641"/>
                </a:lnTo>
                <a:lnTo>
                  <a:pt x="1501474" y="76555"/>
                </a:lnTo>
                <a:lnTo>
                  <a:pt x="1453593" y="61046"/>
                </a:lnTo>
                <a:lnTo>
                  <a:pt x="1404366" y="47166"/>
                </a:lnTo>
                <a:lnTo>
                  <a:pt x="1353872" y="34966"/>
                </a:lnTo>
                <a:lnTo>
                  <a:pt x="1302190" y="24500"/>
                </a:lnTo>
                <a:lnTo>
                  <a:pt x="1249399" y="15819"/>
                </a:lnTo>
                <a:lnTo>
                  <a:pt x="1195575" y="8977"/>
                </a:lnTo>
                <a:lnTo>
                  <a:pt x="1140799" y="4024"/>
                </a:lnTo>
                <a:lnTo>
                  <a:pt x="1085147" y="1014"/>
                </a:lnTo>
                <a:lnTo>
                  <a:pt x="1028700" y="0"/>
                </a:lnTo>
                <a:close/>
              </a:path>
            </a:pathLst>
          </a:custGeom>
          <a:solidFill>
            <a:srgbClr val="33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582161" y="1296161"/>
            <a:ext cx="2057400" cy="1371600"/>
          </a:xfrm>
          <a:custGeom>
            <a:avLst/>
            <a:gdLst/>
            <a:ahLst/>
            <a:cxnLst/>
            <a:rect l="l" t="t" r="r" b="b"/>
            <a:pathLst>
              <a:path w="2057400" h="1371600">
                <a:moveTo>
                  <a:pt x="0" y="685800"/>
                </a:moveTo>
                <a:lnTo>
                  <a:pt x="6035" y="611082"/>
                </a:lnTo>
                <a:lnTo>
                  <a:pt x="23723" y="538692"/>
                </a:lnTo>
                <a:lnTo>
                  <a:pt x="52437" y="469050"/>
                </a:lnTo>
                <a:lnTo>
                  <a:pt x="70733" y="435390"/>
                </a:lnTo>
                <a:lnTo>
                  <a:pt x="91550" y="402574"/>
                </a:lnTo>
                <a:lnTo>
                  <a:pt x="114809" y="370654"/>
                </a:lnTo>
                <a:lnTo>
                  <a:pt x="140433" y="339682"/>
                </a:lnTo>
                <a:lnTo>
                  <a:pt x="168343" y="309711"/>
                </a:lnTo>
                <a:lnTo>
                  <a:pt x="198461" y="280793"/>
                </a:lnTo>
                <a:lnTo>
                  <a:pt x="230708" y="252981"/>
                </a:lnTo>
                <a:lnTo>
                  <a:pt x="265005" y="226326"/>
                </a:lnTo>
                <a:lnTo>
                  <a:pt x="301275" y="200882"/>
                </a:lnTo>
                <a:lnTo>
                  <a:pt x="339439" y="176700"/>
                </a:lnTo>
                <a:lnTo>
                  <a:pt x="379419" y="153832"/>
                </a:lnTo>
                <a:lnTo>
                  <a:pt x="421136" y="132331"/>
                </a:lnTo>
                <a:lnTo>
                  <a:pt x="464511" y="112250"/>
                </a:lnTo>
                <a:lnTo>
                  <a:pt x="509467" y="93641"/>
                </a:lnTo>
                <a:lnTo>
                  <a:pt x="555925" y="76555"/>
                </a:lnTo>
                <a:lnTo>
                  <a:pt x="603806" y="61046"/>
                </a:lnTo>
                <a:lnTo>
                  <a:pt x="653033" y="47166"/>
                </a:lnTo>
                <a:lnTo>
                  <a:pt x="703527" y="34966"/>
                </a:lnTo>
                <a:lnTo>
                  <a:pt x="755209" y="24500"/>
                </a:lnTo>
                <a:lnTo>
                  <a:pt x="808000" y="15819"/>
                </a:lnTo>
                <a:lnTo>
                  <a:pt x="861824" y="8977"/>
                </a:lnTo>
                <a:lnTo>
                  <a:pt x="916600" y="4024"/>
                </a:lnTo>
                <a:lnTo>
                  <a:pt x="972252" y="1014"/>
                </a:lnTo>
                <a:lnTo>
                  <a:pt x="1028700" y="0"/>
                </a:lnTo>
                <a:lnTo>
                  <a:pt x="1085147" y="1014"/>
                </a:lnTo>
                <a:lnTo>
                  <a:pt x="1140799" y="4024"/>
                </a:lnTo>
                <a:lnTo>
                  <a:pt x="1195575" y="8977"/>
                </a:lnTo>
                <a:lnTo>
                  <a:pt x="1249399" y="15819"/>
                </a:lnTo>
                <a:lnTo>
                  <a:pt x="1302190" y="24500"/>
                </a:lnTo>
                <a:lnTo>
                  <a:pt x="1353872" y="34966"/>
                </a:lnTo>
                <a:lnTo>
                  <a:pt x="1404366" y="47166"/>
                </a:lnTo>
                <a:lnTo>
                  <a:pt x="1453593" y="61046"/>
                </a:lnTo>
                <a:lnTo>
                  <a:pt x="1501474" y="76555"/>
                </a:lnTo>
                <a:lnTo>
                  <a:pt x="1547932" y="93641"/>
                </a:lnTo>
                <a:lnTo>
                  <a:pt x="1592888" y="112250"/>
                </a:lnTo>
                <a:lnTo>
                  <a:pt x="1636263" y="132331"/>
                </a:lnTo>
                <a:lnTo>
                  <a:pt x="1677980" y="153832"/>
                </a:lnTo>
                <a:lnTo>
                  <a:pt x="1717960" y="176700"/>
                </a:lnTo>
                <a:lnTo>
                  <a:pt x="1756124" y="200882"/>
                </a:lnTo>
                <a:lnTo>
                  <a:pt x="1792394" y="226326"/>
                </a:lnTo>
                <a:lnTo>
                  <a:pt x="1826691" y="252981"/>
                </a:lnTo>
                <a:lnTo>
                  <a:pt x="1858938" y="280793"/>
                </a:lnTo>
                <a:lnTo>
                  <a:pt x="1889056" y="309711"/>
                </a:lnTo>
                <a:lnTo>
                  <a:pt x="1916966" y="339682"/>
                </a:lnTo>
                <a:lnTo>
                  <a:pt x="1942590" y="370654"/>
                </a:lnTo>
                <a:lnTo>
                  <a:pt x="1965849" y="402574"/>
                </a:lnTo>
                <a:lnTo>
                  <a:pt x="1986666" y="435390"/>
                </a:lnTo>
                <a:lnTo>
                  <a:pt x="2004962" y="469050"/>
                </a:lnTo>
                <a:lnTo>
                  <a:pt x="2033676" y="538692"/>
                </a:lnTo>
                <a:lnTo>
                  <a:pt x="2051364" y="611082"/>
                </a:lnTo>
                <a:lnTo>
                  <a:pt x="2057400" y="685800"/>
                </a:lnTo>
                <a:lnTo>
                  <a:pt x="2055878" y="723423"/>
                </a:lnTo>
                <a:lnTo>
                  <a:pt x="2043937" y="797029"/>
                </a:lnTo>
                <a:lnTo>
                  <a:pt x="2020658" y="868097"/>
                </a:lnTo>
                <a:lnTo>
                  <a:pt x="1986666" y="936209"/>
                </a:lnTo>
                <a:lnTo>
                  <a:pt x="1965849" y="969025"/>
                </a:lnTo>
                <a:lnTo>
                  <a:pt x="1942590" y="1000945"/>
                </a:lnTo>
                <a:lnTo>
                  <a:pt x="1916966" y="1031917"/>
                </a:lnTo>
                <a:lnTo>
                  <a:pt x="1889056" y="1061888"/>
                </a:lnTo>
                <a:lnTo>
                  <a:pt x="1858938" y="1090806"/>
                </a:lnTo>
                <a:lnTo>
                  <a:pt x="1826691" y="1118618"/>
                </a:lnTo>
                <a:lnTo>
                  <a:pt x="1792394" y="1145273"/>
                </a:lnTo>
                <a:lnTo>
                  <a:pt x="1756124" y="1170717"/>
                </a:lnTo>
                <a:lnTo>
                  <a:pt x="1717960" y="1194899"/>
                </a:lnTo>
                <a:lnTo>
                  <a:pt x="1677980" y="1217767"/>
                </a:lnTo>
                <a:lnTo>
                  <a:pt x="1636263" y="1239268"/>
                </a:lnTo>
                <a:lnTo>
                  <a:pt x="1592888" y="1259349"/>
                </a:lnTo>
                <a:lnTo>
                  <a:pt x="1547932" y="1277958"/>
                </a:lnTo>
                <a:lnTo>
                  <a:pt x="1501474" y="1295044"/>
                </a:lnTo>
                <a:lnTo>
                  <a:pt x="1453593" y="1310553"/>
                </a:lnTo>
                <a:lnTo>
                  <a:pt x="1404366" y="1324433"/>
                </a:lnTo>
                <a:lnTo>
                  <a:pt x="1353872" y="1336633"/>
                </a:lnTo>
                <a:lnTo>
                  <a:pt x="1302190" y="1347099"/>
                </a:lnTo>
                <a:lnTo>
                  <a:pt x="1249399" y="1355780"/>
                </a:lnTo>
                <a:lnTo>
                  <a:pt x="1195575" y="1362622"/>
                </a:lnTo>
                <a:lnTo>
                  <a:pt x="1140799" y="1367575"/>
                </a:lnTo>
                <a:lnTo>
                  <a:pt x="1085147" y="1370585"/>
                </a:lnTo>
                <a:lnTo>
                  <a:pt x="1028700" y="1371600"/>
                </a:lnTo>
                <a:lnTo>
                  <a:pt x="972252" y="1370585"/>
                </a:lnTo>
                <a:lnTo>
                  <a:pt x="916600" y="1367575"/>
                </a:lnTo>
                <a:lnTo>
                  <a:pt x="861824" y="1362622"/>
                </a:lnTo>
                <a:lnTo>
                  <a:pt x="808000" y="1355780"/>
                </a:lnTo>
                <a:lnTo>
                  <a:pt x="755209" y="1347099"/>
                </a:lnTo>
                <a:lnTo>
                  <a:pt x="703527" y="1336633"/>
                </a:lnTo>
                <a:lnTo>
                  <a:pt x="653033" y="1324433"/>
                </a:lnTo>
                <a:lnTo>
                  <a:pt x="603806" y="1310553"/>
                </a:lnTo>
                <a:lnTo>
                  <a:pt x="555925" y="1295044"/>
                </a:lnTo>
                <a:lnTo>
                  <a:pt x="509467" y="1277958"/>
                </a:lnTo>
                <a:lnTo>
                  <a:pt x="464511" y="1259349"/>
                </a:lnTo>
                <a:lnTo>
                  <a:pt x="421136" y="1239268"/>
                </a:lnTo>
                <a:lnTo>
                  <a:pt x="379419" y="1217767"/>
                </a:lnTo>
                <a:lnTo>
                  <a:pt x="339439" y="1194899"/>
                </a:lnTo>
                <a:lnTo>
                  <a:pt x="301275" y="1170717"/>
                </a:lnTo>
                <a:lnTo>
                  <a:pt x="265005" y="1145273"/>
                </a:lnTo>
                <a:lnTo>
                  <a:pt x="230708" y="1118618"/>
                </a:lnTo>
                <a:lnTo>
                  <a:pt x="198461" y="1090806"/>
                </a:lnTo>
                <a:lnTo>
                  <a:pt x="168343" y="1061888"/>
                </a:lnTo>
                <a:lnTo>
                  <a:pt x="140433" y="1031917"/>
                </a:lnTo>
                <a:lnTo>
                  <a:pt x="114809" y="1000945"/>
                </a:lnTo>
                <a:lnTo>
                  <a:pt x="91550" y="969025"/>
                </a:lnTo>
                <a:lnTo>
                  <a:pt x="70733" y="936209"/>
                </a:lnTo>
                <a:lnTo>
                  <a:pt x="52437" y="902549"/>
                </a:lnTo>
                <a:lnTo>
                  <a:pt x="23723" y="832907"/>
                </a:lnTo>
                <a:lnTo>
                  <a:pt x="6035" y="760517"/>
                </a:lnTo>
                <a:lnTo>
                  <a:pt x="0" y="685800"/>
                </a:lnTo>
                <a:close/>
              </a:path>
            </a:pathLst>
          </a:custGeom>
          <a:ln w="25908">
            <a:solidFill>
              <a:srgbClr val="3333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3969765" y="1749298"/>
            <a:ext cx="1280160" cy="453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sz="1400" b="1" spc="-5" dirty="0">
                <a:latin typeface="Arial"/>
                <a:cs typeface="Arial"/>
              </a:rPr>
              <a:t>Understanding</a:t>
            </a:r>
            <a:endParaRPr sz="1400">
              <a:latin typeface="Arial"/>
              <a:cs typeface="Arial"/>
            </a:endParaRPr>
          </a:p>
          <a:p>
            <a:pPr marL="635" algn="ctr">
              <a:lnSpc>
                <a:spcPct val="100000"/>
              </a:lnSpc>
            </a:pPr>
            <a:r>
              <a:rPr sz="1400" dirty="0">
                <a:latin typeface="Arial"/>
                <a:cs typeface="Arial"/>
              </a:rPr>
              <a:t>Learning</a:t>
            </a:r>
            <a:endParaRPr sz="14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944361" y="2439161"/>
            <a:ext cx="2057400" cy="1371600"/>
          </a:xfrm>
          <a:custGeom>
            <a:avLst/>
            <a:gdLst/>
            <a:ahLst/>
            <a:cxnLst/>
            <a:rect l="l" t="t" r="r" b="b"/>
            <a:pathLst>
              <a:path w="2057400" h="1371600">
                <a:moveTo>
                  <a:pt x="1028699" y="0"/>
                </a:moveTo>
                <a:lnTo>
                  <a:pt x="972252" y="1014"/>
                </a:lnTo>
                <a:lnTo>
                  <a:pt x="916600" y="4024"/>
                </a:lnTo>
                <a:lnTo>
                  <a:pt x="861824" y="8977"/>
                </a:lnTo>
                <a:lnTo>
                  <a:pt x="808000" y="15819"/>
                </a:lnTo>
                <a:lnTo>
                  <a:pt x="755209" y="24500"/>
                </a:lnTo>
                <a:lnTo>
                  <a:pt x="703527" y="34966"/>
                </a:lnTo>
                <a:lnTo>
                  <a:pt x="653033" y="47166"/>
                </a:lnTo>
                <a:lnTo>
                  <a:pt x="603806" y="61046"/>
                </a:lnTo>
                <a:lnTo>
                  <a:pt x="555925" y="76555"/>
                </a:lnTo>
                <a:lnTo>
                  <a:pt x="509467" y="93641"/>
                </a:lnTo>
                <a:lnTo>
                  <a:pt x="464511" y="112250"/>
                </a:lnTo>
                <a:lnTo>
                  <a:pt x="421136" y="132331"/>
                </a:lnTo>
                <a:lnTo>
                  <a:pt x="379419" y="153832"/>
                </a:lnTo>
                <a:lnTo>
                  <a:pt x="339439" y="176700"/>
                </a:lnTo>
                <a:lnTo>
                  <a:pt x="301275" y="200882"/>
                </a:lnTo>
                <a:lnTo>
                  <a:pt x="265005" y="226326"/>
                </a:lnTo>
                <a:lnTo>
                  <a:pt x="230708" y="252981"/>
                </a:lnTo>
                <a:lnTo>
                  <a:pt x="198461" y="280793"/>
                </a:lnTo>
                <a:lnTo>
                  <a:pt x="168343" y="309711"/>
                </a:lnTo>
                <a:lnTo>
                  <a:pt x="140433" y="339682"/>
                </a:lnTo>
                <a:lnTo>
                  <a:pt x="114809" y="370654"/>
                </a:lnTo>
                <a:lnTo>
                  <a:pt x="91550" y="402574"/>
                </a:lnTo>
                <a:lnTo>
                  <a:pt x="70733" y="435390"/>
                </a:lnTo>
                <a:lnTo>
                  <a:pt x="52437" y="469050"/>
                </a:lnTo>
                <a:lnTo>
                  <a:pt x="23723" y="538692"/>
                </a:lnTo>
                <a:lnTo>
                  <a:pt x="6035" y="611082"/>
                </a:lnTo>
                <a:lnTo>
                  <a:pt x="0" y="685800"/>
                </a:lnTo>
                <a:lnTo>
                  <a:pt x="1521" y="723423"/>
                </a:lnTo>
                <a:lnTo>
                  <a:pt x="13462" y="797029"/>
                </a:lnTo>
                <a:lnTo>
                  <a:pt x="36741" y="868097"/>
                </a:lnTo>
                <a:lnTo>
                  <a:pt x="70733" y="936209"/>
                </a:lnTo>
                <a:lnTo>
                  <a:pt x="91550" y="969025"/>
                </a:lnTo>
                <a:lnTo>
                  <a:pt x="114809" y="1000945"/>
                </a:lnTo>
                <a:lnTo>
                  <a:pt x="140433" y="1031917"/>
                </a:lnTo>
                <a:lnTo>
                  <a:pt x="168343" y="1061888"/>
                </a:lnTo>
                <a:lnTo>
                  <a:pt x="198461" y="1090806"/>
                </a:lnTo>
                <a:lnTo>
                  <a:pt x="230708" y="1118618"/>
                </a:lnTo>
                <a:lnTo>
                  <a:pt x="265005" y="1145273"/>
                </a:lnTo>
                <a:lnTo>
                  <a:pt x="301275" y="1170717"/>
                </a:lnTo>
                <a:lnTo>
                  <a:pt x="339439" y="1194899"/>
                </a:lnTo>
                <a:lnTo>
                  <a:pt x="379419" y="1217767"/>
                </a:lnTo>
                <a:lnTo>
                  <a:pt x="421136" y="1239268"/>
                </a:lnTo>
                <a:lnTo>
                  <a:pt x="464511" y="1259349"/>
                </a:lnTo>
                <a:lnTo>
                  <a:pt x="509467" y="1277958"/>
                </a:lnTo>
                <a:lnTo>
                  <a:pt x="555925" y="1295044"/>
                </a:lnTo>
                <a:lnTo>
                  <a:pt x="603806" y="1310553"/>
                </a:lnTo>
                <a:lnTo>
                  <a:pt x="653033" y="1324433"/>
                </a:lnTo>
                <a:lnTo>
                  <a:pt x="703527" y="1336633"/>
                </a:lnTo>
                <a:lnTo>
                  <a:pt x="755209" y="1347099"/>
                </a:lnTo>
                <a:lnTo>
                  <a:pt x="808000" y="1355780"/>
                </a:lnTo>
                <a:lnTo>
                  <a:pt x="861824" y="1362622"/>
                </a:lnTo>
                <a:lnTo>
                  <a:pt x="916600" y="1367575"/>
                </a:lnTo>
                <a:lnTo>
                  <a:pt x="972252" y="1370585"/>
                </a:lnTo>
                <a:lnTo>
                  <a:pt x="1028699" y="1371600"/>
                </a:lnTo>
                <a:lnTo>
                  <a:pt x="1085147" y="1370585"/>
                </a:lnTo>
                <a:lnTo>
                  <a:pt x="1140799" y="1367575"/>
                </a:lnTo>
                <a:lnTo>
                  <a:pt x="1195575" y="1362622"/>
                </a:lnTo>
                <a:lnTo>
                  <a:pt x="1249399" y="1355780"/>
                </a:lnTo>
                <a:lnTo>
                  <a:pt x="1302190" y="1347099"/>
                </a:lnTo>
                <a:lnTo>
                  <a:pt x="1353872" y="1336633"/>
                </a:lnTo>
                <a:lnTo>
                  <a:pt x="1404366" y="1324433"/>
                </a:lnTo>
                <a:lnTo>
                  <a:pt x="1453593" y="1310553"/>
                </a:lnTo>
                <a:lnTo>
                  <a:pt x="1501474" y="1295044"/>
                </a:lnTo>
                <a:lnTo>
                  <a:pt x="1547932" y="1277958"/>
                </a:lnTo>
                <a:lnTo>
                  <a:pt x="1592888" y="1259349"/>
                </a:lnTo>
                <a:lnTo>
                  <a:pt x="1636263" y="1239268"/>
                </a:lnTo>
                <a:lnTo>
                  <a:pt x="1677980" y="1217767"/>
                </a:lnTo>
                <a:lnTo>
                  <a:pt x="1717960" y="1194899"/>
                </a:lnTo>
                <a:lnTo>
                  <a:pt x="1756124" y="1170717"/>
                </a:lnTo>
                <a:lnTo>
                  <a:pt x="1792394" y="1145273"/>
                </a:lnTo>
                <a:lnTo>
                  <a:pt x="1826691" y="1118618"/>
                </a:lnTo>
                <a:lnTo>
                  <a:pt x="1858938" y="1090806"/>
                </a:lnTo>
                <a:lnTo>
                  <a:pt x="1889056" y="1061888"/>
                </a:lnTo>
                <a:lnTo>
                  <a:pt x="1916966" y="1031917"/>
                </a:lnTo>
                <a:lnTo>
                  <a:pt x="1942590" y="1000945"/>
                </a:lnTo>
                <a:lnTo>
                  <a:pt x="1965849" y="969025"/>
                </a:lnTo>
                <a:lnTo>
                  <a:pt x="1986666" y="936209"/>
                </a:lnTo>
                <a:lnTo>
                  <a:pt x="2004962" y="902549"/>
                </a:lnTo>
                <a:lnTo>
                  <a:pt x="2033676" y="832907"/>
                </a:lnTo>
                <a:lnTo>
                  <a:pt x="2051364" y="760517"/>
                </a:lnTo>
                <a:lnTo>
                  <a:pt x="2057399" y="685800"/>
                </a:lnTo>
                <a:lnTo>
                  <a:pt x="2055878" y="648176"/>
                </a:lnTo>
                <a:lnTo>
                  <a:pt x="2043937" y="574570"/>
                </a:lnTo>
                <a:lnTo>
                  <a:pt x="2020658" y="503502"/>
                </a:lnTo>
                <a:lnTo>
                  <a:pt x="1986666" y="435390"/>
                </a:lnTo>
                <a:lnTo>
                  <a:pt x="1965849" y="402574"/>
                </a:lnTo>
                <a:lnTo>
                  <a:pt x="1942590" y="370654"/>
                </a:lnTo>
                <a:lnTo>
                  <a:pt x="1916966" y="339682"/>
                </a:lnTo>
                <a:lnTo>
                  <a:pt x="1889056" y="309711"/>
                </a:lnTo>
                <a:lnTo>
                  <a:pt x="1858938" y="280793"/>
                </a:lnTo>
                <a:lnTo>
                  <a:pt x="1826691" y="252981"/>
                </a:lnTo>
                <a:lnTo>
                  <a:pt x="1792394" y="226326"/>
                </a:lnTo>
                <a:lnTo>
                  <a:pt x="1756124" y="200882"/>
                </a:lnTo>
                <a:lnTo>
                  <a:pt x="1717960" y="176700"/>
                </a:lnTo>
                <a:lnTo>
                  <a:pt x="1677980" y="153832"/>
                </a:lnTo>
                <a:lnTo>
                  <a:pt x="1636263" y="132331"/>
                </a:lnTo>
                <a:lnTo>
                  <a:pt x="1592888" y="112250"/>
                </a:lnTo>
                <a:lnTo>
                  <a:pt x="1547932" y="93641"/>
                </a:lnTo>
                <a:lnTo>
                  <a:pt x="1501474" y="76555"/>
                </a:lnTo>
                <a:lnTo>
                  <a:pt x="1453593" y="61046"/>
                </a:lnTo>
                <a:lnTo>
                  <a:pt x="1404366" y="47166"/>
                </a:lnTo>
                <a:lnTo>
                  <a:pt x="1353872" y="34966"/>
                </a:lnTo>
                <a:lnTo>
                  <a:pt x="1302190" y="24500"/>
                </a:lnTo>
                <a:lnTo>
                  <a:pt x="1249399" y="15819"/>
                </a:lnTo>
                <a:lnTo>
                  <a:pt x="1195575" y="8977"/>
                </a:lnTo>
                <a:lnTo>
                  <a:pt x="1140799" y="4024"/>
                </a:lnTo>
                <a:lnTo>
                  <a:pt x="1085147" y="1014"/>
                </a:lnTo>
                <a:lnTo>
                  <a:pt x="1028699" y="0"/>
                </a:lnTo>
                <a:close/>
              </a:path>
            </a:pathLst>
          </a:custGeom>
          <a:solidFill>
            <a:srgbClr val="33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944361" y="2439161"/>
            <a:ext cx="2057400" cy="1371600"/>
          </a:xfrm>
          <a:custGeom>
            <a:avLst/>
            <a:gdLst/>
            <a:ahLst/>
            <a:cxnLst/>
            <a:rect l="l" t="t" r="r" b="b"/>
            <a:pathLst>
              <a:path w="2057400" h="1371600">
                <a:moveTo>
                  <a:pt x="0" y="685800"/>
                </a:moveTo>
                <a:lnTo>
                  <a:pt x="6035" y="611082"/>
                </a:lnTo>
                <a:lnTo>
                  <a:pt x="23723" y="538692"/>
                </a:lnTo>
                <a:lnTo>
                  <a:pt x="52437" y="469050"/>
                </a:lnTo>
                <a:lnTo>
                  <a:pt x="70733" y="435390"/>
                </a:lnTo>
                <a:lnTo>
                  <a:pt x="91550" y="402574"/>
                </a:lnTo>
                <a:lnTo>
                  <a:pt x="114809" y="370654"/>
                </a:lnTo>
                <a:lnTo>
                  <a:pt x="140433" y="339682"/>
                </a:lnTo>
                <a:lnTo>
                  <a:pt x="168343" y="309711"/>
                </a:lnTo>
                <a:lnTo>
                  <a:pt x="198461" y="280793"/>
                </a:lnTo>
                <a:lnTo>
                  <a:pt x="230708" y="252981"/>
                </a:lnTo>
                <a:lnTo>
                  <a:pt x="265005" y="226326"/>
                </a:lnTo>
                <a:lnTo>
                  <a:pt x="301275" y="200882"/>
                </a:lnTo>
                <a:lnTo>
                  <a:pt x="339439" y="176700"/>
                </a:lnTo>
                <a:lnTo>
                  <a:pt x="379419" y="153832"/>
                </a:lnTo>
                <a:lnTo>
                  <a:pt x="421136" y="132331"/>
                </a:lnTo>
                <a:lnTo>
                  <a:pt x="464511" y="112250"/>
                </a:lnTo>
                <a:lnTo>
                  <a:pt x="509467" y="93641"/>
                </a:lnTo>
                <a:lnTo>
                  <a:pt x="555925" y="76555"/>
                </a:lnTo>
                <a:lnTo>
                  <a:pt x="603806" y="61046"/>
                </a:lnTo>
                <a:lnTo>
                  <a:pt x="653033" y="47166"/>
                </a:lnTo>
                <a:lnTo>
                  <a:pt x="703527" y="34966"/>
                </a:lnTo>
                <a:lnTo>
                  <a:pt x="755209" y="24500"/>
                </a:lnTo>
                <a:lnTo>
                  <a:pt x="808000" y="15819"/>
                </a:lnTo>
                <a:lnTo>
                  <a:pt x="861824" y="8977"/>
                </a:lnTo>
                <a:lnTo>
                  <a:pt x="916600" y="4024"/>
                </a:lnTo>
                <a:lnTo>
                  <a:pt x="972252" y="1014"/>
                </a:lnTo>
                <a:lnTo>
                  <a:pt x="1028699" y="0"/>
                </a:lnTo>
                <a:lnTo>
                  <a:pt x="1085147" y="1014"/>
                </a:lnTo>
                <a:lnTo>
                  <a:pt x="1140799" y="4024"/>
                </a:lnTo>
                <a:lnTo>
                  <a:pt x="1195575" y="8977"/>
                </a:lnTo>
                <a:lnTo>
                  <a:pt x="1249399" y="15819"/>
                </a:lnTo>
                <a:lnTo>
                  <a:pt x="1302190" y="24500"/>
                </a:lnTo>
                <a:lnTo>
                  <a:pt x="1353872" y="34966"/>
                </a:lnTo>
                <a:lnTo>
                  <a:pt x="1404366" y="47166"/>
                </a:lnTo>
                <a:lnTo>
                  <a:pt x="1453593" y="61046"/>
                </a:lnTo>
                <a:lnTo>
                  <a:pt x="1501474" y="76555"/>
                </a:lnTo>
                <a:lnTo>
                  <a:pt x="1547932" y="93641"/>
                </a:lnTo>
                <a:lnTo>
                  <a:pt x="1592888" y="112250"/>
                </a:lnTo>
                <a:lnTo>
                  <a:pt x="1636263" y="132331"/>
                </a:lnTo>
                <a:lnTo>
                  <a:pt x="1677980" y="153832"/>
                </a:lnTo>
                <a:lnTo>
                  <a:pt x="1717960" y="176700"/>
                </a:lnTo>
                <a:lnTo>
                  <a:pt x="1756124" y="200882"/>
                </a:lnTo>
                <a:lnTo>
                  <a:pt x="1792394" y="226326"/>
                </a:lnTo>
                <a:lnTo>
                  <a:pt x="1826691" y="252981"/>
                </a:lnTo>
                <a:lnTo>
                  <a:pt x="1858938" y="280793"/>
                </a:lnTo>
                <a:lnTo>
                  <a:pt x="1889056" y="309711"/>
                </a:lnTo>
                <a:lnTo>
                  <a:pt x="1916966" y="339682"/>
                </a:lnTo>
                <a:lnTo>
                  <a:pt x="1942590" y="370654"/>
                </a:lnTo>
                <a:lnTo>
                  <a:pt x="1965849" y="402574"/>
                </a:lnTo>
                <a:lnTo>
                  <a:pt x="1986666" y="435390"/>
                </a:lnTo>
                <a:lnTo>
                  <a:pt x="2004962" y="469050"/>
                </a:lnTo>
                <a:lnTo>
                  <a:pt x="2033676" y="538692"/>
                </a:lnTo>
                <a:lnTo>
                  <a:pt x="2051364" y="611082"/>
                </a:lnTo>
                <a:lnTo>
                  <a:pt x="2057399" y="685800"/>
                </a:lnTo>
                <a:lnTo>
                  <a:pt x="2055878" y="723423"/>
                </a:lnTo>
                <a:lnTo>
                  <a:pt x="2043937" y="797029"/>
                </a:lnTo>
                <a:lnTo>
                  <a:pt x="2020658" y="868097"/>
                </a:lnTo>
                <a:lnTo>
                  <a:pt x="1986666" y="936209"/>
                </a:lnTo>
                <a:lnTo>
                  <a:pt x="1965849" y="969025"/>
                </a:lnTo>
                <a:lnTo>
                  <a:pt x="1942590" y="1000945"/>
                </a:lnTo>
                <a:lnTo>
                  <a:pt x="1916966" y="1031917"/>
                </a:lnTo>
                <a:lnTo>
                  <a:pt x="1889056" y="1061888"/>
                </a:lnTo>
                <a:lnTo>
                  <a:pt x="1858938" y="1090806"/>
                </a:lnTo>
                <a:lnTo>
                  <a:pt x="1826691" y="1118618"/>
                </a:lnTo>
                <a:lnTo>
                  <a:pt x="1792394" y="1145273"/>
                </a:lnTo>
                <a:lnTo>
                  <a:pt x="1756124" y="1170717"/>
                </a:lnTo>
                <a:lnTo>
                  <a:pt x="1717960" y="1194899"/>
                </a:lnTo>
                <a:lnTo>
                  <a:pt x="1677980" y="1217767"/>
                </a:lnTo>
                <a:lnTo>
                  <a:pt x="1636263" y="1239268"/>
                </a:lnTo>
                <a:lnTo>
                  <a:pt x="1592888" y="1259349"/>
                </a:lnTo>
                <a:lnTo>
                  <a:pt x="1547932" y="1277958"/>
                </a:lnTo>
                <a:lnTo>
                  <a:pt x="1501474" y="1295044"/>
                </a:lnTo>
                <a:lnTo>
                  <a:pt x="1453593" y="1310553"/>
                </a:lnTo>
                <a:lnTo>
                  <a:pt x="1404366" y="1324433"/>
                </a:lnTo>
                <a:lnTo>
                  <a:pt x="1353872" y="1336633"/>
                </a:lnTo>
                <a:lnTo>
                  <a:pt x="1302190" y="1347099"/>
                </a:lnTo>
                <a:lnTo>
                  <a:pt x="1249399" y="1355780"/>
                </a:lnTo>
                <a:lnTo>
                  <a:pt x="1195575" y="1362622"/>
                </a:lnTo>
                <a:lnTo>
                  <a:pt x="1140799" y="1367575"/>
                </a:lnTo>
                <a:lnTo>
                  <a:pt x="1085147" y="1370585"/>
                </a:lnTo>
                <a:lnTo>
                  <a:pt x="1028699" y="1371600"/>
                </a:lnTo>
                <a:lnTo>
                  <a:pt x="972252" y="1370585"/>
                </a:lnTo>
                <a:lnTo>
                  <a:pt x="916600" y="1367575"/>
                </a:lnTo>
                <a:lnTo>
                  <a:pt x="861824" y="1362622"/>
                </a:lnTo>
                <a:lnTo>
                  <a:pt x="808000" y="1355780"/>
                </a:lnTo>
                <a:lnTo>
                  <a:pt x="755209" y="1347099"/>
                </a:lnTo>
                <a:lnTo>
                  <a:pt x="703527" y="1336633"/>
                </a:lnTo>
                <a:lnTo>
                  <a:pt x="653033" y="1324433"/>
                </a:lnTo>
                <a:lnTo>
                  <a:pt x="603806" y="1310553"/>
                </a:lnTo>
                <a:lnTo>
                  <a:pt x="555925" y="1295044"/>
                </a:lnTo>
                <a:lnTo>
                  <a:pt x="509467" y="1277958"/>
                </a:lnTo>
                <a:lnTo>
                  <a:pt x="464511" y="1259349"/>
                </a:lnTo>
                <a:lnTo>
                  <a:pt x="421136" y="1239268"/>
                </a:lnTo>
                <a:lnTo>
                  <a:pt x="379419" y="1217767"/>
                </a:lnTo>
                <a:lnTo>
                  <a:pt x="339439" y="1194899"/>
                </a:lnTo>
                <a:lnTo>
                  <a:pt x="301275" y="1170717"/>
                </a:lnTo>
                <a:lnTo>
                  <a:pt x="265005" y="1145273"/>
                </a:lnTo>
                <a:lnTo>
                  <a:pt x="230708" y="1118618"/>
                </a:lnTo>
                <a:lnTo>
                  <a:pt x="198461" y="1090806"/>
                </a:lnTo>
                <a:lnTo>
                  <a:pt x="168343" y="1061888"/>
                </a:lnTo>
                <a:lnTo>
                  <a:pt x="140433" y="1031917"/>
                </a:lnTo>
                <a:lnTo>
                  <a:pt x="114809" y="1000945"/>
                </a:lnTo>
                <a:lnTo>
                  <a:pt x="91550" y="969025"/>
                </a:lnTo>
                <a:lnTo>
                  <a:pt x="70733" y="936209"/>
                </a:lnTo>
                <a:lnTo>
                  <a:pt x="52437" y="902549"/>
                </a:lnTo>
                <a:lnTo>
                  <a:pt x="23723" y="832907"/>
                </a:lnTo>
                <a:lnTo>
                  <a:pt x="6035" y="760517"/>
                </a:lnTo>
                <a:lnTo>
                  <a:pt x="0" y="685800"/>
                </a:lnTo>
                <a:close/>
              </a:path>
            </a:pathLst>
          </a:custGeom>
          <a:ln w="25907">
            <a:solidFill>
              <a:srgbClr val="3333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6366128" y="2892679"/>
            <a:ext cx="1213485" cy="4527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sz="1400" b="1" spc="-5" dirty="0">
                <a:latin typeface="Arial"/>
                <a:cs typeface="Arial"/>
              </a:rPr>
              <a:t>Remembering</a:t>
            </a:r>
            <a:endParaRPr sz="14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1400" dirty="0">
                <a:latin typeface="Arial"/>
                <a:cs typeface="Arial"/>
              </a:rPr>
              <a:t>Recalling</a:t>
            </a:r>
            <a:endParaRPr sz="140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5410961" y="4420361"/>
            <a:ext cx="1981200" cy="1447800"/>
          </a:xfrm>
          <a:custGeom>
            <a:avLst/>
            <a:gdLst/>
            <a:ahLst/>
            <a:cxnLst/>
            <a:rect l="l" t="t" r="r" b="b"/>
            <a:pathLst>
              <a:path w="1981200" h="1447800">
                <a:moveTo>
                  <a:pt x="990600" y="0"/>
                </a:moveTo>
                <a:lnTo>
                  <a:pt x="934385" y="1145"/>
                </a:lnTo>
                <a:lnTo>
                  <a:pt x="878993" y="4543"/>
                </a:lnTo>
                <a:lnTo>
                  <a:pt x="824508" y="10130"/>
                </a:lnTo>
                <a:lnTo>
                  <a:pt x="771013" y="17846"/>
                </a:lnTo>
                <a:lnTo>
                  <a:pt x="718592" y="27630"/>
                </a:lnTo>
                <a:lnTo>
                  <a:pt x="667328" y="39420"/>
                </a:lnTo>
                <a:lnTo>
                  <a:pt x="617306" y="53157"/>
                </a:lnTo>
                <a:lnTo>
                  <a:pt x="568608" y="68777"/>
                </a:lnTo>
                <a:lnTo>
                  <a:pt x="521318" y="86222"/>
                </a:lnTo>
                <a:lnTo>
                  <a:pt x="475519" y="105428"/>
                </a:lnTo>
                <a:lnTo>
                  <a:pt x="431297" y="126335"/>
                </a:lnTo>
                <a:lnTo>
                  <a:pt x="388733" y="148883"/>
                </a:lnTo>
                <a:lnTo>
                  <a:pt x="347912" y="173009"/>
                </a:lnTo>
                <a:lnTo>
                  <a:pt x="308917" y="198654"/>
                </a:lnTo>
                <a:lnTo>
                  <a:pt x="271833" y="225755"/>
                </a:lnTo>
                <a:lnTo>
                  <a:pt x="236741" y="254251"/>
                </a:lnTo>
                <a:lnTo>
                  <a:pt x="203727" y="284082"/>
                </a:lnTo>
                <a:lnTo>
                  <a:pt x="172873" y="315187"/>
                </a:lnTo>
                <a:lnTo>
                  <a:pt x="144264" y="347504"/>
                </a:lnTo>
                <a:lnTo>
                  <a:pt x="117982" y="380971"/>
                </a:lnTo>
                <a:lnTo>
                  <a:pt x="94112" y="415529"/>
                </a:lnTo>
                <a:lnTo>
                  <a:pt x="72737" y="451116"/>
                </a:lnTo>
                <a:lnTo>
                  <a:pt x="53941" y="487671"/>
                </a:lnTo>
                <a:lnTo>
                  <a:pt x="37807" y="525132"/>
                </a:lnTo>
                <a:lnTo>
                  <a:pt x="24419" y="563439"/>
                </a:lnTo>
                <a:lnTo>
                  <a:pt x="13861" y="602530"/>
                </a:lnTo>
                <a:lnTo>
                  <a:pt x="6216" y="642345"/>
                </a:lnTo>
                <a:lnTo>
                  <a:pt x="1568" y="682821"/>
                </a:lnTo>
                <a:lnTo>
                  <a:pt x="0" y="723900"/>
                </a:lnTo>
                <a:lnTo>
                  <a:pt x="1568" y="764978"/>
                </a:lnTo>
                <a:lnTo>
                  <a:pt x="6216" y="805454"/>
                </a:lnTo>
                <a:lnTo>
                  <a:pt x="13861" y="845269"/>
                </a:lnTo>
                <a:lnTo>
                  <a:pt x="24419" y="884360"/>
                </a:lnTo>
                <a:lnTo>
                  <a:pt x="37807" y="922667"/>
                </a:lnTo>
                <a:lnTo>
                  <a:pt x="53941" y="960128"/>
                </a:lnTo>
                <a:lnTo>
                  <a:pt x="72737" y="996683"/>
                </a:lnTo>
                <a:lnTo>
                  <a:pt x="94112" y="1032270"/>
                </a:lnTo>
                <a:lnTo>
                  <a:pt x="117982" y="1066828"/>
                </a:lnTo>
                <a:lnTo>
                  <a:pt x="144264" y="1100295"/>
                </a:lnTo>
                <a:lnTo>
                  <a:pt x="172873" y="1132612"/>
                </a:lnTo>
                <a:lnTo>
                  <a:pt x="203727" y="1163717"/>
                </a:lnTo>
                <a:lnTo>
                  <a:pt x="236741" y="1193548"/>
                </a:lnTo>
                <a:lnTo>
                  <a:pt x="271833" y="1222044"/>
                </a:lnTo>
                <a:lnTo>
                  <a:pt x="308917" y="1249145"/>
                </a:lnTo>
                <a:lnTo>
                  <a:pt x="347912" y="1274790"/>
                </a:lnTo>
                <a:lnTo>
                  <a:pt x="388733" y="1298916"/>
                </a:lnTo>
                <a:lnTo>
                  <a:pt x="431297" y="1321464"/>
                </a:lnTo>
                <a:lnTo>
                  <a:pt x="475519" y="1342371"/>
                </a:lnTo>
                <a:lnTo>
                  <a:pt x="521318" y="1361577"/>
                </a:lnTo>
                <a:lnTo>
                  <a:pt x="568608" y="1379022"/>
                </a:lnTo>
                <a:lnTo>
                  <a:pt x="617306" y="1394642"/>
                </a:lnTo>
                <a:lnTo>
                  <a:pt x="667328" y="1408379"/>
                </a:lnTo>
                <a:lnTo>
                  <a:pt x="718592" y="1420169"/>
                </a:lnTo>
                <a:lnTo>
                  <a:pt x="771013" y="1429953"/>
                </a:lnTo>
                <a:lnTo>
                  <a:pt x="824508" y="1437669"/>
                </a:lnTo>
                <a:lnTo>
                  <a:pt x="878993" y="1443256"/>
                </a:lnTo>
                <a:lnTo>
                  <a:pt x="934385" y="1446654"/>
                </a:lnTo>
                <a:lnTo>
                  <a:pt x="990600" y="1447800"/>
                </a:lnTo>
                <a:lnTo>
                  <a:pt x="1046814" y="1446654"/>
                </a:lnTo>
                <a:lnTo>
                  <a:pt x="1102206" y="1443256"/>
                </a:lnTo>
                <a:lnTo>
                  <a:pt x="1156691" y="1437669"/>
                </a:lnTo>
                <a:lnTo>
                  <a:pt x="1210186" y="1429953"/>
                </a:lnTo>
                <a:lnTo>
                  <a:pt x="1262607" y="1420169"/>
                </a:lnTo>
                <a:lnTo>
                  <a:pt x="1313871" y="1408379"/>
                </a:lnTo>
                <a:lnTo>
                  <a:pt x="1363893" y="1394642"/>
                </a:lnTo>
                <a:lnTo>
                  <a:pt x="1412591" y="1379022"/>
                </a:lnTo>
                <a:lnTo>
                  <a:pt x="1459881" y="1361577"/>
                </a:lnTo>
                <a:lnTo>
                  <a:pt x="1505680" y="1342371"/>
                </a:lnTo>
                <a:lnTo>
                  <a:pt x="1549902" y="1321464"/>
                </a:lnTo>
                <a:lnTo>
                  <a:pt x="1592466" y="1298916"/>
                </a:lnTo>
                <a:lnTo>
                  <a:pt x="1633287" y="1274790"/>
                </a:lnTo>
                <a:lnTo>
                  <a:pt x="1672282" y="1249145"/>
                </a:lnTo>
                <a:lnTo>
                  <a:pt x="1709366" y="1222044"/>
                </a:lnTo>
                <a:lnTo>
                  <a:pt x="1744458" y="1193548"/>
                </a:lnTo>
                <a:lnTo>
                  <a:pt x="1777472" y="1163717"/>
                </a:lnTo>
                <a:lnTo>
                  <a:pt x="1808326" y="1132612"/>
                </a:lnTo>
                <a:lnTo>
                  <a:pt x="1836935" y="1100295"/>
                </a:lnTo>
                <a:lnTo>
                  <a:pt x="1863217" y="1066828"/>
                </a:lnTo>
                <a:lnTo>
                  <a:pt x="1887087" y="1032270"/>
                </a:lnTo>
                <a:lnTo>
                  <a:pt x="1908462" y="996683"/>
                </a:lnTo>
                <a:lnTo>
                  <a:pt x="1927258" y="960128"/>
                </a:lnTo>
                <a:lnTo>
                  <a:pt x="1943392" y="922667"/>
                </a:lnTo>
                <a:lnTo>
                  <a:pt x="1956780" y="884360"/>
                </a:lnTo>
                <a:lnTo>
                  <a:pt x="1967338" y="845269"/>
                </a:lnTo>
                <a:lnTo>
                  <a:pt x="1974983" y="805454"/>
                </a:lnTo>
                <a:lnTo>
                  <a:pt x="1979631" y="764978"/>
                </a:lnTo>
                <a:lnTo>
                  <a:pt x="1981199" y="723900"/>
                </a:lnTo>
                <a:lnTo>
                  <a:pt x="1979631" y="682821"/>
                </a:lnTo>
                <a:lnTo>
                  <a:pt x="1974983" y="642345"/>
                </a:lnTo>
                <a:lnTo>
                  <a:pt x="1967338" y="602530"/>
                </a:lnTo>
                <a:lnTo>
                  <a:pt x="1956780" y="563439"/>
                </a:lnTo>
                <a:lnTo>
                  <a:pt x="1943392" y="525132"/>
                </a:lnTo>
                <a:lnTo>
                  <a:pt x="1927258" y="487671"/>
                </a:lnTo>
                <a:lnTo>
                  <a:pt x="1908462" y="451116"/>
                </a:lnTo>
                <a:lnTo>
                  <a:pt x="1887087" y="415529"/>
                </a:lnTo>
                <a:lnTo>
                  <a:pt x="1863217" y="380971"/>
                </a:lnTo>
                <a:lnTo>
                  <a:pt x="1836935" y="347504"/>
                </a:lnTo>
                <a:lnTo>
                  <a:pt x="1808326" y="315187"/>
                </a:lnTo>
                <a:lnTo>
                  <a:pt x="1777472" y="284082"/>
                </a:lnTo>
                <a:lnTo>
                  <a:pt x="1744458" y="254251"/>
                </a:lnTo>
                <a:lnTo>
                  <a:pt x="1709366" y="225755"/>
                </a:lnTo>
                <a:lnTo>
                  <a:pt x="1672282" y="198654"/>
                </a:lnTo>
                <a:lnTo>
                  <a:pt x="1633287" y="173009"/>
                </a:lnTo>
                <a:lnTo>
                  <a:pt x="1592466" y="148883"/>
                </a:lnTo>
                <a:lnTo>
                  <a:pt x="1549902" y="126335"/>
                </a:lnTo>
                <a:lnTo>
                  <a:pt x="1505680" y="105428"/>
                </a:lnTo>
                <a:lnTo>
                  <a:pt x="1459881" y="86222"/>
                </a:lnTo>
                <a:lnTo>
                  <a:pt x="1412591" y="68777"/>
                </a:lnTo>
                <a:lnTo>
                  <a:pt x="1363893" y="53157"/>
                </a:lnTo>
                <a:lnTo>
                  <a:pt x="1313871" y="39420"/>
                </a:lnTo>
                <a:lnTo>
                  <a:pt x="1262607" y="27630"/>
                </a:lnTo>
                <a:lnTo>
                  <a:pt x="1210186" y="17846"/>
                </a:lnTo>
                <a:lnTo>
                  <a:pt x="1156691" y="10130"/>
                </a:lnTo>
                <a:lnTo>
                  <a:pt x="1102206" y="4543"/>
                </a:lnTo>
                <a:lnTo>
                  <a:pt x="1046814" y="1145"/>
                </a:lnTo>
                <a:lnTo>
                  <a:pt x="990600" y="0"/>
                </a:lnTo>
                <a:close/>
              </a:path>
            </a:pathLst>
          </a:custGeom>
          <a:solidFill>
            <a:srgbClr val="33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410961" y="4420361"/>
            <a:ext cx="1981200" cy="1447800"/>
          </a:xfrm>
          <a:custGeom>
            <a:avLst/>
            <a:gdLst/>
            <a:ahLst/>
            <a:cxnLst/>
            <a:rect l="l" t="t" r="r" b="b"/>
            <a:pathLst>
              <a:path w="1981200" h="1447800">
                <a:moveTo>
                  <a:pt x="0" y="723900"/>
                </a:moveTo>
                <a:lnTo>
                  <a:pt x="1568" y="682821"/>
                </a:lnTo>
                <a:lnTo>
                  <a:pt x="6216" y="642345"/>
                </a:lnTo>
                <a:lnTo>
                  <a:pt x="13861" y="602530"/>
                </a:lnTo>
                <a:lnTo>
                  <a:pt x="24419" y="563439"/>
                </a:lnTo>
                <a:lnTo>
                  <a:pt x="37807" y="525132"/>
                </a:lnTo>
                <a:lnTo>
                  <a:pt x="53941" y="487671"/>
                </a:lnTo>
                <a:lnTo>
                  <a:pt x="72737" y="451116"/>
                </a:lnTo>
                <a:lnTo>
                  <a:pt x="94112" y="415529"/>
                </a:lnTo>
                <a:lnTo>
                  <a:pt x="117982" y="380971"/>
                </a:lnTo>
                <a:lnTo>
                  <a:pt x="144264" y="347504"/>
                </a:lnTo>
                <a:lnTo>
                  <a:pt x="172873" y="315187"/>
                </a:lnTo>
                <a:lnTo>
                  <a:pt x="203727" y="284082"/>
                </a:lnTo>
                <a:lnTo>
                  <a:pt x="236741" y="254251"/>
                </a:lnTo>
                <a:lnTo>
                  <a:pt x="271833" y="225755"/>
                </a:lnTo>
                <a:lnTo>
                  <a:pt x="308917" y="198654"/>
                </a:lnTo>
                <a:lnTo>
                  <a:pt x="347912" y="173009"/>
                </a:lnTo>
                <a:lnTo>
                  <a:pt x="388733" y="148883"/>
                </a:lnTo>
                <a:lnTo>
                  <a:pt x="431297" y="126335"/>
                </a:lnTo>
                <a:lnTo>
                  <a:pt x="475519" y="105428"/>
                </a:lnTo>
                <a:lnTo>
                  <a:pt x="521318" y="86222"/>
                </a:lnTo>
                <a:lnTo>
                  <a:pt x="568608" y="68777"/>
                </a:lnTo>
                <a:lnTo>
                  <a:pt x="617306" y="53157"/>
                </a:lnTo>
                <a:lnTo>
                  <a:pt x="667328" y="39420"/>
                </a:lnTo>
                <a:lnTo>
                  <a:pt x="718592" y="27630"/>
                </a:lnTo>
                <a:lnTo>
                  <a:pt x="771013" y="17846"/>
                </a:lnTo>
                <a:lnTo>
                  <a:pt x="824508" y="10130"/>
                </a:lnTo>
                <a:lnTo>
                  <a:pt x="878993" y="4543"/>
                </a:lnTo>
                <a:lnTo>
                  <a:pt x="934385" y="1145"/>
                </a:lnTo>
                <a:lnTo>
                  <a:pt x="990600" y="0"/>
                </a:lnTo>
                <a:lnTo>
                  <a:pt x="1046814" y="1145"/>
                </a:lnTo>
                <a:lnTo>
                  <a:pt x="1102206" y="4543"/>
                </a:lnTo>
                <a:lnTo>
                  <a:pt x="1156691" y="10130"/>
                </a:lnTo>
                <a:lnTo>
                  <a:pt x="1210186" y="17846"/>
                </a:lnTo>
                <a:lnTo>
                  <a:pt x="1262607" y="27630"/>
                </a:lnTo>
                <a:lnTo>
                  <a:pt x="1313871" y="39420"/>
                </a:lnTo>
                <a:lnTo>
                  <a:pt x="1363893" y="53157"/>
                </a:lnTo>
                <a:lnTo>
                  <a:pt x="1412591" y="68777"/>
                </a:lnTo>
                <a:lnTo>
                  <a:pt x="1459881" y="86222"/>
                </a:lnTo>
                <a:lnTo>
                  <a:pt x="1505680" y="105428"/>
                </a:lnTo>
                <a:lnTo>
                  <a:pt x="1549902" y="126335"/>
                </a:lnTo>
                <a:lnTo>
                  <a:pt x="1592466" y="148883"/>
                </a:lnTo>
                <a:lnTo>
                  <a:pt x="1633287" y="173009"/>
                </a:lnTo>
                <a:lnTo>
                  <a:pt x="1672282" y="198654"/>
                </a:lnTo>
                <a:lnTo>
                  <a:pt x="1709366" y="225755"/>
                </a:lnTo>
                <a:lnTo>
                  <a:pt x="1744458" y="254251"/>
                </a:lnTo>
                <a:lnTo>
                  <a:pt x="1777472" y="284082"/>
                </a:lnTo>
                <a:lnTo>
                  <a:pt x="1808326" y="315187"/>
                </a:lnTo>
                <a:lnTo>
                  <a:pt x="1836935" y="347504"/>
                </a:lnTo>
                <a:lnTo>
                  <a:pt x="1863217" y="380971"/>
                </a:lnTo>
                <a:lnTo>
                  <a:pt x="1887087" y="415529"/>
                </a:lnTo>
                <a:lnTo>
                  <a:pt x="1908462" y="451116"/>
                </a:lnTo>
                <a:lnTo>
                  <a:pt x="1927258" y="487671"/>
                </a:lnTo>
                <a:lnTo>
                  <a:pt x="1943392" y="525132"/>
                </a:lnTo>
                <a:lnTo>
                  <a:pt x="1956780" y="563439"/>
                </a:lnTo>
                <a:lnTo>
                  <a:pt x="1967338" y="602530"/>
                </a:lnTo>
                <a:lnTo>
                  <a:pt x="1974983" y="642345"/>
                </a:lnTo>
                <a:lnTo>
                  <a:pt x="1979631" y="682821"/>
                </a:lnTo>
                <a:lnTo>
                  <a:pt x="1981199" y="723900"/>
                </a:lnTo>
                <a:lnTo>
                  <a:pt x="1979631" y="764978"/>
                </a:lnTo>
                <a:lnTo>
                  <a:pt x="1974983" y="805454"/>
                </a:lnTo>
                <a:lnTo>
                  <a:pt x="1967338" y="845269"/>
                </a:lnTo>
                <a:lnTo>
                  <a:pt x="1956780" y="884360"/>
                </a:lnTo>
                <a:lnTo>
                  <a:pt x="1943392" y="922667"/>
                </a:lnTo>
                <a:lnTo>
                  <a:pt x="1927258" y="960128"/>
                </a:lnTo>
                <a:lnTo>
                  <a:pt x="1908462" y="996683"/>
                </a:lnTo>
                <a:lnTo>
                  <a:pt x="1887087" y="1032270"/>
                </a:lnTo>
                <a:lnTo>
                  <a:pt x="1863217" y="1066828"/>
                </a:lnTo>
                <a:lnTo>
                  <a:pt x="1836935" y="1100295"/>
                </a:lnTo>
                <a:lnTo>
                  <a:pt x="1808326" y="1132612"/>
                </a:lnTo>
                <a:lnTo>
                  <a:pt x="1777472" y="1163717"/>
                </a:lnTo>
                <a:lnTo>
                  <a:pt x="1744458" y="1193548"/>
                </a:lnTo>
                <a:lnTo>
                  <a:pt x="1709366" y="1222044"/>
                </a:lnTo>
                <a:lnTo>
                  <a:pt x="1672282" y="1249145"/>
                </a:lnTo>
                <a:lnTo>
                  <a:pt x="1633287" y="1274790"/>
                </a:lnTo>
                <a:lnTo>
                  <a:pt x="1592466" y="1298916"/>
                </a:lnTo>
                <a:lnTo>
                  <a:pt x="1549902" y="1321464"/>
                </a:lnTo>
                <a:lnTo>
                  <a:pt x="1505680" y="1342371"/>
                </a:lnTo>
                <a:lnTo>
                  <a:pt x="1459881" y="1361577"/>
                </a:lnTo>
                <a:lnTo>
                  <a:pt x="1412591" y="1379022"/>
                </a:lnTo>
                <a:lnTo>
                  <a:pt x="1363893" y="1394642"/>
                </a:lnTo>
                <a:lnTo>
                  <a:pt x="1313871" y="1408379"/>
                </a:lnTo>
                <a:lnTo>
                  <a:pt x="1262607" y="1420169"/>
                </a:lnTo>
                <a:lnTo>
                  <a:pt x="1210186" y="1429953"/>
                </a:lnTo>
                <a:lnTo>
                  <a:pt x="1156691" y="1437669"/>
                </a:lnTo>
                <a:lnTo>
                  <a:pt x="1102206" y="1443256"/>
                </a:lnTo>
                <a:lnTo>
                  <a:pt x="1046814" y="1446654"/>
                </a:lnTo>
                <a:lnTo>
                  <a:pt x="990600" y="1447800"/>
                </a:lnTo>
                <a:lnTo>
                  <a:pt x="934385" y="1446654"/>
                </a:lnTo>
                <a:lnTo>
                  <a:pt x="878993" y="1443256"/>
                </a:lnTo>
                <a:lnTo>
                  <a:pt x="824508" y="1437669"/>
                </a:lnTo>
                <a:lnTo>
                  <a:pt x="771013" y="1429953"/>
                </a:lnTo>
                <a:lnTo>
                  <a:pt x="718592" y="1420169"/>
                </a:lnTo>
                <a:lnTo>
                  <a:pt x="667328" y="1408379"/>
                </a:lnTo>
                <a:lnTo>
                  <a:pt x="617306" y="1394642"/>
                </a:lnTo>
                <a:lnTo>
                  <a:pt x="568608" y="1379022"/>
                </a:lnTo>
                <a:lnTo>
                  <a:pt x="521318" y="1361577"/>
                </a:lnTo>
                <a:lnTo>
                  <a:pt x="475519" y="1342371"/>
                </a:lnTo>
                <a:lnTo>
                  <a:pt x="431297" y="1321464"/>
                </a:lnTo>
                <a:lnTo>
                  <a:pt x="388733" y="1298916"/>
                </a:lnTo>
                <a:lnTo>
                  <a:pt x="347912" y="1274790"/>
                </a:lnTo>
                <a:lnTo>
                  <a:pt x="308917" y="1249145"/>
                </a:lnTo>
                <a:lnTo>
                  <a:pt x="271833" y="1222044"/>
                </a:lnTo>
                <a:lnTo>
                  <a:pt x="236741" y="1193548"/>
                </a:lnTo>
                <a:lnTo>
                  <a:pt x="203727" y="1163717"/>
                </a:lnTo>
                <a:lnTo>
                  <a:pt x="172873" y="1132612"/>
                </a:lnTo>
                <a:lnTo>
                  <a:pt x="144264" y="1100295"/>
                </a:lnTo>
                <a:lnTo>
                  <a:pt x="117982" y="1066828"/>
                </a:lnTo>
                <a:lnTo>
                  <a:pt x="94112" y="1032270"/>
                </a:lnTo>
                <a:lnTo>
                  <a:pt x="72737" y="996683"/>
                </a:lnTo>
                <a:lnTo>
                  <a:pt x="53941" y="960128"/>
                </a:lnTo>
                <a:lnTo>
                  <a:pt x="37807" y="922667"/>
                </a:lnTo>
                <a:lnTo>
                  <a:pt x="24419" y="884360"/>
                </a:lnTo>
                <a:lnTo>
                  <a:pt x="13861" y="845269"/>
                </a:lnTo>
                <a:lnTo>
                  <a:pt x="6216" y="805454"/>
                </a:lnTo>
                <a:lnTo>
                  <a:pt x="1568" y="764978"/>
                </a:lnTo>
                <a:lnTo>
                  <a:pt x="0" y="723900"/>
                </a:lnTo>
                <a:close/>
              </a:path>
            </a:pathLst>
          </a:custGeom>
          <a:ln w="25908">
            <a:solidFill>
              <a:srgbClr val="3333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5938773" y="4912614"/>
            <a:ext cx="925194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400" b="1" spc="-5" dirty="0">
                <a:latin typeface="Arial"/>
                <a:cs typeface="Arial"/>
              </a:rPr>
              <a:t>Evaluating</a:t>
            </a:r>
            <a:endParaRPr sz="14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sz="1400" dirty="0">
                <a:latin typeface="Arial"/>
                <a:cs typeface="Arial"/>
              </a:rPr>
              <a:t>Judging</a:t>
            </a:r>
            <a:endParaRPr sz="1400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524761" y="2515361"/>
            <a:ext cx="2057400" cy="1447800"/>
          </a:xfrm>
          <a:custGeom>
            <a:avLst/>
            <a:gdLst/>
            <a:ahLst/>
            <a:cxnLst/>
            <a:rect l="l" t="t" r="r" b="b"/>
            <a:pathLst>
              <a:path w="2057400" h="1447800">
                <a:moveTo>
                  <a:pt x="1028700" y="0"/>
                </a:moveTo>
                <a:lnTo>
                  <a:pt x="972252" y="1071"/>
                </a:lnTo>
                <a:lnTo>
                  <a:pt x="916600" y="4247"/>
                </a:lnTo>
                <a:lnTo>
                  <a:pt x="861824" y="9474"/>
                </a:lnTo>
                <a:lnTo>
                  <a:pt x="808000" y="16696"/>
                </a:lnTo>
                <a:lnTo>
                  <a:pt x="755209" y="25858"/>
                </a:lnTo>
                <a:lnTo>
                  <a:pt x="703527" y="36905"/>
                </a:lnTo>
                <a:lnTo>
                  <a:pt x="653033" y="49781"/>
                </a:lnTo>
                <a:lnTo>
                  <a:pt x="603806" y="64431"/>
                </a:lnTo>
                <a:lnTo>
                  <a:pt x="555925" y="80800"/>
                </a:lnTo>
                <a:lnTo>
                  <a:pt x="509467" y="98834"/>
                </a:lnTo>
                <a:lnTo>
                  <a:pt x="464511" y="118476"/>
                </a:lnTo>
                <a:lnTo>
                  <a:pt x="421136" y="139671"/>
                </a:lnTo>
                <a:lnTo>
                  <a:pt x="379419" y="162365"/>
                </a:lnTo>
                <a:lnTo>
                  <a:pt x="339439" y="186501"/>
                </a:lnTo>
                <a:lnTo>
                  <a:pt x="301275" y="212026"/>
                </a:lnTo>
                <a:lnTo>
                  <a:pt x="265005" y="238883"/>
                </a:lnTo>
                <a:lnTo>
                  <a:pt x="230708" y="267018"/>
                </a:lnTo>
                <a:lnTo>
                  <a:pt x="198461" y="296375"/>
                </a:lnTo>
                <a:lnTo>
                  <a:pt x="168343" y="326899"/>
                </a:lnTo>
                <a:lnTo>
                  <a:pt x="140433" y="358535"/>
                </a:lnTo>
                <a:lnTo>
                  <a:pt x="114809" y="391227"/>
                </a:lnTo>
                <a:lnTo>
                  <a:pt x="91550" y="424921"/>
                </a:lnTo>
                <a:lnTo>
                  <a:pt x="70733" y="459561"/>
                </a:lnTo>
                <a:lnTo>
                  <a:pt x="52437" y="495092"/>
                </a:lnTo>
                <a:lnTo>
                  <a:pt x="36741" y="531459"/>
                </a:lnTo>
                <a:lnTo>
                  <a:pt x="23723" y="568607"/>
                </a:lnTo>
                <a:lnTo>
                  <a:pt x="13462" y="606480"/>
                </a:lnTo>
                <a:lnTo>
                  <a:pt x="6035" y="645023"/>
                </a:lnTo>
                <a:lnTo>
                  <a:pt x="1521" y="684181"/>
                </a:lnTo>
                <a:lnTo>
                  <a:pt x="0" y="723900"/>
                </a:lnTo>
                <a:lnTo>
                  <a:pt x="1521" y="763618"/>
                </a:lnTo>
                <a:lnTo>
                  <a:pt x="6035" y="802776"/>
                </a:lnTo>
                <a:lnTo>
                  <a:pt x="13462" y="841319"/>
                </a:lnTo>
                <a:lnTo>
                  <a:pt x="23723" y="879192"/>
                </a:lnTo>
                <a:lnTo>
                  <a:pt x="36741" y="916340"/>
                </a:lnTo>
                <a:lnTo>
                  <a:pt x="52437" y="952707"/>
                </a:lnTo>
                <a:lnTo>
                  <a:pt x="70733" y="988238"/>
                </a:lnTo>
                <a:lnTo>
                  <a:pt x="91550" y="1022878"/>
                </a:lnTo>
                <a:lnTo>
                  <a:pt x="114809" y="1056572"/>
                </a:lnTo>
                <a:lnTo>
                  <a:pt x="140433" y="1089264"/>
                </a:lnTo>
                <a:lnTo>
                  <a:pt x="168343" y="1120900"/>
                </a:lnTo>
                <a:lnTo>
                  <a:pt x="198461" y="1151424"/>
                </a:lnTo>
                <a:lnTo>
                  <a:pt x="230708" y="1180781"/>
                </a:lnTo>
                <a:lnTo>
                  <a:pt x="265005" y="1208916"/>
                </a:lnTo>
                <a:lnTo>
                  <a:pt x="301275" y="1235773"/>
                </a:lnTo>
                <a:lnTo>
                  <a:pt x="339439" y="1261298"/>
                </a:lnTo>
                <a:lnTo>
                  <a:pt x="379419" y="1285434"/>
                </a:lnTo>
                <a:lnTo>
                  <a:pt x="421136" y="1308128"/>
                </a:lnTo>
                <a:lnTo>
                  <a:pt x="464511" y="1329323"/>
                </a:lnTo>
                <a:lnTo>
                  <a:pt x="509467" y="1348965"/>
                </a:lnTo>
                <a:lnTo>
                  <a:pt x="555925" y="1366999"/>
                </a:lnTo>
                <a:lnTo>
                  <a:pt x="603806" y="1383368"/>
                </a:lnTo>
                <a:lnTo>
                  <a:pt x="653033" y="1398018"/>
                </a:lnTo>
                <a:lnTo>
                  <a:pt x="703527" y="1410894"/>
                </a:lnTo>
                <a:lnTo>
                  <a:pt x="755209" y="1421941"/>
                </a:lnTo>
                <a:lnTo>
                  <a:pt x="808000" y="1431103"/>
                </a:lnTo>
                <a:lnTo>
                  <a:pt x="861824" y="1438325"/>
                </a:lnTo>
                <a:lnTo>
                  <a:pt x="916600" y="1443552"/>
                </a:lnTo>
                <a:lnTo>
                  <a:pt x="972252" y="1446728"/>
                </a:lnTo>
                <a:lnTo>
                  <a:pt x="1028700" y="1447800"/>
                </a:lnTo>
                <a:lnTo>
                  <a:pt x="1085147" y="1446728"/>
                </a:lnTo>
                <a:lnTo>
                  <a:pt x="1140799" y="1443552"/>
                </a:lnTo>
                <a:lnTo>
                  <a:pt x="1195575" y="1438325"/>
                </a:lnTo>
                <a:lnTo>
                  <a:pt x="1249399" y="1431103"/>
                </a:lnTo>
                <a:lnTo>
                  <a:pt x="1302190" y="1421941"/>
                </a:lnTo>
                <a:lnTo>
                  <a:pt x="1353872" y="1410894"/>
                </a:lnTo>
                <a:lnTo>
                  <a:pt x="1404366" y="1398018"/>
                </a:lnTo>
                <a:lnTo>
                  <a:pt x="1453593" y="1383368"/>
                </a:lnTo>
                <a:lnTo>
                  <a:pt x="1501474" y="1366999"/>
                </a:lnTo>
                <a:lnTo>
                  <a:pt x="1547932" y="1348965"/>
                </a:lnTo>
                <a:lnTo>
                  <a:pt x="1592888" y="1329323"/>
                </a:lnTo>
                <a:lnTo>
                  <a:pt x="1636263" y="1308128"/>
                </a:lnTo>
                <a:lnTo>
                  <a:pt x="1677980" y="1285434"/>
                </a:lnTo>
                <a:lnTo>
                  <a:pt x="1717960" y="1261298"/>
                </a:lnTo>
                <a:lnTo>
                  <a:pt x="1756124" y="1235773"/>
                </a:lnTo>
                <a:lnTo>
                  <a:pt x="1792394" y="1208916"/>
                </a:lnTo>
                <a:lnTo>
                  <a:pt x="1826691" y="1180781"/>
                </a:lnTo>
                <a:lnTo>
                  <a:pt x="1858938" y="1151424"/>
                </a:lnTo>
                <a:lnTo>
                  <a:pt x="1889056" y="1120900"/>
                </a:lnTo>
                <a:lnTo>
                  <a:pt x="1916966" y="1089264"/>
                </a:lnTo>
                <a:lnTo>
                  <a:pt x="1942590" y="1056572"/>
                </a:lnTo>
                <a:lnTo>
                  <a:pt x="1965849" y="1022878"/>
                </a:lnTo>
                <a:lnTo>
                  <a:pt x="1986666" y="988238"/>
                </a:lnTo>
                <a:lnTo>
                  <a:pt x="2004962" y="952707"/>
                </a:lnTo>
                <a:lnTo>
                  <a:pt x="2020658" y="916340"/>
                </a:lnTo>
                <a:lnTo>
                  <a:pt x="2033676" y="879192"/>
                </a:lnTo>
                <a:lnTo>
                  <a:pt x="2043937" y="841319"/>
                </a:lnTo>
                <a:lnTo>
                  <a:pt x="2051364" y="802776"/>
                </a:lnTo>
                <a:lnTo>
                  <a:pt x="2055878" y="763618"/>
                </a:lnTo>
                <a:lnTo>
                  <a:pt x="2057400" y="723900"/>
                </a:lnTo>
                <a:lnTo>
                  <a:pt x="2055878" y="684181"/>
                </a:lnTo>
                <a:lnTo>
                  <a:pt x="2051364" y="645023"/>
                </a:lnTo>
                <a:lnTo>
                  <a:pt x="2043937" y="606480"/>
                </a:lnTo>
                <a:lnTo>
                  <a:pt x="2033676" y="568607"/>
                </a:lnTo>
                <a:lnTo>
                  <a:pt x="2020658" y="531459"/>
                </a:lnTo>
                <a:lnTo>
                  <a:pt x="2004962" y="495092"/>
                </a:lnTo>
                <a:lnTo>
                  <a:pt x="1986666" y="459561"/>
                </a:lnTo>
                <a:lnTo>
                  <a:pt x="1965849" y="424921"/>
                </a:lnTo>
                <a:lnTo>
                  <a:pt x="1942590" y="391227"/>
                </a:lnTo>
                <a:lnTo>
                  <a:pt x="1916966" y="358535"/>
                </a:lnTo>
                <a:lnTo>
                  <a:pt x="1889056" y="326899"/>
                </a:lnTo>
                <a:lnTo>
                  <a:pt x="1858938" y="296375"/>
                </a:lnTo>
                <a:lnTo>
                  <a:pt x="1826691" y="267018"/>
                </a:lnTo>
                <a:lnTo>
                  <a:pt x="1792394" y="238883"/>
                </a:lnTo>
                <a:lnTo>
                  <a:pt x="1756124" y="212026"/>
                </a:lnTo>
                <a:lnTo>
                  <a:pt x="1717960" y="186501"/>
                </a:lnTo>
                <a:lnTo>
                  <a:pt x="1677980" y="162365"/>
                </a:lnTo>
                <a:lnTo>
                  <a:pt x="1636263" y="139671"/>
                </a:lnTo>
                <a:lnTo>
                  <a:pt x="1592888" y="118476"/>
                </a:lnTo>
                <a:lnTo>
                  <a:pt x="1547932" y="98834"/>
                </a:lnTo>
                <a:lnTo>
                  <a:pt x="1501474" y="80800"/>
                </a:lnTo>
                <a:lnTo>
                  <a:pt x="1453593" y="64431"/>
                </a:lnTo>
                <a:lnTo>
                  <a:pt x="1404366" y="49781"/>
                </a:lnTo>
                <a:lnTo>
                  <a:pt x="1353872" y="36905"/>
                </a:lnTo>
                <a:lnTo>
                  <a:pt x="1302190" y="25858"/>
                </a:lnTo>
                <a:lnTo>
                  <a:pt x="1249399" y="16696"/>
                </a:lnTo>
                <a:lnTo>
                  <a:pt x="1195575" y="9474"/>
                </a:lnTo>
                <a:lnTo>
                  <a:pt x="1140799" y="4247"/>
                </a:lnTo>
                <a:lnTo>
                  <a:pt x="1085147" y="1071"/>
                </a:lnTo>
                <a:lnTo>
                  <a:pt x="1028700" y="0"/>
                </a:lnTo>
                <a:close/>
              </a:path>
            </a:pathLst>
          </a:custGeom>
          <a:solidFill>
            <a:srgbClr val="33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524761" y="2515361"/>
            <a:ext cx="2057400" cy="1447800"/>
          </a:xfrm>
          <a:custGeom>
            <a:avLst/>
            <a:gdLst/>
            <a:ahLst/>
            <a:cxnLst/>
            <a:rect l="l" t="t" r="r" b="b"/>
            <a:pathLst>
              <a:path w="2057400" h="1447800">
                <a:moveTo>
                  <a:pt x="0" y="723900"/>
                </a:moveTo>
                <a:lnTo>
                  <a:pt x="1521" y="684181"/>
                </a:lnTo>
                <a:lnTo>
                  <a:pt x="6035" y="645023"/>
                </a:lnTo>
                <a:lnTo>
                  <a:pt x="13462" y="606480"/>
                </a:lnTo>
                <a:lnTo>
                  <a:pt x="23723" y="568607"/>
                </a:lnTo>
                <a:lnTo>
                  <a:pt x="36741" y="531459"/>
                </a:lnTo>
                <a:lnTo>
                  <a:pt x="52437" y="495092"/>
                </a:lnTo>
                <a:lnTo>
                  <a:pt x="70733" y="459561"/>
                </a:lnTo>
                <a:lnTo>
                  <a:pt x="91550" y="424921"/>
                </a:lnTo>
                <a:lnTo>
                  <a:pt x="114809" y="391227"/>
                </a:lnTo>
                <a:lnTo>
                  <a:pt x="140433" y="358535"/>
                </a:lnTo>
                <a:lnTo>
                  <a:pt x="168343" y="326899"/>
                </a:lnTo>
                <a:lnTo>
                  <a:pt x="198461" y="296375"/>
                </a:lnTo>
                <a:lnTo>
                  <a:pt x="230708" y="267018"/>
                </a:lnTo>
                <a:lnTo>
                  <a:pt x="265005" y="238883"/>
                </a:lnTo>
                <a:lnTo>
                  <a:pt x="301275" y="212026"/>
                </a:lnTo>
                <a:lnTo>
                  <a:pt x="339439" y="186501"/>
                </a:lnTo>
                <a:lnTo>
                  <a:pt x="379419" y="162365"/>
                </a:lnTo>
                <a:lnTo>
                  <a:pt x="421136" y="139671"/>
                </a:lnTo>
                <a:lnTo>
                  <a:pt x="464511" y="118476"/>
                </a:lnTo>
                <a:lnTo>
                  <a:pt x="509467" y="98834"/>
                </a:lnTo>
                <a:lnTo>
                  <a:pt x="555925" y="80800"/>
                </a:lnTo>
                <a:lnTo>
                  <a:pt x="603806" y="64431"/>
                </a:lnTo>
                <a:lnTo>
                  <a:pt x="653033" y="49781"/>
                </a:lnTo>
                <a:lnTo>
                  <a:pt x="703527" y="36905"/>
                </a:lnTo>
                <a:lnTo>
                  <a:pt x="755209" y="25858"/>
                </a:lnTo>
                <a:lnTo>
                  <a:pt x="808000" y="16696"/>
                </a:lnTo>
                <a:lnTo>
                  <a:pt x="861824" y="9474"/>
                </a:lnTo>
                <a:lnTo>
                  <a:pt x="916600" y="4247"/>
                </a:lnTo>
                <a:lnTo>
                  <a:pt x="972252" y="1071"/>
                </a:lnTo>
                <a:lnTo>
                  <a:pt x="1028700" y="0"/>
                </a:lnTo>
                <a:lnTo>
                  <a:pt x="1085147" y="1071"/>
                </a:lnTo>
                <a:lnTo>
                  <a:pt x="1140799" y="4247"/>
                </a:lnTo>
                <a:lnTo>
                  <a:pt x="1195575" y="9474"/>
                </a:lnTo>
                <a:lnTo>
                  <a:pt x="1249399" y="16696"/>
                </a:lnTo>
                <a:lnTo>
                  <a:pt x="1302190" y="25858"/>
                </a:lnTo>
                <a:lnTo>
                  <a:pt x="1353872" y="36905"/>
                </a:lnTo>
                <a:lnTo>
                  <a:pt x="1404366" y="49781"/>
                </a:lnTo>
                <a:lnTo>
                  <a:pt x="1453593" y="64431"/>
                </a:lnTo>
                <a:lnTo>
                  <a:pt x="1501474" y="80800"/>
                </a:lnTo>
                <a:lnTo>
                  <a:pt x="1547932" y="98834"/>
                </a:lnTo>
                <a:lnTo>
                  <a:pt x="1592888" y="118476"/>
                </a:lnTo>
                <a:lnTo>
                  <a:pt x="1636263" y="139671"/>
                </a:lnTo>
                <a:lnTo>
                  <a:pt x="1677980" y="162365"/>
                </a:lnTo>
                <a:lnTo>
                  <a:pt x="1717960" y="186501"/>
                </a:lnTo>
                <a:lnTo>
                  <a:pt x="1756124" y="212026"/>
                </a:lnTo>
                <a:lnTo>
                  <a:pt x="1792394" y="238883"/>
                </a:lnTo>
                <a:lnTo>
                  <a:pt x="1826691" y="267018"/>
                </a:lnTo>
                <a:lnTo>
                  <a:pt x="1858938" y="296375"/>
                </a:lnTo>
                <a:lnTo>
                  <a:pt x="1889056" y="326899"/>
                </a:lnTo>
                <a:lnTo>
                  <a:pt x="1916966" y="358535"/>
                </a:lnTo>
                <a:lnTo>
                  <a:pt x="1942590" y="391227"/>
                </a:lnTo>
                <a:lnTo>
                  <a:pt x="1965849" y="424921"/>
                </a:lnTo>
                <a:lnTo>
                  <a:pt x="1986666" y="459561"/>
                </a:lnTo>
                <a:lnTo>
                  <a:pt x="2004962" y="495092"/>
                </a:lnTo>
                <a:lnTo>
                  <a:pt x="2020658" y="531459"/>
                </a:lnTo>
                <a:lnTo>
                  <a:pt x="2033676" y="568607"/>
                </a:lnTo>
                <a:lnTo>
                  <a:pt x="2043937" y="606480"/>
                </a:lnTo>
                <a:lnTo>
                  <a:pt x="2051364" y="645023"/>
                </a:lnTo>
                <a:lnTo>
                  <a:pt x="2055878" y="684181"/>
                </a:lnTo>
                <a:lnTo>
                  <a:pt x="2057400" y="723900"/>
                </a:lnTo>
                <a:lnTo>
                  <a:pt x="2055878" y="763618"/>
                </a:lnTo>
                <a:lnTo>
                  <a:pt x="2051364" y="802776"/>
                </a:lnTo>
                <a:lnTo>
                  <a:pt x="2043937" y="841319"/>
                </a:lnTo>
                <a:lnTo>
                  <a:pt x="2033676" y="879192"/>
                </a:lnTo>
                <a:lnTo>
                  <a:pt x="2020658" y="916340"/>
                </a:lnTo>
                <a:lnTo>
                  <a:pt x="2004962" y="952707"/>
                </a:lnTo>
                <a:lnTo>
                  <a:pt x="1986666" y="988238"/>
                </a:lnTo>
                <a:lnTo>
                  <a:pt x="1965849" y="1022878"/>
                </a:lnTo>
                <a:lnTo>
                  <a:pt x="1942590" y="1056572"/>
                </a:lnTo>
                <a:lnTo>
                  <a:pt x="1916966" y="1089264"/>
                </a:lnTo>
                <a:lnTo>
                  <a:pt x="1889056" y="1120900"/>
                </a:lnTo>
                <a:lnTo>
                  <a:pt x="1858938" y="1151424"/>
                </a:lnTo>
                <a:lnTo>
                  <a:pt x="1826691" y="1180781"/>
                </a:lnTo>
                <a:lnTo>
                  <a:pt x="1792394" y="1208916"/>
                </a:lnTo>
                <a:lnTo>
                  <a:pt x="1756124" y="1235773"/>
                </a:lnTo>
                <a:lnTo>
                  <a:pt x="1717960" y="1261298"/>
                </a:lnTo>
                <a:lnTo>
                  <a:pt x="1677980" y="1285434"/>
                </a:lnTo>
                <a:lnTo>
                  <a:pt x="1636263" y="1308128"/>
                </a:lnTo>
                <a:lnTo>
                  <a:pt x="1592888" y="1329323"/>
                </a:lnTo>
                <a:lnTo>
                  <a:pt x="1547932" y="1348965"/>
                </a:lnTo>
                <a:lnTo>
                  <a:pt x="1501474" y="1366999"/>
                </a:lnTo>
                <a:lnTo>
                  <a:pt x="1453593" y="1383368"/>
                </a:lnTo>
                <a:lnTo>
                  <a:pt x="1404366" y="1398018"/>
                </a:lnTo>
                <a:lnTo>
                  <a:pt x="1353872" y="1410894"/>
                </a:lnTo>
                <a:lnTo>
                  <a:pt x="1302190" y="1421941"/>
                </a:lnTo>
                <a:lnTo>
                  <a:pt x="1249399" y="1431103"/>
                </a:lnTo>
                <a:lnTo>
                  <a:pt x="1195575" y="1438325"/>
                </a:lnTo>
                <a:lnTo>
                  <a:pt x="1140799" y="1443552"/>
                </a:lnTo>
                <a:lnTo>
                  <a:pt x="1085147" y="1446728"/>
                </a:lnTo>
                <a:lnTo>
                  <a:pt x="1028700" y="1447800"/>
                </a:lnTo>
                <a:lnTo>
                  <a:pt x="972252" y="1446728"/>
                </a:lnTo>
                <a:lnTo>
                  <a:pt x="916600" y="1443552"/>
                </a:lnTo>
                <a:lnTo>
                  <a:pt x="861824" y="1438325"/>
                </a:lnTo>
                <a:lnTo>
                  <a:pt x="808000" y="1431103"/>
                </a:lnTo>
                <a:lnTo>
                  <a:pt x="755209" y="1421941"/>
                </a:lnTo>
                <a:lnTo>
                  <a:pt x="703527" y="1410894"/>
                </a:lnTo>
                <a:lnTo>
                  <a:pt x="653033" y="1398018"/>
                </a:lnTo>
                <a:lnTo>
                  <a:pt x="603806" y="1383368"/>
                </a:lnTo>
                <a:lnTo>
                  <a:pt x="555925" y="1366999"/>
                </a:lnTo>
                <a:lnTo>
                  <a:pt x="509467" y="1348965"/>
                </a:lnTo>
                <a:lnTo>
                  <a:pt x="464511" y="1329323"/>
                </a:lnTo>
                <a:lnTo>
                  <a:pt x="421136" y="1308128"/>
                </a:lnTo>
                <a:lnTo>
                  <a:pt x="379419" y="1285434"/>
                </a:lnTo>
                <a:lnTo>
                  <a:pt x="339439" y="1261298"/>
                </a:lnTo>
                <a:lnTo>
                  <a:pt x="301275" y="1235773"/>
                </a:lnTo>
                <a:lnTo>
                  <a:pt x="265005" y="1208916"/>
                </a:lnTo>
                <a:lnTo>
                  <a:pt x="230708" y="1180781"/>
                </a:lnTo>
                <a:lnTo>
                  <a:pt x="198461" y="1151424"/>
                </a:lnTo>
                <a:lnTo>
                  <a:pt x="168343" y="1120900"/>
                </a:lnTo>
                <a:lnTo>
                  <a:pt x="140433" y="1089264"/>
                </a:lnTo>
                <a:lnTo>
                  <a:pt x="114809" y="1056572"/>
                </a:lnTo>
                <a:lnTo>
                  <a:pt x="91550" y="1022878"/>
                </a:lnTo>
                <a:lnTo>
                  <a:pt x="70733" y="988238"/>
                </a:lnTo>
                <a:lnTo>
                  <a:pt x="52437" y="952707"/>
                </a:lnTo>
                <a:lnTo>
                  <a:pt x="36741" y="916340"/>
                </a:lnTo>
                <a:lnTo>
                  <a:pt x="23723" y="879192"/>
                </a:lnTo>
                <a:lnTo>
                  <a:pt x="13462" y="841319"/>
                </a:lnTo>
                <a:lnTo>
                  <a:pt x="6035" y="802776"/>
                </a:lnTo>
                <a:lnTo>
                  <a:pt x="1521" y="763618"/>
                </a:lnTo>
                <a:lnTo>
                  <a:pt x="0" y="723900"/>
                </a:lnTo>
                <a:close/>
              </a:path>
            </a:pathLst>
          </a:custGeom>
          <a:ln w="25908">
            <a:solidFill>
              <a:srgbClr val="3333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2119376" y="3006979"/>
            <a:ext cx="866140" cy="453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sz="1400" b="1" spc="-5" dirty="0">
                <a:latin typeface="Arial"/>
                <a:cs typeface="Arial"/>
              </a:rPr>
              <a:t>Receiving</a:t>
            </a:r>
            <a:endParaRPr sz="14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1400" dirty="0">
                <a:latin typeface="Arial"/>
                <a:cs typeface="Arial"/>
              </a:rPr>
              <a:t>Hearing</a:t>
            </a:r>
            <a:endParaRPr sz="1400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2515361" y="4496561"/>
            <a:ext cx="1981200" cy="1447800"/>
          </a:xfrm>
          <a:custGeom>
            <a:avLst/>
            <a:gdLst/>
            <a:ahLst/>
            <a:cxnLst/>
            <a:rect l="l" t="t" r="r" b="b"/>
            <a:pathLst>
              <a:path w="1981200" h="1447800">
                <a:moveTo>
                  <a:pt x="990600" y="0"/>
                </a:moveTo>
                <a:lnTo>
                  <a:pt x="934385" y="1145"/>
                </a:lnTo>
                <a:lnTo>
                  <a:pt x="878993" y="4543"/>
                </a:lnTo>
                <a:lnTo>
                  <a:pt x="824508" y="10130"/>
                </a:lnTo>
                <a:lnTo>
                  <a:pt x="771013" y="17846"/>
                </a:lnTo>
                <a:lnTo>
                  <a:pt x="718592" y="27630"/>
                </a:lnTo>
                <a:lnTo>
                  <a:pt x="667328" y="39420"/>
                </a:lnTo>
                <a:lnTo>
                  <a:pt x="617306" y="53157"/>
                </a:lnTo>
                <a:lnTo>
                  <a:pt x="568608" y="68777"/>
                </a:lnTo>
                <a:lnTo>
                  <a:pt x="521318" y="86222"/>
                </a:lnTo>
                <a:lnTo>
                  <a:pt x="475519" y="105428"/>
                </a:lnTo>
                <a:lnTo>
                  <a:pt x="431297" y="126335"/>
                </a:lnTo>
                <a:lnTo>
                  <a:pt x="388733" y="148883"/>
                </a:lnTo>
                <a:lnTo>
                  <a:pt x="347912" y="173009"/>
                </a:lnTo>
                <a:lnTo>
                  <a:pt x="308917" y="198654"/>
                </a:lnTo>
                <a:lnTo>
                  <a:pt x="271833" y="225755"/>
                </a:lnTo>
                <a:lnTo>
                  <a:pt x="236741" y="254251"/>
                </a:lnTo>
                <a:lnTo>
                  <a:pt x="203727" y="284082"/>
                </a:lnTo>
                <a:lnTo>
                  <a:pt x="172873" y="315187"/>
                </a:lnTo>
                <a:lnTo>
                  <a:pt x="144264" y="347504"/>
                </a:lnTo>
                <a:lnTo>
                  <a:pt x="117982" y="380971"/>
                </a:lnTo>
                <a:lnTo>
                  <a:pt x="94112" y="415529"/>
                </a:lnTo>
                <a:lnTo>
                  <a:pt x="72737" y="451116"/>
                </a:lnTo>
                <a:lnTo>
                  <a:pt x="53941" y="487671"/>
                </a:lnTo>
                <a:lnTo>
                  <a:pt x="37807" y="525132"/>
                </a:lnTo>
                <a:lnTo>
                  <a:pt x="24419" y="563439"/>
                </a:lnTo>
                <a:lnTo>
                  <a:pt x="13861" y="602530"/>
                </a:lnTo>
                <a:lnTo>
                  <a:pt x="6216" y="642345"/>
                </a:lnTo>
                <a:lnTo>
                  <a:pt x="1568" y="682821"/>
                </a:lnTo>
                <a:lnTo>
                  <a:pt x="0" y="723900"/>
                </a:lnTo>
                <a:lnTo>
                  <a:pt x="1568" y="764978"/>
                </a:lnTo>
                <a:lnTo>
                  <a:pt x="6216" y="805454"/>
                </a:lnTo>
                <a:lnTo>
                  <a:pt x="13861" y="845269"/>
                </a:lnTo>
                <a:lnTo>
                  <a:pt x="24419" y="884360"/>
                </a:lnTo>
                <a:lnTo>
                  <a:pt x="37807" y="922667"/>
                </a:lnTo>
                <a:lnTo>
                  <a:pt x="53941" y="960128"/>
                </a:lnTo>
                <a:lnTo>
                  <a:pt x="72737" y="996683"/>
                </a:lnTo>
                <a:lnTo>
                  <a:pt x="94112" y="1032270"/>
                </a:lnTo>
                <a:lnTo>
                  <a:pt x="117982" y="1066828"/>
                </a:lnTo>
                <a:lnTo>
                  <a:pt x="144264" y="1100295"/>
                </a:lnTo>
                <a:lnTo>
                  <a:pt x="172873" y="1132612"/>
                </a:lnTo>
                <a:lnTo>
                  <a:pt x="203727" y="1163717"/>
                </a:lnTo>
                <a:lnTo>
                  <a:pt x="236741" y="1193548"/>
                </a:lnTo>
                <a:lnTo>
                  <a:pt x="271833" y="1222044"/>
                </a:lnTo>
                <a:lnTo>
                  <a:pt x="308917" y="1249145"/>
                </a:lnTo>
                <a:lnTo>
                  <a:pt x="347912" y="1274790"/>
                </a:lnTo>
                <a:lnTo>
                  <a:pt x="388733" y="1298916"/>
                </a:lnTo>
                <a:lnTo>
                  <a:pt x="431297" y="1321464"/>
                </a:lnTo>
                <a:lnTo>
                  <a:pt x="475519" y="1342371"/>
                </a:lnTo>
                <a:lnTo>
                  <a:pt x="521318" y="1361577"/>
                </a:lnTo>
                <a:lnTo>
                  <a:pt x="568608" y="1379022"/>
                </a:lnTo>
                <a:lnTo>
                  <a:pt x="617306" y="1394642"/>
                </a:lnTo>
                <a:lnTo>
                  <a:pt x="667328" y="1408379"/>
                </a:lnTo>
                <a:lnTo>
                  <a:pt x="718592" y="1420169"/>
                </a:lnTo>
                <a:lnTo>
                  <a:pt x="771013" y="1429953"/>
                </a:lnTo>
                <a:lnTo>
                  <a:pt x="824508" y="1437669"/>
                </a:lnTo>
                <a:lnTo>
                  <a:pt x="878993" y="1443256"/>
                </a:lnTo>
                <a:lnTo>
                  <a:pt x="934385" y="1446654"/>
                </a:lnTo>
                <a:lnTo>
                  <a:pt x="990600" y="1447800"/>
                </a:lnTo>
                <a:lnTo>
                  <a:pt x="1046814" y="1446654"/>
                </a:lnTo>
                <a:lnTo>
                  <a:pt x="1102206" y="1443256"/>
                </a:lnTo>
                <a:lnTo>
                  <a:pt x="1156691" y="1437669"/>
                </a:lnTo>
                <a:lnTo>
                  <a:pt x="1210186" y="1429953"/>
                </a:lnTo>
                <a:lnTo>
                  <a:pt x="1262607" y="1420169"/>
                </a:lnTo>
                <a:lnTo>
                  <a:pt x="1313871" y="1408379"/>
                </a:lnTo>
                <a:lnTo>
                  <a:pt x="1363893" y="1394642"/>
                </a:lnTo>
                <a:lnTo>
                  <a:pt x="1412591" y="1379022"/>
                </a:lnTo>
                <a:lnTo>
                  <a:pt x="1459881" y="1361577"/>
                </a:lnTo>
                <a:lnTo>
                  <a:pt x="1505680" y="1342371"/>
                </a:lnTo>
                <a:lnTo>
                  <a:pt x="1549902" y="1321464"/>
                </a:lnTo>
                <a:lnTo>
                  <a:pt x="1592466" y="1298916"/>
                </a:lnTo>
                <a:lnTo>
                  <a:pt x="1633287" y="1274790"/>
                </a:lnTo>
                <a:lnTo>
                  <a:pt x="1672282" y="1249145"/>
                </a:lnTo>
                <a:lnTo>
                  <a:pt x="1709366" y="1222044"/>
                </a:lnTo>
                <a:lnTo>
                  <a:pt x="1744458" y="1193548"/>
                </a:lnTo>
                <a:lnTo>
                  <a:pt x="1777472" y="1163717"/>
                </a:lnTo>
                <a:lnTo>
                  <a:pt x="1808326" y="1132612"/>
                </a:lnTo>
                <a:lnTo>
                  <a:pt x="1836935" y="1100295"/>
                </a:lnTo>
                <a:lnTo>
                  <a:pt x="1863217" y="1066828"/>
                </a:lnTo>
                <a:lnTo>
                  <a:pt x="1887087" y="1032270"/>
                </a:lnTo>
                <a:lnTo>
                  <a:pt x="1908462" y="996683"/>
                </a:lnTo>
                <a:lnTo>
                  <a:pt x="1927258" y="960128"/>
                </a:lnTo>
                <a:lnTo>
                  <a:pt x="1943392" y="922667"/>
                </a:lnTo>
                <a:lnTo>
                  <a:pt x="1956780" y="884360"/>
                </a:lnTo>
                <a:lnTo>
                  <a:pt x="1967338" y="845269"/>
                </a:lnTo>
                <a:lnTo>
                  <a:pt x="1974983" y="805454"/>
                </a:lnTo>
                <a:lnTo>
                  <a:pt x="1979631" y="764978"/>
                </a:lnTo>
                <a:lnTo>
                  <a:pt x="1981200" y="723900"/>
                </a:lnTo>
                <a:lnTo>
                  <a:pt x="1979631" y="682821"/>
                </a:lnTo>
                <a:lnTo>
                  <a:pt x="1974983" y="642345"/>
                </a:lnTo>
                <a:lnTo>
                  <a:pt x="1967338" y="602530"/>
                </a:lnTo>
                <a:lnTo>
                  <a:pt x="1956780" y="563439"/>
                </a:lnTo>
                <a:lnTo>
                  <a:pt x="1943392" y="525132"/>
                </a:lnTo>
                <a:lnTo>
                  <a:pt x="1927258" y="487671"/>
                </a:lnTo>
                <a:lnTo>
                  <a:pt x="1908462" y="451116"/>
                </a:lnTo>
                <a:lnTo>
                  <a:pt x="1887087" y="415529"/>
                </a:lnTo>
                <a:lnTo>
                  <a:pt x="1863217" y="380971"/>
                </a:lnTo>
                <a:lnTo>
                  <a:pt x="1836935" y="347504"/>
                </a:lnTo>
                <a:lnTo>
                  <a:pt x="1808326" y="315187"/>
                </a:lnTo>
                <a:lnTo>
                  <a:pt x="1777472" y="284082"/>
                </a:lnTo>
                <a:lnTo>
                  <a:pt x="1744458" y="254251"/>
                </a:lnTo>
                <a:lnTo>
                  <a:pt x="1709366" y="225755"/>
                </a:lnTo>
                <a:lnTo>
                  <a:pt x="1672282" y="198654"/>
                </a:lnTo>
                <a:lnTo>
                  <a:pt x="1633287" y="173009"/>
                </a:lnTo>
                <a:lnTo>
                  <a:pt x="1592466" y="148883"/>
                </a:lnTo>
                <a:lnTo>
                  <a:pt x="1549902" y="126335"/>
                </a:lnTo>
                <a:lnTo>
                  <a:pt x="1505680" y="105428"/>
                </a:lnTo>
                <a:lnTo>
                  <a:pt x="1459881" y="86222"/>
                </a:lnTo>
                <a:lnTo>
                  <a:pt x="1412591" y="68777"/>
                </a:lnTo>
                <a:lnTo>
                  <a:pt x="1363893" y="53157"/>
                </a:lnTo>
                <a:lnTo>
                  <a:pt x="1313871" y="39420"/>
                </a:lnTo>
                <a:lnTo>
                  <a:pt x="1262607" y="27630"/>
                </a:lnTo>
                <a:lnTo>
                  <a:pt x="1210186" y="17846"/>
                </a:lnTo>
                <a:lnTo>
                  <a:pt x="1156691" y="10130"/>
                </a:lnTo>
                <a:lnTo>
                  <a:pt x="1102206" y="4543"/>
                </a:lnTo>
                <a:lnTo>
                  <a:pt x="1046814" y="1145"/>
                </a:lnTo>
                <a:lnTo>
                  <a:pt x="990600" y="0"/>
                </a:lnTo>
                <a:close/>
              </a:path>
            </a:pathLst>
          </a:custGeom>
          <a:solidFill>
            <a:srgbClr val="33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515361" y="4496561"/>
            <a:ext cx="1981200" cy="1447800"/>
          </a:xfrm>
          <a:custGeom>
            <a:avLst/>
            <a:gdLst/>
            <a:ahLst/>
            <a:cxnLst/>
            <a:rect l="l" t="t" r="r" b="b"/>
            <a:pathLst>
              <a:path w="1981200" h="1447800">
                <a:moveTo>
                  <a:pt x="0" y="723900"/>
                </a:moveTo>
                <a:lnTo>
                  <a:pt x="1568" y="682821"/>
                </a:lnTo>
                <a:lnTo>
                  <a:pt x="6216" y="642345"/>
                </a:lnTo>
                <a:lnTo>
                  <a:pt x="13861" y="602530"/>
                </a:lnTo>
                <a:lnTo>
                  <a:pt x="24419" y="563439"/>
                </a:lnTo>
                <a:lnTo>
                  <a:pt x="37807" y="525132"/>
                </a:lnTo>
                <a:lnTo>
                  <a:pt x="53941" y="487671"/>
                </a:lnTo>
                <a:lnTo>
                  <a:pt x="72737" y="451116"/>
                </a:lnTo>
                <a:lnTo>
                  <a:pt x="94112" y="415529"/>
                </a:lnTo>
                <a:lnTo>
                  <a:pt x="117982" y="380971"/>
                </a:lnTo>
                <a:lnTo>
                  <a:pt x="144264" y="347504"/>
                </a:lnTo>
                <a:lnTo>
                  <a:pt x="172873" y="315187"/>
                </a:lnTo>
                <a:lnTo>
                  <a:pt x="203727" y="284082"/>
                </a:lnTo>
                <a:lnTo>
                  <a:pt x="236741" y="254251"/>
                </a:lnTo>
                <a:lnTo>
                  <a:pt x="271833" y="225755"/>
                </a:lnTo>
                <a:lnTo>
                  <a:pt x="308917" y="198654"/>
                </a:lnTo>
                <a:lnTo>
                  <a:pt x="347912" y="173009"/>
                </a:lnTo>
                <a:lnTo>
                  <a:pt x="388733" y="148883"/>
                </a:lnTo>
                <a:lnTo>
                  <a:pt x="431297" y="126335"/>
                </a:lnTo>
                <a:lnTo>
                  <a:pt x="475519" y="105428"/>
                </a:lnTo>
                <a:lnTo>
                  <a:pt x="521318" y="86222"/>
                </a:lnTo>
                <a:lnTo>
                  <a:pt x="568608" y="68777"/>
                </a:lnTo>
                <a:lnTo>
                  <a:pt x="617306" y="53157"/>
                </a:lnTo>
                <a:lnTo>
                  <a:pt x="667328" y="39420"/>
                </a:lnTo>
                <a:lnTo>
                  <a:pt x="718592" y="27630"/>
                </a:lnTo>
                <a:lnTo>
                  <a:pt x="771013" y="17846"/>
                </a:lnTo>
                <a:lnTo>
                  <a:pt x="824508" y="10130"/>
                </a:lnTo>
                <a:lnTo>
                  <a:pt x="878993" y="4543"/>
                </a:lnTo>
                <a:lnTo>
                  <a:pt x="934385" y="1145"/>
                </a:lnTo>
                <a:lnTo>
                  <a:pt x="990600" y="0"/>
                </a:lnTo>
                <a:lnTo>
                  <a:pt x="1046814" y="1145"/>
                </a:lnTo>
                <a:lnTo>
                  <a:pt x="1102206" y="4543"/>
                </a:lnTo>
                <a:lnTo>
                  <a:pt x="1156691" y="10130"/>
                </a:lnTo>
                <a:lnTo>
                  <a:pt x="1210186" y="17846"/>
                </a:lnTo>
                <a:lnTo>
                  <a:pt x="1262607" y="27630"/>
                </a:lnTo>
                <a:lnTo>
                  <a:pt x="1313871" y="39420"/>
                </a:lnTo>
                <a:lnTo>
                  <a:pt x="1363893" y="53157"/>
                </a:lnTo>
                <a:lnTo>
                  <a:pt x="1412591" y="68777"/>
                </a:lnTo>
                <a:lnTo>
                  <a:pt x="1459881" y="86222"/>
                </a:lnTo>
                <a:lnTo>
                  <a:pt x="1505680" y="105428"/>
                </a:lnTo>
                <a:lnTo>
                  <a:pt x="1549902" y="126335"/>
                </a:lnTo>
                <a:lnTo>
                  <a:pt x="1592466" y="148883"/>
                </a:lnTo>
                <a:lnTo>
                  <a:pt x="1633287" y="173009"/>
                </a:lnTo>
                <a:lnTo>
                  <a:pt x="1672282" y="198654"/>
                </a:lnTo>
                <a:lnTo>
                  <a:pt x="1709366" y="225755"/>
                </a:lnTo>
                <a:lnTo>
                  <a:pt x="1744458" y="254251"/>
                </a:lnTo>
                <a:lnTo>
                  <a:pt x="1777472" y="284082"/>
                </a:lnTo>
                <a:lnTo>
                  <a:pt x="1808326" y="315187"/>
                </a:lnTo>
                <a:lnTo>
                  <a:pt x="1836935" y="347504"/>
                </a:lnTo>
                <a:lnTo>
                  <a:pt x="1863217" y="380971"/>
                </a:lnTo>
                <a:lnTo>
                  <a:pt x="1887087" y="415529"/>
                </a:lnTo>
                <a:lnTo>
                  <a:pt x="1908462" y="451116"/>
                </a:lnTo>
                <a:lnTo>
                  <a:pt x="1927258" y="487671"/>
                </a:lnTo>
                <a:lnTo>
                  <a:pt x="1943392" y="525132"/>
                </a:lnTo>
                <a:lnTo>
                  <a:pt x="1956780" y="563439"/>
                </a:lnTo>
                <a:lnTo>
                  <a:pt x="1967338" y="602530"/>
                </a:lnTo>
                <a:lnTo>
                  <a:pt x="1974983" y="642345"/>
                </a:lnTo>
                <a:lnTo>
                  <a:pt x="1979631" y="682821"/>
                </a:lnTo>
                <a:lnTo>
                  <a:pt x="1981200" y="723900"/>
                </a:lnTo>
                <a:lnTo>
                  <a:pt x="1979631" y="764978"/>
                </a:lnTo>
                <a:lnTo>
                  <a:pt x="1974983" y="805454"/>
                </a:lnTo>
                <a:lnTo>
                  <a:pt x="1967338" y="845269"/>
                </a:lnTo>
                <a:lnTo>
                  <a:pt x="1956780" y="884360"/>
                </a:lnTo>
                <a:lnTo>
                  <a:pt x="1943392" y="922667"/>
                </a:lnTo>
                <a:lnTo>
                  <a:pt x="1927258" y="960128"/>
                </a:lnTo>
                <a:lnTo>
                  <a:pt x="1908462" y="996683"/>
                </a:lnTo>
                <a:lnTo>
                  <a:pt x="1887087" y="1032270"/>
                </a:lnTo>
                <a:lnTo>
                  <a:pt x="1863217" y="1066828"/>
                </a:lnTo>
                <a:lnTo>
                  <a:pt x="1836935" y="1100295"/>
                </a:lnTo>
                <a:lnTo>
                  <a:pt x="1808326" y="1132612"/>
                </a:lnTo>
                <a:lnTo>
                  <a:pt x="1777472" y="1163717"/>
                </a:lnTo>
                <a:lnTo>
                  <a:pt x="1744458" y="1193548"/>
                </a:lnTo>
                <a:lnTo>
                  <a:pt x="1709366" y="1222044"/>
                </a:lnTo>
                <a:lnTo>
                  <a:pt x="1672282" y="1249145"/>
                </a:lnTo>
                <a:lnTo>
                  <a:pt x="1633287" y="1274790"/>
                </a:lnTo>
                <a:lnTo>
                  <a:pt x="1592466" y="1298916"/>
                </a:lnTo>
                <a:lnTo>
                  <a:pt x="1549902" y="1321464"/>
                </a:lnTo>
                <a:lnTo>
                  <a:pt x="1505680" y="1342371"/>
                </a:lnTo>
                <a:lnTo>
                  <a:pt x="1459881" y="1361577"/>
                </a:lnTo>
                <a:lnTo>
                  <a:pt x="1412591" y="1379022"/>
                </a:lnTo>
                <a:lnTo>
                  <a:pt x="1363893" y="1394642"/>
                </a:lnTo>
                <a:lnTo>
                  <a:pt x="1313871" y="1408379"/>
                </a:lnTo>
                <a:lnTo>
                  <a:pt x="1262607" y="1420169"/>
                </a:lnTo>
                <a:lnTo>
                  <a:pt x="1210186" y="1429953"/>
                </a:lnTo>
                <a:lnTo>
                  <a:pt x="1156691" y="1437669"/>
                </a:lnTo>
                <a:lnTo>
                  <a:pt x="1102206" y="1443256"/>
                </a:lnTo>
                <a:lnTo>
                  <a:pt x="1046814" y="1446654"/>
                </a:lnTo>
                <a:lnTo>
                  <a:pt x="990600" y="1447800"/>
                </a:lnTo>
                <a:lnTo>
                  <a:pt x="934385" y="1446654"/>
                </a:lnTo>
                <a:lnTo>
                  <a:pt x="878993" y="1443256"/>
                </a:lnTo>
                <a:lnTo>
                  <a:pt x="824508" y="1437669"/>
                </a:lnTo>
                <a:lnTo>
                  <a:pt x="771013" y="1429953"/>
                </a:lnTo>
                <a:lnTo>
                  <a:pt x="718592" y="1420169"/>
                </a:lnTo>
                <a:lnTo>
                  <a:pt x="667328" y="1408379"/>
                </a:lnTo>
                <a:lnTo>
                  <a:pt x="617306" y="1394642"/>
                </a:lnTo>
                <a:lnTo>
                  <a:pt x="568608" y="1379022"/>
                </a:lnTo>
                <a:lnTo>
                  <a:pt x="521318" y="1361577"/>
                </a:lnTo>
                <a:lnTo>
                  <a:pt x="475519" y="1342371"/>
                </a:lnTo>
                <a:lnTo>
                  <a:pt x="431297" y="1321464"/>
                </a:lnTo>
                <a:lnTo>
                  <a:pt x="388733" y="1298916"/>
                </a:lnTo>
                <a:lnTo>
                  <a:pt x="347912" y="1274790"/>
                </a:lnTo>
                <a:lnTo>
                  <a:pt x="308917" y="1249145"/>
                </a:lnTo>
                <a:lnTo>
                  <a:pt x="271833" y="1222044"/>
                </a:lnTo>
                <a:lnTo>
                  <a:pt x="236741" y="1193548"/>
                </a:lnTo>
                <a:lnTo>
                  <a:pt x="203727" y="1163717"/>
                </a:lnTo>
                <a:lnTo>
                  <a:pt x="172873" y="1132612"/>
                </a:lnTo>
                <a:lnTo>
                  <a:pt x="144264" y="1100295"/>
                </a:lnTo>
                <a:lnTo>
                  <a:pt x="117982" y="1066828"/>
                </a:lnTo>
                <a:lnTo>
                  <a:pt x="94112" y="1032270"/>
                </a:lnTo>
                <a:lnTo>
                  <a:pt x="72737" y="996683"/>
                </a:lnTo>
                <a:lnTo>
                  <a:pt x="53941" y="960128"/>
                </a:lnTo>
                <a:lnTo>
                  <a:pt x="37807" y="922667"/>
                </a:lnTo>
                <a:lnTo>
                  <a:pt x="24419" y="884360"/>
                </a:lnTo>
                <a:lnTo>
                  <a:pt x="13861" y="845269"/>
                </a:lnTo>
                <a:lnTo>
                  <a:pt x="6216" y="805454"/>
                </a:lnTo>
                <a:lnTo>
                  <a:pt x="1568" y="764978"/>
                </a:lnTo>
                <a:lnTo>
                  <a:pt x="0" y="723900"/>
                </a:lnTo>
                <a:close/>
              </a:path>
            </a:pathLst>
          </a:custGeom>
          <a:ln w="25908">
            <a:solidFill>
              <a:srgbClr val="3333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2980182" y="4988814"/>
            <a:ext cx="1054735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latin typeface="Arial"/>
                <a:cs typeface="Arial"/>
              </a:rPr>
              <a:t>Resp</a:t>
            </a:r>
            <a:r>
              <a:rPr sz="1400" b="1" spc="-10" dirty="0">
                <a:latin typeface="Arial"/>
                <a:cs typeface="Arial"/>
              </a:rPr>
              <a:t>o</a:t>
            </a:r>
            <a:r>
              <a:rPr sz="1400" b="1" dirty="0">
                <a:latin typeface="Arial"/>
                <a:cs typeface="Arial"/>
              </a:rPr>
              <a:t>n</a:t>
            </a:r>
            <a:r>
              <a:rPr sz="1400" b="1" spc="-10" dirty="0">
                <a:latin typeface="Arial"/>
                <a:cs typeface="Arial"/>
              </a:rPr>
              <a:t>d</a:t>
            </a:r>
            <a:r>
              <a:rPr sz="1400" b="1" dirty="0">
                <a:latin typeface="Arial"/>
                <a:cs typeface="Arial"/>
              </a:rPr>
              <a:t>ing</a:t>
            </a:r>
            <a:endParaRPr sz="1400">
              <a:latin typeface="Arial"/>
              <a:cs typeface="Arial"/>
            </a:endParaRPr>
          </a:p>
          <a:p>
            <a:pPr marL="110489">
              <a:lnSpc>
                <a:spcPct val="100000"/>
              </a:lnSpc>
              <a:spcBef>
                <a:spcPts val="5"/>
              </a:spcBef>
            </a:pPr>
            <a:r>
              <a:rPr sz="1400" spc="-5" dirty="0">
                <a:latin typeface="Arial"/>
                <a:cs typeface="Arial"/>
              </a:rPr>
              <a:t>Answering</a:t>
            </a:r>
            <a:endParaRPr sz="1400">
              <a:latin typeface="Arial"/>
              <a:cs typeface="Arial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6015990" y="1747520"/>
            <a:ext cx="613410" cy="462280"/>
          </a:xfrm>
          <a:custGeom>
            <a:avLst/>
            <a:gdLst/>
            <a:ahLst/>
            <a:cxnLst/>
            <a:rect l="l" t="t" r="r" b="b"/>
            <a:pathLst>
              <a:path w="613409" h="462280">
                <a:moveTo>
                  <a:pt x="512953" y="437895"/>
                </a:moveTo>
                <a:lnTo>
                  <a:pt x="509778" y="440308"/>
                </a:lnTo>
                <a:lnTo>
                  <a:pt x="509015" y="447293"/>
                </a:lnTo>
                <a:lnTo>
                  <a:pt x="511556" y="450468"/>
                </a:lnTo>
                <a:lnTo>
                  <a:pt x="613410" y="462279"/>
                </a:lnTo>
                <a:lnTo>
                  <a:pt x="612393" y="459866"/>
                </a:lnTo>
                <a:lnTo>
                  <a:pt x="599566" y="459866"/>
                </a:lnTo>
                <a:lnTo>
                  <a:pt x="580705" y="445720"/>
                </a:lnTo>
                <a:lnTo>
                  <a:pt x="512953" y="437895"/>
                </a:lnTo>
                <a:close/>
              </a:path>
              <a:path w="613409" h="462280">
                <a:moveTo>
                  <a:pt x="580705" y="445720"/>
                </a:moveTo>
                <a:lnTo>
                  <a:pt x="599566" y="459866"/>
                </a:lnTo>
                <a:lnTo>
                  <a:pt x="601567" y="457200"/>
                </a:lnTo>
                <a:lnTo>
                  <a:pt x="597535" y="457200"/>
                </a:lnTo>
                <a:lnTo>
                  <a:pt x="593308" y="447181"/>
                </a:lnTo>
                <a:lnTo>
                  <a:pt x="580705" y="445720"/>
                </a:lnTo>
                <a:close/>
              </a:path>
              <a:path w="613409" h="462280">
                <a:moveTo>
                  <a:pt x="569849" y="366267"/>
                </a:moveTo>
                <a:lnTo>
                  <a:pt x="566546" y="367664"/>
                </a:lnTo>
                <a:lnTo>
                  <a:pt x="563371" y="368934"/>
                </a:lnTo>
                <a:lnTo>
                  <a:pt x="561848" y="372744"/>
                </a:lnTo>
                <a:lnTo>
                  <a:pt x="563244" y="375919"/>
                </a:lnTo>
                <a:lnTo>
                  <a:pt x="588442" y="435647"/>
                </a:lnTo>
                <a:lnTo>
                  <a:pt x="607187" y="449706"/>
                </a:lnTo>
                <a:lnTo>
                  <a:pt x="599566" y="459866"/>
                </a:lnTo>
                <a:lnTo>
                  <a:pt x="612393" y="459866"/>
                </a:lnTo>
                <a:lnTo>
                  <a:pt x="574929" y="370966"/>
                </a:lnTo>
                <a:lnTo>
                  <a:pt x="573532" y="367791"/>
                </a:lnTo>
                <a:lnTo>
                  <a:pt x="569849" y="366267"/>
                </a:lnTo>
                <a:close/>
              </a:path>
              <a:path w="613409" h="462280">
                <a:moveTo>
                  <a:pt x="593308" y="447181"/>
                </a:moveTo>
                <a:lnTo>
                  <a:pt x="597535" y="457200"/>
                </a:lnTo>
                <a:lnTo>
                  <a:pt x="604138" y="448437"/>
                </a:lnTo>
                <a:lnTo>
                  <a:pt x="593308" y="447181"/>
                </a:lnTo>
                <a:close/>
              </a:path>
              <a:path w="613409" h="462280">
                <a:moveTo>
                  <a:pt x="588442" y="435647"/>
                </a:moveTo>
                <a:lnTo>
                  <a:pt x="593308" y="447181"/>
                </a:lnTo>
                <a:lnTo>
                  <a:pt x="604138" y="448437"/>
                </a:lnTo>
                <a:lnTo>
                  <a:pt x="597535" y="457200"/>
                </a:lnTo>
                <a:lnTo>
                  <a:pt x="601567" y="457200"/>
                </a:lnTo>
                <a:lnTo>
                  <a:pt x="607187" y="449706"/>
                </a:lnTo>
                <a:lnTo>
                  <a:pt x="588442" y="435647"/>
                </a:lnTo>
                <a:close/>
              </a:path>
              <a:path w="613409" h="462280">
                <a:moveTo>
                  <a:pt x="7620" y="0"/>
                </a:moveTo>
                <a:lnTo>
                  <a:pt x="0" y="10159"/>
                </a:lnTo>
                <a:lnTo>
                  <a:pt x="580705" y="445720"/>
                </a:lnTo>
                <a:lnTo>
                  <a:pt x="593308" y="447181"/>
                </a:lnTo>
                <a:lnTo>
                  <a:pt x="588442" y="435647"/>
                </a:lnTo>
                <a:lnTo>
                  <a:pt x="7620" y="0"/>
                </a:lnTo>
                <a:close/>
              </a:path>
            </a:pathLst>
          </a:custGeom>
          <a:solidFill>
            <a:srgbClr val="00CC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7315200" y="3958971"/>
            <a:ext cx="386715" cy="613410"/>
          </a:xfrm>
          <a:custGeom>
            <a:avLst/>
            <a:gdLst/>
            <a:ahLst/>
            <a:cxnLst/>
            <a:rect l="l" t="t" r="r" b="b"/>
            <a:pathLst>
              <a:path w="386715" h="613410">
                <a:moveTo>
                  <a:pt x="6096" y="507745"/>
                </a:moveTo>
                <a:lnTo>
                  <a:pt x="3175" y="510539"/>
                </a:lnTo>
                <a:lnTo>
                  <a:pt x="3036" y="514349"/>
                </a:lnTo>
                <a:lnTo>
                  <a:pt x="0" y="613028"/>
                </a:lnTo>
                <a:lnTo>
                  <a:pt x="13780" y="605789"/>
                </a:lnTo>
                <a:lnTo>
                  <a:pt x="12065" y="605789"/>
                </a:lnTo>
                <a:lnTo>
                  <a:pt x="1270" y="599058"/>
                </a:lnTo>
                <a:lnTo>
                  <a:pt x="13695" y="579176"/>
                </a:lnTo>
                <a:lnTo>
                  <a:pt x="15748" y="514349"/>
                </a:lnTo>
                <a:lnTo>
                  <a:pt x="15748" y="510920"/>
                </a:lnTo>
                <a:lnTo>
                  <a:pt x="13080" y="507999"/>
                </a:lnTo>
                <a:lnTo>
                  <a:pt x="6096" y="507745"/>
                </a:lnTo>
                <a:close/>
              </a:path>
              <a:path w="386715" h="613410">
                <a:moveTo>
                  <a:pt x="13695" y="579176"/>
                </a:moveTo>
                <a:lnTo>
                  <a:pt x="1270" y="599058"/>
                </a:lnTo>
                <a:lnTo>
                  <a:pt x="12065" y="605789"/>
                </a:lnTo>
                <a:lnTo>
                  <a:pt x="14048" y="602614"/>
                </a:lnTo>
                <a:lnTo>
                  <a:pt x="12953" y="602614"/>
                </a:lnTo>
                <a:lnTo>
                  <a:pt x="3682" y="596772"/>
                </a:lnTo>
                <a:lnTo>
                  <a:pt x="13299" y="591706"/>
                </a:lnTo>
                <a:lnTo>
                  <a:pt x="13695" y="579176"/>
                </a:lnTo>
                <a:close/>
              </a:path>
              <a:path w="386715" h="613410">
                <a:moveTo>
                  <a:pt x="84835" y="554101"/>
                </a:moveTo>
                <a:lnTo>
                  <a:pt x="81788" y="555624"/>
                </a:lnTo>
                <a:lnTo>
                  <a:pt x="24574" y="585766"/>
                </a:lnTo>
                <a:lnTo>
                  <a:pt x="12065" y="605789"/>
                </a:lnTo>
                <a:lnTo>
                  <a:pt x="13780" y="605789"/>
                </a:lnTo>
                <a:lnTo>
                  <a:pt x="87756" y="566927"/>
                </a:lnTo>
                <a:lnTo>
                  <a:pt x="90804" y="565276"/>
                </a:lnTo>
                <a:lnTo>
                  <a:pt x="91948" y="561466"/>
                </a:lnTo>
                <a:lnTo>
                  <a:pt x="90424" y="558291"/>
                </a:lnTo>
                <a:lnTo>
                  <a:pt x="88773" y="555243"/>
                </a:lnTo>
                <a:lnTo>
                  <a:pt x="84835" y="554101"/>
                </a:lnTo>
                <a:close/>
              </a:path>
              <a:path w="386715" h="613410">
                <a:moveTo>
                  <a:pt x="13299" y="591706"/>
                </a:moveTo>
                <a:lnTo>
                  <a:pt x="3682" y="596772"/>
                </a:lnTo>
                <a:lnTo>
                  <a:pt x="12953" y="602614"/>
                </a:lnTo>
                <a:lnTo>
                  <a:pt x="13299" y="591706"/>
                </a:lnTo>
                <a:close/>
              </a:path>
              <a:path w="386715" h="613410">
                <a:moveTo>
                  <a:pt x="24574" y="585766"/>
                </a:moveTo>
                <a:lnTo>
                  <a:pt x="13299" y="591706"/>
                </a:lnTo>
                <a:lnTo>
                  <a:pt x="12953" y="602614"/>
                </a:lnTo>
                <a:lnTo>
                  <a:pt x="14048" y="602614"/>
                </a:lnTo>
                <a:lnTo>
                  <a:pt x="24574" y="585766"/>
                </a:lnTo>
                <a:close/>
              </a:path>
              <a:path w="386715" h="613410">
                <a:moveTo>
                  <a:pt x="375666" y="0"/>
                </a:moveTo>
                <a:lnTo>
                  <a:pt x="13695" y="579176"/>
                </a:lnTo>
                <a:lnTo>
                  <a:pt x="13299" y="591706"/>
                </a:lnTo>
                <a:lnTo>
                  <a:pt x="24574" y="585766"/>
                </a:lnTo>
                <a:lnTo>
                  <a:pt x="386333" y="6730"/>
                </a:lnTo>
                <a:lnTo>
                  <a:pt x="375666" y="0"/>
                </a:lnTo>
                <a:close/>
              </a:path>
            </a:pathLst>
          </a:custGeom>
          <a:solidFill>
            <a:srgbClr val="00CC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495800" y="5739650"/>
            <a:ext cx="914400" cy="103505"/>
          </a:xfrm>
          <a:custGeom>
            <a:avLst/>
            <a:gdLst/>
            <a:ahLst/>
            <a:cxnLst/>
            <a:rect l="l" t="t" r="r" b="b"/>
            <a:pathLst>
              <a:path w="914400" h="103504">
                <a:moveTo>
                  <a:pt x="88646" y="0"/>
                </a:moveTo>
                <a:lnTo>
                  <a:pt x="0" y="51549"/>
                </a:lnTo>
                <a:lnTo>
                  <a:pt x="88519" y="103403"/>
                </a:lnTo>
                <a:lnTo>
                  <a:pt x="92455" y="102387"/>
                </a:lnTo>
                <a:lnTo>
                  <a:pt x="94234" y="99364"/>
                </a:lnTo>
                <a:lnTo>
                  <a:pt x="95885" y="96329"/>
                </a:lnTo>
                <a:lnTo>
                  <a:pt x="94869" y="92443"/>
                </a:lnTo>
                <a:lnTo>
                  <a:pt x="91948" y="90677"/>
                </a:lnTo>
                <a:lnTo>
                  <a:pt x="36044" y="57965"/>
                </a:lnTo>
                <a:lnTo>
                  <a:pt x="12573" y="57924"/>
                </a:lnTo>
                <a:lnTo>
                  <a:pt x="12573" y="45224"/>
                </a:lnTo>
                <a:lnTo>
                  <a:pt x="36131" y="45224"/>
                </a:lnTo>
                <a:lnTo>
                  <a:pt x="95123" y="10985"/>
                </a:lnTo>
                <a:lnTo>
                  <a:pt x="96138" y="7099"/>
                </a:lnTo>
                <a:lnTo>
                  <a:pt x="92583" y="1028"/>
                </a:lnTo>
                <a:lnTo>
                  <a:pt x="88646" y="0"/>
                </a:lnTo>
                <a:close/>
              </a:path>
              <a:path w="914400" h="103504">
                <a:moveTo>
                  <a:pt x="36060" y="45265"/>
                </a:moveTo>
                <a:lnTo>
                  <a:pt x="25159" y="51595"/>
                </a:lnTo>
                <a:lnTo>
                  <a:pt x="36044" y="57965"/>
                </a:lnTo>
                <a:lnTo>
                  <a:pt x="914400" y="59486"/>
                </a:lnTo>
                <a:lnTo>
                  <a:pt x="914400" y="46786"/>
                </a:lnTo>
                <a:lnTo>
                  <a:pt x="36060" y="45265"/>
                </a:lnTo>
                <a:close/>
              </a:path>
              <a:path w="914400" h="103504">
                <a:moveTo>
                  <a:pt x="12573" y="45224"/>
                </a:moveTo>
                <a:lnTo>
                  <a:pt x="12573" y="57924"/>
                </a:lnTo>
                <a:lnTo>
                  <a:pt x="36044" y="57965"/>
                </a:lnTo>
                <a:lnTo>
                  <a:pt x="34499" y="57061"/>
                </a:lnTo>
                <a:lnTo>
                  <a:pt x="15748" y="57061"/>
                </a:lnTo>
                <a:lnTo>
                  <a:pt x="15748" y="46088"/>
                </a:lnTo>
                <a:lnTo>
                  <a:pt x="34643" y="46088"/>
                </a:lnTo>
                <a:lnTo>
                  <a:pt x="36060" y="45265"/>
                </a:lnTo>
                <a:lnTo>
                  <a:pt x="12573" y="45224"/>
                </a:lnTo>
                <a:close/>
              </a:path>
              <a:path w="914400" h="103504">
                <a:moveTo>
                  <a:pt x="15748" y="46088"/>
                </a:moveTo>
                <a:lnTo>
                  <a:pt x="15748" y="57061"/>
                </a:lnTo>
                <a:lnTo>
                  <a:pt x="25159" y="51595"/>
                </a:lnTo>
                <a:lnTo>
                  <a:pt x="15748" y="46088"/>
                </a:lnTo>
                <a:close/>
              </a:path>
              <a:path w="914400" h="103504">
                <a:moveTo>
                  <a:pt x="25159" y="51595"/>
                </a:moveTo>
                <a:lnTo>
                  <a:pt x="15748" y="57061"/>
                </a:lnTo>
                <a:lnTo>
                  <a:pt x="34499" y="57061"/>
                </a:lnTo>
                <a:lnTo>
                  <a:pt x="25159" y="51595"/>
                </a:lnTo>
                <a:close/>
              </a:path>
              <a:path w="914400" h="103504">
                <a:moveTo>
                  <a:pt x="34643" y="46088"/>
                </a:moveTo>
                <a:lnTo>
                  <a:pt x="15748" y="46088"/>
                </a:lnTo>
                <a:lnTo>
                  <a:pt x="25159" y="51595"/>
                </a:lnTo>
                <a:lnTo>
                  <a:pt x="34643" y="46088"/>
                </a:lnTo>
                <a:close/>
              </a:path>
              <a:path w="914400" h="103504">
                <a:moveTo>
                  <a:pt x="36131" y="45224"/>
                </a:moveTo>
                <a:lnTo>
                  <a:pt x="12573" y="45224"/>
                </a:lnTo>
                <a:lnTo>
                  <a:pt x="36060" y="45265"/>
                </a:lnTo>
                <a:close/>
              </a:path>
            </a:pathLst>
          </a:custGeom>
          <a:solidFill>
            <a:srgbClr val="00CC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663951" y="1826641"/>
            <a:ext cx="688975" cy="389255"/>
          </a:xfrm>
          <a:custGeom>
            <a:avLst/>
            <a:gdLst/>
            <a:ahLst/>
            <a:cxnLst/>
            <a:rect l="l" t="t" r="r" b="b"/>
            <a:pathLst>
              <a:path w="688975" h="389255">
                <a:moveTo>
                  <a:pt x="654178" y="14097"/>
                </a:moveTo>
                <a:lnTo>
                  <a:pt x="0" y="377571"/>
                </a:lnTo>
                <a:lnTo>
                  <a:pt x="6096" y="388747"/>
                </a:lnTo>
                <a:lnTo>
                  <a:pt x="660347" y="25301"/>
                </a:lnTo>
                <a:lnTo>
                  <a:pt x="666828" y="14370"/>
                </a:lnTo>
                <a:lnTo>
                  <a:pt x="654178" y="14097"/>
                </a:lnTo>
                <a:close/>
              </a:path>
              <a:path w="688975" h="389255">
                <a:moveTo>
                  <a:pt x="688546" y="2667"/>
                </a:moveTo>
                <a:lnTo>
                  <a:pt x="674751" y="2667"/>
                </a:lnTo>
                <a:lnTo>
                  <a:pt x="680974" y="13843"/>
                </a:lnTo>
                <a:lnTo>
                  <a:pt x="660347" y="25301"/>
                </a:lnTo>
                <a:lnTo>
                  <a:pt x="627380" y="80899"/>
                </a:lnTo>
                <a:lnTo>
                  <a:pt x="625601" y="83947"/>
                </a:lnTo>
                <a:lnTo>
                  <a:pt x="626618" y="87757"/>
                </a:lnTo>
                <a:lnTo>
                  <a:pt x="629538" y="89535"/>
                </a:lnTo>
                <a:lnTo>
                  <a:pt x="632587" y="91439"/>
                </a:lnTo>
                <a:lnTo>
                  <a:pt x="636524" y="90424"/>
                </a:lnTo>
                <a:lnTo>
                  <a:pt x="638301" y="87375"/>
                </a:lnTo>
                <a:lnTo>
                  <a:pt x="688546" y="2667"/>
                </a:lnTo>
                <a:close/>
              </a:path>
              <a:path w="688975" h="389255">
                <a:moveTo>
                  <a:pt x="666828" y="14370"/>
                </a:moveTo>
                <a:lnTo>
                  <a:pt x="660347" y="25301"/>
                </a:lnTo>
                <a:lnTo>
                  <a:pt x="679602" y="14605"/>
                </a:lnTo>
                <a:lnTo>
                  <a:pt x="677672" y="14605"/>
                </a:lnTo>
                <a:lnTo>
                  <a:pt x="666828" y="14370"/>
                </a:lnTo>
                <a:close/>
              </a:path>
              <a:path w="688975" h="389255">
                <a:moveTo>
                  <a:pt x="672338" y="5080"/>
                </a:moveTo>
                <a:lnTo>
                  <a:pt x="666828" y="14370"/>
                </a:lnTo>
                <a:lnTo>
                  <a:pt x="677672" y="14605"/>
                </a:lnTo>
                <a:lnTo>
                  <a:pt x="672338" y="5080"/>
                </a:lnTo>
                <a:close/>
              </a:path>
              <a:path w="688975" h="389255">
                <a:moveTo>
                  <a:pt x="676094" y="5080"/>
                </a:moveTo>
                <a:lnTo>
                  <a:pt x="672338" y="5080"/>
                </a:lnTo>
                <a:lnTo>
                  <a:pt x="677672" y="14605"/>
                </a:lnTo>
                <a:lnTo>
                  <a:pt x="679602" y="14605"/>
                </a:lnTo>
                <a:lnTo>
                  <a:pt x="680974" y="13843"/>
                </a:lnTo>
                <a:lnTo>
                  <a:pt x="676094" y="5080"/>
                </a:lnTo>
                <a:close/>
              </a:path>
              <a:path w="688975" h="389255">
                <a:moveTo>
                  <a:pt x="674751" y="2667"/>
                </a:moveTo>
                <a:lnTo>
                  <a:pt x="654178" y="14097"/>
                </a:lnTo>
                <a:lnTo>
                  <a:pt x="666828" y="14370"/>
                </a:lnTo>
                <a:lnTo>
                  <a:pt x="672338" y="5080"/>
                </a:lnTo>
                <a:lnTo>
                  <a:pt x="676094" y="5080"/>
                </a:lnTo>
                <a:lnTo>
                  <a:pt x="674751" y="2667"/>
                </a:lnTo>
                <a:close/>
              </a:path>
              <a:path w="688975" h="389255">
                <a:moveTo>
                  <a:pt x="586232" y="0"/>
                </a:moveTo>
                <a:lnTo>
                  <a:pt x="583438" y="2794"/>
                </a:lnTo>
                <a:lnTo>
                  <a:pt x="583184" y="9779"/>
                </a:lnTo>
                <a:lnTo>
                  <a:pt x="585978" y="12700"/>
                </a:lnTo>
                <a:lnTo>
                  <a:pt x="589534" y="12700"/>
                </a:lnTo>
                <a:lnTo>
                  <a:pt x="654178" y="14097"/>
                </a:lnTo>
                <a:lnTo>
                  <a:pt x="674751" y="2667"/>
                </a:lnTo>
                <a:lnTo>
                  <a:pt x="688546" y="2667"/>
                </a:lnTo>
                <a:lnTo>
                  <a:pt x="688848" y="2159"/>
                </a:lnTo>
                <a:lnTo>
                  <a:pt x="589788" y="126"/>
                </a:lnTo>
                <a:lnTo>
                  <a:pt x="586232" y="0"/>
                </a:lnTo>
                <a:close/>
              </a:path>
            </a:pathLst>
          </a:custGeom>
          <a:solidFill>
            <a:srgbClr val="00CC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963927" y="4038600"/>
            <a:ext cx="252095" cy="612140"/>
          </a:xfrm>
          <a:custGeom>
            <a:avLst/>
            <a:gdLst/>
            <a:ahLst/>
            <a:cxnLst/>
            <a:rect l="l" t="t" r="r" b="b"/>
            <a:pathLst>
              <a:path w="252094" h="612139">
                <a:moveTo>
                  <a:pt x="26112" y="23526"/>
                </a:moveTo>
                <a:lnTo>
                  <a:pt x="23989" y="35954"/>
                </a:lnTo>
                <a:lnTo>
                  <a:pt x="239903" y="611886"/>
                </a:lnTo>
                <a:lnTo>
                  <a:pt x="251841" y="607313"/>
                </a:lnTo>
                <a:lnTo>
                  <a:pt x="35936" y="31528"/>
                </a:lnTo>
                <a:lnTo>
                  <a:pt x="26112" y="23526"/>
                </a:lnTo>
                <a:close/>
              </a:path>
              <a:path w="252094" h="612139">
                <a:moveTo>
                  <a:pt x="17272" y="0"/>
                </a:moveTo>
                <a:lnTo>
                  <a:pt x="508" y="97662"/>
                </a:lnTo>
                <a:lnTo>
                  <a:pt x="0" y="101092"/>
                </a:lnTo>
                <a:lnTo>
                  <a:pt x="2286" y="104393"/>
                </a:lnTo>
                <a:lnTo>
                  <a:pt x="5715" y="105029"/>
                </a:lnTo>
                <a:lnTo>
                  <a:pt x="9271" y="105537"/>
                </a:lnTo>
                <a:lnTo>
                  <a:pt x="12446" y="103250"/>
                </a:lnTo>
                <a:lnTo>
                  <a:pt x="13081" y="99822"/>
                </a:lnTo>
                <a:lnTo>
                  <a:pt x="23989" y="35954"/>
                </a:lnTo>
                <a:lnTo>
                  <a:pt x="15748" y="13969"/>
                </a:lnTo>
                <a:lnTo>
                  <a:pt x="27686" y="9525"/>
                </a:lnTo>
                <a:lnTo>
                  <a:pt x="28960" y="9525"/>
                </a:lnTo>
                <a:lnTo>
                  <a:pt x="17272" y="0"/>
                </a:lnTo>
                <a:close/>
              </a:path>
              <a:path w="252094" h="612139">
                <a:moveTo>
                  <a:pt x="28960" y="9525"/>
                </a:moveTo>
                <a:lnTo>
                  <a:pt x="27686" y="9525"/>
                </a:lnTo>
                <a:lnTo>
                  <a:pt x="35936" y="31528"/>
                </a:lnTo>
                <a:lnTo>
                  <a:pt x="86106" y="72389"/>
                </a:lnTo>
                <a:lnTo>
                  <a:pt x="88773" y="74675"/>
                </a:lnTo>
                <a:lnTo>
                  <a:pt x="92710" y="74294"/>
                </a:lnTo>
                <a:lnTo>
                  <a:pt x="97155" y="68833"/>
                </a:lnTo>
                <a:lnTo>
                  <a:pt x="96774" y="64769"/>
                </a:lnTo>
                <a:lnTo>
                  <a:pt x="28960" y="9525"/>
                </a:lnTo>
                <a:close/>
              </a:path>
              <a:path w="252094" h="612139">
                <a:moveTo>
                  <a:pt x="27686" y="9525"/>
                </a:moveTo>
                <a:lnTo>
                  <a:pt x="15748" y="13969"/>
                </a:lnTo>
                <a:lnTo>
                  <a:pt x="23989" y="35954"/>
                </a:lnTo>
                <a:lnTo>
                  <a:pt x="26112" y="23526"/>
                </a:lnTo>
                <a:lnTo>
                  <a:pt x="17653" y="16637"/>
                </a:lnTo>
                <a:lnTo>
                  <a:pt x="27940" y="12826"/>
                </a:lnTo>
                <a:lnTo>
                  <a:pt x="28924" y="12826"/>
                </a:lnTo>
                <a:lnTo>
                  <a:pt x="27686" y="9525"/>
                </a:lnTo>
                <a:close/>
              </a:path>
              <a:path w="252094" h="612139">
                <a:moveTo>
                  <a:pt x="28924" y="12826"/>
                </a:moveTo>
                <a:lnTo>
                  <a:pt x="27940" y="12826"/>
                </a:lnTo>
                <a:lnTo>
                  <a:pt x="26112" y="23526"/>
                </a:lnTo>
                <a:lnTo>
                  <a:pt x="35936" y="31528"/>
                </a:lnTo>
                <a:lnTo>
                  <a:pt x="28924" y="12826"/>
                </a:lnTo>
                <a:close/>
              </a:path>
              <a:path w="252094" h="612139">
                <a:moveTo>
                  <a:pt x="27940" y="12826"/>
                </a:moveTo>
                <a:lnTo>
                  <a:pt x="17653" y="16637"/>
                </a:lnTo>
                <a:lnTo>
                  <a:pt x="26112" y="23526"/>
                </a:lnTo>
                <a:lnTo>
                  <a:pt x="27940" y="12826"/>
                </a:lnTo>
                <a:close/>
              </a:path>
            </a:pathLst>
          </a:custGeom>
          <a:solidFill>
            <a:srgbClr val="00CC97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287267" y="862583"/>
            <a:ext cx="2599943" cy="10119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561588" y="1495044"/>
            <a:ext cx="2051304" cy="914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81583" y="1528572"/>
            <a:ext cx="8054340" cy="78943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27659" y="1955292"/>
            <a:ext cx="8083296" cy="78943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27659" y="2382011"/>
            <a:ext cx="6044184" cy="78943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535940" y="858301"/>
            <a:ext cx="7611745" cy="2059305"/>
          </a:xfrm>
          <a:prstGeom prst="rect">
            <a:avLst/>
          </a:prstGeom>
        </p:spPr>
        <p:txBody>
          <a:bodyPr vert="horz" wrap="square" lIns="0" tIns="127635" rIns="0" bIns="0" rtlCol="0">
            <a:spAutoFit/>
          </a:bodyPr>
          <a:lstStyle/>
          <a:p>
            <a:pPr marL="457834" algn="ctr">
              <a:lnSpc>
                <a:spcPct val="100000"/>
              </a:lnSpc>
              <a:spcBef>
                <a:spcPts val="1005"/>
              </a:spcBef>
            </a:pPr>
            <a:r>
              <a:rPr sz="3600" b="1" u="heavy" spc="-5" dirty="0">
                <a:solidFill>
                  <a:srgbClr val="003399"/>
                </a:solidFill>
                <a:uFill>
                  <a:solidFill>
                    <a:srgbClr val="003399"/>
                  </a:solidFill>
                </a:uFill>
                <a:latin typeface="Comic Sans MS"/>
                <a:cs typeface="Comic Sans MS"/>
              </a:rPr>
              <a:t>Receiving</a:t>
            </a:r>
            <a:endParaRPr sz="3600">
              <a:latin typeface="Comic Sans MS"/>
              <a:cs typeface="Comic Sans MS"/>
            </a:endParaRPr>
          </a:p>
          <a:p>
            <a:pPr marL="12700" marR="5080" indent="153670">
              <a:lnSpc>
                <a:spcPct val="100000"/>
              </a:lnSpc>
              <a:spcBef>
                <a:spcPts val="705"/>
              </a:spcBef>
              <a:tabLst>
                <a:tab pos="3165475" algn="l"/>
              </a:tabLst>
            </a:pPr>
            <a:r>
              <a:rPr sz="2800" b="1" spc="-5" dirty="0">
                <a:solidFill>
                  <a:srgbClr val="003399"/>
                </a:solidFill>
                <a:latin typeface="Comic Sans MS"/>
                <a:cs typeface="Comic Sans MS"/>
              </a:rPr>
              <a:t>It refers</a:t>
            </a:r>
            <a:r>
              <a:rPr sz="2800" b="1" spc="25" dirty="0">
                <a:solidFill>
                  <a:srgbClr val="003399"/>
                </a:solidFill>
                <a:latin typeface="Comic Sans MS"/>
                <a:cs typeface="Comic Sans MS"/>
              </a:rPr>
              <a:t> </a:t>
            </a:r>
            <a:r>
              <a:rPr sz="2800" b="1" spc="-5" dirty="0">
                <a:solidFill>
                  <a:srgbClr val="003399"/>
                </a:solidFill>
                <a:latin typeface="Comic Sans MS"/>
                <a:cs typeface="Comic Sans MS"/>
              </a:rPr>
              <a:t>to</a:t>
            </a:r>
            <a:r>
              <a:rPr sz="2800" b="1" spc="15" dirty="0">
                <a:solidFill>
                  <a:srgbClr val="003399"/>
                </a:solidFill>
                <a:latin typeface="Comic Sans MS"/>
                <a:cs typeface="Comic Sans MS"/>
              </a:rPr>
              <a:t> </a:t>
            </a:r>
            <a:r>
              <a:rPr sz="2800" b="1" spc="-5" dirty="0">
                <a:solidFill>
                  <a:srgbClr val="003399"/>
                </a:solidFill>
                <a:latin typeface="Comic Sans MS"/>
                <a:cs typeface="Comic Sans MS"/>
              </a:rPr>
              <a:t>the	</a:t>
            </a:r>
            <a:r>
              <a:rPr sz="2800" b="1" spc="-10" dirty="0">
                <a:solidFill>
                  <a:srgbClr val="003399"/>
                </a:solidFill>
                <a:latin typeface="Comic Sans MS"/>
                <a:cs typeface="Comic Sans MS"/>
              </a:rPr>
              <a:t>response </a:t>
            </a:r>
            <a:r>
              <a:rPr sz="2800" b="1" spc="-5" dirty="0">
                <a:solidFill>
                  <a:srgbClr val="003399"/>
                </a:solidFill>
                <a:latin typeface="Comic Sans MS"/>
                <a:cs typeface="Comic Sans MS"/>
              </a:rPr>
              <a:t>caused by sound  </a:t>
            </a:r>
            <a:r>
              <a:rPr sz="2800" b="1" spc="-10" dirty="0">
                <a:solidFill>
                  <a:srgbClr val="003399"/>
                </a:solidFill>
                <a:latin typeface="Comic Sans MS"/>
                <a:cs typeface="Comic Sans MS"/>
              </a:rPr>
              <a:t>waves </a:t>
            </a:r>
            <a:r>
              <a:rPr sz="2800" b="1" spc="-5" dirty="0">
                <a:solidFill>
                  <a:srgbClr val="003399"/>
                </a:solidFill>
                <a:latin typeface="Comic Sans MS"/>
                <a:cs typeface="Comic Sans MS"/>
              </a:rPr>
              <a:t>stimulating </a:t>
            </a:r>
            <a:r>
              <a:rPr sz="2800" b="1" spc="-10" dirty="0">
                <a:solidFill>
                  <a:srgbClr val="003399"/>
                </a:solidFill>
                <a:latin typeface="Comic Sans MS"/>
                <a:cs typeface="Comic Sans MS"/>
              </a:rPr>
              <a:t>the </a:t>
            </a:r>
            <a:r>
              <a:rPr sz="2800" b="1" spc="-5" dirty="0">
                <a:solidFill>
                  <a:srgbClr val="003399"/>
                </a:solidFill>
                <a:latin typeface="Comic Sans MS"/>
                <a:cs typeface="Comic Sans MS"/>
              </a:rPr>
              <a:t>sensory </a:t>
            </a:r>
            <a:r>
              <a:rPr sz="2800" b="1" spc="-10" dirty="0">
                <a:solidFill>
                  <a:srgbClr val="003399"/>
                </a:solidFill>
                <a:latin typeface="Comic Sans MS"/>
                <a:cs typeface="Comic Sans MS"/>
              </a:rPr>
              <a:t>receptors </a:t>
            </a:r>
            <a:r>
              <a:rPr sz="2800" b="1" spc="-5" dirty="0">
                <a:solidFill>
                  <a:srgbClr val="003399"/>
                </a:solidFill>
                <a:latin typeface="Comic Sans MS"/>
                <a:cs typeface="Comic Sans MS"/>
              </a:rPr>
              <a:t>of  </a:t>
            </a:r>
            <a:r>
              <a:rPr sz="2800" b="1" spc="-10" dirty="0">
                <a:solidFill>
                  <a:srgbClr val="003399"/>
                </a:solidFill>
                <a:latin typeface="Comic Sans MS"/>
                <a:cs typeface="Comic Sans MS"/>
              </a:rPr>
              <a:t>the ear; </a:t>
            </a:r>
            <a:r>
              <a:rPr sz="2800" b="1" spc="-5" dirty="0">
                <a:solidFill>
                  <a:srgbClr val="003399"/>
                </a:solidFill>
                <a:latin typeface="Comic Sans MS"/>
                <a:cs typeface="Comic Sans MS"/>
              </a:rPr>
              <a:t>it is physical</a:t>
            </a:r>
            <a:r>
              <a:rPr sz="2800" b="1" spc="15" dirty="0">
                <a:solidFill>
                  <a:srgbClr val="003399"/>
                </a:solidFill>
                <a:latin typeface="Comic Sans MS"/>
                <a:cs typeface="Comic Sans MS"/>
              </a:rPr>
              <a:t> </a:t>
            </a:r>
            <a:r>
              <a:rPr sz="2800" b="1" spc="-10" dirty="0">
                <a:solidFill>
                  <a:srgbClr val="003399"/>
                </a:solidFill>
                <a:latin typeface="Comic Sans MS"/>
                <a:cs typeface="Comic Sans MS"/>
              </a:rPr>
              <a:t>response.</a:t>
            </a:r>
            <a:endParaRPr sz="2800">
              <a:latin typeface="Comic Sans MS"/>
              <a:cs typeface="Comic Sans M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134867" y="3406140"/>
            <a:ext cx="2900172" cy="78943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348228" y="3896867"/>
            <a:ext cx="2473452" cy="7315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81583" y="3918203"/>
            <a:ext cx="8243316" cy="78943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27659" y="4344923"/>
            <a:ext cx="2973324" cy="78943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831592" y="4344923"/>
            <a:ext cx="685800" cy="789432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048000" y="4344923"/>
            <a:ext cx="5327904" cy="789432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27659" y="4771644"/>
            <a:ext cx="1362456" cy="789432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535940" y="3404387"/>
            <a:ext cx="7806055" cy="1903730"/>
          </a:xfrm>
          <a:prstGeom prst="rect">
            <a:avLst/>
          </a:prstGeom>
        </p:spPr>
        <p:txBody>
          <a:bodyPr vert="horz" wrap="square" lIns="0" tIns="97790" rIns="0" bIns="0" rtlCol="0">
            <a:spAutoFit/>
          </a:bodyPr>
          <a:lstStyle/>
          <a:p>
            <a:pPr marL="2820035">
              <a:lnSpc>
                <a:spcPct val="100000"/>
              </a:lnSpc>
              <a:spcBef>
                <a:spcPts val="770"/>
              </a:spcBef>
            </a:pPr>
            <a:r>
              <a:rPr sz="2800" b="1" u="heavy" spc="-5" dirty="0">
                <a:solidFill>
                  <a:srgbClr val="003399"/>
                </a:solidFill>
                <a:uFill>
                  <a:solidFill>
                    <a:srgbClr val="003399"/>
                  </a:solidFill>
                </a:uFill>
                <a:latin typeface="Comic Sans MS"/>
                <a:cs typeface="Comic Sans MS"/>
              </a:rPr>
              <a:t>Understanding</a:t>
            </a:r>
            <a:endParaRPr sz="2800">
              <a:latin typeface="Comic Sans MS"/>
              <a:cs typeface="Comic Sans MS"/>
            </a:endParaRPr>
          </a:p>
          <a:p>
            <a:pPr marL="12700" marR="5080" indent="153670">
              <a:lnSpc>
                <a:spcPct val="100000"/>
              </a:lnSpc>
              <a:spcBef>
                <a:spcPts val="675"/>
              </a:spcBef>
            </a:pPr>
            <a:r>
              <a:rPr sz="2800" b="1" spc="-5" dirty="0">
                <a:solidFill>
                  <a:srgbClr val="003399"/>
                </a:solidFill>
                <a:latin typeface="Comic Sans MS"/>
                <a:cs typeface="Comic Sans MS"/>
              </a:rPr>
              <a:t>It is the stage at </a:t>
            </a:r>
            <a:r>
              <a:rPr sz="2800" b="1" spc="-10" dirty="0">
                <a:solidFill>
                  <a:srgbClr val="003399"/>
                </a:solidFill>
                <a:latin typeface="Comic Sans MS"/>
                <a:cs typeface="Comic Sans MS"/>
              </a:rPr>
              <a:t>which </a:t>
            </a:r>
            <a:r>
              <a:rPr sz="2800" b="1" spc="-5" dirty="0">
                <a:solidFill>
                  <a:srgbClr val="003399"/>
                </a:solidFill>
                <a:latin typeface="Comic Sans MS"/>
                <a:cs typeface="Comic Sans MS"/>
              </a:rPr>
              <a:t>you learn </a:t>
            </a:r>
            <a:r>
              <a:rPr sz="2800" b="1" spc="-10" dirty="0">
                <a:solidFill>
                  <a:srgbClr val="003399"/>
                </a:solidFill>
                <a:latin typeface="Comic Sans MS"/>
                <a:cs typeface="Comic Sans MS"/>
              </a:rPr>
              <a:t>what </a:t>
            </a:r>
            <a:r>
              <a:rPr sz="2800" b="1" spc="-5" dirty="0">
                <a:solidFill>
                  <a:srgbClr val="003399"/>
                </a:solidFill>
                <a:latin typeface="Comic Sans MS"/>
                <a:cs typeface="Comic Sans MS"/>
              </a:rPr>
              <a:t>the  </a:t>
            </a:r>
            <a:r>
              <a:rPr sz="2800" b="1" spc="-10" dirty="0">
                <a:solidFill>
                  <a:srgbClr val="003399"/>
                </a:solidFill>
                <a:latin typeface="Comic Sans MS"/>
                <a:cs typeface="Comic Sans MS"/>
              </a:rPr>
              <a:t>speaker means-the </a:t>
            </a:r>
            <a:r>
              <a:rPr sz="2800" b="1" spc="-5" dirty="0">
                <a:solidFill>
                  <a:srgbClr val="003399"/>
                </a:solidFill>
                <a:latin typeface="Comic Sans MS"/>
                <a:cs typeface="Comic Sans MS"/>
              </a:rPr>
              <a:t>thoughts and </a:t>
            </a:r>
            <a:r>
              <a:rPr sz="2800" b="1" spc="-10" dirty="0">
                <a:solidFill>
                  <a:srgbClr val="003399"/>
                </a:solidFill>
                <a:latin typeface="Comic Sans MS"/>
                <a:cs typeface="Comic Sans MS"/>
              </a:rPr>
              <a:t>emotional  </a:t>
            </a:r>
            <a:r>
              <a:rPr sz="2800" b="1" spc="-5" dirty="0">
                <a:solidFill>
                  <a:srgbClr val="003399"/>
                </a:solidFill>
                <a:latin typeface="Comic Sans MS"/>
                <a:cs typeface="Comic Sans MS"/>
              </a:rPr>
              <a:t>tone.</a:t>
            </a:r>
            <a:endParaRPr sz="2800">
              <a:latin typeface="Comic Sans MS"/>
              <a:cs typeface="Comic Sans MS"/>
            </a:endParaRP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851404" y="862583"/>
            <a:ext cx="3471672" cy="10119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122802" y="973582"/>
            <a:ext cx="28968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u="heavy" spc="-5" dirty="0">
                <a:solidFill>
                  <a:srgbClr val="003399"/>
                </a:solidFill>
                <a:uFill>
                  <a:solidFill>
                    <a:srgbClr val="003399"/>
                  </a:solidFill>
                </a:uFill>
                <a:latin typeface="Comic Sans MS"/>
                <a:cs typeface="Comic Sans MS"/>
              </a:rPr>
              <a:t>Remembering</a:t>
            </a:r>
            <a:endParaRPr sz="3600">
              <a:latin typeface="Comic Sans MS"/>
              <a:cs typeface="Comic Sans M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125723" y="1495044"/>
            <a:ext cx="2923031" cy="914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81583" y="1528572"/>
            <a:ext cx="8113776" cy="78943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27659" y="1955292"/>
            <a:ext cx="8622792" cy="78943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27659" y="2382011"/>
            <a:ext cx="7493508" cy="78943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27659" y="2808732"/>
            <a:ext cx="6934200" cy="78943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81583" y="3320796"/>
            <a:ext cx="8391144" cy="78943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27659" y="3747515"/>
            <a:ext cx="2897124" cy="78943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755392" y="3747515"/>
            <a:ext cx="685800" cy="78943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130295" y="3747515"/>
            <a:ext cx="5513832" cy="789432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27659" y="4174235"/>
            <a:ext cx="8494776" cy="789432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27659" y="4600955"/>
            <a:ext cx="2270760" cy="789432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535940" y="1611833"/>
            <a:ext cx="8018145" cy="3525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153670">
              <a:lnSpc>
                <a:spcPct val="100000"/>
              </a:lnSpc>
              <a:spcBef>
                <a:spcPts val="95"/>
              </a:spcBef>
            </a:pPr>
            <a:r>
              <a:rPr sz="2800" b="1" spc="-5" dirty="0">
                <a:solidFill>
                  <a:srgbClr val="003399"/>
                </a:solidFill>
                <a:latin typeface="Comic Sans MS"/>
                <a:cs typeface="Comic Sans MS"/>
              </a:rPr>
              <a:t>It is important listening process </a:t>
            </a:r>
            <a:r>
              <a:rPr sz="2800" b="1" spc="-10" dirty="0">
                <a:solidFill>
                  <a:srgbClr val="003399"/>
                </a:solidFill>
                <a:latin typeface="Comic Sans MS"/>
                <a:cs typeface="Comic Sans MS"/>
              </a:rPr>
              <a:t>because it  </a:t>
            </a:r>
            <a:r>
              <a:rPr sz="2800" b="1" spc="-5" dirty="0">
                <a:solidFill>
                  <a:srgbClr val="003399"/>
                </a:solidFill>
                <a:latin typeface="Comic Sans MS"/>
                <a:cs typeface="Comic Sans MS"/>
              </a:rPr>
              <a:t>means </a:t>
            </a:r>
            <a:r>
              <a:rPr sz="2800" b="1" spc="-10" dirty="0">
                <a:solidFill>
                  <a:srgbClr val="003399"/>
                </a:solidFill>
                <a:latin typeface="Comic Sans MS"/>
                <a:cs typeface="Comic Sans MS"/>
              </a:rPr>
              <a:t>that </a:t>
            </a:r>
            <a:r>
              <a:rPr sz="2800" b="1" spc="-5" dirty="0">
                <a:solidFill>
                  <a:srgbClr val="003399"/>
                </a:solidFill>
                <a:latin typeface="Comic Sans MS"/>
                <a:cs typeface="Comic Sans MS"/>
              </a:rPr>
              <a:t>an </a:t>
            </a:r>
            <a:r>
              <a:rPr sz="2800" b="1" spc="-10" dirty="0">
                <a:solidFill>
                  <a:srgbClr val="003399"/>
                </a:solidFill>
                <a:latin typeface="Comic Sans MS"/>
                <a:cs typeface="Comic Sans MS"/>
              </a:rPr>
              <a:t>individual </a:t>
            </a:r>
            <a:r>
              <a:rPr sz="2800" b="1" spc="-5" dirty="0">
                <a:solidFill>
                  <a:srgbClr val="003399"/>
                </a:solidFill>
                <a:latin typeface="Comic Sans MS"/>
                <a:cs typeface="Comic Sans MS"/>
              </a:rPr>
              <a:t>has not only </a:t>
            </a:r>
            <a:r>
              <a:rPr sz="2800" b="1" spc="-10" dirty="0">
                <a:solidFill>
                  <a:srgbClr val="003399"/>
                </a:solidFill>
                <a:latin typeface="Comic Sans MS"/>
                <a:cs typeface="Comic Sans MS"/>
              </a:rPr>
              <a:t>received  </a:t>
            </a:r>
            <a:r>
              <a:rPr sz="2800" b="1" spc="-5" dirty="0">
                <a:solidFill>
                  <a:srgbClr val="003399"/>
                </a:solidFill>
                <a:latin typeface="Comic Sans MS"/>
                <a:cs typeface="Comic Sans MS"/>
              </a:rPr>
              <a:t>and </a:t>
            </a:r>
            <a:r>
              <a:rPr sz="2800" b="1" spc="-10" dirty="0">
                <a:solidFill>
                  <a:srgbClr val="003399"/>
                </a:solidFill>
                <a:latin typeface="Comic Sans MS"/>
                <a:cs typeface="Comic Sans MS"/>
              </a:rPr>
              <a:t>interpreted </a:t>
            </a:r>
            <a:r>
              <a:rPr sz="2800" b="1" spc="-5" dirty="0">
                <a:solidFill>
                  <a:srgbClr val="003399"/>
                </a:solidFill>
                <a:latin typeface="Comic Sans MS"/>
                <a:cs typeface="Comic Sans MS"/>
              </a:rPr>
              <a:t>a </a:t>
            </a:r>
            <a:r>
              <a:rPr sz="2800" b="1" spc="-10" dirty="0">
                <a:solidFill>
                  <a:srgbClr val="003399"/>
                </a:solidFill>
                <a:latin typeface="Comic Sans MS"/>
                <a:cs typeface="Comic Sans MS"/>
              </a:rPr>
              <a:t>message but </a:t>
            </a:r>
            <a:r>
              <a:rPr sz="2800" b="1" spc="-5" dirty="0">
                <a:solidFill>
                  <a:srgbClr val="003399"/>
                </a:solidFill>
                <a:latin typeface="Comic Sans MS"/>
                <a:cs typeface="Comic Sans MS"/>
              </a:rPr>
              <a:t>has </a:t>
            </a:r>
            <a:r>
              <a:rPr sz="2800" b="1" spc="-10" dirty="0">
                <a:solidFill>
                  <a:srgbClr val="003399"/>
                </a:solidFill>
                <a:latin typeface="Comic Sans MS"/>
                <a:cs typeface="Comic Sans MS"/>
              </a:rPr>
              <a:t>also  </a:t>
            </a:r>
            <a:r>
              <a:rPr sz="2800" b="1" spc="-5" dirty="0">
                <a:solidFill>
                  <a:srgbClr val="003399"/>
                </a:solidFill>
                <a:latin typeface="Comic Sans MS"/>
                <a:cs typeface="Comic Sans MS"/>
              </a:rPr>
              <a:t>added it </a:t>
            </a:r>
            <a:r>
              <a:rPr sz="2800" b="1" dirty="0">
                <a:solidFill>
                  <a:srgbClr val="003399"/>
                </a:solidFill>
                <a:latin typeface="Comic Sans MS"/>
                <a:cs typeface="Comic Sans MS"/>
              </a:rPr>
              <a:t>to </a:t>
            </a:r>
            <a:r>
              <a:rPr sz="2800" b="1" spc="-5" dirty="0">
                <a:solidFill>
                  <a:srgbClr val="003399"/>
                </a:solidFill>
                <a:latin typeface="Comic Sans MS"/>
                <a:cs typeface="Comic Sans MS"/>
              </a:rPr>
              <a:t>the mind's storage</a:t>
            </a:r>
            <a:r>
              <a:rPr sz="2800" b="1" spc="25" dirty="0">
                <a:solidFill>
                  <a:srgbClr val="003399"/>
                </a:solidFill>
                <a:latin typeface="Comic Sans MS"/>
                <a:cs typeface="Comic Sans MS"/>
              </a:rPr>
              <a:t> </a:t>
            </a:r>
            <a:r>
              <a:rPr sz="2800" b="1" spc="-10" dirty="0">
                <a:solidFill>
                  <a:srgbClr val="003399"/>
                </a:solidFill>
                <a:latin typeface="Comic Sans MS"/>
                <a:cs typeface="Comic Sans MS"/>
              </a:rPr>
              <a:t>bank.</a:t>
            </a:r>
            <a:endParaRPr sz="2800">
              <a:latin typeface="Comic Sans MS"/>
              <a:cs typeface="Comic Sans MS"/>
            </a:endParaRPr>
          </a:p>
          <a:p>
            <a:pPr marL="12700" marR="71120" indent="153670">
              <a:lnSpc>
                <a:spcPct val="100000"/>
              </a:lnSpc>
              <a:spcBef>
                <a:spcPts val="680"/>
              </a:spcBef>
              <a:tabLst>
                <a:tab pos="523875" algn="l"/>
                <a:tab pos="1134745" algn="l"/>
              </a:tabLst>
            </a:pPr>
            <a:r>
              <a:rPr sz="2800" b="1" spc="-10" dirty="0">
                <a:solidFill>
                  <a:srgbClr val="003399"/>
                </a:solidFill>
                <a:latin typeface="Comic Sans MS"/>
                <a:cs typeface="Comic Sans MS"/>
              </a:rPr>
              <a:t>But just </a:t>
            </a:r>
            <a:r>
              <a:rPr sz="2800" b="1" spc="-5" dirty="0">
                <a:solidFill>
                  <a:srgbClr val="003399"/>
                </a:solidFill>
                <a:latin typeface="Comic Sans MS"/>
                <a:cs typeface="Comic Sans MS"/>
              </a:rPr>
              <a:t>as our attention is selective, so too  is</a:t>
            </a:r>
            <a:r>
              <a:rPr sz="2800" b="1" dirty="0">
                <a:solidFill>
                  <a:srgbClr val="003399"/>
                </a:solidFill>
                <a:latin typeface="Comic Sans MS"/>
                <a:cs typeface="Comic Sans MS"/>
              </a:rPr>
              <a:t> </a:t>
            </a:r>
            <a:r>
              <a:rPr sz="2800" b="1" spc="-5" dirty="0">
                <a:solidFill>
                  <a:srgbClr val="003399"/>
                </a:solidFill>
                <a:latin typeface="Comic Sans MS"/>
                <a:cs typeface="Comic Sans MS"/>
              </a:rPr>
              <a:t>our	memory- </a:t>
            </a:r>
            <a:r>
              <a:rPr sz="2800" b="1" spc="-10" dirty="0">
                <a:solidFill>
                  <a:srgbClr val="003399"/>
                </a:solidFill>
                <a:latin typeface="Comic Sans MS"/>
                <a:cs typeface="Comic Sans MS"/>
              </a:rPr>
              <a:t>what is remembered </a:t>
            </a:r>
            <a:r>
              <a:rPr sz="2800" b="1" spc="-5" dirty="0">
                <a:solidFill>
                  <a:srgbClr val="003399"/>
                </a:solidFill>
                <a:latin typeface="Comic Sans MS"/>
                <a:cs typeface="Comic Sans MS"/>
              </a:rPr>
              <a:t>may </a:t>
            </a:r>
            <a:r>
              <a:rPr sz="2800" b="1" spc="-10" dirty="0">
                <a:solidFill>
                  <a:srgbClr val="003399"/>
                </a:solidFill>
                <a:latin typeface="Comic Sans MS"/>
                <a:cs typeface="Comic Sans MS"/>
              </a:rPr>
              <a:t>be  quite different from what was </a:t>
            </a:r>
            <a:r>
              <a:rPr sz="2800" b="1" spc="-5" dirty="0">
                <a:solidFill>
                  <a:srgbClr val="003399"/>
                </a:solidFill>
                <a:latin typeface="Comic Sans MS"/>
                <a:cs typeface="Comic Sans MS"/>
              </a:rPr>
              <a:t>originally </a:t>
            </a:r>
            <a:r>
              <a:rPr sz="2800" b="1" spc="-10" dirty="0">
                <a:solidFill>
                  <a:srgbClr val="003399"/>
                </a:solidFill>
                <a:latin typeface="Comic Sans MS"/>
                <a:cs typeface="Comic Sans MS"/>
              </a:rPr>
              <a:t>seen  </a:t>
            </a:r>
            <a:r>
              <a:rPr sz="2800" b="1" spc="-5" dirty="0">
                <a:solidFill>
                  <a:srgbClr val="003399"/>
                </a:solidFill>
                <a:latin typeface="Comic Sans MS"/>
                <a:cs typeface="Comic Sans MS"/>
              </a:rPr>
              <a:t>or	</a:t>
            </a:r>
            <a:r>
              <a:rPr sz="2800" b="1" spc="-10" dirty="0">
                <a:solidFill>
                  <a:srgbClr val="003399"/>
                </a:solidFill>
                <a:latin typeface="Comic Sans MS"/>
                <a:cs typeface="Comic Sans MS"/>
              </a:rPr>
              <a:t>heard.</a:t>
            </a:r>
            <a:endParaRPr sz="2800">
              <a:latin typeface="Comic Sans MS"/>
              <a:cs typeface="Comic Sans MS"/>
            </a:endParaRP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494532" y="662940"/>
            <a:ext cx="2180843" cy="78943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703446" y="746505"/>
            <a:ext cx="173736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u="heavy" spc="-5" dirty="0">
                <a:solidFill>
                  <a:srgbClr val="003399"/>
                </a:solidFill>
                <a:uFill>
                  <a:solidFill>
                    <a:srgbClr val="003399"/>
                  </a:solidFill>
                </a:uFill>
                <a:latin typeface="Comic Sans MS"/>
                <a:cs typeface="Comic Sans MS"/>
              </a:rPr>
              <a:t>Evalu</a:t>
            </a:r>
            <a:r>
              <a:rPr sz="2800" b="1" u="heavy" spc="-15" dirty="0">
                <a:solidFill>
                  <a:srgbClr val="003399"/>
                </a:solidFill>
                <a:uFill>
                  <a:solidFill>
                    <a:srgbClr val="003399"/>
                  </a:solidFill>
                </a:uFill>
                <a:latin typeface="Comic Sans MS"/>
                <a:cs typeface="Comic Sans MS"/>
              </a:rPr>
              <a:t>a</a:t>
            </a:r>
            <a:r>
              <a:rPr sz="2800" b="1" u="heavy" spc="-10" dirty="0">
                <a:solidFill>
                  <a:srgbClr val="003399"/>
                </a:solidFill>
                <a:uFill>
                  <a:solidFill>
                    <a:srgbClr val="003399"/>
                  </a:solidFill>
                </a:uFill>
                <a:latin typeface="Comic Sans MS"/>
                <a:cs typeface="Comic Sans MS"/>
              </a:rPr>
              <a:t>ting</a:t>
            </a:r>
            <a:endParaRPr sz="2800">
              <a:latin typeface="Comic Sans MS"/>
              <a:cs typeface="Comic Sans M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707891" y="1153667"/>
            <a:ext cx="1754124" cy="7315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71856" y="1633727"/>
            <a:ext cx="649224" cy="63093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78180" y="1610867"/>
            <a:ext cx="7874508" cy="67970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78180" y="1940051"/>
            <a:ext cx="7743444" cy="67970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78180" y="2269235"/>
            <a:ext cx="5221224" cy="67970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71856" y="2694432"/>
            <a:ext cx="649224" cy="63093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78180" y="2671572"/>
            <a:ext cx="8188452" cy="67970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78180" y="3000755"/>
            <a:ext cx="3625596" cy="67970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427476" y="3393947"/>
            <a:ext cx="2313431" cy="78943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640835" y="3884676"/>
            <a:ext cx="1886712" cy="7315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71856" y="3895344"/>
            <a:ext cx="649224" cy="63093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78180" y="3872484"/>
            <a:ext cx="1159764" cy="679704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432560" y="3872484"/>
            <a:ext cx="7388352" cy="679704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78180" y="4201667"/>
            <a:ext cx="8139683" cy="679704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78180" y="4530852"/>
            <a:ext cx="6693408" cy="679704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78180" y="4860035"/>
            <a:ext cx="6803135" cy="679704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7075931" y="4860035"/>
            <a:ext cx="537972" cy="679704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71856" y="5285232"/>
            <a:ext cx="649224" cy="63093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678180" y="5262371"/>
            <a:ext cx="1159764" cy="679704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432560" y="5262371"/>
            <a:ext cx="7339583" cy="679704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78180" y="5591555"/>
            <a:ext cx="8221980" cy="679704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678180" y="5920740"/>
            <a:ext cx="4277868" cy="679704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535940" y="1681937"/>
            <a:ext cx="8027670" cy="4702810"/>
          </a:xfrm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marL="332740" marR="347980" indent="-320675">
              <a:lnSpc>
                <a:spcPct val="90100"/>
              </a:lnSpc>
              <a:spcBef>
                <a:spcPts val="385"/>
              </a:spcBef>
              <a:buFont typeface="Wingdings"/>
              <a:buChar char=""/>
              <a:tabLst>
                <a:tab pos="333375" algn="l"/>
                <a:tab pos="3486150" algn="l"/>
                <a:tab pos="6189980" algn="l"/>
              </a:tabLst>
            </a:pPr>
            <a:r>
              <a:rPr sz="2400" b="1" spc="-5" dirty="0">
                <a:solidFill>
                  <a:srgbClr val="003399"/>
                </a:solidFill>
                <a:latin typeface="Comic Sans MS"/>
                <a:cs typeface="Comic Sans MS"/>
              </a:rPr>
              <a:t>It consists </a:t>
            </a:r>
            <a:r>
              <a:rPr sz="2400" b="1" dirty="0">
                <a:solidFill>
                  <a:srgbClr val="003399"/>
                </a:solidFill>
                <a:latin typeface="Comic Sans MS"/>
                <a:cs typeface="Comic Sans MS"/>
              </a:rPr>
              <a:t>of </a:t>
            </a:r>
            <a:r>
              <a:rPr sz="2400" b="1" spc="-5" dirty="0">
                <a:solidFill>
                  <a:srgbClr val="003399"/>
                </a:solidFill>
                <a:latin typeface="Comic Sans MS"/>
                <a:cs typeface="Comic Sans MS"/>
              </a:rPr>
              <a:t>judging the </a:t>
            </a:r>
            <a:r>
              <a:rPr sz="2400" b="1" spc="-10" dirty="0">
                <a:solidFill>
                  <a:srgbClr val="003399"/>
                </a:solidFill>
                <a:latin typeface="Comic Sans MS"/>
                <a:cs typeface="Comic Sans MS"/>
              </a:rPr>
              <a:t>messages </a:t>
            </a:r>
            <a:r>
              <a:rPr sz="2400" b="1" spc="-5" dirty="0">
                <a:solidFill>
                  <a:srgbClr val="003399"/>
                </a:solidFill>
                <a:latin typeface="Comic Sans MS"/>
                <a:cs typeface="Comic Sans MS"/>
              </a:rPr>
              <a:t>in some way.  At times, </a:t>
            </a:r>
            <a:r>
              <a:rPr sz="2400" b="1" dirty="0">
                <a:solidFill>
                  <a:srgbClr val="003399"/>
                </a:solidFill>
                <a:latin typeface="Comic Sans MS"/>
                <a:cs typeface="Comic Sans MS"/>
              </a:rPr>
              <a:t>you may </a:t>
            </a:r>
            <a:r>
              <a:rPr sz="2400" b="1" spc="-10" dirty="0">
                <a:solidFill>
                  <a:srgbClr val="003399"/>
                </a:solidFill>
                <a:latin typeface="Comic Sans MS"/>
                <a:cs typeface="Comic Sans MS"/>
              </a:rPr>
              <a:t>try </a:t>
            </a:r>
            <a:r>
              <a:rPr sz="2400" b="1" spc="-5" dirty="0">
                <a:solidFill>
                  <a:srgbClr val="003399"/>
                </a:solidFill>
                <a:latin typeface="Comic Sans MS"/>
                <a:cs typeface="Comic Sans MS"/>
              </a:rPr>
              <a:t>to</a:t>
            </a:r>
            <a:r>
              <a:rPr sz="2400" b="1" spc="-30" dirty="0">
                <a:solidFill>
                  <a:srgbClr val="003399"/>
                </a:solidFill>
                <a:latin typeface="Comic Sans MS"/>
                <a:cs typeface="Comic Sans MS"/>
              </a:rPr>
              <a:t> </a:t>
            </a:r>
            <a:r>
              <a:rPr sz="2400" b="1" spc="-5" dirty="0">
                <a:solidFill>
                  <a:srgbClr val="003399"/>
                </a:solidFill>
                <a:latin typeface="Comic Sans MS"/>
                <a:cs typeface="Comic Sans MS"/>
              </a:rPr>
              <a:t>evaluate</a:t>
            </a:r>
            <a:r>
              <a:rPr sz="2400" b="1" spc="-10" dirty="0">
                <a:solidFill>
                  <a:srgbClr val="003399"/>
                </a:solidFill>
                <a:latin typeface="Comic Sans MS"/>
                <a:cs typeface="Comic Sans MS"/>
              </a:rPr>
              <a:t> </a:t>
            </a:r>
            <a:r>
              <a:rPr sz="2400" b="1" spc="-5" dirty="0">
                <a:solidFill>
                  <a:srgbClr val="003399"/>
                </a:solidFill>
                <a:latin typeface="Comic Sans MS"/>
                <a:cs typeface="Comic Sans MS"/>
              </a:rPr>
              <a:t>the	speaker’s  underlying</a:t>
            </a:r>
            <a:r>
              <a:rPr sz="2400" b="1" spc="20" dirty="0">
                <a:solidFill>
                  <a:srgbClr val="003399"/>
                </a:solidFill>
                <a:latin typeface="Comic Sans MS"/>
                <a:cs typeface="Comic Sans MS"/>
              </a:rPr>
              <a:t> </a:t>
            </a:r>
            <a:r>
              <a:rPr sz="2400" b="1" spc="-5" dirty="0">
                <a:solidFill>
                  <a:srgbClr val="003399"/>
                </a:solidFill>
                <a:latin typeface="Comic Sans MS"/>
                <a:cs typeface="Comic Sans MS"/>
              </a:rPr>
              <a:t>intentions	</a:t>
            </a:r>
            <a:r>
              <a:rPr sz="2400" b="1" dirty="0">
                <a:solidFill>
                  <a:srgbClr val="003399"/>
                </a:solidFill>
                <a:latin typeface="Comic Sans MS"/>
                <a:cs typeface="Comic Sans MS"/>
              </a:rPr>
              <a:t>or</a:t>
            </a:r>
            <a:r>
              <a:rPr sz="2400" b="1" spc="-15" dirty="0">
                <a:solidFill>
                  <a:srgbClr val="003399"/>
                </a:solidFill>
                <a:latin typeface="Comic Sans MS"/>
                <a:cs typeface="Comic Sans MS"/>
              </a:rPr>
              <a:t> </a:t>
            </a:r>
            <a:r>
              <a:rPr sz="2400" b="1" spc="-5" dirty="0">
                <a:solidFill>
                  <a:srgbClr val="003399"/>
                </a:solidFill>
                <a:latin typeface="Comic Sans MS"/>
                <a:cs typeface="Comic Sans MS"/>
              </a:rPr>
              <a:t>motives.</a:t>
            </a:r>
            <a:endParaRPr sz="2400">
              <a:latin typeface="Comic Sans MS"/>
              <a:cs typeface="Comic Sans MS"/>
            </a:endParaRPr>
          </a:p>
          <a:p>
            <a:pPr marL="332740" marR="35560" indent="-320675">
              <a:lnSpc>
                <a:spcPts val="2590"/>
              </a:lnSpc>
              <a:spcBef>
                <a:spcPts val="615"/>
              </a:spcBef>
              <a:buFont typeface="Wingdings"/>
              <a:buChar char=""/>
              <a:tabLst>
                <a:tab pos="333375" algn="l"/>
              </a:tabLst>
            </a:pPr>
            <a:r>
              <a:rPr sz="2400" b="1" spc="-5" dirty="0">
                <a:solidFill>
                  <a:srgbClr val="003399"/>
                </a:solidFill>
                <a:latin typeface="Comic Sans MS"/>
                <a:cs typeface="Comic Sans MS"/>
              </a:rPr>
              <a:t>Often this evaluation </a:t>
            </a:r>
            <a:r>
              <a:rPr sz="2400" b="1" dirty="0">
                <a:solidFill>
                  <a:srgbClr val="003399"/>
                </a:solidFill>
                <a:latin typeface="Comic Sans MS"/>
                <a:cs typeface="Comic Sans MS"/>
              </a:rPr>
              <a:t>process goes on </a:t>
            </a:r>
            <a:r>
              <a:rPr sz="2400" b="1" spc="-5" dirty="0">
                <a:solidFill>
                  <a:srgbClr val="003399"/>
                </a:solidFill>
                <a:latin typeface="Comic Sans MS"/>
                <a:cs typeface="Comic Sans MS"/>
              </a:rPr>
              <a:t>without </a:t>
            </a:r>
            <a:r>
              <a:rPr sz="2400" b="1" dirty="0">
                <a:solidFill>
                  <a:srgbClr val="003399"/>
                </a:solidFill>
                <a:latin typeface="Comic Sans MS"/>
                <a:cs typeface="Comic Sans MS"/>
              </a:rPr>
              <a:t>much  conscious</a:t>
            </a:r>
            <a:r>
              <a:rPr sz="2400" b="1" spc="-15" dirty="0">
                <a:solidFill>
                  <a:srgbClr val="003399"/>
                </a:solidFill>
                <a:latin typeface="Comic Sans MS"/>
                <a:cs typeface="Comic Sans MS"/>
              </a:rPr>
              <a:t> </a:t>
            </a:r>
            <a:r>
              <a:rPr sz="2400" b="1" spc="-5" dirty="0">
                <a:solidFill>
                  <a:srgbClr val="003399"/>
                </a:solidFill>
                <a:latin typeface="Comic Sans MS"/>
                <a:cs typeface="Comic Sans MS"/>
              </a:rPr>
              <a:t>awareness.</a:t>
            </a:r>
            <a:endParaRPr sz="2400">
              <a:latin typeface="Comic Sans MS"/>
              <a:cs typeface="Comic Sans MS"/>
            </a:endParaRPr>
          </a:p>
          <a:p>
            <a:pPr marL="3112770">
              <a:lnSpc>
                <a:spcPct val="100000"/>
              </a:lnSpc>
              <a:spcBef>
                <a:spcPts val="275"/>
              </a:spcBef>
            </a:pPr>
            <a:r>
              <a:rPr sz="2800" b="1" u="heavy" spc="-10" dirty="0">
                <a:solidFill>
                  <a:srgbClr val="003399"/>
                </a:solidFill>
                <a:uFill>
                  <a:solidFill>
                    <a:srgbClr val="003399"/>
                  </a:solidFill>
                </a:uFill>
                <a:latin typeface="Comic Sans MS"/>
                <a:cs typeface="Comic Sans MS"/>
              </a:rPr>
              <a:t>Responding</a:t>
            </a:r>
            <a:endParaRPr sz="2800">
              <a:latin typeface="Comic Sans MS"/>
              <a:cs typeface="Comic Sans MS"/>
            </a:endParaRPr>
          </a:p>
          <a:p>
            <a:pPr marL="332740" marR="81915" indent="-320675">
              <a:lnSpc>
                <a:spcPct val="90000"/>
              </a:lnSpc>
              <a:spcBef>
                <a:spcPts val="605"/>
              </a:spcBef>
              <a:buFont typeface="Wingdings"/>
              <a:buChar char=""/>
              <a:tabLst>
                <a:tab pos="333375" algn="l"/>
                <a:tab pos="4580255" algn="l"/>
              </a:tabLst>
            </a:pPr>
            <a:r>
              <a:rPr sz="2400" b="1" dirty="0">
                <a:solidFill>
                  <a:srgbClr val="003399"/>
                </a:solidFill>
                <a:latin typeface="Comic Sans MS"/>
                <a:cs typeface="Comic Sans MS"/>
              </a:rPr>
              <a:t>This </a:t>
            </a:r>
            <a:r>
              <a:rPr sz="2400" b="1" spc="-5" dirty="0">
                <a:solidFill>
                  <a:srgbClr val="003399"/>
                </a:solidFill>
                <a:latin typeface="Comic Sans MS"/>
                <a:cs typeface="Comic Sans MS"/>
              </a:rPr>
              <a:t>stage requires that the receiver </a:t>
            </a:r>
            <a:r>
              <a:rPr sz="2400" b="1" dirty="0">
                <a:solidFill>
                  <a:srgbClr val="003399"/>
                </a:solidFill>
                <a:latin typeface="Comic Sans MS"/>
                <a:cs typeface="Comic Sans MS"/>
              </a:rPr>
              <a:t>complete</a:t>
            </a:r>
            <a:r>
              <a:rPr sz="2400" b="1" spc="-135" dirty="0">
                <a:solidFill>
                  <a:srgbClr val="003399"/>
                </a:solidFill>
                <a:latin typeface="Comic Sans MS"/>
                <a:cs typeface="Comic Sans MS"/>
              </a:rPr>
              <a:t> </a:t>
            </a:r>
            <a:r>
              <a:rPr sz="2400" b="1" spc="-5" dirty="0">
                <a:solidFill>
                  <a:srgbClr val="003399"/>
                </a:solidFill>
                <a:latin typeface="Comic Sans MS"/>
                <a:cs typeface="Comic Sans MS"/>
              </a:rPr>
              <a:t>the  </a:t>
            </a:r>
            <a:r>
              <a:rPr sz="2400" b="1" dirty="0">
                <a:solidFill>
                  <a:srgbClr val="003399"/>
                </a:solidFill>
                <a:latin typeface="Comic Sans MS"/>
                <a:cs typeface="Comic Sans MS"/>
              </a:rPr>
              <a:t>process </a:t>
            </a:r>
            <a:r>
              <a:rPr sz="2400" b="1" spc="-5" dirty="0">
                <a:solidFill>
                  <a:srgbClr val="003399"/>
                </a:solidFill>
                <a:latin typeface="Comic Sans MS"/>
                <a:cs typeface="Comic Sans MS"/>
              </a:rPr>
              <a:t>through verbal and/or nonverbal feedback;  because the speaker</a:t>
            </a:r>
            <a:r>
              <a:rPr sz="2400" b="1" spc="-15" dirty="0">
                <a:solidFill>
                  <a:srgbClr val="003399"/>
                </a:solidFill>
                <a:latin typeface="Comic Sans MS"/>
                <a:cs typeface="Comic Sans MS"/>
              </a:rPr>
              <a:t> </a:t>
            </a:r>
            <a:r>
              <a:rPr sz="2400" b="1" dirty="0">
                <a:solidFill>
                  <a:srgbClr val="003399"/>
                </a:solidFill>
                <a:latin typeface="Comic Sans MS"/>
                <a:cs typeface="Comic Sans MS"/>
              </a:rPr>
              <a:t>has</a:t>
            </a:r>
            <a:r>
              <a:rPr sz="2400" b="1" spc="10" dirty="0">
                <a:solidFill>
                  <a:srgbClr val="003399"/>
                </a:solidFill>
                <a:latin typeface="Comic Sans MS"/>
                <a:cs typeface="Comic Sans MS"/>
              </a:rPr>
              <a:t> </a:t>
            </a:r>
            <a:r>
              <a:rPr sz="2400" b="1" spc="-5" dirty="0">
                <a:solidFill>
                  <a:srgbClr val="003399"/>
                </a:solidFill>
                <a:latin typeface="Comic Sans MS"/>
                <a:cs typeface="Comic Sans MS"/>
              </a:rPr>
              <a:t>no	other way to  determine if </a:t>
            </a:r>
            <a:r>
              <a:rPr sz="2400" b="1" dirty="0">
                <a:solidFill>
                  <a:srgbClr val="003399"/>
                </a:solidFill>
                <a:latin typeface="Comic Sans MS"/>
                <a:cs typeface="Comic Sans MS"/>
              </a:rPr>
              <a:t>a </a:t>
            </a:r>
            <a:r>
              <a:rPr sz="2400" b="1" spc="-5" dirty="0">
                <a:solidFill>
                  <a:srgbClr val="003399"/>
                </a:solidFill>
                <a:latin typeface="Comic Sans MS"/>
                <a:cs typeface="Comic Sans MS"/>
              </a:rPr>
              <a:t>message </a:t>
            </a:r>
            <a:r>
              <a:rPr sz="2400" b="1" dirty="0">
                <a:solidFill>
                  <a:srgbClr val="003399"/>
                </a:solidFill>
                <a:latin typeface="Comic Sans MS"/>
                <a:cs typeface="Comic Sans MS"/>
              </a:rPr>
              <a:t>has </a:t>
            </a:r>
            <a:r>
              <a:rPr sz="2400" b="1" spc="-5" dirty="0">
                <a:solidFill>
                  <a:srgbClr val="003399"/>
                </a:solidFill>
                <a:latin typeface="Comic Sans MS"/>
                <a:cs typeface="Comic Sans MS"/>
              </a:rPr>
              <a:t>been received</a:t>
            </a:r>
            <a:r>
              <a:rPr sz="2400" b="1" spc="-50" dirty="0">
                <a:solidFill>
                  <a:srgbClr val="003399"/>
                </a:solidFill>
                <a:latin typeface="Comic Sans MS"/>
                <a:cs typeface="Comic Sans MS"/>
              </a:rPr>
              <a:t> </a:t>
            </a:r>
            <a:r>
              <a:rPr sz="2400" b="1" dirty="0">
                <a:solidFill>
                  <a:srgbClr val="003399"/>
                </a:solidFill>
                <a:latin typeface="Comic Sans MS"/>
                <a:cs typeface="Comic Sans MS"/>
              </a:rPr>
              <a:t>.</a:t>
            </a:r>
            <a:endParaRPr sz="2400">
              <a:latin typeface="Comic Sans MS"/>
              <a:cs typeface="Comic Sans MS"/>
            </a:endParaRPr>
          </a:p>
          <a:p>
            <a:pPr marL="332740" marR="5080" indent="-320675">
              <a:lnSpc>
                <a:spcPts val="2590"/>
              </a:lnSpc>
              <a:spcBef>
                <a:spcPts val="615"/>
              </a:spcBef>
              <a:buFont typeface="Wingdings"/>
              <a:buChar char=""/>
              <a:tabLst>
                <a:tab pos="333375" algn="l"/>
              </a:tabLst>
            </a:pPr>
            <a:r>
              <a:rPr sz="2400" b="1" dirty="0">
                <a:solidFill>
                  <a:srgbClr val="003399"/>
                </a:solidFill>
                <a:latin typeface="Comic Sans MS"/>
                <a:cs typeface="Comic Sans MS"/>
              </a:rPr>
              <a:t>This </a:t>
            </a:r>
            <a:r>
              <a:rPr sz="2400" b="1" spc="-5" dirty="0">
                <a:solidFill>
                  <a:srgbClr val="003399"/>
                </a:solidFill>
                <a:latin typeface="Comic Sans MS"/>
                <a:cs typeface="Comic Sans MS"/>
              </a:rPr>
              <a:t>stage becomes the </a:t>
            </a:r>
            <a:r>
              <a:rPr sz="2400" b="1" dirty="0">
                <a:solidFill>
                  <a:srgbClr val="003399"/>
                </a:solidFill>
                <a:latin typeface="Comic Sans MS"/>
                <a:cs typeface="Comic Sans MS"/>
              </a:rPr>
              <a:t>only overt means </a:t>
            </a:r>
            <a:r>
              <a:rPr sz="2400" b="1" spc="-5" dirty="0">
                <a:solidFill>
                  <a:srgbClr val="003399"/>
                </a:solidFill>
                <a:latin typeface="Comic Sans MS"/>
                <a:cs typeface="Comic Sans MS"/>
              </a:rPr>
              <a:t>by which  the </a:t>
            </a:r>
            <a:r>
              <a:rPr sz="2400" b="1" dirty="0">
                <a:solidFill>
                  <a:srgbClr val="003399"/>
                </a:solidFill>
                <a:latin typeface="Comic Sans MS"/>
                <a:cs typeface="Comic Sans MS"/>
              </a:rPr>
              <a:t>sender </a:t>
            </a:r>
            <a:r>
              <a:rPr sz="2400" b="1" spc="-5" dirty="0">
                <a:solidFill>
                  <a:srgbClr val="003399"/>
                </a:solidFill>
                <a:latin typeface="Comic Sans MS"/>
                <a:cs typeface="Comic Sans MS"/>
              </a:rPr>
              <a:t>may determine the degree </a:t>
            </a:r>
            <a:r>
              <a:rPr sz="2400" b="1" dirty="0">
                <a:solidFill>
                  <a:srgbClr val="003399"/>
                </a:solidFill>
                <a:latin typeface="Comic Sans MS"/>
                <a:cs typeface="Comic Sans MS"/>
              </a:rPr>
              <a:t>of success</a:t>
            </a:r>
            <a:r>
              <a:rPr sz="2400" b="1" spc="-150" dirty="0">
                <a:solidFill>
                  <a:srgbClr val="003399"/>
                </a:solidFill>
                <a:latin typeface="Comic Sans MS"/>
                <a:cs typeface="Comic Sans MS"/>
              </a:rPr>
              <a:t> </a:t>
            </a:r>
            <a:r>
              <a:rPr sz="2400" b="1" spc="-5" dirty="0">
                <a:solidFill>
                  <a:srgbClr val="003399"/>
                </a:solidFill>
                <a:latin typeface="Comic Sans MS"/>
                <a:cs typeface="Comic Sans MS"/>
              </a:rPr>
              <a:t>in  </a:t>
            </a:r>
            <a:r>
              <a:rPr sz="2400" b="1" spc="-10" dirty="0">
                <a:solidFill>
                  <a:srgbClr val="003399"/>
                </a:solidFill>
                <a:latin typeface="Comic Sans MS"/>
                <a:cs typeface="Comic Sans MS"/>
              </a:rPr>
              <a:t>transmitting </a:t>
            </a:r>
            <a:r>
              <a:rPr sz="2400" b="1" spc="-5" dirty="0">
                <a:solidFill>
                  <a:srgbClr val="003399"/>
                </a:solidFill>
                <a:latin typeface="Comic Sans MS"/>
                <a:cs typeface="Comic Sans MS"/>
              </a:rPr>
              <a:t>the message.</a:t>
            </a:r>
            <a:endParaRPr sz="2400">
              <a:latin typeface="Comic Sans MS"/>
              <a:cs typeface="Comic Sans MS"/>
            </a:endParaRP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49936" y="1339596"/>
            <a:ext cx="2513076" cy="10652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39495" y="2007107"/>
            <a:ext cx="1933956" cy="9296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39495" y="2586227"/>
            <a:ext cx="6958583" cy="9296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58723" y="1918716"/>
            <a:ext cx="7328916" cy="106527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535940" y="1456385"/>
            <a:ext cx="6939915" cy="118554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800" b="1" u="heavy" spc="-5" dirty="0">
                <a:solidFill>
                  <a:srgbClr val="003399"/>
                </a:solidFill>
                <a:uFill>
                  <a:solidFill>
                    <a:srgbClr val="003399"/>
                  </a:solidFill>
                </a:uFill>
                <a:latin typeface="Comic Sans MS"/>
                <a:cs typeface="Comic Sans MS"/>
              </a:rPr>
              <a:t>STYLES</a:t>
            </a:r>
            <a:endParaRPr sz="3800">
              <a:latin typeface="Comic Sans MS"/>
              <a:cs typeface="Comic Sans MS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3800" b="1" u="heavy" spc="-10" dirty="0">
                <a:solidFill>
                  <a:srgbClr val="003399"/>
                </a:solidFill>
                <a:uFill>
                  <a:solidFill>
                    <a:srgbClr val="003399"/>
                  </a:solidFill>
                </a:uFill>
                <a:latin typeface="Comic Sans MS"/>
                <a:cs typeface="Comic Sans MS"/>
              </a:rPr>
              <a:t> </a:t>
            </a:r>
            <a:r>
              <a:rPr sz="3800" b="1" u="heavy" dirty="0">
                <a:solidFill>
                  <a:srgbClr val="003399"/>
                </a:solidFill>
                <a:uFill>
                  <a:solidFill>
                    <a:srgbClr val="003399"/>
                  </a:solidFill>
                </a:uFill>
                <a:latin typeface="Comic Sans MS"/>
                <a:cs typeface="Comic Sans MS"/>
              </a:rPr>
              <a:t>OF EFFECTIVE</a:t>
            </a:r>
            <a:r>
              <a:rPr sz="3800" b="1" u="heavy" spc="-20" dirty="0">
                <a:solidFill>
                  <a:srgbClr val="003399"/>
                </a:solidFill>
                <a:uFill>
                  <a:solidFill>
                    <a:srgbClr val="003399"/>
                  </a:solidFill>
                </a:uFill>
                <a:latin typeface="Comic Sans MS"/>
                <a:cs typeface="Comic Sans MS"/>
              </a:rPr>
              <a:t> </a:t>
            </a:r>
            <a:r>
              <a:rPr sz="3800" b="1" u="heavy" dirty="0">
                <a:solidFill>
                  <a:srgbClr val="003399"/>
                </a:solidFill>
                <a:uFill>
                  <a:solidFill>
                    <a:srgbClr val="003399"/>
                  </a:solidFill>
                </a:uFill>
                <a:latin typeface="Comic Sans MS"/>
                <a:cs typeface="Comic Sans MS"/>
              </a:rPr>
              <a:t>LISTENING</a:t>
            </a:r>
            <a:endParaRPr sz="3800">
              <a:latin typeface="Comic Sans MS"/>
              <a:cs typeface="Comic Sans M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362200" y="2971800"/>
            <a:ext cx="4287011" cy="216255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86155" y="1386839"/>
            <a:ext cx="2500884" cy="73609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548127" y="1386839"/>
            <a:ext cx="640080" cy="73609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749295" y="1386839"/>
            <a:ext cx="1559052" cy="73609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006596" y="1386839"/>
            <a:ext cx="1738883" cy="73609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86155" y="2179320"/>
            <a:ext cx="1872995" cy="73609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920239" y="2179320"/>
            <a:ext cx="640080" cy="73609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121407" y="2179320"/>
            <a:ext cx="1979675" cy="73609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800855" y="2179320"/>
            <a:ext cx="1738883" cy="73609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86155" y="2971800"/>
            <a:ext cx="1054608" cy="73609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243583" y="2971800"/>
            <a:ext cx="2159507" cy="73609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964179" y="2971800"/>
            <a:ext cx="640080" cy="73609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305555" y="2971800"/>
            <a:ext cx="1586484" cy="73609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596384" y="2971800"/>
            <a:ext cx="1738884" cy="73609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86155" y="3764279"/>
            <a:ext cx="1703832" cy="736092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751076" y="3764279"/>
            <a:ext cx="640080" cy="73609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952244" y="3764279"/>
            <a:ext cx="1385316" cy="736092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040379" y="3764279"/>
            <a:ext cx="1738883" cy="73609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86155" y="4556759"/>
            <a:ext cx="1444752" cy="736091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491996" y="4556759"/>
            <a:ext cx="640079" cy="73609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693164" y="4556759"/>
            <a:ext cx="1741932" cy="736091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134867" y="4556759"/>
            <a:ext cx="1738883" cy="73609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679195" y="1464005"/>
            <a:ext cx="5436870" cy="359346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600" b="1" spc="-5" dirty="0">
                <a:solidFill>
                  <a:srgbClr val="003399"/>
                </a:solidFill>
                <a:latin typeface="Comic Sans MS"/>
                <a:cs typeface="Comic Sans MS"/>
              </a:rPr>
              <a:t>Participatory-Passive</a:t>
            </a:r>
            <a:r>
              <a:rPr sz="2600" b="1" spc="-55" dirty="0">
                <a:solidFill>
                  <a:srgbClr val="003399"/>
                </a:solidFill>
                <a:latin typeface="Comic Sans MS"/>
                <a:cs typeface="Comic Sans MS"/>
              </a:rPr>
              <a:t> </a:t>
            </a:r>
            <a:r>
              <a:rPr sz="2600" b="1" dirty="0">
                <a:solidFill>
                  <a:srgbClr val="003399"/>
                </a:solidFill>
                <a:latin typeface="Comic Sans MS"/>
                <a:cs typeface="Comic Sans MS"/>
              </a:rPr>
              <a:t>listening</a:t>
            </a:r>
            <a:endParaRPr sz="2600">
              <a:latin typeface="Comic Sans MS"/>
              <a:cs typeface="Comic Sans MS"/>
            </a:endParaRPr>
          </a:p>
          <a:p>
            <a:pPr marL="12700">
              <a:lnSpc>
                <a:spcPct val="100000"/>
              </a:lnSpc>
              <a:spcBef>
                <a:spcPts val="3125"/>
              </a:spcBef>
            </a:pPr>
            <a:r>
              <a:rPr sz="2600" b="1" spc="-5" dirty="0">
                <a:solidFill>
                  <a:srgbClr val="003399"/>
                </a:solidFill>
                <a:latin typeface="Comic Sans MS"/>
                <a:cs typeface="Comic Sans MS"/>
              </a:rPr>
              <a:t>Empathic-Objective</a:t>
            </a:r>
            <a:r>
              <a:rPr sz="2600" b="1" spc="-50" dirty="0">
                <a:solidFill>
                  <a:srgbClr val="003399"/>
                </a:solidFill>
                <a:latin typeface="Comic Sans MS"/>
                <a:cs typeface="Comic Sans MS"/>
              </a:rPr>
              <a:t> </a:t>
            </a:r>
            <a:r>
              <a:rPr sz="2600" b="1" dirty="0">
                <a:solidFill>
                  <a:srgbClr val="003399"/>
                </a:solidFill>
                <a:latin typeface="Comic Sans MS"/>
                <a:cs typeface="Comic Sans MS"/>
              </a:rPr>
              <a:t>listening</a:t>
            </a:r>
            <a:endParaRPr sz="2600">
              <a:latin typeface="Comic Sans MS"/>
              <a:cs typeface="Comic Sans MS"/>
            </a:endParaRPr>
          </a:p>
          <a:p>
            <a:pPr marL="12700" marR="5080">
              <a:lnSpc>
                <a:spcPts val="6240"/>
              </a:lnSpc>
              <a:spcBef>
                <a:spcPts val="725"/>
              </a:spcBef>
            </a:pPr>
            <a:r>
              <a:rPr sz="2600" b="1" dirty="0">
                <a:solidFill>
                  <a:srgbClr val="003399"/>
                </a:solidFill>
                <a:latin typeface="Comic Sans MS"/>
                <a:cs typeface="Comic Sans MS"/>
              </a:rPr>
              <a:t>Non </a:t>
            </a:r>
            <a:r>
              <a:rPr sz="2600" b="1" spc="-5" dirty="0">
                <a:solidFill>
                  <a:srgbClr val="003399"/>
                </a:solidFill>
                <a:latin typeface="Comic Sans MS"/>
                <a:cs typeface="Comic Sans MS"/>
              </a:rPr>
              <a:t>judgmental- Critical </a:t>
            </a:r>
            <a:r>
              <a:rPr sz="2600" b="1" dirty="0">
                <a:solidFill>
                  <a:srgbClr val="003399"/>
                </a:solidFill>
                <a:latin typeface="Comic Sans MS"/>
                <a:cs typeface="Comic Sans MS"/>
              </a:rPr>
              <a:t>listening  </a:t>
            </a:r>
            <a:r>
              <a:rPr sz="2600" b="1" spc="-5" dirty="0">
                <a:solidFill>
                  <a:srgbClr val="003399"/>
                </a:solidFill>
                <a:latin typeface="Comic Sans MS"/>
                <a:cs typeface="Comic Sans MS"/>
              </a:rPr>
              <a:t>Surface-Depth</a:t>
            </a:r>
            <a:r>
              <a:rPr sz="2600" b="1" spc="-25" dirty="0">
                <a:solidFill>
                  <a:srgbClr val="003399"/>
                </a:solidFill>
                <a:latin typeface="Comic Sans MS"/>
                <a:cs typeface="Comic Sans MS"/>
              </a:rPr>
              <a:t> </a:t>
            </a:r>
            <a:r>
              <a:rPr sz="2600" b="1" dirty="0">
                <a:solidFill>
                  <a:srgbClr val="003399"/>
                </a:solidFill>
                <a:latin typeface="Comic Sans MS"/>
                <a:cs typeface="Comic Sans MS"/>
              </a:rPr>
              <a:t>listening</a:t>
            </a:r>
            <a:endParaRPr sz="2600">
              <a:latin typeface="Comic Sans MS"/>
              <a:cs typeface="Comic Sans MS"/>
            </a:endParaRPr>
          </a:p>
          <a:p>
            <a:pPr marL="12700">
              <a:lnSpc>
                <a:spcPct val="100000"/>
              </a:lnSpc>
              <a:spcBef>
                <a:spcPts val="2395"/>
              </a:spcBef>
            </a:pPr>
            <a:r>
              <a:rPr sz="2600" b="1" spc="-5" dirty="0">
                <a:solidFill>
                  <a:srgbClr val="003399"/>
                </a:solidFill>
                <a:latin typeface="Comic Sans MS"/>
                <a:cs typeface="Comic Sans MS"/>
              </a:rPr>
              <a:t>Active-Inactive</a:t>
            </a:r>
            <a:r>
              <a:rPr sz="2600" b="1" spc="-40" dirty="0">
                <a:solidFill>
                  <a:srgbClr val="003399"/>
                </a:solidFill>
                <a:latin typeface="Comic Sans MS"/>
                <a:cs typeface="Comic Sans MS"/>
              </a:rPr>
              <a:t> </a:t>
            </a:r>
            <a:r>
              <a:rPr sz="2600" b="1" dirty="0">
                <a:solidFill>
                  <a:srgbClr val="003399"/>
                </a:solidFill>
                <a:latin typeface="Comic Sans MS"/>
                <a:cs typeface="Comic Sans MS"/>
              </a:rPr>
              <a:t>listening</a:t>
            </a:r>
            <a:endParaRPr sz="2600">
              <a:latin typeface="Comic Sans MS"/>
              <a:cs typeface="Comic Sans MS"/>
            </a:endParaRPr>
          </a:p>
        </p:txBody>
      </p:sp>
      <p:sp>
        <p:nvSpPr>
          <p:cNvPr id="25" name="object 25"/>
          <p:cNvSpPr txBox="1">
            <a:spLocks noGrp="1"/>
          </p:cNvSpPr>
          <p:nvPr>
            <p:ph type="title"/>
          </p:nvPr>
        </p:nvSpPr>
        <p:spPr>
          <a:xfrm>
            <a:off x="748690" y="457326"/>
            <a:ext cx="7419975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b="1" u="heavy" spc="-5" dirty="0">
                <a:uFill>
                  <a:solidFill>
                    <a:srgbClr val="000000"/>
                  </a:solidFill>
                </a:uFill>
                <a:latin typeface="Comic Sans MS"/>
                <a:cs typeface="Comic Sans MS"/>
              </a:rPr>
              <a:t>STYLES </a:t>
            </a:r>
            <a:r>
              <a:rPr sz="3200" b="1" u="heavy" dirty="0">
                <a:uFill>
                  <a:solidFill>
                    <a:srgbClr val="000000"/>
                  </a:solidFill>
                </a:uFill>
                <a:latin typeface="Comic Sans MS"/>
                <a:cs typeface="Comic Sans MS"/>
              </a:rPr>
              <a:t>OF EFFECTIVE</a:t>
            </a:r>
            <a:r>
              <a:rPr sz="3200" b="1" u="heavy" spc="-90" dirty="0">
                <a:uFill>
                  <a:solidFill>
                    <a:srgbClr val="000000"/>
                  </a:solidFill>
                </a:uFill>
                <a:latin typeface="Comic Sans MS"/>
                <a:cs typeface="Comic Sans MS"/>
              </a:rPr>
              <a:t> </a:t>
            </a:r>
            <a:r>
              <a:rPr sz="3200" b="1" u="heavy" dirty="0">
                <a:uFill>
                  <a:solidFill>
                    <a:srgbClr val="000000"/>
                  </a:solidFill>
                </a:uFill>
                <a:latin typeface="Comic Sans MS"/>
                <a:cs typeface="Comic Sans MS"/>
              </a:rPr>
              <a:t>LISTENING</a:t>
            </a:r>
            <a:endParaRPr sz="3200">
              <a:latin typeface="Comic Sans MS"/>
              <a:cs typeface="Comic Sans MS"/>
            </a:endParaRP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70916" y="544068"/>
            <a:ext cx="2790444" cy="8260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91895" y="1053083"/>
            <a:ext cx="5306568" cy="838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767583" y="544068"/>
            <a:ext cx="647699" cy="82600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921507" y="544068"/>
            <a:ext cx="1719071" cy="82600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279391" y="544068"/>
            <a:ext cx="1940052" cy="82600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688340" y="632206"/>
            <a:ext cx="5281295" cy="4679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900" b="1" u="heavy" dirty="0">
                <a:solidFill>
                  <a:srgbClr val="003399"/>
                </a:solidFill>
                <a:uFill>
                  <a:solidFill>
                    <a:srgbClr val="003399"/>
                  </a:solidFill>
                </a:uFill>
                <a:latin typeface="Comic Sans MS"/>
                <a:cs typeface="Comic Sans MS"/>
              </a:rPr>
              <a:t>Participatory</a:t>
            </a:r>
            <a:r>
              <a:rPr sz="2900" u="heavy" dirty="0">
                <a:solidFill>
                  <a:srgbClr val="003399"/>
                </a:solidFill>
                <a:uFill>
                  <a:solidFill>
                    <a:srgbClr val="003399"/>
                  </a:solidFill>
                </a:uFill>
                <a:latin typeface="Comic Sans MS"/>
                <a:cs typeface="Comic Sans MS"/>
              </a:rPr>
              <a:t>-Passive</a:t>
            </a:r>
            <a:r>
              <a:rPr sz="2900" u="heavy" spc="95" dirty="0">
                <a:solidFill>
                  <a:srgbClr val="003399"/>
                </a:solidFill>
                <a:uFill>
                  <a:solidFill>
                    <a:srgbClr val="003399"/>
                  </a:solidFill>
                </a:uFill>
                <a:latin typeface="Comic Sans MS"/>
                <a:cs typeface="Comic Sans MS"/>
              </a:rPr>
              <a:t> </a:t>
            </a:r>
            <a:r>
              <a:rPr sz="2900" u="heavy" dirty="0">
                <a:solidFill>
                  <a:srgbClr val="003399"/>
                </a:solidFill>
                <a:uFill>
                  <a:solidFill>
                    <a:srgbClr val="003399"/>
                  </a:solidFill>
                </a:uFill>
                <a:latin typeface="Comic Sans MS"/>
                <a:cs typeface="Comic Sans MS"/>
              </a:rPr>
              <a:t>listening</a:t>
            </a:r>
            <a:endParaRPr sz="2900">
              <a:latin typeface="Comic Sans MS"/>
              <a:cs typeface="Comic Sans M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714755" y="1310639"/>
            <a:ext cx="1444752" cy="73609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860804" y="1310639"/>
            <a:ext cx="2426208" cy="73609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14755" y="1786127"/>
            <a:ext cx="1958339" cy="73609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383535" y="1786127"/>
            <a:ext cx="655319" cy="73609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749295" y="1786127"/>
            <a:ext cx="1755648" cy="73609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215384" y="1786127"/>
            <a:ext cx="1514856" cy="73609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440679" y="1786127"/>
            <a:ext cx="705612" cy="736091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856732" y="1786127"/>
            <a:ext cx="969263" cy="736091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536435" y="1786127"/>
            <a:ext cx="1574292" cy="736091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819643" y="1786127"/>
            <a:ext cx="778764" cy="736091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71500" y="2182367"/>
            <a:ext cx="1680972" cy="736091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413759" y="3125723"/>
            <a:ext cx="2345436" cy="929639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71500" y="3736847"/>
            <a:ext cx="1054608" cy="736092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187196" y="3736847"/>
            <a:ext cx="640079" cy="736092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388363" y="3736847"/>
            <a:ext cx="1475232" cy="736092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424683" y="3736847"/>
            <a:ext cx="582168" cy="736092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708148" y="3736847"/>
            <a:ext cx="1013460" cy="736092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3424428" y="3736847"/>
            <a:ext cx="1763268" cy="736092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890515" y="3736847"/>
            <a:ext cx="1327403" cy="736092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5922264" y="3736847"/>
            <a:ext cx="2261616" cy="736092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571500" y="4212335"/>
            <a:ext cx="1475232" cy="736092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607819" y="4212335"/>
            <a:ext cx="580644" cy="736092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972055" y="4212335"/>
            <a:ext cx="2023871" cy="736092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3779520" y="4212335"/>
            <a:ext cx="1167384" cy="736092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4732020" y="4212335"/>
            <a:ext cx="2042160" cy="736092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6559295" y="4212335"/>
            <a:ext cx="1124711" cy="736092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7467600" y="4212335"/>
            <a:ext cx="1130807" cy="736092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571500" y="4608576"/>
            <a:ext cx="784860" cy="736092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059180" y="4608576"/>
            <a:ext cx="763524" cy="736092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525524" y="4608576"/>
            <a:ext cx="1112520" cy="736092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2339339" y="4608576"/>
            <a:ext cx="1254252" cy="736092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3296411" y="4608576"/>
            <a:ext cx="944880" cy="736092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3802379" y="4608576"/>
            <a:ext cx="640079" cy="736092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4003547" y="4608576"/>
            <a:ext cx="1135379" cy="736092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4840223" y="4608576"/>
            <a:ext cx="947927" cy="736092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 txBox="1"/>
          <p:nvPr/>
        </p:nvSpPr>
        <p:spPr>
          <a:xfrm>
            <a:off x="764540" y="1309090"/>
            <a:ext cx="7617459" cy="3800475"/>
          </a:xfrm>
          <a:prstGeom prst="rect">
            <a:avLst/>
          </a:prstGeom>
        </p:spPr>
        <p:txBody>
          <a:bodyPr vert="horz" wrap="square" lIns="0" tIns="92075" rIns="0" bIns="0" rtlCol="0">
            <a:spAutoFit/>
          </a:bodyPr>
          <a:lstStyle/>
          <a:p>
            <a:pPr marL="156210">
              <a:lnSpc>
                <a:spcPct val="100000"/>
              </a:lnSpc>
              <a:spcBef>
                <a:spcPts val="725"/>
              </a:spcBef>
            </a:pPr>
            <a:r>
              <a:rPr sz="2600" b="1" spc="-5" dirty="0">
                <a:solidFill>
                  <a:srgbClr val="003399"/>
                </a:solidFill>
                <a:latin typeface="Comic Sans MS"/>
                <a:cs typeface="Comic Sans MS"/>
              </a:rPr>
              <a:t>Active</a:t>
            </a:r>
            <a:r>
              <a:rPr sz="2600" b="1" spc="-25" dirty="0">
                <a:solidFill>
                  <a:srgbClr val="003399"/>
                </a:solidFill>
                <a:latin typeface="Comic Sans MS"/>
                <a:cs typeface="Comic Sans MS"/>
              </a:rPr>
              <a:t> </a:t>
            </a:r>
            <a:r>
              <a:rPr sz="2600" b="1" dirty="0">
                <a:solidFill>
                  <a:srgbClr val="003399"/>
                </a:solidFill>
                <a:latin typeface="Comic Sans MS"/>
                <a:cs typeface="Comic Sans MS"/>
              </a:rPr>
              <a:t>participation</a:t>
            </a:r>
            <a:endParaRPr sz="2600">
              <a:latin typeface="Comic Sans MS"/>
              <a:cs typeface="Comic Sans MS"/>
            </a:endParaRPr>
          </a:p>
          <a:p>
            <a:pPr marL="12700" marR="5080" indent="143510">
              <a:lnSpc>
                <a:spcPct val="100000"/>
              </a:lnSpc>
              <a:spcBef>
                <a:spcPts val="625"/>
              </a:spcBef>
            </a:pPr>
            <a:r>
              <a:rPr sz="2600" b="1" spc="-5" dirty="0">
                <a:solidFill>
                  <a:srgbClr val="003399"/>
                </a:solidFill>
                <a:latin typeface="Comic Sans MS"/>
                <a:cs typeface="Comic Sans MS"/>
              </a:rPr>
              <a:t>Physically </a:t>
            </a:r>
            <a:r>
              <a:rPr sz="2600" b="1" dirty="0">
                <a:solidFill>
                  <a:srgbClr val="003399"/>
                </a:solidFill>
                <a:latin typeface="Comic Sans MS"/>
                <a:cs typeface="Comic Sans MS"/>
              </a:rPr>
              <a:t>&amp; mentally </a:t>
            </a:r>
            <a:r>
              <a:rPr sz="2600" b="1" spc="-5" dirty="0">
                <a:solidFill>
                  <a:srgbClr val="003399"/>
                </a:solidFill>
                <a:latin typeface="Comic Sans MS"/>
                <a:cs typeface="Comic Sans MS"/>
              </a:rPr>
              <a:t>engage </a:t>
            </a:r>
            <a:r>
              <a:rPr sz="2600" b="1" dirty="0">
                <a:solidFill>
                  <a:srgbClr val="003399"/>
                </a:solidFill>
                <a:latin typeface="Comic Sans MS"/>
                <a:cs typeface="Comic Sans MS"/>
              </a:rPr>
              <a:t>in </a:t>
            </a:r>
            <a:r>
              <a:rPr sz="2600" b="1" spc="-5" dirty="0">
                <a:solidFill>
                  <a:srgbClr val="003399"/>
                </a:solidFill>
                <a:latin typeface="Comic Sans MS"/>
                <a:cs typeface="Comic Sans MS"/>
              </a:rPr>
              <a:t>the </a:t>
            </a:r>
            <a:r>
              <a:rPr sz="2600" b="1" dirty="0">
                <a:solidFill>
                  <a:srgbClr val="003399"/>
                </a:solidFill>
                <a:latin typeface="Comic Sans MS"/>
                <a:cs typeface="Comic Sans MS"/>
              </a:rPr>
              <a:t>sharing </a:t>
            </a:r>
            <a:r>
              <a:rPr sz="2600" b="1" spc="-5" dirty="0">
                <a:solidFill>
                  <a:srgbClr val="003399"/>
                </a:solidFill>
                <a:latin typeface="Comic Sans MS"/>
                <a:cs typeface="Comic Sans MS"/>
              </a:rPr>
              <a:t>of  </a:t>
            </a:r>
            <a:r>
              <a:rPr sz="2600" b="1" dirty="0">
                <a:solidFill>
                  <a:srgbClr val="003399"/>
                </a:solidFill>
                <a:latin typeface="Comic Sans MS"/>
                <a:cs typeface="Comic Sans MS"/>
              </a:rPr>
              <a:t>meaning</a:t>
            </a:r>
            <a:endParaRPr sz="2600">
              <a:latin typeface="Comic Sans MS"/>
              <a:cs typeface="Comic Sans MS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3200">
              <a:latin typeface="Comic Sans MS"/>
              <a:cs typeface="Comic Sans MS"/>
            </a:endParaRPr>
          </a:p>
          <a:p>
            <a:pPr algn="ctr">
              <a:lnSpc>
                <a:spcPct val="100000"/>
              </a:lnSpc>
            </a:pPr>
            <a:r>
              <a:rPr sz="3300" b="1" spc="-5" dirty="0">
                <a:solidFill>
                  <a:srgbClr val="003399"/>
                </a:solidFill>
                <a:latin typeface="Comic Sans MS"/>
                <a:cs typeface="Comic Sans MS"/>
              </a:rPr>
              <a:t>Elements</a:t>
            </a:r>
            <a:endParaRPr sz="3300">
              <a:latin typeface="Comic Sans MS"/>
              <a:cs typeface="Comic Sans MS"/>
            </a:endParaRPr>
          </a:p>
          <a:p>
            <a:pPr marL="12700" marR="5080">
              <a:lnSpc>
                <a:spcPct val="110000"/>
              </a:lnSpc>
              <a:spcBef>
                <a:spcPts val="350"/>
              </a:spcBef>
              <a:tabLst>
                <a:tab pos="1412875" algn="l"/>
                <a:tab pos="3220720" algn="l"/>
                <a:tab pos="4173854" algn="l"/>
                <a:tab pos="6001385" algn="l"/>
                <a:tab pos="6909434" algn="l"/>
              </a:tabLst>
            </a:pPr>
            <a:r>
              <a:rPr sz="2600" b="1" spc="-5" dirty="0">
                <a:solidFill>
                  <a:srgbClr val="003399"/>
                </a:solidFill>
                <a:latin typeface="Comic Sans MS"/>
                <a:cs typeface="Comic Sans MS"/>
              </a:rPr>
              <a:t>Non-Verbal: </a:t>
            </a:r>
            <a:r>
              <a:rPr sz="2600" b="1" dirty="0">
                <a:solidFill>
                  <a:srgbClr val="003399"/>
                </a:solidFill>
                <a:latin typeface="Comic Sans MS"/>
                <a:cs typeface="Comic Sans MS"/>
              </a:rPr>
              <a:t>Eye </a:t>
            </a:r>
            <a:r>
              <a:rPr sz="2600" b="1" spc="-5" dirty="0">
                <a:solidFill>
                  <a:srgbClr val="003399"/>
                </a:solidFill>
                <a:latin typeface="Comic Sans MS"/>
                <a:cs typeface="Comic Sans MS"/>
              </a:rPr>
              <a:t>contact, facial expressions  </a:t>
            </a:r>
            <a:r>
              <a:rPr sz="2600" b="1" dirty="0">
                <a:solidFill>
                  <a:srgbClr val="003399"/>
                </a:solidFill>
                <a:latin typeface="Comic Sans MS"/>
                <a:cs typeface="Comic Sans MS"/>
              </a:rPr>
              <a:t>Verb</a:t>
            </a:r>
            <a:r>
              <a:rPr sz="2600" b="1" spc="5" dirty="0">
                <a:solidFill>
                  <a:srgbClr val="003399"/>
                </a:solidFill>
                <a:latin typeface="Comic Sans MS"/>
                <a:cs typeface="Comic Sans MS"/>
              </a:rPr>
              <a:t>a</a:t>
            </a:r>
            <a:r>
              <a:rPr sz="2600" b="1" spc="-15" dirty="0">
                <a:solidFill>
                  <a:srgbClr val="003399"/>
                </a:solidFill>
                <a:latin typeface="Comic Sans MS"/>
                <a:cs typeface="Comic Sans MS"/>
              </a:rPr>
              <a:t>l</a:t>
            </a:r>
            <a:r>
              <a:rPr sz="2600" b="1" dirty="0">
                <a:solidFill>
                  <a:srgbClr val="003399"/>
                </a:solidFill>
                <a:latin typeface="Comic Sans MS"/>
                <a:cs typeface="Comic Sans MS"/>
              </a:rPr>
              <a:t>:	</a:t>
            </a:r>
            <a:r>
              <a:rPr sz="2600" b="1" spc="-5" dirty="0">
                <a:solidFill>
                  <a:srgbClr val="003399"/>
                </a:solidFill>
                <a:latin typeface="Comic Sans MS"/>
                <a:cs typeface="Comic Sans MS"/>
              </a:rPr>
              <a:t>qu</a:t>
            </a:r>
            <a:r>
              <a:rPr sz="2600" b="1" spc="-15" dirty="0">
                <a:solidFill>
                  <a:srgbClr val="003399"/>
                </a:solidFill>
                <a:latin typeface="Comic Sans MS"/>
                <a:cs typeface="Comic Sans MS"/>
              </a:rPr>
              <a:t>e</a:t>
            </a:r>
            <a:r>
              <a:rPr sz="2600" b="1" dirty="0">
                <a:solidFill>
                  <a:srgbClr val="003399"/>
                </a:solidFill>
                <a:latin typeface="Comic Sans MS"/>
                <a:cs typeface="Comic Sans MS"/>
              </a:rPr>
              <a:t>sti</a:t>
            </a:r>
            <a:r>
              <a:rPr sz="2600" b="1" spc="-10" dirty="0">
                <a:solidFill>
                  <a:srgbClr val="003399"/>
                </a:solidFill>
                <a:latin typeface="Comic Sans MS"/>
                <a:cs typeface="Comic Sans MS"/>
              </a:rPr>
              <a:t>o</a:t>
            </a:r>
            <a:r>
              <a:rPr sz="2600" b="1" spc="-5" dirty="0">
                <a:solidFill>
                  <a:srgbClr val="003399"/>
                </a:solidFill>
                <a:latin typeface="Comic Sans MS"/>
                <a:cs typeface="Comic Sans MS"/>
              </a:rPr>
              <a:t>n</a:t>
            </a:r>
            <a:r>
              <a:rPr sz="2600" b="1" spc="-15" dirty="0">
                <a:solidFill>
                  <a:srgbClr val="003399"/>
                </a:solidFill>
                <a:latin typeface="Comic Sans MS"/>
                <a:cs typeface="Comic Sans MS"/>
              </a:rPr>
              <a:t>s</a:t>
            </a:r>
            <a:r>
              <a:rPr sz="2600" b="1" dirty="0">
                <a:solidFill>
                  <a:srgbClr val="003399"/>
                </a:solidFill>
                <a:latin typeface="Comic Sans MS"/>
                <a:cs typeface="Comic Sans MS"/>
              </a:rPr>
              <a:t>,	</a:t>
            </a:r>
            <a:r>
              <a:rPr sz="2600" b="1" spc="-5" dirty="0">
                <a:solidFill>
                  <a:srgbClr val="003399"/>
                </a:solidFill>
                <a:latin typeface="Comic Sans MS"/>
                <a:cs typeface="Comic Sans MS"/>
              </a:rPr>
              <a:t>b</a:t>
            </a:r>
            <a:r>
              <a:rPr sz="2600" b="1" dirty="0">
                <a:solidFill>
                  <a:srgbClr val="003399"/>
                </a:solidFill>
                <a:latin typeface="Comic Sans MS"/>
                <a:cs typeface="Comic Sans MS"/>
              </a:rPr>
              <a:t>ack	</a:t>
            </a:r>
            <a:r>
              <a:rPr sz="2600" b="1" spc="-20" dirty="0">
                <a:solidFill>
                  <a:srgbClr val="003399"/>
                </a:solidFill>
                <a:latin typeface="Comic Sans MS"/>
                <a:cs typeface="Comic Sans MS"/>
              </a:rPr>
              <a:t>c</a:t>
            </a:r>
            <a:r>
              <a:rPr sz="2600" b="1" dirty="0">
                <a:solidFill>
                  <a:srgbClr val="003399"/>
                </a:solidFill>
                <a:latin typeface="Comic Sans MS"/>
                <a:cs typeface="Comic Sans MS"/>
              </a:rPr>
              <a:t>han</a:t>
            </a:r>
            <a:r>
              <a:rPr sz="2600" b="1" spc="5" dirty="0">
                <a:solidFill>
                  <a:srgbClr val="003399"/>
                </a:solidFill>
                <a:latin typeface="Comic Sans MS"/>
                <a:cs typeface="Comic Sans MS"/>
              </a:rPr>
              <a:t>n</a:t>
            </a:r>
            <a:r>
              <a:rPr sz="2600" b="1" spc="-5" dirty="0">
                <a:solidFill>
                  <a:srgbClr val="003399"/>
                </a:solidFill>
                <a:latin typeface="Comic Sans MS"/>
                <a:cs typeface="Comic Sans MS"/>
              </a:rPr>
              <a:t>e</a:t>
            </a:r>
            <a:r>
              <a:rPr sz="2600" b="1" spc="-15" dirty="0">
                <a:solidFill>
                  <a:srgbClr val="003399"/>
                </a:solidFill>
                <a:latin typeface="Comic Sans MS"/>
                <a:cs typeface="Comic Sans MS"/>
              </a:rPr>
              <a:t>li</a:t>
            </a:r>
            <a:r>
              <a:rPr sz="2600" b="1" spc="-5" dirty="0">
                <a:solidFill>
                  <a:srgbClr val="003399"/>
                </a:solidFill>
                <a:latin typeface="Comic Sans MS"/>
                <a:cs typeface="Comic Sans MS"/>
              </a:rPr>
              <a:t>n</a:t>
            </a:r>
            <a:r>
              <a:rPr sz="2600" b="1" dirty="0">
                <a:solidFill>
                  <a:srgbClr val="003399"/>
                </a:solidFill>
                <a:latin typeface="Comic Sans MS"/>
                <a:cs typeface="Comic Sans MS"/>
              </a:rPr>
              <a:t>g	cu</a:t>
            </a:r>
            <a:r>
              <a:rPr sz="2600" b="1" spc="-20" dirty="0">
                <a:solidFill>
                  <a:srgbClr val="003399"/>
                </a:solidFill>
                <a:latin typeface="Comic Sans MS"/>
                <a:cs typeface="Comic Sans MS"/>
              </a:rPr>
              <a:t>e</a:t>
            </a:r>
            <a:r>
              <a:rPr sz="2600" b="1" dirty="0">
                <a:solidFill>
                  <a:srgbClr val="003399"/>
                </a:solidFill>
                <a:latin typeface="Comic Sans MS"/>
                <a:cs typeface="Comic Sans MS"/>
              </a:rPr>
              <a:t>s	such  </a:t>
            </a:r>
            <a:r>
              <a:rPr sz="2600" b="1" spc="5" dirty="0">
                <a:solidFill>
                  <a:srgbClr val="003399"/>
                </a:solidFill>
                <a:latin typeface="Comic Sans MS"/>
                <a:cs typeface="Comic Sans MS"/>
              </a:rPr>
              <a:t>as </a:t>
            </a:r>
            <a:r>
              <a:rPr sz="2600" b="1" dirty="0">
                <a:solidFill>
                  <a:srgbClr val="003399"/>
                </a:solidFill>
                <a:latin typeface="Comic Sans MS"/>
                <a:cs typeface="Comic Sans MS"/>
              </a:rPr>
              <a:t>“I see” “yes” “uh-huh”</a:t>
            </a:r>
            <a:r>
              <a:rPr sz="2600" b="1" spc="-130" dirty="0">
                <a:solidFill>
                  <a:srgbClr val="003399"/>
                </a:solidFill>
                <a:latin typeface="Comic Sans MS"/>
                <a:cs typeface="Comic Sans MS"/>
              </a:rPr>
              <a:t> </a:t>
            </a:r>
            <a:r>
              <a:rPr sz="2600" b="1" spc="-5" dirty="0">
                <a:solidFill>
                  <a:srgbClr val="003399"/>
                </a:solidFill>
                <a:latin typeface="Comic Sans MS"/>
                <a:cs typeface="Comic Sans MS"/>
              </a:rPr>
              <a:t>etc</a:t>
            </a:r>
            <a:endParaRPr sz="2600">
              <a:latin typeface="Comic Sans MS"/>
              <a:cs typeface="Comic Sans MS"/>
            </a:endParaRP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91895" y="1065275"/>
            <a:ext cx="6573011" cy="914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17576" y="432816"/>
            <a:ext cx="3389376" cy="10119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206495" y="432816"/>
            <a:ext cx="790956" cy="101193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396996" y="432816"/>
            <a:ext cx="4142232" cy="101193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688340" y="543814"/>
            <a:ext cx="654939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u="heavy" spc="-5" dirty="0">
                <a:solidFill>
                  <a:srgbClr val="003399"/>
                </a:solidFill>
                <a:uFill>
                  <a:solidFill>
                    <a:srgbClr val="003399"/>
                  </a:solidFill>
                </a:uFill>
                <a:latin typeface="Comic Sans MS"/>
                <a:cs typeface="Comic Sans MS"/>
              </a:rPr>
              <a:t>Participatory-</a:t>
            </a:r>
            <a:r>
              <a:rPr sz="3600" b="1" u="heavy" spc="-5" dirty="0">
                <a:solidFill>
                  <a:srgbClr val="003399"/>
                </a:solidFill>
                <a:uFill>
                  <a:solidFill>
                    <a:srgbClr val="003399"/>
                  </a:solidFill>
                </a:uFill>
                <a:latin typeface="Comic Sans MS"/>
                <a:cs typeface="Comic Sans MS"/>
              </a:rPr>
              <a:t>Passive</a:t>
            </a:r>
            <a:r>
              <a:rPr sz="3600" b="1" u="heavy" spc="-20" dirty="0">
                <a:solidFill>
                  <a:srgbClr val="003399"/>
                </a:solidFill>
                <a:uFill>
                  <a:solidFill>
                    <a:srgbClr val="003399"/>
                  </a:solidFill>
                </a:uFill>
                <a:latin typeface="Comic Sans MS"/>
                <a:cs typeface="Comic Sans MS"/>
              </a:rPr>
              <a:t> </a:t>
            </a:r>
            <a:r>
              <a:rPr sz="3600" b="1" u="heavy" spc="-5" dirty="0">
                <a:solidFill>
                  <a:srgbClr val="003399"/>
                </a:solidFill>
                <a:uFill>
                  <a:solidFill>
                    <a:srgbClr val="003399"/>
                  </a:solidFill>
                </a:uFill>
                <a:latin typeface="Comic Sans MS"/>
                <a:cs typeface="Comic Sans MS"/>
              </a:rPr>
              <a:t>listening</a:t>
            </a:r>
            <a:endParaRPr sz="3600">
              <a:latin typeface="Comic Sans MS"/>
              <a:cs typeface="Comic Sans M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710183" y="1303019"/>
            <a:ext cx="1961388" cy="78943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359151" y="1303019"/>
            <a:ext cx="1723644" cy="78943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768852" y="1303019"/>
            <a:ext cx="1597152" cy="78943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10183" y="1815083"/>
            <a:ext cx="1920239" cy="78943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884932" y="1815083"/>
            <a:ext cx="1498092" cy="78943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637532" y="1815083"/>
            <a:ext cx="838200" cy="789432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730240" y="1815083"/>
            <a:ext cx="2883408" cy="789432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56259" y="2241804"/>
            <a:ext cx="2351531" cy="789432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10183" y="3265932"/>
            <a:ext cx="1671827" cy="789432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200655" y="3265932"/>
            <a:ext cx="1760220" cy="789432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491484" y="3265932"/>
            <a:ext cx="624839" cy="789432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934967" y="3265932"/>
            <a:ext cx="1955291" cy="789432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708903" y="3265932"/>
            <a:ext cx="2023872" cy="789432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7551419" y="3265932"/>
            <a:ext cx="1062227" cy="789432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56259" y="3692652"/>
            <a:ext cx="1136904" cy="789432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379219" y="3692652"/>
            <a:ext cx="1562100" cy="789432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710183" y="4204715"/>
            <a:ext cx="1231392" cy="789432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060448" y="4204715"/>
            <a:ext cx="1917192" cy="789432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4096511" y="4204715"/>
            <a:ext cx="1011936" cy="789432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5227320" y="4204715"/>
            <a:ext cx="1882139" cy="789432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6640068" y="4204715"/>
            <a:ext cx="623316" cy="789432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7383780" y="4204715"/>
            <a:ext cx="1229868" cy="789432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556259" y="4631435"/>
            <a:ext cx="2058924" cy="789432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2302764" y="4631435"/>
            <a:ext cx="1010412" cy="789432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2997707" y="4631435"/>
            <a:ext cx="1684020" cy="789432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/>
          <p:nvPr/>
        </p:nvSpPr>
        <p:spPr>
          <a:xfrm>
            <a:off x="764540" y="1300251"/>
            <a:ext cx="7616825" cy="3867785"/>
          </a:xfrm>
          <a:prstGeom prst="rect">
            <a:avLst/>
          </a:prstGeom>
        </p:spPr>
        <p:txBody>
          <a:bodyPr vert="horz" wrap="square" lIns="0" tIns="98425" rIns="0" bIns="0" rtlCol="0">
            <a:spAutoFit/>
          </a:bodyPr>
          <a:lstStyle/>
          <a:p>
            <a:pPr marL="166370">
              <a:lnSpc>
                <a:spcPct val="100000"/>
              </a:lnSpc>
              <a:spcBef>
                <a:spcPts val="775"/>
              </a:spcBef>
            </a:pPr>
            <a:r>
              <a:rPr sz="2800" b="1" spc="-10" dirty="0">
                <a:solidFill>
                  <a:srgbClr val="003399"/>
                </a:solidFill>
                <a:latin typeface="Comic Sans MS"/>
                <a:cs typeface="Comic Sans MS"/>
              </a:rPr>
              <a:t>Listening without</a:t>
            </a:r>
            <a:r>
              <a:rPr sz="2800" b="1" spc="45" dirty="0">
                <a:solidFill>
                  <a:srgbClr val="003399"/>
                </a:solidFill>
                <a:latin typeface="Comic Sans MS"/>
                <a:cs typeface="Comic Sans MS"/>
              </a:rPr>
              <a:t> </a:t>
            </a:r>
            <a:r>
              <a:rPr sz="2800" b="1" spc="-10" dirty="0">
                <a:solidFill>
                  <a:srgbClr val="003399"/>
                </a:solidFill>
                <a:latin typeface="Comic Sans MS"/>
                <a:cs typeface="Comic Sans MS"/>
              </a:rPr>
              <a:t>talking</a:t>
            </a:r>
            <a:endParaRPr sz="2800">
              <a:latin typeface="Comic Sans MS"/>
              <a:cs typeface="Comic Sans MS"/>
            </a:endParaRPr>
          </a:p>
          <a:p>
            <a:pPr marL="12700" marR="5080" indent="153670">
              <a:lnSpc>
                <a:spcPct val="100000"/>
              </a:lnSpc>
              <a:spcBef>
                <a:spcPts val="675"/>
              </a:spcBef>
              <a:tabLst>
                <a:tab pos="2341880" algn="l"/>
                <a:tab pos="4094479" algn="l"/>
                <a:tab pos="5187315" algn="l"/>
              </a:tabLst>
            </a:pPr>
            <a:r>
              <a:rPr sz="2800" b="1" spc="-5" dirty="0">
                <a:solidFill>
                  <a:srgbClr val="003399"/>
                </a:solidFill>
                <a:latin typeface="Comic Sans MS"/>
                <a:cs typeface="Comic Sans MS"/>
              </a:rPr>
              <a:t>Powe</a:t>
            </a:r>
            <a:r>
              <a:rPr sz="2800" b="1" dirty="0">
                <a:solidFill>
                  <a:srgbClr val="003399"/>
                </a:solidFill>
                <a:latin typeface="Comic Sans MS"/>
                <a:cs typeface="Comic Sans MS"/>
              </a:rPr>
              <a:t>r</a:t>
            </a:r>
            <a:r>
              <a:rPr sz="2800" b="1" spc="-10" dirty="0">
                <a:solidFill>
                  <a:srgbClr val="003399"/>
                </a:solidFill>
                <a:latin typeface="Comic Sans MS"/>
                <a:cs typeface="Comic Sans MS"/>
              </a:rPr>
              <a:t>fu</a:t>
            </a:r>
            <a:r>
              <a:rPr sz="2800" b="1" spc="-5" dirty="0">
                <a:solidFill>
                  <a:srgbClr val="003399"/>
                </a:solidFill>
                <a:latin typeface="Comic Sans MS"/>
                <a:cs typeface="Comic Sans MS"/>
              </a:rPr>
              <a:t>l</a:t>
            </a:r>
            <a:r>
              <a:rPr sz="2800" b="1" dirty="0">
                <a:solidFill>
                  <a:srgbClr val="003399"/>
                </a:solidFill>
                <a:latin typeface="Comic Sans MS"/>
                <a:cs typeface="Comic Sans MS"/>
              </a:rPr>
              <a:t>	</a:t>
            </a:r>
            <a:r>
              <a:rPr sz="2800" b="1" spc="-5" dirty="0">
                <a:solidFill>
                  <a:srgbClr val="003399"/>
                </a:solidFill>
                <a:latin typeface="Comic Sans MS"/>
                <a:cs typeface="Comic Sans MS"/>
              </a:rPr>
              <a:t>me</a:t>
            </a:r>
            <a:r>
              <a:rPr sz="2800" b="1" spc="-20" dirty="0">
                <a:solidFill>
                  <a:srgbClr val="003399"/>
                </a:solidFill>
                <a:latin typeface="Comic Sans MS"/>
                <a:cs typeface="Comic Sans MS"/>
              </a:rPr>
              <a:t>a</a:t>
            </a:r>
            <a:r>
              <a:rPr sz="2800" b="1" spc="-10" dirty="0">
                <a:solidFill>
                  <a:srgbClr val="003399"/>
                </a:solidFill>
                <a:latin typeface="Comic Sans MS"/>
                <a:cs typeface="Comic Sans MS"/>
              </a:rPr>
              <a:t>n</a:t>
            </a:r>
            <a:r>
              <a:rPr sz="2800" b="1" spc="-5" dirty="0">
                <a:solidFill>
                  <a:srgbClr val="003399"/>
                </a:solidFill>
                <a:latin typeface="Comic Sans MS"/>
                <a:cs typeface="Comic Sans MS"/>
              </a:rPr>
              <a:t>s</a:t>
            </a:r>
            <a:r>
              <a:rPr sz="2800" b="1" dirty="0">
                <a:solidFill>
                  <a:srgbClr val="003399"/>
                </a:solidFill>
                <a:latin typeface="Comic Sans MS"/>
                <a:cs typeface="Comic Sans MS"/>
              </a:rPr>
              <a:t>	o</a:t>
            </a:r>
            <a:r>
              <a:rPr sz="2800" b="1" spc="-5" dirty="0">
                <a:solidFill>
                  <a:srgbClr val="003399"/>
                </a:solidFill>
                <a:latin typeface="Comic Sans MS"/>
                <a:cs typeface="Comic Sans MS"/>
              </a:rPr>
              <a:t>f</a:t>
            </a:r>
            <a:r>
              <a:rPr sz="2800" b="1" dirty="0">
                <a:solidFill>
                  <a:srgbClr val="003399"/>
                </a:solidFill>
                <a:latin typeface="Comic Sans MS"/>
                <a:cs typeface="Comic Sans MS"/>
              </a:rPr>
              <a:t>	</a:t>
            </a:r>
            <a:r>
              <a:rPr sz="2800" b="1" spc="-5" dirty="0">
                <a:solidFill>
                  <a:srgbClr val="003399"/>
                </a:solidFill>
                <a:latin typeface="Comic Sans MS"/>
                <a:cs typeface="Comic Sans MS"/>
              </a:rPr>
              <a:t>c</a:t>
            </a:r>
            <a:r>
              <a:rPr sz="2800" b="1" spc="5" dirty="0">
                <a:solidFill>
                  <a:srgbClr val="003399"/>
                </a:solidFill>
                <a:latin typeface="Comic Sans MS"/>
                <a:cs typeface="Comic Sans MS"/>
              </a:rPr>
              <a:t>o</a:t>
            </a:r>
            <a:r>
              <a:rPr sz="2800" b="1" spc="-5" dirty="0">
                <a:solidFill>
                  <a:srgbClr val="003399"/>
                </a:solidFill>
                <a:latin typeface="Comic Sans MS"/>
                <a:cs typeface="Comic Sans MS"/>
              </a:rPr>
              <a:t>mmu</a:t>
            </a:r>
            <a:r>
              <a:rPr sz="2800" b="1" dirty="0">
                <a:solidFill>
                  <a:srgbClr val="003399"/>
                </a:solidFill>
                <a:latin typeface="Comic Sans MS"/>
                <a:cs typeface="Comic Sans MS"/>
              </a:rPr>
              <a:t>n</a:t>
            </a:r>
            <a:r>
              <a:rPr sz="2800" b="1" spc="-10" dirty="0">
                <a:solidFill>
                  <a:srgbClr val="003399"/>
                </a:solidFill>
                <a:latin typeface="Comic Sans MS"/>
                <a:cs typeface="Comic Sans MS"/>
              </a:rPr>
              <a:t>ica</a:t>
            </a:r>
            <a:r>
              <a:rPr sz="2800" b="1" spc="5" dirty="0">
                <a:solidFill>
                  <a:srgbClr val="003399"/>
                </a:solidFill>
                <a:latin typeface="Comic Sans MS"/>
                <a:cs typeface="Comic Sans MS"/>
              </a:rPr>
              <a:t>t</a:t>
            </a:r>
            <a:r>
              <a:rPr sz="2800" b="1" dirty="0">
                <a:solidFill>
                  <a:srgbClr val="003399"/>
                </a:solidFill>
                <a:latin typeface="Comic Sans MS"/>
                <a:cs typeface="Comic Sans MS"/>
              </a:rPr>
              <a:t>i</a:t>
            </a:r>
            <a:r>
              <a:rPr sz="2800" b="1" spc="-10" dirty="0">
                <a:solidFill>
                  <a:srgbClr val="003399"/>
                </a:solidFill>
                <a:latin typeface="Comic Sans MS"/>
                <a:cs typeface="Comic Sans MS"/>
              </a:rPr>
              <a:t>ng  </a:t>
            </a:r>
            <a:r>
              <a:rPr sz="2800" b="1" spc="-5" dirty="0">
                <a:solidFill>
                  <a:srgbClr val="003399"/>
                </a:solidFill>
                <a:latin typeface="Comic Sans MS"/>
                <a:cs typeface="Comic Sans MS"/>
              </a:rPr>
              <a:t>acceptance</a:t>
            </a:r>
            <a:endParaRPr sz="2800">
              <a:latin typeface="Comic Sans MS"/>
              <a:cs typeface="Comic Sans MS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3350">
              <a:latin typeface="Comic Sans MS"/>
              <a:cs typeface="Comic Sans MS"/>
            </a:endParaRPr>
          </a:p>
          <a:p>
            <a:pPr marL="12700" marR="6985" indent="153670">
              <a:lnSpc>
                <a:spcPct val="100000"/>
              </a:lnSpc>
              <a:tabLst>
                <a:tab pos="1656714" algn="l"/>
                <a:tab pos="3391535" algn="l"/>
                <a:tab pos="5165725" algn="l"/>
                <a:tab pos="7009130" algn="l"/>
              </a:tabLst>
            </a:pPr>
            <a:r>
              <a:rPr sz="2800" b="1" spc="-5" dirty="0">
                <a:solidFill>
                  <a:srgbClr val="003399"/>
                </a:solidFill>
                <a:latin typeface="Comic Sans MS"/>
                <a:cs typeface="Comic Sans MS"/>
              </a:rPr>
              <a:t>P</a:t>
            </a:r>
            <a:r>
              <a:rPr sz="2800" b="1" spc="-15" dirty="0">
                <a:solidFill>
                  <a:srgbClr val="003399"/>
                </a:solidFill>
                <a:latin typeface="Comic Sans MS"/>
                <a:cs typeface="Comic Sans MS"/>
              </a:rPr>
              <a:t>a</a:t>
            </a:r>
            <a:r>
              <a:rPr sz="2800" b="1" spc="-5" dirty="0">
                <a:solidFill>
                  <a:srgbClr val="003399"/>
                </a:solidFill>
                <a:latin typeface="Comic Sans MS"/>
                <a:cs typeface="Comic Sans MS"/>
              </a:rPr>
              <a:t>ssive</a:t>
            </a:r>
            <a:r>
              <a:rPr sz="2800" b="1" dirty="0">
                <a:solidFill>
                  <a:srgbClr val="003399"/>
                </a:solidFill>
                <a:latin typeface="Comic Sans MS"/>
                <a:cs typeface="Comic Sans MS"/>
              </a:rPr>
              <a:t>	</a:t>
            </a:r>
            <a:r>
              <a:rPr sz="2800" b="1" spc="-5" dirty="0">
                <a:solidFill>
                  <a:srgbClr val="003399"/>
                </a:solidFill>
                <a:latin typeface="Comic Sans MS"/>
                <a:cs typeface="Comic Sans MS"/>
              </a:rPr>
              <a:t>listen</a:t>
            </a:r>
            <a:r>
              <a:rPr sz="2800" b="1" spc="5" dirty="0">
                <a:solidFill>
                  <a:srgbClr val="003399"/>
                </a:solidFill>
                <a:latin typeface="Comic Sans MS"/>
                <a:cs typeface="Comic Sans MS"/>
              </a:rPr>
              <a:t>e</a:t>
            </a:r>
            <a:r>
              <a:rPr sz="2800" b="1" spc="-15" dirty="0">
                <a:solidFill>
                  <a:srgbClr val="003399"/>
                </a:solidFill>
                <a:latin typeface="Comic Sans MS"/>
                <a:cs typeface="Comic Sans MS"/>
              </a:rPr>
              <a:t>r</a:t>
            </a:r>
            <a:r>
              <a:rPr sz="2800" b="1" spc="-5" dirty="0">
                <a:solidFill>
                  <a:srgbClr val="003399"/>
                </a:solidFill>
                <a:latin typeface="Comic Sans MS"/>
                <a:cs typeface="Comic Sans MS"/>
              </a:rPr>
              <a:t>:</a:t>
            </a:r>
            <a:r>
              <a:rPr sz="2800" b="1" dirty="0">
                <a:solidFill>
                  <a:srgbClr val="003399"/>
                </a:solidFill>
                <a:latin typeface="Comic Sans MS"/>
                <a:cs typeface="Comic Sans MS"/>
              </a:rPr>
              <a:t>	</a:t>
            </a:r>
            <a:r>
              <a:rPr sz="2800" b="1" spc="-5" dirty="0">
                <a:solidFill>
                  <a:srgbClr val="003399"/>
                </a:solidFill>
                <a:latin typeface="Comic Sans MS"/>
                <a:cs typeface="Comic Sans MS"/>
              </a:rPr>
              <a:t>suspe</a:t>
            </a:r>
            <a:r>
              <a:rPr sz="2800" b="1" spc="5" dirty="0">
                <a:solidFill>
                  <a:srgbClr val="003399"/>
                </a:solidFill>
                <a:latin typeface="Comic Sans MS"/>
                <a:cs typeface="Comic Sans MS"/>
              </a:rPr>
              <a:t>n</a:t>
            </a:r>
            <a:r>
              <a:rPr sz="2800" b="1" spc="-10" dirty="0">
                <a:solidFill>
                  <a:srgbClr val="003399"/>
                </a:solidFill>
                <a:latin typeface="Comic Sans MS"/>
                <a:cs typeface="Comic Sans MS"/>
              </a:rPr>
              <a:t>d</a:t>
            </a:r>
            <a:r>
              <a:rPr sz="2800" b="1" spc="-5" dirty="0">
                <a:solidFill>
                  <a:srgbClr val="003399"/>
                </a:solidFill>
                <a:latin typeface="Comic Sans MS"/>
                <a:cs typeface="Comic Sans MS"/>
              </a:rPr>
              <a:t>s</a:t>
            </a:r>
            <a:r>
              <a:rPr sz="2800" b="1" dirty="0">
                <a:solidFill>
                  <a:srgbClr val="003399"/>
                </a:solidFill>
                <a:latin typeface="Comic Sans MS"/>
                <a:cs typeface="Comic Sans MS"/>
              </a:rPr>
              <a:t>	</a:t>
            </a:r>
            <a:r>
              <a:rPr sz="2800" b="1" spc="-10" dirty="0">
                <a:solidFill>
                  <a:srgbClr val="003399"/>
                </a:solidFill>
                <a:latin typeface="Comic Sans MS"/>
                <a:cs typeface="Comic Sans MS"/>
              </a:rPr>
              <a:t>ju</a:t>
            </a:r>
            <a:r>
              <a:rPr sz="2800" b="1" spc="-5" dirty="0">
                <a:solidFill>
                  <a:srgbClr val="003399"/>
                </a:solidFill>
                <a:latin typeface="Comic Sans MS"/>
                <a:cs typeface="Comic Sans MS"/>
              </a:rPr>
              <a:t>d</a:t>
            </a:r>
            <a:r>
              <a:rPr sz="2800" b="1" spc="5" dirty="0">
                <a:solidFill>
                  <a:srgbClr val="003399"/>
                </a:solidFill>
                <a:latin typeface="Comic Sans MS"/>
                <a:cs typeface="Comic Sans MS"/>
              </a:rPr>
              <a:t>g</a:t>
            </a:r>
            <a:r>
              <a:rPr sz="2800" b="1" spc="-5" dirty="0">
                <a:solidFill>
                  <a:srgbClr val="003399"/>
                </a:solidFill>
                <a:latin typeface="Comic Sans MS"/>
                <a:cs typeface="Comic Sans MS"/>
              </a:rPr>
              <a:t>ment</a:t>
            </a:r>
            <a:r>
              <a:rPr sz="2800" b="1" dirty="0">
                <a:solidFill>
                  <a:srgbClr val="003399"/>
                </a:solidFill>
                <a:latin typeface="Comic Sans MS"/>
                <a:cs typeface="Comic Sans MS"/>
              </a:rPr>
              <a:t>	</a:t>
            </a:r>
            <a:r>
              <a:rPr sz="2800" b="1" spc="-5" dirty="0">
                <a:solidFill>
                  <a:srgbClr val="003399"/>
                </a:solidFill>
                <a:latin typeface="Comic Sans MS"/>
                <a:cs typeface="Comic Sans MS"/>
              </a:rPr>
              <a:t>and  </a:t>
            </a:r>
            <a:r>
              <a:rPr sz="2800" b="1" spc="-10" dirty="0">
                <a:solidFill>
                  <a:srgbClr val="003399"/>
                </a:solidFill>
                <a:latin typeface="Comic Sans MS"/>
                <a:cs typeface="Comic Sans MS"/>
              </a:rPr>
              <a:t>just</a:t>
            </a:r>
            <a:r>
              <a:rPr sz="2800" b="1" spc="5" dirty="0">
                <a:solidFill>
                  <a:srgbClr val="003399"/>
                </a:solidFill>
                <a:latin typeface="Comic Sans MS"/>
                <a:cs typeface="Comic Sans MS"/>
              </a:rPr>
              <a:t> </a:t>
            </a:r>
            <a:r>
              <a:rPr sz="2800" b="1" spc="-5" dirty="0">
                <a:solidFill>
                  <a:srgbClr val="003399"/>
                </a:solidFill>
                <a:latin typeface="Comic Sans MS"/>
                <a:cs typeface="Comic Sans MS"/>
              </a:rPr>
              <a:t>listens</a:t>
            </a:r>
            <a:endParaRPr sz="2800">
              <a:latin typeface="Comic Sans MS"/>
              <a:cs typeface="Comic Sans MS"/>
            </a:endParaRPr>
          </a:p>
          <a:p>
            <a:pPr marL="12700" marR="5715" indent="153670">
              <a:lnSpc>
                <a:spcPct val="100000"/>
              </a:lnSpc>
              <a:spcBef>
                <a:spcPts val="675"/>
              </a:spcBef>
              <a:tabLst>
                <a:tab pos="1517015" algn="l"/>
                <a:tab pos="3553460" algn="l"/>
                <a:tab pos="4684395" algn="l"/>
                <a:tab pos="6840855" algn="l"/>
              </a:tabLst>
            </a:pPr>
            <a:r>
              <a:rPr sz="2800" b="1" spc="-5" dirty="0">
                <a:solidFill>
                  <a:srgbClr val="003399"/>
                </a:solidFill>
                <a:latin typeface="Comic Sans MS"/>
                <a:cs typeface="Comic Sans MS"/>
              </a:rPr>
              <a:t>Who	ac</a:t>
            </a:r>
            <a:r>
              <a:rPr sz="2800" b="1" dirty="0">
                <a:solidFill>
                  <a:srgbClr val="003399"/>
                </a:solidFill>
                <a:latin typeface="Comic Sans MS"/>
                <a:cs typeface="Comic Sans MS"/>
              </a:rPr>
              <a:t>c</a:t>
            </a:r>
            <a:r>
              <a:rPr sz="2800" b="1" spc="-10" dirty="0">
                <a:solidFill>
                  <a:srgbClr val="003399"/>
                </a:solidFill>
                <a:latin typeface="Comic Sans MS"/>
                <a:cs typeface="Comic Sans MS"/>
              </a:rPr>
              <a:t>epts</a:t>
            </a:r>
            <a:r>
              <a:rPr sz="2800" b="1" spc="-5" dirty="0">
                <a:solidFill>
                  <a:srgbClr val="003399"/>
                </a:solidFill>
                <a:latin typeface="Comic Sans MS"/>
                <a:cs typeface="Comic Sans MS"/>
              </a:rPr>
              <a:t>,</a:t>
            </a:r>
            <a:r>
              <a:rPr sz="2800" b="1" dirty="0">
                <a:solidFill>
                  <a:srgbClr val="003399"/>
                </a:solidFill>
                <a:latin typeface="Comic Sans MS"/>
                <a:cs typeface="Comic Sans MS"/>
              </a:rPr>
              <a:t>	</a:t>
            </a:r>
            <a:r>
              <a:rPr sz="2800" b="1" spc="-10" dirty="0">
                <a:solidFill>
                  <a:srgbClr val="003399"/>
                </a:solidFill>
                <a:latin typeface="Comic Sans MS"/>
                <a:cs typeface="Comic Sans MS"/>
              </a:rPr>
              <a:t>no</a:t>
            </a:r>
            <a:r>
              <a:rPr sz="2800" b="1" spc="-5" dirty="0">
                <a:solidFill>
                  <a:srgbClr val="003399"/>
                </a:solidFill>
                <a:latin typeface="Comic Sans MS"/>
                <a:cs typeface="Comic Sans MS"/>
              </a:rPr>
              <a:t>t</a:t>
            </a:r>
            <a:r>
              <a:rPr sz="2800" b="1" dirty="0">
                <a:solidFill>
                  <a:srgbClr val="003399"/>
                </a:solidFill>
                <a:latin typeface="Comic Sans MS"/>
                <a:cs typeface="Comic Sans MS"/>
              </a:rPr>
              <a:t>	</a:t>
            </a:r>
            <a:r>
              <a:rPr sz="2800" b="1" spc="-10" dirty="0">
                <a:solidFill>
                  <a:srgbClr val="003399"/>
                </a:solidFill>
                <a:latin typeface="Comic Sans MS"/>
                <a:cs typeface="Comic Sans MS"/>
              </a:rPr>
              <a:t>ev</a:t>
            </a:r>
            <a:r>
              <a:rPr sz="2800" b="1" spc="-20" dirty="0">
                <a:solidFill>
                  <a:srgbClr val="003399"/>
                </a:solidFill>
                <a:latin typeface="Comic Sans MS"/>
                <a:cs typeface="Comic Sans MS"/>
              </a:rPr>
              <a:t>a</a:t>
            </a:r>
            <a:r>
              <a:rPr sz="2800" b="1" spc="-5" dirty="0">
                <a:solidFill>
                  <a:srgbClr val="003399"/>
                </a:solidFill>
                <a:latin typeface="Comic Sans MS"/>
                <a:cs typeface="Comic Sans MS"/>
              </a:rPr>
              <a:t>l</a:t>
            </a:r>
            <a:r>
              <a:rPr sz="2800" b="1" dirty="0">
                <a:solidFill>
                  <a:srgbClr val="003399"/>
                </a:solidFill>
                <a:latin typeface="Comic Sans MS"/>
                <a:cs typeface="Comic Sans MS"/>
              </a:rPr>
              <a:t>u</a:t>
            </a:r>
            <a:r>
              <a:rPr sz="2800" b="1" spc="-5" dirty="0">
                <a:solidFill>
                  <a:srgbClr val="003399"/>
                </a:solidFill>
                <a:latin typeface="Comic Sans MS"/>
                <a:cs typeface="Comic Sans MS"/>
              </a:rPr>
              <a:t>at</a:t>
            </a:r>
            <a:r>
              <a:rPr sz="2800" b="1" spc="-10" dirty="0">
                <a:solidFill>
                  <a:srgbClr val="003399"/>
                </a:solidFill>
                <a:latin typeface="Comic Sans MS"/>
                <a:cs typeface="Comic Sans MS"/>
              </a:rPr>
              <a:t>e</a:t>
            </a:r>
            <a:r>
              <a:rPr sz="2800" b="1" spc="-5" dirty="0">
                <a:solidFill>
                  <a:srgbClr val="003399"/>
                </a:solidFill>
                <a:latin typeface="Comic Sans MS"/>
                <a:cs typeface="Comic Sans MS"/>
              </a:rPr>
              <a:t>.</a:t>
            </a:r>
            <a:r>
              <a:rPr sz="2800" b="1" dirty="0">
                <a:solidFill>
                  <a:srgbClr val="003399"/>
                </a:solidFill>
                <a:latin typeface="Comic Sans MS"/>
                <a:cs typeface="Comic Sans MS"/>
              </a:rPr>
              <a:t>	</a:t>
            </a:r>
            <a:r>
              <a:rPr sz="2800" b="1" spc="-5" dirty="0">
                <a:solidFill>
                  <a:srgbClr val="003399"/>
                </a:solidFill>
                <a:latin typeface="Comic Sans MS"/>
                <a:cs typeface="Comic Sans MS"/>
              </a:rPr>
              <a:t>Who  supports, not</a:t>
            </a:r>
            <a:r>
              <a:rPr sz="2800" b="1" spc="10" dirty="0">
                <a:solidFill>
                  <a:srgbClr val="003399"/>
                </a:solidFill>
                <a:latin typeface="Comic Sans MS"/>
                <a:cs typeface="Comic Sans MS"/>
              </a:rPr>
              <a:t> </a:t>
            </a:r>
            <a:r>
              <a:rPr sz="2800" b="1" spc="-10" dirty="0">
                <a:solidFill>
                  <a:srgbClr val="003399"/>
                </a:solidFill>
                <a:latin typeface="Comic Sans MS"/>
                <a:cs typeface="Comic Sans MS"/>
              </a:rPr>
              <a:t>intrude</a:t>
            </a:r>
            <a:endParaRPr sz="2800">
              <a:latin typeface="Comic Sans MS"/>
              <a:cs typeface="Comic Sans M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71856" y="905255"/>
            <a:ext cx="1533144" cy="9022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15695" y="1464563"/>
            <a:ext cx="1996439" cy="746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368552" y="905255"/>
            <a:ext cx="1612392" cy="90220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045463" y="2157983"/>
            <a:ext cx="623315" cy="81076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280160" y="2033016"/>
            <a:ext cx="1828800" cy="101193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612140" y="1020826"/>
            <a:ext cx="7642225" cy="43414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u="heavy" spc="5" dirty="0">
                <a:uFill>
                  <a:solidFill>
                    <a:srgbClr val="000000"/>
                  </a:solidFill>
                </a:uFill>
                <a:latin typeface="Tahoma"/>
                <a:cs typeface="Tahoma"/>
              </a:rPr>
              <a:t>Key</a:t>
            </a:r>
            <a:r>
              <a:rPr sz="3200" u="heavy" spc="-5" dirty="0">
                <a:uFill>
                  <a:solidFill>
                    <a:srgbClr val="000000"/>
                  </a:solidFill>
                </a:uFill>
                <a:latin typeface="Tahoma"/>
                <a:cs typeface="Tahoma"/>
              </a:rPr>
              <a:t> </a:t>
            </a:r>
            <a:r>
              <a:rPr sz="3200" u="heavy" dirty="0">
                <a:uFill>
                  <a:solidFill>
                    <a:srgbClr val="000000"/>
                  </a:solidFill>
                </a:uFill>
                <a:latin typeface="Tahoma"/>
                <a:cs typeface="Tahoma"/>
              </a:rPr>
              <a:t>Forces</a:t>
            </a:r>
            <a:endParaRPr sz="32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4200">
              <a:latin typeface="Tahoma"/>
              <a:cs typeface="Tahoma"/>
            </a:endParaRPr>
          </a:p>
          <a:p>
            <a:pPr marL="951230" indent="-291465">
              <a:lnSpc>
                <a:spcPct val="100000"/>
              </a:lnSpc>
              <a:buClr>
                <a:srgbClr val="CC3300"/>
              </a:buClr>
              <a:buSzPct val="84722"/>
              <a:buFont typeface="Arial"/>
              <a:buChar char="•"/>
              <a:tabLst>
                <a:tab pos="951865" algn="l"/>
              </a:tabLst>
            </a:pPr>
            <a:r>
              <a:rPr sz="3600" b="1" dirty="0">
                <a:latin typeface="Arial Narrow"/>
                <a:cs typeface="Arial Narrow"/>
              </a:rPr>
              <a:t>People</a:t>
            </a:r>
            <a:endParaRPr sz="3600">
              <a:latin typeface="Arial Narrow"/>
              <a:cs typeface="Arial Narrow"/>
            </a:endParaRPr>
          </a:p>
          <a:p>
            <a:pPr marL="1175385" marR="5080" lvl="1" indent="-62865">
              <a:lnSpc>
                <a:spcPct val="100000"/>
              </a:lnSpc>
              <a:spcBef>
                <a:spcPts val="735"/>
              </a:spcBef>
              <a:buSzPct val="60937"/>
              <a:buFont typeface="Wingdings"/>
              <a:buChar char=""/>
              <a:tabLst>
                <a:tab pos="1374140" algn="l"/>
              </a:tabLst>
            </a:pPr>
            <a:r>
              <a:rPr sz="3200" b="1" i="1" dirty="0">
                <a:latin typeface="Times New Roman"/>
                <a:cs typeface="Times New Roman"/>
              </a:rPr>
              <a:t>Make </a:t>
            </a:r>
            <a:r>
              <a:rPr sz="3200" b="1" i="1" spc="-10" dirty="0">
                <a:latin typeface="Times New Roman"/>
                <a:cs typeface="Times New Roman"/>
              </a:rPr>
              <a:t>up </a:t>
            </a:r>
            <a:r>
              <a:rPr sz="3200" b="1" i="1" spc="-5" dirty="0">
                <a:latin typeface="Times New Roman"/>
                <a:cs typeface="Times New Roman"/>
              </a:rPr>
              <a:t>the internal </a:t>
            </a:r>
            <a:r>
              <a:rPr sz="3200" b="1" i="1" dirty="0">
                <a:latin typeface="Times New Roman"/>
                <a:cs typeface="Times New Roman"/>
              </a:rPr>
              <a:t>social system of  an</a:t>
            </a:r>
            <a:r>
              <a:rPr sz="3200" b="1" i="1" spc="-5" dirty="0">
                <a:latin typeface="Times New Roman"/>
                <a:cs typeface="Times New Roman"/>
              </a:rPr>
              <a:t> </a:t>
            </a:r>
            <a:r>
              <a:rPr sz="3200" b="1" i="1" dirty="0">
                <a:latin typeface="Times New Roman"/>
                <a:cs typeface="Times New Roman"/>
              </a:rPr>
              <a:t>organization</a:t>
            </a:r>
            <a:endParaRPr sz="3200">
              <a:latin typeface="Times New Roman"/>
              <a:cs typeface="Times New Roman"/>
            </a:endParaRPr>
          </a:p>
          <a:p>
            <a:pPr marL="1175385" marR="291465" lvl="1" indent="-62865">
              <a:lnSpc>
                <a:spcPct val="100000"/>
              </a:lnSpc>
              <a:spcBef>
                <a:spcPts val="770"/>
              </a:spcBef>
              <a:buSzPct val="60937"/>
              <a:buFont typeface="Wingdings"/>
              <a:buChar char=""/>
              <a:tabLst>
                <a:tab pos="1374140" algn="l"/>
              </a:tabLst>
            </a:pPr>
            <a:r>
              <a:rPr sz="3200" b="1" i="1" spc="-5" dirty="0">
                <a:latin typeface="Times New Roman"/>
                <a:cs typeface="Times New Roman"/>
              </a:rPr>
              <a:t>Melting </a:t>
            </a:r>
            <a:r>
              <a:rPr sz="3200" b="1" i="1" dirty="0">
                <a:latin typeface="Times New Roman"/>
                <a:cs typeface="Times New Roman"/>
              </a:rPr>
              <a:t>pot of diversity – talents,  background and perspectives to</a:t>
            </a:r>
            <a:r>
              <a:rPr sz="3200" b="1" i="1" spc="-80" dirty="0">
                <a:latin typeface="Times New Roman"/>
                <a:cs typeface="Times New Roman"/>
              </a:rPr>
              <a:t> </a:t>
            </a:r>
            <a:r>
              <a:rPr sz="3200" b="1" i="1" spc="-5" dirty="0">
                <a:latin typeface="Times New Roman"/>
                <a:cs typeface="Times New Roman"/>
              </a:rPr>
              <a:t>their  </a:t>
            </a:r>
            <a:r>
              <a:rPr sz="3200" b="1" i="1" dirty="0">
                <a:latin typeface="Times New Roman"/>
                <a:cs typeface="Times New Roman"/>
              </a:rPr>
              <a:t>jobs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70916" y="544068"/>
            <a:ext cx="2090927" cy="8260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91895" y="1057655"/>
            <a:ext cx="5436108" cy="8686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068067" y="544068"/>
            <a:ext cx="647700" cy="82600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221992" y="544068"/>
            <a:ext cx="2206752" cy="82600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012691" y="432816"/>
            <a:ext cx="2389632" cy="101193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688340" y="543814"/>
            <a:ext cx="541083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900" b="1" u="heavy" dirty="0">
                <a:solidFill>
                  <a:srgbClr val="003399"/>
                </a:solidFill>
                <a:uFill>
                  <a:solidFill>
                    <a:srgbClr val="003399"/>
                  </a:solidFill>
                </a:uFill>
                <a:latin typeface="Comic Sans MS"/>
                <a:cs typeface="Comic Sans MS"/>
              </a:rPr>
              <a:t>Empathic</a:t>
            </a:r>
            <a:r>
              <a:rPr sz="2900" u="heavy" dirty="0">
                <a:solidFill>
                  <a:srgbClr val="003399"/>
                </a:solidFill>
                <a:uFill>
                  <a:solidFill>
                    <a:srgbClr val="003399"/>
                  </a:solidFill>
                </a:uFill>
                <a:latin typeface="Comic Sans MS"/>
                <a:cs typeface="Comic Sans MS"/>
              </a:rPr>
              <a:t>-Objective</a:t>
            </a:r>
            <a:r>
              <a:rPr sz="2900" u="heavy" spc="90" dirty="0">
                <a:solidFill>
                  <a:srgbClr val="003399"/>
                </a:solidFill>
                <a:uFill>
                  <a:solidFill>
                    <a:srgbClr val="003399"/>
                  </a:solidFill>
                </a:uFill>
                <a:latin typeface="Comic Sans MS"/>
                <a:cs typeface="Comic Sans MS"/>
              </a:rPr>
              <a:t> </a:t>
            </a:r>
            <a:r>
              <a:rPr sz="3600" u="heavy" spc="-5" dirty="0">
                <a:solidFill>
                  <a:srgbClr val="003399"/>
                </a:solidFill>
                <a:uFill>
                  <a:solidFill>
                    <a:srgbClr val="003399"/>
                  </a:solidFill>
                </a:uFill>
                <a:latin typeface="Comic Sans MS"/>
                <a:cs typeface="Comic Sans MS"/>
              </a:rPr>
              <a:t>listening</a:t>
            </a:r>
            <a:endParaRPr sz="3600">
              <a:latin typeface="Comic Sans MS"/>
              <a:cs typeface="Comic Sans M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710183" y="1303019"/>
            <a:ext cx="903732" cy="78943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298447" y="1303019"/>
            <a:ext cx="1389888" cy="78943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375916" y="1303019"/>
            <a:ext cx="2574035" cy="78943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10183" y="1815083"/>
            <a:ext cx="1178052" cy="78943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574291" y="1815083"/>
            <a:ext cx="1184148" cy="789432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444495" y="1815083"/>
            <a:ext cx="1316735" cy="789432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10183" y="2327148"/>
            <a:ext cx="1112519" cy="789431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507236" y="2327148"/>
            <a:ext cx="1040891" cy="789431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232660" y="2327148"/>
            <a:ext cx="1376172" cy="789431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294888" y="2327148"/>
            <a:ext cx="838200" cy="789431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819144" y="2327148"/>
            <a:ext cx="1237488" cy="789431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741164" y="2327148"/>
            <a:ext cx="1037843" cy="789431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710183" y="2839211"/>
            <a:ext cx="1178052" cy="78943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574291" y="2839211"/>
            <a:ext cx="1281684" cy="789432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540507" y="2839211"/>
            <a:ext cx="1237488" cy="789432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462528" y="2839211"/>
            <a:ext cx="1143000" cy="789432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710183" y="3863340"/>
            <a:ext cx="830580" cy="789432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344167" y="3863340"/>
            <a:ext cx="1335024" cy="789432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2482595" y="3863340"/>
            <a:ext cx="1037844" cy="789432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3323844" y="3863340"/>
            <a:ext cx="2354579" cy="789432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5481828" y="3863340"/>
            <a:ext cx="1281683" cy="789432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6566916" y="3863340"/>
            <a:ext cx="667512" cy="789432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7037831" y="3863340"/>
            <a:ext cx="1575816" cy="789432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556259" y="4290059"/>
            <a:ext cx="1498092" cy="789432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740407" y="4290059"/>
            <a:ext cx="701040" cy="789432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2127504" y="4290059"/>
            <a:ext cx="1281683" cy="789432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3095244" y="4290059"/>
            <a:ext cx="1040892" cy="789432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3820667" y="4290059"/>
            <a:ext cx="1574291" cy="789432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5081015" y="4290059"/>
            <a:ext cx="740663" cy="789432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5507735" y="4290059"/>
            <a:ext cx="1616964" cy="789432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6370" marR="3670300">
              <a:lnSpc>
                <a:spcPct val="120100"/>
              </a:lnSpc>
              <a:spcBef>
                <a:spcPts val="100"/>
              </a:spcBef>
            </a:pPr>
            <a:r>
              <a:rPr spc="-5" dirty="0"/>
              <a:t>To listen </a:t>
            </a:r>
            <a:r>
              <a:rPr spc="-10" dirty="0"/>
              <a:t>empathically  Feel with</a:t>
            </a:r>
            <a:r>
              <a:rPr spc="15" dirty="0"/>
              <a:t> </a:t>
            </a:r>
            <a:r>
              <a:rPr spc="-10" dirty="0"/>
              <a:t>them</a:t>
            </a:r>
          </a:p>
          <a:p>
            <a:pPr marL="166370" marR="2839085">
              <a:lnSpc>
                <a:spcPct val="120000"/>
              </a:lnSpc>
            </a:pPr>
            <a:r>
              <a:rPr spc="-10" dirty="0"/>
              <a:t>See </a:t>
            </a:r>
            <a:r>
              <a:rPr spc="-5" dirty="0"/>
              <a:t>the world </a:t>
            </a:r>
            <a:r>
              <a:rPr spc="-10" dirty="0"/>
              <a:t>as they see  Feel what </a:t>
            </a:r>
            <a:r>
              <a:rPr spc="-5" dirty="0"/>
              <a:t>they</a:t>
            </a:r>
            <a:r>
              <a:rPr spc="5" dirty="0"/>
              <a:t> </a:t>
            </a:r>
            <a:r>
              <a:rPr spc="-10" dirty="0"/>
              <a:t>feel</a:t>
            </a: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3350"/>
          </a:p>
          <a:p>
            <a:pPr marL="12700" marR="5080" indent="153670">
              <a:lnSpc>
                <a:spcPct val="100000"/>
              </a:lnSpc>
              <a:tabLst>
                <a:tab pos="800735" algn="l"/>
                <a:tab pos="1939289" algn="l"/>
                <a:tab pos="2780665" algn="l"/>
                <a:tab pos="4939030" algn="l"/>
                <a:tab pos="6024245" algn="l"/>
                <a:tab pos="6495415" algn="l"/>
              </a:tabLst>
            </a:pPr>
            <a:r>
              <a:rPr spc="-10" dirty="0"/>
              <a:t>I</a:t>
            </a:r>
            <a:r>
              <a:rPr spc="-5" dirty="0"/>
              <a:t>t</a:t>
            </a:r>
            <a:r>
              <a:rPr dirty="0"/>
              <a:t>	</a:t>
            </a:r>
            <a:r>
              <a:rPr spc="-5" dirty="0"/>
              <a:t>helps</a:t>
            </a:r>
            <a:r>
              <a:rPr dirty="0"/>
              <a:t>	</a:t>
            </a:r>
            <a:r>
              <a:rPr spc="-5" dirty="0"/>
              <a:t>you</a:t>
            </a:r>
            <a:r>
              <a:rPr dirty="0"/>
              <a:t>	</a:t>
            </a:r>
            <a:r>
              <a:rPr spc="-10" dirty="0"/>
              <a:t>u</a:t>
            </a:r>
            <a:r>
              <a:rPr dirty="0"/>
              <a:t>n</a:t>
            </a:r>
            <a:r>
              <a:rPr spc="-10" dirty="0"/>
              <a:t>de</a:t>
            </a:r>
            <a:r>
              <a:rPr spc="5" dirty="0"/>
              <a:t>r</a:t>
            </a:r>
            <a:r>
              <a:rPr spc="-5" dirty="0"/>
              <a:t>st</a:t>
            </a:r>
            <a:r>
              <a:rPr spc="-15" dirty="0"/>
              <a:t>a</a:t>
            </a:r>
            <a:r>
              <a:rPr spc="5" dirty="0"/>
              <a:t>n</a:t>
            </a:r>
            <a:r>
              <a:rPr spc="-5" dirty="0"/>
              <a:t>d</a:t>
            </a:r>
            <a:r>
              <a:rPr dirty="0"/>
              <a:t>	</a:t>
            </a:r>
            <a:r>
              <a:rPr spc="-10" dirty="0"/>
              <a:t>wha</a:t>
            </a:r>
            <a:r>
              <a:rPr spc="-5" dirty="0"/>
              <a:t>t</a:t>
            </a:r>
            <a:r>
              <a:rPr dirty="0"/>
              <a:t>	</a:t>
            </a:r>
            <a:r>
              <a:rPr spc="-5" dirty="0"/>
              <a:t>a</a:t>
            </a:r>
            <a:r>
              <a:rPr dirty="0"/>
              <a:t>	</a:t>
            </a:r>
            <a:r>
              <a:rPr spc="-5" dirty="0"/>
              <a:t>pe</a:t>
            </a:r>
            <a:r>
              <a:rPr spc="5" dirty="0"/>
              <a:t>r</a:t>
            </a:r>
            <a:r>
              <a:rPr spc="-5" dirty="0"/>
              <a:t>son  means &amp; what the person is</a:t>
            </a:r>
            <a:r>
              <a:rPr spc="5" dirty="0"/>
              <a:t> </a:t>
            </a:r>
            <a:r>
              <a:rPr spc="-10" dirty="0"/>
              <a:t>feeling</a:t>
            </a:r>
          </a:p>
        </p:txBody>
      </p:sp>
      <p:sp>
        <p:nvSpPr>
          <p:cNvPr id="40" name="object 40"/>
          <p:cNvSpPr/>
          <p:nvPr/>
        </p:nvSpPr>
        <p:spPr>
          <a:xfrm>
            <a:off x="5867400" y="1447800"/>
            <a:ext cx="2942844" cy="2915412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91895" y="1057655"/>
            <a:ext cx="5498592" cy="8686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70916" y="544068"/>
            <a:ext cx="2075688" cy="82600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052827" y="544068"/>
            <a:ext cx="647700" cy="82600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206751" y="544068"/>
            <a:ext cx="2214372" cy="82600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069079" y="432816"/>
            <a:ext cx="2395728" cy="101193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688340" y="543814"/>
            <a:ext cx="54749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900" u="heavy" spc="-5" dirty="0">
                <a:solidFill>
                  <a:srgbClr val="003399"/>
                </a:solidFill>
                <a:uFill>
                  <a:solidFill>
                    <a:srgbClr val="003399"/>
                  </a:solidFill>
                </a:uFill>
                <a:latin typeface="Comic Sans MS"/>
                <a:cs typeface="Comic Sans MS"/>
              </a:rPr>
              <a:t>Empathic-</a:t>
            </a:r>
            <a:r>
              <a:rPr sz="2900" b="1" u="heavy" spc="-5" dirty="0">
                <a:solidFill>
                  <a:srgbClr val="003399"/>
                </a:solidFill>
                <a:uFill>
                  <a:solidFill>
                    <a:srgbClr val="003399"/>
                  </a:solidFill>
                </a:uFill>
                <a:latin typeface="Comic Sans MS"/>
                <a:cs typeface="Comic Sans MS"/>
              </a:rPr>
              <a:t>Objective</a:t>
            </a:r>
            <a:r>
              <a:rPr sz="2900" b="1" u="heavy" spc="260" dirty="0">
                <a:solidFill>
                  <a:srgbClr val="003399"/>
                </a:solidFill>
                <a:uFill>
                  <a:solidFill>
                    <a:srgbClr val="003399"/>
                  </a:solidFill>
                </a:uFill>
                <a:latin typeface="Comic Sans MS"/>
                <a:cs typeface="Comic Sans MS"/>
              </a:rPr>
              <a:t> </a:t>
            </a:r>
            <a:r>
              <a:rPr sz="3600" b="1" u="heavy" dirty="0">
                <a:solidFill>
                  <a:srgbClr val="003399"/>
                </a:solidFill>
                <a:uFill>
                  <a:solidFill>
                    <a:srgbClr val="003399"/>
                  </a:solidFill>
                </a:uFill>
                <a:latin typeface="Comic Sans MS"/>
                <a:cs typeface="Comic Sans MS"/>
              </a:rPr>
              <a:t>listening</a:t>
            </a:r>
            <a:endParaRPr sz="3600">
              <a:latin typeface="Comic Sans MS"/>
              <a:cs typeface="Comic Sans M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710183" y="1303019"/>
            <a:ext cx="1487424" cy="78943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885188" y="1303019"/>
            <a:ext cx="1184148" cy="78943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755392" y="1303019"/>
            <a:ext cx="2293620" cy="78943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738115" y="1303019"/>
            <a:ext cx="1060703" cy="78943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483352" y="1303019"/>
            <a:ext cx="2456688" cy="78943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10183" y="1815083"/>
            <a:ext cx="1112519" cy="789432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507236" y="1815083"/>
            <a:ext cx="1656588" cy="789432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849879" y="1815083"/>
            <a:ext cx="1399032" cy="789432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934967" y="1815083"/>
            <a:ext cx="1574291" cy="789432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195315" y="1815083"/>
            <a:ext cx="1210056" cy="789432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470660" y="2839211"/>
            <a:ext cx="1860803" cy="789432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862072" y="2839211"/>
            <a:ext cx="623315" cy="789432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169920" y="2839211"/>
            <a:ext cx="728471" cy="789432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582923" y="2839211"/>
            <a:ext cx="1789176" cy="789432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5058155" y="2839211"/>
            <a:ext cx="701039" cy="789432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445252" y="2839211"/>
            <a:ext cx="1754124" cy="789432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710183" y="3351276"/>
            <a:ext cx="2269236" cy="789432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4213859" y="3351276"/>
            <a:ext cx="598932" cy="789432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343400" y="3351276"/>
            <a:ext cx="685800" cy="789432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4559808" y="3351276"/>
            <a:ext cx="685800" cy="789432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4776215" y="3351276"/>
            <a:ext cx="685800" cy="789432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5151120" y="3351276"/>
            <a:ext cx="685800" cy="789432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5521452" y="3351276"/>
            <a:ext cx="902208" cy="789432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5954267" y="3351276"/>
            <a:ext cx="598932" cy="789432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710183" y="3863340"/>
            <a:ext cx="2383536" cy="789432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4213859" y="3863340"/>
            <a:ext cx="598932" cy="789432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4343400" y="3863340"/>
            <a:ext cx="685800" cy="789432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4559808" y="3863340"/>
            <a:ext cx="685800" cy="789432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4776215" y="3863340"/>
            <a:ext cx="685800" cy="789432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5151120" y="3863340"/>
            <a:ext cx="685800" cy="789432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5675376" y="3863340"/>
            <a:ext cx="685800" cy="789432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5891784" y="3863340"/>
            <a:ext cx="598932" cy="789432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 txBox="1"/>
          <p:nvPr/>
        </p:nvSpPr>
        <p:spPr>
          <a:xfrm>
            <a:off x="918768" y="1300251"/>
            <a:ext cx="6784975" cy="3098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0100"/>
              </a:lnSpc>
              <a:spcBef>
                <a:spcPts val="100"/>
              </a:spcBef>
            </a:pPr>
            <a:r>
              <a:rPr sz="2800" b="1" spc="-10" dirty="0">
                <a:solidFill>
                  <a:srgbClr val="003399"/>
                </a:solidFill>
                <a:latin typeface="Comic Sans MS"/>
                <a:cs typeface="Comic Sans MS"/>
              </a:rPr>
              <a:t>Listen with </a:t>
            </a:r>
            <a:r>
              <a:rPr sz="2800" b="1" spc="-5" dirty="0">
                <a:solidFill>
                  <a:srgbClr val="003399"/>
                </a:solidFill>
                <a:latin typeface="Comic Sans MS"/>
                <a:cs typeface="Comic Sans MS"/>
              </a:rPr>
              <a:t>objectivity and </a:t>
            </a:r>
            <a:r>
              <a:rPr sz="2800" b="1" spc="-10" dirty="0">
                <a:solidFill>
                  <a:srgbClr val="003399"/>
                </a:solidFill>
                <a:latin typeface="Comic Sans MS"/>
                <a:cs typeface="Comic Sans MS"/>
              </a:rPr>
              <a:t>detachment  See beyond </a:t>
            </a:r>
            <a:r>
              <a:rPr sz="2800" b="1" spc="-5" dirty="0">
                <a:solidFill>
                  <a:srgbClr val="003399"/>
                </a:solidFill>
                <a:latin typeface="Comic Sans MS"/>
                <a:cs typeface="Comic Sans MS"/>
              </a:rPr>
              <a:t>other person</a:t>
            </a:r>
            <a:r>
              <a:rPr sz="2800" b="1" spc="45" dirty="0">
                <a:solidFill>
                  <a:srgbClr val="003399"/>
                </a:solidFill>
                <a:latin typeface="Comic Sans MS"/>
                <a:cs typeface="Comic Sans MS"/>
              </a:rPr>
              <a:t> </a:t>
            </a:r>
            <a:r>
              <a:rPr sz="2800" b="1" spc="-10" dirty="0">
                <a:solidFill>
                  <a:srgbClr val="003399"/>
                </a:solidFill>
                <a:latin typeface="Comic Sans MS"/>
                <a:cs typeface="Comic Sans MS"/>
              </a:rPr>
              <a:t>sees</a:t>
            </a:r>
            <a:endParaRPr sz="2800">
              <a:latin typeface="Comic Sans MS"/>
              <a:cs typeface="Comic Sans MS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2850">
              <a:latin typeface="Comic Sans MS"/>
              <a:cs typeface="Comic Sans MS"/>
            </a:endParaRPr>
          </a:p>
          <a:p>
            <a:pPr marL="12700" marR="743585" indent="760095">
              <a:lnSpc>
                <a:spcPct val="120100"/>
              </a:lnSpc>
              <a:tabLst>
                <a:tab pos="3516629" algn="l"/>
              </a:tabLst>
            </a:pPr>
            <a:r>
              <a:rPr sz="2800" b="1" spc="-5" dirty="0">
                <a:solidFill>
                  <a:srgbClr val="003399"/>
                </a:solidFill>
                <a:latin typeface="Comic Sans MS"/>
                <a:cs typeface="Comic Sans MS"/>
              </a:rPr>
              <a:t>Example: A teacher &amp; student  </a:t>
            </a:r>
            <a:r>
              <a:rPr sz="2800" b="1" spc="-10" dirty="0">
                <a:solidFill>
                  <a:srgbClr val="003399"/>
                </a:solidFill>
                <a:latin typeface="Comic Sans MS"/>
                <a:cs typeface="Comic Sans MS"/>
              </a:rPr>
              <a:t>(Empathic)	(1+1 </a:t>
            </a:r>
            <a:r>
              <a:rPr sz="2800" b="1" spc="-5" dirty="0">
                <a:solidFill>
                  <a:srgbClr val="003399"/>
                </a:solidFill>
                <a:latin typeface="Comic Sans MS"/>
                <a:cs typeface="Comic Sans MS"/>
              </a:rPr>
              <a:t>=</a:t>
            </a:r>
            <a:r>
              <a:rPr sz="2800" b="1" spc="5" dirty="0">
                <a:solidFill>
                  <a:srgbClr val="003399"/>
                </a:solidFill>
                <a:latin typeface="Comic Sans MS"/>
                <a:cs typeface="Comic Sans MS"/>
              </a:rPr>
              <a:t> </a:t>
            </a:r>
            <a:r>
              <a:rPr sz="2800" b="1" spc="-5" dirty="0">
                <a:solidFill>
                  <a:srgbClr val="003399"/>
                </a:solidFill>
                <a:latin typeface="Comic Sans MS"/>
                <a:cs typeface="Comic Sans MS"/>
              </a:rPr>
              <a:t>11)</a:t>
            </a:r>
            <a:endParaRPr sz="2800">
              <a:latin typeface="Comic Sans MS"/>
              <a:cs typeface="Comic Sans MS"/>
            </a:endParaRPr>
          </a:p>
          <a:p>
            <a:pPr marL="12700">
              <a:lnSpc>
                <a:spcPct val="100000"/>
              </a:lnSpc>
              <a:spcBef>
                <a:spcPts val="675"/>
              </a:spcBef>
              <a:tabLst>
                <a:tab pos="3516629" algn="l"/>
                <a:tab pos="4978400" algn="l"/>
              </a:tabLst>
            </a:pPr>
            <a:r>
              <a:rPr sz="2800" b="1" spc="-10" dirty="0">
                <a:solidFill>
                  <a:srgbClr val="003399"/>
                </a:solidFill>
                <a:latin typeface="Comic Sans MS"/>
                <a:cs typeface="Comic Sans MS"/>
              </a:rPr>
              <a:t>(Objective)	(1+1</a:t>
            </a:r>
            <a:r>
              <a:rPr sz="2800" b="1" spc="35" dirty="0">
                <a:solidFill>
                  <a:srgbClr val="003399"/>
                </a:solidFill>
                <a:latin typeface="Comic Sans MS"/>
                <a:cs typeface="Comic Sans MS"/>
              </a:rPr>
              <a:t> </a:t>
            </a:r>
            <a:r>
              <a:rPr sz="2800" b="1" spc="-5" dirty="0">
                <a:solidFill>
                  <a:srgbClr val="003399"/>
                </a:solidFill>
                <a:latin typeface="Comic Sans MS"/>
                <a:cs typeface="Comic Sans MS"/>
              </a:rPr>
              <a:t>=	2)</a:t>
            </a:r>
            <a:endParaRPr sz="2800">
              <a:latin typeface="Comic Sans MS"/>
              <a:cs typeface="Comic Sans MS"/>
            </a:endParaRP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72440" y="461772"/>
            <a:ext cx="3247644" cy="8153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93419" y="969263"/>
            <a:ext cx="5881115" cy="746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235451" y="461772"/>
            <a:ext cx="638555" cy="81533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497579" y="461772"/>
            <a:ext cx="3297935" cy="81533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688340" y="546862"/>
            <a:ext cx="5867400" cy="4679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859155" algn="l"/>
              </a:tabLst>
            </a:pPr>
            <a:r>
              <a:rPr sz="2900" b="1" u="heavy" dirty="0">
                <a:solidFill>
                  <a:srgbClr val="003399"/>
                </a:solidFill>
                <a:uFill>
                  <a:solidFill>
                    <a:srgbClr val="003399"/>
                  </a:solidFill>
                </a:uFill>
                <a:latin typeface="Comic Sans MS"/>
                <a:cs typeface="Comic Sans MS"/>
              </a:rPr>
              <a:t>Non	</a:t>
            </a:r>
            <a:r>
              <a:rPr sz="2900" b="1" u="heavy" spc="-5" dirty="0">
                <a:solidFill>
                  <a:srgbClr val="003399"/>
                </a:solidFill>
                <a:uFill>
                  <a:solidFill>
                    <a:srgbClr val="003399"/>
                  </a:solidFill>
                </a:uFill>
                <a:latin typeface="Comic Sans MS"/>
                <a:cs typeface="Comic Sans MS"/>
              </a:rPr>
              <a:t>judgmental</a:t>
            </a:r>
            <a:r>
              <a:rPr sz="2900" u="heavy" spc="-5" dirty="0">
                <a:solidFill>
                  <a:srgbClr val="003399"/>
                </a:solidFill>
                <a:uFill>
                  <a:solidFill>
                    <a:srgbClr val="003399"/>
                  </a:solidFill>
                </a:uFill>
                <a:latin typeface="Comic Sans MS"/>
                <a:cs typeface="Comic Sans MS"/>
              </a:rPr>
              <a:t>- </a:t>
            </a:r>
            <a:r>
              <a:rPr sz="2900" u="heavy" dirty="0">
                <a:solidFill>
                  <a:srgbClr val="003399"/>
                </a:solidFill>
                <a:uFill>
                  <a:solidFill>
                    <a:srgbClr val="003399"/>
                  </a:solidFill>
                </a:uFill>
                <a:latin typeface="Comic Sans MS"/>
                <a:cs typeface="Comic Sans MS"/>
              </a:rPr>
              <a:t>Critical</a:t>
            </a:r>
            <a:r>
              <a:rPr sz="2900" u="heavy" spc="-70" dirty="0">
                <a:solidFill>
                  <a:srgbClr val="003399"/>
                </a:solidFill>
                <a:uFill>
                  <a:solidFill>
                    <a:srgbClr val="003399"/>
                  </a:solidFill>
                </a:uFill>
                <a:latin typeface="Comic Sans MS"/>
                <a:cs typeface="Comic Sans MS"/>
              </a:rPr>
              <a:t> </a:t>
            </a:r>
            <a:r>
              <a:rPr sz="2900" u="heavy" dirty="0">
                <a:solidFill>
                  <a:srgbClr val="003399"/>
                </a:solidFill>
                <a:uFill>
                  <a:solidFill>
                    <a:srgbClr val="003399"/>
                  </a:solidFill>
                </a:uFill>
                <a:latin typeface="Comic Sans MS"/>
                <a:cs typeface="Comic Sans MS"/>
              </a:rPr>
              <a:t>listening</a:t>
            </a:r>
            <a:endParaRPr sz="2900">
              <a:latin typeface="Comic Sans MS"/>
              <a:cs typeface="Comic Sans M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710183" y="1260347"/>
            <a:ext cx="1487424" cy="78943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885188" y="1260347"/>
            <a:ext cx="1184148" cy="78943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55392" y="1260347"/>
            <a:ext cx="1231392" cy="78943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671315" y="1260347"/>
            <a:ext cx="1239012" cy="78943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10183" y="1729739"/>
            <a:ext cx="1395984" cy="78943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793748" y="1729739"/>
            <a:ext cx="2116836" cy="78943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601211" y="1729739"/>
            <a:ext cx="2043684" cy="78943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10183" y="2199132"/>
            <a:ext cx="1397508" cy="789432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249423" y="2199132"/>
            <a:ext cx="1859279" cy="789432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248911" y="2199132"/>
            <a:ext cx="1008888" cy="789432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398008" y="2199132"/>
            <a:ext cx="2243328" cy="789432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7783068" y="2199132"/>
            <a:ext cx="830579" cy="789432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56259" y="2583179"/>
            <a:ext cx="2391155" cy="789432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636520" y="2583179"/>
            <a:ext cx="1871472" cy="789432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710183" y="3521964"/>
            <a:ext cx="2129028" cy="789432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648711" y="3521964"/>
            <a:ext cx="1208532" cy="789432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666744" y="3521964"/>
            <a:ext cx="1085088" cy="789432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4561332" y="3521964"/>
            <a:ext cx="1662684" cy="789432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6033515" y="3521964"/>
            <a:ext cx="1941576" cy="789432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7784592" y="3521964"/>
            <a:ext cx="829055" cy="789432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556259" y="3906011"/>
            <a:ext cx="1869948" cy="789432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2386583" y="3906011"/>
            <a:ext cx="1674875" cy="789432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4021835" y="3906011"/>
            <a:ext cx="865632" cy="789432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4849367" y="3906011"/>
            <a:ext cx="1138427" cy="789432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5948171" y="3906011"/>
            <a:ext cx="1874520" cy="789432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7784592" y="3906011"/>
            <a:ext cx="829055" cy="789432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556259" y="4290059"/>
            <a:ext cx="1897379" cy="789432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2159507" y="4290059"/>
            <a:ext cx="2325623" cy="789432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4191000" y="4290059"/>
            <a:ext cx="1812036" cy="789432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5708903" y="4290059"/>
            <a:ext cx="736091" cy="789432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6150864" y="4290059"/>
            <a:ext cx="1926336" cy="789432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7783068" y="4290059"/>
            <a:ext cx="830579" cy="789432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556259" y="4674108"/>
            <a:ext cx="2391155" cy="789431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2636520" y="4674108"/>
            <a:ext cx="1208532" cy="789431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3529584" y="4674108"/>
            <a:ext cx="1647443" cy="789431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 txBox="1"/>
          <p:nvPr/>
        </p:nvSpPr>
        <p:spPr>
          <a:xfrm>
            <a:off x="764540" y="1300251"/>
            <a:ext cx="7615555" cy="391032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6370" marR="2973705">
              <a:lnSpc>
                <a:spcPct val="110100"/>
              </a:lnSpc>
              <a:spcBef>
                <a:spcPts val="100"/>
              </a:spcBef>
              <a:tabLst>
                <a:tab pos="3128010" algn="l"/>
              </a:tabLst>
            </a:pPr>
            <a:r>
              <a:rPr sz="2800" b="1" spc="-10" dirty="0">
                <a:solidFill>
                  <a:srgbClr val="003399"/>
                </a:solidFill>
                <a:latin typeface="Comic Sans MS"/>
                <a:cs typeface="Comic Sans MS"/>
              </a:rPr>
              <a:t>Listen</a:t>
            </a:r>
            <a:r>
              <a:rPr sz="2800" b="1" spc="35" dirty="0">
                <a:solidFill>
                  <a:srgbClr val="003399"/>
                </a:solidFill>
                <a:latin typeface="Comic Sans MS"/>
                <a:cs typeface="Comic Sans MS"/>
              </a:rPr>
              <a:t> </a:t>
            </a:r>
            <a:r>
              <a:rPr sz="2800" b="1" spc="-10" dirty="0">
                <a:solidFill>
                  <a:srgbClr val="003399"/>
                </a:solidFill>
                <a:latin typeface="Comic Sans MS"/>
                <a:cs typeface="Comic Sans MS"/>
              </a:rPr>
              <a:t>with</a:t>
            </a:r>
            <a:r>
              <a:rPr sz="2800" b="1" spc="25" dirty="0">
                <a:solidFill>
                  <a:srgbClr val="003399"/>
                </a:solidFill>
                <a:latin typeface="Comic Sans MS"/>
                <a:cs typeface="Comic Sans MS"/>
              </a:rPr>
              <a:t> </a:t>
            </a:r>
            <a:r>
              <a:rPr sz="2800" b="1" spc="-5" dirty="0">
                <a:solidFill>
                  <a:srgbClr val="003399"/>
                </a:solidFill>
                <a:latin typeface="Comic Sans MS"/>
                <a:cs typeface="Comic Sans MS"/>
              </a:rPr>
              <a:t>open	mind  </a:t>
            </a:r>
            <a:r>
              <a:rPr sz="2800" b="1" spc="-10" dirty="0">
                <a:solidFill>
                  <a:srgbClr val="003399"/>
                </a:solidFill>
                <a:latin typeface="Comic Sans MS"/>
                <a:cs typeface="Comic Sans MS"/>
              </a:rPr>
              <a:t>Avoid distorting</a:t>
            </a:r>
            <a:r>
              <a:rPr sz="2800" b="1" spc="80" dirty="0">
                <a:solidFill>
                  <a:srgbClr val="003399"/>
                </a:solidFill>
                <a:latin typeface="Comic Sans MS"/>
                <a:cs typeface="Comic Sans MS"/>
              </a:rPr>
              <a:t> </a:t>
            </a:r>
            <a:r>
              <a:rPr sz="2800" b="1" spc="-10" dirty="0">
                <a:solidFill>
                  <a:srgbClr val="003399"/>
                </a:solidFill>
                <a:latin typeface="Comic Sans MS"/>
                <a:cs typeface="Comic Sans MS"/>
              </a:rPr>
              <a:t>messages</a:t>
            </a:r>
            <a:endParaRPr sz="2800">
              <a:latin typeface="Comic Sans MS"/>
              <a:cs typeface="Comic Sans MS"/>
            </a:endParaRPr>
          </a:p>
          <a:p>
            <a:pPr marL="12700" marR="5080" indent="153670">
              <a:lnSpc>
                <a:spcPts val="3020"/>
              </a:lnSpc>
              <a:spcBef>
                <a:spcPts val="720"/>
              </a:spcBef>
              <a:tabLst>
                <a:tab pos="1705610" algn="l"/>
                <a:tab pos="3705860" algn="l"/>
                <a:tab pos="4855210" algn="l"/>
                <a:tab pos="7240905" algn="l"/>
              </a:tabLst>
            </a:pPr>
            <a:r>
              <a:rPr sz="2800" b="1" spc="-10" dirty="0">
                <a:solidFill>
                  <a:srgbClr val="003399"/>
                </a:solidFill>
                <a:latin typeface="Comic Sans MS"/>
                <a:cs typeface="Comic Sans MS"/>
              </a:rPr>
              <a:t>Av</a:t>
            </a:r>
            <a:r>
              <a:rPr sz="2800" b="1" dirty="0">
                <a:solidFill>
                  <a:srgbClr val="003399"/>
                </a:solidFill>
                <a:latin typeface="Comic Sans MS"/>
                <a:cs typeface="Comic Sans MS"/>
              </a:rPr>
              <a:t>o</a:t>
            </a:r>
            <a:r>
              <a:rPr sz="2800" b="1" spc="-10" dirty="0">
                <a:solidFill>
                  <a:srgbClr val="003399"/>
                </a:solidFill>
                <a:latin typeface="Comic Sans MS"/>
                <a:cs typeface="Comic Sans MS"/>
              </a:rPr>
              <a:t>i</a:t>
            </a:r>
            <a:r>
              <a:rPr sz="2800" b="1" spc="-5" dirty="0">
                <a:solidFill>
                  <a:srgbClr val="003399"/>
                </a:solidFill>
                <a:latin typeface="Comic Sans MS"/>
                <a:cs typeface="Comic Sans MS"/>
              </a:rPr>
              <a:t>d</a:t>
            </a:r>
            <a:r>
              <a:rPr sz="2800" b="1" dirty="0">
                <a:solidFill>
                  <a:srgbClr val="003399"/>
                </a:solidFill>
                <a:latin typeface="Comic Sans MS"/>
                <a:cs typeface="Comic Sans MS"/>
              </a:rPr>
              <a:t>	</a:t>
            </a:r>
            <a:r>
              <a:rPr sz="2800" b="1" spc="-10" dirty="0">
                <a:solidFill>
                  <a:srgbClr val="003399"/>
                </a:solidFill>
                <a:latin typeface="Comic Sans MS"/>
                <a:cs typeface="Comic Sans MS"/>
              </a:rPr>
              <a:t>fil</a:t>
            </a:r>
            <a:r>
              <a:rPr sz="2800" b="1" spc="10" dirty="0">
                <a:solidFill>
                  <a:srgbClr val="003399"/>
                </a:solidFill>
                <a:latin typeface="Comic Sans MS"/>
                <a:cs typeface="Comic Sans MS"/>
              </a:rPr>
              <a:t>t</a:t>
            </a:r>
            <a:r>
              <a:rPr sz="2800" b="1" spc="-10" dirty="0">
                <a:solidFill>
                  <a:srgbClr val="003399"/>
                </a:solidFill>
                <a:latin typeface="Comic Sans MS"/>
                <a:cs typeface="Comic Sans MS"/>
              </a:rPr>
              <a:t>e</a:t>
            </a:r>
            <a:r>
              <a:rPr sz="2800" b="1" spc="5" dirty="0">
                <a:solidFill>
                  <a:srgbClr val="003399"/>
                </a:solidFill>
                <a:latin typeface="Comic Sans MS"/>
                <a:cs typeface="Comic Sans MS"/>
              </a:rPr>
              <a:t>r</a:t>
            </a:r>
            <a:r>
              <a:rPr sz="2800" b="1" spc="-10" dirty="0">
                <a:solidFill>
                  <a:srgbClr val="003399"/>
                </a:solidFill>
                <a:latin typeface="Comic Sans MS"/>
                <a:cs typeface="Comic Sans MS"/>
              </a:rPr>
              <a:t>in</a:t>
            </a:r>
            <a:r>
              <a:rPr sz="2800" b="1" spc="-5" dirty="0">
                <a:solidFill>
                  <a:srgbClr val="003399"/>
                </a:solidFill>
                <a:latin typeface="Comic Sans MS"/>
                <a:cs typeface="Comic Sans MS"/>
              </a:rPr>
              <a:t>g</a:t>
            </a:r>
            <a:r>
              <a:rPr sz="2800" b="1" dirty="0">
                <a:solidFill>
                  <a:srgbClr val="003399"/>
                </a:solidFill>
                <a:latin typeface="Comic Sans MS"/>
                <a:cs typeface="Comic Sans MS"/>
              </a:rPr>
              <a:t>	</a:t>
            </a:r>
            <a:r>
              <a:rPr sz="2800" b="1" spc="-5" dirty="0">
                <a:solidFill>
                  <a:srgbClr val="003399"/>
                </a:solidFill>
                <a:latin typeface="Comic Sans MS"/>
                <a:cs typeface="Comic Sans MS"/>
              </a:rPr>
              <a:t>out</a:t>
            </a:r>
            <a:r>
              <a:rPr sz="2800" b="1" dirty="0">
                <a:solidFill>
                  <a:srgbClr val="003399"/>
                </a:solidFill>
                <a:latin typeface="Comic Sans MS"/>
                <a:cs typeface="Comic Sans MS"/>
              </a:rPr>
              <a:t>	</a:t>
            </a:r>
            <a:r>
              <a:rPr sz="2800" b="1" spc="-10" dirty="0">
                <a:solidFill>
                  <a:srgbClr val="003399"/>
                </a:solidFill>
                <a:latin typeface="Comic Sans MS"/>
                <a:cs typeface="Comic Sans MS"/>
              </a:rPr>
              <a:t>unpl</a:t>
            </a:r>
            <a:r>
              <a:rPr sz="2800" b="1" spc="-15" dirty="0">
                <a:solidFill>
                  <a:srgbClr val="003399"/>
                </a:solidFill>
                <a:latin typeface="Comic Sans MS"/>
                <a:cs typeface="Comic Sans MS"/>
              </a:rPr>
              <a:t>e</a:t>
            </a:r>
            <a:r>
              <a:rPr sz="2800" b="1" spc="-5" dirty="0">
                <a:solidFill>
                  <a:srgbClr val="003399"/>
                </a:solidFill>
                <a:latin typeface="Comic Sans MS"/>
                <a:cs typeface="Comic Sans MS"/>
              </a:rPr>
              <a:t>a</a:t>
            </a:r>
            <a:r>
              <a:rPr sz="2800" b="1" spc="-20" dirty="0">
                <a:solidFill>
                  <a:srgbClr val="003399"/>
                </a:solidFill>
                <a:latin typeface="Comic Sans MS"/>
                <a:cs typeface="Comic Sans MS"/>
              </a:rPr>
              <a:t>s</a:t>
            </a:r>
            <a:r>
              <a:rPr sz="2800" b="1" spc="-5" dirty="0">
                <a:solidFill>
                  <a:srgbClr val="003399"/>
                </a:solidFill>
                <a:latin typeface="Comic Sans MS"/>
                <a:cs typeface="Comic Sans MS"/>
              </a:rPr>
              <a:t>ant</a:t>
            </a:r>
            <a:r>
              <a:rPr sz="2800" b="1" dirty="0">
                <a:solidFill>
                  <a:srgbClr val="003399"/>
                </a:solidFill>
                <a:latin typeface="Comic Sans MS"/>
                <a:cs typeface="Comic Sans MS"/>
              </a:rPr>
              <a:t>	</a:t>
            </a:r>
            <a:r>
              <a:rPr sz="2800" b="1" spc="10" dirty="0">
                <a:solidFill>
                  <a:srgbClr val="003399"/>
                </a:solidFill>
                <a:latin typeface="Comic Sans MS"/>
                <a:cs typeface="Comic Sans MS"/>
              </a:rPr>
              <a:t>or  </a:t>
            </a:r>
            <a:r>
              <a:rPr sz="2800" b="1" spc="-10" dirty="0">
                <a:solidFill>
                  <a:srgbClr val="003399"/>
                </a:solidFill>
                <a:latin typeface="Comic Sans MS"/>
                <a:cs typeface="Comic Sans MS"/>
              </a:rPr>
              <a:t>undesirable</a:t>
            </a:r>
            <a:r>
              <a:rPr sz="2800" b="1" spc="5" dirty="0">
                <a:solidFill>
                  <a:srgbClr val="003399"/>
                </a:solidFill>
                <a:latin typeface="Comic Sans MS"/>
                <a:cs typeface="Comic Sans MS"/>
              </a:rPr>
              <a:t> </a:t>
            </a:r>
            <a:r>
              <a:rPr sz="2800" b="1" spc="-10" dirty="0">
                <a:solidFill>
                  <a:srgbClr val="003399"/>
                </a:solidFill>
                <a:latin typeface="Comic Sans MS"/>
                <a:cs typeface="Comic Sans MS"/>
              </a:rPr>
              <a:t>message</a:t>
            </a:r>
            <a:endParaRPr sz="2800">
              <a:latin typeface="Comic Sans MS"/>
              <a:cs typeface="Comic Sans MS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3100">
              <a:latin typeface="Comic Sans MS"/>
              <a:cs typeface="Comic Sans MS"/>
            </a:endParaRPr>
          </a:p>
          <a:p>
            <a:pPr marL="12700" marR="5080" indent="153670" algn="just">
              <a:lnSpc>
                <a:spcPct val="90000"/>
              </a:lnSpc>
            </a:pPr>
            <a:r>
              <a:rPr sz="2800" b="1" spc="-10" dirty="0">
                <a:solidFill>
                  <a:srgbClr val="003399"/>
                </a:solidFill>
                <a:latin typeface="Comic Sans MS"/>
                <a:cs typeface="Comic Sans MS"/>
              </a:rPr>
              <a:t>Recognize </a:t>
            </a:r>
            <a:r>
              <a:rPr sz="2800" b="1" spc="-5" dirty="0">
                <a:solidFill>
                  <a:srgbClr val="003399"/>
                </a:solidFill>
                <a:latin typeface="Comic Sans MS"/>
                <a:cs typeface="Comic Sans MS"/>
              </a:rPr>
              <a:t>your own </a:t>
            </a:r>
            <a:r>
              <a:rPr sz="2800" b="1" spc="-10" dirty="0">
                <a:solidFill>
                  <a:srgbClr val="003399"/>
                </a:solidFill>
                <a:latin typeface="Comic Sans MS"/>
                <a:cs typeface="Comic Sans MS"/>
              </a:rPr>
              <a:t>ethnic, </a:t>
            </a:r>
            <a:r>
              <a:rPr sz="2800" b="1" spc="-5" dirty="0">
                <a:solidFill>
                  <a:srgbClr val="003399"/>
                </a:solidFill>
                <a:latin typeface="Comic Sans MS"/>
                <a:cs typeface="Comic Sans MS"/>
              </a:rPr>
              <a:t>national, </a:t>
            </a:r>
            <a:r>
              <a:rPr sz="2800" b="1" dirty="0">
                <a:solidFill>
                  <a:srgbClr val="003399"/>
                </a:solidFill>
                <a:latin typeface="Comic Sans MS"/>
                <a:cs typeface="Comic Sans MS"/>
              </a:rPr>
              <a:t>or  </a:t>
            </a:r>
            <a:r>
              <a:rPr sz="2800" b="1" spc="-5" dirty="0">
                <a:solidFill>
                  <a:srgbClr val="003399"/>
                </a:solidFill>
                <a:latin typeface="Comic Sans MS"/>
                <a:cs typeface="Comic Sans MS"/>
              </a:rPr>
              <a:t>religious </a:t>
            </a:r>
            <a:r>
              <a:rPr sz="2800" b="1" spc="-10" dirty="0">
                <a:solidFill>
                  <a:srgbClr val="003399"/>
                </a:solidFill>
                <a:latin typeface="Comic Sans MS"/>
                <a:cs typeface="Comic Sans MS"/>
              </a:rPr>
              <a:t>biases, </a:t>
            </a:r>
            <a:r>
              <a:rPr sz="2800" b="1" spc="-5" dirty="0">
                <a:solidFill>
                  <a:srgbClr val="003399"/>
                </a:solidFill>
                <a:latin typeface="Comic Sans MS"/>
                <a:cs typeface="Comic Sans MS"/>
              </a:rPr>
              <a:t>(it may increase </a:t>
            </a:r>
            <a:r>
              <a:rPr sz="2800" b="1" dirty="0">
                <a:solidFill>
                  <a:srgbClr val="003399"/>
                </a:solidFill>
                <a:latin typeface="Comic Sans MS"/>
                <a:cs typeface="Comic Sans MS"/>
              </a:rPr>
              <a:t>or  </a:t>
            </a:r>
            <a:r>
              <a:rPr sz="2800" b="1" spc="-5" dirty="0">
                <a:solidFill>
                  <a:srgbClr val="003399"/>
                </a:solidFill>
                <a:latin typeface="Comic Sans MS"/>
                <a:cs typeface="Comic Sans MS"/>
              </a:rPr>
              <a:t>minimize importance </a:t>
            </a:r>
            <a:r>
              <a:rPr sz="2800" b="1" spc="-10" dirty="0">
                <a:solidFill>
                  <a:srgbClr val="003399"/>
                </a:solidFill>
                <a:latin typeface="Comic Sans MS"/>
                <a:cs typeface="Comic Sans MS"/>
              </a:rPr>
              <a:t>because </a:t>
            </a:r>
            <a:r>
              <a:rPr sz="2800" b="1" spc="-5" dirty="0">
                <a:solidFill>
                  <a:srgbClr val="003399"/>
                </a:solidFill>
                <a:latin typeface="Comic Sans MS"/>
                <a:cs typeface="Comic Sans MS"/>
              </a:rPr>
              <a:t>it confirms </a:t>
            </a:r>
            <a:r>
              <a:rPr sz="2800" b="1" spc="10" dirty="0">
                <a:solidFill>
                  <a:srgbClr val="003399"/>
                </a:solidFill>
                <a:latin typeface="Comic Sans MS"/>
                <a:cs typeface="Comic Sans MS"/>
              </a:rPr>
              <a:t>or  </a:t>
            </a:r>
            <a:r>
              <a:rPr sz="2800" b="1" spc="-5" dirty="0">
                <a:solidFill>
                  <a:srgbClr val="003399"/>
                </a:solidFill>
                <a:latin typeface="Comic Sans MS"/>
                <a:cs typeface="Comic Sans MS"/>
              </a:rPr>
              <a:t>contradicts your</a:t>
            </a:r>
            <a:r>
              <a:rPr sz="2800" b="1" spc="25" dirty="0">
                <a:solidFill>
                  <a:srgbClr val="003399"/>
                </a:solidFill>
                <a:latin typeface="Comic Sans MS"/>
                <a:cs typeface="Comic Sans MS"/>
              </a:rPr>
              <a:t> </a:t>
            </a:r>
            <a:r>
              <a:rPr sz="2800" b="1" spc="-10" dirty="0">
                <a:solidFill>
                  <a:srgbClr val="003399"/>
                </a:solidFill>
                <a:latin typeface="Comic Sans MS"/>
                <a:cs typeface="Comic Sans MS"/>
              </a:rPr>
              <a:t>biases)</a:t>
            </a:r>
            <a:endParaRPr sz="2800">
              <a:latin typeface="Comic Sans MS"/>
              <a:cs typeface="Comic Sans MS"/>
            </a:endParaRP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7576" y="432816"/>
            <a:ext cx="1581912" cy="10119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91895" y="1062227"/>
            <a:ext cx="6795516" cy="8839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452372" y="544068"/>
            <a:ext cx="2392679" cy="82600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351276" y="544068"/>
            <a:ext cx="647700" cy="82600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584447" y="432816"/>
            <a:ext cx="876300" cy="101193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860291" y="432816"/>
            <a:ext cx="3901440" cy="101193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688340" y="543814"/>
            <a:ext cx="6769734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u="heavy" dirty="0">
                <a:solidFill>
                  <a:srgbClr val="003399"/>
                </a:solidFill>
                <a:uFill>
                  <a:solidFill>
                    <a:srgbClr val="003399"/>
                  </a:solidFill>
                </a:uFill>
                <a:latin typeface="Comic Sans MS"/>
                <a:cs typeface="Comic Sans MS"/>
              </a:rPr>
              <a:t>Non </a:t>
            </a:r>
            <a:r>
              <a:rPr sz="2900" u="heavy" spc="-5" dirty="0">
                <a:solidFill>
                  <a:srgbClr val="003399"/>
                </a:solidFill>
                <a:uFill>
                  <a:solidFill>
                    <a:srgbClr val="003399"/>
                  </a:solidFill>
                </a:uFill>
                <a:latin typeface="Comic Sans MS"/>
                <a:cs typeface="Comic Sans MS"/>
              </a:rPr>
              <a:t>judgmental- </a:t>
            </a:r>
            <a:r>
              <a:rPr sz="3600" u="heavy" spc="-5" dirty="0">
                <a:solidFill>
                  <a:srgbClr val="003399"/>
                </a:solidFill>
                <a:uFill>
                  <a:solidFill>
                    <a:srgbClr val="003399"/>
                  </a:solidFill>
                </a:uFill>
                <a:latin typeface="Comic Sans MS"/>
                <a:cs typeface="Comic Sans MS"/>
              </a:rPr>
              <a:t>C</a:t>
            </a:r>
            <a:r>
              <a:rPr sz="3600" b="1" u="heavy" spc="-5" dirty="0">
                <a:solidFill>
                  <a:srgbClr val="003399"/>
                </a:solidFill>
                <a:uFill>
                  <a:solidFill>
                    <a:srgbClr val="003399"/>
                  </a:solidFill>
                </a:uFill>
                <a:latin typeface="Comic Sans MS"/>
                <a:cs typeface="Comic Sans MS"/>
              </a:rPr>
              <a:t>ritical</a:t>
            </a:r>
            <a:r>
              <a:rPr sz="3600" b="1" u="heavy" spc="160" dirty="0">
                <a:solidFill>
                  <a:srgbClr val="003399"/>
                </a:solidFill>
                <a:uFill>
                  <a:solidFill>
                    <a:srgbClr val="003399"/>
                  </a:solidFill>
                </a:uFill>
                <a:latin typeface="Comic Sans MS"/>
                <a:cs typeface="Comic Sans MS"/>
              </a:rPr>
              <a:t> </a:t>
            </a:r>
            <a:r>
              <a:rPr sz="3600" b="1" u="heavy" dirty="0">
                <a:solidFill>
                  <a:srgbClr val="003399"/>
                </a:solidFill>
                <a:uFill>
                  <a:solidFill>
                    <a:srgbClr val="003399"/>
                  </a:solidFill>
                </a:uFill>
                <a:latin typeface="Comic Sans MS"/>
                <a:cs typeface="Comic Sans MS"/>
              </a:rPr>
              <a:t>listening</a:t>
            </a:r>
            <a:endParaRPr sz="3600">
              <a:latin typeface="Comic Sans MS"/>
              <a:cs typeface="Comic Sans M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89204" y="1019555"/>
            <a:ext cx="1229868" cy="67970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444752" y="1019555"/>
            <a:ext cx="1306068" cy="67970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345435" y="1019555"/>
            <a:ext cx="591312" cy="67970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665476" y="1019555"/>
            <a:ext cx="1508760" cy="679703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901440" y="1019555"/>
            <a:ext cx="1207008" cy="679703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835652" y="1019555"/>
            <a:ext cx="734568" cy="679703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297423" y="1019555"/>
            <a:ext cx="1008888" cy="679703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58140" y="1385316"/>
            <a:ext cx="576072" cy="679703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28827" y="1385316"/>
            <a:ext cx="537972" cy="679703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61416" y="1385316"/>
            <a:ext cx="566928" cy="679703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822960" y="1385316"/>
            <a:ext cx="537972" cy="679703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100327" y="1385316"/>
            <a:ext cx="1816608" cy="679703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656332" y="1385316"/>
            <a:ext cx="1027175" cy="679703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278123" y="1385316"/>
            <a:ext cx="591312" cy="67970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464052" y="1385316"/>
            <a:ext cx="1205484" cy="679703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4408932" y="1385316"/>
            <a:ext cx="1321308" cy="679703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5472684" y="1385316"/>
            <a:ext cx="707136" cy="679703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5922264" y="1385316"/>
            <a:ext cx="1146047" cy="679703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6810756" y="1385316"/>
            <a:ext cx="891540" cy="679703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7444740" y="1385316"/>
            <a:ext cx="1363979" cy="679703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358140" y="1677923"/>
            <a:ext cx="1280160" cy="679703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571244" y="1677923"/>
            <a:ext cx="891540" cy="679703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2395727" y="1677923"/>
            <a:ext cx="1135379" cy="679703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3464052" y="1677923"/>
            <a:ext cx="1136903" cy="679703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4533900" y="1677923"/>
            <a:ext cx="908303" cy="679703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5375147" y="1677923"/>
            <a:ext cx="2324100" cy="679703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7632192" y="1677923"/>
            <a:ext cx="1176527" cy="679703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358140" y="1970532"/>
            <a:ext cx="1523999" cy="679703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606296" y="1970532"/>
            <a:ext cx="1860803" cy="679703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3194304" y="1970532"/>
            <a:ext cx="1866899" cy="679703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489204" y="2702051"/>
            <a:ext cx="2060448" cy="679703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2144267" y="2702051"/>
            <a:ext cx="591312" cy="67970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2484120" y="2702051"/>
            <a:ext cx="882395" cy="679703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3115055" y="2702051"/>
            <a:ext cx="1228344" cy="679703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4091940" y="2702051"/>
            <a:ext cx="1935480" cy="679703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5775959" y="2702051"/>
            <a:ext cx="708660" cy="679703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6233159" y="2702051"/>
            <a:ext cx="1018032" cy="679703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6999731" y="2702051"/>
            <a:ext cx="1351787" cy="679703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8100059" y="2702051"/>
            <a:ext cx="708659" cy="679703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358140" y="2994660"/>
            <a:ext cx="981456" cy="679703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1155191" y="2994660"/>
            <a:ext cx="1743456" cy="679703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2714244" y="2994660"/>
            <a:ext cx="757428" cy="679703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3287267" y="2994660"/>
            <a:ext cx="893063" cy="679703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3995928" y="2994660"/>
            <a:ext cx="1501139" cy="679703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5312664" y="2994660"/>
            <a:ext cx="894588" cy="679703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6022847" y="2994660"/>
            <a:ext cx="1464563" cy="679703"/>
          </a:xfrm>
          <a:prstGeom prst="rect">
            <a:avLst/>
          </a:prstGeom>
          <a:blipFill>
            <a:blip r:embed="rId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7303007" y="2994660"/>
            <a:ext cx="707135" cy="679703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7825740" y="2994660"/>
            <a:ext cx="982979" cy="679703"/>
          </a:xfrm>
          <a:prstGeom prst="rect">
            <a:avLst/>
          </a:prstGeom>
          <a:blipFill>
            <a:blip r:embed="rId5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358140" y="3287267"/>
            <a:ext cx="1722120" cy="679703"/>
          </a:xfrm>
          <a:prstGeom prst="rect">
            <a:avLst/>
          </a:prstGeom>
          <a:blipFill>
            <a:blip r:embed="rId5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1804416" y="3287267"/>
            <a:ext cx="757428" cy="679703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2289048" y="3287267"/>
            <a:ext cx="893063" cy="679703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2907792" y="3287267"/>
            <a:ext cx="1915668" cy="679703"/>
          </a:xfrm>
          <a:prstGeom prst="rect">
            <a:avLst/>
          </a:prstGeom>
          <a:blipFill>
            <a:blip r:embed="rId5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4549140" y="3287267"/>
            <a:ext cx="896112" cy="679703"/>
          </a:xfrm>
          <a:prstGeom prst="rect">
            <a:avLst/>
          </a:prstGeom>
          <a:blipFill>
            <a:blip r:embed="rId5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5169408" y="3287267"/>
            <a:ext cx="1464564" cy="679703"/>
          </a:xfrm>
          <a:prstGeom prst="rect">
            <a:avLst/>
          </a:prstGeom>
          <a:blipFill>
            <a:blip r:embed="rId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358140" y="3653028"/>
            <a:ext cx="576072" cy="679704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528827" y="3653028"/>
            <a:ext cx="537972" cy="679704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661416" y="3653028"/>
            <a:ext cx="566928" cy="679704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822960" y="3653028"/>
            <a:ext cx="536447" cy="679704"/>
          </a:xfrm>
          <a:prstGeom prst="rect">
            <a:avLst/>
          </a:prstGeom>
          <a:blipFill>
            <a:blip r:embed="rId5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1114044" y="3653028"/>
            <a:ext cx="2473452" cy="679704"/>
          </a:xfrm>
          <a:prstGeom prst="rect">
            <a:avLst/>
          </a:prstGeom>
          <a:blipFill>
            <a:blip r:embed="rId5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3182111" y="3653028"/>
            <a:ext cx="536448" cy="679704"/>
          </a:xfrm>
          <a:prstGeom prst="rect">
            <a:avLst/>
          </a:prstGeom>
          <a:blipFill>
            <a:blip r:embed="rId5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3473196" y="3653028"/>
            <a:ext cx="882396" cy="679704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4110228" y="3653028"/>
            <a:ext cx="1350264" cy="679704"/>
          </a:xfrm>
          <a:prstGeom prst="rect">
            <a:avLst/>
          </a:prstGeom>
          <a:blipFill>
            <a:blip r:embed="rId5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5215128" y="3653028"/>
            <a:ext cx="1543812" cy="679704"/>
          </a:xfrm>
          <a:prstGeom prst="rect">
            <a:avLst/>
          </a:prstGeom>
          <a:blipFill>
            <a:blip r:embed="rId5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6513576" y="3653028"/>
            <a:ext cx="909827" cy="679704"/>
          </a:xfrm>
          <a:prstGeom prst="rect">
            <a:avLst/>
          </a:prstGeom>
          <a:blipFill>
            <a:blip r:embed="rId6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7178040" y="3653028"/>
            <a:ext cx="1630679" cy="679704"/>
          </a:xfrm>
          <a:prstGeom prst="rect">
            <a:avLst/>
          </a:prstGeom>
          <a:blipFill>
            <a:blip r:embed="rId6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358140" y="3945635"/>
            <a:ext cx="882396" cy="679704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966216" y="3945635"/>
            <a:ext cx="1379220" cy="679704"/>
          </a:xfrm>
          <a:prstGeom prst="rect">
            <a:avLst/>
          </a:prstGeom>
          <a:blipFill>
            <a:blip r:embed="rId6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2071116" y="3945635"/>
            <a:ext cx="1714500" cy="679704"/>
          </a:xfrm>
          <a:prstGeom prst="rect">
            <a:avLst/>
          </a:prstGeom>
          <a:blipFill>
            <a:blip r:embed="rId6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3511296" y="3945635"/>
            <a:ext cx="1446276" cy="679704"/>
          </a:xfrm>
          <a:prstGeom prst="rect">
            <a:avLst/>
          </a:prstGeom>
          <a:blipFill>
            <a:blip r:embed="rId6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489204" y="4677155"/>
            <a:ext cx="1967483" cy="679704"/>
          </a:xfrm>
          <a:prstGeom prst="rect">
            <a:avLst/>
          </a:prstGeom>
          <a:blipFill>
            <a:blip r:embed="rId6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2051304" y="4677155"/>
            <a:ext cx="591312" cy="67970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2374392" y="4677155"/>
            <a:ext cx="1060704" cy="679704"/>
          </a:xfrm>
          <a:prstGeom prst="rect">
            <a:avLst/>
          </a:prstGeom>
          <a:blipFill>
            <a:blip r:embed="rId6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3166872" y="4677155"/>
            <a:ext cx="707136" cy="679704"/>
          </a:xfrm>
          <a:prstGeom prst="rect">
            <a:avLst/>
          </a:prstGeom>
          <a:blipFill>
            <a:blip r:embed="rId6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3605784" y="4677155"/>
            <a:ext cx="1711452" cy="679704"/>
          </a:xfrm>
          <a:prstGeom prst="rect">
            <a:avLst/>
          </a:prstGeom>
          <a:blipFill>
            <a:blip r:embed="rId6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5049011" y="4677155"/>
            <a:ext cx="708660" cy="679704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5489447" y="4677155"/>
            <a:ext cx="1363979" cy="679704"/>
          </a:xfrm>
          <a:prstGeom prst="rect">
            <a:avLst/>
          </a:prstGeom>
          <a:blipFill>
            <a:blip r:embed="rId6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6585204" y="4677155"/>
            <a:ext cx="711707" cy="679704"/>
          </a:xfrm>
          <a:prstGeom prst="rect">
            <a:avLst/>
          </a:prstGeom>
          <a:blipFill>
            <a:blip r:embed="rId7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7028688" y="4677155"/>
            <a:ext cx="1312163" cy="679704"/>
          </a:xfrm>
          <a:prstGeom prst="rect">
            <a:avLst/>
          </a:prstGeom>
          <a:blipFill>
            <a:blip r:embed="rId7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8072628" y="4677155"/>
            <a:ext cx="736092" cy="679704"/>
          </a:xfrm>
          <a:prstGeom prst="rect">
            <a:avLst/>
          </a:prstGeom>
          <a:blipFill>
            <a:blip r:embed="rId7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358140" y="4969764"/>
            <a:ext cx="1008888" cy="679704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1094232" y="4969764"/>
            <a:ext cx="1560576" cy="679704"/>
          </a:xfrm>
          <a:prstGeom prst="rect">
            <a:avLst/>
          </a:prstGeom>
          <a:blipFill>
            <a:blip r:embed="rId7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2380488" y="4969764"/>
            <a:ext cx="2031491" cy="679704"/>
          </a:xfrm>
          <a:prstGeom prst="rect">
            <a:avLst/>
          </a:prstGeom>
          <a:blipFill>
            <a:blip r:embed="rId7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4134611" y="4969764"/>
            <a:ext cx="638556" cy="679704"/>
          </a:xfrm>
          <a:prstGeom prst="rect">
            <a:avLst/>
          </a:prstGeom>
          <a:blipFill>
            <a:blip r:embed="rId7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4500371" y="4969764"/>
            <a:ext cx="1150620" cy="679704"/>
          </a:xfrm>
          <a:prstGeom prst="rect">
            <a:avLst/>
          </a:prstGeom>
          <a:blipFill>
            <a:blip r:embed="rId7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5379720" y="4969764"/>
            <a:ext cx="766572" cy="679704"/>
          </a:xfrm>
          <a:prstGeom prst="rect">
            <a:avLst/>
          </a:prstGeom>
          <a:blipFill>
            <a:blip r:embed="rId7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358140" y="5335523"/>
            <a:ext cx="576072" cy="679704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528827" y="5335523"/>
            <a:ext cx="537972" cy="679704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661416" y="5335523"/>
            <a:ext cx="566928" cy="679704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822960" y="5335523"/>
            <a:ext cx="537972" cy="679704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1085088" y="5335523"/>
            <a:ext cx="1240536" cy="679704"/>
          </a:xfrm>
          <a:prstGeom prst="rect">
            <a:avLst/>
          </a:prstGeom>
          <a:blipFill>
            <a:blip r:embed="rId7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2051304" y="5335523"/>
            <a:ext cx="2001012" cy="679704"/>
          </a:xfrm>
          <a:prstGeom prst="rect">
            <a:avLst/>
          </a:prstGeom>
          <a:blipFill>
            <a:blip r:embed="rId7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3782567" y="5335523"/>
            <a:ext cx="1054608" cy="679704"/>
          </a:xfrm>
          <a:prstGeom prst="rect">
            <a:avLst/>
          </a:prstGeom>
          <a:blipFill>
            <a:blip r:embed="rId8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4562855" y="5335523"/>
            <a:ext cx="605027" cy="679704"/>
          </a:xfrm>
          <a:prstGeom prst="rect">
            <a:avLst/>
          </a:prstGeom>
          <a:blipFill>
            <a:blip r:embed="rId8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4895088" y="5335523"/>
            <a:ext cx="1456943" cy="679704"/>
          </a:xfrm>
          <a:prstGeom prst="rect">
            <a:avLst/>
          </a:prstGeom>
          <a:blipFill>
            <a:blip r:embed="rId8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6076188" y="5335523"/>
            <a:ext cx="708660" cy="679704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6512052" y="5335523"/>
            <a:ext cx="1406652" cy="679704"/>
          </a:xfrm>
          <a:prstGeom prst="rect">
            <a:avLst/>
          </a:prstGeom>
          <a:blipFill>
            <a:blip r:embed="rId8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7513319" y="5335523"/>
            <a:ext cx="537972" cy="679704"/>
          </a:xfrm>
          <a:prstGeom prst="rect">
            <a:avLst/>
          </a:prstGeom>
          <a:blipFill>
            <a:blip r:embed="rId8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 txBox="1"/>
          <p:nvPr/>
        </p:nvSpPr>
        <p:spPr>
          <a:xfrm>
            <a:off x="535940" y="1090929"/>
            <a:ext cx="8074025" cy="47085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351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003399"/>
                </a:solidFill>
                <a:latin typeface="Comic Sans MS"/>
                <a:cs typeface="Comic Sans MS"/>
              </a:rPr>
              <a:t>Name calling- </a:t>
            </a:r>
            <a:r>
              <a:rPr sz="2400" b="1" spc="-5" dirty="0">
                <a:solidFill>
                  <a:srgbClr val="003399"/>
                </a:solidFill>
                <a:latin typeface="Comic Sans MS"/>
                <a:cs typeface="Comic Sans MS"/>
              </a:rPr>
              <a:t>involves </a:t>
            </a:r>
            <a:r>
              <a:rPr sz="2400" b="1" dirty="0">
                <a:solidFill>
                  <a:srgbClr val="003399"/>
                </a:solidFill>
                <a:latin typeface="Comic Sans MS"/>
                <a:cs typeface="Comic Sans MS"/>
              </a:rPr>
              <a:t>giving </a:t>
            </a:r>
            <a:r>
              <a:rPr sz="2400" b="1" spc="-5" dirty="0">
                <a:solidFill>
                  <a:srgbClr val="003399"/>
                </a:solidFill>
                <a:latin typeface="Comic Sans MS"/>
                <a:cs typeface="Comic Sans MS"/>
              </a:rPr>
              <a:t>an</a:t>
            </a:r>
            <a:r>
              <a:rPr sz="2400" b="1" spc="-15" dirty="0">
                <a:solidFill>
                  <a:srgbClr val="003399"/>
                </a:solidFill>
                <a:latin typeface="Comic Sans MS"/>
                <a:cs typeface="Comic Sans MS"/>
              </a:rPr>
              <a:t> </a:t>
            </a:r>
            <a:r>
              <a:rPr sz="2400" b="1" spc="-5" dirty="0">
                <a:solidFill>
                  <a:srgbClr val="003399"/>
                </a:solidFill>
                <a:latin typeface="Comic Sans MS"/>
                <a:cs typeface="Comic Sans MS"/>
              </a:rPr>
              <a:t>idea</a:t>
            </a:r>
            <a:endParaRPr sz="2400">
              <a:latin typeface="Comic Sans MS"/>
              <a:cs typeface="Comic Sans MS"/>
            </a:endParaRPr>
          </a:p>
          <a:p>
            <a:pPr marL="12700">
              <a:lnSpc>
                <a:spcPts val="2590"/>
              </a:lnSpc>
            </a:pPr>
            <a:r>
              <a:rPr sz="2400" b="1" dirty="0">
                <a:solidFill>
                  <a:srgbClr val="003399"/>
                </a:solidFill>
                <a:latin typeface="Comic Sans MS"/>
                <a:cs typeface="Comic Sans MS"/>
              </a:rPr>
              <a:t>e.g. </a:t>
            </a:r>
            <a:r>
              <a:rPr sz="2400" b="1" spc="-10" dirty="0">
                <a:solidFill>
                  <a:srgbClr val="003399"/>
                </a:solidFill>
                <a:latin typeface="Comic Sans MS"/>
                <a:cs typeface="Comic Sans MS"/>
              </a:rPr>
              <a:t>(“atheist” </a:t>
            </a:r>
            <a:r>
              <a:rPr sz="2400" b="1" spc="-5" dirty="0">
                <a:solidFill>
                  <a:srgbClr val="003399"/>
                </a:solidFill>
                <a:latin typeface="Comic Sans MS"/>
                <a:cs typeface="Comic Sans MS"/>
              </a:rPr>
              <a:t>“neo-Nazi” “cult”) to make </a:t>
            </a:r>
            <a:r>
              <a:rPr sz="2400" b="1" dirty="0">
                <a:solidFill>
                  <a:srgbClr val="003399"/>
                </a:solidFill>
                <a:latin typeface="Comic Sans MS"/>
                <a:cs typeface="Comic Sans MS"/>
              </a:rPr>
              <a:t>you</a:t>
            </a:r>
            <a:r>
              <a:rPr sz="2400" b="1" spc="819" dirty="0">
                <a:solidFill>
                  <a:srgbClr val="003399"/>
                </a:solidFill>
                <a:latin typeface="Comic Sans MS"/>
                <a:cs typeface="Comic Sans MS"/>
              </a:rPr>
              <a:t> </a:t>
            </a:r>
            <a:r>
              <a:rPr sz="2400" b="1" spc="-5" dirty="0">
                <a:solidFill>
                  <a:srgbClr val="003399"/>
                </a:solidFill>
                <a:latin typeface="Comic Sans MS"/>
                <a:cs typeface="Comic Sans MS"/>
              </a:rPr>
              <a:t>accept</a:t>
            </a:r>
            <a:endParaRPr sz="2400">
              <a:latin typeface="Comic Sans MS"/>
              <a:cs typeface="Comic Sans MS"/>
            </a:endParaRPr>
          </a:p>
          <a:p>
            <a:pPr marL="12700">
              <a:lnSpc>
                <a:spcPts val="2305"/>
              </a:lnSpc>
              <a:tabLst>
                <a:tab pos="1225550" algn="l"/>
                <a:tab pos="2050414" algn="l"/>
                <a:tab pos="3119120" algn="l"/>
                <a:tab pos="4189095" algn="l"/>
                <a:tab pos="5030470" algn="l"/>
                <a:tab pos="7287895" algn="l"/>
              </a:tabLst>
            </a:pPr>
            <a:r>
              <a:rPr sz="2400" b="1" spc="-5" dirty="0">
                <a:solidFill>
                  <a:srgbClr val="003399"/>
                </a:solidFill>
                <a:latin typeface="Comic Sans MS"/>
                <a:cs typeface="Comic Sans MS"/>
              </a:rPr>
              <a:t>thing</a:t>
            </a:r>
            <a:r>
              <a:rPr sz="2400" b="1" dirty="0">
                <a:solidFill>
                  <a:srgbClr val="003399"/>
                </a:solidFill>
                <a:latin typeface="Comic Sans MS"/>
                <a:cs typeface="Comic Sans MS"/>
              </a:rPr>
              <a:t>s	y</a:t>
            </a:r>
            <a:r>
              <a:rPr sz="2400" b="1" spc="-15" dirty="0">
                <a:solidFill>
                  <a:srgbClr val="003399"/>
                </a:solidFill>
                <a:latin typeface="Comic Sans MS"/>
                <a:cs typeface="Comic Sans MS"/>
              </a:rPr>
              <a:t>o</a:t>
            </a:r>
            <a:r>
              <a:rPr sz="2400" b="1" dirty="0">
                <a:solidFill>
                  <a:srgbClr val="003399"/>
                </a:solidFill>
                <a:latin typeface="Comic Sans MS"/>
                <a:cs typeface="Comic Sans MS"/>
              </a:rPr>
              <a:t>u	</a:t>
            </a:r>
            <a:r>
              <a:rPr sz="2400" b="1" spc="-5" dirty="0">
                <a:solidFill>
                  <a:srgbClr val="003399"/>
                </a:solidFill>
                <a:latin typeface="Comic Sans MS"/>
                <a:cs typeface="Comic Sans MS"/>
              </a:rPr>
              <a:t>v</a:t>
            </a:r>
            <a:r>
              <a:rPr sz="2400" b="1" spc="-10" dirty="0">
                <a:solidFill>
                  <a:srgbClr val="003399"/>
                </a:solidFill>
                <a:latin typeface="Comic Sans MS"/>
                <a:cs typeface="Comic Sans MS"/>
              </a:rPr>
              <a:t>a</a:t>
            </a:r>
            <a:r>
              <a:rPr sz="2400" b="1" dirty="0">
                <a:solidFill>
                  <a:srgbClr val="003399"/>
                </a:solidFill>
                <a:latin typeface="Comic Sans MS"/>
                <a:cs typeface="Comic Sans MS"/>
              </a:rPr>
              <a:t>lue	high,	</a:t>
            </a:r>
            <a:r>
              <a:rPr sz="2400" b="1" spc="-10" dirty="0">
                <a:solidFill>
                  <a:srgbClr val="003399"/>
                </a:solidFill>
                <a:latin typeface="Comic Sans MS"/>
                <a:cs typeface="Comic Sans MS"/>
              </a:rPr>
              <a:t>l</a:t>
            </a:r>
            <a:r>
              <a:rPr sz="2400" b="1" spc="-5" dirty="0">
                <a:solidFill>
                  <a:srgbClr val="003399"/>
                </a:solidFill>
                <a:latin typeface="Comic Sans MS"/>
                <a:cs typeface="Comic Sans MS"/>
              </a:rPr>
              <a:t>ik</a:t>
            </a:r>
            <a:r>
              <a:rPr sz="2400" b="1" dirty="0">
                <a:solidFill>
                  <a:srgbClr val="003399"/>
                </a:solidFill>
                <a:latin typeface="Comic Sans MS"/>
                <a:cs typeface="Comic Sans MS"/>
              </a:rPr>
              <a:t>e	</a:t>
            </a:r>
            <a:r>
              <a:rPr sz="2400" b="1" spc="-5" dirty="0">
                <a:solidFill>
                  <a:srgbClr val="003399"/>
                </a:solidFill>
                <a:latin typeface="Comic Sans MS"/>
                <a:cs typeface="Comic Sans MS"/>
              </a:rPr>
              <a:t>(“</a:t>
            </a:r>
            <a:r>
              <a:rPr sz="2400" b="1" spc="-10" dirty="0">
                <a:solidFill>
                  <a:srgbClr val="003399"/>
                </a:solidFill>
                <a:latin typeface="Comic Sans MS"/>
                <a:cs typeface="Comic Sans MS"/>
              </a:rPr>
              <a:t>d</a:t>
            </a:r>
            <a:r>
              <a:rPr sz="2400" b="1" spc="-15" dirty="0">
                <a:solidFill>
                  <a:srgbClr val="003399"/>
                </a:solidFill>
                <a:latin typeface="Comic Sans MS"/>
                <a:cs typeface="Comic Sans MS"/>
              </a:rPr>
              <a:t>e</a:t>
            </a:r>
            <a:r>
              <a:rPr sz="2400" b="1" dirty="0">
                <a:solidFill>
                  <a:srgbClr val="003399"/>
                </a:solidFill>
                <a:latin typeface="Comic Sans MS"/>
                <a:cs typeface="Comic Sans MS"/>
              </a:rPr>
              <a:t>m</a:t>
            </a:r>
            <a:r>
              <a:rPr sz="2400" b="1" spc="-10" dirty="0">
                <a:solidFill>
                  <a:srgbClr val="003399"/>
                </a:solidFill>
                <a:latin typeface="Comic Sans MS"/>
                <a:cs typeface="Comic Sans MS"/>
              </a:rPr>
              <a:t>o</a:t>
            </a:r>
            <a:r>
              <a:rPr sz="2400" b="1" dirty="0">
                <a:solidFill>
                  <a:srgbClr val="003399"/>
                </a:solidFill>
                <a:latin typeface="Comic Sans MS"/>
                <a:cs typeface="Comic Sans MS"/>
              </a:rPr>
              <a:t>cracy”	“f</a:t>
            </a:r>
            <a:r>
              <a:rPr sz="2400" b="1" spc="-10" dirty="0">
                <a:solidFill>
                  <a:srgbClr val="003399"/>
                </a:solidFill>
                <a:latin typeface="Comic Sans MS"/>
                <a:cs typeface="Comic Sans MS"/>
              </a:rPr>
              <a:t>r</a:t>
            </a:r>
            <a:r>
              <a:rPr sz="2400" b="1" spc="-15" dirty="0">
                <a:solidFill>
                  <a:srgbClr val="003399"/>
                </a:solidFill>
                <a:latin typeface="Comic Sans MS"/>
                <a:cs typeface="Comic Sans MS"/>
              </a:rPr>
              <a:t>e</a:t>
            </a:r>
            <a:r>
              <a:rPr sz="2400" b="1" dirty="0">
                <a:solidFill>
                  <a:srgbClr val="003399"/>
                </a:solidFill>
                <a:latin typeface="Comic Sans MS"/>
                <a:cs typeface="Comic Sans MS"/>
              </a:rPr>
              <a:t>e</a:t>
            </a:r>
            <a:endParaRPr sz="2400">
              <a:latin typeface="Comic Sans MS"/>
              <a:cs typeface="Comic Sans MS"/>
            </a:endParaRPr>
          </a:p>
          <a:p>
            <a:pPr marL="12700">
              <a:lnSpc>
                <a:spcPts val="2595"/>
              </a:lnSpc>
            </a:pPr>
            <a:r>
              <a:rPr sz="2400" b="1" dirty="0">
                <a:solidFill>
                  <a:srgbClr val="003399"/>
                </a:solidFill>
                <a:latin typeface="Comic Sans MS"/>
                <a:cs typeface="Comic Sans MS"/>
              </a:rPr>
              <a:t>speech” </a:t>
            </a:r>
            <a:r>
              <a:rPr sz="2400" b="1" spc="-5" dirty="0">
                <a:solidFill>
                  <a:srgbClr val="003399"/>
                </a:solidFill>
                <a:latin typeface="Comic Sans MS"/>
                <a:cs typeface="Comic Sans MS"/>
              </a:rPr>
              <a:t>“academic</a:t>
            </a:r>
            <a:r>
              <a:rPr sz="2400" b="1" spc="-10" dirty="0">
                <a:solidFill>
                  <a:srgbClr val="003399"/>
                </a:solidFill>
                <a:latin typeface="Comic Sans MS"/>
                <a:cs typeface="Comic Sans MS"/>
              </a:rPr>
              <a:t> </a:t>
            </a:r>
            <a:r>
              <a:rPr sz="2400" b="1" spc="-5" dirty="0">
                <a:solidFill>
                  <a:srgbClr val="003399"/>
                </a:solidFill>
                <a:latin typeface="Comic Sans MS"/>
                <a:cs typeface="Comic Sans MS"/>
              </a:rPr>
              <a:t>freedom”)</a:t>
            </a:r>
            <a:endParaRPr sz="2400">
              <a:latin typeface="Comic Sans MS"/>
              <a:cs typeface="Comic Sans MS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450">
              <a:latin typeface="Comic Sans MS"/>
              <a:cs typeface="Comic Sans MS"/>
            </a:endParaRPr>
          </a:p>
          <a:p>
            <a:pPr marL="12700" marR="6985" indent="130810" algn="just">
              <a:lnSpc>
                <a:spcPts val="2300"/>
              </a:lnSpc>
            </a:pPr>
            <a:r>
              <a:rPr sz="2400" b="1" spc="-5" dirty="0">
                <a:solidFill>
                  <a:srgbClr val="003399"/>
                </a:solidFill>
                <a:latin typeface="Comic Sans MS"/>
                <a:cs typeface="Comic Sans MS"/>
              </a:rPr>
              <a:t>Testimonial- </a:t>
            </a:r>
            <a:r>
              <a:rPr sz="2400" b="1" dirty="0">
                <a:solidFill>
                  <a:srgbClr val="003399"/>
                </a:solidFill>
                <a:latin typeface="Comic Sans MS"/>
                <a:cs typeface="Comic Sans MS"/>
              </a:rPr>
              <a:t>use </a:t>
            </a:r>
            <a:r>
              <a:rPr sz="2400" b="1" spc="-5" dirty="0">
                <a:solidFill>
                  <a:srgbClr val="003399"/>
                </a:solidFill>
                <a:latin typeface="Comic Sans MS"/>
                <a:cs typeface="Comic Sans MS"/>
              </a:rPr>
              <a:t>image associated to with </a:t>
            </a:r>
            <a:r>
              <a:rPr sz="2400" b="1" dirty="0">
                <a:solidFill>
                  <a:srgbClr val="003399"/>
                </a:solidFill>
                <a:latin typeface="Comic Sans MS"/>
                <a:cs typeface="Comic Sans MS"/>
              </a:rPr>
              <a:t>person </a:t>
            </a:r>
            <a:r>
              <a:rPr sz="2400" b="1" spc="-5" dirty="0">
                <a:solidFill>
                  <a:srgbClr val="003399"/>
                </a:solidFill>
                <a:latin typeface="Comic Sans MS"/>
                <a:cs typeface="Comic Sans MS"/>
              </a:rPr>
              <a:t>to  gain </a:t>
            </a:r>
            <a:r>
              <a:rPr sz="2400" b="1" dirty="0">
                <a:solidFill>
                  <a:srgbClr val="003399"/>
                </a:solidFill>
                <a:latin typeface="Comic Sans MS"/>
                <a:cs typeface="Comic Sans MS"/>
              </a:rPr>
              <a:t>approval, </a:t>
            </a:r>
            <a:r>
              <a:rPr sz="2400" b="1" spc="-5" dirty="0">
                <a:solidFill>
                  <a:srgbClr val="003399"/>
                </a:solidFill>
                <a:latin typeface="Comic Sans MS"/>
                <a:cs typeface="Comic Sans MS"/>
              </a:rPr>
              <a:t>(if </a:t>
            </a:r>
            <a:r>
              <a:rPr sz="2400" b="1" dirty="0">
                <a:solidFill>
                  <a:srgbClr val="003399"/>
                </a:solidFill>
                <a:latin typeface="Comic Sans MS"/>
                <a:cs typeface="Comic Sans MS"/>
              </a:rPr>
              <a:t>you </a:t>
            </a:r>
            <a:r>
              <a:rPr sz="2400" b="1" spc="-5" dirty="0">
                <a:solidFill>
                  <a:srgbClr val="003399"/>
                </a:solidFill>
                <a:latin typeface="Comic Sans MS"/>
                <a:cs typeface="Comic Sans MS"/>
              </a:rPr>
              <a:t>respect </a:t>
            </a:r>
            <a:r>
              <a:rPr sz="2400" b="1" spc="-10" dirty="0">
                <a:solidFill>
                  <a:srgbClr val="003399"/>
                </a:solidFill>
                <a:latin typeface="Comic Sans MS"/>
                <a:cs typeface="Comic Sans MS"/>
              </a:rPr>
              <a:t>the </a:t>
            </a:r>
            <a:r>
              <a:rPr sz="2400" b="1" spc="-5" dirty="0">
                <a:solidFill>
                  <a:srgbClr val="003399"/>
                </a:solidFill>
                <a:latin typeface="Comic Sans MS"/>
                <a:cs typeface="Comic Sans MS"/>
              </a:rPr>
              <a:t>person) to gain  rejection (if </a:t>
            </a:r>
            <a:r>
              <a:rPr sz="2400" b="1" dirty="0">
                <a:solidFill>
                  <a:srgbClr val="003399"/>
                </a:solidFill>
                <a:latin typeface="Comic Sans MS"/>
                <a:cs typeface="Comic Sans MS"/>
              </a:rPr>
              <a:t>you </a:t>
            </a:r>
            <a:r>
              <a:rPr sz="2400" b="1" spc="-10" dirty="0">
                <a:solidFill>
                  <a:srgbClr val="003399"/>
                </a:solidFill>
                <a:latin typeface="Comic Sans MS"/>
                <a:cs typeface="Comic Sans MS"/>
              </a:rPr>
              <a:t>disrespect </a:t>
            </a:r>
            <a:r>
              <a:rPr sz="2400" b="1" spc="-5" dirty="0">
                <a:solidFill>
                  <a:srgbClr val="003399"/>
                </a:solidFill>
                <a:latin typeface="Comic Sans MS"/>
                <a:cs typeface="Comic Sans MS"/>
              </a:rPr>
              <a:t>the</a:t>
            </a:r>
            <a:r>
              <a:rPr sz="2400" b="1" spc="-30" dirty="0">
                <a:solidFill>
                  <a:srgbClr val="003399"/>
                </a:solidFill>
                <a:latin typeface="Comic Sans MS"/>
                <a:cs typeface="Comic Sans MS"/>
              </a:rPr>
              <a:t> </a:t>
            </a:r>
            <a:r>
              <a:rPr sz="2400" b="1" dirty="0">
                <a:solidFill>
                  <a:srgbClr val="003399"/>
                </a:solidFill>
                <a:latin typeface="Comic Sans MS"/>
                <a:cs typeface="Comic Sans MS"/>
              </a:rPr>
              <a:t>person)</a:t>
            </a:r>
            <a:endParaRPr sz="2400">
              <a:latin typeface="Comic Sans MS"/>
              <a:cs typeface="Comic Sans MS"/>
            </a:endParaRPr>
          </a:p>
          <a:p>
            <a:pPr marL="12700" marR="6350" algn="just">
              <a:lnSpc>
                <a:spcPts val="2300"/>
              </a:lnSpc>
              <a:spcBef>
                <a:spcPts val="590"/>
              </a:spcBef>
            </a:pPr>
            <a:r>
              <a:rPr sz="2400" b="1" dirty="0">
                <a:solidFill>
                  <a:srgbClr val="003399"/>
                </a:solidFill>
                <a:latin typeface="Comic Sans MS"/>
                <a:cs typeface="Comic Sans MS"/>
              </a:rPr>
              <a:t>e.g. </a:t>
            </a:r>
            <a:r>
              <a:rPr sz="2400" b="1" spc="-10" dirty="0">
                <a:solidFill>
                  <a:srgbClr val="003399"/>
                </a:solidFill>
                <a:latin typeface="Comic Sans MS"/>
                <a:cs typeface="Comic Sans MS"/>
              </a:rPr>
              <a:t>advertisement: </a:t>
            </a:r>
            <a:r>
              <a:rPr sz="2400" b="1" dirty="0">
                <a:solidFill>
                  <a:srgbClr val="003399"/>
                </a:solidFill>
                <a:latin typeface="Comic Sans MS"/>
                <a:cs typeface="Comic Sans MS"/>
              </a:rPr>
              <a:t>use </a:t>
            </a:r>
            <a:r>
              <a:rPr sz="2400" b="1" spc="-10" dirty="0">
                <a:solidFill>
                  <a:srgbClr val="003399"/>
                </a:solidFill>
                <a:latin typeface="Comic Sans MS"/>
                <a:cs typeface="Comic Sans MS"/>
              </a:rPr>
              <a:t>person dressed </a:t>
            </a:r>
            <a:r>
              <a:rPr sz="2400" b="1" dirty="0">
                <a:solidFill>
                  <a:srgbClr val="003399"/>
                </a:solidFill>
                <a:latin typeface="Comic Sans MS"/>
                <a:cs typeface="Comic Sans MS"/>
              </a:rPr>
              <a:t>like </a:t>
            </a:r>
            <a:r>
              <a:rPr sz="2400" b="1" spc="-5" dirty="0">
                <a:solidFill>
                  <a:srgbClr val="003399"/>
                </a:solidFill>
                <a:latin typeface="Comic Sans MS"/>
                <a:cs typeface="Comic Sans MS"/>
              </a:rPr>
              <a:t>doctors,  </a:t>
            </a:r>
            <a:r>
              <a:rPr sz="2400" b="1" dirty="0">
                <a:solidFill>
                  <a:srgbClr val="003399"/>
                </a:solidFill>
                <a:latin typeface="Comic Sans MS"/>
                <a:cs typeface="Comic Sans MS"/>
              </a:rPr>
              <a:t>use phrase “dentists</a:t>
            </a:r>
            <a:r>
              <a:rPr sz="2400" b="1" spc="-60" dirty="0">
                <a:solidFill>
                  <a:srgbClr val="003399"/>
                </a:solidFill>
                <a:latin typeface="Comic Sans MS"/>
                <a:cs typeface="Comic Sans MS"/>
              </a:rPr>
              <a:t> </a:t>
            </a:r>
            <a:r>
              <a:rPr sz="2400" b="1" spc="-5" dirty="0">
                <a:solidFill>
                  <a:srgbClr val="003399"/>
                </a:solidFill>
                <a:latin typeface="Comic Sans MS"/>
                <a:cs typeface="Comic Sans MS"/>
              </a:rPr>
              <a:t>advice”</a:t>
            </a:r>
            <a:endParaRPr sz="2400">
              <a:latin typeface="Comic Sans MS"/>
              <a:cs typeface="Comic Sans MS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450">
              <a:latin typeface="Comic Sans MS"/>
              <a:cs typeface="Comic Sans MS"/>
            </a:endParaRPr>
          </a:p>
          <a:p>
            <a:pPr marL="12700" marR="8890" indent="130810" algn="just">
              <a:lnSpc>
                <a:spcPts val="2300"/>
              </a:lnSpc>
            </a:pPr>
            <a:r>
              <a:rPr sz="2400" b="1" spc="-5" dirty="0">
                <a:solidFill>
                  <a:srgbClr val="003399"/>
                </a:solidFill>
                <a:latin typeface="Comic Sans MS"/>
                <a:cs typeface="Comic Sans MS"/>
              </a:rPr>
              <a:t>Bandwagon- </a:t>
            </a:r>
            <a:r>
              <a:rPr sz="2400" b="1" dirty="0">
                <a:solidFill>
                  <a:srgbClr val="003399"/>
                </a:solidFill>
                <a:latin typeface="Comic Sans MS"/>
                <a:cs typeface="Comic Sans MS"/>
              </a:rPr>
              <a:t>used </a:t>
            </a:r>
            <a:r>
              <a:rPr sz="2400" b="1" spc="-10" dirty="0">
                <a:solidFill>
                  <a:srgbClr val="003399"/>
                </a:solidFill>
                <a:latin typeface="Comic Sans MS"/>
                <a:cs typeface="Comic Sans MS"/>
              </a:rPr>
              <a:t>to </a:t>
            </a:r>
            <a:r>
              <a:rPr sz="2400" b="1" dirty="0">
                <a:solidFill>
                  <a:srgbClr val="003399"/>
                </a:solidFill>
                <a:latin typeface="Comic Sans MS"/>
                <a:cs typeface="Comic Sans MS"/>
              </a:rPr>
              <a:t>persuade </a:t>
            </a:r>
            <a:r>
              <a:rPr sz="2400" b="1" spc="-5" dirty="0">
                <a:solidFill>
                  <a:srgbClr val="003399"/>
                </a:solidFill>
                <a:latin typeface="Comic Sans MS"/>
                <a:cs typeface="Comic Sans MS"/>
              </a:rPr>
              <a:t>to accept or </a:t>
            </a:r>
            <a:r>
              <a:rPr sz="2400" b="1" spc="-10" dirty="0">
                <a:solidFill>
                  <a:srgbClr val="003399"/>
                </a:solidFill>
                <a:latin typeface="Comic Sans MS"/>
                <a:cs typeface="Comic Sans MS"/>
              </a:rPr>
              <a:t>reject </a:t>
            </a:r>
            <a:r>
              <a:rPr sz="2400" b="1" spc="-5" dirty="0">
                <a:solidFill>
                  <a:srgbClr val="003399"/>
                </a:solidFill>
                <a:latin typeface="Comic Sans MS"/>
                <a:cs typeface="Comic Sans MS"/>
              </a:rPr>
              <a:t>an  idea because “everybody is doing</a:t>
            </a:r>
            <a:r>
              <a:rPr sz="2400" b="1" spc="-20" dirty="0">
                <a:solidFill>
                  <a:srgbClr val="003399"/>
                </a:solidFill>
                <a:latin typeface="Comic Sans MS"/>
                <a:cs typeface="Comic Sans MS"/>
              </a:rPr>
              <a:t> </a:t>
            </a:r>
            <a:r>
              <a:rPr sz="2400" b="1" spc="-5" dirty="0">
                <a:solidFill>
                  <a:srgbClr val="003399"/>
                </a:solidFill>
                <a:latin typeface="Comic Sans MS"/>
                <a:cs typeface="Comic Sans MS"/>
              </a:rPr>
              <a:t>it”</a:t>
            </a:r>
            <a:endParaRPr sz="2400">
              <a:latin typeface="Comic Sans MS"/>
              <a:cs typeface="Comic Sans MS"/>
            </a:endParaRPr>
          </a:p>
          <a:p>
            <a:pPr marL="12700" algn="just">
              <a:lnSpc>
                <a:spcPct val="100000"/>
              </a:lnSpc>
              <a:spcBef>
                <a:spcPts val="25"/>
              </a:spcBef>
            </a:pPr>
            <a:r>
              <a:rPr sz="2400" b="1" dirty="0">
                <a:solidFill>
                  <a:srgbClr val="003399"/>
                </a:solidFill>
                <a:latin typeface="Comic Sans MS"/>
                <a:cs typeface="Comic Sans MS"/>
              </a:rPr>
              <a:t>e.g. “draw </a:t>
            </a:r>
            <a:r>
              <a:rPr sz="2400" b="1" spc="-5" dirty="0">
                <a:solidFill>
                  <a:srgbClr val="003399"/>
                </a:solidFill>
                <a:latin typeface="Comic Sans MS"/>
                <a:cs typeface="Comic Sans MS"/>
              </a:rPr>
              <a:t>Mohammad day” </a:t>
            </a:r>
            <a:r>
              <a:rPr sz="2400" b="1" dirty="0">
                <a:solidFill>
                  <a:srgbClr val="003399"/>
                </a:solidFill>
                <a:latin typeface="Comic Sans MS"/>
                <a:cs typeface="Comic Sans MS"/>
              </a:rPr>
              <a:t>&amp; “switch </a:t>
            </a:r>
            <a:r>
              <a:rPr sz="2400" b="1" spc="-5" dirty="0">
                <a:solidFill>
                  <a:srgbClr val="003399"/>
                </a:solidFill>
                <a:latin typeface="Comic Sans MS"/>
                <a:cs typeface="Comic Sans MS"/>
              </a:rPr>
              <a:t>to</a:t>
            </a:r>
            <a:r>
              <a:rPr sz="2400" b="1" spc="-55" dirty="0">
                <a:solidFill>
                  <a:srgbClr val="003399"/>
                </a:solidFill>
                <a:latin typeface="Comic Sans MS"/>
                <a:cs typeface="Comic Sans MS"/>
              </a:rPr>
              <a:t> </a:t>
            </a:r>
            <a:r>
              <a:rPr sz="2400" b="1" dirty="0">
                <a:solidFill>
                  <a:srgbClr val="003399"/>
                </a:solidFill>
                <a:latin typeface="Comic Sans MS"/>
                <a:cs typeface="Comic Sans MS"/>
              </a:rPr>
              <a:t>Pakbuk”</a:t>
            </a:r>
            <a:endParaRPr sz="2400">
              <a:latin typeface="Comic Sans MS"/>
              <a:cs typeface="Comic Sans MS"/>
            </a:endParaRP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72440" y="461772"/>
            <a:ext cx="1895856" cy="8153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93419" y="969263"/>
            <a:ext cx="4212336" cy="746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883664" y="461772"/>
            <a:ext cx="638556" cy="81533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037588" y="461772"/>
            <a:ext cx="3089148" cy="81533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688340" y="546862"/>
            <a:ext cx="4197985" cy="4679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900" b="1" u="heavy" spc="-5" dirty="0">
                <a:solidFill>
                  <a:srgbClr val="003399"/>
                </a:solidFill>
                <a:uFill>
                  <a:solidFill>
                    <a:srgbClr val="003399"/>
                  </a:solidFill>
                </a:uFill>
                <a:latin typeface="Comic Sans MS"/>
                <a:cs typeface="Comic Sans MS"/>
              </a:rPr>
              <a:t>Surface</a:t>
            </a:r>
            <a:r>
              <a:rPr sz="2900" u="heavy" spc="-5" dirty="0">
                <a:solidFill>
                  <a:srgbClr val="003399"/>
                </a:solidFill>
                <a:uFill>
                  <a:solidFill>
                    <a:srgbClr val="003399"/>
                  </a:solidFill>
                </a:uFill>
                <a:latin typeface="Comic Sans MS"/>
                <a:cs typeface="Comic Sans MS"/>
              </a:rPr>
              <a:t>-Depth</a:t>
            </a:r>
            <a:r>
              <a:rPr sz="2900" u="heavy" spc="-55" dirty="0">
                <a:solidFill>
                  <a:srgbClr val="003399"/>
                </a:solidFill>
                <a:uFill>
                  <a:solidFill>
                    <a:srgbClr val="003399"/>
                  </a:solidFill>
                </a:uFill>
                <a:latin typeface="Comic Sans MS"/>
                <a:cs typeface="Comic Sans MS"/>
              </a:rPr>
              <a:t> </a:t>
            </a:r>
            <a:r>
              <a:rPr sz="2900" u="heavy" dirty="0">
                <a:solidFill>
                  <a:srgbClr val="003399"/>
                </a:solidFill>
                <a:uFill>
                  <a:solidFill>
                    <a:srgbClr val="003399"/>
                  </a:solidFill>
                </a:uFill>
                <a:latin typeface="Comic Sans MS"/>
                <a:cs typeface="Comic Sans MS"/>
              </a:rPr>
              <a:t>listening</a:t>
            </a:r>
            <a:endParaRPr sz="2900">
              <a:latin typeface="Comic Sans MS"/>
              <a:cs typeface="Comic Sans M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710183" y="1303019"/>
            <a:ext cx="4456176" cy="78943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858511" y="1303019"/>
            <a:ext cx="1799843" cy="78943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10183" y="2327148"/>
            <a:ext cx="1958339" cy="78943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354579" y="2327148"/>
            <a:ext cx="1232916" cy="78943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272028" y="2327148"/>
            <a:ext cx="3009900" cy="78943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10183" y="3351276"/>
            <a:ext cx="1408176" cy="789432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804416" y="3351276"/>
            <a:ext cx="1237488" cy="789432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726435" y="3351276"/>
            <a:ext cx="1034796" cy="789432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447288" y="3351276"/>
            <a:ext cx="1709927" cy="789432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918768" y="1386586"/>
            <a:ext cx="5504180" cy="25006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spc="-10" dirty="0">
                <a:solidFill>
                  <a:srgbClr val="003399"/>
                </a:solidFill>
                <a:latin typeface="Comic Sans MS"/>
                <a:cs typeface="Comic Sans MS"/>
              </a:rPr>
              <a:t>Obvious/surface/literal</a:t>
            </a:r>
            <a:r>
              <a:rPr sz="2800" b="1" spc="70" dirty="0">
                <a:solidFill>
                  <a:srgbClr val="003399"/>
                </a:solidFill>
                <a:latin typeface="Comic Sans MS"/>
                <a:cs typeface="Comic Sans MS"/>
              </a:rPr>
              <a:t> </a:t>
            </a:r>
            <a:r>
              <a:rPr sz="2800" b="1" spc="-10" dirty="0">
                <a:solidFill>
                  <a:srgbClr val="003399"/>
                </a:solidFill>
                <a:latin typeface="Comic Sans MS"/>
                <a:cs typeface="Comic Sans MS"/>
              </a:rPr>
              <a:t>meaning</a:t>
            </a:r>
            <a:endParaRPr sz="2800">
              <a:latin typeface="Comic Sans MS"/>
              <a:cs typeface="Comic Sans MS"/>
            </a:endParaRPr>
          </a:p>
          <a:p>
            <a:pPr marL="12700" marR="379095">
              <a:lnSpc>
                <a:spcPct val="240099"/>
              </a:lnSpc>
            </a:pPr>
            <a:r>
              <a:rPr sz="2800" b="1" spc="-10" dirty="0">
                <a:solidFill>
                  <a:srgbClr val="003399"/>
                </a:solidFill>
                <a:latin typeface="Comic Sans MS"/>
                <a:cs typeface="Comic Sans MS"/>
              </a:rPr>
              <a:t>(Surface </a:t>
            </a:r>
            <a:r>
              <a:rPr sz="2800" b="1" spc="-5" dirty="0">
                <a:solidFill>
                  <a:srgbClr val="003399"/>
                </a:solidFill>
                <a:latin typeface="Comic Sans MS"/>
                <a:cs typeface="Comic Sans MS"/>
              </a:rPr>
              <a:t>level communication)  What </a:t>
            </a:r>
            <a:r>
              <a:rPr sz="2800" b="1" spc="-10" dirty="0">
                <a:solidFill>
                  <a:srgbClr val="003399"/>
                </a:solidFill>
                <a:latin typeface="Comic Sans MS"/>
                <a:cs typeface="Comic Sans MS"/>
              </a:rPr>
              <a:t>they </a:t>
            </a:r>
            <a:r>
              <a:rPr sz="2800" b="1" spc="-5" dirty="0">
                <a:solidFill>
                  <a:srgbClr val="003399"/>
                </a:solidFill>
                <a:latin typeface="Comic Sans MS"/>
                <a:cs typeface="Comic Sans MS"/>
              </a:rPr>
              <a:t>are</a:t>
            </a:r>
            <a:r>
              <a:rPr sz="2800" b="1" dirty="0">
                <a:solidFill>
                  <a:srgbClr val="003399"/>
                </a:solidFill>
                <a:latin typeface="Comic Sans MS"/>
                <a:cs typeface="Comic Sans MS"/>
              </a:rPr>
              <a:t> </a:t>
            </a:r>
            <a:r>
              <a:rPr sz="2800" b="1" spc="-5" dirty="0">
                <a:solidFill>
                  <a:srgbClr val="003399"/>
                </a:solidFill>
                <a:latin typeface="Comic Sans MS"/>
                <a:cs typeface="Comic Sans MS"/>
              </a:rPr>
              <a:t>saying?</a:t>
            </a:r>
            <a:endParaRPr sz="2800">
              <a:latin typeface="Comic Sans MS"/>
              <a:cs typeface="Comic Sans MS"/>
            </a:endParaRP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93419" y="1010411"/>
            <a:ext cx="4634484" cy="8077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49580" y="449580"/>
            <a:ext cx="2069592" cy="8991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985772" y="449580"/>
            <a:ext cx="702563" cy="8991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154935" y="449580"/>
            <a:ext cx="1699260" cy="89916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442715" y="449580"/>
            <a:ext cx="2129028" cy="89916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688340" y="545338"/>
            <a:ext cx="4615180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u="heavy" dirty="0">
                <a:solidFill>
                  <a:srgbClr val="003399"/>
                </a:solidFill>
                <a:uFill>
                  <a:solidFill>
                    <a:srgbClr val="003399"/>
                  </a:solidFill>
                </a:uFill>
                <a:latin typeface="Comic Sans MS"/>
                <a:cs typeface="Comic Sans MS"/>
              </a:rPr>
              <a:t>Surface-</a:t>
            </a:r>
            <a:r>
              <a:rPr sz="3200" b="1" u="heavy" dirty="0">
                <a:solidFill>
                  <a:srgbClr val="003399"/>
                </a:solidFill>
                <a:uFill>
                  <a:solidFill>
                    <a:srgbClr val="003399"/>
                  </a:solidFill>
                </a:uFill>
                <a:latin typeface="Comic Sans MS"/>
                <a:cs typeface="Comic Sans MS"/>
              </a:rPr>
              <a:t>Depth</a:t>
            </a:r>
            <a:r>
              <a:rPr sz="3200" b="1" u="heavy" spc="-500" dirty="0">
                <a:solidFill>
                  <a:srgbClr val="003399"/>
                </a:solidFill>
                <a:uFill>
                  <a:solidFill>
                    <a:srgbClr val="003399"/>
                  </a:solidFill>
                </a:uFill>
                <a:latin typeface="Comic Sans MS"/>
                <a:cs typeface="Comic Sans MS"/>
              </a:rPr>
              <a:t> </a:t>
            </a:r>
            <a:r>
              <a:rPr sz="3200" u="heavy" dirty="0">
                <a:solidFill>
                  <a:srgbClr val="003399"/>
                </a:solidFill>
                <a:uFill>
                  <a:solidFill>
                    <a:srgbClr val="003399"/>
                  </a:solidFill>
                </a:uFill>
                <a:latin typeface="Comic Sans MS"/>
                <a:cs typeface="Comic Sans MS"/>
              </a:rPr>
              <a:t>listening</a:t>
            </a:r>
            <a:endParaRPr sz="3200">
              <a:latin typeface="Comic Sans MS"/>
              <a:cs typeface="Comic Sans M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710183" y="1303019"/>
            <a:ext cx="1796795" cy="78943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194560" y="1303019"/>
            <a:ext cx="1264919" cy="78943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145535" y="1303019"/>
            <a:ext cx="1799843" cy="78943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10183" y="2327148"/>
            <a:ext cx="978408" cy="78943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373124" y="2327148"/>
            <a:ext cx="1440180" cy="78943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499360" y="2327148"/>
            <a:ext cx="3009900" cy="78943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10183" y="3351276"/>
            <a:ext cx="1240536" cy="789432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635251" y="3351276"/>
            <a:ext cx="1237488" cy="789432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558795" y="3351276"/>
            <a:ext cx="1034795" cy="789432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278123" y="3351276"/>
            <a:ext cx="1709927" cy="789432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710183" y="4375403"/>
            <a:ext cx="691896" cy="789432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932688" y="4375403"/>
            <a:ext cx="623316" cy="789432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086611" y="4375403"/>
            <a:ext cx="658368" cy="789432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275588" y="4375403"/>
            <a:ext cx="777239" cy="789432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737360" y="4375403"/>
            <a:ext cx="1274064" cy="789432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695955" y="4375403"/>
            <a:ext cx="1674875" cy="789432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4058411" y="4375403"/>
            <a:ext cx="740663" cy="789432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4485132" y="4375403"/>
            <a:ext cx="1207008" cy="789432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5379720" y="4375403"/>
            <a:ext cx="1807464" cy="789432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918768" y="1386586"/>
            <a:ext cx="6033770" cy="35248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spc="-10" dirty="0">
                <a:solidFill>
                  <a:srgbClr val="003399"/>
                </a:solidFill>
                <a:latin typeface="Comic Sans MS"/>
                <a:cs typeface="Comic Sans MS"/>
              </a:rPr>
              <a:t>Hidden, deep</a:t>
            </a:r>
            <a:r>
              <a:rPr sz="2800" b="1" spc="35" dirty="0">
                <a:solidFill>
                  <a:srgbClr val="003399"/>
                </a:solidFill>
                <a:latin typeface="Comic Sans MS"/>
                <a:cs typeface="Comic Sans MS"/>
              </a:rPr>
              <a:t> </a:t>
            </a:r>
            <a:r>
              <a:rPr sz="2800" b="1" spc="-10" dirty="0">
                <a:solidFill>
                  <a:srgbClr val="003399"/>
                </a:solidFill>
                <a:latin typeface="Comic Sans MS"/>
                <a:cs typeface="Comic Sans MS"/>
              </a:rPr>
              <a:t>meaning</a:t>
            </a:r>
            <a:endParaRPr sz="2800">
              <a:latin typeface="Comic Sans MS"/>
              <a:cs typeface="Comic Sans MS"/>
            </a:endParaRPr>
          </a:p>
          <a:p>
            <a:pPr marL="12700" marR="1681480">
              <a:lnSpc>
                <a:spcPct val="240099"/>
              </a:lnSpc>
              <a:tabLst>
                <a:tab pos="937260" algn="l"/>
              </a:tabLst>
            </a:pPr>
            <a:r>
              <a:rPr sz="2800" b="1" spc="-10" dirty="0">
                <a:solidFill>
                  <a:srgbClr val="003399"/>
                </a:solidFill>
                <a:latin typeface="Comic Sans MS"/>
                <a:cs typeface="Comic Sans MS"/>
              </a:rPr>
              <a:t>(In depth </a:t>
            </a:r>
            <a:r>
              <a:rPr sz="2800" b="1" spc="-5" dirty="0">
                <a:solidFill>
                  <a:srgbClr val="003399"/>
                </a:solidFill>
                <a:latin typeface="Comic Sans MS"/>
                <a:cs typeface="Comic Sans MS"/>
              </a:rPr>
              <a:t>communication)  Why	</a:t>
            </a:r>
            <a:r>
              <a:rPr sz="2800" b="1" spc="-10" dirty="0">
                <a:solidFill>
                  <a:srgbClr val="003399"/>
                </a:solidFill>
                <a:latin typeface="Comic Sans MS"/>
                <a:cs typeface="Comic Sans MS"/>
              </a:rPr>
              <a:t>they </a:t>
            </a:r>
            <a:r>
              <a:rPr sz="2800" b="1" spc="-5" dirty="0">
                <a:solidFill>
                  <a:srgbClr val="003399"/>
                </a:solidFill>
                <a:latin typeface="Comic Sans MS"/>
                <a:cs typeface="Comic Sans MS"/>
              </a:rPr>
              <a:t>are</a:t>
            </a:r>
            <a:r>
              <a:rPr sz="2800" b="1" spc="-15" dirty="0">
                <a:solidFill>
                  <a:srgbClr val="003399"/>
                </a:solidFill>
                <a:latin typeface="Comic Sans MS"/>
                <a:cs typeface="Comic Sans MS"/>
              </a:rPr>
              <a:t> </a:t>
            </a:r>
            <a:r>
              <a:rPr sz="2800" b="1" spc="-5" dirty="0">
                <a:solidFill>
                  <a:srgbClr val="003399"/>
                </a:solidFill>
                <a:latin typeface="Comic Sans MS"/>
                <a:cs typeface="Comic Sans MS"/>
              </a:rPr>
              <a:t>saying?</a:t>
            </a:r>
            <a:endParaRPr sz="2800">
              <a:latin typeface="Comic Sans MS"/>
              <a:cs typeface="Comic Sans MS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3350">
              <a:latin typeface="Comic Sans MS"/>
              <a:cs typeface="Comic Sans MS"/>
            </a:endParaRPr>
          </a:p>
          <a:p>
            <a:pPr marL="12700">
              <a:lnSpc>
                <a:spcPct val="100000"/>
              </a:lnSpc>
            </a:pPr>
            <a:r>
              <a:rPr sz="2800" b="1" spc="-5" dirty="0">
                <a:solidFill>
                  <a:srgbClr val="003399"/>
                </a:solidFill>
                <a:latin typeface="Comic Sans MS"/>
                <a:cs typeface="Comic Sans MS"/>
              </a:rPr>
              <a:t>E.g.: “The patient is very</a:t>
            </a:r>
            <a:r>
              <a:rPr sz="2800" b="1" spc="10" dirty="0">
                <a:solidFill>
                  <a:srgbClr val="003399"/>
                </a:solidFill>
                <a:latin typeface="Comic Sans MS"/>
                <a:cs typeface="Comic Sans MS"/>
              </a:rPr>
              <a:t> </a:t>
            </a:r>
            <a:r>
              <a:rPr sz="2800" b="1" spc="-10" dirty="0">
                <a:solidFill>
                  <a:srgbClr val="003399"/>
                </a:solidFill>
                <a:latin typeface="Comic Sans MS"/>
                <a:cs typeface="Comic Sans MS"/>
              </a:rPr>
              <a:t>serious”</a:t>
            </a:r>
            <a:endParaRPr sz="2800">
              <a:latin typeface="Comic Sans MS"/>
              <a:cs typeface="Comic Sans MS"/>
            </a:endParaRP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49580" y="454151"/>
            <a:ext cx="5800344" cy="8991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88340" y="549909"/>
            <a:ext cx="5297805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b="1" u="heavy" dirty="0">
                <a:uFill>
                  <a:solidFill>
                    <a:srgbClr val="000000"/>
                  </a:solidFill>
                </a:uFill>
                <a:latin typeface="Comic Sans MS"/>
                <a:cs typeface="Comic Sans MS"/>
              </a:rPr>
              <a:t>Purpose of </a:t>
            </a:r>
            <a:r>
              <a:rPr sz="3200" b="1" u="heavy" spc="-5" dirty="0">
                <a:uFill>
                  <a:solidFill>
                    <a:srgbClr val="000000"/>
                  </a:solidFill>
                </a:uFill>
                <a:latin typeface="Comic Sans MS"/>
                <a:cs typeface="Comic Sans MS"/>
              </a:rPr>
              <a:t>Active</a:t>
            </a:r>
            <a:r>
              <a:rPr sz="3200" b="1" u="heavy" spc="-35" dirty="0">
                <a:uFill>
                  <a:solidFill>
                    <a:srgbClr val="000000"/>
                  </a:solidFill>
                </a:uFill>
                <a:latin typeface="Comic Sans MS"/>
                <a:cs typeface="Comic Sans MS"/>
              </a:rPr>
              <a:t> </a:t>
            </a:r>
            <a:r>
              <a:rPr sz="3200" b="1" u="heavy" dirty="0">
                <a:uFill>
                  <a:solidFill>
                    <a:srgbClr val="000000"/>
                  </a:solidFill>
                </a:uFill>
                <a:latin typeface="Comic Sans MS"/>
                <a:cs typeface="Comic Sans MS"/>
              </a:rPr>
              <a:t>listening</a:t>
            </a:r>
            <a:endParaRPr sz="3200">
              <a:latin typeface="Comic Sans MS"/>
              <a:cs typeface="Comic Sans M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93419" y="1014983"/>
            <a:ext cx="5312664" cy="8077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56259" y="1296924"/>
            <a:ext cx="647700" cy="78943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34568" y="1304544"/>
            <a:ext cx="7636764" cy="78943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56259" y="1729739"/>
            <a:ext cx="6705600" cy="78943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56259" y="2157983"/>
            <a:ext cx="3343655" cy="78943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764540" y="1388110"/>
            <a:ext cx="7214234" cy="13055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2800" b="1" spc="-10" dirty="0">
                <a:solidFill>
                  <a:srgbClr val="003399"/>
                </a:solidFill>
                <a:latin typeface="Times New Roman"/>
                <a:cs typeface="Times New Roman"/>
              </a:rPr>
              <a:t>“</a:t>
            </a:r>
            <a:r>
              <a:rPr sz="2800" b="1" spc="-10" dirty="0">
                <a:solidFill>
                  <a:srgbClr val="003399"/>
                </a:solidFill>
                <a:latin typeface="Comic Sans MS"/>
                <a:cs typeface="Comic Sans MS"/>
              </a:rPr>
              <a:t>Active, effective </a:t>
            </a:r>
            <a:r>
              <a:rPr sz="2800" b="1" spc="-5" dirty="0">
                <a:solidFill>
                  <a:srgbClr val="003399"/>
                </a:solidFill>
                <a:latin typeface="Comic Sans MS"/>
                <a:cs typeface="Comic Sans MS"/>
              </a:rPr>
              <a:t>listening is a </a:t>
            </a:r>
            <a:r>
              <a:rPr sz="2800" b="1" spc="-10" dirty="0">
                <a:solidFill>
                  <a:srgbClr val="003399"/>
                </a:solidFill>
                <a:latin typeface="Comic Sans MS"/>
                <a:cs typeface="Comic Sans MS"/>
              </a:rPr>
              <a:t>habit, </a:t>
            </a:r>
            <a:r>
              <a:rPr sz="2800" b="1" spc="-5" dirty="0">
                <a:solidFill>
                  <a:srgbClr val="003399"/>
                </a:solidFill>
                <a:latin typeface="Comic Sans MS"/>
                <a:cs typeface="Comic Sans MS"/>
              </a:rPr>
              <a:t>as  </a:t>
            </a:r>
            <a:r>
              <a:rPr sz="2800" b="1" spc="-10" dirty="0">
                <a:solidFill>
                  <a:srgbClr val="003399"/>
                </a:solidFill>
                <a:latin typeface="Comic Sans MS"/>
                <a:cs typeface="Comic Sans MS"/>
              </a:rPr>
              <a:t>well </a:t>
            </a:r>
            <a:r>
              <a:rPr sz="2800" b="1" spc="-5" dirty="0">
                <a:solidFill>
                  <a:srgbClr val="003399"/>
                </a:solidFill>
                <a:latin typeface="Comic Sans MS"/>
                <a:cs typeface="Comic Sans MS"/>
              </a:rPr>
              <a:t>as the foundation of </a:t>
            </a:r>
            <a:r>
              <a:rPr sz="2800" b="1" spc="-10" dirty="0">
                <a:solidFill>
                  <a:srgbClr val="003399"/>
                </a:solidFill>
                <a:latin typeface="Comic Sans MS"/>
                <a:cs typeface="Comic Sans MS"/>
              </a:rPr>
              <a:t>effective  </a:t>
            </a:r>
            <a:r>
              <a:rPr sz="2800" b="1" spc="-5" dirty="0">
                <a:solidFill>
                  <a:srgbClr val="003399"/>
                </a:solidFill>
                <a:latin typeface="Comic Sans MS"/>
                <a:cs typeface="Comic Sans MS"/>
              </a:rPr>
              <a:t>communication.”</a:t>
            </a:r>
            <a:endParaRPr sz="2800">
              <a:latin typeface="Comic Sans MS"/>
              <a:cs typeface="Comic Sans M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570988" y="3572255"/>
            <a:ext cx="4287012" cy="216255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49580" y="449580"/>
            <a:ext cx="4619244" cy="8991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88340" y="545338"/>
            <a:ext cx="4114165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u="heavy" dirty="0">
                <a:uFill>
                  <a:solidFill>
                    <a:srgbClr val="000000"/>
                  </a:solidFill>
                </a:uFill>
                <a:latin typeface="Comic Sans MS"/>
                <a:cs typeface="Comic Sans MS"/>
              </a:rPr>
              <a:t>ACTIVE</a:t>
            </a:r>
            <a:r>
              <a:rPr sz="3200" u="heavy" spc="-75" dirty="0">
                <a:uFill>
                  <a:solidFill>
                    <a:srgbClr val="000000"/>
                  </a:solidFill>
                </a:uFill>
                <a:latin typeface="Comic Sans MS"/>
                <a:cs typeface="Comic Sans MS"/>
              </a:rPr>
              <a:t> </a:t>
            </a:r>
            <a:r>
              <a:rPr sz="3200" u="heavy" dirty="0">
                <a:uFill>
                  <a:solidFill>
                    <a:srgbClr val="000000"/>
                  </a:solidFill>
                </a:uFill>
                <a:latin typeface="Comic Sans MS"/>
                <a:cs typeface="Comic Sans MS"/>
              </a:rPr>
              <a:t>LISTENING</a:t>
            </a:r>
            <a:endParaRPr sz="3200">
              <a:latin typeface="Comic Sans MS"/>
              <a:cs typeface="Comic Sans M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93419" y="1010411"/>
            <a:ext cx="4131564" cy="807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73023" y="1248155"/>
            <a:ext cx="701040" cy="73152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21436" y="1222247"/>
            <a:ext cx="7911083" cy="78943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56259" y="1563624"/>
            <a:ext cx="7923276" cy="78943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56259" y="1905000"/>
            <a:ext cx="4002024" cy="78943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73023" y="2784348"/>
            <a:ext cx="701040" cy="73152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21436" y="2758439"/>
            <a:ext cx="6839711" cy="78943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56259" y="3099816"/>
            <a:ext cx="8154924" cy="78943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56259" y="3441191"/>
            <a:ext cx="4572000" cy="78943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764540" y="1305813"/>
            <a:ext cx="7576820" cy="2671445"/>
          </a:xfrm>
          <a:prstGeom prst="rect">
            <a:avLst/>
          </a:prstGeom>
        </p:spPr>
        <p:txBody>
          <a:bodyPr vert="horz" wrap="square" lIns="0" tIns="97155" rIns="0" bIns="0" rtlCol="0">
            <a:spAutoFit/>
          </a:bodyPr>
          <a:lstStyle/>
          <a:p>
            <a:pPr marL="12700" marR="5080">
              <a:lnSpc>
                <a:spcPct val="80000"/>
              </a:lnSpc>
              <a:spcBef>
                <a:spcPts val="765"/>
              </a:spcBef>
              <a:buSzPct val="96428"/>
              <a:buFont typeface="Wingdings"/>
              <a:buChar char=""/>
              <a:tabLst>
                <a:tab pos="278765" algn="l"/>
                <a:tab pos="1676400" algn="l"/>
                <a:tab pos="4846320" algn="l"/>
              </a:tabLst>
            </a:pPr>
            <a:r>
              <a:rPr sz="2800" b="1" spc="-5" dirty="0">
                <a:solidFill>
                  <a:srgbClr val="003399"/>
                </a:solidFill>
                <a:latin typeface="Comic Sans MS"/>
                <a:cs typeface="Comic Sans MS"/>
              </a:rPr>
              <a:t>“Active listening is </a:t>
            </a:r>
            <a:r>
              <a:rPr sz="2800" b="1" spc="-10" dirty="0">
                <a:solidFill>
                  <a:srgbClr val="003399"/>
                </a:solidFill>
                <a:latin typeface="Comic Sans MS"/>
                <a:cs typeface="Comic Sans MS"/>
              </a:rPr>
              <a:t>the </a:t>
            </a:r>
            <a:r>
              <a:rPr sz="2800" b="1" spc="-5" dirty="0">
                <a:solidFill>
                  <a:srgbClr val="003399"/>
                </a:solidFill>
                <a:latin typeface="Comic Sans MS"/>
                <a:cs typeface="Comic Sans MS"/>
              </a:rPr>
              <a:t>process of </a:t>
            </a:r>
            <a:r>
              <a:rPr sz="2800" b="1" spc="-10" dirty="0">
                <a:solidFill>
                  <a:srgbClr val="003399"/>
                </a:solidFill>
                <a:latin typeface="Comic Sans MS"/>
                <a:cs typeface="Comic Sans MS"/>
              </a:rPr>
              <a:t>sending  </a:t>
            </a:r>
            <a:r>
              <a:rPr sz="2800" b="1" spc="-5" dirty="0">
                <a:solidFill>
                  <a:srgbClr val="003399"/>
                </a:solidFill>
                <a:latin typeface="Comic Sans MS"/>
                <a:cs typeface="Comic Sans MS"/>
              </a:rPr>
              <a:t>back</a:t>
            </a:r>
            <a:r>
              <a:rPr sz="2800" b="1" spc="20" dirty="0">
                <a:solidFill>
                  <a:srgbClr val="003399"/>
                </a:solidFill>
                <a:latin typeface="Comic Sans MS"/>
                <a:cs typeface="Comic Sans MS"/>
              </a:rPr>
              <a:t> </a:t>
            </a:r>
            <a:r>
              <a:rPr sz="2800" b="1" spc="-5" dirty="0">
                <a:solidFill>
                  <a:srgbClr val="003399"/>
                </a:solidFill>
                <a:latin typeface="Comic Sans MS"/>
                <a:cs typeface="Comic Sans MS"/>
              </a:rPr>
              <a:t>the	speaker</a:t>
            </a:r>
            <a:r>
              <a:rPr sz="2800" b="1" spc="15" dirty="0">
                <a:solidFill>
                  <a:srgbClr val="003399"/>
                </a:solidFill>
                <a:latin typeface="Comic Sans MS"/>
                <a:cs typeface="Comic Sans MS"/>
              </a:rPr>
              <a:t> </a:t>
            </a:r>
            <a:r>
              <a:rPr sz="2800" b="1" spc="-5" dirty="0">
                <a:solidFill>
                  <a:srgbClr val="003399"/>
                </a:solidFill>
                <a:latin typeface="Comic Sans MS"/>
                <a:cs typeface="Comic Sans MS"/>
              </a:rPr>
              <a:t>what</a:t>
            </a:r>
            <a:r>
              <a:rPr sz="2800" b="1" spc="15" dirty="0">
                <a:solidFill>
                  <a:srgbClr val="003399"/>
                </a:solidFill>
                <a:latin typeface="Comic Sans MS"/>
                <a:cs typeface="Comic Sans MS"/>
              </a:rPr>
              <a:t> </a:t>
            </a:r>
            <a:r>
              <a:rPr sz="2800" b="1" spc="-5" dirty="0">
                <a:solidFill>
                  <a:srgbClr val="003399"/>
                </a:solidFill>
                <a:latin typeface="Comic Sans MS"/>
                <a:cs typeface="Comic Sans MS"/>
              </a:rPr>
              <a:t>the	listener thinks  the speaker</a:t>
            </a:r>
            <a:r>
              <a:rPr sz="2800" b="1" spc="25" dirty="0">
                <a:solidFill>
                  <a:srgbClr val="003399"/>
                </a:solidFill>
                <a:latin typeface="Comic Sans MS"/>
                <a:cs typeface="Comic Sans MS"/>
              </a:rPr>
              <a:t> </a:t>
            </a:r>
            <a:r>
              <a:rPr sz="2800" b="1" spc="-5" dirty="0">
                <a:solidFill>
                  <a:srgbClr val="003399"/>
                </a:solidFill>
                <a:latin typeface="Comic Sans MS"/>
                <a:cs typeface="Comic Sans MS"/>
              </a:rPr>
              <a:t>meant.”</a:t>
            </a:r>
            <a:endParaRPr sz="2800">
              <a:latin typeface="Comic Sans MS"/>
              <a:cs typeface="Comic Sans MS"/>
            </a:endParaRPr>
          </a:p>
          <a:p>
            <a:pPr>
              <a:lnSpc>
                <a:spcPct val="100000"/>
              </a:lnSpc>
              <a:spcBef>
                <a:spcPts val="60"/>
              </a:spcBef>
              <a:buClr>
                <a:srgbClr val="003399"/>
              </a:buClr>
              <a:buFont typeface="Wingdings"/>
              <a:buChar char=""/>
            </a:pPr>
            <a:endParaRPr sz="2850">
              <a:latin typeface="Comic Sans MS"/>
              <a:cs typeface="Comic Sans MS"/>
            </a:endParaRPr>
          </a:p>
          <a:p>
            <a:pPr marL="12700" marR="12065">
              <a:lnSpc>
                <a:spcPct val="80000"/>
              </a:lnSpc>
              <a:buSzPct val="96428"/>
              <a:buFont typeface="Wingdings"/>
              <a:buChar char=""/>
              <a:tabLst>
                <a:tab pos="278765" algn="l"/>
                <a:tab pos="3051175" algn="l"/>
                <a:tab pos="3524250" algn="l"/>
              </a:tabLst>
            </a:pPr>
            <a:r>
              <a:rPr sz="2800" b="1" spc="-5" dirty="0">
                <a:solidFill>
                  <a:srgbClr val="003399"/>
                </a:solidFill>
                <a:latin typeface="Comic Sans MS"/>
                <a:cs typeface="Comic Sans MS"/>
              </a:rPr>
              <a:t>It is a</a:t>
            </a:r>
            <a:r>
              <a:rPr sz="2800" b="1" spc="30" dirty="0">
                <a:solidFill>
                  <a:srgbClr val="003399"/>
                </a:solidFill>
                <a:latin typeface="Comic Sans MS"/>
                <a:cs typeface="Comic Sans MS"/>
              </a:rPr>
              <a:t> </a:t>
            </a:r>
            <a:r>
              <a:rPr sz="2800" b="1" spc="-5" dirty="0">
                <a:solidFill>
                  <a:srgbClr val="003399"/>
                </a:solidFill>
                <a:latin typeface="Comic Sans MS"/>
                <a:cs typeface="Comic Sans MS"/>
              </a:rPr>
              <a:t>process</a:t>
            </a:r>
            <a:r>
              <a:rPr sz="2800" b="1" spc="20" dirty="0">
                <a:solidFill>
                  <a:srgbClr val="003399"/>
                </a:solidFill>
                <a:latin typeface="Comic Sans MS"/>
                <a:cs typeface="Comic Sans MS"/>
              </a:rPr>
              <a:t> </a:t>
            </a:r>
            <a:r>
              <a:rPr sz="2800" b="1" spc="-5" dirty="0">
                <a:solidFill>
                  <a:srgbClr val="003399"/>
                </a:solidFill>
                <a:latin typeface="Comic Sans MS"/>
                <a:cs typeface="Comic Sans MS"/>
              </a:rPr>
              <a:t>of	putting </a:t>
            </a:r>
            <a:r>
              <a:rPr sz="2800" b="1" spc="-10" dirty="0">
                <a:solidFill>
                  <a:srgbClr val="003399"/>
                </a:solidFill>
                <a:latin typeface="Comic Sans MS"/>
                <a:cs typeface="Comic Sans MS"/>
              </a:rPr>
              <a:t>into </a:t>
            </a:r>
            <a:r>
              <a:rPr sz="2800" b="1" spc="-5" dirty="0">
                <a:solidFill>
                  <a:srgbClr val="003399"/>
                </a:solidFill>
                <a:latin typeface="Comic Sans MS"/>
                <a:cs typeface="Comic Sans MS"/>
              </a:rPr>
              <a:t>some  meaningful</a:t>
            </a:r>
            <a:r>
              <a:rPr sz="2800" b="1" spc="55" dirty="0">
                <a:solidFill>
                  <a:srgbClr val="003399"/>
                </a:solidFill>
                <a:latin typeface="Comic Sans MS"/>
                <a:cs typeface="Comic Sans MS"/>
              </a:rPr>
              <a:t> </a:t>
            </a:r>
            <a:r>
              <a:rPr sz="2800" b="1" spc="-5" dirty="0">
                <a:solidFill>
                  <a:srgbClr val="003399"/>
                </a:solidFill>
                <a:latin typeface="Comic Sans MS"/>
                <a:cs typeface="Comic Sans MS"/>
              </a:rPr>
              <a:t>whole	your understanding of the  speaker’s total</a:t>
            </a:r>
            <a:r>
              <a:rPr sz="2800" b="1" spc="35" dirty="0">
                <a:solidFill>
                  <a:srgbClr val="003399"/>
                </a:solidFill>
                <a:latin typeface="Comic Sans MS"/>
                <a:cs typeface="Comic Sans MS"/>
              </a:rPr>
              <a:t> </a:t>
            </a:r>
            <a:r>
              <a:rPr sz="2800" b="1" spc="-5" dirty="0">
                <a:solidFill>
                  <a:srgbClr val="003399"/>
                </a:solidFill>
                <a:latin typeface="Comic Sans MS"/>
                <a:cs typeface="Comic Sans MS"/>
              </a:rPr>
              <a:t>message</a:t>
            </a:r>
            <a:endParaRPr sz="2800">
              <a:latin typeface="Comic Sans MS"/>
              <a:cs typeface="Comic Sans MS"/>
            </a:endParaRP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29184" y="1620011"/>
            <a:ext cx="8551164" cy="78943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75260" y="2046732"/>
            <a:ext cx="2089404" cy="78943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29184" y="3070860"/>
            <a:ext cx="6004560" cy="78943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29184" y="3582923"/>
            <a:ext cx="8017764" cy="78943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75260" y="4009644"/>
            <a:ext cx="6394703" cy="78943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29184" y="4521708"/>
            <a:ext cx="7723632" cy="78943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29184" y="5033771"/>
            <a:ext cx="8578596" cy="78943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75260" y="5460491"/>
            <a:ext cx="5334000" cy="78943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383540" y="1703273"/>
            <a:ext cx="8131175" cy="42938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34925" indent="153670">
              <a:lnSpc>
                <a:spcPct val="100000"/>
              </a:lnSpc>
              <a:spcBef>
                <a:spcPts val="95"/>
              </a:spcBef>
            </a:pPr>
            <a:r>
              <a:rPr sz="2800" b="1" spc="-10" dirty="0">
                <a:solidFill>
                  <a:srgbClr val="003399"/>
                </a:solidFill>
                <a:latin typeface="Comic Sans MS"/>
                <a:cs typeface="Comic Sans MS"/>
              </a:rPr>
              <a:t>Active </a:t>
            </a:r>
            <a:r>
              <a:rPr sz="2800" b="1" spc="-5" dirty="0">
                <a:solidFill>
                  <a:srgbClr val="003399"/>
                </a:solidFill>
                <a:latin typeface="Comic Sans MS"/>
                <a:cs typeface="Comic Sans MS"/>
              </a:rPr>
              <a:t>listening </a:t>
            </a:r>
            <a:r>
              <a:rPr sz="2800" b="1" spc="-10" dirty="0">
                <a:solidFill>
                  <a:srgbClr val="003399"/>
                </a:solidFill>
                <a:latin typeface="Comic Sans MS"/>
                <a:cs typeface="Comic Sans MS"/>
              </a:rPr>
              <a:t>serves </a:t>
            </a:r>
            <a:r>
              <a:rPr sz="2800" b="1" spc="-5" dirty="0">
                <a:solidFill>
                  <a:srgbClr val="003399"/>
                </a:solidFill>
                <a:latin typeface="Comic Sans MS"/>
                <a:cs typeface="Comic Sans MS"/>
              </a:rPr>
              <a:t>a </a:t>
            </a:r>
            <a:r>
              <a:rPr sz="2800" b="1" spc="-10" dirty="0">
                <a:solidFill>
                  <a:srgbClr val="003399"/>
                </a:solidFill>
                <a:latin typeface="Comic Sans MS"/>
                <a:cs typeface="Comic Sans MS"/>
              </a:rPr>
              <a:t>number </a:t>
            </a:r>
            <a:r>
              <a:rPr sz="2800" b="1" spc="-5" dirty="0">
                <a:solidFill>
                  <a:srgbClr val="003399"/>
                </a:solidFill>
                <a:latin typeface="Comic Sans MS"/>
                <a:cs typeface="Comic Sans MS"/>
              </a:rPr>
              <a:t>of important  purposes:</a:t>
            </a:r>
            <a:endParaRPr sz="2800">
              <a:latin typeface="Comic Sans MS"/>
              <a:cs typeface="Comic Sans MS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3350">
              <a:latin typeface="Comic Sans MS"/>
              <a:cs typeface="Comic Sans MS"/>
            </a:endParaRPr>
          </a:p>
          <a:p>
            <a:pPr marL="166370">
              <a:lnSpc>
                <a:spcPct val="100000"/>
              </a:lnSpc>
            </a:pPr>
            <a:r>
              <a:rPr sz="2800" b="1" spc="-5" dirty="0">
                <a:solidFill>
                  <a:srgbClr val="003399"/>
                </a:solidFill>
                <a:latin typeface="Comic Sans MS"/>
                <a:cs typeface="Comic Sans MS"/>
              </a:rPr>
              <a:t>It shows </a:t>
            </a:r>
            <a:r>
              <a:rPr sz="2800" b="1" spc="-10" dirty="0">
                <a:solidFill>
                  <a:srgbClr val="003399"/>
                </a:solidFill>
                <a:latin typeface="Comic Sans MS"/>
                <a:cs typeface="Comic Sans MS"/>
              </a:rPr>
              <a:t>that </a:t>
            </a:r>
            <a:r>
              <a:rPr sz="2800" b="1" spc="-5" dirty="0">
                <a:solidFill>
                  <a:srgbClr val="003399"/>
                </a:solidFill>
                <a:latin typeface="Comic Sans MS"/>
                <a:cs typeface="Comic Sans MS"/>
              </a:rPr>
              <a:t>you </a:t>
            </a:r>
            <a:r>
              <a:rPr sz="2800" b="1" spc="-10" dirty="0">
                <a:solidFill>
                  <a:srgbClr val="003399"/>
                </a:solidFill>
                <a:latin typeface="Comic Sans MS"/>
                <a:cs typeface="Comic Sans MS"/>
              </a:rPr>
              <a:t>are</a:t>
            </a:r>
            <a:r>
              <a:rPr sz="2800" b="1" spc="10" dirty="0">
                <a:solidFill>
                  <a:srgbClr val="003399"/>
                </a:solidFill>
                <a:latin typeface="Comic Sans MS"/>
                <a:cs typeface="Comic Sans MS"/>
              </a:rPr>
              <a:t> </a:t>
            </a:r>
            <a:r>
              <a:rPr sz="2800" b="1" spc="-5" dirty="0">
                <a:solidFill>
                  <a:srgbClr val="003399"/>
                </a:solidFill>
                <a:latin typeface="Comic Sans MS"/>
                <a:cs typeface="Comic Sans MS"/>
              </a:rPr>
              <a:t>listening.</a:t>
            </a:r>
            <a:endParaRPr sz="2800">
              <a:latin typeface="Comic Sans MS"/>
              <a:cs typeface="Comic Sans MS"/>
            </a:endParaRPr>
          </a:p>
          <a:p>
            <a:pPr marL="12700" marR="561975" indent="153670">
              <a:lnSpc>
                <a:spcPct val="100000"/>
              </a:lnSpc>
              <a:spcBef>
                <a:spcPts val="675"/>
              </a:spcBef>
            </a:pPr>
            <a:r>
              <a:rPr sz="2800" b="1" spc="-5" dirty="0">
                <a:solidFill>
                  <a:srgbClr val="003399"/>
                </a:solidFill>
                <a:latin typeface="Comic Sans MS"/>
                <a:cs typeface="Comic Sans MS"/>
              </a:rPr>
              <a:t>Check how accurately you have </a:t>
            </a:r>
            <a:r>
              <a:rPr sz="2800" b="1" spc="-10" dirty="0">
                <a:solidFill>
                  <a:srgbClr val="003399"/>
                </a:solidFill>
                <a:latin typeface="Comic Sans MS"/>
                <a:cs typeface="Comic Sans MS"/>
              </a:rPr>
              <a:t>understood  what the </a:t>
            </a:r>
            <a:r>
              <a:rPr sz="2800" b="1" spc="-5" dirty="0">
                <a:solidFill>
                  <a:srgbClr val="003399"/>
                </a:solidFill>
                <a:latin typeface="Comic Sans MS"/>
                <a:cs typeface="Comic Sans MS"/>
              </a:rPr>
              <a:t>speaker </a:t>
            </a:r>
            <a:r>
              <a:rPr sz="2800" b="1" spc="-10" dirty="0">
                <a:solidFill>
                  <a:srgbClr val="003399"/>
                </a:solidFill>
                <a:latin typeface="Comic Sans MS"/>
                <a:cs typeface="Comic Sans MS"/>
              </a:rPr>
              <a:t>said </a:t>
            </a:r>
            <a:r>
              <a:rPr sz="2800" b="1" spc="-5" dirty="0">
                <a:solidFill>
                  <a:srgbClr val="003399"/>
                </a:solidFill>
                <a:latin typeface="Comic Sans MS"/>
                <a:cs typeface="Comic Sans MS"/>
              </a:rPr>
              <a:t>and</a:t>
            </a:r>
            <a:r>
              <a:rPr sz="2800" b="1" spc="50" dirty="0">
                <a:solidFill>
                  <a:srgbClr val="003399"/>
                </a:solidFill>
                <a:latin typeface="Comic Sans MS"/>
                <a:cs typeface="Comic Sans MS"/>
              </a:rPr>
              <a:t> </a:t>
            </a:r>
            <a:r>
              <a:rPr sz="2800" b="1" spc="-10" dirty="0">
                <a:solidFill>
                  <a:srgbClr val="003399"/>
                </a:solidFill>
                <a:latin typeface="Comic Sans MS"/>
                <a:cs typeface="Comic Sans MS"/>
              </a:rPr>
              <a:t>meant.</a:t>
            </a:r>
            <a:endParaRPr sz="2800">
              <a:latin typeface="Comic Sans MS"/>
              <a:cs typeface="Comic Sans MS"/>
            </a:endParaRPr>
          </a:p>
          <a:p>
            <a:pPr marL="166370">
              <a:lnSpc>
                <a:spcPct val="100000"/>
              </a:lnSpc>
              <a:spcBef>
                <a:spcPts val="670"/>
              </a:spcBef>
            </a:pPr>
            <a:r>
              <a:rPr sz="2800" b="1" spc="-5" dirty="0">
                <a:solidFill>
                  <a:srgbClr val="003399"/>
                </a:solidFill>
                <a:latin typeface="Comic Sans MS"/>
                <a:cs typeface="Comic Sans MS"/>
              </a:rPr>
              <a:t>Express acceptance </a:t>
            </a:r>
            <a:r>
              <a:rPr sz="2800" b="1" dirty="0">
                <a:solidFill>
                  <a:srgbClr val="003399"/>
                </a:solidFill>
                <a:latin typeface="Comic Sans MS"/>
                <a:cs typeface="Comic Sans MS"/>
              </a:rPr>
              <a:t>of </a:t>
            </a:r>
            <a:r>
              <a:rPr sz="2800" b="1" spc="-10" dirty="0">
                <a:solidFill>
                  <a:srgbClr val="003399"/>
                </a:solidFill>
                <a:latin typeface="Comic Sans MS"/>
                <a:cs typeface="Comic Sans MS"/>
              </a:rPr>
              <a:t>speaker’s</a:t>
            </a:r>
            <a:r>
              <a:rPr sz="2800" b="1" spc="20" dirty="0">
                <a:solidFill>
                  <a:srgbClr val="003399"/>
                </a:solidFill>
                <a:latin typeface="Comic Sans MS"/>
                <a:cs typeface="Comic Sans MS"/>
              </a:rPr>
              <a:t> </a:t>
            </a:r>
            <a:r>
              <a:rPr sz="2800" b="1" spc="-10" dirty="0">
                <a:solidFill>
                  <a:srgbClr val="003399"/>
                </a:solidFill>
                <a:latin typeface="Comic Sans MS"/>
                <a:cs typeface="Comic Sans MS"/>
              </a:rPr>
              <a:t>feelings.</a:t>
            </a:r>
            <a:endParaRPr sz="2800">
              <a:latin typeface="Comic Sans MS"/>
              <a:cs typeface="Comic Sans MS"/>
            </a:endParaRPr>
          </a:p>
          <a:p>
            <a:pPr marL="12700" marR="5080" indent="153670">
              <a:lnSpc>
                <a:spcPct val="100000"/>
              </a:lnSpc>
              <a:spcBef>
                <a:spcPts val="675"/>
              </a:spcBef>
              <a:tabLst>
                <a:tab pos="523875" algn="l"/>
                <a:tab pos="7639050" algn="l"/>
              </a:tabLst>
            </a:pPr>
            <a:r>
              <a:rPr sz="2800" b="1" spc="-5" dirty="0">
                <a:solidFill>
                  <a:srgbClr val="003399"/>
                </a:solidFill>
                <a:latin typeface="Comic Sans MS"/>
                <a:cs typeface="Comic Sans MS"/>
              </a:rPr>
              <a:t>To pr</a:t>
            </a:r>
            <a:r>
              <a:rPr sz="2800" b="1" spc="5" dirty="0">
                <a:solidFill>
                  <a:srgbClr val="003399"/>
                </a:solidFill>
                <a:latin typeface="Comic Sans MS"/>
                <a:cs typeface="Comic Sans MS"/>
              </a:rPr>
              <a:t>o</a:t>
            </a:r>
            <a:r>
              <a:rPr sz="2800" b="1" spc="-5" dirty="0">
                <a:solidFill>
                  <a:srgbClr val="003399"/>
                </a:solidFill>
                <a:latin typeface="Comic Sans MS"/>
                <a:cs typeface="Comic Sans MS"/>
              </a:rPr>
              <a:t>mpt</a:t>
            </a:r>
            <a:r>
              <a:rPr sz="2800" b="1" spc="25" dirty="0">
                <a:solidFill>
                  <a:srgbClr val="003399"/>
                </a:solidFill>
                <a:latin typeface="Comic Sans MS"/>
                <a:cs typeface="Comic Sans MS"/>
              </a:rPr>
              <a:t> </a:t>
            </a:r>
            <a:r>
              <a:rPr sz="2800" b="1" spc="-10" dirty="0">
                <a:solidFill>
                  <a:srgbClr val="003399"/>
                </a:solidFill>
                <a:latin typeface="Comic Sans MS"/>
                <a:cs typeface="Comic Sans MS"/>
              </a:rPr>
              <a:t>th</a:t>
            </a:r>
            <a:r>
              <a:rPr sz="2800" b="1" spc="-5" dirty="0">
                <a:solidFill>
                  <a:srgbClr val="003399"/>
                </a:solidFill>
                <a:latin typeface="Comic Sans MS"/>
                <a:cs typeface="Comic Sans MS"/>
              </a:rPr>
              <a:t>e spe</a:t>
            </a:r>
            <a:r>
              <a:rPr sz="2800" b="1" spc="-15" dirty="0">
                <a:solidFill>
                  <a:srgbClr val="003399"/>
                </a:solidFill>
                <a:latin typeface="Comic Sans MS"/>
                <a:cs typeface="Comic Sans MS"/>
              </a:rPr>
              <a:t>a</a:t>
            </a:r>
            <a:r>
              <a:rPr sz="2800" b="1" spc="-10" dirty="0">
                <a:solidFill>
                  <a:srgbClr val="003399"/>
                </a:solidFill>
                <a:latin typeface="Comic Sans MS"/>
                <a:cs typeface="Comic Sans MS"/>
              </a:rPr>
              <a:t>ke</a:t>
            </a:r>
            <a:r>
              <a:rPr sz="2800" b="1" spc="-5" dirty="0">
                <a:solidFill>
                  <a:srgbClr val="003399"/>
                </a:solidFill>
                <a:latin typeface="Comic Sans MS"/>
                <a:cs typeface="Comic Sans MS"/>
              </a:rPr>
              <a:t>r</a:t>
            </a:r>
            <a:r>
              <a:rPr sz="2800" b="1" spc="5" dirty="0">
                <a:solidFill>
                  <a:srgbClr val="003399"/>
                </a:solidFill>
                <a:latin typeface="Comic Sans MS"/>
                <a:cs typeface="Comic Sans MS"/>
              </a:rPr>
              <a:t> </a:t>
            </a:r>
            <a:r>
              <a:rPr sz="2800" b="1" spc="-10" dirty="0">
                <a:solidFill>
                  <a:srgbClr val="003399"/>
                </a:solidFill>
                <a:latin typeface="Comic Sans MS"/>
                <a:cs typeface="Comic Sans MS"/>
              </a:rPr>
              <a:t>t</a:t>
            </a:r>
            <a:r>
              <a:rPr sz="2800" b="1" spc="-5" dirty="0">
                <a:solidFill>
                  <a:srgbClr val="003399"/>
                </a:solidFill>
                <a:latin typeface="Comic Sans MS"/>
                <a:cs typeface="Comic Sans MS"/>
              </a:rPr>
              <a:t>o</a:t>
            </a:r>
            <a:r>
              <a:rPr sz="2800" b="1" spc="10" dirty="0">
                <a:solidFill>
                  <a:srgbClr val="003399"/>
                </a:solidFill>
                <a:latin typeface="Comic Sans MS"/>
                <a:cs typeface="Comic Sans MS"/>
              </a:rPr>
              <a:t> </a:t>
            </a:r>
            <a:r>
              <a:rPr sz="2800" b="1" spc="-10" dirty="0">
                <a:solidFill>
                  <a:srgbClr val="003399"/>
                </a:solidFill>
                <a:latin typeface="Comic Sans MS"/>
                <a:cs typeface="Comic Sans MS"/>
              </a:rPr>
              <a:t>furthe</a:t>
            </a:r>
            <a:r>
              <a:rPr sz="2800" b="1" spc="-5" dirty="0">
                <a:solidFill>
                  <a:srgbClr val="003399"/>
                </a:solidFill>
                <a:latin typeface="Comic Sans MS"/>
                <a:cs typeface="Comic Sans MS"/>
              </a:rPr>
              <a:t>r</a:t>
            </a:r>
            <a:r>
              <a:rPr sz="2800" b="1" spc="5" dirty="0">
                <a:solidFill>
                  <a:srgbClr val="003399"/>
                </a:solidFill>
                <a:latin typeface="Comic Sans MS"/>
                <a:cs typeface="Comic Sans MS"/>
              </a:rPr>
              <a:t> </a:t>
            </a:r>
            <a:r>
              <a:rPr sz="2800" b="1" spc="-10" dirty="0">
                <a:solidFill>
                  <a:srgbClr val="003399"/>
                </a:solidFill>
                <a:latin typeface="Comic Sans MS"/>
                <a:cs typeface="Comic Sans MS"/>
              </a:rPr>
              <a:t>exp</a:t>
            </a:r>
            <a:r>
              <a:rPr sz="2800" b="1" dirty="0">
                <a:solidFill>
                  <a:srgbClr val="003399"/>
                </a:solidFill>
                <a:latin typeface="Comic Sans MS"/>
                <a:cs typeface="Comic Sans MS"/>
              </a:rPr>
              <a:t>l</a:t>
            </a:r>
            <a:r>
              <a:rPr sz="2800" b="1" spc="-5" dirty="0">
                <a:solidFill>
                  <a:srgbClr val="003399"/>
                </a:solidFill>
                <a:latin typeface="Comic Sans MS"/>
                <a:cs typeface="Comic Sans MS"/>
              </a:rPr>
              <a:t>ore</a:t>
            </a:r>
            <a:r>
              <a:rPr sz="2800" b="1" dirty="0">
                <a:solidFill>
                  <a:srgbClr val="003399"/>
                </a:solidFill>
                <a:latin typeface="Comic Sans MS"/>
                <a:cs typeface="Comic Sans MS"/>
              </a:rPr>
              <a:t>	</a:t>
            </a:r>
            <a:r>
              <a:rPr sz="2800" b="1" spc="-5" dirty="0">
                <a:solidFill>
                  <a:srgbClr val="003399"/>
                </a:solidFill>
                <a:latin typeface="Comic Sans MS"/>
                <a:cs typeface="Comic Sans MS"/>
              </a:rPr>
              <a:t>his  or	her feelings or</a:t>
            </a:r>
            <a:r>
              <a:rPr sz="2800" b="1" spc="15" dirty="0">
                <a:solidFill>
                  <a:srgbClr val="003399"/>
                </a:solidFill>
                <a:latin typeface="Comic Sans MS"/>
                <a:cs typeface="Comic Sans MS"/>
              </a:rPr>
              <a:t> </a:t>
            </a:r>
            <a:r>
              <a:rPr sz="2800" b="1" spc="-5" dirty="0">
                <a:solidFill>
                  <a:srgbClr val="003399"/>
                </a:solidFill>
                <a:latin typeface="Comic Sans MS"/>
                <a:cs typeface="Comic Sans MS"/>
              </a:rPr>
              <a:t>thoughts.</a:t>
            </a:r>
            <a:endParaRPr sz="2800">
              <a:latin typeface="Comic Sans MS"/>
              <a:cs typeface="Comic Sans MS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526794" y="620014"/>
            <a:ext cx="188912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dirty="0">
                <a:latin typeface="Comic Sans MS"/>
                <a:cs typeface="Comic Sans MS"/>
              </a:rPr>
              <a:t>Purpose:</a:t>
            </a:r>
            <a:endParaRPr sz="3600">
              <a:latin typeface="Comic Sans MS"/>
              <a:cs typeface="Comic Sans MS"/>
            </a:endParaRP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48055" y="443483"/>
            <a:ext cx="736092" cy="9022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91895" y="1016508"/>
            <a:ext cx="5539740" cy="7924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78180" y="525780"/>
            <a:ext cx="5923788" cy="79552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80059" y="952500"/>
            <a:ext cx="2738628" cy="78943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79375" rIns="0" bIns="0" rtlCol="0">
            <a:spAutoFit/>
          </a:bodyPr>
          <a:lstStyle/>
          <a:p>
            <a:pPr marL="12700" marR="5080">
              <a:lnSpc>
                <a:spcPts val="3350"/>
              </a:lnSpc>
              <a:spcBef>
                <a:spcPts val="625"/>
              </a:spcBef>
            </a:pPr>
            <a:r>
              <a:rPr sz="3200" b="0" spc="-805" dirty="0">
                <a:latin typeface="Times New Roman"/>
                <a:cs typeface="Times New Roman"/>
              </a:rPr>
              <a:t> </a:t>
            </a:r>
            <a:r>
              <a:rPr sz="3200" spc="-5" dirty="0">
                <a:latin typeface="Tahoma"/>
                <a:cs typeface="Tahoma"/>
              </a:rPr>
              <a:t>“</a:t>
            </a:r>
            <a:r>
              <a:rPr spc="-5" dirty="0"/>
              <a:t>TECHNIQUES </a:t>
            </a:r>
            <a:r>
              <a:rPr spc="-10" dirty="0"/>
              <a:t>OF </a:t>
            </a:r>
            <a:r>
              <a:rPr spc="-5" dirty="0"/>
              <a:t>EFFECTIVE </a:t>
            </a:r>
            <a:r>
              <a:rPr u="none" spc="-5" dirty="0"/>
              <a:t> </a:t>
            </a:r>
            <a:r>
              <a:rPr spc="-5" dirty="0"/>
              <a:t>LISTENING”</a:t>
            </a:r>
            <a:endParaRPr sz="3200">
              <a:latin typeface="Tahoma"/>
              <a:cs typeface="Tahoma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93419" y="1443227"/>
            <a:ext cx="2311908" cy="7315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56259" y="1303019"/>
            <a:ext cx="7438644" cy="78943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56259" y="1729739"/>
            <a:ext cx="7249668" cy="78943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56259" y="2156460"/>
            <a:ext cx="2630424" cy="78943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717292" y="2156460"/>
            <a:ext cx="685800" cy="78943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933700" y="2156460"/>
            <a:ext cx="842772" cy="78943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307079" y="2156460"/>
            <a:ext cx="685800" cy="78943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523488" y="2156460"/>
            <a:ext cx="3392423" cy="789432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56259" y="2583179"/>
            <a:ext cx="6893052" cy="789432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764540" y="1386586"/>
            <a:ext cx="6847205" cy="17322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2800" b="1" spc="-10" dirty="0">
                <a:solidFill>
                  <a:srgbClr val="003399"/>
                </a:solidFill>
                <a:latin typeface="Comic Sans MS"/>
                <a:cs typeface="Comic Sans MS"/>
              </a:rPr>
              <a:t>Active </a:t>
            </a:r>
            <a:r>
              <a:rPr sz="2800" b="1" spc="-5" dirty="0">
                <a:solidFill>
                  <a:srgbClr val="003399"/>
                </a:solidFill>
                <a:latin typeface="Comic Sans MS"/>
                <a:cs typeface="Comic Sans MS"/>
              </a:rPr>
              <a:t>listening intentionally focuses on  </a:t>
            </a:r>
            <a:r>
              <a:rPr sz="2800" b="1" spc="-10" dirty="0">
                <a:solidFill>
                  <a:srgbClr val="003399"/>
                </a:solidFill>
                <a:latin typeface="Comic Sans MS"/>
                <a:cs typeface="Comic Sans MS"/>
              </a:rPr>
              <a:t>who </a:t>
            </a:r>
            <a:r>
              <a:rPr sz="2800" b="1" dirty="0">
                <a:solidFill>
                  <a:srgbClr val="003399"/>
                </a:solidFill>
                <a:latin typeface="Comic Sans MS"/>
                <a:cs typeface="Comic Sans MS"/>
              </a:rPr>
              <a:t>you </a:t>
            </a:r>
            <a:r>
              <a:rPr sz="2800" b="1" spc="-5" dirty="0">
                <a:solidFill>
                  <a:srgbClr val="003399"/>
                </a:solidFill>
                <a:latin typeface="Comic Sans MS"/>
                <a:cs typeface="Comic Sans MS"/>
              </a:rPr>
              <a:t>are listening to, whether in a  group </a:t>
            </a:r>
            <a:r>
              <a:rPr sz="2800" b="1" dirty="0">
                <a:solidFill>
                  <a:srgbClr val="003399"/>
                </a:solidFill>
                <a:latin typeface="Comic Sans MS"/>
                <a:cs typeface="Comic Sans MS"/>
              </a:rPr>
              <a:t>or </a:t>
            </a:r>
            <a:r>
              <a:rPr sz="2800" b="1" spc="-5" dirty="0">
                <a:solidFill>
                  <a:srgbClr val="003399"/>
                </a:solidFill>
                <a:latin typeface="Comic Sans MS"/>
                <a:cs typeface="Comic Sans MS"/>
              </a:rPr>
              <a:t>one-on-one, in order </a:t>
            </a:r>
            <a:r>
              <a:rPr sz="2800" b="1" spc="-10" dirty="0">
                <a:solidFill>
                  <a:srgbClr val="003399"/>
                </a:solidFill>
                <a:latin typeface="Comic Sans MS"/>
                <a:cs typeface="Comic Sans MS"/>
              </a:rPr>
              <a:t>to  understand what </a:t>
            </a:r>
            <a:r>
              <a:rPr sz="2800" b="1" spc="-5" dirty="0">
                <a:solidFill>
                  <a:srgbClr val="003399"/>
                </a:solidFill>
                <a:latin typeface="Comic Sans MS"/>
                <a:cs typeface="Comic Sans MS"/>
              </a:rPr>
              <a:t>he or she is</a:t>
            </a:r>
            <a:r>
              <a:rPr sz="2800" b="1" spc="95" dirty="0">
                <a:solidFill>
                  <a:srgbClr val="003399"/>
                </a:solidFill>
                <a:latin typeface="Comic Sans MS"/>
                <a:cs typeface="Comic Sans MS"/>
              </a:rPr>
              <a:t> </a:t>
            </a:r>
            <a:r>
              <a:rPr sz="2800" b="1" spc="-5" dirty="0">
                <a:solidFill>
                  <a:srgbClr val="003399"/>
                </a:solidFill>
                <a:latin typeface="Comic Sans MS"/>
                <a:cs typeface="Comic Sans MS"/>
              </a:rPr>
              <a:t>saying.</a:t>
            </a:r>
            <a:endParaRPr sz="2800">
              <a:latin typeface="Comic Sans MS"/>
              <a:cs typeface="Comic Sans MS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2570988" y="3781044"/>
            <a:ext cx="4287012" cy="2162556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44167" y="2272283"/>
            <a:ext cx="548640" cy="6355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502663" y="2244851"/>
            <a:ext cx="4245864" cy="6797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008632" y="2715767"/>
            <a:ext cx="614171" cy="7299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170176" y="2679192"/>
            <a:ext cx="5455920" cy="78943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151888" y="3105911"/>
            <a:ext cx="5987796" cy="78943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151888" y="3532632"/>
            <a:ext cx="5298948" cy="78943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008632" y="4081271"/>
            <a:ext cx="614171" cy="72999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170176" y="4044696"/>
            <a:ext cx="5858256" cy="78943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151888" y="4471415"/>
            <a:ext cx="6463284" cy="78943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151888" y="4898135"/>
            <a:ext cx="6074664" cy="78943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1331722" y="1392681"/>
            <a:ext cx="6961505" cy="40493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74930" marR="42545" indent="-62865">
              <a:lnSpc>
                <a:spcPct val="100000"/>
              </a:lnSpc>
              <a:spcBef>
                <a:spcPts val="95"/>
              </a:spcBef>
              <a:buSzPct val="60714"/>
              <a:buFont typeface="Wingdings"/>
              <a:buChar char=""/>
              <a:tabLst>
                <a:tab pos="241935" algn="l"/>
              </a:tabLst>
            </a:pPr>
            <a:r>
              <a:rPr sz="2800" b="1" i="1" spc="-5" dirty="0">
                <a:latin typeface="Times New Roman"/>
                <a:cs typeface="Times New Roman"/>
              </a:rPr>
              <a:t>Managers need to be tuned in to these diverse  patterns and</a:t>
            </a:r>
            <a:r>
              <a:rPr sz="2800" b="1" i="1" spc="-30" dirty="0">
                <a:latin typeface="Times New Roman"/>
                <a:cs typeface="Times New Roman"/>
              </a:rPr>
              <a:t> </a:t>
            </a:r>
            <a:r>
              <a:rPr sz="2800" b="1" i="1" spc="-5" dirty="0">
                <a:latin typeface="Times New Roman"/>
                <a:cs typeface="Times New Roman"/>
              </a:rPr>
              <a:t>trends.</a:t>
            </a:r>
            <a:endParaRPr sz="2800">
              <a:latin typeface="Times New Roman"/>
              <a:cs typeface="Times New Roman"/>
            </a:endParaRPr>
          </a:p>
          <a:p>
            <a:pPr marL="189230">
              <a:lnSpc>
                <a:spcPct val="100000"/>
              </a:lnSpc>
              <a:spcBef>
                <a:spcPts val="620"/>
              </a:spcBef>
            </a:pPr>
            <a:r>
              <a:rPr sz="2400" spc="-5" dirty="0">
                <a:latin typeface="Arial"/>
                <a:cs typeface="Arial"/>
              </a:rPr>
              <a:t>–</a:t>
            </a:r>
            <a:r>
              <a:rPr sz="2400" b="1" spc="-5" dirty="0">
                <a:latin typeface="Arial"/>
                <a:cs typeface="Arial"/>
              </a:rPr>
              <a:t>Changes </a:t>
            </a:r>
            <a:r>
              <a:rPr sz="2400" b="1" dirty="0">
                <a:latin typeface="Arial"/>
                <a:cs typeface="Arial"/>
              </a:rPr>
              <a:t>in </a:t>
            </a:r>
            <a:r>
              <a:rPr sz="2400" b="1" spc="-5" dirty="0">
                <a:latin typeface="Arial"/>
                <a:cs typeface="Arial"/>
              </a:rPr>
              <a:t>the labor</a:t>
            </a:r>
            <a:r>
              <a:rPr sz="2400" b="1" spc="-25" dirty="0">
                <a:latin typeface="Arial"/>
                <a:cs typeface="Arial"/>
              </a:rPr>
              <a:t> </a:t>
            </a:r>
            <a:r>
              <a:rPr sz="2400" b="1" spc="-5" dirty="0">
                <a:latin typeface="Arial"/>
                <a:cs typeface="Arial"/>
              </a:rPr>
              <a:t>force</a:t>
            </a:r>
            <a:endParaRPr sz="2400">
              <a:latin typeface="Arial"/>
              <a:cs typeface="Arial"/>
            </a:endParaRPr>
          </a:p>
          <a:p>
            <a:pPr marL="1041400" marR="480059" indent="-160020">
              <a:lnSpc>
                <a:spcPct val="100000"/>
              </a:lnSpc>
              <a:spcBef>
                <a:spcPts val="630"/>
              </a:spcBef>
            </a:pPr>
            <a:r>
              <a:rPr sz="2800" spc="-5" dirty="0">
                <a:latin typeface="Times New Roman"/>
                <a:cs typeface="Times New Roman"/>
              </a:rPr>
              <a:t>»</a:t>
            </a:r>
            <a:r>
              <a:rPr sz="2800" b="1" spc="-5" dirty="0">
                <a:latin typeface="Times New Roman"/>
                <a:cs typeface="Times New Roman"/>
              </a:rPr>
              <a:t>Decline in </a:t>
            </a:r>
            <a:r>
              <a:rPr sz="2800" b="1" spc="-10" dirty="0">
                <a:latin typeface="Times New Roman"/>
                <a:cs typeface="Times New Roman"/>
              </a:rPr>
              <a:t>work </a:t>
            </a:r>
            <a:r>
              <a:rPr sz="2800" b="1" spc="-5" dirty="0">
                <a:latin typeface="Times New Roman"/>
                <a:cs typeface="Times New Roman"/>
              </a:rPr>
              <a:t>ethic and rise in  </a:t>
            </a:r>
            <a:r>
              <a:rPr sz="2800" b="1" dirty="0">
                <a:latin typeface="Times New Roman"/>
                <a:cs typeface="Times New Roman"/>
              </a:rPr>
              <a:t>emphasis </a:t>
            </a:r>
            <a:r>
              <a:rPr sz="2800" b="1" spc="-5" dirty="0">
                <a:latin typeface="Times New Roman"/>
                <a:cs typeface="Times New Roman"/>
              </a:rPr>
              <a:t>on leisure, self expression,  </a:t>
            </a:r>
            <a:r>
              <a:rPr sz="2800" b="1" dirty="0">
                <a:latin typeface="Times New Roman"/>
                <a:cs typeface="Times New Roman"/>
              </a:rPr>
              <a:t>fulfillment </a:t>
            </a:r>
            <a:r>
              <a:rPr sz="2800" b="1" spc="-5" dirty="0">
                <a:latin typeface="Times New Roman"/>
                <a:cs typeface="Times New Roman"/>
              </a:rPr>
              <a:t>and personal</a:t>
            </a:r>
            <a:r>
              <a:rPr sz="2800" b="1" spc="-10" dirty="0">
                <a:latin typeface="Times New Roman"/>
                <a:cs typeface="Times New Roman"/>
              </a:rPr>
              <a:t> growth</a:t>
            </a:r>
            <a:endParaRPr sz="2800">
              <a:latin typeface="Times New Roman"/>
              <a:cs typeface="Times New Roman"/>
            </a:endParaRPr>
          </a:p>
          <a:p>
            <a:pPr marL="1041400" marR="5080" indent="-160020">
              <a:lnSpc>
                <a:spcPct val="100000"/>
              </a:lnSpc>
              <a:spcBef>
                <a:spcPts val="675"/>
              </a:spcBef>
            </a:pPr>
            <a:r>
              <a:rPr sz="2800" spc="-5" dirty="0">
                <a:latin typeface="Times New Roman"/>
                <a:cs typeface="Times New Roman"/>
              </a:rPr>
              <a:t>»</a:t>
            </a:r>
            <a:r>
              <a:rPr sz="2800" b="1" spc="-5" dirty="0">
                <a:latin typeface="Times New Roman"/>
                <a:cs typeface="Times New Roman"/>
              </a:rPr>
              <a:t>Decreased </a:t>
            </a:r>
            <a:r>
              <a:rPr sz="2800" b="1" dirty="0">
                <a:latin typeface="Times New Roman"/>
                <a:cs typeface="Times New Roman"/>
              </a:rPr>
              <a:t>automatic </a:t>
            </a:r>
            <a:r>
              <a:rPr sz="2800" b="1" spc="-5" dirty="0">
                <a:latin typeface="Times New Roman"/>
                <a:cs typeface="Times New Roman"/>
              </a:rPr>
              <a:t>acceptance of  </a:t>
            </a:r>
            <a:r>
              <a:rPr sz="2800" b="1" dirty="0">
                <a:latin typeface="Times New Roman"/>
                <a:cs typeface="Times New Roman"/>
              </a:rPr>
              <a:t>authority and </a:t>
            </a:r>
            <a:r>
              <a:rPr sz="2800" b="1" spc="-5" dirty="0">
                <a:latin typeface="Times New Roman"/>
                <a:cs typeface="Times New Roman"/>
              </a:rPr>
              <a:t>increase in </a:t>
            </a:r>
            <a:r>
              <a:rPr sz="2800" b="1" dirty="0">
                <a:latin typeface="Times New Roman"/>
                <a:cs typeface="Times New Roman"/>
              </a:rPr>
              <a:t>the desire</a:t>
            </a:r>
            <a:r>
              <a:rPr sz="2800" b="1" spc="-45" dirty="0">
                <a:latin typeface="Times New Roman"/>
                <a:cs typeface="Times New Roman"/>
              </a:rPr>
              <a:t> </a:t>
            </a:r>
            <a:r>
              <a:rPr sz="2800" b="1" spc="-5" dirty="0">
                <a:latin typeface="Times New Roman"/>
                <a:cs typeface="Times New Roman"/>
              </a:rPr>
              <a:t>for  </a:t>
            </a:r>
            <a:r>
              <a:rPr sz="2800" b="1" dirty="0">
                <a:latin typeface="Times New Roman"/>
                <a:cs typeface="Times New Roman"/>
              </a:rPr>
              <a:t>participation, autonomy and</a:t>
            </a:r>
            <a:r>
              <a:rPr sz="2800" b="1" spc="-50" dirty="0">
                <a:latin typeface="Times New Roman"/>
                <a:cs typeface="Times New Roman"/>
              </a:rPr>
              <a:t> </a:t>
            </a:r>
            <a:r>
              <a:rPr sz="2800" b="1" dirty="0">
                <a:latin typeface="Times New Roman"/>
                <a:cs typeface="Times New Roman"/>
              </a:rPr>
              <a:t>control.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5" dirty="0"/>
              <a:t>1–</a:t>
            </a:r>
            <a:fld id="{81D60167-4931-47E6-BA6A-407CBD079E47}" type="slidenum">
              <a:rPr spc="-5" dirty="0"/>
              <a:t>14</a:t>
            </a:fld>
            <a:endParaRPr spc="-5" dirty="0"/>
          </a:p>
        </p:txBody>
      </p:sp>
      <p:sp>
        <p:nvSpPr>
          <p:cNvPr id="14" name="object 14"/>
          <p:cNvSpPr txBox="1"/>
          <p:nvPr/>
        </p:nvSpPr>
        <p:spPr>
          <a:xfrm>
            <a:off x="612140" y="6595522"/>
            <a:ext cx="5948680" cy="153670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900" b="1" spc="-10" dirty="0">
                <a:solidFill>
                  <a:srgbClr val="333333"/>
                </a:solidFill>
                <a:latin typeface="Arial"/>
                <a:cs typeface="Arial"/>
              </a:rPr>
              <a:t>A. </a:t>
            </a:r>
            <a:r>
              <a:rPr sz="900" b="1" spc="-5" dirty="0">
                <a:solidFill>
                  <a:srgbClr val="333333"/>
                </a:solidFill>
                <a:latin typeface="Arial"/>
                <a:cs typeface="Arial"/>
              </a:rPr>
              <a:t>J. DuBrin, </a:t>
            </a:r>
            <a:r>
              <a:rPr sz="900" b="1" i="1" dirty="0">
                <a:solidFill>
                  <a:srgbClr val="333333"/>
                </a:solidFill>
                <a:latin typeface="Arial"/>
                <a:cs typeface="Arial"/>
              </a:rPr>
              <a:t>Fundamentals of Organizational Behavior</a:t>
            </a:r>
            <a:r>
              <a:rPr sz="900" b="1" dirty="0">
                <a:solidFill>
                  <a:srgbClr val="333333"/>
                </a:solidFill>
                <a:latin typeface="Arial"/>
                <a:cs typeface="Arial"/>
              </a:rPr>
              <a:t>, Second Edition. </a:t>
            </a:r>
            <a:r>
              <a:rPr sz="900" b="1" spc="-10" dirty="0">
                <a:solidFill>
                  <a:srgbClr val="333333"/>
                </a:solidFill>
                <a:latin typeface="Arial"/>
                <a:cs typeface="Arial"/>
              </a:rPr>
              <a:t>Copyright </a:t>
            </a:r>
            <a:r>
              <a:rPr sz="900" b="1" dirty="0">
                <a:solidFill>
                  <a:srgbClr val="333333"/>
                </a:solidFill>
                <a:latin typeface="Arial"/>
                <a:cs typeface="Arial"/>
              </a:rPr>
              <a:t>© </a:t>
            </a:r>
            <a:r>
              <a:rPr sz="900" b="1" spc="-5" dirty="0">
                <a:solidFill>
                  <a:srgbClr val="333333"/>
                </a:solidFill>
                <a:latin typeface="Arial"/>
                <a:cs typeface="Arial"/>
              </a:rPr>
              <a:t>2002 by</a:t>
            </a:r>
            <a:r>
              <a:rPr sz="900" b="1" dirty="0">
                <a:solidFill>
                  <a:srgbClr val="333333"/>
                </a:solidFill>
                <a:latin typeface="Arial"/>
                <a:cs typeface="Arial"/>
              </a:rPr>
              <a:t> South-Western.</a:t>
            </a:r>
            <a:endParaRPr sz="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80059" y="464819"/>
            <a:ext cx="2481072" cy="78943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88340" y="548386"/>
            <a:ext cx="203898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u="heavy" spc="-5" dirty="0">
                <a:uFill>
                  <a:solidFill>
                    <a:srgbClr val="000000"/>
                  </a:solidFill>
                </a:uFill>
                <a:latin typeface="Comic Sans MS"/>
                <a:cs typeface="Comic Sans MS"/>
              </a:rPr>
              <a:t>Tec</a:t>
            </a:r>
            <a:r>
              <a:rPr sz="2800" b="1" u="heavy" dirty="0">
                <a:uFill>
                  <a:solidFill>
                    <a:srgbClr val="000000"/>
                  </a:solidFill>
                </a:uFill>
                <a:latin typeface="Comic Sans MS"/>
                <a:cs typeface="Comic Sans MS"/>
              </a:rPr>
              <a:t>h</a:t>
            </a:r>
            <a:r>
              <a:rPr sz="2800" b="1" u="heavy" spc="-10" dirty="0">
                <a:uFill>
                  <a:solidFill>
                    <a:srgbClr val="000000"/>
                  </a:solidFill>
                </a:uFill>
                <a:latin typeface="Comic Sans MS"/>
                <a:cs typeface="Comic Sans MS"/>
              </a:rPr>
              <a:t>niques:</a:t>
            </a:r>
            <a:endParaRPr sz="2800">
              <a:latin typeface="Comic Sans MS"/>
              <a:cs typeface="Comic Sans M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93419" y="955547"/>
            <a:ext cx="2054352" cy="7315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10183" y="1303019"/>
            <a:ext cx="6451092" cy="78943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10183" y="1815083"/>
            <a:ext cx="7449311" cy="78943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56259" y="2241804"/>
            <a:ext cx="1770888" cy="78943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10183" y="2753867"/>
            <a:ext cx="7944611" cy="78943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56259" y="3180588"/>
            <a:ext cx="2520695" cy="78943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10183" y="3692652"/>
            <a:ext cx="6839711" cy="78943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10183" y="4204715"/>
            <a:ext cx="3723132" cy="78943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10183" y="4716779"/>
            <a:ext cx="7575804" cy="789432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10183" y="5228844"/>
            <a:ext cx="7740396" cy="789432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56259" y="5655564"/>
            <a:ext cx="6263640" cy="789432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764540" y="1300251"/>
            <a:ext cx="7496809" cy="4891405"/>
          </a:xfrm>
          <a:prstGeom prst="rect">
            <a:avLst/>
          </a:prstGeom>
        </p:spPr>
        <p:txBody>
          <a:bodyPr vert="horz" wrap="square" lIns="0" tIns="98425" rIns="0" bIns="0" rtlCol="0">
            <a:spAutoFit/>
          </a:bodyPr>
          <a:lstStyle/>
          <a:p>
            <a:pPr marL="166370">
              <a:lnSpc>
                <a:spcPct val="100000"/>
              </a:lnSpc>
              <a:spcBef>
                <a:spcPts val="775"/>
              </a:spcBef>
            </a:pPr>
            <a:r>
              <a:rPr sz="2800" b="1" spc="-10" dirty="0">
                <a:solidFill>
                  <a:srgbClr val="003399"/>
                </a:solidFill>
                <a:latin typeface="Comic Sans MS"/>
                <a:cs typeface="Comic Sans MS"/>
              </a:rPr>
              <a:t>Paraphrase the speaker’s</a:t>
            </a:r>
            <a:r>
              <a:rPr sz="2800" b="1" spc="35" dirty="0">
                <a:solidFill>
                  <a:srgbClr val="003399"/>
                </a:solidFill>
                <a:latin typeface="Comic Sans MS"/>
                <a:cs typeface="Comic Sans MS"/>
              </a:rPr>
              <a:t> </a:t>
            </a:r>
            <a:r>
              <a:rPr sz="2800" b="1" spc="-10" dirty="0">
                <a:solidFill>
                  <a:srgbClr val="003399"/>
                </a:solidFill>
                <a:latin typeface="Comic Sans MS"/>
                <a:cs typeface="Comic Sans MS"/>
              </a:rPr>
              <a:t>meaning.</a:t>
            </a:r>
            <a:endParaRPr sz="2800">
              <a:latin typeface="Comic Sans MS"/>
              <a:cs typeface="Comic Sans MS"/>
            </a:endParaRPr>
          </a:p>
          <a:p>
            <a:pPr marL="12700" marR="497840" indent="153670">
              <a:lnSpc>
                <a:spcPct val="100000"/>
              </a:lnSpc>
              <a:spcBef>
                <a:spcPts val="675"/>
              </a:spcBef>
            </a:pPr>
            <a:r>
              <a:rPr sz="2800" b="1" spc="-5" dirty="0">
                <a:solidFill>
                  <a:srgbClr val="003399"/>
                </a:solidFill>
                <a:latin typeface="Comic Sans MS"/>
                <a:cs typeface="Comic Sans MS"/>
              </a:rPr>
              <a:t>Express </a:t>
            </a:r>
            <a:r>
              <a:rPr sz="2800" b="1" spc="-10" dirty="0">
                <a:solidFill>
                  <a:srgbClr val="003399"/>
                </a:solidFill>
                <a:latin typeface="Comic Sans MS"/>
                <a:cs typeface="Comic Sans MS"/>
              </a:rPr>
              <a:t>understanding </a:t>
            </a:r>
            <a:r>
              <a:rPr sz="2800" b="1" spc="-5" dirty="0">
                <a:solidFill>
                  <a:srgbClr val="003399"/>
                </a:solidFill>
                <a:latin typeface="Comic Sans MS"/>
                <a:cs typeface="Comic Sans MS"/>
              </a:rPr>
              <a:t>of </a:t>
            </a:r>
            <a:r>
              <a:rPr sz="2800" b="1" spc="-10" dirty="0">
                <a:solidFill>
                  <a:srgbClr val="003399"/>
                </a:solidFill>
                <a:latin typeface="Comic Sans MS"/>
                <a:cs typeface="Comic Sans MS"/>
              </a:rPr>
              <a:t>the speaker’s  </a:t>
            </a:r>
            <a:r>
              <a:rPr sz="2800" b="1" spc="-5" dirty="0">
                <a:solidFill>
                  <a:srgbClr val="003399"/>
                </a:solidFill>
                <a:latin typeface="Comic Sans MS"/>
                <a:cs typeface="Comic Sans MS"/>
              </a:rPr>
              <a:t>feeling.</a:t>
            </a:r>
            <a:endParaRPr sz="2800">
              <a:latin typeface="Comic Sans MS"/>
              <a:cs typeface="Comic Sans MS"/>
            </a:endParaRPr>
          </a:p>
          <a:p>
            <a:pPr marL="12700" marR="5080" indent="153670">
              <a:lnSpc>
                <a:spcPct val="100000"/>
              </a:lnSpc>
              <a:spcBef>
                <a:spcPts val="670"/>
              </a:spcBef>
              <a:tabLst>
                <a:tab pos="7285990" algn="l"/>
              </a:tabLst>
            </a:pPr>
            <a:r>
              <a:rPr sz="2800" b="1" spc="-10" dirty="0">
                <a:solidFill>
                  <a:srgbClr val="003399"/>
                </a:solidFill>
                <a:latin typeface="Comic Sans MS"/>
                <a:cs typeface="Comic Sans MS"/>
              </a:rPr>
              <a:t>A</a:t>
            </a:r>
            <a:r>
              <a:rPr sz="2800" b="1" spc="-15" dirty="0">
                <a:solidFill>
                  <a:srgbClr val="003399"/>
                </a:solidFill>
                <a:latin typeface="Comic Sans MS"/>
                <a:cs typeface="Comic Sans MS"/>
              </a:rPr>
              <a:t>s</a:t>
            </a:r>
            <a:r>
              <a:rPr sz="2800" b="1" spc="-5" dirty="0">
                <a:solidFill>
                  <a:srgbClr val="003399"/>
                </a:solidFill>
                <a:latin typeface="Comic Sans MS"/>
                <a:cs typeface="Comic Sans MS"/>
              </a:rPr>
              <a:t>k</a:t>
            </a:r>
            <a:r>
              <a:rPr sz="2800" b="1" spc="10" dirty="0">
                <a:solidFill>
                  <a:srgbClr val="003399"/>
                </a:solidFill>
                <a:latin typeface="Comic Sans MS"/>
                <a:cs typeface="Comic Sans MS"/>
              </a:rPr>
              <a:t> </a:t>
            </a:r>
            <a:r>
              <a:rPr sz="2800" b="1" spc="-10" dirty="0">
                <a:solidFill>
                  <a:srgbClr val="003399"/>
                </a:solidFill>
                <a:latin typeface="Comic Sans MS"/>
                <a:cs typeface="Comic Sans MS"/>
              </a:rPr>
              <a:t>que</a:t>
            </a:r>
            <a:r>
              <a:rPr sz="2800" b="1" spc="-20" dirty="0">
                <a:solidFill>
                  <a:srgbClr val="003399"/>
                </a:solidFill>
                <a:latin typeface="Comic Sans MS"/>
                <a:cs typeface="Comic Sans MS"/>
              </a:rPr>
              <a:t>s</a:t>
            </a:r>
            <a:r>
              <a:rPr sz="2800" b="1" spc="-10" dirty="0">
                <a:solidFill>
                  <a:srgbClr val="003399"/>
                </a:solidFill>
                <a:latin typeface="Comic Sans MS"/>
                <a:cs typeface="Comic Sans MS"/>
              </a:rPr>
              <a:t>tion</a:t>
            </a:r>
            <a:r>
              <a:rPr sz="2800" b="1" spc="-5" dirty="0">
                <a:solidFill>
                  <a:srgbClr val="003399"/>
                </a:solidFill>
                <a:latin typeface="Comic Sans MS"/>
                <a:cs typeface="Comic Sans MS"/>
              </a:rPr>
              <a:t>s</a:t>
            </a:r>
            <a:r>
              <a:rPr sz="2800" b="1" spc="20" dirty="0">
                <a:solidFill>
                  <a:srgbClr val="003399"/>
                </a:solidFill>
                <a:latin typeface="Comic Sans MS"/>
                <a:cs typeface="Comic Sans MS"/>
              </a:rPr>
              <a:t> </a:t>
            </a:r>
            <a:r>
              <a:rPr sz="2800" b="1" spc="-10" dirty="0">
                <a:solidFill>
                  <a:srgbClr val="003399"/>
                </a:solidFill>
                <a:latin typeface="Comic Sans MS"/>
                <a:cs typeface="Comic Sans MS"/>
              </a:rPr>
              <a:t>t</a:t>
            </a:r>
            <a:r>
              <a:rPr sz="2800" b="1" spc="-5" dirty="0">
                <a:solidFill>
                  <a:srgbClr val="003399"/>
                </a:solidFill>
                <a:latin typeface="Comic Sans MS"/>
                <a:cs typeface="Comic Sans MS"/>
              </a:rPr>
              <a:t>o</a:t>
            </a:r>
            <a:r>
              <a:rPr sz="2800" b="1" spc="10" dirty="0">
                <a:solidFill>
                  <a:srgbClr val="003399"/>
                </a:solidFill>
                <a:latin typeface="Comic Sans MS"/>
                <a:cs typeface="Comic Sans MS"/>
              </a:rPr>
              <a:t> </a:t>
            </a:r>
            <a:r>
              <a:rPr sz="2800" b="1" spc="-10" dirty="0">
                <a:solidFill>
                  <a:srgbClr val="003399"/>
                </a:solidFill>
                <a:latin typeface="Comic Sans MS"/>
                <a:cs typeface="Comic Sans MS"/>
              </a:rPr>
              <a:t>ens</a:t>
            </a:r>
            <a:r>
              <a:rPr sz="2800" b="1" spc="-15" dirty="0">
                <a:solidFill>
                  <a:srgbClr val="003399"/>
                </a:solidFill>
                <a:latin typeface="Comic Sans MS"/>
                <a:cs typeface="Comic Sans MS"/>
              </a:rPr>
              <a:t>u</a:t>
            </a:r>
            <a:r>
              <a:rPr sz="2800" b="1" spc="-10" dirty="0">
                <a:solidFill>
                  <a:srgbClr val="003399"/>
                </a:solidFill>
                <a:latin typeface="Comic Sans MS"/>
                <a:cs typeface="Comic Sans MS"/>
              </a:rPr>
              <a:t>r</a:t>
            </a:r>
            <a:r>
              <a:rPr sz="2800" b="1" spc="-5" dirty="0">
                <a:solidFill>
                  <a:srgbClr val="003399"/>
                </a:solidFill>
                <a:latin typeface="Comic Sans MS"/>
                <a:cs typeface="Comic Sans MS"/>
              </a:rPr>
              <a:t>e</a:t>
            </a:r>
            <a:r>
              <a:rPr sz="2800" b="1" dirty="0">
                <a:solidFill>
                  <a:srgbClr val="003399"/>
                </a:solidFill>
                <a:latin typeface="Comic Sans MS"/>
                <a:cs typeface="Comic Sans MS"/>
              </a:rPr>
              <a:t> </a:t>
            </a:r>
            <a:r>
              <a:rPr sz="2800" b="1" spc="-10" dirty="0">
                <a:solidFill>
                  <a:srgbClr val="003399"/>
                </a:solidFill>
                <a:latin typeface="Comic Sans MS"/>
                <a:cs typeface="Comic Sans MS"/>
              </a:rPr>
              <a:t>tha</a:t>
            </a:r>
            <a:r>
              <a:rPr sz="2800" b="1" spc="-5" dirty="0">
                <a:solidFill>
                  <a:srgbClr val="003399"/>
                </a:solidFill>
                <a:latin typeface="Comic Sans MS"/>
                <a:cs typeface="Comic Sans MS"/>
              </a:rPr>
              <a:t>t y</a:t>
            </a:r>
            <a:r>
              <a:rPr sz="2800" b="1" dirty="0">
                <a:solidFill>
                  <a:srgbClr val="003399"/>
                </a:solidFill>
                <a:latin typeface="Comic Sans MS"/>
                <a:cs typeface="Comic Sans MS"/>
              </a:rPr>
              <a:t>o</a:t>
            </a:r>
            <a:r>
              <a:rPr sz="2800" b="1" spc="-5" dirty="0">
                <a:solidFill>
                  <a:srgbClr val="003399"/>
                </a:solidFill>
                <a:latin typeface="Comic Sans MS"/>
                <a:cs typeface="Comic Sans MS"/>
              </a:rPr>
              <a:t>u </a:t>
            </a:r>
            <a:r>
              <a:rPr sz="2800" b="1" spc="-20" dirty="0">
                <a:solidFill>
                  <a:srgbClr val="003399"/>
                </a:solidFill>
                <a:latin typeface="Comic Sans MS"/>
                <a:cs typeface="Comic Sans MS"/>
              </a:rPr>
              <a:t>a</a:t>
            </a:r>
            <a:r>
              <a:rPr sz="2800" b="1" spc="-10" dirty="0">
                <a:solidFill>
                  <a:srgbClr val="003399"/>
                </a:solidFill>
                <a:latin typeface="Comic Sans MS"/>
                <a:cs typeface="Comic Sans MS"/>
              </a:rPr>
              <a:t>r</a:t>
            </a:r>
            <a:r>
              <a:rPr sz="2800" b="1" spc="-5" dirty="0">
                <a:solidFill>
                  <a:srgbClr val="003399"/>
                </a:solidFill>
                <a:latin typeface="Comic Sans MS"/>
                <a:cs typeface="Comic Sans MS"/>
              </a:rPr>
              <a:t>e</a:t>
            </a:r>
            <a:r>
              <a:rPr sz="2800" b="1" dirty="0">
                <a:solidFill>
                  <a:srgbClr val="003399"/>
                </a:solidFill>
                <a:latin typeface="Comic Sans MS"/>
                <a:cs typeface="Comic Sans MS"/>
              </a:rPr>
              <a:t> </a:t>
            </a:r>
            <a:r>
              <a:rPr sz="2800" b="1" spc="-5" dirty="0">
                <a:solidFill>
                  <a:srgbClr val="003399"/>
                </a:solidFill>
                <a:latin typeface="Comic Sans MS"/>
                <a:cs typeface="Comic Sans MS"/>
              </a:rPr>
              <a:t>on</a:t>
            </a:r>
            <a:r>
              <a:rPr sz="2800" b="1" dirty="0">
                <a:solidFill>
                  <a:srgbClr val="003399"/>
                </a:solidFill>
                <a:latin typeface="Comic Sans MS"/>
                <a:cs typeface="Comic Sans MS"/>
              </a:rPr>
              <a:t>	</a:t>
            </a:r>
            <a:r>
              <a:rPr sz="2800" b="1" spc="-5" dirty="0">
                <a:solidFill>
                  <a:srgbClr val="003399"/>
                </a:solidFill>
                <a:latin typeface="Comic Sans MS"/>
                <a:cs typeface="Comic Sans MS"/>
              </a:rPr>
              <a:t>a  right</a:t>
            </a:r>
            <a:r>
              <a:rPr sz="2800" b="1" spc="15" dirty="0">
                <a:solidFill>
                  <a:srgbClr val="003399"/>
                </a:solidFill>
                <a:latin typeface="Comic Sans MS"/>
                <a:cs typeface="Comic Sans MS"/>
              </a:rPr>
              <a:t> </a:t>
            </a:r>
            <a:r>
              <a:rPr sz="2800" b="1" spc="-5" dirty="0">
                <a:solidFill>
                  <a:srgbClr val="003399"/>
                </a:solidFill>
                <a:latin typeface="Comic Sans MS"/>
                <a:cs typeface="Comic Sans MS"/>
              </a:rPr>
              <a:t>track.</a:t>
            </a:r>
            <a:endParaRPr sz="2800">
              <a:latin typeface="Comic Sans MS"/>
              <a:cs typeface="Comic Sans MS"/>
            </a:endParaRPr>
          </a:p>
          <a:p>
            <a:pPr marL="166370" marR="1105535">
              <a:lnSpc>
                <a:spcPct val="120000"/>
              </a:lnSpc>
              <a:spcBef>
                <a:spcPts val="5"/>
              </a:spcBef>
              <a:tabLst>
                <a:tab pos="4399280" algn="l"/>
              </a:tabLst>
            </a:pPr>
            <a:r>
              <a:rPr sz="2800" b="1" spc="-5" dirty="0">
                <a:solidFill>
                  <a:srgbClr val="003399"/>
                </a:solidFill>
                <a:latin typeface="Comic Sans MS"/>
                <a:cs typeface="Comic Sans MS"/>
              </a:rPr>
              <a:t>Focus your</a:t>
            </a:r>
            <a:r>
              <a:rPr sz="2800" b="1" spc="25" dirty="0">
                <a:solidFill>
                  <a:srgbClr val="003399"/>
                </a:solidFill>
                <a:latin typeface="Comic Sans MS"/>
                <a:cs typeface="Comic Sans MS"/>
              </a:rPr>
              <a:t> </a:t>
            </a:r>
            <a:r>
              <a:rPr sz="2800" b="1" spc="-5" dirty="0">
                <a:solidFill>
                  <a:srgbClr val="003399"/>
                </a:solidFill>
                <a:latin typeface="Comic Sans MS"/>
                <a:cs typeface="Comic Sans MS"/>
              </a:rPr>
              <a:t>attention</a:t>
            </a:r>
            <a:r>
              <a:rPr sz="2800" b="1" spc="40" dirty="0">
                <a:solidFill>
                  <a:srgbClr val="003399"/>
                </a:solidFill>
                <a:latin typeface="Comic Sans MS"/>
                <a:cs typeface="Comic Sans MS"/>
              </a:rPr>
              <a:t> </a:t>
            </a:r>
            <a:r>
              <a:rPr sz="2800" b="1" spc="-5" dirty="0">
                <a:solidFill>
                  <a:srgbClr val="003399"/>
                </a:solidFill>
                <a:latin typeface="Comic Sans MS"/>
                <a:cs typeface="Comic Sans MS"/>
              </a:rPr>
              <a:t>on	the</a:t>
            </a:r>
            <a:r>
              <a:rPr sz="2800" b="1" spc="-65" dirty="0">
                <a:solidFill>
                  <a:srgbClr val="003399"/>
                </a:solidFill>
                <a:latin typeface="Comic Sans MS"/>
                <a:cs typeface="Comic Sans MS"/>
              </a:rPr>
              <a:t> </a:t>
            </a:r>
            <a:r>
              <a:rPr sz="2800" b="1" spc="-10" dirty="0">
                <a:solidFill>
                  <a:srgbClr val="003399"/>
                </a:solidFill>
                <a:latin typeface="Comic Sans MS"/>
                <a:cs typeface="Comic Sans MS"/>
              </a:rPr>
              <a:t>subject  Avoid</a:t>
            </a:r>
            <a:r>
              <a:rPr sz="2800" b="1" spc="10" dirty="0">
                <a:solidFill>
                  <a:srgbClr val="003399"/>
                </a:solidFill>
                <a:latin typeface="Comic Sans MS"/>
                <a:cs typeface="Comic Sans MS"/>
              </a:rPr>
              <a:t> </a:t>
            </a:r>
            <a:r>
              <a:rPr sz="2800" b="1" spc="-10" dirty="0">
                <a:solidFill>
                  <a:srgbClr val="003399"/>
                </a:solidFill>
                <a:latin typeface="Comic Sans MS"/>
                <a:cs typeface="Comic Sans MS"/>
              </a:rPr>
              <a:t>distractions</a:t>
            </a:r>
            <a:endParaRPr sz="2800">
              <a:latin typeface="Comic Sans MS"/>
              <a:cs typeface="Comic Sans MS"/>
            </a:endParaRPr>
          </a:p>
          <a:p>
            <a:pPr marL="12700" marR="205740" indent="153670" algn="just">
              <a:lnSpc>
                <a:spcPct val="110000"/>
              </a:lnSpc>
              <a:spcBef>
                <a:spcPts val="335"/>
              </a:spcBef>
            </a:pPr>
            <a:r>
              <a:rPr sz="2800" b="1" spc="-10" dirty="0">
                <a:solidFill>
                  <a:srgbClr val="003399"/>
                </a:solidFill>
                <a:latin typeface="Comic Sans MS"/>
                <a:cs typeface="Comic Sans MS"/>
              </a:rPr>
              <a:t>Set aside </a:t>
            </a:r>
            <a:r>
              <a:rPr sz="2800" b="1" spc="-5" dirty="0">
                <a:solidFill>
                  <a:srgbClr val="003399"/>
                </a:solidFill>
                <a:latin typeface="Comic Sans MS"/>
                <a:cs typeface="Comic Sans MS"/>
              </a:rPr>
              <a:t>your prejudices, your opinions.  When </a:t>
            </a:r>
            <a:r>
              <a:rPr sz="2800" b="1" spc="-10" dirty="0">
                <a:solidFill>
                  <a:srgbClr val="003399"/>
                </a:solidFill>
                <a:latin typeface="Comic Sans MS"/>
                <a:cs typeface="Comic Sans MS"/>
              </a:rPr>
              <a:t>interacting with the speaker, keep  </a:t>
            </a:r>
            <a:r>
              <a:rPr sz="2800" b="1" spc="-5" dirty="0">
                <a:solidFill>
                  <a:srgbClr val="003399"/>
                </a:solidFill>
                <a:latin typeface="Comic Sans MS"/>
                <a:cs typeface="Comic Sans MS"/>
              </a:rPr>
              <a:t>an </a:t>
            </a:r>
            <a:r>
              <a:rPr sz="2800" b="1" spc="-10" dirty="0">
                <a:solidFill>
                  <a:srgbClr val="003399"/>
                </a:solidFill>
                <a:latin typeface="Comic Sans MS"/>
                <a:cs typeface="Comic Sans MS"/>
              </a:rPr>
              <a:t>eye </a:t>
            </a:r>
            <a:r>
              <a:rPr sz="2800" b="1" spc="-5" dirty="0">
                <a:solidFill>
                  <a:srgbClr val="003399"/>
                </a:solidFill>
                <a:latin typeface="Comic Sans MS"/>
                <a:cs typeface="Comic Sans MS"/>
              </a:rPr>
              <a:t>contact and do not</a:t>
            </a:r>
            <a:r>
              <a:rPr sz="2800" b="1" spc="45" dirty="0">
                <a:solidFill>
                  <a:srgbClr val="003399"/>
                </a:solidFill>
                <a:latin typeface="Comic Sans MS"/>
                <a:cs typeface="Comic Sans MS"/>
              </a:rPr>
              <a:t> </a:t>
            </a:r>
            <a:r>
              <a:rPr sz="2800" b="1" spc="-5" dirty="0">
                <a:solidFill>
                  <a:srgbClr val="003399"/>
                </a:solidFill>
                <a:latin typeface="Comic Sans MS"/>
                <a:cs typeface="Comic Sans MS"/>
              </a:rPr>
              <a:t>argue.</a:t>
            </a:r>
            <a:endParaRPr sz="2800">
              <a:latin typeface="Comic Sans MS"/>
              <a:cs typeface="Comic Sans MS"/>
            </a:endParaRP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80059" y="464819"/>
            <a:ext cx="3226307" cy="78943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88340" y="548386"/>
            <a:ext cx="278384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u="heavy" spc="-10" dirty="0">
                <a:uFill>
                  <a:solidFill>
                    <a:srgbClr val="000000"/>
                  </a:solidFill>
                </a:uFill>
                <a:latin typeface="Comic Sans MS"/>
                <a:cs typeface="Comic Sans MS"/>
              </a:rPr>
              <a:t>Quick</a:t>
            </a:r>
            <a:r>
              <a:rPr sz="2800" b="1" u="heavy" spc="-75" dirty="0">
                <a:uFill>
                  <a:solidFill>
                    <a:srgbClr val="000000"/>
                  </a:solidFill>
                </a:uFill>
                <a:latin typeface="Comic Sans MS"/>
                <a:cs typeface="Comic Sans MS"/>
              </a:rPr>
              <a:t> </a:t>
            </a:r>
            <a:r>
              <a:rPr sz="2800" b="1" u="heavy" spc="-5" dirty="0">
                <a:uFill>
                  <a:solidFill>
                    <a:srgbClr val="000000"/>
                  </a:solidFill>
                </a:uFill>
                <a:latin typeface="Comic Sans MS"/>
                <a:cs typeface="Comic Sans MS"/>
              </a:rPr>
              <a:t>flashback</a:t>
            </a:r>
            <a:endParaRPr sz="2800">
              <a:latin typeface="Comic Sans MS"/>
              <a:cs typeface="Comic Sans M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93419" y="955547"/>
            <a:ext cx="2799588" cy="7315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52984" y="1488947"/>
            <a:ext cx="7485888" cy="78943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9060" y="1872995"/>
            <a:ext cx="1911095" cy="78943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52984" y="2811779"/>
            <a:ext cx="7156704" cy="78943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940295" y="2811779"/>
            <a:ext cx="685800" cy="78943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9061" y="3195827"/>
            <a:ext cx="6481572" cy="78943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52984" y="4134611"/>
            <a:ext cx="8263128" cy="78943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9061" y="4518659"/>
            <a:ext cx="8592312" cy="78943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52984" y="5500115"/>
            <a:ext cx="7641335" cy="78943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99060" y="5926835"/>
            <a:ext cx="5227320" cy="789432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856988" y="5926835"/>
            <a:ext cx="4146804" cy="789432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307340" y="1572209"/>
            <a:ext cx="8462010" cy="4890770"/>
          </a:xfrm>
          <a:prstGeom prst="rect">
            <a:avLst/>
          </a:prstGeom>
        </p:spPr>
        <p:txBody>
          <a:bodyPr vert="horz" wrap="square" lIns="0" tIns="60325" rIns="0" bIns="0" rtlCol="0">
            <a:spAutoFit/>
          </a:bodyPr>
          <a:lstStyle/>
          <a:p>
            <a:pPr marL="12700" marR="1431925" indent="153670">
              <a:lnSpc>
                <a:spcPts val="3030"/>
              </a:lnSpc>
              <a:spcBef>
                <a:spcPts val="475"/>
              </a:spcBef>
            </a:pPr>
            <a:r>
              <a:rPr sz="2800" b="1" spc="-5" dirty="0">
                <a:solidFill>
                  <a:srgbClr val="003399"/>
                </a:solidFill>
                <a:latin typeface="Comic Sans MS"/>
                <a:cs typeface="Comic Sans MS"/>
              </a:rPr>
              <a:t>Listening and hearing are two </a:t>
            </a:r>
            <a:r>
              <a:rPr sz="2800" b="1" spc="-10" dirty="0">
                <a:solidFill>
                  <a:srgbClr val="003399"/>
                </a:solidFill>
                <a:latin typeface="Comic Sans MS"/>
                <a:cs typeface="Comic Sans MS"/>
              </a:rPr>
              <a:t>different  entities.</a:t>
            </a:r>
            <a:endParaRPr sz="2800">
              <a:latin typeface="Comic Sans MS"/>
              <a:cs typeface="Comic Sans MS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3100">
              <a:latin typeface="Comic Sans MS"/>
              <a:cs typeface="Comic Sans MS"/>
            </a:endParaRPr>
          </a:p>
          <a:p>
            <a:pPr marL="12700" marR="1381125" indent="153670">
              <a:lnSpc>
                <a:spcPts val="3030"/>
              </a:lnSpc>
            </a:pPr>
            <a:r>
              <a:rPr sz="2800" b="1" spc="-5" dirty="0">
                <a:solidFill>
                  <a:srgbClr val="003399"/>
                </a:solidFill>
                <a:latin typeface="Comic Sans MS"/>
                <a:cs typeface="Comic Sans MS"/>
              </a:rPr>
              <a:t>The </a:t>
            </a:r>
            <a:r>
              <a:rPr sz="2800" b="1" spc="-10" dirty="0">
                <a:solidFill>
                  <a:srgbClr val="003399"/>
                </a:solidFill>
                <a:latin typeface="Comic Sans MS"/>
                <a:cs typeface="Comic Sans MS"/>
              </a:rPr>
              <a:t>listening </a:t>
            </a:r>
            <a:r>
              <a:rPr sz="2800" b="1" spc="-5" dirty="0">
                <a:solidFill>
                  <a:srgbClr val="003399"/>
                </a:solidFill>
                <a:latin typeface="Comic Sans MS"/>
                <a:cs typeface="Comic Sans MS"/>
              </a:rPr>
              <a:t>process </a:t>
            </a:r>
            <a:r>
              <a:rPr sz="2800" b="1" spc="-10" dirty="0">
                <a:solidFill>
                  <a:srgbClr val="003399"/>
                </a:solidFill>
                <a:latin typeface="Comic Sans MS"/>
                <a:cs typeface="Comic Sans MS"/>
              </a:rPr>
              <a:t>requires five </a:t>
            </a:r>
            <a:r>
              <a:rPr sz="2800" b="1" spc="5" dirty="0">
                <a:solidFill>
                  <a:srgbClr val="003399"/>
                </a:solidFill>
                <a:latin typeface="Comic Sans MS"/>
                <a:cs typeface="Comic Sans MS"/>
              </a:rPr>
              <a:t>pre-  </a:t>
            </a:r>
            <a:r>
              <a:rPr sz="2800" b="1" spc="-10" dirty="0">
                <a:solidFill>
                  <a:srgbClr val="003399"/>
                </a:solidFill>
                <a:latin typeface="Comic Sans MS"/>
                <a:cs typeface="Comic Sans MS"/>
              </a:rPr>
              <a:t>requisites </a:t>
            </a:r>
            <a:r>
              <a:rPr sz="2800" b="1" spc="-5" dirty="0">
                <a:solidFill>
                  <a:srgbClr val="003399"/>
                </a:solidFill>
                <a:latin typeface="Comic Sans MS"/>
                <a:cs typeface="Comic Sans MS"/>
              </a:rPr>
              <a:t>if it has to be</a:t>
            </a:r>
            <a:r>
              <a:rPr sz="2800" b="1" spc="25" dirty="0">
                <a:solidFill>
                  <a:srgbClr val="003399"/>
                </a:solidFill>
                <a:latin typeface="Comic Sans MS"/>
                <a:cs typeface="Comic Sans MS"/>
              </a:rPr>
              <a:t> </a:t>
            </a:r>
            <a:r>
              <a:rPr sz="2800" b="1" spc="-5" dirty="0">
                <a:solidFill>
                  <a:srgbClr val="003399"/>
                </a:solidFill>
                <a:latin typeface="Comic Sans MS"/>
                <a:cs typeface="Comic Sans MS"/>
              </a:rPr>
              <a:t>listening.</a:t>
            </a:r>
            <a:endParaRPr sz="2800">
              <a:latin typeface="Comic Sans MS"/>
              <a:cs typeface="Comic Sans M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3100">
              <a:latin typeface="Comic Sans MS"/>
              <a:cs typeface="Comic Sans MS"/>
            </a:endParaRPr>
          </a:p>
          <a:p>
            <a:pPr marL="12700" marR="321310" indent="153670">
              <a:lnSpc>
                <a:spcPts val="3020"/>
              </a:lnSpc>
              <a:spcBef>
                <a:spcPts val="5"/>
              </a:spcBef>
              <a:tabLst>
                <a:tab pos="5153025" algn="l"/>
              </a:tabLst>
            </a:pPr>
            <a:r>
              <a:rPr sz="2800" b="1" spc="-5" dirty="0">
                <a:solidFill>
                  <a:srgbClr val="003399"/>
                </a:solidFill>
                <a:latin typeface="Comic Sans MS"/>
                <a:cs typeface="Comic Sans MS"/>
              </a:rPr>
              <a:t>Cultural </a:t>
            </a:r>
            <a:r>
              <a:rPr sz="2800" b="1" spc="-10" dirty="0">
                <a:solidFill>
                  <a:srgbClr val="003399"/>
                </a:solidFill>
                <a:latin typeface="Comic Sans MS"/>
                <a:cs typeface="Comic Sans MS"/>
              </a:rPr>
              <a:t>differences </a:t>
            </a:r>
            <a:r>
              <a:rPr sz="2800" b="1" spc="-5" dirty="0">
                <a:solidFill>
                  <a:srgbClr val="003399"/>
                </a:solidFill>
                <a:latin typeface="Comic Sans MS"/>
                <a:cs typeface="Comic Sans MS"/>
              </a:rPr>
              <a:t>and gender </a:t>
            </a:r>
            <a:r>
              <a:rPr sz="2800" b="1" spc="-10" dirty="0">
                <a:solidFill>
                  <a:srgbClr val="003399"/>
                </a:solidFill>
                <a:latin typeface="Comic Sans MS"/>
                <a:cs typeface="Comic Sans MS"/>
              </a:rPr>
              <a:t>differences  </a:t>
            </a:r>
            <a:r>
              <a:rPr sz="2800" b="1" spc="-5" dirty="0">
                <a:solidFill>
                  <a:srgbClr val="003399"/>
                </a:solidFill>
                <a:latin typeface="Comic Sans MS"/>
                <a:cs typeface="Comic Sans MS"/>
              </a:rPr>
              <a:t>play </a:t>
            </a:r>
            <a:r>
              <a:rPr sz="2800" b="1" spc="-10" dirty="0">
                <a:solidFill>
                  <a:srgbClr val="003399"/>
                </a:solidFill>
                <a:latin typeface="Comic Sans MS"/>
                <a:cs typeface="Comic Sans MS"/>
              </a:rPr>
              <a:t>an important </a:t>
            </a:r>
            <a:r>
              <a:rPr sz="2800" b="1" spc="-5" dirty="0">
                <a:solidFill>
                  <a:srgbClr val="003399"/>
                </a:solidFill>
                <a:latin typeface="Comic Sans MS"/>
                <a:cs typeface="Comic Sans MS"/>
              </a:rPr>
              <a:t>role</a:t>
            </a:r>
            <a:r>
              <a:rPr sz="2800" b="1" spc="75" dirty="0">
                <a:solidFill>
                  <a:srgbClr val="003399"/>
                </a:solidFill>
                <a:latin typeface="Comic Sans MS"/>
                <a:cs typeface="Comic Sans MS"/>
              </a:rPr>
              <a:t> </a:t>
            </a:r>
            <a:r>
              <a:rPr sz="2800" b="1" spc="-5" dirty="0">
                <a:solidFill>
                  <a:srgbClr val="003399"/>
                </a:solidFill>
                <a:latin typeface="Comic Sans MS"/>
                <a:cs typeface="Comic Sans MS"/>
              </a:rPr>
              <a:t>in</a:t>
            </a:r>
            <a:r>
              <a:rPr sz="2800" b="1" spc="10" dirty="0">
                <a:solidFill>
                  <a:srgbClr val="003399"/>
                </a:solidFill>
                <a:latin typeface="Comic Sans MS"/>
                <a:cs typeface="Comic Sans MS"/>
              </a:rPr>
              <a:t> </a:t>
            </a:r>
            <a:r>
              <a:rPr sz="2800" b="1" spc="-5" dirty="0">
                <a:solidFill>
                  <a:srgbClr val="003399"/>
                </a:solidFill>
                <a:latin typeface="Comic Sans MS"/>
                <a:cs typeface="Comic Sans MS"/>
              </a:rPr>
              <a:t>the	listening</a:t>
            </a:r>
            <a:r>
              <a:rPr sz="2800" b="1" spc="-65" dirty="0">
                <a:solidFill>
                  <a:srgbClr val="003399"/>
                </a:solidFill>
                <a:latin typeface="Comic Sans MS"/>
                <a:cs typeface="Comic Sans MS"/>
              </a:rPr>
              <a:t> </a:t>
            </a:r>
            <a:r>
              <a:rPr sz="2800" b="1" spc="-5" dirty="0">
                <a:solidFill>
                  <a:srgbClr val="003399"/>
                </a:solidFill>
                <a:latin typeface="Comic Sans MS"/>
                <a:cs typeface="Comic Sans MS"/>
              </a:rPr>
              <a:t>process.</a:t>
            </a:r>
            <a:endParaRPr sz="2800">
              <a:latin typeface="Comic Sans MS"/>
              <a:cs typeface="Comic Sans MS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3100">
              <a:latin typeface="Comic Sans MS"/>
              <a:cs typeface="Comic Sans MS"/>
            </a:endParaRPr>
          </a:p>
          <a:p>
            <a:pPr marL="12700" marR="5080" indent="153670">
              <a:lnSpc>
                <a:spcPct val="100000"/>
              </a:lnSpc>
              <a:spcBef>
                <a:spcPts val="5"/>
              </a:spcBef>
            </a:pPr>
            <a:r>
              <a:rPr sz="2800" b="1" spc="-5" dirty="0">
                <a:solidFill>
                  <a:srgbClr val="003399"/>
                </a:solidFill>
                <a:latin typeface="Comic Sans MS"/>
                <a:cs typeface="Comic Sans MS"/>
              </a:rPr>
              <a:t>The general </a:t>
            </a:r>
            <a:r>
              <a:rPr sz="2800" b="1" spc="-10" dirty="0">
                <a:solidFill>
                  <a:srgbClr val="003399"/>
                </a:solidFill>
                <a:latin typeface="Comic Sans MS"/>
                <a:cs typeface="Comic Sans MS"/>
              </a:rPr>
              <a:t>key </a:t>
            </a:r>
            <a:r>
              <a:rPr sz="2800" b="1" spc="-5" dirty="0">
                <a:solidFill>
                  <a:srgbClr val="003399"/>
                </a:solidFill>
                <a:latin typeface="Comic Sans MS"/>
                <a:cs typeface="Comic Sans MS"/>
              </a:rPr>
              <a:t>to </a:t>
            </a:r>
            <a:r>
              <a:rPr sz="2800" b="1" spc="-10" dirty="0">
                <a:solidFill>
                  <a:srgbClr val="003399"/>
                </a:solidFill>
                <a:latin typeface="Comic Sans MS"/>
                <a:cs typeface="Comic Sans MS"/>
              </a:rPr>
              <a:t>effective </a:t>
            </a:r>
            <a:r>
              <a:rPr sz="2800" b="1" spc="-5" dirty="0">
                <a:solidFill>
                  <a:srgbClr val="003399"/>
                </a:solidFill>
                <a:latin typeface="Comic Sans MS"/>
                <a:cs typeface="Comic Sans MS"/>
              </a:rPr>
              <a:t>listening </a:t>
            </a:r>
            <a:r>
              <a:rPr sz="2800" b="1" spc="-10" dirty="0">
                <a:solidFill>
                  <a:srgbClr val="003399"/>
                </a:solidFill>
                <a:latin typeface="Comic Sans MS"/>
                <a:cs typeface="Comic Sans MS"/>
              </a:rPr>
              <a:t>in  </a:t>
            </a:r>
            <a:r>
              <a:rPr sz="2800" b="1" spc="-5" dirty="0">
                <a:solidFill>
                  <a:srgbClr val="003399"/>
                </a:solidFill>
                <a:latin typeface="Comic Sans MS"/>
                <a:cs typeface="Comic Sans MS"/>
              </a:rPr>
              <a:t>interpersonal </a:t>
            </a:r>
            <a:r>
              <a:rPr sz="2800" b="1" spc="-10" dirty="0">
                <a:solidFill>
                  <a:srgbClr val="003399"/>
                </a:solidFill>
                <a:latin typeface="Comic Sans MS"/>
                <a:cs typeface="Comic Sans MS"/>
              </a:rPr>
              <a:t>situations </a:t>
            </a:r>
            <a:r>
              <a:rPr sz="2800" b="1" spc="-5" dirty="0">
                <a:solidFill>
                  <a:srgbClr val="003399"/>
                </a:solidFill>
                <a:latin typeface="Comic Sans MS"/>
                <a:cs typeface="Comic Sans MS"/>
              </a:rPr>
              <a:t>is ‘’</a:t>
            </a:r>
            <a:r>
              <a:rPr sz="2800" b="1" i="1" spc="-5" dirty="0">
                <a:solidFill>
                  <a:srgbClr val="003399"/>
                </a:solidFill>
                <a:latin typeface="Comic Sans MS"/>
                <a:cs typeface="Comic Sans MS"/>
              </a:rPr>
              <a:t>Active</a:t>
            </a:r>
            <a:r>
              <a:rPr sz="2800" b="1" i="1" spc="60" dirty="0">
                <a:solidFill>
                  <a:srgbClr val="003399"/>
                </a:solidFill>
                <a:latin typeface="Comic Sans MS"/>
                <a:cs typeface="Comic Sans MS"/>
              </a:rPr>
              <a:t> </a:t>
            </a:r>
            <a:r>
              <a:rPr sz="2800" b="1" i="1" spc="-5" dirty="0">
                <a:solidFill>
                  <a:srgbClr val="003399"/>
                </a:solidFill>
                <a:latin typeface="Comic Sans MS"/>
                <a:cs typeface="Comic Sans MS"/>
              </a:rPr>
              <a:t>participation”.</a:t>
            </a:r>
            <a:endParaRPr sz="2800">
              <a:latin typeface="Comic Sans MS"/>
              <a:cs typeface="Comic Sans MS"/>
            </a:endParaRP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49580" y="449580"/>
            <a:ext cx="1837944" cy="8991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88340" y="545338"/>
            <a:ext cx="1332865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u="heavy" dirty="0">
                <a:uFill>
                  <a:solidFill>
                    <a:srgbClr val="000000"/>
                  </a:solidFill>
                </a:uFill>
                <a:latin typeface="Comic Sans MS"/>
                <a:cs typeface="Comic Sans MS"/>
              </a:rPr>
              <a:t>Con</a:t>
            </a:r>
            <a:r>
              <a:rPr sz="3200" u="heavy" spc="10" dirty="0">
                <a:uFill>
                  <a:solidFill>
                    <a:srgbClr val="000000"/>
                  </a:solidFill>
                </a:uFill>
                <a:latin typeface="Comic Sans MS"/>
                <a:cs typeface="Comic Sans MS"/>
              </a:rPr>
              <a:t>t</a:t>
            </a:r>
            <a:r>
              <a:rPr sz="3200" u="heavy" spc="-5" dirty="0">
                <a:uFill>
                  <a:solidFill>
                    <a:srgbClr val="000000"/>
                  </a:solidFill>
                </a:uFill>
                <a:latin typeface="Comic Sans MS"/>
                <a:cs typeface="Comic Sans MS"/>
              </a:rPr>
              <a:t>d..</a:t>
            </a:r>
            <a:endParaRPr sz="3200">
              <a:latin typeface="Comic Sans MS"/>
              <a:cs typeface="Comic Sans M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93419" y="1010411"/>
            <a:ext cx="1350264" cy="807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10183" y="1303019"/>
            <a:ext cx="7510272" cy="78943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56259" y="1729739"/>
            <a:ext cx="8042148" cy="78943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56259" y="2156460"/>
            <a:ext cx="4838700" cy="78943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10183" y="3180588"/>
            <a:ext cx="7330440" cy="78943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571231" y="3180588"/>
            <a:ext cx="685800" cy="78943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56259" y="3607308"/>
            <a:ext cx="7624572" cy="78943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56259" y="4034028"/>
            <a:ext cx="3680460" cy="78943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764540" y="1386586"/>
            <a:ext cx="7452359" cy="31832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153670">
              <a:lnSpc>
                <a:spcPct val="100000"/>
              </a:lnSpc>
              <a:spcBef>
                <a:spcPts val="95"/>
              </a:spcBef>
            </a:pPr>
            <a:r>
              <a:rPr sz="2800" b="1" spc="-5" dirty="0">
                <a:solidFill>
                  <a:srgbClr val="003399"/>
                </a:solidFill>
                <a:latin typeface="Comic Sans MS"/>
                <a:cs typeface="Comic Sans MS"/>
              </a:rPr>
              <a:t>We </a:t>
            </a:r>
            <a:r>
              <a:rPr sz="2800" b="1" spc="-10" dirty="0">
                <a:solidFill>
                  <a:srgbClr val="003399"/>
                </a:solidFill>
                <a:latin typeface="Comic Sans MS"/>
                <a:cs typeface="Comic Sans MS"/>
              </a:rPr>
              <a:t>need </a:t>
            </a:r>
            <a:r>
              <a:rPr sz="2800" b="1" spc="-5" dirty="0">
                <a:solidFill>
                  <a:srgbClr val="003399"/>
                </a:solidFill>
                <a:latin typeface="Comic Sans MS"/>
                <a:cs typeface="Comic Sans MS"/>
              </a:rPr>
              <a:t>to listen </a:t>
            </a:r>
            <a:r>
              <a:rPr sz="2800" b="1" spc="-10" dirty="0">
                <a:solidFill>
                  <a:srgbClr val="003399"/>
                </a:solidFill>
                <a:latin typeface="Comic Sans MS"/>
                <a:cs typeface="Comic Sans MS"/>
              </a:rPr>
              <a:t>empathically </a:t>
            </a:r>
            <a:r>
              <a:rPr sz="2800" b="1" spc="-5" dirty="0">
                <a:solidFill>
                  <a:srgbClr val="003399"/>
                </a:solidFill>
                <a:latin typeface="Comic Sans MS"/>
                <a:cs typeface="Comic Sans MS"/>
              </a:rPr>
              <a:t>to </a:t>
            </a:r>
            <a:r>
              <a:rPr sz="2800" b="1" spc="-10" dirty="0">
                <a:solidFill>
                  <a:srgbClr val="003399"/>
                </a:solidFill>
                <a:latin typeface="Comic Sans MS"/>
                <a:cs typeface="Comic Sans MS"/>
              </a:rPr>
              <a:t>make  </a:t>
            </a:r>
            <a:r>
              <a:rPr sz="2800" b="1" spc="-5" dirty="0">
                <a:solidFill>
                  <a:srgbClr val="003399"/>
                </a:solidFill>
                <a:latin typeface="Comic Sans MS"/>
                <a:cs typeface="Comic Sans MS"/>
              </a:rPr>
              <a:t>sure that we understand </a:t>
            </a:r>
            <a:r>
              <a:rPr sz="2800" b="1" spc="-10" dirty="0">
                <a:solidFill>
                  <a:srgbClr val="003399"/>
                </a:solidFill>
                <a:latin typeface="Comic Sans MS"/>
                <a:cs typeface="Comic Sans MS"/>
              </a:rPr>
              <a:t>what </a:t>
            </a:r>
            <a:r>
              <a:rPr sz="2800" b="1" spc="-5" dirty="0">
                <a:solidFill>
                  <a:srgbClr val="003399"/>
                </a:solidFill>
                <a:latin typeface="Comic Sans MS"/>
                <a:cs typeface="Comic Sans MS"/>
              </a:rPr>
              <a:t>the speaker  is actually </a:t>
            </a:r>
            <a:r>
              <a:rPr sz="2800" b="1" dirty="0">
                <a:solidFill>
                  <a:srgbClr val="003399"/>
                </a:solidFill>
                <a:latin typeface="Comic Sans MS"/>
                <a:cs typeface="Comic Sans MS"/>
              </a:rPr>
              <a:t>going through.</a:t>
            </a:r>
            <a:endParaRPr sz="2800">
              <a:latin typeface="Comic Sans MS"/>
              <a:cs typeface="Comic Sans MS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3350">
              <a:latin typeface="Comic Sans MS"/>
              <a:cs typeface="Comic Sans MS"/>
            </a:endParaRPr>
          </a:p>
          <a:p>
            <a:pPr marL="12700" marR="198755" indent="153670">
              <a:lnSpc>
                <a:spcPct val="100000"/>
              </a:lnSpc>
            </a:pPr>
            <a:r>
              <a:rPr sz="2800" b="1" spc="-5" dirty="0">
                <a:solidFill>
                  <a:srgbClr val="003399"/>
                </a:solidFill>
                <a:latin typeface="Comic Sans MS"/>
                <a:cs typeface="Comic Sans MS"/>
              </a:rPr>
              <a:t>Effective listening </a:t>
            </a:r>
            <a:r>
              <a:rPr sz="2800" b="1" spc="-10" dirty="0">
                <a:solidFill>
                  <a:srgbClr val="003399"/>
                </a:solidFill>
                <a:latin typeface="Comic Sans MS"/>
                <a:cs typeface="Comic Sans MS"/>
              </a:rPr>
              <a:t>involves </a:t>
            </a:r>
            <a:r>
              <a:rPr sz="2800" b="1" spc="-5" dirty="0">
                <a:solidFill>
                  <a:srgbClr val="003399"/>
                </a:solidFill>
                <a:latin typeface="Comic Sans MS"/>
                <a:cs typeface="Comic Sans MS"/>
              </a:rPr>
              <a:t>listening </a:t>
            </a:r>
            <a:r>
              <a:rPr sz="2800" b="1" dirty="0">
                <a:solidFill>
                  <a:srgbClr val="003399"/>
                </a:solidFill>
                <a:latin typeface="Comic Sans MS"/>
                <a:cs typeface="Comic Sans MS"/>
              </a:rPr>
              <a:t>non-  </a:t>
            </a:r>
            <a:r>
              <a:rPr sz="2800" b="1" spc="-5" dirty="0">
                <a:solidFill>
                  <a:srgbClr val="003399"/>
                </a:solidFill>
                <a:latin typeface="Comic Sans MS"/>
                <a:cs typeface="Comic Sans MS"/>
              </a:rPr>
              <a:t>judgmentally </a:t>
            </a:r>
            <a:r>
              <a:rPr sz="2800" b="1" dirty="0">
                <a:solidFill>
                  <a:srgbClr val="003399"/>
                </a:solidFill>
                <a:latin typeface="Comic Sans MS"/>
                <a:cs typeface="Comic Sans MS"/>
              </a:rPr>
              <a:t>to </a:t>
            </a:r>
            <a:r>
              <a:rPr sz="2800" b="1" spc="-5" dirty="0">
                <a:solidFill>
                  <a:srgbClr val="003399"/>
                </a:solidFill>
                <a:latin typeface="Comic Sans MS"/>
                <a:cs typeface="Comic Sans MS"/>
              </a:rPr>
              <a:t>help you </a:t>
            </a:r>
            <a:r>
              <a:rPr sz="2800" b="1" spc="-10" dirty="0">
                <a:solidFill>
                  <a:srgbClr val="003399"/>
                </a:solidFill>
                <a:latin typeface="Comic Sans MS"/>
                <a:cs typeface="Comic Sans MS"/>
              </a:rPr>
              <a:t>understand </a:t>
            </a:r>
            <a:r>
              <a:rPr sz="2800" b="1" spc="-5" dirty="0">
                <a:solidFill>
                  <a:srgbClr val="003399"/>
                </a:solidFill>
                <a:latin typeface="Comic Sans MS"/>
                <a:cs typeface="Comic Sans MS"/>
              </a:rPr>
              <a:t>and  help you</a:t>
            </a:r>
            <a:r>
              <a:rPr sz="2800" b="1" spc="5" dirty="0">
                <a:solidFill>
                  <a:srgbClr val="003399"/>
                </a:solidFill>
                <a:latin typeface="Comic Sans MS"/>
                <a:cs typeface="Comic Sans MS"/>
              </a:rPr>
              <a:t> </a:t>
            </a:r>
            <a:r>
              <a:rPr sz="2800" b="1" spc="-5" dirty="0">
                <a:solidFill>
                  <a:srgbClr val="003399"/>
                </a:solidFill>
                <a:latin typeface="Comic Sans MS"/>
                <a:cs typeface="Comic Sans MS"/>
              </a:rPr>
              <a:t>critically.</a:t>
            </a:r>
            <a:endParaRPr sz="2800">
              <a:latin typeface="Comic Sans MS"/>
              <a:cs typeface="Comic Sans M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08632" y="1338072"/>
            <a:ext cx="614171" cy="7299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170176" y="1301496"/>
            <a:ext cx="5882639" cy="78943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151888" y="1728216"/>
            <a:ext cx="4023360" cy="78943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705855" y="1728216"/>
            <a:ext cx="647700" cy="78943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972555" y="1728216"/>
            <a:ext cx="2491740" cy="78943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151888" y="2154935"/>
            <a:ext cx="1892808" cy="78943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008632" y="2703576"/>
            <a:ext cx="614171" cy="7299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170176" y="2667000"/>
            <a:ext cx="6294120" cy="78943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151888" y="3093720"/>
            <a:ext cx="4954523" cy="78943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151888" y="3520440"/>
            <a:ext cx="4721352" cy="78943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008632" y="4069079"/>
            <a:ext cx="614171" cy="72999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170176" y="4032503"/>
            <a:ext cx="6210300" cy="78943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151888" y="4459223"/>
            <a:ext cx="5477256" cy="789432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151888" y="4885944"/>
            <a:ext cx="3739896" cy="789432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2200401" y="1392681"/>
            <a:ext cx="5940425" cy="403732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72720" marR="5080" indent="-160020">
              <a:lnSpc>
                <a:spcPct val="100000"/>
              </a:lnSpc>
              <a:spcBef>
                <a:spcPts val="95"/>
              </a:spcBef>
            </a:pPr>
            <a:r>
              <a:rPr sz="2800" spc="-5" dirty="0">
                <a:latin typeface="Times New Roman"/>
                <a:cs typeface="Times New Roman"/>
              </a:rPr>
              <a:t>»</a:t>
            </a:r>
            <a:r>
              <a:rPr sz="2800" b="1" spc="-5" dirty="0">
                <a:latin typeface="Times New Roman"/>
                <a:cs typeface="Times New Roman"/>
              </a:rPr>
              <a:t>Skills become </a:t>
            </a:r>
            <a:r>
              <a:rPr sz="2800" b="1" dirty="0">
                <a:latin typeface="Times New Roman"/>
                <a:cs typeface="Times New Roman"/>
              </a:rPr>
              <a:t>obsolete due to </a:t>
            </a:r>
            <a:r>
              <a:rPr sz="2800" b="1" spc="-5" dirty="0">
                <a:latin typeface="Times New Roman"/>
                <a:cs typeface="Times New Roman"/>
              </a:rPr>
              <a:t>rapid  technological </a:t>
            </a:r>
            <a:r>
              <a:rPr sz="2800" b="1" dirty="0">
                <a:latin typeface="Times New Roman"/>
                <a:cs typeface="Times New Roman"/>
              </a:rPr>
              <a:t>advances </a:t>
            </a:r>
            <a:r>
              <a:rPr sz="2800" b="1" spc="-5" dirty="0">
                <a:latin typeface="Times New Roman"/>
                <a:cs typeface="Times New Roman"/>
              </a:rPr>
              <a:t>– retrain or be  displaced</a:t>
            </a:r>
            <a:endParaRPr sz="2800">
              <a:latin typeface="Times New Roman"/>
              <a:cs typeface="Times New Roman"/>
            </a:endParaRPr>
          </a:p>
          <a:p>
            <a:pPr marL="172720" marR="5715" indent="-160020">
              <a:lnSpc>
                <a:spcPct val="100000"/>
              </a:lnSpc>
              <a:spcBef>
                <a:spcPts val="675"/>
              </a:spcBef>
            </a:pPr>
            <a:r>
              <a:rPr sz="2800" spc="-5" dirty="0">
                <a:latin typeface="Times New Roman"/>
                <a:cs typeface="Times New Roman"/>
              </a:rPr>
              <a:t>»</a:t>
            </a:r>
            <a:r>
              <a:rPr sz="2800" b="1" spc="-5" dirty="0">
                <a:latin typeface="Times New Roman"/>
                <a:cs typeface="Times New Roman"/>
              </a:rPr>
              <a:t>Security needs are prime concern </a:t>
            </a:r>
            <a:r>
              <a:rPr sz="2800" b="1" dirty="0">
                <a:latin typeface="Times New Roman"/>
                <a:cs typeface="Times New Roman"/>
              </a:rPr>
              <a:t>and  loyalty diminishes </a:t>
            </a:r>
            <a:r>
              <a:rPr sz="2800" b="1" spc="-5" dirty="0">
                <a:latin typeface="Times New Roman"/>
                <a:cs typeface="Times New Roman"/>
              </a:rPr>
              <a:t>because </a:t>
            </a:r>
            <a:r>
              <a:rPr sz="2800" b="1" dirty="0">
                <a:latin typeface="Times New Roman"/>
                <a:cs typeface="Times New Roman"/>
              </a:rPr>
              <a:t>of  </a:t>
            </a:r>
            <a:r>
              <a:rPr sz="2800" b="1" spc="-10" dirty="0">
                <a:latin typeface="Times New Roman"/>
                <a:cs typeface="Times New Roman"/>
              </a:rPr>
              <a:t>downsizing </a:t>
            </a:r>
            <a:r>
              <a:rPr sz="2800" b="1" spc="-5" dirty="0">
                <a:latin typeface="Times New Roman"/>
                <a:cs typeface="Times New Roman"/>
              </a:rPr>
              <a:t>and</a:t>
            </a:r>
            <a:r>
              <a:rPr sz="2800" b="1" spc="65" dirty="0">
                <a:latin typeface="Times New Roman"/>
                <a:cs typeface="Times New Roman"/>
              </a:rPr>
              <a:t> </a:t>
            </a:r>
            <a:r>
              <a:rPr sz="2800" b="1" spc="-5" dirty="0">
                <a:latin typeface="Times New Roman"/>
                <a:cs typeface="Times New Roman"/>
              </a:rPr>
              <a:t>outsourcing</a:t>
            </a:r>
            <a:endParaRPr sz="2800">
              <a:latin typeface="Times New Roman"/>
              <a:cs typeface="Times New Roman"/>
            </a:endParaRPr>
          </a:p>
          <a:p>
            <a:pPr marL="172720" marR="93980" indent="-160020">
              <a:lnSpc>
                <a:spcPct val="100000"/>
              </a:lnSpc>
              <a:spcBef>
                <a:spcPts val="675"/>
              </a:spcBef>
            </a:pPr>
            <a:r>
              <a:rPr sz="2800" spc="-5" dirty="0">
                <a:latin typeface="Times New Roman"/>
                <a:cs typeface="Times New Roman"/>
              </a:rPr>
              <a:t>»</a:t>
            </a:r>
            <a:r>
              <a:rPr sz="2800" b="1" spc="-5" dirty="0">
                <a:latin typeface="Times New Roman"/>
                <a:cs typeface="Times New Roman"/>
              </a:rPr>
              <a:t>Absence </a:t>
            </a:r>
            <a:r>
              <a:rPr sz="2800" b="1" dirty="0">
                <a:latin typeface="Times New Roman"/>
                <a:cs typeface="Times New Roman"/>
              </a:rPr>
              <a:t>of meaningful </a:t>
            </a:r>
            <a:r>
              <a:rPr sz="2800" b="1" spc="-5" dirty="0">
                <a:latin typeface="Times New Roman"/>
                <a:cs typeface="Times New Roman"/>
              </a:rPr>
              <a:t>salary </a:t>
            </a:r>
            <a:r>
              <a:rPr sz="2800" b="1" spc="-10" dirty="0">
                <a:latin typeface="Times New Roman"/>
                <a:cs typeface="Times New Roman"/>
              </a:rPr>
              <a:t>growth  </a:t>
            </a:r>
            <a:r>
              <a:rPr sz="2800" b="1" dirty="0">
                <a:latin typeface="Times New Roman"/>
                <a:cs typeface="Times New Roman"/>
              </a:rPr>
              <a:t>has </a:t>
            </a:r>
            <a:r>
              <a:rPr sz="2800" b="1" spc="-5" dirty="0">
                <a:latin typeface="Times New Roman"/>
                <a:cs typeface="Times New Roman"/>
              </a:rPr>
              <a:t>placed </a:t>
            </a:r>
            <a:r>
              <a:rPr sz="2800" b="1" spc="-10" dirty="0">
                <a:latin typeface="Times New Roman"/>
                <a:cs typeface="Times New Roman"/>
              </a:rPr>
              <a:t>renewed </a:t>
            </a:r>
            <a:r>
              <a:rPr sz="2800" b="1" dirty="0">
                <a:latin typeface="Times New Roman"/>
                <a:cs typeface="Times New Roman"/>
              </a:rPr>
              <a:t>emphasis </a:t>
            </a:r>
            <a:r>
              <a:rPr sz="2800" b="1" spc="-5" dirty="0">
                <a:latin typeface="Times New Roman"/>
                <a:cs typeface="Times New Roman"/>
              </a:rPr>
              <a:t>on  money </a:t>
            </a:r>
            <a:r>
              <a:rPr sz="2800" b="1" dirty="0">
                <a:latin typeface="Times New Roman"/>
                <a:cs typeface="Times New Roman"/>
              </a:rPr>
              <a:t>as </a:t>
            </a:r>
            <a:r>
              <a:rPr sz="2800" b="1" spc="-5" dirty="0">
                <a:latin typeface="Times New Roman"/>
                <a:cs typeface="Times New Roman"/>
              </a:rPr>
              <a:t>a</a:t>
            </a:r>
            <a:r>
              <a:rPr sz="2800" b="1" spc="-10" dirty="0">
                <a:latin typeface="Times New Roman"/>
                <a:cs typeface="Times New Roman"/>
              </a:rPr>
              <a:t> </a:t>
            </a:r>
            <a:r>
              <a:rPr sz="2800" b="1" dirty="0">
                <a:latin typeface="Times New Roman"/>
                <a:cs typeface="Times New Roman"/>
              </a:rPr>
              <a:t>motivator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5" dirty="0"/>
              <a:t>1–</a:t>
            </a:r>
            <a:fld id="{81D60167-4931-47E6-BA6A-407CBD079E47}" type="slidenum">
              <a:rPr spc="-5" dirty="0"/>
              <a:t>15</a:t>
            </a:fld>
            <a:endParaRPr spc="-5" dirty="0"/>
          </a:p>
        </p:txBody>
      </p:sp>
      <p:sp>
        <p:nvSpPr>
          <p:cNvPr id="18" name="object 18"/>
          <p:cNvSpPr txBox="1"/>
          <p:nvPr/>
        </p:nvSpPr>
        <p:spPr>
          <a:xfrm>
            <a:off x="612140" y="6595522"/>
            <a:ext cx="5948680" cy="153670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900" b="1" spc="-10" dirty="0">
                <a:solidFill>
                  <a:srgbClr val="333333"/>
                </a:solidFill>
                <a:latin typeface="Arial"/>
                <a:cs typeface="Arial"/>
              </a:rPr>
              <a:t>A. </a:t>
            </a:r>
            <a:r>
              <a:rPr sz="900" b="1" spc="-5" dirty="0">
                <a:solidFill>
                  <a:srgbClr val="333333"/>
                </a:solidFill>
                <a:latin typeface="Arial"/>
                <a:cs typeface="Arial"/>
              </a:rPr>
              <a:t>J. DuBrin, </a:t>
            </a:r>
            <a:r>
              <a:rPr sz="900" b="1" i="1" dirty="0">
                <a:solidFill>
                  <a:srgbClr val="333333"/>
                </a:solidFill>
                <a:latin typeface="Arial"/>
                <a:cs typeface="Arial"/>
              </a:rPr>
              <a:t>Fundamentals of Organizational Behavior</a:t>
            </a:r>
            <a:r>
              <a:rPr sz="900" b="1" dirty="0">
                <a:solidFill>
                  <a:srgbClr val="333333"/>
                </a:solidFill>
                <a:latin typeface="Arial"/>
                <a:cs typeface="Arial"/>
              </a:rPr>
              <a:t>, Second Edition. </a:t>
            </a:r>
            <a:r>
              <a:rPr sz="900" b="1" spc="-10" dirty="0">
                <a:solidFill>
                  <a:srgbClr val="333333"/>
                </a:solidFill>
                <a:latin typeface="Arial"/>
                <a:cs typeface="Arial"/>
              </a:rPr>
              <a:t>Copyright </a:t>
            </a:r>
            <a:r>
              <a:rPr sz="900" b="1" dirty="0">
                <a:solidFill>
                  <a:srgbClr val="333333"/>
                </a:solidFill>
                <a:latin typeface="Arial"/>
                <a:cs typeface="Arial"/>
              </a:rPr>
              <a:t>© </a:t>
            </a:r>
            <a:r>
              <a:rPr sz="900" b="1" spc="-5" dirty="0">
                <a:solidFill>
                  <a:srgbClr val="333333"/>
                </a:solidFill>
                <a:latin typeface="Arial"/>
                <a:cs typeface="Arial"/>
              </a:rPr>
              <a:t>2002 by</a:t>
            </a:r>
            <a:r>
              <a:rPr sz="900" b="1" dirty="0">
                <a:solidFill>
                  <a:srgbClr val="333333"/>
                </a:solidFill>
                <a:latin typeface="Arial"/>
                <a:cs typeface="Arial"/>
              </a:rPr>
              <a:t> South-Western.</a:t>
            </a:r>
            <a:endParaRPr sz="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50240" y="643024"/>
            <a:ext cx="7719059" cy="4987925"/>
          </a:xfrm>
          <a:prstGeom prst="rect">
            <a:avLst/>
          </a:prstGeom>
        </p:spPr>
        <p:txBody>
          <a:bodyPr vert="horz" wrap="square" lIns="0" tIns="82550" rIns="0" bIns="0" rtlCol="0">
            <a:spAutoFit/>
          </a:bodyPr>
          <a:lstStyle/>
          <a:p>
            <a:pPr marL="303530" indent="-291465">
              <a:lnSpc>
                <a:spcPct val="100000"/>
              </a:lnSpc>
              <a:spcBef>
                <a:spcPts val="650"/>
              </a:spcBef>
              <a:buClr>
                <a:srgbClr val="CC3300"/>
              </a:buClr>
              <a:buSzPct val="85416"/>
              <a:buFont typeface="Arial"/>
              <a:buChar char="•"/>
              <a:tabLst>
                <a:tab pos="303530" algn="l"/>
                <a:tab pos="304165" algn="l"/>
              </a:tabLst>
            </a:pPr>
            <a:r>
              <a:rPr sz="2400" b="1" dirty="0">
                <a:latin typeface="Arial Narrow"/>
                <a:cs typeface="Arial Narrow"/>
              </a:rPr>
              <a:t>Structure</a:t>
            </a:r>
            <a:endParaRPr sz="2400">
              <a:latin typeface="Arial Narrow"/>
              <a:cs typeface="Arial Narrow"/>
            </a:endParaRPr>
          </a:p>
          <a:p>
            <a:pPr marL="527685" marR="1078865" lvl="1" indent="-62865">
              <a:lnSpc>
                <a:spcPct val="100000"/>
              </a:lnSpc>
              <a:spcBef>
                <a:spcPts val="500"/>
              </a:spcBef>
              <a:buSzPct val="59090"/>
              <a:buFont typeface="Wingdings"/>
              <a:buChar char=""/>
              <a:tabLst>
                <a:tab pos="645795" algn="l"/>
              </a:tabLst>
            </a:pPr>
            <a:r>
              <a:rPr sz="2200" b="1" i="1" spc="-5" dirty="0">
                <a:latin typeface="Times New Roman"/>
                <a:cs typeface="Times New Roman"/>
              </a:rPr>
              <a:t>Defines the formal relationship and use of people in  organizations.</a:t>
            </a:r>
            <a:endParaRPr sz="2200">
              <a:latin typeface="Times New Roman"/>
              <a:cs typeface="Times New Roman"/>
            </a:endParaRPr>
          </a:p>
          <a:p>
            <a:pPr marL="645160" lvl="1" indent="-180340">
              <a:lnSpc>
                <a:spcPct val="100000"/>
              </a:lnSpc>
              <a:spcBef>
                <a:spcPts val="530"/>
              </a:spcBef>
              <a:buSzPct val="59090"/>
              <a:buFont typeface="Wingdings"/>
              <a:buChar char=""/>
              <a:tabLst>
                <a:tab pos="645795" algn="l"/>
              </a:tabLst>
            </a:pPr>
            <a:r>
              <a:rPr sz="2200" b="1" i="1" spc="-5" dirty="0">
                <a:latin typeface="Times New Roman"/>
                <a:cs typeface="Times New Roman"/>
              </a:rPr>
              <a:t>Effective coordination of</a:t>
            </a:r>
            <a:r>
              <a:rPr sz="2200" b="1" i="1" dirty="0">
                <a:latin typeface="Times New Roman"/>
                <a:cs typeface="Times New Roman"/>
              </a:rPr>
              <a:t> </a:t>
            </a:r>
            <a:r>
              <a:rPr sz="2200" b="1" i="1" spc="-5" dirty="0">
                <a:latin typeface="Times New Roman"/>
                <a:cs typeface="Times New Roman"/>
              </a:rPr>
              <a:t>work</a:t>
            </a:r>
            <a:endParaRPr sz="2200">
              <a:latin typeface="Times New Roman"/>
              <a:cs typeface="Times New Roman"/>
            </a:endParaRPr>
          </a:p>
          <a:p>
            <a:pPr marL="527685" marR="466725" lvl="1" indent="-62865">
              <a:lnSpc>
                <a:spcPct val="100000"/>
              </a:lnSpc>
              <a:spcBef>
                <a:spcPts val="530"/>
              </a:spcBef>
              <a:buSzPct val="59090"/>
              <a:buFont typeface="Wingdings"/>
              <a:buChar char=""/>
              <a:tabLst>
                <a:tab pos="645795" algn="l"/>
              </a:tabLst>
            </a:pPr>
            <a:r>
              <a:rPr sz="2200" b="1" i="1" spc="-5" dirty="0">
                <a:latin typeface="Times New Roman"/>
                <a:cs typeface="Times New Roman"/>
              </a:rPr>
              <a:t>Create complex problems of cooperation, negotiation and  decision</a:t>
            </a:r>
            <a:r>
              <a:rPr sz="2200" b="1" i="1" spc="-10" dirty="0">
                <a:latin typeface="Times New Roman"/>
                <a:cs typeface="Times New Roman"/>
              </a:rPr>
              <a:t> </a:t>
            </a:r>
            <a:r>
              <a:rPr sz="2200" b="1" i="1" spc="-5" dirty="0">
                <a:latin typeface="Times New Roman"/>
                <a:cs typeface="Times New Roman"/>
              </a:rPr>
              <a:t>making</a:t>
            </a:r>
            <a:endParaRPr sz="2200">
              <a:latin typeface="Times New Roman"/>
              <a:cs typeface="Times New Roman"/>
            </a:endParaRPr>
          </a:p>
          <a:p>
            <a:pPr marL="303530" indent="-291465">
              <a:lnSpc>
                <a:spcPct val="100000"/>
              </a:lnSpc>
              <a:spcBef>
                <a:spcPts val="600"/>
              </a:spcBef>
              <a:buClr>
                <a:srgbClr val="CC3300"/>
              </a:buClr>
              <a:buSzPct val="85416"/>
              <a:buFont typeface="Arial"/>
              <a:buChar char="•"/>
              <a:tabLst>
                <a:tab pos="303530" algn="l"/>
                <a:tab pos="304165" algn="l"/>
              </a:tabLst>
            </a:pPr>
            <a:r>
              <a:rPr sz="2400" b="1" spc="-5" dirty="0">
                <a:latin typeface="Arial Narrow"/>
                <a:cs typeface="Arial Narrow"/>
              </a:rPr>
              <a:t>Technology</a:t>
            </a:r>
            <a:endParaRPr sz="2400">
              <a:latin typeface="Arial Narrow"/>
              <a:cs typeface="Arial Narrow"/>
            </a:endParaRPr>
          </a:p>
          <a:p>
            <a:pPr marL="527685" marR="5080" lvl="1" indent="-62865">
              <a:lnSpc>
                <a:spcPct val="100000"/>
              </a:lnSpc>
              <a:spcBef>
                <a:spcPts val="505"/>
              </a:spcBef>
              <a:buSzPct val="59090"/>
              <a:buFont typeface="Wingdings"/>
              <a:buChar char=""/>
              <a:tabLst>
                <a:tab pos="645795" algn="l"/>
              </a:tabLst>
            </a:pPr>
            <a:r>
              <a:rPr sz="2200" b="1" i="1" spc="-5" dirty="0">
                <a:latin typeface="Times New Roman"/>
                <a:cs typeface="Times New Roman"/>
              </a:rPr>
              <a:t>Provides he resources with which people work and affects the  tasks they</a:t>
            </a:r>
            <a:r>
              <a:rPr sz="2200" b="1" i="1" spc="-15" dirty="0">
                <a:latin typeface="Times New Roman"/>
                <a:cs typeface="Times New Roman"/>
              </a:rPr>
              <a:t> </a:t>
            </a:r>
            <a:r>
              <a:rPr sz="2200" b="1" i="1" spc="-5" dirty="0">
                <a:latin typeface="Times New Roman"/>
                <a:cs typeface="Times New Roman"/>
              </a:rPr>
              <a:t>perform</a:t>
            </a:r>
            <a:endParaRPr sz="2200">
              <a:latin typeface="Times New Roman"/>
              <a:cs typeface="Times New Roman"/>
            </a:endParaRPr>
          </a:p>
          <a:p>
            <a:pPr marL="645160" lvl="1" indent="-180340">
              <a:lnSpc>
                <a:spcPct val="100000"/>
              </a:lnSpc>
              <a:spcBef>
                <a:spcPts val="525"/>
              </a:spcBef>
              <a:buSzPct val="59090"/>
              <a:buFont typeface="Wingdings"/>
              <a:buChar char=""/>
              <a:tabLst>
                <a:tab pos="645795" algn="l"/>
              </a:tabLst>
            </a:pPr>
            <a:r>
              <a:rPr sz="2200" b="1" i="1" spc="-5" dirty="0">
                <a:latin typeface="Times New Roman"/>
                <a:cs typeface="Times New Roman"/>
              </a:rPr>
              <a:t>Benefit of technology – does more and better work however</a:t>
            </a:r>
            <a:r>
              <a:rPr sz="2200" b="1" i="1" spc="95" dirty="0">
                <a:latin typeface="Times New Roman"/>
                <a:cs typeface="Times New Roman"/>
              </a:rPr>
              <a:t> </a:t>
            </a:r>
            <a:r>
              <a:rPr sz="2200" b="1" i="1" spc="-5" dirty="0">
                <a:latin typeface="Times New Roman"/>
                <a:cs typeface="Times New Roman"/>
              </a:rPr>
              <a:t>it</a:t>
            </a:r>
            <a:endParaRPr sz="2200">
              <a:latin typeface="Times New Roman"/>
              <a:cs typeface="Times New Roman"/>
            </a:endParaRPr>
          </a:p>
          <a:p>
            <a:pPr marL="527685">
              <a:lnSpc>
                <a:spcPct val="100000"/>
              </a:lnSpc>
            </a:pPr>
            <a:r>
              <a:rPr sz="2200" b="1" i="1" spc="-5" dirty="0">
                <a:latin typeface="Times New Roman"/>
                <a:cs typeface="Times New Roman"/>
              </a:rPr>
              <a:t>restricts </a:t>
            </a:r>
            <a:r>
              <a:rPr sz="2200" b="1" i="1" dirty="0">
                <a:latin typeface="Times New Roman"/>
                <a:cs typeface="Times New Roman"/>
              </a:rPr>
              <a:t>people </a:t>
            </a:r>
            <a:r>
              <a:rPr sz="2200" b="1" i="1" spc="-5" dirty="0">
                <a:latin typeface="Times New Roman"/>
                <a:cs typeface="Times New Roman"/>
              </a:rPr>
              <a:t>in various</a:t>
            </a:r>
            <a:r>
              <a:rPr sz="2200" b="1" i="1" spc="-25" dirty="0">
                <a:latin typeface="Times New Roman"/>
                <a:cs typeface="Times New Roman"/>
              </a:rPr>
              <a:t> </a:t>
            </a:r>
            <a:r>
              <a:rPr sz="2200" b="1" i="1" spc="-5" dirty="0">
                <a:latin typeface="Times New Roman"/>
                <a:cs typeface="Times New Roman"/>
              </a:rPr>
              <a:t>ways</a:t>
            </a:r>
            <a:endParaRPr sz="2200">
              <a:latin typeface="Times New Roman"/>
              <a:cs typeface="Times New Roman"/>
            </a:endParaRPr>
          </a:p>
          <a:p>
            <a:pPr marL="527685" marR="285115" lvl="1" indent="-62865">
              <a:lnSpc>
                <a:spcPct val="100000"/>
              </a:lnSpc>
              <a:spcBef>
                <a:spcPts val="535"/>
              </a:spcBef>
              <a:buSzPct val="59090"/>
              <a:buFont typeface="Wingdings"/>
              <a:buChar char=""/>
              <a:tabLst>
                <a:tab pos="645795" algn="l"/>
              </a:tabLst>
            </a:pPr>
            <a:r>
              <a:rPr sz="2200" b="1" i="1" spc="-10" dirty="0">
                <a:latin typeface="Times New Roman"/>
                <a:cs typeface="Times New Roman"/>
              </a:rPr>
              <a:t>OB’s </a:t>
            </a:r>
            <a:r>
              <a:rPr sz="2200" b="1" i="1" spc="-5" dirty="0">
                <a:latin typeface="Times New Roman"/>
                <a:cs typeface="Times New Roman"/>
              </a:rPr>
              <a:t>challenge is to maintain the delicate balance between  technical and social</a:t>
            </a:r>
            <a:r>
              <a:rPr sz="2200" b="1" i="1" spc="5" dirty="0">
                <a:latin typeface="Times New Roman"/>
                <a:cs typeface="Times New Roman"/>
              </a:rPr>
              <a:t> </a:t>
            </a:r>
            <a:r>
              <a:rPr sz="2200" b="1" i="1" spc="-5" dirty="0">
                <a:latin typeface="Times New Roman"/>
                <a:cs typeface="Times New Roman"/>
              </a:rPr>
              <a:t>systems.</a:t>
            </a:r>
            <a:endParaRPr sz="2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79144" y="1010509"/>
            <a:ext cx="7311390" cy="5019040"/>
          </a:xfrm>
          <a:prstGeom prst="rect">
            <a:avLst/>
          </a:prstGeom>
        </p:spPr>
        <p:txBody>
          <a:bodyPr vert="horz" wrap="square" lIns="0" tIns="93980" rIns="0" bIns="0" rtlCol="0">
            <a:spAutoFit/>
          </a:bodyPr>
          <a:lstStyle/>
          <a:p>
            <a:pPr marL="303530" indent="-291465">
              <a:lnSpc>
                <a:spcPct val="100000"/>
              </a:lnSpc>
              <a:spcBef>
                <a:spcPts val="740"/>
              </a:spcBef>
              <a:buClr>
                <a:srgbClr val="CC3300"/>
              </a:buClr>
              <a:buSzPct val="83928"/>
              <a:buFont typeface="Arial"/>
              <a:buChar char="•"/>
              <a:tabLst>
                <a:tab pos="303530" algn="l"/>
                <a:tab pos="304165" algn="l"/>
              </a:tabLst>
            </a:pPr>
            <a:r>
              <a:rPr sz="2800" b="1" spc="-5" dirty="0">
                <a:latin typeface="Arial Narrow"/>
                <a:cs typeface="Arial Narrow"/>
              </a:rPr>
              <a:t>Environment</a:t>
            </a:r>
            <a:endParaRPr sz="2800">
              <a:latin typeface="Arial Narrow"/>
              <a:cs typeface="Arial Narrow"/>
            </a:endParaRPr>
          </a:p>
          <a:p>
            <a:pPr marL="661035" lvl="1" indent="-196850">
              <a:lnSpc>
                <a:spcPct val="100000"/>
              </a:lnSpc>
              <a:spcBef>
                <a:spcPts val="555"/>
              </a:spcBef>
              <a:buSzPct val="60416"/>
              <a:buFont typeface="Wingdings"/>
              <a:buChar char=""/>
              <a:tabLst>
                <a:tab pos="661670" algn="l"/>
              </a:tabLst>
            </a:pPr>
            <a:r>
              <a:rPr sz="2400" b="1" i="1" dirty="0">
                <a:latin typeface="Times New Roman"/>
                <a:cs typeface="Times New Roman"/>
              </a:rPr>
              <a:t>Internal or</a:t>
            </a:r>
            <a:r>
              <a:rPr sz="2400" b="1" i="1" spc="-15" dirty="0">
                <a:latin typeface="Times New Roman"/>
                <a:cs typeface="Times New Roman"/>
              </a:rPr>
              <a:t> </a:t>
            </a:r>
            <a:r>
              <a:rPr sz="2400" b="1" i="1" dirty="0">
                <a:latin typeface="Times New Roman"/>
                <a:cs typeface="Times New Roman"/>
              </a:rPr>
              <a:t>external</a:t>
            </a:r>
            <a:endParaRPr sz="2400">
              <a:latin typeface="Times New Roman"/>
              <a:cs typeface="Times New Roman"/>
            </a:endParaRPr>
          </a:p>
          <a:p>
            <a:pPr marL="527685" marR="5080" lvl="1" indent="-62865">
              <a:lnSpc>
                <a:spcPct val="100000"/>
              </a:lnSpc>
              <a:spcBef>
                <a:spcPts val="580"/>
              </a:spcBef>
              <a:buSzPct val="60416"/>
              <a:buFont typeface="Wingdings"/>
              <a:buChar char=""/>
              <a:tabLst>
                <a:tab pos="661670" algn="l"/>
              </a:tabLst>
            </a:pPr>
            <a:r>
              <a:rPr sz="2400" b="1" i="1" spc="-5" dirty="0">
                <a:latin typeface="Times New Roman"/>
                <a:cs typeface="Times New Roman"/>
              </a:rPr>
              <a:t>Organizations are </a:t>
            </a:r>
            <a:r>
              <a:rPr sz="2400" b="1" i="1" dirty="0">
                <a:latin typeface="Times New Roman"/>
                <a:cs typeface="Times New Roman"/>
              </a:rPr>
              <a:t>part of a larger system and </a:t>
            </a:r>
            <a:r>
              <a:rPr sz="2400" b="1" i="1" spc="-5" dirty="0">
                <a:latin typeface="Times New Roman"/>
                <a:cs typeface="Times New Roman"/>
              </a:rPr>
              <a:t>factors  </a:t>
            </a:r>
            <a:r>
              <a:rPr sz="2400" b="1" i="1" dirty="0">
                <a:latin typeface="Times New Roman"/>
                <a:cs typeface="Times New Roman"/>
              </a:rPr>
              <a:t>influence them</a:t>
            </a:r>
            <a:r>
              <a:rPr sz="2400" b="1" i="1" spc="-30" dirty="0">
                <a:latin typeface="Times New Roman"/>
                <a:cs typeface="Times New Roman"/>
              </a:rPr>
              <a:t> </a:t>
            </a:r>
            <a:r>
              <a:rPr sz="2400" b="1" i="1" dirty="0">
                <a:latin typeface="Times New Roman"/>
                <a:cs typeface="Times New Roman"/>
              </a:rPr>
              <a:t>like:</a:t>
            </a:r>
            <a:endParaRPr sz="2400">
              <a:latin typeface="Times New Roman"/>
              <a:cs typeface="Times New Roman"/>
            </a:endParaRPr>
          </a:p>
          <a:p>
            <a:pPr marL="641985">
              <a:lnSpc>
                <a:spcPct val="100000"/>
              </a:lnSpc>
              <a:spcBef>
                <a:spcPts val="509"/>
              </a:spcBef>
            </a:pPr>
            <a:r>
              <a:rPr sz="2000" dirty="0">
                <a:latin typeface="Arial"/>
                <a:cs typeface="Arial"/>
              </a:rPr>
              <a:t>–</a:t>
            </a:r>
            <a:r>
              <a:rPr sz="2000" spc="-45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Citizens expect organizations to be socially</a:t>
            </a:r>
            <a:endParaRPr sz="2000">
              <a:latin typeface="Arial"/>
              <a:cs typeface="Arial"/>
            </a:endParaRPr>
          </a:p>
          <a:p>
            <a:pPr marL="814069">
              <a:lnSpc>
                <a:spcPct val="100000"/>
              </a:lnSpc>
            </a:pPr>
            <a:r>
              <a:rPr sz="2000" b="1" dirty="0">
                <a:latin typeface="Arial"/>
                <a:cs typeface="Arial"/>
              </a:rPr>
              <a:t>responsible</a:t>
            </a:r>
            <a:endParaRPr sz="2000">
              <a:latin typeface="Arial"/>
              <a:cs typeface="Arial"/>
            </a:endParaRPr>
          </a:p>
          <a:p>
            <a:pPr marL="814069" marR="283845" indent="-172720">
              <a:lnSpc>
                <a:spcPct val="100000"/>
              </a:lnSpc>
              <a:spcBef>
                <a:spcPts val="480"/>
              </a:spcBef>
            </a:pPr>
            <a:r>
              <a:rPr sz="2000" dirty="0">
                <a:latin typeface="Arial"/>
                <a:cs typeface="Arial"/>
              </a:rPr>
              <a:t>–</a:t>
            </a:r>
            <a:r>
              <a:rPr sz="2000" spc="-48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New products and competition for customers come  from around the globe</a:t>
            </a:r>
            <a:r>
              <a:rPr sz="2000" b="1" spc="-6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(globalization)</a:t>
            </a:r>
            <a:endParaRPr sz="2000">
              <a:latin typeface="Arial"/>
              <a:cs typeface="Arial"/>
            </a:endParaRPr>
          </a:p>
          <a:p>
            <a:pPr marL="641985">
              <a:lnSpc>
                <a:spcPct val="100000"/>
              </a:lnSpc>
              <a:spcBef>
                <a:spcPts val="480"/>
              </a:spcBef>
            </a:pPr>
            <a:r>
              <a:rPr sz="2000" dirty="0">
                <a:latin typeface="Arial"/>
                <a:cs typeface="Arial"/>
              </a:rPr>
              <a:t>– </a:t>
            </a:r>
            <a:r>
              <a:rPr sz="2000" b="1" dirty="0">
                <a:latin typeface="Arial"/>
                <a:cs typeface="Arial"/>
              </a:rPr>
              <a:t>The direct impact</a:t>
            </a:r>
            <a:r>
              <a:rPr sz="2000" b="1" spc="-39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of unions diminishes</a:t>
            </a:r>
            <a:endParaRPr sz="2000">
              <a:latin typeface="Arial"/>
              <a:cs typeface="Arial"/>
            </a:endParaRPr>
          </a:p>
          <a:p>
            <a:pPr marL="641985">
              <a:lnSpc>
                <a:spcPct val="100000"/>
              </a:lnSpc>
              <a:spcBef>
                <a:spcPts val="480"/>
              </a:spcBef>
            </a:pPr>
            <a:r>
              <a:rPr sz="2000" dirty="0">
                <a:latin typeface="Arial"/>
                <a:cs typeface="Arial"/>
              </a:rPr>
              <a:t>–</a:t>
            </a:r>
            <a:r>
              <a:rPr sz="2000" spc="-44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Dramatic pace of change in </a:t>
            </a:r>
            <a:r>
              <a:rPr sz="2000" b="1" spc="-5" dirty="0">
                <a:latin typeface="Arial"/>
                <a:cs typeface="Arial"/>
              </a:rPr>
              <a:t>society.</a:t>
            </a:r>
            <a:endParaRPr sz="2000">
              <a:latin typeface="Arial"/>
              <a:cs typeface="Arial"/>
            </a:endParaRPr>
          </a:p>
          <a:p>
            <a:pPr marL="527685" marR="64135" lvl="1" indent="-62865">
              <a:lnSpc>
                <a:spcPct val="100000"/>
              </a:lnSpc>
              <a:spcBef>
                <a:spcPts val="550"/>
              </a:spcBef>
              <a:buSzPct val="60416"/>
              <a:buFont typeface="Wingdings"/>
              <a:buChar char=""/>
              <a:tabLst>
                <a:tab pos="661670" algn="l"/>
              </a:tabLst>
            </a:pPr>
            <a:r>
              <a:rPr sz="2400" b="1" i="1" spc="-5" dirty="0">
                <a:latin typeface="Times New Roman"/>
                <a:cs typeface="Times New Roman"/>
              </a:rPr>
              <a:t>The </a:t>
            </a:r>
            <a:r>
              <a:rPr sz="2400" b="1" i="1" dirty="0">
                <a:latin typeface="Times New Roman"/>
                <a:cs typeface="Times New Roman"/>
              </a:rPr>
              <a:t>external environment influences </a:t>
            </a:r>
            <a:r>
              <a:rPr sz="2400" b="1" i="1" spc="-5" dirty="0">
                <a:latin typeface="Times New Roman"/>
                <a:cs typeface="Times New Roman"/>
              </a:rPr>
              <a:t>the </a:t>
            </a:r>
            <a:r>
              <a:rPr sz="2400" b="1" i="1" dirty="0">
                <a:latin typeface="Times New Roman"/>
                <a:cs typeface="Times New Roman"/>
              </a:rPr>
              <a:t>attitudes</a:t>
            </a:r>
            <a:r>
              <a:rPr sz="2400" b="1" i="1" spc="-150" dirty="0">
                <a:latin typeface="Times New Roman"/>
                <a:cs typeface="Times New Roman"/>
              </a:rPr>
              <a:t> </a:t>
            </a:r>
            <a:r>
              <a:rPr sz="2400" b="1" i="1" dirty="0">
                <a:latin typeface="Times New Roman"/>
                <a:cs typeface="Times New Roman"/>
              </a:rPr>
              <a:t>of  people, affects working conditions, and provides  </a:t>
            </a:r>
            <a:r>
              <a:rPr sz="2400" b="1" i="1" spc="-5" dirty="0">
                <a:latin typeface="Times New Roman"/>
                <a:cs typeface="Times New Roman"/>
              </a:rPr>
              <a:t>competitions for resources </a:t>
            </a:r>
            <a:r>
              <a:rPr sz="2400" b="1" i="1" dirty="0">
                <a:latin typeface="Times New Roman"/>
                <a:cs typeface="Times New Roman"/>
              </a:rPr>
              <a:t>and</a:t>
            </a:r>
            <a:r>
              <a:rPr sz="2400" b="1" i="1" spc="-15" dirty="0">
                <a:latin typeface="Times New Roman"/>
                <a:cs typeface="Times New Roman"/>
              </a:rPr>
              <a:t> </a:t>
            </a:r>
            <a:r>
              <a:rPr sz="2400" b="1" i="1" dirty="0">
                <a:latin typeface="Times New Roman"/>
                <a:cs typeface="Times New Roman"/>
              </a:rPr>
              <a:t>power.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302243" y="6569456"/>
            <a:ext cx="30607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10" dirty="0">
                <a:solidFill>
                  <a:srgbClr val="333333"/>
                </a:solidFill>
                <a:latin typeface="Arial"/>
                <a:cs typeface="Arial"/>
              </a:rPr>
              <a:t>1–17</a:t>
            </a:r>
            <a:endParaRPr sz="1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95656" y="143255"/>
            <a:ext cx="5762244" cy="9022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35940" y="258267"/>
            <a:ext cx="5255260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u="heavy" spc="-5" dirty="0">
                <a:uFill>
                  <a:solidFill>
                    <a:srgbClr val="000000"/>
                  </a:solidFill>
                </a:uFill>
                <a:latin typeface="Tahoma"/>
                <a:cs typeface="Tahoma"/>
              </a:rPr>
              <a:t>Fundamental </a:t>
            </a:r>
            <a:r>
              <a:rPr sz="3200" u="heavy" dirty="0">
                <a:uFill>
                  <a:solidFill>
                    <a:srgbClr val="000000"/>
                  </a:solidFill>
                </a:uFill>
                <a:latin typeface="Tahoma"/>
                <a:cs typeface="Tahoma"/>
              </a:rPr>
              <a:t>Concepts of</a:t>
            </a:r>
            <a:r>
              <a:rPr sz="3200" u="heavy" spc="-30" dirty="0">
                <a:uFill>
                  <a:solidFill>
                    <a:srgbClr val="000000"/>
                  </a:solidFill>
                </a:uFill>
                <a:latin typeface="Tahoma"/>
                <a:cs typeface="Tahoma"/>
              </a:rPr>
              <a:t> </a:t>
            </a:r>
            <a:r>
              <a:rPr sz="3200" u="heavy" dirty="0">
                <a:uFill>
                  <a:solidFill>
                    <a:srgbClr val="000000"/>
                  </a:solidFill>
                </a:uFill>
                <a:latin typeface="Tahoma"/>
                <a:cs typeface="Tahoma"/>
              </a:rPr>
              <a:t>OB</a:t>
            </a:r>
            <a:endParaRPr sz="3200">
              <a:latin typeface="Tahoma"/>
              <a:cs typeface="Tahom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39495" y="702563"/>
            <a:ext cx="5274564" cy="746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61772" y="941832"/>
            <a:ext cx="591312" cy="72085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01040" y="829055"/>
            <a:ext cx="1685544" cy="90220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850135" y="829055"/>
            <a:ext cx="943356" cy="90220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257044" y="829055"/>
            <a:ext cx="1613916" cy="90220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79932" y="1595627"/>
            <a:ext cx="528828" cy="49377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123188" y="1417319"/>
            <a:ext cx="3697224" cy="78943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115567" y="1961388"/>
            <a:ext cx="548640" cy="63550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274063" y="1933955"/>
            <a:ext cx="1405127" cy="679703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273807" y="1933955"/>
            <a:ext cx="1929383" cy="679703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79932" y="2546604"/>
            <a:ext cx="528828" cy="49377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123188" y="2368295"/>
            <a:ext cx="2048256" cy="789431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115567" y="2912364"/>
            <a:ext cx="548640" cy="63550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274063" y="2884932"/>
            <a:ext cx="6408420" cy="679703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274063" y="3250692"/>
            <a:ext cx="4660392" cy="679704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115567" y="3717035"/>
            <a:ext cx="548640" cy="63550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274063" y="3689603"/>
            <a:ext cx="6475476" cy="679704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979932" y="4302252"/>
            <a:ext cx="528828" cy="49377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123188" y="4123944"/>
            <a:ext cx="2741676" cy="789432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115567" y="4668011"/>
            <a:ext cx="548640" cy="63550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274063" y="4640579"/>
            <a:ext cx="7440168" cy="679704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274063" y="5006340"/>
            <a:ext cx="1063752" cy="679704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115567" y="5472684"/>
            <a:ext cx="548640" cy="63550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274063" y="5445252"/>
            <a:ext cx="2010156" cy="679704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2970276" y="5445252"/>
            <a:ext cx="4946904" cy="679704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274063" y="5811011"/>
            <a:ext cx="7577328" cy="679704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274063" y="6176770"/>
            <a:ext cx="2945891" cy="679704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 txBox="1"/>
          <p:nvPr/>
        </p:nvSpPr>
        <p:spPr>
          <a:xfrm>
            <a:off x="650240" y="845353"/>
            <a:ext cx="7914640" cy="5803265"/>
          </a:xfrm>
          <a:prstGeom prst="rect">
            <a:avLst/>
          </a:prstGeom>
        </p:spPr>
        <p:txBody>
          <a:bodyPr vert="horz" wrap="square" lIns="0" tIns="106045" rIns="0" bIns="0" rtlCol="0">
            <a:spAutoFit/>
          </a:bodyPr>
          <a:lstStyle/>
          <a:p>
            <a:pPr marL="303530" indent="-291465">
              <a:lnSpc>
                <a:spcPct val="100000"/>
              </a:lnSpc>
              <a:spcBef>
                <a:spcPts val="835"/>
              </a:spcBef>
              <a:buClr>
                <a:srgbClr val="CC3300"/>
              </a:buClr>
              <a:buSzPct val="84375"/>
              <a:buFont typeface="Wingdings"/>
              <a:buChar char=""/>
              <a:tabLst>
                <a:tab pos="303530" algn="l"/>
                <a:tab pos="304165" algn="l"/>
              </a:tabLst>
            </a:pPr>
            <a:r>
              <a:rPr sz="3200" b="1" dirty="0">
                <a:latin typeface="Arial Narrow"/>
                <a:cs typeface="Arial Narrow"/>
              </a:rPr>
              <a:t>Nature of</a:t>
            </a:r>
            <a:r>
              <a:rPr sz="3200" b="1" spc="-25" dirty="0">
                <a:latin typeface="Arial Narrow"/>
                <a:cs typeface="Arial Narrow"/>
              </a:rPr>
              <a:t> </a:t>
            </a:r>
            <a:r>
              <a:rPr sz="3200" b="1" dirty="0">
                <a:latin typeface="Arial Narrow"/>
                <a:cs typeface="Arial Narrow"/>
              </a:rPr>
              <a:t>people</a:t>
            </a:r>
            <a:endParaRPr sz="3200">
              <a:latin typeface="Arial Narrow"/>
              <a:cs typeface="Arial Narrow"/>
            </a:endParaRPr>
          </a:p>
          <a:p>
            <a:pPr marL="694690" lvl="1" indent="-229870">
              <a:lnSpc>
                <a:spcPct val="100000"/>
              </a:lnSpc>
              <a:spcBef>
                <a:spcPts val="640"/>
              </a:spcBef>
              <a:buSzPct val="60714"/>
              <a:buFont typeface="Wingdings"/>
              <a:buChar char=""/>
              <a:tabLst>
                <a:tab pos="695325" algn="l"/>
              </a:tabLst>
            </a:pPr>
            <a:r>
              <a:rPr sz="2800" b="1" i="1" dirty="0">
                <a:solidFill>
                  <a:srgbClr val="800000"/>
                </a:solidFill>
                <a:latin typeface="Times New Roman"/>
                <a:cs typeface="Times New Roman"/>
              </a:rPr>
              <a:t>Individual</a:t>
            </a:r>
            <a:r>
              <a:rPr sz="2800" b="1" i="1" spc="-35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800" b="1" i="1" spc="-5" dirty="0">
                <a:solidFill>
                  <a:srgbClr val="800000"/>
                </a:solidFill>
                <a:latin typeface="Times New Roman"/>
                <a:cs typeface="Times New Roman"/>
              </a:rPr>
              <a:t>differences</a:t>
            </a:r>
            <a:endParaRPr sz="2800">
              <a:latin typeface="Times New Roman"/>
              <a:cs typeface="Times New Roman"/>
            </a:endParaRPr>
          </a:p>
          <a:p>
            <a:pPr marL="641985">
              <a:lnSpc>
                <a:spcPct val="100000"/>
              </a:lnSpc>
              <a:spcBef>
                <a:spcPts val="620"/>
              </a:spcBef>
            </a:pPr>
            <a:r>
              <a:rPr sz="2400" dirty="0">
                <a:latin typeface="Arial"/>
                <a:cs typeface="Arial"/>
              </a:rPr>
              <a:t>–Nature vs.</a:t>
            </a:r>
            <a:r>
              <a:rPr sz="2400" spc="1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nurture</a:t>
            </a:r>
            <a:endParaRPr sz="2400">
              <a:latin typeface="Arial"/>
              <a:cs typeface="Arial"/>
            </a:endParaRPr>
          </a:p>
          <a:p>
            <a:pPr marL="694690" lvl="1" indent="-229870">
              <a:lnSpc>
                <a:spcPct val="100000"/>
              </a:lnSpc>
              <a:spcBef>
                <a:spcPts val="630"/>
              </a:spcBef>
              <a:buSzPct val="60714"/>
              <a:buFont typeface="Wingdings"/>
              <a:buChar char=""/>
              <a:tabLst>
                <a:tab pos="695325" algn="l"/>
              </a:tabLst>
            </a:pPr>
            <a:r>
              <a:rPr sz="2800" b="1" i="1" spc="-5" dirty="0">
                <a:solidFill>
                  <a:srgbClr val="800000"/>
                </a:solidFill>
                <a:latin typeface="Times New Roman"/>
                <a:cs typeface="Times New Roman"/>
              </a:rPr>
              <a:t>Perception</a:t>
            </a:r>
            <a:endParaRPr sz="2800">
              <a:latin typeface="Times New Roman"/>
              <a:cs typeface="Times New Roman"/>
            </a:endParaRPr>
          </a:p>
          <a:p>
            <a:pPr marL="814069" marR="1175385" indent="-172720">
              <a:lnSpc>
                <a:spcPct val="100000"/>
              </a:lnSpc>
              <a:spcBef>
                <a:spcPts val="620"/>
              </a:spcBef>
            </a:pPr>
            <a:r>
              <a:rPr sz="2400" spc="5" dirty="0">
                <a:latin typeface="Arial"/>
                <a:cs typeface="Arial"/>
              </a:rPr>
              <a:t>–The </a:t>
            </a:r>
            <a:r>
              <a:rPr sz="2400" spc="-5" dirty="0">
                <a:latin typeface="Arial"/>
                <a:cs typeface="Arial"/>
              </a:rPr>
              <a:t>unique way in which each person </a:t>
            </a:r>
            <a:r>
              <a:rPr sz="2400" dirty="0">
                <a:latin typeface="Arial"/>
                <a:cs typeface="Arial"/>
              </a:rPr>
              <a:t>sees,  </a:t>
            </a:r>
            <a:r>
              <a:rPr sz="2400" spc="-5" dirty="0">
                <a:latin typeface="Arial"/>
                <a:cs typeface="Arial"/>
              </a:rPr>
              <a:t>organizes and interprets</a:t>
            </a:r>
            <a:r>
              <a:rPr sz="2400" spc="3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things.</a:t>
            </a:r>
            <a:endParaRPr sz="2400">
              <a:latin typeface="Arial"/>
              <a:cs typeface="Arial"/>
            </a:endParaRPr>
          </a:p>
          <a:p>
            <a:pPr marL="641985">
              <a:lnSpc>
                <a:spcPct val="100000"/>
              </a:lnSpc>
              <a:spcBef>
                <a:spcPts val="575"/>
              </a:spcBef>
            </a:pPr>
            <a:r>
              <a:rPr sz="2400" spc="-5" dirty="0">
                <a:latin typeface="Arial"/>
                <a:cs typeface="Arial"/>
              </a:rPr>
              <a:t>–Selective perception cause</a:t>
            </a:r>
            <a:r>
              <a:rPr sz="2400" spc="5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misinterpretation</a:t>
            </a:r>
            <a:endParaRPr sz="2400">
              <a:latin typeface="Arial"/>
              <a:cs typeface="Arial"/>
            </a:endParaRPr>
          </a:p>
          <a:p>
            <a:pPr marL="694690" lvl="1" indent="-229870">
              <a:lnSpc>
                <a:spcPct val="100000"/>
              </a:lnSpc>
              <a:spcBef>
                <a:spcPts val="635"/>
              </a:spcBef>
              <a:buSzPct val="60714"/>
              <a:buFont typeface="Wingdings"/>
              <a:buChar char=""/>
              <a:tabLst>
                <a:tab pos="695325" algn="l"/>
              </a:tabLst>
            </a:pPr>
            <a:r>
              <a:rPr sz="2800" b="1" i="1" spc="-5" dirty="0">
                <a:solidFill>
                  <a:srgbClr val="800000"/>
                </a:solidFill>
                <a:latin typeface="Times New Roman"/>
                <a:cs typeface="Times New Roman"/>
              </a:rPr>
              <a:t>A whole</a:t>
            </a:r>
            <a:r>
              <a:rPr sz="2800" b="1" i="1" spc="-10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800" b="1" i="1" spc="-5" dirty="0">
                <a:solidFill>
                  <a:srgbClr val="800000"/>
                </a:solidFill>
                <a:latin typeface="Times New Roman"/>
                <a:cs typeface="Times New Roman"/>
              </a:rPr>
              <a:t>person</a:t>
            </a:r>
            <a:endParaRPr sz="2800">
              <a:latin typeface="Times New Roman"/>
              <a:cs typeface="Times New Roman"/>
            </a:endParaRPr>
          </a:p>
          <a:p>
            <a:pPr marL="641985">
              <a:lnSpc>
                <a:spcPct val="100000"/>
              </a:lnSpc>
              <a:spcBef>
                <a:spcPts val="615"/>
              </a:spcBef>
            </a:pPr>
            <a:r>
              <a:rPr sz="2400" spc="5" dirty="0">
                <a:latin typeface="Arial"/>
                <a:cs typeface="Arial"/>
              </a:rPr>
              <a:t>–We </a:t>
            </a:r>
            <a:r>
              <a:rPr sz="2400" spc="-5" dirty="0">
                <a:latin typeface="Arial"/>
                <a:cs typeface="Arial"/>
              </a:rPr>
              <a:t>employ </a:t>
            </a:r>
            <a:r>
              <a:rPr sz="2400" dirty="0">
                <a:latin typeface="Arial"/>
                <a:cs typeface="Arial"/>
              </a:rPr>
              <a:t>the </a:t>
            </a:r>
            <a:r>
              <a:rPr sz="2400" spc="-5" dirty="0">
                <a:latin typeface="Arial"/>
                <a:cs typeface="Arial"/>
              </a:rPr>
              <a:t>whole person not </a:t>
            </a:r>
            <a:r>
              <a:rPr sz="2400" dirty="0">
                <a:latin typeface="Arial"/>
                <a:cs typeface="Arial"/>
              </a:rPr>
              <a:t>just </a:t>
            </a:r>
            <a:r>
              <a:rPr sz="2400" spc="-5" dirty="0">
                <a:latin typeface="Arial"/>
                <a:cs typeface="Arial"/>
              </a:rPr>
              <a:t>their brains</a:t>
            </a:r>
            <a:r>
              <a:rPr sz="2400" spc="6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or</a:t>
            </a:r>
            <a:endParaRPr sz="2400">
              <a:latin typeface="Arial"/>
              <a:cs typeface="Arial"/>
            </a:endParaRPr>
          </a:p>
          <a:p>
            <a:pPr marL="814069">
              <a:lnSpc>
                <a:spcPct val="100000"/>
              </a:lnSpc>
            </a:pPr>
            <a:r>
              <a:rPr sz="2400" spc="-5" dirty="0">
                <a:latin typeface="Arial"/>
                <a:cs typeface="Arial"/>
              </a:rPr>
              <a:t>skills</a:t>
            </a:r>
            <a:endParaRPr sz="2400">
              <a:latin typeface="Arial"/>
              <a:cs typeface="Arial"/>
            </a:endParaRPr>
          </a:p>
          <a:p>
            <a:pPr marL="814069" marR="5080" indent="-172720">
              <a:lnSpc>
                <a:spcPct val="100000"/>
              </a:lnSpc>
              <a:spcBef>
                <a:spcPts val="580"/>
              </a:spcBef>
            </a:pPr>
            <a:r>
              <a:rPr sz="2400" spc="-5" dirty="0">
                <a:latin typeface="Arial"/>
                <a:cs typeface="Arial"/>
              </a:rPr>
              <a:t>–</a:t>
            </a:r>
            <a:r>
              <a:rPr sz="2400" i="1" spc="-5" dirty="0">
                <a:latin typeface="Arial"/>
                <a:cs typeface="Arial"/>
              </a:rPr>
              <a:t>Ergonomics </a:t>
            </a:r>
            <a:r>
              <a:rPr sz="2400" spc="-5" dirty="0">
                <a:latin typeface="Arial"/>
                <a:cs typeface="Arial"/>
              </a:rPr>
              <a:t>is </a:t>
            </a:r>
            <a:r>
              <a:rPr sz="2400" dirty="0">
                <a:latin typeface="Arial"/>
                <a:cs typeface="Arial"/>
              </a:rPr>
              <a:t>the </a:t>
            </a:r>
            <a:r>
              <a:rPr sz="2400" spc="-5" dirty="0">
                <a:latin typeface="Arial"/>
                <a:cs typeface="Arial"/>
              </a:rPr>
              <a:t>science </a:t>
            </a:r>
            <a:r>
              <a:rPr sz="2400" dirty="0">
                <a:latin typeface="Arial"/>
                <a:cs typeface="Arial"/>
              </a:rPr>
              <a:t>of fitting </a:t>
            </a:r>
            <a:r>
              <a:rPr sz="2400" spc="-5" dirty="0">
                <a:latin typeface="Arial"/>
                <a:cs typeface="Arial"/>
              </a:rPr>
              <a:t>workplace  conditions and job demands </a:t>
            </a:r>
            <a:r>
              <a:rPr sz="2400" dirty="0">
                <a:latin typeface="Arial"/>
                <a:cs typeface="Arial"/>
              </a:rPr>
              <a:t>to the </a:t>
            </a:r>
            <a:r>
              <a:rPr sz="2400" spc="-5" dirty="0">
                <a:latin typeface="Arial"/>
                <a:cs typeface="Arial"/>
              </a:rPr>
              <a:t>capabilities </a:t>
            </a:r>
            <a:r>
              <a:rPr sz="2400" dirty="0">
                <a:latin typeface="Arial"/>
                <a:cs typeface="Arial"/>
              </a:rPr>
              <a:t>of the  </a:t>
            </a:r>
            <a:r>
              <a:rPr sz="2400" spc="-5" dirty="0">
                <a:latin typeface="Arial"/>
                <a:cs typeface="Arial"/>
              </a:rPr>
              <a:t>working</a:t>
            </a:r>
            <a:r>
              <a:rPr sz="2400" spc="1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population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08532" y="641604"/>
            <a:ext cx="528828" cy="4937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351788" y="463295"/>
            <a:ext cx="3302508" cy="78943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344167" y="1007363"/>
            <a:ext cx="548640" cy="63550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502663" y="979932"/>
            <a:ext cx="6626352" cy="67970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502663" y="1345691"/>
            <a:ext cx="2538984" cy="67970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208532" y="1958339"/>
            <a:ext cx="528828" cy="4937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51788" y="1780032"/>
            <a:ext cx="3803904" cy="78943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344167" y="2324100"/>
            <a:ext cx="548640" cy="63550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502663" y="2296667"/>
            <a:ext cx="6643116" cy="67970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502663" y="2662427"/>
            <a:ext cx="4875276" cy="67970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344167" y="3128772"/>
            <a:ext cx="548640" cy="63550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502663" y="3101339"/>
            <a:ext cx="6832092" cy="67970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502663" y="3467100"/>
            <a:ext cx="3695700" cy="67970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792979" y="3467100"/>
            <a:ext cx="574548" cy="679704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047488" y="3467100"/>
            <a:ext cx="1813560" cy="679704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502663" y="3832859"/>
            <a:ext cx="2336291" cy="679704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208532" y="4445508"/>
            <a:ext cx="528828" cy="4937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351788" y="4267200"/>
            <a:ext cx="3345179" cy="789432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344167" y="4811267"/>
            <a:ext cx="548640" cy="63550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502663" y="4783835"/>
            <a:ext cx="3419855" cy="679704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344167" y="5250179"/>
            <a:ext cx="548640" cy="63550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502663" y="5222747"/>
            <a:ext cx="3845052" cy="679704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344167" y="5689091"/>
            <a:ext cx="548640" cy="63550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502663" y="5661659"/>
            <a:ext cx="6469380" cy="679704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502663" y="6027420"/>
            <a:ext cx="3163824" cy="679704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1331722" y="463223"/>
            <a:ext cx="6715759" cy="6035675"/>
          </a:xfrm>
          <a:prstGeom prst="rect">
            <a:avLst/>
          </a:prstGeom>
        </p:spPr>
        <p:txBody>
          <a:bodyPr vert="horz" wrap="square" lIns="0" tIns="103505" rIns="0" bIns="0" rtlCol="0">
            <a:spAutoFit/>
          </a:bodyPr>
          <a:lstStyle/>
          <a:p>
            <a:pPr marL="241300" indent="-229235">
              <a:lnSpc>
                <a:spcPct val="100000"/>
              </a:lnSpc>
              <a:spcBef>
                <a:spcPts val="815"/>
              </a:spcBef>
              <a:buSzPct val="60714"/>
              <a:buFont typeface="Wingdings"/>
              <a:buChar char=""/>
              <a:tabLst>
                <a:tab pos="241935" algn="l"/>
              </a:tabLst>
            </a:pPr>
            <a:r>
              <a:rPr sz="2800" b="1" i="1" spc="-5" dirty="0">
                <a:solidFill>
                  <a:srgbClr val="800000"/>
                </a:solidFill>
                <a:latin typeface="Times New Roman"/>
                <a:cs typeface="Times New Roman"/>
              </a:rPr>
              <a:t>Motivated</a:t>
            </a:r>
            <a:r>
              <a:rPr sz="2800" b="1" i="1" spc="-20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800" b="1" i="1" spc="-5" dirty="0">
                <a:solidFill>
                  <a:srgbClr val="800000"/>
                </a:solidFill>
                <a:latin typeface="Times New Roman"/>
                <a:cs typeface="Times New Roman"/>
              </a:rPr>
              <a:t>behavior</a:t>
            </a:r>
            <a:endParaRPr sz="2800">
              <a:latin typeface="Times New Roman"/>
              <a:cs typeface="Times New Roman"/>
            </a:endParaRPr>
          </a:p>
          <a:p>
            <a:pPr marL="361315" marR="209550" indent="-172720">
              <a:lnSpc>
                <a:spcPct val="100000"/>
              </a:lnSpc>
              <a:spcBef>
                <a:spcPts val="615"/>
              </a:spcBef>
            </a:pPr>
            <a:r>
              <a:rPr sz="2400" spc="10" dirty="0">
                <a:latin typeface="Arial"/>
                <a:cs typeface="Arial"/>
              </a:rPr>
              <a:t>–A </a:t>
            </a:r>
            <a:r>
              <a:rPr sz="2400" spc="-5" dirty="0">
                <a:latin typeface="Arial"/>
                <a:cs typeface="Arial"/>
              </a:rPr>
              <a:t>path towards increased need fulfillment is a  better</a:t>
            </a:r>
            <a:r>
              <a:rPr sz="240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approach</a:t>
            </a:r>
            <a:endParaRPr sz="2400">
              <a:latin typeface="Arial"/>
              <a:cs typeface="Arial"/>
            </a:endParaRPr>
          </a:p>
          <a:p>
            <a:pPr marL="241300" indent="-229235">
              <a:lnSpc>
                <a:spcPct val="100000"/>
              </a:lnSpc>
              <a:spcBef>
                <a:spcPts val="635"/>
              </a:spcBef>
              <a:buSzPct val="60714"/>
              <a:buFont typeface="Wingdings"/>
              <a:buChar char=""/>
              <a:tabLst>
                <a:tab pos="241935" algn="l"/>
              </a:tabLst>
            </a:pPr>
            <a:r>
              <a:rPr sz="2800" b="1" i="1" spc="-5" dirty="0">
                <a:solidFill>
                  <a:srgbClr val="800000"/>
                </a:solidFill>
                <a:latin typeface="Times New Roman"/>
                <a:cs typeface="Times New Roman"/>
              </a:rPr>
              <a:t>Desire for</a:t>
            </a:r>
            <a:r>
              <a:rPr sz="2800" b="1" i="1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800" b="1" i="1" spc="-5" dirty="0">
                <a:solidFill>
                  <a:srgbClr val="800000"/>
                </a:solidFill>
                <a:latin typeface="Times New Roman"/>
                <a:cs typeface="Times New Roman"/>
              </a:rPr>
              <a:t>involvement</a:t>
            </a:r>
            <a:endParaRPr sz="2800">
              <a:latin typeface="Times New Roman"/>
              <a:cs typeface="Times New Roman"/>
            </a:endParaRPr>
          </a:p>
          <a:p>
            <a:pPr marL="361315" marR="194945" indent="-172720">
              <a:lnSpc>
                <a:spcPct val="100000"/>
              </a:lnSpc>
              <a:spcBef>
                <a:spcPts val="615"/>
              </a:spcBef>
            </a:pPr>
            <a:r>
              <a:rPr sz="2400" spc="-5" dirty="0">
                <a:latin typeface="Arial"/>
                <a:cs typeface="Arial"/>
              </a:rPr>
              <a:t>–Hunger </a:t>
            </a:r>
            <a:r>
              <a:rPr sz="2400" dirty="0">
                <a:latin typeface="Arial"/>
                <a:cs typeface="Arial"/>
              </a:rPr>
              <a:t>for </a:t>
            </a:r>
            <a:r>
              <a:rPr sz="2400" spc="-5" dirty="0">
                <a:latin typeface="Arial"/>
                <a:cs typeface="Arial"/>
              </a:rPr>
              <a:t>a change </a:t>
            </a:r>
            <a:r>
              <a:rPr sz="2400" dirty="0">
                <a:latin typeface="Arial"/>
                <a:cs typeface="Arial"/>
              </a:rPr>
              <a:t>to </a:t>
            </a:r>
            <a:r>
              <a:rPr sz="2400" spc="-5" dirty="0">
                <a:latin typeface="Arial"/>
                <a:cs typeface="Arial"/>
              </a:rPr>
              <a:t>chare what </a:t>
            </a:r>
            <a:r>
              <a:rPr sz="2400" dirty="0">
                <a:latin typeface="Arial"/>
                <a:cs typeface="Arial"/>
              </a:rPr>
              <a:t>they </a:t>
            </a:r>
            <a:r>
              <a:rPr sz="2400" spc="-5" dirty="0">
                <a:latin typeface="Arial"/>
                <a:cs typeface="Arial"/>
              </a:rPr>
              <a:t>know  and </a:t>
            </a:r>
            <a:r>
              <a:rPr sz="2400" dirty="0">
                <a:latin typeface="Arial"/>
                <a:cs typeface="Arial"/>
              </a:rPr>
              <a:t>to </a:t>
            </a:r>
            <a:r>
              <a:rPr sz="2400" spc="-5" dirty="0">
                <a:latin typeface="Arial"/>
                <a:cs typeface="Arial"/>
              </a:rPr>
              <a:t>learn </a:t>
            </a:r>
            <a:r>
              <a:rPr sz="2400" dirty="0">
                <a:latin typeface="Arial"/>
                <a:cs typeface="Arial"/>
              </a:rPr>
              <a:t>from the</a:t>
            </a:r>
            <a:r>
              <a:rPr sz="2400" spc="-1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experience.</a:t>
            </a:r>
            <a:endParaRPr sz="2400">
              <a:latin typeface="Arial"/>
              <a:cs typeface="Arial"/>
            </a:endParaRPr>
          </a:p>
          <a:p>
            <a:pPr marL="361315" marR="5080" indent="-172720">
              <a:lnSpc>
                <a:spcPct val="100000"/>
              </a:lnSpc>
              <a:spcBef>
                <a:spcPts val="575"/>
              </a:spcBef>
            </a:pPr>
            <a:r>
              <a:rPr sz="2400" dirty="0">
                <a:latin typeface="Arial"/>
                <a:cs typeface="Arial"/>
              </a:rPr>
              <a:t>–Organizations </a:t>
            </a:r>
            <a:r>
              <a:rPr sz="2400" spc="-5" dirty="0">
                <a:latin typeface="Arial"/>
                <a:cs typeface="Arial"/>
              </a:rPr>
              <a:t>need </a:t>
            </a:r>
            <a:r>
              <a:rPr sz="2400" dirty="0">
                <a:latin typeface="Arial"/>
                <a:cs typeface="Arial"/>
              </a:rPr>
              <a:t>to </a:t>
            </a:r>
            <a:r>
              <a:rPr sz="2400" spc="-5" dirty="0">
                <a:latin typeface="Arial"/>
                <a:cs typeface="Arial"/>
              </a:rPr>
              <a:t>provide opportunities </a:t>
            </a:r>
            <a:r>
              <a:rPr sz="2400" dirty="0">
                <a:latin typeface="Arial"/>
                <a:cs typeface="Arial"/>
              </a:rPr>
              <a:t>for  </a:t>
            </a:r>
            <a:r>
              <a:rPr sz="2400" spc="-5" dirty="0">
                <a:latin typeface="Arial"/>
                <a:cs typeface="Arial"/>
              </a:rPr>
              <a:t>meaningful involvement – employee  empowerment</a:t>
            </a:r>
            <a:endParaRPr sz="2400">
              <a:latin typeface="Arial"/>
              <a:cs typeface="Arial"/>
            </a:endParaRPr>
          </a:p>
          <a:p>
            <a:pPr marL="241300" indent="-229235">
              <a:lnSpc>
                <a:spcPct val="100000"/>
              </a:lnSpc>
              <a:spcBef>
                <a:spcPts val="635"/>
              </a:spcBef>
              <a:buSzPct val="60714"/>
              <a:buFont typeface="Wingdings"/>
              <a:buChar char=""/>
              <a:tabLst>
                <a:tab pos="241935" algn="l"/>
              </a:tabLst>
            </a:pPr>
            <a:r>
              <a:rPr sz="2800" b="1" i="1" spc="-5" dirty="0">
                <a:solidFill>
                  <a:srgbClr val="800000"/>
                </a:solidFill>
                <a:latin typeface="Times New Roman"/>
                <a:cs typeface="Times New Roman"/>
              </a:rPr>
              <a:t>Value of the</a:t>
            </a:r>
            <a:r>
              <a:rPr sz="2800" b="1" i="1" spc="-30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800" b="1" i="1" spc="-5" dirty="0">
                <a:solidFill>
                  <a:srgbClr val="800000"/>
                </a:solidFill>
                <a:latin typeface="Times New Roman"/>
                <a:cs typeface="Times New Roman"/>
              </a:rPr>
              <a:t>person</a:t>
            </a:r>
            <a:endParaRPr sz="2800">
              <a:latin typeface="Times New Roman"/>
              <a:cs typeface="Times New Roman"/>
            </a:endParaRPr>
          </a:p>
          <a:p>
            <a:pPr marL="189230">
              <a:lnSpc>
                <a:spcPct val="100000"/>
              </a:lnSpc>
              <a:spcBef>
                <a:spcPts val="620"/>
              </a:spcBef>
            </a:pPr>
            <a:r>
              <a:rPr sz="2400" dirty="0">
                <a:latin typeface="Arial"/>
                <a:cs typeface="Arial"/>
              </a:rPr>
              <a:t>–Worth </a:t>
            </a:r>
            <a:r>
              <a:rPr sz="2400" spc="-5" dirty="0">
                <a:latin typeface="Arial"/>
                <a:cs typeface="Arial"/>
              </a:rPr>
              <a:t>before </a:t>
            </a:r>
            <a:r>
              <a:rPr sz="2400" dirty="0">
                <a:latin typeface="Arial"/>
                <a:cs typeface="Arial"/>
              </a:rPr>
              <a:t>the</a:t>
            </a:r>
            <a:r>
              <a:rPr sz="2400" spc="-4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word</a:t>
            </a:r>
            <a:endParaRPr sz="2400">
              <a:latin typeface="Arial"/>
              <a:cs typeface="Arial"/>
            </a:endParaRPr>
          </a:p>
          <a:p>
            <a:pPr marL="189230">
              <a:lnSpc>
                <a:spcPct val="100000"/>
              </a:lnSpc>
              <a:spcBef>
                <a:spcPts val="575"/>
              </a:spcBef>
            </a:pPr>
            <a:r>
              <a:rPr sz="2400" dirty="0">
                <a:latin typeface="Arial"/>
                <a:cs typeface="Arial"/>
              </a:rPr>
              <a:t>–meal </a:t>
            </a:r>
            <a:r>
              <a:rPr sz="2400" spc="-5" dirty="0">
                <a:latin typeface="Arial"/>
                <a:cs typeface="Arial"/>
              </a:rPr>
              <a:t>before </a:t>
            </a:r>
            <a:r>
              <a:rPr sz="2400" dirty="0">
                <a:latin typeface="Arial"/>
                <a:cs typeface="Arial"/>
              </a:rPr>
              <a:t>the</a:t>
            </a:r>
            <a:r>
              <a:rPr sz="2400" spc="-5" dirty="0">
                <a:latin typeface="Arial"/>
                <a:cs typeface="Arial"/>
              </a:rPr>
              <a:t> message</a:t>
            </a:r>
            <a:endParaRPr sz="2400">
              <a:latin typeface="Arial"/>
              <a:cs typeface="Arial"/>
            </a:endParaRPr>
          </a:p>
          <a:p>
            <a:pPr marL="361315" marR="367665" indent="-172720">
              <a:lnSpc>
                <a:spcPct val="100000"/>
              </a:lnSpc>
              <a:spcBef>
                <a:spcPts val="575"/>
              </a:spcBef>
            </a:pPr>
            <a:r>
              <a:rPr sz="2400" dirty="0">
                <a:latin typeface="Arial"/>
                <a:cs typeface="Arial"/>
              </a:rPr>
              <a:t>–they </a:t>
            </a:r>
            <a:r>
              <a:rPr sz="2400" spc="-5" dirty="0">
                <a:latin typeface="Arial"/>
                <a:cs typeface="Arial"/>
              </a:rPr>
              <a:t>want </a:t>
            </a:r>
            <a:r>
              <a:rPr sz="2400" dirty="0">
                <a:latin typeface="Arial"/>
                <a:cs typeface="Arial"/>
              </a:rPr>
              <a:t>to </a:t>
            </a:r>
            <a:r>
              <a:rPr sz="2400" spc="-5" dirty="0">
                <a:latin typeface="Arial"/>
                <a:cs typeface="Arial"/>
              </a:rPr>
              <a:t>be </a:t>
            </a:r>
            <a:r>
              <a:rPr sz="2400" dirty="0">
                <a:latin typeface="Arial"/>
                <a:cs typeface="Arial"/>
              </a:rPr>
              <a:t>treated </a:t>
            </a:r>
            <a:r>
              <a:rPr sz="2400" spc="-5" dirty="0">
                <a:latin typeface="Arial"/>
                <a:cs typeface="Arial"/>
              </a:rPr>
              <a:t>differently </a:t>
            </a:r>
            <a:r>
              <a:rPr sz="2400" dirty="0">
                <a:latin typeface="Arial"/>
                <a:cs typeface="Arial"/>
              </a:rPr>
              <a:t>from </a:t>
            </a:r>
            <a:r>
              <a:rPr sz="2400" spc="-5" dirty="0">
                <a:latin typeface="Arial"/>
                <a:cs typeface="Arial"/>
              </a:rPr>
              <a:t>other  </a:t>
            </a:r>
            <a:r>
              <a:rPr sz="2400" dirty="0">
                <a:latin typeface="Arial"/>
                <a:cs typeface="Arial"/>
              </a:rPr>
              <a:t>factors of</a:t>
            </a:r>
            <a:r>
              <a:rPr sz="2400" spc="-3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production</a:t>
            </a:r>
            <a:endParaRPr sz="240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8302243" y="6569456"/>
            <a:ext cx="30607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10" dirty="0">
                <a:solidFill>
                  <a:srgbClr val="333333"/>
                </a:solidFill>
                <a:latin typeface="Arial"/>
                <a:cs typeface="Arial"/>
              </a:rPr>
              <a:t>1–19</a:t>
            </a:r>
            <a:endParaRPr sz="1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91895" y="1002791"/>
            <a:ext cx="7697724" cy="8839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48055" y="448055"/>
            <a:ext cx="8302752" cy="90220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48055" y="935736"/>
            <a:ext cx="3316224" cy="90220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41249" rIns="0" bIns="0" rtlCol="0">
            <a:spAutoFit/>
          </a:bodyPr>
          <a:lstStyle/>
          <a:p>
            <a:pPr marL="50800" marR="5080">
              <a:lnSpc>
                <a:spcPct val="100000"/>
              </a:lnSpc>
              <a:spcBef>
                <a:spcPts val="105"/>
              </a:spcBef>
            </a:pPr>
            <a:r>
              <a:rPr sz="3200" b="1" u="heavy" dirty="0">
                <a:uFill>
                  <a:solidFill>
                    <a:srgbClr val="000000"/>
                  </a:solidFill>
                </a:uFill>
                <a:latin typeface="Tahoma"/>
                <a:cs typeface="Tahoma"/>
              </a:rPr>
              <a:t>Lesson 1.The Dynamics </a:t>
            </a:r>
            <a:r>
              <a:rPr sz="3200" b="1" u="heavy" spc="-5" dirty="0">
                <a:uFill>
                  <a:solidFill>
                    <a:srgbClr val="000000"/>
                  </a:solidFill>
                </a:uFill>
                <a:latin typeface="Tahoma"/>
                <a:cs typeface="Tahoma"/>
              </a:rPr>
              <a:t>of </a:t>
            </a:r>
            <a:r>
              <a:rPr sz="3200" b="1" u="heavy" dirty="0">
                <a:uFill>
                  <a:solidFill>
                    <a:srgbClr val="000000"/>
                  </a:solidFill>
                </a:uFill>
                <a:latin typeface="Tahoma"/>
                <a:cs typeface="Tahoma"/>
              </a:rPr>
              <a:t>people</a:t>
            </a:r>
            <a:r>
              <a:rPr sz="3200" b="1" u="heavy" spc="-105" dirty="0">
                <a:uFill>
                  <a:solidFill>
                    <a:srgbClr val="000000"/>
                  </a:solidFill>
                </a:uFill>
                <a:latin typeface="Tahoma"/>
                <a:cs typeface="Tahoma"/>
              </a:rPr>
              <a:t> </a:t>
            </a:r>
            <a:r>
              <a:rPr sz="3200" b="1" u="heavy" dirty="0">
                <a:uFill>
                  <a:solidFill>
                    <a:srgbClr val="000000"/>
                  </a:solidFill>
                </a:uFill>
                <a:latin typeface="Tahoma"/>
                <a:cs typeface="Tahoma"/>
              </a:rPr>
              <a:t>and </a:t>
            </a:r>
            <a:r>
              <a:rPr sz="3200" b="1" dirty="0">
                <a:latin typeface="Tahoma"/>
                <a:cs typeface="Tahoma"/>
              </a:rPr>
              <a:t> </a:t>
            </a:r>
            <a:r>
              <a:rPr sz="3200" b="1" u="heavy" dirty="0">
                <a:uFill>
                  <a:solidFill>
                    <a:srgbClr val="000000"/>
                  </a:solidFill>
                </a:uFill>
                <a:latin typeface="Tahoma"/>
                <a:cs typeface="Tahoma"/>
              </a:rPr>
              <a:t>organizations</a:t>
            </a:r>
            <a:endParaRPr sz="3200">
              <a:latin typeface="Tahoma"/>
              <a:cs typeface="Tahoma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91895" y="1490472"/>
            <a:ext cx="2828544" cy="8839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560323" y="2307462"/>
            <a:ext cx="8016875" cy="26708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95"/>
              </a:spcBef>
            </a:pPr>
            <a:r>
              <a:rPr sz="2800" b="1" i="1" spc="-5" dirty="0">
                <a:latin typeface="Times New Roman"/>
                <a:cs typeface="Times New Roman"/>
              </a:rPr>
              <a:t>A primary goal of management education is to develop  </a:t>
            </a:r>
            <a:r>
              <a:rPr sz="2800" b="1" i="1" dirty="0">
                <a:latin typeface="Times New Roman"/>
                <a:cs typeface="Times New Roman"/>
              </a:rPr>
              <a:t>students </a:t>
            </a:r>
            <a:r>
              <a:rPr sz="2800" b="1" i="1" spc="-5" dirty="0">
                <a:latin typeface="Times New Roman"/>
                <a:cs typeface="Times New Roman"/>
              </a:rPr>
              <a:t>into </a:t>
            </a:r>
            <a:r>
              <a:rPr sz="2800" b="1" i="1" dirty="0">
                <a:latin typeface="Times New Roman"/>
                <a:cs typeface="Times New Roman"/>
              </a:rPr>
              <a:t>managers </a:t>
            </a:r>
            <a:r>
              <a:rPr sz="2800" b="1" i="1" spc="-5" dirty="0">
                <a:latin typeface="Times New Roman"/>
                <a:cs typeface="Times New Roman"/>
              </a:rPr>
              <a:t>who can </a:t>
            </a:r>
            <a:r>
              <a:rPr sz="2800" b="1" i="1" dirty="0">
                <a:latin typeface="Times New Roman"/>
                <a:cs typeface="Times New Roman"/>
              </a:rPr>
              <a:t>think ahead, </a:t>
            </a:r>
            <a:r>
              <a:rPr sz="2800" b="1" i="1" spc="-5" dirty="0">
                <a:latin typeface="Times New Roman"/>
                <a:cs typeface="Times New Roman"/>
              </a:rPr>
              <a:t>exercise  </a:t>
            </a:r>
            <a:r>
              <a:rPr sz="2800" b="1" i="1" dirty="0">
                <a:latin typeface="Times New Roman"/>
                <a:cs typeface="Times New Roman"/>
              </a:rPr>
              <a:t>good judgment, </a:t>
            </a:r>
            <a:r>
              <a:rPr sz="2800" b="1" i="1" spc="-5" dirty="0">
                <a:latin typeface="Times New Roman"/>
                <a:cs typeface="Times New Roman"/>
              </a:rPr>
              <a:t>make ethical </a:t>
            </a:r>
            <a:r>
              <a:rPr sz="2800" b="1" i="1" dirty="0">
                <a:latin typeface="Times New Roman"/>
                <a:cs typeface="Times New Roman"/>
              </a:rPr>
              <a:t>decisions, and take into  </a:t>
            </a:r>
            <a:r>
              <a:rPr sz="2800" b="1" i="1" spc="-5" dirty="0">
                <a:latin typeface="Times New Roman"/>
                <a:cs typeface="Times New Roman"/>
              </a:rPr>
              <a:t>consideration the implications of their proposed  actions</a:t>
            </a:r>
            <a:endParaRPr sz="2800">
              <a:latin typeface="Times New Roman"/>
              <a:cs typeface="Times New Roman"/>
            </a:endParaRPr>
          </a:p>
          <a:p>
            <a:pPr marL="4649470">
              <a:lnSpc>
                <a:spcPct val="100000"/>
              </a:lnSpc>
              <a:spcBef>
                <a:spcPts val="675"/>
              </a:spcBef>
            </a:pPr>
            <a:r>
              <a:rPr sz="2800" b="1" spc="-5" dirty="0">
                <a:latin typeface="Times New Roman"/>
                <a:cs typeface="Times New Roman"/>
              </a:rPr>
              <a:t>– </a:t>
            </a:r>
            <a:r>
              <a:rPr sz="2800" b="1" dirty="0">
                <a:latin typeface="Times New Roman"/>
                <a:cs typeface="Times New Roman"/>
              </a:rPr>
              <a:t>Jane</a:t>
            </a:r>
            <a:r>
              <a:rPr sz="2800" b="1" spc="-20" dirty="0">
                <a:latin typeface="Times New Roman"/>
                <a:cs typeface="Times New Roman"/>
              </a:rPr>
              <a:t> </a:t>
            </a:r>
            <a:r>
              <a:rPr sz="2800" b="1" spc="-5" dirty="0">
                <a:latin typeface="Times New Roman"/>
                <a:cs typeface="Times New Roman"/>
              </a:rPr>
              <a:t>Schmidt-Wilk</a:t>
            </a:r>
            <a:endParaRPr sz="2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79475" y="356615"/>
            <a:ext cx="4576572" cy="10119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50240" y="481329"/>
            <a:ext cx="4005579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dirty="0">
                <a:latin typeface="Arial Narrow"/>
                <a:cs typeface="Arial Narrow"/>
              </a:rPr>
              <a:t>Nature of</a:t>
            </a:r>
            <a:r>
              <a:rPr sz="3600" b="1" spc="-90" dirty="0">
                <a:latin typeface="Arial Narrow"/>
                <a:cs typeface="Arial Narrow"/>
              </a:rPr>
              <a:t> </a:t>
            </a:r>
            <a:r>
              <a:rPr sz="3600" b="1" dirty="0">
                <a:latin typeface="Arial Narrow"/>
                <a:cs typeface="Arial Narrow"/>
              </a:rPr>
              <a:t>organization</a:t>
            </a:r>
            <a:endParaRPr sz="3600">
              <a:latin typeface="Arial Narrow"/>
              <a:cs typeface="Arial Narrow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998219" y="1178052"/>
            <a:ext cx="454151" cy="4236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120139" y="1025652"/>
            <a:ext cx="2209800" cy="67970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143000" y="1490472"/>
            <a:ext cx="461772" cy="53187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04544" y="1467611"/>
            <a:ext cx="664463" cy="56997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627632" y="1467611"/>
            <a:ext cx="7021068" cy="56997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304544" y="1772411"/>
            <a:ext cx="6667500" cy="56997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304544" y="2077211"/>
            <a:ext cx="6472428" cy="56997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304544" y="2382011"/>
            <a:ext cx="6995159" cy="56997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304544" y="2686811"/>
            <a:ext cx="6938772" cy="56997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304544" y="2991611"/>
            <a:ext cx="7360920" cy="56997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304544" y="3296411"/>
            <a:ext cx="7335011" cy="569976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304544" y="3601211"/>
            <a:ext cx="7066788" cy="56997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304544" y="3906011"/>
            <a:ext cx="4977383" cy="569976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143000" y="4294632"/>
            <a:ext cx="461772" cy="53187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304544" y="4271771"/>
            <a:ext cx="4654296" cy="569976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143000" y="4660391"/>
            <a:ext cx="461772" cy="53187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304544" y="4637532"/>
            <a:ext cx="6795516" cy="569976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304544" y="4942332"/>
            <a:ext cx="7094220" cy="569976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304544" y="5247132"/>
            <a:ext cx="6027420" cy="569976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1103172" y="1024941"/>
            <a:ext cx="7324090" cy="4618355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208279" indent="-196215">
              <a:lnSpc>
                <a:spcPct val="100000"/>
              </a:lnSpc>
              <a:spcBef>
                <a:spcPts val="700"/>
              </a:spcBef>
              <a:buSzPct val="60416"/>
              <a:buFont typeface="Wingdings"/>
              <a:buChar char=""/>
              <a:tabLst>
                <a:tab pos="208915" algn="l"/>
              </a:tabLst>
            </a:pPr>
            <a:r>
              <a:rPr sz="2400" b="1" i="1" spc="-5" dirty="0">
                <a:solidFill>
                  <a:srgbClr val="800000"/>
                </a:solidFill>
                <a:latin typeface="Times New Roman"/>
                <a:cs typeface="Times New Roman"/>
              </a:rPr>
              <a:t>Social</a:t>
            </a:r>
            <a:r>
              <a:rPr sz="2400" b="1" i="1" spc="-25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2400" b="1" i="1" dirty="0">
                <a:solidFill>
                  <a:srgbClr val="800000"/>
                </a:solidFill>
                <a:latin typeface="Times New Roman"/>
                <a:cs typeface="Times New Roman"/>
              </a:rPr>
              <a:t>systems</a:t>
            </a:r>
            <a:endParaRPr sz="2400">
              <a:latin typeface="Times New Roman"/>
              <a:cs typeface="Times New Roman"/>
            </a:endParaRPr>
          </a:p>
          <a:p>
            <a:pPr marL="361315" marR="5080" indent="-172720">
              <a:lnSpc>
                <a:spcPct val="100000"/>
              </a:lnSpc>
              <a:spcBef>
                <a:spcPts val="509"/>
              </a:spcBef>
            </a:pPr>
            <a:r>
              <a:rPr sz="2000" dirty="0">
                <a:latin typeface="Arial"/>
                <a:cs typeface="Arial"/>
              </a:rPr>
              <a:t>–</a:t>
            </a:r>
            <a:r>
              <a:rPr sz="2000" spc="-320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or</a:t>
            </a:r>
            <a:r>
              <a:rPr sz="2000" b="1" spc="-2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social</a:t>
            </a:r>
            <a:r>
              <a:rPr sz="2000" b="1" spc="-2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structure</a:t>
            </a:r>
            <a:r>
              <a:rPr sz="2000" b="1" spc="-4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in</a:t>
            </a:r>
            <a:r>
              <a:rPr sz="2000" b="1" spc="-1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general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refer</a:t>
            </a:r>
            <a:r>
              <a:rPr sz="2000" b="1" spc="-2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to</a:t>
            </a:r>
            <a:r>
              <a:rPr sz="2000" b="1" spc="-1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entities</a:t>
            </a:r>
            <a:r>
              <a:rPr sz="2000" b="1" spc="-4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or</a:t>
            </a:r>
            <a:r>
              <a:rPr sz="2000" b="1" spc="-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groups</a:t>
            </a:r>
            <a:r>
              <a:rPr sz="2000" b="1" spc="-1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in  definite relation to each other, to </a:t>
            </a:r>
            <a:r>
              <a:rPr sz="2000" b="1" spc="-5" dirty="0">
                <a:latin typeface="Arial"/>
                <a:cs typeface="Arial"/>
              </a:rPr>
              <a:t>relatively </a:t>
            </a:r>
            <a:r>
              <a:rPr sz="2000" b="1" dirty="0">
                <a:latin typeface="Arial"/>
                <a:cs typeface="Arial"/>
              </a:rPr>
              <a:t>enduring  patterns of </a:t>
            </a:r>
            <a:r>
              <a:rPr sz="2000" b="1" spc="-5" dirty="0">
                <a:latin typeface="Arial"/>
                <a:cs typeface="Arial"/>
              </a:rPr>
              <a:t>behavior </a:t>
            </a:r>
            <a:r>
              <a:rPr sz="2000" b="1" dirty="0">
                <a:latin typeface="Arial"/>
                <a:cs typeface="Arial"/>
              </a:rPr>
              <a:t>and relationship within social  </a:t>
            </a:r>
            <a:r>
              <a:rPr sz="2000" b="1" spc="-5" dirty="0">
                <a:latin typeface="Arial"/>
                <a:cs typeface="Arial"/>
              </a:rPr>
              <a:t>systems, </a:t>
            </a:r>
            <a:r>
              <a:rPr sz="2000" b="1" dirty="0">
                <a:latin typeface="Arial"/>
                <a:cs typeface="Arial"/>
              </a:rPr>
              <a:t>or to social institutions and norms becoming  embedded into social </a:t>
            </a:r>
            <a:r>
              <a:rPr sz="2000" b="1" spc="-5" dirty="0">
                <a:latin typeface="Arial"/>
                <a:cs typeface="Arial"/>
              </a:rPr>
              <a:t>systems </a:t>
            </a:r>
            <a:r>
              <a:rPr sz="2000" b="1" dirty="0">
                <a:latin typeface="Arial"/>
                <a:cs typeface="Arial"/>
              </a:rPr>
              <a:t>in such a </a:t>
            </a:r>
            <a:r>
              <a:rPr sz="2000" b="1" spc="10" dirty="0">
                <a:latin typeface="Arial"/>
                <a:cs typeface="Arial"/>
              </a:rPr>
              <a:t>way </a:t>
            </a:r>
            <a:r>
              <a:rPr sz="2000" b="1" dirty="0">
                <a:latin typeface="Arial"/>
                <a:cs typeface="Arial"/>
              </a:rPr>
              <a:t>that they  shape the </a:t>
            </a:r>
            <a:r>
              <a:rPr sz="2000" b="1" spc="-5" dirty="0">
                <a:latin typeface="Arial"/>
                <a:cs typeface="Arial"/>
              </a:rPr>
              <a:t>behavior </a:t>
            </a:r>
            <a:r>
              <a:rPr sz="2000" b="1" dirty="0">
                <a:latin typeface="Arial"/>
                <a:cs typeface="Arial"/>
              </a:rPr>
              <a:t>of actors within those social</a:t>
            </a:r>
            <a:r>
              <a:rPr sz="2000" b="1" spc="-130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systems.  </a:t>
            </a:r>
            <a:r>
              <a:rPr sz="2000" b="1" dirty="0">
                <a:latin typeface="Arial"/>
                <a:cs typeface="Arial"/>
              </a:rPr>
              <a:t>Social </a:t>
            </a:r>
            <a:r>
              <a:rPr sz="2000" b="1" spc="-5" dirty="0">
                <a:latin typeface="Arial"/>
                <a:cs typeface="Arial"/>
              </a:rPr>
              <a:t>systems </a:t>
            </a:r>
            <a:r>
              <a:rPr sz="2000" b="1" dirty="0">
                <a:latin typeface="Arial"/>
                <a:cs typeface="Arial"/>
              </a:rPr>
              <a:t>can be said to be the patterns of </a:t>
            </a:r>
            <a:r>
              <a:rPr sz="2000" b="1" spc="-5" dirty="0">
                <a:latin typeface="Arial"/>
                <a:cs typeface="Arial"/>
              </a:rPr>
              <a:t>behavior  </a:t>
            </a:r>
            <a:r>
              <a:rPr sz="2000" b="1" dirty="0">
                <a:latin typeface="Arial"/>
                <a:cs typeface="Arial"/>
              </a:rPr>
              <a:t>of a group of people possessing </a:t>
            </a:r>
            <a:r>
              <a:rPr sz="2000" b="1" spc="-5" dirty="0">
                <a:latin typeface="Arial"/>
                <a:cs typeface="Arial"/>
              </a:rPr>
              <a:t>similar </a:t>
            </a:r>
            <a:r>
              <a:rPr sz="2000" b="1" dirty="0">
                <a:latin typeface="Arial"/>
                <a:cs typeface="Arial"/>
              </a:rPr>
              <a:t>characteristics  due to their existence in same</a:t>
            </a:r>
            <a:r>
              <a:rPr sz="2000" b="1" spc="-130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society.</a:t>
            </a:r>
            <a:endParaRPr sz="2000">
              <a:latin typeface="Arial"/>
              <a:cs typeface="Arial"/>
            </a:endParaRPr>
          </a:p>
          <a:p>
            <a:pPr marL="189230">
              <a:lnSpc>
                <a:spcPct val="100000"/>
              </a:lnSpc>
              <a:spcBef>
                <a:spcPts val="484"/>
              </a:spcBef>
            </a:pPr>
            <a:r>
              <a:rPr sz="2000" dirty="0">
                <a:latin typeface="Arial"/>
                <a:cs typeface="Arial"/>
              </a:rPr>
              <a:t>–</a:t>
            </a:r>
            <a:r>
              <a:rPr sz="2000" spc="-409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Formal and informal social </a:t>
            </a:r>
            <a:r>
              <a:rPr sz="2000" b="1" spc="-5" dirty="0">
                <a:latin typeface="Arial"/>
                <a:cs typeface="Arial"/>
              </a:rPr>
              <a:t>systems</a:t>
            </a:r>
            <a:endParaRPr sz="2000">
              <a:latin typeface="Arial"/>
              <a:cs typeface="Arial"/>
            </a:endParaRPr>
          </a:p>
          <a:p>
            <a:pPr marL="361315" marR="270510" indent="-172720">
              <a:lnSpc>
                <a:spcPct val="100000"/>
              </a:lnSpc>
              <a:spcBef>
                <a:spcPts val="480"/>
              </a:spcBef>
            </a:pPr>
            <a:r>
              <a:rPr sz="2000" dirty="0">
                <a:latin typeface="Arial"/>
                <a:cs typeface="Arial"/>
              </a:rPr>
              <a:t>– </a:t>
            </a:r>
            <a:r>
              <a:rPr sz="2000" b="1" dirty="0">
                <a:latin typeface="Arial"/>
                <a:cs typeface="Arial"/>
              </a:rPr>
              <a:t>The idea of a social </a:t>
            </a:r>
            <a:r>
              <a:rPr sz="2000" b="1" spc="-5" dirty="0">
                <a:latin typeface="Arial"/>
                <a:cs typeface="Arial"/>
              </a:rPr>
              <a:t>system provides </a:t>
            </a:r>
            <a:r>
              <a:rPr sz="2000" b="1" dirty="0">
                <a:latin typeface="Arial"/>
                <a:cs typeface="Arial"/>
              </a:rPr>
              <a:t>a framework for  </a:t>
            </a:r>
            <a:r>
              <a:rPr sz="2000" b="1" spc="-5" dirty="0">
                <a:latin typeface="Arial"/>
                <a:cs typeface="Arial"/>
              </a:rPr>
              <a:t>analyzing </a:t>
            </a:r>
            <a:r>
              <a:rPr sz="2000" b="1" dirty="0">
                <a:latin typeface="Arial"/>
                <a:cs typeface="Arial"/>
              </a:rPr>
              <a:t>organizational </a:t>
            </a:r>
            <a:r>
              <a:rPr sz="2000" b="1" spc="-5" dirty="0">
                <a:latin typeface="Arial"/>
                <a:cs typeface="Arial"/>
              </a:rPr>
              <a:t>behavior </a:t>
            </a:r>
            <a:r>
              <a:rPr sz="2000" b="1" dirty="0">
                <a:latin typeface="Arial"/>
                <a:cs typeface="Arial"/>
              </a:rPr>
              <a:t>issues. It helps</a:t>
            </a:r>
            <a:r>
              <a:rPr sz="2000" b="1" spc="-9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make  OB problems understandable and</a:t>
            </a:r>
            <a:r>
              <a:rPr sz="2000" b="1" spc="-8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manageable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08532" y="794004"/>
            <a:ext cx="528828" cy="4937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351788" y="615695"/>
            <a:ext cx="2732532" cy="78943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344167" y="1159763"/>
            <a:ext cx="548640" cy="63550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502663" y="1132332"/>
            <a:ext cx="6597396" cy="67970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502663" y="1498091"/>
            <a:ext cx="1912619" cy="67970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344167" y="1964435"/>
            <a:ext cx="548640" cy="63550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502663" y="1937004"/>
            <a:ext cx="1930908" cy="67970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028188" y="1937004"/>
            <a:ext cx="2267712" cy="67970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978908" y="1937004"/>
            <a:ext cx="1068324" cy="67970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641847" y="1937004"/>
            <a:ext cx="574548" cy="67970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894832" y="1937004"/>
            <a:ext cx="2168652" cy="67970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502663" y="2302764"/>
            <a:ext cx="6048755" cy="679703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502663" y="2668523"/>
            <a:ext cx="4678680" cy="679703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208532" y="3281171"/>
            <a:ext cx="528828" cy="4937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351788" y="3102864"/>
            <a:ext cx="1485900" cy="789432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344167" y="3646932"/>
            <a:ext cx="548640" cy="63550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502663" y="3619500"/>
            <a:ext cx="6470903" cy="679704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344167" y="4085844"/>
            <a:ext cx="548640" cy="63550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502663" y="4058411"/>
            <a:ext cx="7133844" cy="679704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502663" y="4424171"/>
            <a:ext cx="1335024" cy="679704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520695" y="4424171"/>
            <a:ext cx="5762244" cy="679704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502663" y="4789932"/>
            <a:ext cx="6865620" cy="679704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502663" y="5155691"/>
            <a:ext cx="5916168" cy="679704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1331722" y="615623"/>
            <a:ext cx="7018655" cy="5011420"/>
          </a:xfrm>
          <a:prstGeom prst="rect">
            <a:avLst/>
          </a:prstGeom>
        </p:spPr>
        <p:txBody>
          <a:bodyPr vert="horz" wrap="square" lIns="0" tIns="103505" rIns="0" bIns="0" rtlCol="0">
            <a:spAutoFit/>
          </a:bodyPr>
          <a:lstStyle/>
          <a:p>
            <a:pPr marL="241300" indent="-229235">
              <a:lnSpc>
                <a:spcPct val="100000"/>
              </a:lnSpc>
              <a:spcBef>
                <a:spcPts val="815"/>
              </a:spcBef>
              <a:buSzPct val="60714"/>
              <a:buFont typeface="Wingdings"/>
              <a:buChar char=""/>
              <a:tabLst>
                <a:tab pos="241935" algn="l"/>
              </a:tabLst>
            </a:pPr>
            <a:r>
              <a:rPr sz="2800" b="1" i="1" spc="-5" dirty="0">
                <a:solidFill>
                  <a:srgbClr val="800000"/>
                </a:solidFill>
                <a:latin typeface="Times New Roman"/>
                <a:cs typeface="Times New Roman"/>
              </a:rPr>
              <a:t>Mutual interest</a:t>
            </a:r>
            <a:endParaRPr sz="2800">
              <a:latin typeface="Times New Roman"/>
              <a:cs typeface="Times New Roman"/>
            </a:endParaRPr>
          </a:p>
          <a:p>
            <a:pPr marL="361315" marR="546100" indent="-172720">
              <a:lnSpc>
                <a:spcPct val="100000"/>
              </a:lnSpc>
              <a:spcBef>
                <a:spcPts val="615"/>
              </a:spcBef>
            </a:pPr>
            <a:r>
              <a:rPr sz="2400" dirty="0">
                <a:latin typeface="Arial"/>
                <a:cs typeface="Arial"/>
              </a:rPr>
              <a:t>–Symbiotic </a:t>
            </a:r>
            <a:r>
              <a:rPr sz="2400" spc="-5" dirty="0">
                <a:latin typeface="Arial"/>
                <a:cs typeface="Arial"/>
              </a:rPr>
              <a:t>relationship between organizations  and</a:t>
            </a:r>
            <a:r>
              <a:rPr sz="2400" spc="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people</a:t>
            </a:r>
            <a:endParaRPr sz="2400">
              <a:latin typeface="Arial"/>
              <a:cs typeface="Arial"/>
            </a:endParaRPr>
          </a:p>
          <a:p>
            <a:pPr marL="361315" marR="578485" indent="-172720">
              <a:lnSpc>
                <a:spcPct val="100000"/>
              </a:lnSpc>
              <a:spcBef>
                <a:spcPts val="580"/>
              </a:spcBef>
            </a:pPr>
            <a:r>
              <a:rPr sz="2400" dirty="0">
                <a:latin typeface="Arial"/>
                <a:cs typeface="Arial"/>
              </a:rPr>
              <a:t>–Provides </a:t>
            </a:r>
            <a:r>
              <a:rPr sz="2400" spc="-5" dirty="0">
                <a:latin typeface="Arial"/>
                <a:cs typeface="Arial"/>
              </a:rPr>
              <a:t>a superordinate goal </a:t>
            </a:r>
            <a:r>
              <a:rPr sz="2400" dirty="0">
                <a:latin typeface="Arial"/>
                <a:cs typeface="Arial"/>
              </a:rPr>
              <a:t>– </a:t>
            </a:r>
            <a:r>
              <a:rPr sz="2400" spc="-5" dirty="0">
                <a:latin typeface="Arial"/>
                <a:cs typeface="Arial"/>
              </a:rPr>
              <a:t>one </a:t>
            </a:r>
            <a:r>
              <a:rPr sz="2400" dirty="0">
                <a:latin typeface="Arial"/>
                <a:cs typeface="Arial"/>
              </a:rPr>
              <a:t>that </a:t>
            </a:r>
            <a:r>
              <a:rPr sz="2400" spc="-5" dirty="0">
                <a:latin typeface="Arial"/>
                <a:cs typeface="Arial"/>
              </a:rPr>
              <a:t>can  attained only through the integral </a:t>
            </a:r>
            <a:r>
              <a:rPr sz="2400" dirty="0">
                <a:latin typeface="Arial"/>
                <a:cs typeface="Arial"/>
              </a:rPr>
              <a:t>effort of  </a:t>
            </a:r>
            <a:r>
              <a:rPr sz="2400" spc="-5" dirty="0">
                <a:latin typeface="Arial"/>
                <a:cs typeface="Arial"/>
              </a:rPr>
              <a:t>individuals and their</a:t>
            </a:r>
            <a:r>
              <a:rPr sz="2400" spc="6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employers.</a:t>
            </a:r>
            <a:endParaRPr sz="2400">
              <a:latin typeface="Arial"/>
              <a:cs typeface="Arial"/>
            </a:endParaRPr>
          </a:p>
          <a:p>
            <a:pPr marL="241935" indent="-229870">
              <a:lnSpc>
                <a:spcPct val="100000"/>
              </a:lnSpc>
              <a:spcBef>
                <a:spcPts val="630"/>
              </a:spcBef>
              <a:buSzPct val="60714"/>
              <a:buFont typeface="Wingdings"/>
              <a:buChar char=""/>
              <a:tabLst>
                <a:tab pos="242570" algn="l"/>
              </a:tabLst>
            </a:pPr>
            <a:r>
              <a:rPr sz="2800" b="1" i="1" spc="-5" dirty="0">
                <a:solidFill>
                  <a:srgbClr val="800000"/>
                </a:solidFill>
                <a:latin typeface="Times New Roman"/>
                <a:cs typeface="Times New Roman"/>
              </a:rPr>
              <a:t>Ethics</a:t>
            </a:r>
            <a:endParaRPr sz="2800">
              <a:latin typeface="Times New Roman"/>
              <a:cs typeface="Times New Roman"/>
            </a:endParaRPr>
          </a:p>
          <a:p>
            <a:pPr marL="189230">
              <a:lnSpc>
                <a:spcPct val="100000"/>
              </a:lnSpc>
              <a:spcBef>
                <a:spcPts val="620"/>
              </a:spcBef>
            </a:pPr>
            <a:r>
              <a:rPr sz="2400" dirty="0">
                <a:latin typeface="Arial"/>
                <a:cs typeface="Arial"/>
              </a:rPr>
              <a:t>–Treatment of </a:t>
            </a:r>
            <a:r>
              <a:rPr sz="2400" spc="-5" dirty="0">
                <a:latin typeface="Arial"/>
                <a:cs typeface="Arial"/>
              </a:rPr>
              <a:t>employees in an ethical</a:t>
            </a:r>
            <a:r>
              <a:rPr sz="2400" spc="3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fashion</a:t>
            </a:r>
            <a:endParaRPr sz="2400">
              <a:latin typeface="Arial"/>
              <a:cs typeface="Arial"/>
            </a:endParaRPr>
          </a:p>
          <a:p>
            <a:pPr marL="361315" marR="5080" indent="-172720">
              <a:lnSpc>
                <a:spcPct val="100000"/>
              </a:lnSpc>
              <a:spcBef>
                <a:spcPts val="575"/>
              </a:spcBef>
            </a:pPr>
            <a:r>
              <a:rPr sz="2400" dirty="0">
                <a:latin typeface="Arial"/>
                <a:cs typeface="Arial"/>
              </a:rPr>
              <a:t>–Establish </a:t>
            </a:r>
            <a:r>
              <a:rPr sz="2400" spc="-5" dirty="0">
                <a:latin typeface="Arial"/>
                <a:cs typeface="Arial"/>
              </a:rPr>
              <a:t>code </a:t>
            </a:r>
            <a:r>
              <a:rPr sz="2400" dirty="0">
                <a:latin typeface="Arial"/>
                <a:cs typeface="Arial"/>
              </a:rPr>
              <a:t>of </a:t>
            </a:r>
            <a:r>
              <a:rPr sz="2400" spc="-5" dirty="0">
                <a:latin typeface="Arial"/>
                <a:cs typeface="Arial"/>
              </a:rPr>
              <a:t>ethics, publicized </a:t>
            </a:r>
            <a:r>
              <a:rPr sz="2400" dirty="0">
                <a:latin typeface="Arial"/>
                <a:cs typeface="Arial"/>
              </a:rPr>
              <a:t>statements of  </a:t>
            </a:r>
            <a:r>
              <a:rPr sz="2400" spc="-5" dirty="0">
                <a:latin typeface="Arial"/>
                <a:cs typeface="Arial"/>
              </a:rPr>
              <a:t>wthical values, provide ethics trainings, reward  employees </a:t>
            </a:r>
            <a:r>
              <a:rPr sz="2400" dirty="0">
                <a:latin typeface="Arial"/>
                <a:cs typeface="Arial"/>
              </a:rPr>
              <a:t>for </a:t>
            </a:r>
            <a:r>
              <a:rPr sz="2400" spc="-5" dirty="0">
                <a:latin typeface="Arial"/>
                <a:cs typeface="Arial"/>
              </a:rPr>
              <a:t>notable ethical behaviors, </a:t>
            </a:r>
            <a:r>
              <a:rPr sz="2400" dirty="0">
                <a:latin typeface="Arial"/>
                <a:cs typeface="Arial"/>
              </a:rPr>
              <a:t>set </a:t>
            </a:r>
            <a:r>
              <a:rPr sz="2400" spc="-5" dirty="0">
                <a:latin typeface="Arial"/>
                <a:cs typeface="Arial"/>
              </a:rPr>
              <a:t>up  internal procedure </a:t>
            </a:r>
            <a:r>
              <a:rPr sz="2400" dirty="0">
                <a:latin typeface="Arial"/>
                <a:cs typeface="Arial"/>
              </a:rPr>
              <a:t>to </a:t>
            </a:r>
            <a:r>
              <a:rPr sz="2400" spc="-5" dirty="0">
                <a:latin typeface="Arial"/>
                <a:cs typeface="Arial"/>
              </a:rPr>
              <a:t>handle</a:t>
            </a:r>
            <a:r>
              <a:rPr sz="2400" spc="5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misconduct.</a:t>
            </a:r>
            <a:endParaRPr sz="2400">
              <a:latin typeface="Arial"/>
              <a:cs typeface="Arial"/>
            </a:endParaRPr>
          </a:p>
        </p:txBody>
      </p:sp>
      <p:sp>
        <p:nvSpPr>
          <p:cNvPr id="26" name="object 2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5" dirty="0"/>
              <a:t>1–</a:t>
            </a:r>
            <a:fld id="{81D60167-4931-47E6-BA6A-407CBD079E47}" type="slidenum">
              <a:rPr spc="-5" dirty="0"/>
              <a:t>21</a:t>
            </a:fld>
            <a:endParaRPr spc="-5" dirty="0"/>
          </a:p>
        </p:txBody>
      </p:sp>
      <p:sp>
        <p:nvSpPr>
          <p:cNvPr id="27" name="object 27"/>
          <p:cNvSpPr txBox="1"/>
          <p:nvPr/>
        </p:nvSpPr>
        <p:spPr>
          <a:xfrm>
            <a:off x="612140" y="6595522"/>
            <a:ext cx="5948680" cy="153670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900" b="1" spc="-10" dirty="0">
                <a:solidFill>
                  <a:srgbClr val="333333"/>
                </a:solidFill>
                <a:latin typeface="Arial"/>
                <a:cs typeface="Arial"/>
              </a:rPr>
              <a:t>A. </a:t>
            </a:r>
            <a:r>
              <a:rPr sz="900" b="1" spc="-5" dirty="0">
                <a:solidFill>
                  <a:srgbClr val="333333"/>
                </a:solidFill>
                <a:latin typeface="Arial"/>
                <a:cs typeface="Arial"/>
              </a:rPr>
              <a:t>J. DuBrin, </a:t>
            </a:r>
            <a:r>
              <a:rPr sz="900" b="1" i="1" dirty="0">
                <a:solidFill>
                  <a:srgbClr val="333333"/>
                </a:solidFill>
                <a:latin typeface="Arial"/>
                <a:cs typeface="Arial"/>
              </a:rPr>
              <a:t>Fundamentals of Organizational Behavior</a:t>
            </a:r>
            <a:r>
              <a:rPr sz="900" b="1" dirty="0">
                <a:solidFill>
                  <a:srgbClr val="333333"/>
                </a:solidFill>
                <a:latin typeface="Arial"/>
                <a:cs typeface="Arial"/>
              </a:rPr>
              <a:t>, Second Edition. </a:t>
            </a:r>
            <a:r>
              <a:rPr sz="900" b="1" spc="-10" dirty="0">
                <a:solidFill>
                  <a:srgbClr val="333333"/>
                </a:solidFill>
                <a:latin typeface="Arial"/>
                <a:cs typeface="Arial"/>
              </a:rPr>
              <a:t>Copyright </a:t>
            </a:r>
            <a:r>
              <a:rPr sz="900" b="1" dirty="0">
                <a:solidFill>
                  <a:srgbClr val="333333"/>
                </a:solidFill>
                <a:latin typeface="Arial"/>
                <a:cs typeface="Arial"/>
              </a:rPr>
              <a:t>© </a:t>
            </a:r>
            <a:r>
              <a:rPr sz="900" b="1" spc="-5" dirty="0">
                <a:solidFill>
                  <a:srgbClr val="333333"/>
                </a:solidFill>
                <a:latin typeface="Arial"/>
                <a:cs typeface="Arial"/>
              </a:rPr>
              <a:t>2002 by</a:t>
            </a:r>
            <a:r>
              <a:rPr sz="900" b="1" dirty="0">
                <a:solidFill>
                  <a:srgbClr val="333333"/>
                </a:solidFill>
                <a:latin typeface="Arial"/>
                <a:cs typeface="Arial"/>
              </a:rPr>
              <a:t> South-Western.</a:t>
            </a:r>
            <a:endParaRPr sz="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48055" y="448055"/>
            <a:ext cx="6352032" cy="9022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88340" y="563626"/>
            <a:ext cx="5847715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u="heavy" spc="5" dirty="0">
                <a:uFill>
                  <a:solidFill>
                    <a:srgbClr val="000000"/>
                  </a:solidFill>
                </a:uFill>
                <a:latin typeface="Tahoma"/>
                <a:cs typeface="Tahoma"/>
              </a:rPr>
              <a:t>Key </a:t>
            </a:r>
            <a:r>
              <a:rPr sz="3200" u="heavy" dirty="0">
                <a:uFill>
                  <a:solidFill>
                    <a:srgbClr val="000000"/>
                  </a:solidFill>
                </a:uFill>
                <a:latin typeface="Tahoma"/>
                <a:cs typeface="Tahoma"/>
              </a:rPr>
              <a:t>Developments in OB</a:t>
            </a:r>
            <a:r>
              <a:rPr sz="3200" u="heavy" spc="-35" dirty="0">
                <a:uFill>
                  <a:solidFill>
                    <a:srgbClr val="000000"/>
                  </a:solidFill>
                </a:uFill>
                <a:latin typeface="Tahoma"/>
                <a:cs typeface="Tahoma"/>
              </a:rPr>
              <a:t> </a:t>
            </a:r>
            <a:r>
              <a:rPr sz="3200" u="heavy" spc="-5" dirty="0">
                <a:uFill>
                  <a:solidFill>
                    <a:srgbClr val="000000"/>
                  </a:solidFill>
                </a:uFill>
                <a:latin typeface="Tahoma"/>
                <a:cs typeface="Tahoma"/>
              </a:rPr>
              <a:t>History</a:t>
            </a:r>
            <a:endParaRPr sz="3200">
              <a:latin typeface="Tahoma"/>
              <a:cs typeface="Tahom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91895" y="1007363"/>
            <a:ext cx="5864352" cy="746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386839" y="3855720"/>
            <a:ext cx="480059" cy="48158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720595" y="3835908"/>
            <a:ext cx="6426708" cy="51358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86839" y="4184903"/>
            <a:ext cx="480059" cy="48158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720595" y="4165091"/>
            <a:ext cx="6551676" cy="51358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386839" y="4514088"/>
            <a:ext cx="480059" cy="48158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720595" y="4494276"/>
            <a:ext cx="3401567" cy="51358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814315" y="4494276"/>
            <a:ext cx="384048" cy="51358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890515" y="4494276"/>
            <a:ext cx="2891028" cy="51358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720595" y="4768596"/>
            <a:ext cx="5626608" cy="513587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386839" y="5117591"/>
            <a:ext cx="480059" cy="481584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720595" y="5097779"/>
            <a:ext cx="5218176" cy="513588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386839" y="5446776"/>
            <a:ext cx="480059" cy="481584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720595" y="5426964"/>
            <a:ext cx="4930139" cy="513588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386839" y="5775959"/>
            <a:ext cx="480059" cy="481584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720595" y="5756147"/>
            <a:ext cx="6248400" cy="513587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764540" y="1299203"/>
            <a:ext cx="7453630" cy="4813935"/>
          </a:xfrm>
          <a:prstGeom prst="rect">
            <a:avLst/>
          </a:prstGeom>
        </p:spPr>
        <p:txBody>
          <a:bodyPr vert="horz" wrap="square" lIns="0" tIns="1054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30"/>
              </a:spcBef>
            </a:pPr>
            <a:r>
              <a:rPr sz="2800" b="1" spc="-5" dirty="0">
                <a:latin typeface="Times New Roman"/>
                <a:cs typeface="Times New Roman"/>
              </a:rPr>
              <a:t>The Hawthorne </a:t>
            </a:r>
            <a:r>
              <a:rPr sz="2800" b="1" dirty="0">
                <a:latin typeface="Times New Roman"/>
                <a:cs typeface="Times New Roman"/>
              </a:rPr>
              <a:t>Studies at </a:t>
            </a:r>
            <a:r>
              <a:rPr sz="2800" b="1" spc="-5" dirty="0">
                <a:latin typeface="Times New Roman"/>
                <a:cs typeface="Times New Roman"/>
              </a:rPr>
              <a:t>Western</a:t>
            </a:r>
            <a:r>
              <a:rPr sz="2800" b="1" spc="60" dirty="0">
                <a:latin typeface="Times New Roman"/>
                <a:cs typeface="Times New Roman"/>
              </a:rPr>
              <a:t> </a:t>
            </a:r>
            <a:r>
              <a:rPr sz="2800" b="1" spc="-5" dirty="0">
                <a:latin typeface="Times New Roman"/>
                <a:cs typeface="Times New Roman"/>
              </a:rPr>
              <a:t>Electric</a:t>
            </a:r>
            <a:endParaRPr sz="2800">
              <a:latin typeface="Times New Roman"/>
              <a:cs typeface="Times New Roman"/>
            </a:endParaRPr>
          </a:p>
          <a:p>
            <a:pPr marL="584200" marR="1369695" indent="-457200">
              <a:lnSpc>
                <a:spcPct val="100000"/>
              </a:lnSpc>
              <a:spcBef>
                <a:spcPts val="630"/>
              </a:spcBef>
              <a:buClr>
                <a:srgbClr val="CC3300"/>
              </a:buClr>
              <a:buSzPct val="85416"/>
              <a:buFont typeface="Wingdings"/>
              <a:buChar char=""/>
              <a:tabLst>
                <a:tab pos="584200" algn="l"/>
                <a:tab pos="584835" algn="l"/>
              </a:tabLst>
            </a:pPr>
            <a:r>
              <a:rPr sz="2400" b="1" spc="-5" dirty="0">
                <a:latin typeface="Arial Narrow"/>
                <a:cs typeface="Arial Narrow"/>
              </a:rPr>
              <a:t>Originally intended as </a:t>
            </a:r>
            <a:r>
              <a:rPr sz="2400" b="1" dirty="0">
                <a:latin typeface="Arial Narrow"/>
                <a:cs typeface="Arial Narrow"/>
              </a:rPr>
              <a:t>a </a:t>
            </a:r>
            <a:r>
              <a:rPr sz="2400" b="1" spc="-5" dirty="0">
                <a:latin typeface="Arial Narrow"/>
                <a:cs typeface="Arial Narrow"/>
              </a:rPr>
              <a:t>study </a:t>
            </a:r>
            <a:r>
              <a:rPr sz="2400" b="1" dirty="0">
                <a:latin typeface="Arial Narrow"/>
                <a:cs typeface="Arial Narrow"/>
              </a:rPr>
              <a:t>of the </a:t>
            </a:r>
            <a:r>
              <a:rPr sz="2400" b="1" spc="-5" dirty="0">
                <a:latin typeface="Arial Narrow"/>
                <a:cs typeface="Arial Narrow"/>
              </a:rPr>
              <a:t>effects </a:t>
            </a:r>
            <a:r>
              <a:rPr sz="2400" b="1" dirty="0">
                <a:latin typeface="Arial Narrow"/>
                <a:cs typeface="Arial Narrow"/>
              </a:rPr>
              <a:t>of  </a:t>
            </a:r>
            <a:r>
              <a:rPr sz="2400" b="1" spc="-5" dirty="0">
                <a:latin typeface="Arial Narrow"/>
                <a:cs typeface="Arial Narrow"/>
              </a:rPr>
              <a:t>environmental changes </a:t>
            </a:r>
            <a:r>
              <a:rPr sz="2400" b="1" dirty="0">
                <a:latin typeface="Arial Narrow"/>
                <a:cs typeface="Arial Narrow"/>
              </a:rPr>
              <a:t>on</a:t>
            </a:r>
            <a:r>
              <a:rPr sz="2400" b="1" spc="25" dirty="0">
                <a:latin typeface="Arial Narrow"/>
                <a:cs typeface="Arial Narrow"/>
              </a:rPr>
              <a:t> </a:t>
            </a:r>
            <a:r>
              <a:rPr sz="2400" b="1" spc="-5" dirty="0">
                <a:latin typeface="Arial Narrow"/>
                <a:cs typeface="Arial Narrow"/>
              </a:rPr>
              <a:t>productivity.</a:t>
            </a:r>
            <a:endParaRPr sz="2400">
              <a:latin typeface="Arial Narrow"/>
              <a:cs typeface="Arial Narrow"/>
            </a:endParaRPr>
          </a:p>
          <a:p>
            <a:pPr marL="584200" marR="5080" indent="-457200">
              <a:lnSpc>
                <a:spcPct val="100000"/>
              </a:lnSpc>
              <a:spcBef>
                <a:spcPts val="580"/>
              </a:spcBef>
              <a:buClr>
                <a:srgbClr val="CC3300"/>
              </a:buClr>
              <a:buSzPct val="85416"/>
              <a:buFont typeface="Wingdings"/>
              <a:buChar char=""/>
              <a:tabLst>
                <a:tab pos="584200" algn="l"/>
                <a:tab pos="584835" algn="l"/>
              </a:tabLst>
            </a:pPr>
            <a:r>
              <a:rPr sz="2400" b="1" i="1" dirty="0">
                <a:latin typeface="Arial Narrow"/>
                <a:cs typeface="Arial Narrow"/>
              </a:rPr>
              <a:t>The </a:t>
            </a:r>
            <a:r>
              <a:rPr sz="2400" b="1" i="1" spc="-5" dirty="0">
                <a:latin typeface="Arial Narrow"/>
                <a:cs typeface="Arial Narrow"/>
              </a:rPr>
              <a:t>Hawthorne </a:t>
            </a:r>
            <a:r>
              <a:rPr sz="2400" b="1" i="1" dirty="0">
                <a:latin typeface="Arial Narrow"/>
                <a:cs typeface="Arial Narrow"/>
              </a:rPr>
              <a:t>Effect</a:t>
            </a:r>
            <a:r>
              <a:rPr sz="2400" b="1" dirty="0">
                <a:latin typeface="Arial Narrow"/>
                <a:cs typeface="Arial Narrow"/>
              </a:rPr>
              <a:t>— the tendency of people to behave  </a:t>
            </a:r>
            <a:r>
              <a:rPr sz="2400" b="1" spc="-5" dirty="0">
                <a:latin typeface="Arial Narrow"/>
                <a:cs typeface="Arial Narrow"/>
              </a:rPr>
              <a:t>differently </a:t>
            </a:r>
            <a:r>
              <a:rPr sz="2400" b="1" dirty="0">
                <a:latin typeface="Arial Narrow"/>
                <a:cs typeface="Arial Narrow"/>
              </a:rPr>
              <a:t>(perform better) </a:t>
            </a:r>
            <a:r>
              <a:rPr sz="2400" b="1" spc="-5" dirty="0">
                <a:latin typeface="Arial Narrow"/>
                <a:cs typeface="Arial Narrow"/>
              </a:rPr>
              <a:t>when </a:t>
            </a:r>
            <a:r>
              <a:rPr sz="2400" b="1" dirty="0">
                <a:latin typeface="Arial Narrow"/>
                <a:cs typeface="Arial Narrow"/>
              </a:rPr>
              <a:t>they </a:t>
            </a:r>
            <a:r>
              <a:rPr sz="2400" b="1" spc="-5" dirty="0">
                <a:latin typeface="Arial Narrow"/>
                <a:cs typeface="Arial Narrow"/>
              </a:rPr>
              <a:t>receive</a:t>
            </a:r>
            <a:r>
              <a:rPr sz="2400" b="1" spc="-10" dirty="0">
                <a:latin typeface="Arial Narrow"/>
                <a:cs typeface="Arial Narrow"/>
              </a:rPr>
              <a:t> </a:t>
            </a:r>
            <a:r>
              <a:rPr sz="2400" b="1" spc="-5" dirty="0">
                <a:latin typeface="Arial Narrow"/>
                <a:cs typeface="Arial Narrow"/>
              </a:rPr>
              <a:t>attention.</a:t>
            </a:r>
            <a:endParaRPr sz="2400">
              <a:latin typeface="Arial Narrow"/>
              <a:cs typeface="Arial Narrow"/>
            </a:endParaRPr>
          </a:p>
          <a:p>
            <a:pPr marL="998855" lvl="1" indent="-419734">
              <a:lnSpc>
                <a:spcPct val="100000"/>
              </a:lnSpc>
              <a:spcBef>
                <a:spcPts val="500"/>
              </a:spcBef>
              <a:buSzPct val="63636"/>
              <a:buFont typeface="Wingdings"/>
              <a:buChar char=""/>
              <a:tabLst>
                <a:tab pos="998855" algn="l"/>
                <a:tab pos="999490" algn="l"/>
              </a:tabLst>
            </a:pPr>
            <a:r>
              <a:rPr sz="2200" b="1" i="1" spc="-5" dirty="0">
                <a:latin typeface="Times New Roman"/>
                <a:cs typeface="Times New Roman"/>
              </a:rPr>
              <a:t>Key</a:t>
            </a:r>
            <a:r>
              <a:rPr sz="2200" b="1" i="1" spc="-15" dirty="0">
                <a:latin typeface="Times New Roman"/>
                <a:cs typeface="Times New Roman"/>
              </a:rPr>
              <a:t> </a:t>
            </a:r>
            <a:r>
              <a:rPr sz="2200" b="1" i="1" spc="-5" dirty="0">
                <a:latin typeface="Times New Roman"/>
                <a:cs typeface="Times New Roman"/>
              </a:rPr>
              <a:t>Findings</a:t>
            </a:r>
            <a:endParaRPr sz="2200">
              <a:latin typeface="Times New Roman"/>
              <a:cs typeface="Times New Roman"/>
            </a:endParaRPr>
          </a:p>
          <a:p>
            <a:pPr marL="1099185" lvl="2" indent="-343535">
              <a:lnSpc>
                <a:spcPct val="100000"/>
              </a:lnSpc>
              <a:spcBef>
                <a:spcPts val="459"/>
              </a:spcBef>
              <a:buAutoNum type="arabicPeriod"/>
              <a:tabLst>
                <a:tab pos="1099185" algn="l"/>
                <a:tab pos="1099820" algn="l"/>
              </a:tabLst>
            </a:pPr>
            <a:r>
              <a:rPr sz="1800" spc="-5" dirty="0">
                <a:latin typeface="Arial"/>
                <a:cs typeface="Arial"/>
              </a:rPr>
              <a:t>Economic incentives are less potent than generally</a:t>
            </a:r>
            <a:r>
              <a:rPr sz="1800" spc="9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believed.</a:t>
            </a:r>
            <a:endParaRPr sz="1800">
              <a:latin typeface="Arial"/>
              <a:cs typeface="Arial"/>
            </a:endParaRPr>
          </a:p>
          <a:p>
            <a:pPr marL="1099185" lvl="2" indent="-343535">
              <a:lnSpc>
                <a:spcPct val="100000"/>
              </a:lnSpc>
              <a:spcBef>
                <a:spcPts val="430"/>
              </a:spcBef>
              <a:buAutoNum type="arabicPeriod"/>
              <a:tabLst>
                <a:tab pos="1099185" algn="l"/>
                <a:tab pos="1099820" algn="l"/>
              </a:tabLst>
            </a:pPr>
            <a:r>
              <a:rPr sz="1800" spc="-5" dirty="0">
                <a:latin typeface="Arial"/>
                <a:cs typeface="Arial"/>
              </a:rPr>
              <a:t>Dealing </a:t>
            </a:r>
            <a:r>
              <a:rPr sz="1800" spc="-15" dirty="0">
                <a:latin typeface="Arial"/>
                <a:cs typeface="Arial"/>
              </a:rPr>
              <a:t>with </a:t>
            </a:r>
            <a:r>
              <a:rPr sz="1800" spc="-5" dirty="0">
                <a:latin typeface="Arial"/>
                <a:cs typeface="Arial"/>
              </a:rPr>
              <a:t>human problems is complicated and</a:t>
            </a:r>
            <a:r>
              <a:rPr sz="1800" spc="12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challenging.</a:t>
            </a:r>
            <a:endParaRPr sz="1800">
              <a:latin typeface="Arial"/>
              <a:cs typeface="Arial"/>
            </a:endParaRPr>
          </a:p>
          <a:p>
            <a:pPr marL="1099185" lvl="2" indent="-343535">
              <a:lnSpc>
                <a:spcPct val="100000"/>
              </a:lnSpc>
              <a:spcBef>
                <a:spcPts val="434"/>
              </a:spcBef>
              <a:buAutoNum type="arabicPeriod"/>
              <a:tabLst>
                <a:tab pos="1099185" algn="l"/>
                <a:tab pos="1099820" algn="l"/>
              </a:tabLst>
            </a:pPr>
            <a:r>
              <a:rPr sz="1800" spc="-5" dirty="0">
                <a:latin typeface="Arial"/>
                <a:cs typeface="Arial"/>
              </a:rPr>
              <a:t>Leadership practices </a:t>
            </a:r>
            <a:r>
              <a:rPr sz="1800" spc="-10" dirty="0">
                <a:latin typeface="Arial"/>
                <a:cs typeface="Arial"/>
              </a:rPr>
              <a:t>and work-group </a:t>
            </a:r>
            <a:r>
              <a:rPr sz="1800" spc="-5" dirty="0">
                <a:latin typeface="Arial"/>
                <a:cs typeface="Arial"/>
              </a:rPr>
              <a:t>pressures</a:t>
            </a:r>
            <a:r>
              <a:rPr sz="1800" spc="10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strongly</a:t>
            </a:r>
            <a:endParaRPr sz="1800">
              <a:latin typeface="Arial"/>
              <a:cs typeface="Arial"/>
            </a:endParaRPr>
          </a:p>
          <a:p>
            <a:pPr marL="1099185">
              <a:lnSpc>
                <a:spcPct val="100000"/>
              </a:lnSpc>
            </a:pPr>
            <a:r>
              <a:rPr sz="1800" spc="-5" dirty="0">
                <a:latin typeface="Arial"/>
                <a:cs typeface="Arial"/>
              </a:rPr>
              <a:t>influence productivity, satisfaction, and</a:t>
            </a:r>
            <a:r>
              <a:rPr sz="1800" spc="7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performance.</a:t>
            </a:r>
            <a:endParaRPr sz="1800">
              <a:latin typeface="Arial"/>
              <a:cs typeface="Arial"/>
            </a:endParaRPr>
          </a:p>
          <a:p>
            <a:pPr marL="1099185" lvl="2" indent="-343535">
              <a:lnSpc>
                <a:spcPct val="100000"/>
              </a:lnSpc>
              <a:spcBef>
                <a:spcPts val="434"/>
              </a:spcBef>
              <a:buAutoNum type="arabicPeriod" startAt="4"/>
              <a:tabLst>
                <a:tab pos="1099185" algn="l"/>
                <a:tab pos="1099820" algn="l"/>
              </a:tabLst>
            </a:pPr>
            <a:r>
              <a:rPr sz="1800" spc="-5" dirty="0">
                <a:latin typeface="Arial"/>
                <a:cs typeface="Arial"/>
              </a:rPr>
              <a:t>Personal problems influence </a:t>
            </a:r>
            <a:r>
              <a:rPr sz="1800" spc="-10" dirty="0">
                <a:latin typeface="Arial"/>
                <a:cs typeface="Arial"/>
              </a:rPr>
              <a:t>worker</a:t>
            </a:r>
            <a:r>
              <a:rPr sz="1800" spc="9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productivity.</a:t>
            </a:r>
            <a:endParaRPr sz="1800">
              <a:latin typeface="Arial"/>
              <a:cs typeface="Arial"/>
            </a:endParaRPr>
          </a:p>
          <a:p>
            <a:pPr marL="1099185" lvl="2" indent="-343535">
              <a:lnSpc>
                <a:spcPct val="100000"/>
              </a:lnSpc>
              <a:spcBef>
                <a:spcPts val="430"/>
              </a:spcBef>
              <a:buAutoNum type="arabicPeriod" startAt="4"/>
              <a:tabLst>
                <a:tab pos="1099185" algn="l"/>
                <a:tab pos="1099820" algn="l"/>
              </a:tabLst>
            </a:pPr>
            <a:r>
              <a:rPr sz="1800" dirty="0">
                <a:latin typeface="Arial"/>
                <a:cs typeface="Arial"/>
              </a:rPr>
              <a:t>Effective </a:t>
            </a:r>
            <a:r>
              <a:rPr sz="1800" spc="-5" dirty="0">
                <a:latin typeface="Arial"/>
                <a:cs typeface="Arial"/>
              </a:rPr>
              <a:t>communication is critical </a:t>
            </a:r>
            <a:r>
              <a:rPr sz="1800" dirty="0">
                <a:latin typeface="Arial"/>
                <a:cs typeface="Arial"/>
              </a:rPr>
              <a:t>to</a:t>
            </a:r>
            <a:r>
              <a:rPr sz="1800" spc="2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success.</a:t>
            </a:r>
            <a:endParaRPr sz="1800">
              <a:latin typeface="Arial"/>
              <a:cs typeface="Arial"/>
            </a:endParaRPr>
          </a:p>
          <a:p>
            <a:pPr marL="1099185" lvl="2" indent="-343535">
              <a:lnSpc>
                <a:spcPct val="100000"/>
              </a:lnSpc>
              <a:spcBef>
                <a:spcPts val="430"/>
              </a:spcBef>
              <a:buAutoNum type="arabicPeriod" startAt="4"/>
              <a:tabLst>
                <a:tab pos="1099185" algn="l"/>
                <a:tab pos="1099820" algn="l"/>
              </a:tabLst>
            </a:pPr>
            <a:r>
              <a:rPr sz="1800" dirty="0">
                <a:latin typeface="Arial"/>
                <a:cs typeface="Arial"/>
              </a:rPr>
              <a:t>Factors </a:t>
            </a:r>
            <a:r>
              <a:rPr sz="1800" spc="-5" dirty="0">
                <a:latin typeface="Arial"/>
                <a:cs typeface="Arial"/>
              </a:rPr>
              <a:t>embedded in </a:t>
            </a:r>
            <a:r>
              <a:rPr sz="1800" dirty="0">
                <a:latin typeface="Arial"/>
                <a:cs typeface="Arial"/>
              </a:rPr>
              <a:t>the </a:t>
            </a:r>
            <a:r>
              <a:rPr sz="1800" spc="-5" dirty="0">
                <a:latin typeface="Arial"/>
                <a:cs typeface="Arial"/>
              </a:rPr>
              <a:t>social system influence</a:t>
            </a:r>
            <a:r>
              <a:rPr sz="1800" spc="5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behavior.</a:t>
            </a:r>
            <a:endParaRPr sz="1800">
              <a:latin typeface="Arial"/>
              <a:cs typeface="Arial"/>
            </a:endParaRPr>
          </a:p>
        </p:txBody>
      </p:sp>
      <p:sp>
        <p:nvSpPr>
          <p:cNvPr id="22" name="object 2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5" dirty="0"/>
              <a:t>1–</a:t>
            </a:r>
            <a:fld id="{81D60167-4931-47E6-BA6A-407CBD079E47}" type="slidenum">
              <a:rPr spc="-5" dirty="0"/>
              <a:t>22</a:t>
            </a:fld>
            <a:endParaRPr spc="-5" dirty="0"/>
          </a:p>
        </p:txBody>
      </p:sp>
      <p:sp>
        <p:nvSpPr>
          <p:cNvPr id="23" name="object 23"/>
          <p:cNvSpPr txBox="1"/>
          <p:nvPr/>
        </p:nvSpPr>
        <p:spPr>
          <a:xfrm>
            <a:off x="612140" y="6595522"/>
            <a:ext cx="5948680" cy="153670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900" b="1" spc="-10" dirty="0">
                <a:solidFill>
                  <a:srgbClr val="333333"/>
                </a:solidFill>
                <a:latin typeface="Arial"/>
                <a:cs typeface="Arial"/>
              </a:rPr>
              <a:t>A. </a:t>
            </a:r>
            <a:r>
              <a:rPr sz="900" b="1" spc="-5" dirty="0">
                <a:solidFill>
                  <a:srgbClr val="333333"/>
                </a:solidFill>
                <a:latin typeface="Arial"/>
                <a:cs typeface="Arial"/>
              </a:rPr>
              <a:t>J. DuBrin, </a:t>
            </a:r>
            <a:r>
              <a:rPr sz="900" b="1" i="1" dirty="0">
                <a:solidFill>
                  <a:srgbClr val="333333"/>
                </a:solidFill>
                <a:latin typeface="Arial"/>
                <a:cs typeface="Arial"/>
              </a:rPr>
              <a:t>Fundamentals of Organizational Behavior</a:t>
            </a:r>
            <a:r>
              <a:rPr sz="900" b="1" dirty="0">
                <a:solidFill>
                  <a:srgbClr val="333333"/>
                </a:solidFill>
                <a:latin typeface="Arial"/>
                <a:cs typeface="Arial"/>
              </a:rPr>
              <a:t>, Second Edition. </a:t>
            </a:r>
            <a:r>
              <a:rPr sz="900" b="1" spc="-10" dirty="0">
                <a:solidFill>
                  <a:srgbClr val="333333"/>
                </a:solidFill>
                <a:latin typeface="Arial"/>
                <a:cs typeface="Arial"/>
              </a:rPr>
              <a:t>Copyright </a:t>
            </a:r>
            <a:r>
              <a:rPr sz="900" b="1" dirty="0">
                <a:solidFill>
                  <a:srgbClr val="333333"/>
                </a:solidFill>
                <a:latin typeface="Arial"/>
                <a:cs typeface="Arial"/>
              </a:rPr>
              <a:t>© </a:t>
            </a:r>
            <a:r>
              <a:rPr sz="900" b="1" spc="-5" dirty="0">
                <a:solidFill>
                  <a:srgbClr val="333333"/>
                </a:solidFill>
                <a:latin typeface="Arial"/>
                <a:cs typeface="Arial"/>
              </a:rPr>
              <a:t>2002 by</a:t>
            </a:r>
            <a:r>
              <a:rPr sz="900" b="1" dirty="0">
                <a:solidFill>
                  <a:srgbClr val="333333"/>
                </a:solidFill>
                <a:latin typeface="Arial"/>
                <a:cs typeface="Arial"/>
              </a:rPr>
              <a:t> South-Western.</a:t>
            </a:r>
            <a:endParaRPr sz="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88340" y="563626"/>
            <a:ext cx="5847715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u="heavy" spc="5" dirty="0">
                <a:uFill>
                  <a:solidFill>
                    <a:srgbClr val="000000"/>
                  </a:solidFill>
                </a:uFill>
                <a:latin typeface="Tahoma"/>
                <a:cs typeface="Tahoma"/>
              </a:rPr>
              <a:t>Key </a:t>
            </a:r>
            <a:r>
              <a:rPr sz="3200" u="heavy" dirty="0">
                <a:uFill>
                  <a:solidFill>
                    <a:srgbClr val="000000"/>
                  </a:solidFill>
                </a:uFill>
                <a:latin typeface="Tahoma"/>
                <a:cs typeface="Tahoma"/>
              </a:rPr>
              <a:t>Developments in OB</a:t>
            </a:r>
            <a:r>
              <a:rPr sz="3200" u="heavy" spc="-35" dirty="0">
                <a:uFill>
                  <a:solidFill>
                    <a:srgbClr val="000000"/>
                  </a:solidFill>
                </a:uFill>
                <a:latin typeface="Tahoma"/>
                <a:cs typeface="Tahoma"/>
              </a:rPr>
              <a:t> </a:t>
            </a:r>
            <a:r>
              <a:rPr sz="3200" u="heavy" spc="-5" dirty="0">
                <a:uFill>
                  <a:solidFill>
                    <a:srgbClr val="000000"/>
                  </a:solidFill>
                </a:uFill>
                <a:latin typeface="Tahoma"/>
                <a:cs typeface="Tahoma"/>
              </a:rPr>
              <a:t>History</a:t>
            </a:r>
            <a:endParaRPr sz="3200">
              <a:latin typeface="Tahoma"/>
              <a:cs typeface="Tahom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53236" y="1299203"/>
            <a:ext cx="7440930" cy="4996815"/>
          </a:xfrm>
          <a:prstGeom prst="rect">
            <a:avLst/>
          </a:prstGeom>
        </p:spPr>
        <p:txBody>
          <a:bodyPr vert="horz" wrap="square" lIns="0" tIns="1054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30"/>
              </a:spcBef>
            </a:pPr>
            <a:r>
              <a:rPr sz="2800" b="1" spc="-5" dirty="0">
                <a:latin typeface="Times New Roman"/>
                <a:cs typeface="Times New Roman"/>
              </a:rPr>
              <a:t>The Human Relations</a:t>
            </a:r>
            <a:r>
              <a:rPr sz="2800" b="1" spc="10" dirty="0">
                <a:latin typeface="Times New Roman"/>
                <a:cs typeface="Times New Roman"/>
              </a:rPr>
              <a:t> </a:t>
            </a:r>
            <a:r>
              <a:rPr sz="2800" b="1" spc="-5" dirty="0">
                <a:latin typeface="Times New Roman"/>
                <a:cs typeface="Times New Roman"/>
              </a:rPr>
              <a:t>Movement</a:t>
            </a:r>
            <a:endParaRPr sz="2800">
              <a:latin typeface="Times New Roman"/>
              <a:cs typeface="Times New Roman"/>
            </a:endParaRPr>
          </a:p>
          <a:p>
            <a:pPr marL="329565" marR="5080" indent="-291465">
              <a:lnSpc>
                <a:spcPct val="100000"/>
              </a:lnSpc>
              <a:spcBef>
                <a:spcPts val="630"/>
              </a:spcBef>
              <a:buClr>
                <a:srgbClr val="CC3300"/>
              </a:buClr>
              <a:buSzPct val="85416"/>
              <a:buFont typeface="Wingdings"/>
              <a:buChar char=""/>
              <a:tabLst>
                <a:tab pos="330200" algn="l"/>
              </a:tabLst>
            </a:pPr>
            <a:r>
              <a:rPr sz="2400" b="1" spc="-5" dirty="0">
                <a:latin typeface="Arial Narrow"/>
                <a:cs typeface="Arial Narrow"/>
              </a:rPr>
              <a:t>Based </a:t>
            </a:r>
            <a:r>
              <a:rPr sz="2400" b="1" dirty="0">
                <a:latin typeface="Arial Narrow"/>
                <a:cs typeface="Arial Narrow"/>
              </a:rPr>
              <a:t>on belief that </a:t>
            </a:r>
            <a:r>
              <a:rPr sz="2400" b="1" spc="-5" dirty="0">
                <a:latin typeface="Arial Narrow"/>
                <a:cs typeface="Arial Narrow"/>
              </a:rPr>
              <a:t>managerial </a:t>
            </a:r>
            <a:r>
              <a:rPr sz="2400" b="1" dirty="0">
                <a:latin typeface="Arial Narrow"/>
                <a:cs typeface="Arial Narrow"/>
              </a:rPr>
              <a:t>practices, morale, </a:t>
            </a:r>
            <a:r>
              <a:rPr sz="2400" b="1" spc="-5" dirty="0">
                <a:latin typeface="Arial Narrow"/>
                <a:cs typeface="Arial Narrow"/>
              </a:rPr>
              <a:t>and  productivity are strongly linked and </a:t>
            </a:r>
            <a:r>
              <a:rPr sz="2400" b="1" dirty="0">
                <a:latin typeface="Arial Narrow"/>
                <a:cs typeface="Arial Narrow"/>
              </a:rPr>
              <a:t>that the proper </a:t>
            </a:r>
            <a:r>
              <a:rPr sz="2400" b="1" spc="-5" dirty="0">
                <a:latin typeface="Arial Narrow"/>
                <a:cs typeface="Arial Narrow"/>
              </a:rPr>
              <a:t>working  environment enhances worker</a:t>
            </a:r>
            <a:r>
              <a:rPr sz="2400" b="1" spc="40" dirty="0">
                <a:latin typeface="Arial Narrow"/>
                <a:cs typeface="Arial Narrow"/>
              </a:rPr>
              <a:t> </a:t>
            </a:r>
            <a:r>
              <a:rPr sz="2400" b="1" spc="-5" dirty="0">
                <a:latin typeface="Arial Narrow"/>
                <a:cs typeface="Arial Narrow"/>
              </a:rPr>
              <a:t>capabilities.</a:t>
            </a:r>
            <a:endParaRPr sz="2400">
              <a:latin typeface="Arial Narrow"/>
              <a:cs typeface="Arial Narrow"/>
            </a:endParaRPr>
          </a:p>
          <a:p>
            <a:pPr marL="329565" indent="-292100">
              <a:lnSpc>
                <a:spcPct val="100000"/>
              </a:lnSpc>
              <a:spcBef>
                <a:spcPts val="580"/>
              </a:spcBef>
              <a:buClr>
                <a:srgbClr val="CC3300"/>
              </a:buClr>
              <a:buSzPct val="85416"/>
              <a:buFont typeface="Wingdings"/>
              <a:buChar char=""/>
              <a:tabLst>
                <a:tab pos="330200" algn="l"/>
              </a:tabLst>
            </a:pPr>
            <a:r>
              <a:rPr sz="2400" b="1" spc="-5" dirty="0">
                <a:latin typeface="Arial Narrow"/>
                <a:cs typeface="Arial Narrow"/>
              </a:rPr>
              <a:t>Douglas</a:t>
            </a:r>
            <a:r>
              <a:rPr sz="2400" b="1" spc="10" dirty="0">
                <a:latin typeface="Arial Narrow"/>
                <a:cs typeface="Arial Narrow"/>
              </a:rPr>
              <a:t> </a:t>
            </a:r>
            <a:r>
              <a:rPr sz="2400" b="1" spc="-5" dirty="0">
                <a:latin typeface="Arial Narrow"/>
                <a:cs typeface="Arial Narrow"/>
              </a:rPr>
              <a:t>McGregor</a:t>
            </a:r>
            <a:endParaRPr sz="2400">
              <a:latin typeface="Arial Narrow"/>
              <a:cs typeface="Arial Narrow"/>
            </a:endParaRPr>
          </a:p>
          <a:p>
            <a:pPr marL="670560" lvl="1" indent="-180340">
              <a:lnSpc>
                <a:spcPct val="100000"/>
              </a:lnSpc>
              <a:spcBef>
                <a:spcPts val="500"/>
              </a:spcBef>
              <a:buSzPct val="59090"/>
              <a:buFont typeface="Wingdings"/>
              <a:buChar char=""/>
              <a:tabLst>
                <a:tab pos="671195" algn="l"/>
              </a:tabLst>
            </a:pPr>
            <a:r>
              <a:rPr sz="2200" b="1" i="1" spc="-5" dirty="0">
                <a:latin typeface="Times New Roman"/>
                <a:cs typeface="Times New Roman"/>
              </a:rPr>
              <a:t>Theory</a:t>
            </a:r>
            <a:r>
              <a:rPr sz="2200" b="1" i="1" spc="-10" dirty="0">
                <a:latin typeface="Times New Roman"/>
                <a:cs typeface="Times New Roman"/>
              </a:rPr>
              <a:t> </a:t>
            </a:r>
            <a:r>
              <a:rPr sz="2200" b="1" i="1" spc="-5" dirty="0">
                <a:latin typeface="Times New Roman"/>
                <a:cs typeface="Times New Roman"/>
              </a:rPr>
              <a:t>X</a:t>
            </a:r>
            <a:endParaRPr sz="2200">
              <a:latin typeface="Times New Roman"/>
              <a:cs typeface="Times New Roman"/>
            </a:endParaRPr>
          </a:p>
          <a:p>
            <a:pPr marL="840105" marR="2374265" lvl="2" indent="-172720">
              <a:lnSpc>
                <a:spcPct val="100000"/>
              </a:lnSpc>
              <a:spcBef>
                <a:spcPts val="459"/>
              </a:spcBef>
              <a:buFont typeface="Arial"/>
              <a:buChar char="–"/>
              <a:tabLst>
                <a:tab pos="840740" algn="l"/>
              </a:tabLst>
            </a:pPr>
            <a:r>
              <a:rPr sz="1800" b="1" spc="-5" dirty="0">
                <a:latin typeface="Arial"/>
                <a:cs typeface="Arial"/>
              </a:rPr>
              <a:t>Managers assume </a:t>
            </a:r>
            <a:r>
              <a:rPr sz="1800" b="1" dirty="0">
                <a:latin typeface="Arial"/>
                <a:cs typeface="Arial"/>
              </a:rPr>
              <a:t>people dislike</a:t>
            </a:r>
            <a:r>
              <a:rPr sz="1800" b="1" spc="-4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work,  </a:t>
            </a:r>
            <a:r>
              <a:rPr sz="1800" b="1" spc="-10" dirty="0">
                <a:latin typeface="Arial"/>
                <a:cs typeface="Arial"/>
              </a:rPr>
              <a:t>avoid </a:t>
            </a:r>
            <a:r>
              <a:rPr sz="1800" b="1" spc="-5" dirty="0">
                <a:latin typeface="Arial"/>
                <a:cs typeface="Arial"/>
              </a:rPr>
              <a:t>responsibility, lack ambition,  and need close</a:t>
            </a:r>
            <a:r>
              <a:rPr sz="1800" b="1" spc="-10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supervision.</a:t>
            </a:r>
            <a:endParaRPr sz="1800">
              <a:latin typeface="Arial"/>
              <a:cs typeface="Arial"/>
            </a:endParaRPr>
          </a:p>
          <a:p>
            <a:pPr marL="670560" lvl="1" indent="-180340">
              <a:lnSpc>
                <a:spcPct val="100000"/>
              </a:lnSpc>
              <a:spcBef>
                <a:spcPts val="505"/>
              </a:spcBef>
              <a:buSzPct val="59090"/>
              <a:buFont typeface="Wingdings"/>
              <a:buChar char=""/>
              <a:tabLst>
                <a:tab pos="671195" algn="l"/>
              </a:tabLst>
            </a:pPr>
            <a:r>
              <a:rPr sz="2200" b="1" i="1" spc="-5" dirty="0">
                <a:latin typeface="Times New Roman"/>
                <a:cs typeface="Times New Roman"/>
              </a:rPr>
              <a:t>Theory</a:t>
            </a:r>
            <a:r>
              <a:rPr sz="2200" b="1" i="1" spc="-80" dirty="0">
                <a:latin typeface="Times New Roman"/>
                <a:cs typeface="Times New Roman"/>
              </a:rPr>
              <a:t> </a:t>
            </a:r>
            <a:r>
              <a:rPr sz="2200" b="1" i="1" spc="-5" dirty="0">
                <a:latin typeface="Times New Roman"/>
                <a:cs typeface="Times New Roman"/>
              </a:rPr>
              <a:t>Y</a:t>
            </a:r>
            <a:endParaRPr sz="2200">
              <a:latin typeface="Times New Roman"/>
              <a:cs typeface="Times New Roman"/>
            </a:endParaRPr>
          </a:p>
          <a:p>
            <a:pPr marL="840105" marR="3150235" lvl="2" indent="-172720">
              <a:lnSpc>
                <a:spcPct val="100000"/>
              </a:lnSpc>
              <a:spcBef>
                <a:spcPts val="459"/>
              </a:spcBef>
              <a:buFont typeface="Arial"/>
              <a:buChar char="–"/>
              <a:tabLst>
                <a:tab pos="840740" algn="l"/>
              </a:tabLst>
            </a:pPr>
            <a:r>
              <a:rPr sz="1800" b="1" spc="-5" dirty="0">
                <a:latin typeface="Arial"/>
                <a:cs typeface="Arial"/>
              </a:rPr>
              <a:t>Managers assume </a:t>
            </a:r>
            <a:r>
              <a:rPr sz="1800" b="1" dirty="0">
                <a:latin typeface="Arial"/>
                <a:cs typeface="Arial"/>
              </a:rPr>
              <a:t>people</a:t>
            </a:r>
            <a:r>
              <a:rPr sz="1800" b="1" spc="-3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enjoy  work, </a:t>
            </a:r>
            <a:r>
              <a:rPr sz="1800" b="1" spc="-5" dirty="0">
                <a:latin typeface="Arial"/>
                <a:cs typeface="Arial"/>
              </a:rPr>
              <a:t>accept</a:t>
            </a:r>
            <a:r>
              <a:rPr sz="1800" b="1" spc="-20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responsibility,</a:t>
            </a:r>
            <a:endParaRPr sz="1800">
              <a:latin typeface="Arial"/>
              <a:cs typeface="Arial"/>
            </a:endParaRPr>
          </a:p>
          <a:p>
            <a:pPr marL="840105">
              <a:lnSpc>
                <a:spcPct val="100000"/>
              </a:lnSpc>
            </a:pPr>
            <a:r>
              <a:rPr sz="1800" b="1" spc="-5" dirty="0">
                <a:latin typeface="Arial"/>
                <a:cs typeface="Arial"/>
              </a:rPr>
              <a:t>are </a:t>
            </a:r>
            <a:r>
              <a:rPr sz="1800" b="1" spc="-10" dirty="0">
                <a:latin typeface="Arial"/>
                <a:cs typeface="Arial"/>
              </a:rPr>
              <a:t>innovative, </a:t>
            </a:r>
            <a:r>
              <a:rPr sz="1800" b="1" dirty="0">
                <a:latin typeface="Arial"/>
                <a:cs typeface="Arial"/>
              </a:rPr>
              <a:t>and</a:t>
            </a:r>
            <a:r>
              <a:rPr sz="1800" b="1" spc="75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are</a:t>
            </a:r>
            <a:endParaRPr sz="1800">
              <a:latin typeface="Arial"/>
              <a:cs typeface="Arial"/>
            </a:endParaRPr>
          </a:p>
          <a:p>
            <a:pPr marL="840105">
              <a:lnSpc>
                <a:spcPct val="100000"/>
              </a:lnSpc>
            </a:pPr>
            <a:r>
              <a:rPr sz="1800" b="1" spc="-5" dirty="0">
                <a:latin typeface="Arial"/>
                <a:cs typeface="Arial"/>
              </a:rPr>
              <a:t>self-controlling.</a:t>
            </a:r>
            <a:endParaRPr sz="18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258661" y="5644546"/>
            <a:ext cx="645795" cy="428625"/>
          </a:xfrm>
          <a:custGeom>
            <a:avLst/>
            <a:gdLst/>
            <a:ahLst/>
            <a:cxnLst/>
            <a:rect l="l" t="t" r="r" b="b"/>
            <a:pathLst>
              <a:path w="645795" h="428625">
                <a:moveTo>
                  <a:pt x="390706" y="0"/>
                </a:moveTo>
                <a:lnTo>
                  <a:pt x="367526" y="1718"/>
                </a:lnTo>
                <a:lnTo>
                  <a:pt x="342698" y="1718"/>
                </a:lnTo>
                <a:lnTo>
                  <a:pt x="100986" y="18924"/>
                </a:lnTo>
                <a:lnTo>
                  <a:pt x="77806" y="22360"/>
                </a:lnTo>
                <a:lnTo>
                  <a:pt x="52978" y="24078"/>
                </a:lnTo>
                <a:lnTo>
                  <a:pt x="29798" y="27515"/>
                </a:lnTo>
                <a:lnTo>
                  <a:pt x="6619" y="29233"/>
                </a:lnTo>
                <a:lnTo>
                  <a:pt x="0" y="41284"/>
                </a:lnTo>
                <a:lnTo>
                  <a:pt x="19881" y="65363"/>
                </a:lnTo>
                <a:lnTo>
                  <a:pt x="38090" y="91160"/>
                </a:lnTo>
                <a:lnTo>
                  <a:pt x="56299" y="115238"/>
                </a:lnTo>
                <a:lnTo>
                  <a:pt x="76157" y="139317"/>
                </a:lnTo>
                <a:lnTo>
                  <a:pt x="94366" y="165114"/>
                </a:lnTo>
                <a:lnTo>
                  <a:pt x="221853" y="333665"/>
                </a:lnTo>
                <a:lnTo>
                  <a:pt x="238390" y="357744"/>
                </a:lnTo>
                <a:lnTo>
                  <a:pt x="291369" y="428264"/>
                </a:lnTo>
                <a:lnTo>
                  <a:pt x="312899" y="423105"/>
                </a:lnTo>
                <a:lnTo>
                  <a:pt x="427124" y="405906"/>
                </a:lnTo>
                <a:lnTo>
                  <a:pt x="448655" y="404185"/>
                </a:lnTo>
                <a:lnTo>
                  <a:pt x="538051" y="390428"/>
                </a:lnTo>
                <a:lnTo>
                  <a:pt x="561231" y="385266"/>
                </a:lnTo>
                <a:lnTo>
                  <a:pt x="582738" y="381827"/>
                </a:lnTo>
                <a:lnTo>
                  <a:pt x="625799" y="371508"/>
                </a:lnTo>
                <a:lnTo>
                  <a:pt x="645657" y="364617"/>
                </a:lnTo>
                <a:lnTo>
                  <a:pt x="635716" y="352589"/>
                </a:lnTo>
                <a:lnTo>
                  <a:pt x="627448" y="340538"/>
                </a:lnTo>
                <a:lnTo>
                  <a:pt x="619156" y="330229"/>
                </a:lnTo>
                <a:lnTo>
                  <a:pt x="607590" y="319919"/>
                </a:lnTo>
                <a:lnTo>
                  <a:pt x="612537" y="328510"/>
                </a:lnTo>
                <a:lnTo>
                  <a:pt x="615858" y="340538"/>
                </a:lnTo>
                <a:lnTo>
                  <a:pt x="615858" y="350871"/>
                </a:lnTo>
                <a:lnTo>
                  <a:pt x="607590" y="354307"/>
                </a:lnTo>
                <a:lnTo>
                  <a:pt x="599298" y="349153"/>
                </a:lnTo>
                <a:lnTo>
                  <a:pt x="586059" y="338820"/>
                </a:lnTo>
                <a:lnTo>
                  <a:pt x="582738" y="331947"/>
                </a:lnTo>
                <a:lnTo>
                  <a:pt x="576119" y="302714"/>
                </a:lnTo>
                <a:lnTo>
                  <a:pt x="582738" y="282071"/>
                </a:lnTo>
                <a:lnTo>
                  <a:pt x="576119" y="266584"/>
                </a:lnTo>
                <a:lnTo>
                  <a:pt x="569499" y="252838"/>
                </a:lnTo>
                <a:lnTo>
                  <a:pt x="556260" y="228759"/>
                </a:lnTo>
                <a:lnTo>
                  <a:pt x="547969" y="218426"/>
                </a:lnTo>
                <a:lnTo>
                  <a:pt x="523140" y="182320"/>
                </a:lnTo>
                <a:lnTo>
                  <a:pt x="528111" y="192629"/>
                </a:lnTo>
                <a:lnTo>
                  <a:pt x="533081" y="201244"/>
                </a:lnTo>
                <a:lnTo>
                  <a:pt x="543021" y="221886"/>
                </a:lnTo>
                <a:lnTo>
                  <a:pt x="503282" y="202962"/>
                </a:lnTo>
                <a:lnTo>
                  <a:pt x="488371" y="173705"/>
                </a:lnTo>
                <a:lnTo>
                  <a:pt x="490043" y="146190"/>
                </a:lnTo>
                <a:lnTo>
                  <a:pt x="485073" y="123829"/>
                </a:lnTo>
                <a:lnTo>
                  <a:pt x="475132" y="103211"/>
                </a:lnTo>
                <a:lnTo>
                  <a:pt x="463543" y="84287"/>
                </a:lnTo>
                <a:lnTo>
                  <a:pt x="451953" y="73954"/>
                </a:lnTo>
                <a:lnTo>
                  <a:pt x="447005" y="61926"/>
                </a:lnTo>
                <a:lnTo>
                  <a:pt x="440363" y="51593"/>
                </a:lnTo>
                <a:lnTo>
                  <a:pt x="428773" y="44721"/>
                </a:lnTo>
                <a:lnTo>
                  <a:pt x="412236" y="53312"/>
                </a:lnTo>
                <a:lnTo>
                  <a:pt x="405617" y="41284"/>
                </a:lnTo>
                <a:lnTo>
                  <a:pt x="403945" y="25796"/>
                </a:lnTo>
                <a:lnTo>
                  <a:pt x="400647" y="10333"/>
                </a:lnTo>
                <a:lnTo>
                  <a:pt x="39070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788421" y="5579183"/>
            <a:ext cx="674370" cy="448945"/>
          </a:xfrm>
          <a:custGeom>
            <a:avLst/>
            <a:gdLst/>
            <a:ahLst/>
            <a:cxnLst/>
            <a:rect l="l" t="t" r="r" b="b"/>
            <a:pathLst>
              <a:path w="674370" h="448945">
                <a:moveTo>
                  <a:pt x="382437" y="0"/>
                </a:moveTo>
                <a:lnTo>
                  <a:pt x="243361" y="10333"/>
                </a:lnTo>
                <a:lnTo>
                  <a:pt x="198674" y="17205"/>
                </a:lnTo>
                <a:lnTo>
                  <a:pt x="175494" y="18924"/>
                </a:lnTo>
                <a:lnTo>
                  <a:pt x="129136" y="25820"/>
                </a:lnTo>
                <a:lnTo>
                  <a:pt x="105956" y="27538"/>
                </a:lnTo>
                <a:lnTo>
                  <a:pt x="59597" y="34411"/>
                </a:lnTo>
                <a:lnTo>
                  <a:pt x="38090" y="36129"/>
                </a:lnTo>
                <a:lnTo>
                  <a:pt x="14910" y="39566"/>
                </a:lnTo>
                <a:lnTo>
                  <a:pt x="8291" y="46439"/>
                </a:lnTo>
                <a:lnTo>
                  <a:pt x="14910" y="60208"/>
                </a:lnTo>
                <a:lnTo>
                  <a:pt x="18209" y="73978"/>
                </a:lnTo>
                <a:lnTo>
                  <a:pt x="16560" y="89442"/>
                </a:lnTo>
                <a:lnTo>
                  <a:pt x="13261" y="103211"/>
                </a:lnTo>
                <a:lnTo>
                  <a:pt x="0" y="116957"/>
                </a:lnTo>
                <a:lnTo>
                  <a:pt x="6642" y="125572"/>
                </a:lnTo>
                <a:lnTo>
                  <a:pt x="16560" y="125572"/>
                </a:lnTo>
                <a:lnTo>
                  <a:pt x="26500" y="123853"/>
                </a:lnTo>
                <a:lnTo>
                  <a:pt x="34769" y="123853"/>
                </a:lnTo>
                <a:lnTo>
                  <a:pt x="44709" y="125572"/>
                </a:lnTo>
                <a:lnTo>
                  <a:pt x="52978" y="125572"/>
                </a:lnTo>
                <a:lnTo>
                  <a:pt x="81128" y="130726"/>
                </a:lnTo>
                <a:lnTo>
                  <a:pt x="112576" y="161678"/>
                </a:lnTo>
                <a:lnTo>
                  <a:pt x="127486" y="204680"/>
                </a:lnTo>
                <a:lnTo>
                  <a:pt x="130785" y="225323"/>
                </a:lnTo>
                <a:lnTo>
                  <a:pt x="127486" y="235632"/>
                </a:lnTo>
                <a:lnTo>
                  <a:pt x="120867" y="249401"/>
                </a:lnTo>
                <a:lnTo>
                  <a:pt x="117546" y="252838"/>
                </a:lnTo>
                <a:lnTo>
                  <a:pt x="102658" y="249401"/>
                </a:lnTo>
                <a:lnTo>
                  <a:pt x="102658" y="201244"/>
                </a:lnTo>
                <a:lnTo>
                  <a:pt x="97688" y="190911"/>
                </a:lnTo>
                <a:lnTo>
                  <a:pt x="91068" y="180602"/>
                </a:lnTo>
                <a:lnTo>
                  <a:pt x="82777" y="172011"/>
                </a:lnTo>
                <a:lnTo>
                  <a:pt x="77829" y="163396"/>
                </a:lnTo>
                <a:lnTo>
                  <a:pt x="71187" y="156523"/>
                </a:lnTo>
                <a:lnTo>
                  <a:pt x="64568" y="153087"/>
                </a:lnTo>
                <a:lnTo>
                  <a:pt x="48030" y="149650"/>
                </a:lnTo>
                <a:lnTo>
                  <a:pt x="31470" y="149650"/>
                </a:lnTo>
                <a:lnTo>
                  <a:pt x="28149" y="163396"/>
                </a:lnTo>
                <a:lnTo>
                  <a:pt x="38090" y="177165"/>
                </a:lnTo>
                <a:lnTo>
                  <a:pt x="48030" y="189193"/>
                </a:lnTo>
                <a:lnTo>
                  <a:pt x="57948" y="202962"/>
                </a:lnTo>
                <a:lnTo>
                  <a:pt x="67889" y="214990"/>
                </a:lnTo>
                <a:lnTo>
                  <a:pt x="77829" y="228759"/>
                </a:lnTo>
                <a:lnTo>
                  <a:pt x="107628" y="264889"/>
                </a:lnTo>
                <a:lnTo>
                  <a:pt x="114248" y="263147"/>
                </a:lnTo>
                <a:lnTo>
                  <a:pt x="120867" y="259711"/>
                </a:lnTo>
                <a:lnTo>
                  <a:pt x="135755" y="256274"/>
                </a:lnTo>
                <a:lnTo>
                  <a:pt x="153964" y="259711"/>
                </a:lnTo>
                <a:lnTo>
                  <a:pt x="162256" y="263147"/>
                </a:lnTo>
                <a:lnTo>
                  <a:pt x="172173" y="264889"/>
                </a:lnTo>
                <a:lnTo>
                  <a:pt x="180465" y="273480"/>
                </a:lnTo>
                <a:lnTo>
                  <a:pt x="187084" y="282071"/>
                </a:lnTo>
                <a:lnTo>
                  <a:pt x="193704" y="288968"/>
                </a:lnTo>
                <a:lnTo>
                  <a:pt x="218532" y="326792"/>
                </a:lnTo>
                <a:lnTo>
                  <a:pt x="223502" y="352589"/>
                </a:lnTo>
                <a:lnTo>
                  <a:pt x="221853" y="362922"/>
                </a:lnTo>
                <a:lnTo>
                  <a:pt x="218532" y="371513"/>
                </a:lnTo>
                <a:lnTo>
                  <a:pt x="216883" y="380104"/>
                </a:lnTo>
                <a:lnTo>
                  <a:pt x="205293" y="387001"/>
                </a:lnTo>
                <a:lnTo>
                  <a:pt x="193704" y="374950"/>
                </a:lnTo>
                <a:lnTo>
                  <a:pt x="192054" y="359486"/>
                </a:lnTo>
                <a:lnTo>
                  <a:pt x="192054" y="342280"/>
                </a:lnTo>
                <a:lnTo>
                  <a:pt x="190382" y="326792"/>
                </a:lnTo>
                <a:lnTo>
                  <a:pt x="185435" y="314765"/>
                </a:lnTo>
                <a:lnTo>
                  <a:pt x="177144" y="309586"/>
                </a:lnTo>
                <a:lnTo>
                  <a:pt x="162256" y="297559"/>
                </a:lnTo>
                <a:lnTo>
                  <a:pt x="155636" y="294123"/>
                </a:lnTo>
                <a:lnTo>
                  <a:pt x="137427" y="287250"/>
                </a:lnTo>
                <a:lnTo>
                  <a:pt x="127486" y="290686"/>
                </a:lnTo>
                <a:lnTo>
                  <a:pt x="124165" y="302714"/>
                </a:lnTo>
                <a:lnTo>
                  <a:pt x="139076" y="321638"/>
                </a:lnTo>
                <a:lnTo>
                  <a:pt x="153964" y="338844"/>
                </a:lnTo>
                <a:lnTo>
                  <a:pt x="168875" y="357744"/>
                </a:lnTo>
                <a:lnTo>
                  <a:pt x="208592" y="414516"/>
                </a:lnTo>
                <a:lnTo>
                  <a:pt x="235092" y="448911"/>
                </a:lnTo>
                <a:lnTo>
                  <a:pt x="263242" y="443752"/>
                </a:lnTo>
                <a:lnTo>
                  <a:pt x="344347" y="433431"/>
                </a:lnTo>
                <a:lnTo>
                  <a:pt x="372497" y="428262"/>
                </a:lnTo>
                <a:lnTo>
                  <a:pt x="587708" y="400747"/>
                </a:lnTo>
                <a:lnTo>
                  <a:pt x="614209" y="395592"/>
                </a:lnTo>
                <a:lnTo>
                  <a:pt x="640687" y="392156"/>
                </a:lnTo>
                <a:lnTo>
                  <a:pt x="667187" y="387001"/>
                </a:lnTo>
                <a:lnTo>
                  <a:pt x="673807" y="374950"/>
                </a:lnTo>
                <a:lnTo>
                  <a:pt x="637388" y="326792"/>
                </a:lnTo>
                <a:lnTo>
                  <a:pt x="602619" y="276917"/>
                </a:lnTo>
                <a:lnTo>
                  <a:pt x="584410" y="252838"/>
                </a:lnTo>
                <a:lnTo>
                  <a:pt x="567850" y="228759"/>
                </a:lnTo>
                <a:lnTo>
                  <a:pt x="549641" y="204680"/>
                </a:lnTo>
                <a:lnTo>
                  <a:pt x="531432" y="178884"/>
                </a:lnTo>
                <a:lnTo>
                  <a:pt x="513223" y="156523"/>
                </a:lnTo>
                <a:lnTo>
                  <a:pt x="496663" y="132444"/>
                </a:lnTo>
                <a:lnTo>
                  <a:pt x="422154" y="41284"/>
                </a:lnTo>
                <a:lnTo>
                  <a:pt x="38243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953000" y="3516685"/>
            <a:ext cx="3273981" cy="27178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743735" y="5625622"/>
            <a:ext cx="36830" cy="52069"/>
          </a:xfrm>
          <a:custGeom>
            <a:avLst/>
            <a:gdLst/>
            <a:ahLst/>
            <a:cxnLst/>
            <a:rect l="l" t="t" r="r" b="b"/>
            <a:pathLst>
              <a:path w="36829" h="52070">
                <a:moveTo>
                  <a:pt x="6619" y="0"/>
                </a:moveTo>
                <a:lnTo>
                  <a:pt x="0" y="6896"/>
                </a:lnTo>
                <a:lnTo>
                  <a:pt x="8268" y="17205"/>
                </a:lnTo>
                <a:lnTo>
                  <a:pt x="13238" y="25796"/>
                </a:lnTo>
                <a:lnTo>
                  <a:pt x="16560" y="34411"/>
                </a:lnTo>
                <a:lnTo>
                  <a:pt x="21530" y="41284"/>
                </a:lnTo>
                <a:lnTo>
                  <a:pt x="31448" y="51617"/>
                </a:lnTo>
                <a:lnTo>
                  <a:pt x="34769" y="44721"/>
                </a:lnTo>
                <a:lnTo>
                  <a:pt x="36418" y="30975"/>
                </a:lnTo>
                <a:lnTo>
                  <a:pt x="33097" y="20642"/>
                </a:lnTo>
                <a:lnTo>
                  <a:pt x="26477" y="12051"/>
                </a:lnTo>
                <a:lnTo>
                  <a:pt x="21530" y="6896"/>
                </a:lnTo>
                <a:lnTo>
                  <a:pt x="661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5" dirty="0"/>
              <a:t>1–</a:t>
            </a:r>
            <a:fld id="{81D60167-4931-47E6-BA6A-407CBD079E47}" type="slidenum">
              <a:rPr spc="-5" dirty="0"/>
              <a:t>23</a:t>
            </a:fld>
            <a:endParaRPr spc="-5" dirty="0"/>
          </a:p>
        </p:txBody>
      </p:sp>
      <p:sp>
        <p:nvSpPr>
          <p:cNvPr id="10" name="object 10"/>
          <p:cNvSpPr txBox="1"/>
          <p:nvPr/>
        </p:nvSpPr>
        <p:spPr>
          <a:xfrm>
            <a:off x="612140" y="6595522"/>
            <a:ext cx="5948680" cy="153670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900" b="1" spc="-10" dirty="0">
                <a:solidFill>
                  <a:srgbClr val="333333"/>
                </a:solidFill>
                <a:latin typeface="Arial"/>
                <a:cs typeface="Arial"/>
              </a:rPr>
              <a:t>A. </a:t>
            </a:r>
            <a:r>
              <a:rPr sz="900" b="1" spc="-5" dirty="0">
                <a:solidFill>
                  <a:srgbClr val="333333"/>
                </a:solidFill>
                <a:latin typeface="Arial"/>
                <a:cs typeface="Arial"/>
              </a:rPr>
              <a:t>J. DuBrin, </a:t>
            </a:r>
            <a:r>
              <a:rPr sz="900" b="1" i="1" dirty="0">
                <a:solidFill>
                  <a:srgbClr val="333333"/>
                </a:solidFill>
                <a:latin typeface="Arial"/>
                <a:cs typeface="Arial"/>
              </a:rPr>
              <a:t>Fundamentals of Organizational Behavior</a:t>
            </a:r>
            <a:r>
              <a:rPr sz="900" b="1" dirty="0">
                <a:solidFill>
                  <a:srgbClr val="333333"/>
                </a:solidFill>
                <a:latin typeface="Arial"/>
                <a:cs typeface="Arial"/>
              </a:rPr>
              <a:t>, Second Edition. </a:t>
            </a:r>
            <a:r>
              <a:rPr sz="900" b="1" spc="-10" dirty="0">
                <a:solidFill>
                  <a:srgbClr val="333333"/>
                </a:solidFill>
                <a:latin typeface="Arial"/>
                <a:cs typeface="Arial"/>
              </a:rPr>
              <a:t>Copyright </a:t>
            </a:r>
            <a:r>
              <a:rPr sz="900" b="1" dirty="0">
                <a:solidFill>
                  <a:srgbClr val="333333"/>
                </a:solidFill>
                <a:latin typeface="Arial"/>
                <a:cs typeface="Arial"/>
              </a:rPr>
              <a:t>© </a:t>
            </a:r>
            <a:r>
              <a:rPr sz="900" b="1" spc="-5" dirty="0">
                <a:solidFill>
                  <a:srgbClr val="333333"/>
                </a:solidFill>
                <a:latin typeface="Arial"/>
                <a:cs typeface="Arial"/>
              </a:rPr>
              <a:t>2002 by</a:t>
            </a:r>
            <a:r>
              <a:rPr sz="900" b="1" dirty="0">
                <a:solidFill>
                  <a:srgbClr val="333333"/>
                </a:solidFill>
                <a:latin typeface="Arial"/>
                <a:cs typeface="Arial"/>
              </a:rPr>
              <a:t> South-Western.</a:t>
            </a:r>
            <a:endParaRPr sz="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88340" y="563626"/>
            <a:ext cx="5847715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u="heavy" spc="5" dirty="0">
                <a:uFill>
                  <a:solidFill>
                    <a:srgbClr val="000000"/>
                  </a:solidFill>
                </a:uFill>
                <a:latin typeface="Tahoma"/>
                <a:cs typeface="Tahoma"/>
              </a:rPr>
              <a:t>Key </a:t>
            </a:r>
            <a:r>
              <a:rPr sz="3200" u="heavy" dirty="0">
                <a:uFill>
                  <a:solidFill>
                    <a:srgbClr val="000000"/>
                  </a:solidFill>
                </a:uFill>
                <a:latin typeface="Tahoma"/>
                <a:cs typeface="Tahoma"/>
              </a:rPr>
              <a:t>Developments in OB</a:t>
            </a:r>
            <a:r>
              <a:rPr sz="3200" u="heavy" spc="-35" dirty="0">
                <a:uFill>
                  <a:solidFill>
                    <a:srgbClr val="000000"/>
                  </a:solidFill>
                </a:uFill>
                <a:latin typeface="Tahoma"/>
                <a:cs typeface="Tahoma"/>
              </a:rPr>
              <a:t> </a:t>
            </a:r>
            <a:r>
              <a:rPr sz="3200" u="heavy" spc="-5" dirty="0">
                <a:uFill>
                  <a:solidFill>
                    <a:srgbClr val="000000"/>
                  </a:solidFill>
                </a:uFill>
                <a:latin typeface="Tahoma"/>
                <a:cs typeface="Tahoma"/>
              </a:rPr>
              <a:t>History</a:t>
            </a:r>
            <a:endParaRPr sz="3200">
              <a:latin typeface="Tahoma"/>
              <a:cs typeface="Tahom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53236" y="1299203"/>
            <a:ext cx="7515225" cy="3625215"/>
          </a:xfrm>
          <a:prstGeom prst="rect">
            <a:avLst/>
          </a:prstGeom>
        </p:spPr>
        <p:txBody>
          <a:bodyPr vert="horz" wrap="square" lIns="0" tIns="1054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30"/>
              </a:spcBef>
            </a:pPr>
            <a:r>
              <a:rPr sz="2800" b="1" spc="-5" dirty="0">
                <a:latin typeface="Times New Roman"/>
                <a:cs typeface="Times New Roman"/>
              </a:rPr>
              <a:t>The Contingency</a:t>
            </a:r>
            <a:r>
              <a:rPr sz="2800" b="1" spc="5" dirty="0">
                <a:latin typeface="Times New Roman"/>
                <a:cs typeface="Times New Roman"/>
              </a:rPr>
              <a:t> </a:t>
            </a:r>
            <a:r>
              <a:rPr sz="2800" b="1" spc="-5" dirty="0">
                <a:latin typeface="Times New Roman"/>
                <a:cs typeface="Times New Roman"/>
              </a:rPr>
              <a:t>Approach</a:t>
            </a:r>
            <a:endParaRPr sz="2800">
              <a:latin typeface="Times New Roman"/>
              <a:cs typeface="Times New Roman"/>
            </a:endParaRPr>
          </a:p>
          <a:p>
            <a:pPr marL="329565" marR="5080" indent="-291465">
              <a:lnSpc>
                <a:spcPct val="100000"/>
              </a:lnSpc>
              <a:spcBef>
                <a:spcPts val="630"/>
              </a:spcBef>
              <a:buClr>
                <a:srgbClr val="CC3300"/>
              </a:buClr>
              <a:buSzPct val="85416"/>
              <a:buFont typeface="Wingdings"/>
              <a:buChar char=""/>
              <a:tabLst>
                <a:tab pos="330200" algn="l"/>
              </a:tabLst>
            </a:pPr>
            <a:r>
              <a:rPr sz="2400" b="1" spc="-5" dirty="0">
                <a:latin typeface="Arial Narrow"/>
                <a:cs typeface="Arial Narrow"/>
              </a:rPr>
              <a:t>Emphasizes </a:t>
            </a:r>
            <a:r>
              <a:rPr sz="2400" b="1" dirty="0">
                <a:latin typeface="Arial Narrow"/>
                <a:cs typeface="Arial Narrow"/>
              </a:rPr>
              <a:t>that there </a:t>
            </a:r>
            <a:r>
              <a:rPr sz="2400" b="1" spc="-5" dirty="0">
                <a:latin typeface="Arial Narrow"/>
                <a:cs typeface="Arial Narrow"/>
              </a:rPr>
              <a:t>is </a:t>
            </a:r>
            <a:r>
              <a:rPr sz="2400" b="1" dirty="0">
                <a:latin typeface="Arial Narrow"/>
                <a:cs typeface="Arial Narrow"/>
              </a:rPr>
              <a:t>no one best </a:t>
            </a:r>
            <a:r>
              <a:rPr sz="2400" b="1" spc="-5" dirty="0">
                <a:latin typeface="Arial Narrow"/>
                <a:cs typeface="Arial Narrow"/>
              </a:rPr>
              <a:t>way </a:t>
            </a:r>
            <a:r>
              <a:rPr sz="2400" b="1" dirty="0">
                <a:latin typeface="Arial Narrow"/>
                <a:cs typeface="Arial Narrow"/>
              </a:rPr>
              <a:t>to </a:t>
            </a:r>
            <a:r>
              <a:rPr sz="2400" b="1" spc="-5" dirty="0">
                <a:latin typeface="Arial Narrow"/>
                <a:cs typeface="Arial Narrow"/>
              </a:rPr>
              <a:t>manage  people. Different situations </a:t>
            </a:r>
            <a:r>
              <a:rPr sz="2400" b="1" dirty="0">
                <a:latin typeface="Arial Narrow"/>
                <a:cs typeface="Arial Narrow"/>
              </a:rPr>
              <a:t>require </a:t>
            </a:r>
            <a:r>
              <a:rPr sz="2400" b="1" spc="-5" dirty="0">
                <a:latin typeface="Arial Narrow"/>
                <a:cs typeface="Arial Narrow"/>
              </a:rPr>
              <a:t>managers </a:t>
            </a:r>
            <a:r>
              <a:rPr sz="2400" b="1" dirty="0">
                <a:latin typeface="Arial Narrow"/>
                <a:cs typeface="Arial Narrow"/>
              </a:rPr>
              <a:t>to </a:t>
            </a:r>
            <a:r>
              <a:rPr sz="2400" b="1" spc="-5" dirty="0">
                <a:latin typeface="Arial Narrow"/>
                <a:cs typeface="Arial Narrow"/>
              </a:rPr>
              <a:t>make  </a:t>
            </a:r>
            <a:r>
              <a:rPr sz="2400" b="1" dirty="0">
                <a:latin typeface="Arial Narrow"/>
                <a:cs typeface="Arial Narrow"/>
              </a:rPr>
              <a:t>decisions </a:t>
            </a:r>
            <a:r>
              <a:rPr sz="2400" b="1" spc="-5" dirty="0">
                <a:latin typeface="Arial Narrow"/>
                <a:cs typeface="Arial Narrow"/>
              </a:rPr>
              <a:t>about which managerial </a:t>
            </a:r>
            <a:r>
              <a:rPr sz="2400" b="1" dirty="0">
                <a:latin typeface="Arial Narrow"/>
                <a:cs typeface="Arial Narrow"/>
              </a:rPr>
              <a:t>methods </a:t>
            </a:r>
            <a:r>
              <a:rPr sz="2400" b="1" spc="-5" dirty="0">
                <a:latin typeface="Arial Narrow"/>
                <a:cs typeface="Arial Narrow"/>
              </a:rPr>
              <a:t>and </a:t>
            </a:r>
            <a:r>
              <a:rPr sz="2400" b="1" spc="-10" dirty="0">
                <a:latin typeface="Arial Narrow"/>
                <a:cs typeface="Arial Narrow"/>
              </a:rPr>
              <a:t>approaches  </a:t>
            </a:r>
            <a:r>
              <a:rPr sz="2400" b="1" dirty="0">
                <a:latin typeface="Arial Narrow"/>
                <a:cs typeface="Arial Narrow"/>
              </a:rPr>
              <a:t>to </a:t>
            </a:r>
            <a:r>
              <a:rPr sz="2400" b="1" spc="-5" dirty="0">
                <a:latin typeface="Arial Narrow"/>
                <a:cs typeface="Arial Narrow"/>
              </a:rPr>
              <a:t>use in </a:t>
            </a:r>
            <a:r>
              <a:rPr sz="2400" b="1" dirty="0">
                <a:latin typeface="Arial Narrow"/>
                <a:cs typeface="Arial Narrow"/>
              </a:rPr>
              <a:t>a </a:t>
            </a:r>
            <a:r>
              <a:rPr sz="2400" b="1" spc="-5" dirty="0">
                <a:latin typeface="Arial Narrow"/>
                <a:cs typeface="Arial Narrow"/>
              </a:rPr>
              <a:t>specific</a:t>
            </a:r>
            <a:r>
              <a:rPr sz="2400" b="1" spc="25" dirty="0">
                <a:latin typeface="Arial Narrow"/>
                <a:cs typeface="Arial Narrow"/>
              </a:rPr>
              <a:t> </a:t>
            </a:r>
            <a:r>
              <a:rPr sz="2400" b="1" spc="-5" dirty="0">
                <a:latin typeface="Arial Narrow"/>
                <a:cs typeface="Arial Narrow"/>
              </a:rPr>
              <a:t>instance.</a:t>
            </a:r>
            <a:endParaRPr sz="2400">
              <a:latin typeface="Arial Narrow"/>
              <a:cs typeface="Arial Narrow"/>
            </a:endParaRPr>
          </a:p>
          <a:p>
            <a:pPr marL="329565" marR="255270" indent="-291465">
              <a:lnSpc>
                <a:spcPct val="100000"/>
              </a:lnSpc>
              <a:spcBef>
                <a:spcPts val="580"/>
              </a:spcBef>
              <a:buClr>
                <a:srgbClr val="CC3300"/>
              </a:buClr>
              <a:buSzPct val="85416"/>
              <a:buFont typeface="Wingdings"/>
              <a:buChar char=""/>
              <a:tabLst>
                <a:tab pos="330200" algn="l"/>
              </a:tabLst>
            </a:pPr>
            <a:r>
              <a:rPr sz="2400" b="1" spc="-5" dirty="0">
                <a:latin typeface="Arial Narrow"/>
                <a:cs typeface="Arial Narrow"/>
              </a:rPr>
              <a:t>Knowledge </a:t>
            </a:r>
            <a:r>
              <a:rPr sz="2400" b="1" dirty="0">
                <a:latin typeface="Arial Narrow"/>
                <a:cs typeface="Arial Narrow"/>
              </a:rPr>
              <a:t>of </a:t>
            </a:r>
            <a:r>
              <a:rPr sz="2400" b="1" spc="-5" dirty="0">
                <a:latin typeface="Arial Narrow"/>
                <a:cs typeface="Arial Narrow"/>
              </a:rPr>
              <a:t>organizational behavior and management is  essential </a:t>
            </a:r>
            <a:r>
              <a:rPr sz="2400" b="1" dirty="0">
                <a:latin typeface="Arial Narrow"/>
                <a:cs typeface="Arial Narrow"/>
              </a:rPr>
              <a:t>to the </a:t>
            </a:r>
            <a:r>
              <a:rPr sz="2400" b="1" spc="-5" dirty="0">
                <a:latin typeface="Arial Narrow"/>
                <a:cs typeface="Arial Narrow"/>
              </a:rPr>
              <a:t>examination </a:t>
            </a:r>
            <a:r>
              <a:rPr sz="2400" b="1" dirty="0">
                <a:latin typeface="Arial Narrow"/>
                <a:cs typeface="Arial Narrow"/>
              </a:rPr>
              <a:t>of</a:t>
            </a:r>
            <a:r>
              <a:rPr sz="2400" b="1" spc="40" dirty="0">
                <a:latin typeface="Arial Narrow"/>
                <a:cs typeface="Arial Narrow"/>
              </a:rPr>
              <a:t> </a:t>
            </a:r>
            <a:r>
              <a:rPr sz="2400" b="1" spc="-5" dirty="0">
                <a:latin typeface="Arial Narrow"/>
                <a:cs typeface="Arial Narrow"/>
              </a:rPr>
              <a:t>individual</a:t>
            </a:r>
            <a:endParaRPr sz="2400">
              <a:latin typeface="Arial Narrow"/>
              <a:cs typeface="Arial Narrow"/>
            </a:endParaRPr>
          </a:p>
          <a:p>
            <a:pPr marL="329565" marR="3174365">
              <a:lnSpc>
                <a:spcPct val="100000"/>
              </a:lnSpc>
            </a:pPr>
            <a:r>
              <a:rPr sz="2400" b="1" spc="-5" dirty="0">
                <a:latin typeface="Arial Narrow"/>
                <a:cs typeface="Arial Narrow"/>
              </a:rPr>
              <a:t>and situational </a:t>
            </a:r>
            <a:r>
              <a:rPr sz="2400" b="1" dirty="0">
                <a:latin typeface="Arial Narrow"/>
                <a:cs typeface="Arial Narrow"/>
              </a:rPr>
              <a:t>differences before  </a:t>
            </a:r>
            <a:r>
              <a:rPr sz="2400" b="1" spc="-5" dirty="0">
                <a:latin typeface="Arial Narrow"/>
                <a:cs typeface="Arial Narrow"/>
              </a:rPr>
              <a:t>deciding </a:t>
            </a:r>
            <a:r>
              <a:rPr sz="2400" b="1" dirty="0">
                <a:latin typeface="Arial Narrow"/>
                <a:cs typeface="Arial Narrow"/>
              </a:rPr>
              <a:t>a </a:t>
            </a:r>
            <a:r>
              <a:rPr sz="2400" b="1" spc="-5" dirty="0">
                <a:latin typeface="Arial Narrow"/>
                <a:cs typeface="Arial Narrow"/>
              </a:rPr>
              <a:t>course </a:t>
            </a:r>
            <a:r>
              <a:rPr sz="2400" b="1" dirty="0">
                <a:latin typeface="Arial Narrow"/>
                <a:cs typeface="Arial Narrow"/>
              </a:rPr>
              <a:t>of</a:t>
            </a:r>
            <a:r>
              <a:rPr sz="2400" b="1" spc="20" dirty="0">
                <a:latin typeface="Arial Narrow"/>
                <a:cs typeface="Arial Narrow"/>
              </a:rPr>
              <a:t> </a:t>
            </a:r>
            <a:r>
              <a:rPr sz="2400" b="1" spc="-5" dirty="0">
                <a:latin typeface="Arial Narrow"/>
                <a:cs typeface="Arial Narrow"/>
              </a:rPr>
              <a:t>action.</a:t>
            </a:r>
            <a:endParaRPr sz="2400">
              <a:latin typeface="Arial Narrow"/>
              <a:cs typeface="Arial Narrow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900210" y="4903828"/>
            <a:ext cx="124092" cy="10914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200982" y="4038501"/>
            <a:ext cx="3179431" cy="244063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975286" y="4957556"/>
            <a:ext cx="32384" cy="38735"/>
          </a:xfrm>
          <a:custGeom>
            <a:avLst/>
            <a:gdLst/>
            <a:ahLst/>
            <a:cxnLst/>
            <a:rect l="l" t="t" r="r" b="b"/>
            <a:pathLst>
              <a:path w="32384" h="38735">
                <a:moveTo>
                  <a:pt x="26038" y="0"/>
                </a:moveTo>
                <a:lnTo>
                  <a:pt x="16855" y="1689"/>
                </a:lnTo>
                <a:lnTo>
                  <a:pt x="6121" y="8403"/>
                </a:lnTo>
                <a:lnTo>
                  <a:pt x="0" y="15116"/>
                </a:lnTo>
                <a:lnTo>
                  <a:pt x="1530" y="23519"/>
                </a:lnTo>
                <a:lnTo>
                  <a:pt x="7652" y="30232"/>
                </a:lnTo>
                <a:lnTo>
                  <a:pt x="15304" y="35278"/>
                </a:lnTo>
                <a:lnTo>
                  <a:pt x="26038" y="38635"/>
                </a:lnTo>
                <a:lnTo>
                  <a:pt x="29099" y="35278"/>
                </a:lnTo>
                <a:lnTo>
                  <a:pt x="32160" y="6713"/>
                </a:lnTo>
                <a:lnTo>
                  <a:pt x="2603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5" dirty="0"/>
              <a:t>1–</a:t>
            </a:r>
            <a:fld id="{81D60167-4931-47E6-BA6A-407CBD079E47}" type="slidenum">
              <a:rPr spc="-5" dirty="0"/>
              <a:t>24</a:t>
            </a:fld>
            <a:endParaRPr spc="-5" dirty="0"/>
          </a:p>
        </p:txBody>
      </p:sp>
      <p:sp>
        <p:nvSpPr>
          <p:cNvPr id="9" name="object 9"/>
          <p:cNvSpPr txBox="1"/>
          <p:nvPr/>
        </p:nvSpPr>
        <p:spPr>
          <a:xfrm>
            <a:off x="612140" y="6595522"/>
            <a:ext cx="5948680" cy="153670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900" b="1" spc="-10" dirty="0">
                <a:solidFill>
                  <a:srgbClr val="333333"/>
                </a:solidFill>
                <a:latin typeface="Arial"/>
                <a:cs typeface="Arial"/>
              </a:rPr>
              <a:t>A. </a:t>
            </a:r>
            <a:r>
              <a:rPr sz="900" b="1" spc="-5" dirty="0">
                <a:solidFill>
                  <a:srgbClr val="333333"/>
                </a:solidFill>
                <a:latin typeface="Arial"/>
                <a:cs typeface="Arial"/>
              </a:rPr>
              <a:t>J. DuBrin, </a:t>
            </a:r>
            <a:r>
              <a:rPr sz="900" b="1" i="1" dirty="0">
                <a:solidFill>
                  <a:srgbClr val="333333"/>
                </a:solidFill>
                <a:latin typeface="Arial"/>
                <a:cs typeface="Arial"/>
              </a:rPr>
              <a:t>Fundamentals of Organizational Behavior</a:t>
            </a:r>
            <a:r>
              <a:rPr sz="900" b="1" dirty="0">
                <a:solidFill>
                  <a:srgbClr val="333333"/>
                </a:solidFill>
                <a:latin typeface="Arial"/>
                <a:cs typeface="Arial"/>
              </a:rPr>
              <a:t>, Second Edition. </a:t>
            </a:r>
            <a:r>
              <a:rPr sz="900" b="1" spc="-10" dirty="0">
                <a:solidFill>
                  <a:srgbClr val="333333"/>
                </a:solidFill>
                <a:latin typeface="Arial"/>
                <a:cs typeface="Arial"/>
              </a:rPr>
              <a:t>Copyright </a:t>
            </a:r>
            <a:r>
              <a:rPr sz="900" b="1" dirty="0">
                <a:solidFill>
                  <a:srgbClr val="333333"/>
                </a:solidFill>
                <a:latin typeface="Arial"/>
                <a:cs typeface="Arial"/>
              </a:rPr>
              <a:t>© </a:t>
            </a:r>
            <a:r>
              <a:rPr sz="900" b="1" spc="-5" dirty="0">
                <a:solidFill>
                  <a:srgbClr val="333333"/>
                </a:solidFill>
                <a:latin typeface="Arial"/>
                <a:cs typeface="Arial"/>
              </a:rPr>
              <a:t>2002 by</a:t>
            </a:r>
            <a:r>
              <a:rPr sz="900" b="1" dirty="0">
                <a:solidFill>
                  <a:srgbClr val="333333"/>
                </a:solidFill>
                <a:latin typeface="Arial"/>
                <a:cs typeface="Arial"/>
              </a:rPr>
              <a:t> South-Western.</a:t>
            </a:r>
            <a:endParaRPr sz="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70102" rIns="0" bIns="0" rtlCol="0">
            <a:spAutoFit/>
          </a:bodyPr>
          <a:lstStyle/>
          <a:p>
            <a:pPr marL="50800" marR="5080">
              <a:lnSpc>
                <a:spcPct val="100000"/>
              </a:lnSpc>
              <a:spcBef>
                <a:spcPts val="95"/>
              </a:spcBef>
            </a:pPr>
            <a:r>
              <a:rPr sz="2800" u="heavy" spc="-5" dirty="0">
                <a:uFill>
                  <a:solidFill>
                    <a:srgbClr val="000000"/>
                  </a:solidFill>
                </a:uFill>
                <a:latin typeface="Tahoma"/>
                <a:cs typeface="Tahoma"/>
              </a:rPr>
              <a:t>Key Managerial Practices </a:t>
            </a:r>
            <a:r>
              <a:rPr sz="2800" u="heavy" dirty="0">
                <a:uFill>
                  <a:solidFill>
                    <a:srgbClr val="000000"/>
                  </a:solidFill>
                </a:uFill>
                <a:latin typeface="Tahoma"/>
                <a:cs typeface="Tahoma"/>
              </a:rPr>
              <a:t>of </a:t>
            </a:r>
            <a:r>
              <a:rPr sz="2800" u="heavy" spc="-5" dirty="0">
                <a:uFill>
                  <a:solidFill>
                    <a:srgbClr val="000000"/>
                  </a:solidFill>
                </a:uFill>
                <a:latin typeface="Tahoma"/>
                <a:cs typeface="Tahoma"/>
              </a:rPr>
              <a:t>Successful </a:t>
            </a:r>
            <a:r>
              <a:rPr sz="2800" spc="-5" dirty="0">
                <a:latin typeface="Tahoma"/>
                <a:cs typeface="Tahoma"/>
              </a:rPr>
              <a:t> </a:t>
            </a:r>
            <a:r>
              <a:rPr sz="2800" u="heavy" spc="-5" dirty="0">
                <a:uFill>
                  <a:solidFill>
                    <a:srgbClr val="000000"/>
                  </a:solidFill>
                </a:uFill>
                <a:latin typeface="Tahoma"/>
                <a:cs typeface="Tahoma"/>
              </a:rPr>
              <a:t>Organizations</a:t>
            </a:r>
            <a:endParaRPr sz="2800">
              <a:latin typeface="Tahoma"/>
              <a:cs typeface="Tahom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91895" y="1607819"/>
            <a:ext cx="2180844" cy="685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764540" y="1870684"/>
            <a:ext cx="3280410" cy="3317875"/>
          </a:xfrm>
          <a:prstGeom prst="rect">
            <a:avLst/>
          </a:prstGeom>
        </p:spPr>
        <p:txBody>
          <a:bodyPr vert="horz" wrap="square" lIns="0" tIns="73660" rIns="0" bIns="0" rtlCol="0">
            <a:spAutoFit/>
          </a:bodyPr>
          <a:lstStyle/>
          <a:p>
            <a:pPr marL="358775" indent="-346710">
              <a:lnSpc>
                <a:spcPct val="100000"/>
              </a:lnSpc>
              <a:spcBef>
                <a:spcPts val="580"/>
              </a:spcBef>
              <a:buAutoNum type="arabicPeriod"/>
              <a:tabLst>
                <a:tab pos="358775" algn="l"/>
                <a:tab pos="359410" algn="l"/>
              </a:tabLst>
            </a:pPr>
            <a:r>
              <a:rPr sz="2000" b="1" spc="-5" dirty="0">
                <a:latin typeface="Arial"/>
                <a:cs typeface="Arial"/>
              </a:rPr>
              <a:t>Employment</a:t>
            </a:r>
            <a:r>
              <a:rPr sz="2000" b="1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security.</a:t>
            </a:r>
            <a:endParaRPr sz="2000">
              <a:latin typeface="Arial"/>
              <a:cs typeface="Arial"/>
            </a:endParaRPr>
          </a:p>
          <a:p>
            <a:pPr marL="358775" marR="455930" indent="-346710">
              <a:lnSpc>
                <a:spcPct val="100000"/>
              </a:lnSpc>
              <a:spcBef>
                <a:spcPts val="480"/>
              </a:spcBef>
              <a:buAutoNum type="arabicPeriod"/>
              <a:tabLst>
                <a:tab pos="358775" algn="l"/>
                <a:tab pos="359410" algn="l"/>
              </a:tabLst>
            </a:pPr>
            <a:r>
              <a:rPr sz="2000" b="1" dirty="0">
                <a:latin typeface="Arial"/>
                <a:cs typeface="Arial"/>
              </a:rPr>
              <a:t>High standards in  selecting</a:t>
            </a:r>
            <a:r>
              <a:rPr sz="2000" b="1" spc="-10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personnel.</a:t>
            </a:r>
            <a:endParaRPr sz="2000">
              <a:latin typeface="Arial"/>
              <a:cs typeface="Arial"/>
            </a:endParaRPr>
          </a:p>
          <a:p>
            <a:pPr marL="358775" marR="189230" indent="-346710">
              <a:lnSpc>
                <a:spcPct val="100000"/>
              </a:lnSpc>
              <a:spcBef>
                <a:spcPts val="480"/>
              </a:spcBef>
              <a:buAutoNum type="arabicPeriod"/>
              <a:tabLst>
                <a:tab pos="358775" algn="l"/>
                <a:tab pos="359410" algn="l"/>
              </a:tabLst>
            </a:pPr>
            <a:r>
              <a:rPr sz="2000" b="1" spc="-5" dirty="0">
                <a:latin typeface="Arial"/>
                <a:cs typeface="Arial"/>
              </a:rPr>
              <a:t>Extensive </a:t>
            </a:r>
            <a:r>
              <a:rPr sz="2000" b="1" dirty="0">
                <a:latin typeface="Arial"/>
                <a:cs typeface="Arial"/>
              </a:rPr>
              <a:t>use of self-  managed teams and  decentralized</a:t>
            </a:r>
            <a:r>
              <a:rPr sz="2000" b="1" spc="-11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decision  making.</a:t>
            </a:r>
            <a:endParaRPr sz="2000">
              <a:latin typeface="Arial"/>
              <a:cs typeface="Arial"/>
            </a:endParaRPr>
          </a:p>
          <a:p>
            <a:pPr marL="358775" marR="5080" indent="-346710">
              <a:lnSpc>
                <a:spcPct val="100000"/>
              </a:lnSpc>
              <a:spcBef>
                <a:spcPts val="480"/>
              </a:spcBef>
              <a:buAutoNum type="arabicPeriod"/>
              <a:tabLst>
                <a:tab pos="358775" algn="l"/>
                <a:tab pos="359410" algn="l"/>
              </a:tabLst>
            </a:pPr>
            <a:r>
              <a:rPr sz="2000" b="1" dirty="0">
                <a:latin typeface="Arial"/>
                <a:cs typeface="Arial"/>
              </a:rPr>
              <a:t>Comparatively high  compensation based</a:t>
            </a:r>
            <a:r>
              <a:rPr sz="2000" b="1" spc="-10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on  performance.</a:t>
            </a:r>
            <a:endParaRPr sz="2000">
              <a:latin typeface="Arial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5" dirty="0"/>
              <a:t>1–</a:t>
            </a:r>
            <a:fld id="{81D60167-4931-47E6-BA6A-407CBD079E47}" type="slidenum">
              <a:rPr spc="-5" dirty="0"/>
              <a:t>25</a:t>
            </a:fld>
            <a:endParaRPr spc="-5" dirty="0"/>
          </a:p>
        </p:txBody>
      </p:sp>
      <p:sp>
        <p:nvSpPr>
          <p:cNvPr id="5" name="object 5"/>
          <p:cNvSpPr txBox="1"/>
          <p:nvPr/>
        </p:nvSpPr>
        <p:spPr>
          <a:xfrm>
            <a:off x="4727828" y="1931035"/>
            <a:ext cx="3307079" cy="325627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8140" marR="516255" indent="-346075">
              <a:lnSpc>
                <a:spcPct val="100000"/>
              </a:lnSpc>
              <a:spcBef>
                <a:spcPts val="105"/>
              </a:spcBef>
              <a:buAutoNum type="arabicPeriod" startAt="5"/>
              <a:tabLst>
                <a:tab pos="358140" algn="l"/>
                <a:tab pos="358775" algn="l"/>
              </a:tabLst>
            </a:pPr>
            <a:r>
              <a:rPr sz="2000" b="1" spc="-5" dirty="0">
                <a:latin typeface="Arial"/>
                <a:cs typeface="Arial"/>
              </a:rPr>
              <a:t>Extensive</a:t>
            </a:r>
            <a:r>
              <a:rPr sz="2000" b="1" spc="-55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employee  </a:t>
            </a:r>
            <a:r>
              <a:rPr sz="2000" b="1" dirty="0">
                <a:latin typeface="Arial"/>
                <a:cs typeface="Arial"/>
              </a:rPr>
              <a:t>training.</a:t>
            </a:r>
            <a:endParaRPr sz="2000">
              <a:latin typeface="Arial"/>
              <a:cs typeface="Arial"/>
            </a:endParaRPr>
          </a:p>
          <a:p>
            <a:pPr marL="358140" marR="5080" indent="-346075">
              <a:lnSpc>
                <a:spcPct val="100000"/>
              </a:lnSpc>
              <a:spcBef>
                <a:spcPts val="480"/>
              </a:spcBef>
              <a:buAutoNum type="arabicPeriod" startAt="5"/>
              <a:tabLst>
                <a:tab pos="358140" algn="l"/>
                <a:tab pos="358775" algn="l"/>
              </a:tabLst>
            </a:pPr>
            <a:r>
              <a:rPr sz="2000" b="1" dirty="0">
                <a:latin typeface="Arial"/>
                <a:cs typeface="Arial"/>
              </a:rPr>
              <a:t>Reduction of status  differences between  higher management</a:t>
            </a:r>
            <a:r>
              <a:rPr sz="2000" b="1" spc="-114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and  other</a:t>
            </a:r>
            <a:r>
              <a:rPr sz="2000" b="1" spc="-30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employees.</a:t>
            </a:r>
            <a:endParaRPr sz="2000">
              <a:latin typeface="Arial"/>
              <a:cs typeface="Arial"/>
            </a:endParaRPr>
          </a:p>
          <a:p>
            <a:pPr marL="358140" marR="314325" indent="-346075">
              <a:lnSpc>
                <a:spcPct val="100000"/>
              </a:lnSpc>
              <a:spcBef>
                <a:spcPts val="480"/>
              </a:spcBef>
              <a:buAutoNum type="arabicPeriod" startAt="5"/>
              <a:tabLst>
                <a:tab pos="358140" algn="l"/>
                <a:tab pos="358775" algn="l"/>
              </a:tabLst>
            </a:pPr>
            <a:r>
              <a:rPr sz="2000" b="1" dirty="0">
                <a:latin typeface="Arial"/>
                <a:cs typeface="Arial"/>
              </a:rPr>
              <a:t>Information sharing  among managers</a:t>
            </a:r>
            <a:r>
              <a:rPr sz="2000" b="1" spc="-10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and  other</a:t>
            </a:r>
            <a:r>
              <a:rPr sz="2000" b="1" spc="-3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workers.</a:t>
            </a:r>
            <a:endParaRPr sz="2000">
              <a:latin typeface="Arial"/>
              <a:cs typeface="Arial"/>
            </a:endParaRPr>
          </a:p>
          <a:p>
            <a:pPr marL="358140" indent="-346075">
              <a:lnSpc>
                <a:spcPct val="100000"/>
              </a:lnSpc>
              <a:spcBef>
                <a:spcPts val="470"/>
              </a:spcBef>
              <a:buAutoNum type="arabicPeriod" startAt="5"/>
              <a:tabLst>
                <a:tab pos="358140" algn="l"/>
                <a:tab pos="358775" algn="l"/>
              </a:tabLst>
            </a:pPr>
            <a:r>
              <a:rPr sz="2000" b="1" dirty="0">
                <a:latin typeface="Arial"/>
                <a:cs typeface="Arial"/>
              </a:rPr>
              <a:t>Promotion from</a:t>
            </a:r>
            <a:r>
              <a:rPr sz="2000" b="1" spc="-7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within.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8213852" y="6645656"/>
            <a:ext cx="16573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10" dirty="0">
                <a:solidFill>
                  <a:srgbClr val="333333"/>
                </a:solidFill>
                <a:latin typeface="Arial"/>
                <a:cs typeface="Arial"/>
              </a:rPr>
              <a:t>26</a:t>
            </a:r>
            <a:endParaRPr sz="1000"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841044" y="1915795"/>
            <a:ext cx="7134225" cy="1671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72085">
              <a:lnSpc>
                <a:spcPct val="100000"/>
              </a:lnSpc>
              <a:spcBef>
                <a:spcPts val="100"/>
              </a:spcBef>
              <a:tabLst>
                <a:tab pos="1994535" algn="l"/>
                <a:tab pos="3727450" algn="l"/>
              </a:tabLst>
            </a:pPr>
            <a:r>
              <a:rPr sz="5400" b="1" spc="-5" dirty="0">
                <a:latin typeface="Times New Roman"/>
                <a:cs typeface="Times New Roman"/>
              </a:rPr>
              <a:t>What	other	knowledge  </a:t>
            </a:r>
            <a:r>
              <a:rPr sz="5400" b="1" dirty="0">
                <a:latin typeface="Times New Roman"/>
                <a:cs typeface="Times New Roman"/>
              </a:rPr>
              <a:t>help </a:t>
            </a:r>
            <a:r>
              <a:rPr sz="5400" b="1" spc="-10" dirty="0">
                <a:latin typeface="Times New Roman"/>
                <a:cs typeface="Times New Roman"/>
              </a:rPr>
              <a:t>us </a:t>
            </a:r>
            <a:r>
              <a:rPr sz="5400" b="1" dirty="0">
                <a:latin typeface="Times New Roman"/>
                <a:cs typeface="Times New Roman"/>
              </a:rPr>
              <a:t>understand</a:t>
            </a:r>
            <a:r>
              <a:rPr sz="5400" b="1" spc="-75" dirty="0">
                <a:latin typeface="Times New Roman"/>
                <a:cs typeface="Times New Roman"/>
              </a:rPr>
              <a:t> </a:t>
            </a:r>
            <a:r>
              <a:rPr sz="5400" b="1" dirty="0">
                <a:latin typeface="Times New Roman"/>
                <a:cs typeface="Times New Roman"/>
              </a:rPr>
              <a:t>OB?</a:t>
            </a:r>
            <a:endParaRPr sz="5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57200" y="457200"/>
            <a:ext cx="8229600" cy="85661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3429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270"/>
              </a:spcBef>
            </a:pPr>
            <a:r>
              <a:rPr sz="3200" u="heavy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Contributing</a:t>
            </a:r>
            <a:r>
              <a:rPr sz="3200" u="heavy" spc="-2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3200" u="heavy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Disciplines</a:t>
            </a:r>
            <a:endParaRPr sz="32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85800" y="1371600"/>
            <a:ext cx="7772400" cy="4876800"/>
          </a:xfrm>
          <a:custGeom>
            <a:avLst/>
            <a:gdLst/>
            <a:ahLst/>
            <a:cxnLst/>
            <a:rect l="l" t="t" r="r" b="b"/>
            <a:pathLst>
              <a:path w="7772400" h="4876800">
                <a:moveTo>
                  <a:pt x="7772400" y="0"/>
                </a:moveTo>
                <a:lnTo>
                  <a:pt x="0" y="0"/>
                </a:lnTo>
                <a:lnTo>
                  <a:pt x="0" y="4876800"/>
                </a:lnTo>
                <a:lnTo>
                  <a:pt x="7772400" y="4876800"/>
                </a:lnTo>
                <a:lnTo>
                  <a:pt x="77724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764540" y="1299717"/>
            <a:ext cx="7415530" cy="45053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8585">
              <a:lnSpc>
                <a:spcPct val="100000"/>
              </a:lnSpc>
              <a:spcBef>
                <a:spcPts val="100"/>
              </a:spcBef>
            </a:pPr>
            <a:r>
              <a:rPr sz="3000" b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Psychology</a:t>
            </a:r>
            <a:endParaRPr sz="3000">
              <a:latin typeface="Times New Roman"/>
              <a:cs typeface="Times New Roman"/>
            </a:endParaRPr>
          </a:p>
          <a:p>
            <a:pPr marL="12700" marR="5080" indent="914400">
              <a:lnSpc>
                <a:spcPts val="2880"/>
              </a:lnSpc>
              <a:spcBef>
                <a:spcPts val="695"/>
              </a:spcBef>
            </a:pPr>
            <a:r>
              <a:rPr sz="3000" b="1" i="1" spc="-5" dirty="0">
                <a:latin typeface="Times New Roman"/>
                <a:cs typeface="Times New Roman"/>
              </a:rPr>
              <a:t>The science that seeks to measure,  explain, and sometimes </a:t>
            </a:r>
            <a:r>
              <a:rPr sz="3000" b="1" i="1" dirty="0">
                <a:latin typeface="Times New Roman"/>
                <a:cs typeface="Times New Roman"/>
              </a:rPr>
              <a:t>change </a:t>
            </a:r>
            <a:r>
              <a:rPr sz="3000" b="1" i="1" spc="-5" dirty="0">
                <a:latin typeface="Times New Roman"/>
                <a:cs typeface="Times New Roman"/>
              </a:rPr>
              <a:t>the </a:t>
            </a:r>
            <a:r>
              <a:rPr sz="3000" b="1" i="1" dirty="0">
                <a:latin typeface="Times New Roman"/>
                <a:cs typeface="Times New Roman"/>
              </a:rPr>
              <a:t>behavior of  </a:t>
            </a:r>
            <a:r>
              <a:rPr sz="3000" b="1" i="1" spc="-5" dirty="0">
                <a:latin typeface="Times New Roman"/>
                <a:cs typeface="Times New Roman"/>
              </a:rPr>
              <a:t>humans and other</a:t>
            </a:r>
            <a:r>
              <a:rPr sz="3000" b="1" i="1" spc="10" dirty="0">
                <a:latin typeface="Times New Roman"/>
                <a:cs typeface="Times New Roman"/>
              </a:rPr>
              <a:t> </a:t>
            </a:r>
            <a:r>
              <a:rPr sz="3000" b="1" i="1" dirty="0">
                <a:latin typeface="Times New Roman"/>
                <a:cs typeface="Times New Roman"/>
              </a:rPr>
              <a:t>animals.</a:t>
            </a:r>
            <a:endParaRPr sz="3000">
              <a:latin typeface="Times New Roman"/>
              <a:cs typeface="Times New Roman"/>
            </a:endParaRPr>
          </a:p>
          <a:p>
            <a:pPr marL="417830" indent="-291465">
              <a:lnSpc>
                <a:spcPts val="3115"/>
              </a:lnSpc>
              <a:spcBef>
                <a:spcPts val="45"/>
              </a:spcBef>
              <a:buClr>
                <a:srgbClr val="CC3300"/>
              </a:buClr>
              <a:buSzPct val="84615"/>
              <a:buFont typeface="Wingdings"/>
              <a:buChar char=""/>
              <a:tabLst>
                <a:tab pos="418465" algn="l"/>
              </a:tabLst>
            </a:pPr>
            <a:r>
              <a:rPr sz="2600" b="1" dirty="0">
                <a:latin typeface="Times New Roman"/>
                <a:cs typeface="Times New Roman"/>
              </a:rPr>
              <a:t>Unit of</a:t>
            </a:r>
            <a:r>
              <a:rPr sz="2600" b="1" spc="-25" dirty="0">
                <a:latin typeface="Times New Roman"/>
                <a:cs typeface="Times New Roman"/>
              </a:rPr>
              <a:t> </a:t>
            </a:r>
            <a:r>
              <a:rPr sz="2600" b="1" dirty="0">
                <a:latin typeface="Times New Roman"/>
                <a:cs typeface="Times New Roman"/>
              </a:rPr>
              <a:t>Analysis:</a:t>
            </a:r>
            <a:endParaRPr sz="2600">
              <a:latin typeface="Times New Roman"/>
              <a:cs typeface="Times New Roman"/>
            </a:endParaRPr>
          </a:p>
          <a:p>
            <a:pPr marL="579755">
              <a:lnSpc>
                <a:spcPts val="3354"/>
              </a:lnSpc>
            </a:pPr>
            <a:r>
              <a:rPr sz="2800" b="1" i="1" spc="-5" dirty="0">
                <a:latin typeface="Times New Roman"/>
                <a:cs typeface="Times New Roman"/>
              </a:rPr>
              <a:t>Individual</a:t>
            </a:r>
            <a:endParaRPr sz="2800">
              <a:latin typeface="Times New Roman"/>
              <a:cs typeface="Times New Roman"/>
            </a:endParaRPr>
          </a:p>
          <a:p>
            <a:pPr marL="417830" indent="-291465">
              <a:lnSpc>
                <a:spcPct val="100000"/>
              </a:lnSpc>
              <a:spcBef>
                <a:spcPts val="5"/>
              </a:spcBef>
              <a:buClr>
                <a:srgbClr val="CC3300"/>
              </a:buClr>
              <a:buSzPct val="84615"/>
              <a:buFont typeface="Wingdings"/>
              <a:buChar char=""/>
              <a:tabLst>
                <a:tab pos="418465" algn="l"/>
              </a:tabLst>
            </a:pPr>
            <a:r>
              <a:rPr sz="2600" b="1" dirty="0">
                <a:latin typeface="Times New Roman"/>
                <a:cs typeface="Times New Roman"/>
              </a:rPr>
              <a:t>Contributions to</a:t>
            </a:r>
            <a:r>
              <a:rPr sz="2600" b="1" spc="-35" dirty="0">
                <a:latin typeface="Times New Roman"/>
                <a:cs typeface="Times New Roman"/>
              </a:rPr>
              <a:t> </a:t>
            </a:r>
            <a:r>
              <a:rPr sz="2600" b="1" dirty="0">
                <a:latin typeface="Times New Roman"/>
                <a:cs typeface="Times New Roman"/>
              </a:rPr>
              <a:t>OB:</a:t>
            </a:r>
            <a:endParaRPr sz="2600">
              <a:latin typeface="Times New Roman"/>
              <a:cs typeface="Times New Roman"/>
            </a:endParaRPr>
          </a:p>
          <a:p>
            <a:pPr marL="759460" lvl="1" indent="-180340">
              <a:lnSpc>
                <a:spcPct val="100000"/>
              </a:lnSpc>
              <a:spcBef>
                <a:spcPts val="15"/>
              </a:spcBef>
              <a:buSzPct val="59090"/>
              <a:buFont typeface="Wingdings"/>
              <a:buChar char=""/>
              <a:tabLst>
                <a:tab pos="760095" algn="l"/>
              </a:tabLst>
            </a:pPr>
            <a:r>
              <a:rPr sz="2200" b="1" i="1" spc="-5" dirty="0">
                <a:latin typeface="Times New Roman"/>
                <a:cs typeface="Times New Roman"/>
              </a:rPr>
              <a:t>Learning, motivation, personality, emotions,</a:t>
            </a:r>
            <a:r>
              <a:rPr sz="2200" b="1" i="1" spc="40" dirty="0">
                <a:latin typeface="Times New Roman"/>
                <a:cs typeface="Times New Roman"/>
              </a:rPr>
              <a:t> </a:t>
            </a:r>
            <a:r>
              <a:rPr sz="2200" b="1" i="1" spc="-5" dirty="0">
                <a:latin typeface="Times New Roman"/>
                <a:cs typeface="Times New Roman"/>
              </a:rPr>
              <a:t>perception</a:t>
            </a:r>
            <a:endParaRPr sz="2200">
              <a:latin typeface="Times New Roman"/>
              <a:cs typeface="Times New Roman"/>
            </a:endParaRPr>
          </a:p>
          <a:p>
            <a:pPr marL="759460" lvl="1" indent="-180340">
              <a:lnSpc>
                <a:spcPct val="100000"/>
              </a:lnSpc>
              <a:buSzPct val="59090"/>
              <a:buFont typeface="Wingdings"/>
              <a:buChar char=""/>
              <a:tabLst>
                <a:tab pos="760095" algn="l"/>
              </a:tabLst>
            </a:pPr>
            <a:r>
              <a:rPr sz="2200" b="1" i="1" spc="-5" dirty="0">
                <a:latin typeface="Times New Roman"/>
                <a:cs typeface="Times New Roman"/>
              </a:rPr>
              <a:t>Training, leadership effectiveness, job</a:t>
            </a:r>
            <a:r>
              <a:rPr sz="2200" b="1" i="1" spc="35" dirty="0">
                <a:latin typeface="Times New Roman"/>
                <a:cs typeface="Times New Roman"/>
              </a:rPr>
              <a:t> </a:t>
            </a:r>
            <a:r>
              <a:rPr sz="2200" b="1" i="1" spc="-5" dirty="0">
                <a:latin typeface="Times New Roman"/>
                <a:cs typeface="Times New Roman"/>
              </a:rPr>
              <a:t>satisfaction</a:t>
            </a:r>
            <a:endParaRPr sz="2200">
              <a:latin typeface="Times New Roman"/>
              <a:cs typeface="Times New Roman"/>
            </a:endParaRPr>
          </a:p>
          <a:p>
            <a:pPr marL="641985" marR="675005" lvl="1" indent="-62865">
              <a:lnSpc>
                <a:spcPts val="2110"/>
              </a:lnSpc>
              <a:spcBef>
                <a:spcPts val="515"/>
              </a:spcBef>
              <a:buSzPct val="59090"/>
              <a:buFont typeface="Wingdings"/>
              <a:buChar char=""/>
              <a:tabLst>
                <a:tab pos="760095" algn="l"/>
              </a:tabLst>
            </a:pPr>
            <a:r>
              <a:rPr sz="2200" b="1" i="1" spc="-5" dirty="0">
                <a:latin typeface="Times New Roman"/>
                <a:cs typeface="Times New Roman"/>
              </a:rPr>
              <a:t>Individual decision making, performance appraisal,  attitude</a:t>
            </a:r>
            <a:r>
              <a:rPr sz="2200" b="1" i="1" spc="-10" dirty="0">
                <a:latin typeface="Times New Roman"/>
                <a:cs typeface="Times New Roman"/>
              </a:rPr>
              <a:t> </a:t>
            </a:r>
            <a:r>
              <a:rPr sz="2200" b="1" i="1" spc="-5" dirty="0">
                <a:latin typeface="Times New Roman"/>
                <a:cs typeface="Times New Roman"/>
              </a:rPr>
              <a:t>measurement</a:t>
            </a:r>
            <a:endParaRPr sz="2200">
              <a:latin typeface="Times New Roman"/>
              <a:cs typeface="Times New Roman"/>
            </a:endParaRPr>
          </a:p>
          <a:p>
            <a:pPr marL="759460" lvl="1" indent="-180340">
              <a:lnSpc>
                <a:spcPct val="100000"/>
              </a:lnSpc>
              <a:spcBef>
                <a:spcPts val="20"/>
              </a:spcBef>
              <a:buSzPct val="59090"/>
              <a:buFont typeface="Wingdings"/>
              <a:buChar char=""/>
              <a:tabLst>
                <a:tab pos="760095" algn="l"/>
              </a:tabLst>
            </a:pPr>
            <a:r>
              <a:rPr sz="2200" b="1" i="1" spc="-5" dirty="0">
                <a:latin typeface="Times New Roman"/>
                <a:cs typeface="Times New Roman"/>
              </a:rPr>
              <a:t>Employee selection, work design, and work</a:t>
            </a:r>
            <a:r>
              <a:rPr sz="2200" b="1" i="1" spc="5" dirty="0">
                <a:latin typeface="Times New Roman"/>
                <a:cs typeface="Times New Roman"/>
              </a:rPr>
              <a:t> </a:t>
            </a:r>
            <a:r>
              <a:rPr sz="2200" b="1" i="1" spc="-5" dirty="0">
                <a:latin typeface="Times New Roman"/>
                <a:cs typeface="Times New Roman"/>
              </a:rPr>
              <a:t>stress</a:t>
            </a:r>
            <a:endParaRPr sz="2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66572" y="57911"/>
            <a:ext cx="7542276" cy="90220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007465" y="172974"/>
            <a:ext cx="7039609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u="heavy" dirty="0">
                <a:uFill>
                  <a:solidFill>
                    <a:srgbClr val="000000"/>
                  </a:solidFill>
                </a:uFill>
                <a:latin typeface="Tahoma"/>
                <a:cs typeface="Tahoma"/>
              </a:rPr>
              <a:t>Contributing Disciplines </a:t>
            </a:r>
            <a:r>
              <a:rPr sz="3200" u="heavy" spc="-5" dirty="0">
                <a:uFill>
                  <a:solidFill>
                    <a:srgbClr val="000000"/>
                  </a:solidFill>
                </a:uFill>
                <a:latin typeface="Tahoma"/>
                <a:cs typeface="Tahoma"/>
              </a:rPr>
              <a:t>to the </a:t>
            </a:r>
            <a:r>
              <a:rPr sz="3200" u="heavy" dirty="0">
                <a:uFill>
                  <a:solidFill>
                    <a:srgbClr val="000000"/>
                  </a:solidFill>
                </a:uFill>
                <a:latin typeface="Tahoma"/>
                <a:cs typeface="Tahoma"/>
              </a:rPr>
              <a:t>OB</a:t>
            </a:r>
            <a:r>
              <a:rPr sz="3200" u="heavy" spc="25" dirty="0">
                <a:uFill>
                  <a:solidFill>
                    <a:srgbClr val="000000"/>
                  </a:solidFill>
                </a:uFill>
                <a:latin typeface="Tahoma"/>
                <a:cs typeface="Tahoma"/>
              </a:rPr>
              <a:t> </a:t>
            </a:r>
            <a:r>
              <a:rPr sz="3200" u="heavy" dirty="0">
                <a:uFill>
                  <a:solidFill>
                    <a:srgbClr val="000000"/>
                  </a:solidFill>
                </a:uFill>
                <a:latin typeface="Tahoma"/>
                <a:cs typeface="Tahoma"/>
              </a:rPr>
              <a:t>Field</a:t>
            </a:r>
            <a:endParaRPr sz="3200">
              <a:latin typeface="Tahoma"/>
              <a:cs typeface="Tahom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010411" y="617219"/>
            <a:ext cx="7054596" cy="746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90600" y="2362200"/>
            <a:ext cx="5693663" cy="36576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443471" y="3884676"/>
            <a:ext cx="271272" cy="25450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431279" y="5725667"/>
            <a:ext cx="271272" cy="9601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684264" y="3631691"/>
            <a:ext cx="1844039" cy="92659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395716" y="3989832"/>
            <a:ext cx="138683" cy="7924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47344" y="1315211"/>
            <a:ext cx="2619756" cy="192633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85800" y="1371600"/>
            <a:ext cx="7772400" cy="4876800"/>
          </a:xfrm>
          <a:custGeom>
            <a:avLst/>
            <a:gdLst/>
            <a:ahLst/>
            <a:cxnLst/>
            <a:rect l="l" t="t" r="r" b="b"/>
            <a:pathLst>
              <a:path w="7772400" h="4876800">
                <a:moveTo>
                  <a:pt x="7772400" y="0"/>
                </a:moveTo>
                <a:lnTo>
                  <a:pt x="0" y="0"/>
                </a:lnTo>
                <a:lnTo>
                  <a:pt x="0" y="4876800"/>
                </a:lnTo>
                <a:lnTo>
                  <a:pt x="7772400" y="4876800"/>
                </a:lnTo>
                <a:lnTo>
                  <a:pt x="77724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853236" y="1350010"/>
            <a:ext cx="272034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Social</a:t>
            </a:r>
            <a:r>
              <a:rPr sz="2800" b="1" u="heavy" spc="-4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800" b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Psychology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64540" y="1816735"/>
            <a:ext cx="7240905" cy="4022725"/>
          </a:xfrm>
          <a:prstGeom prst="rect">
            <a:avLst/>
          </a:prstGeom>
        </p:spPr>
        <p:txBody>
          <a:bodyPr vert="horz" wrap="square" lIns="0" tIns="57785" rIns="0" bIns="0" rtlCol="0">
            <a:spAutoFit/>
          </a:bodyPr>
          <a:lstStyle/>
          <a:p>
            <a:pPr marL="12700" marR="5080">
              <a:lnSpc>
                <a:spcPts val="2810"/>
              </a:lnSpc>
              <a:spcBef>
                <a:spcPts val="455"/>
              </a:spcBef>
            </a:pPr>
            <a:r>
              <a:rPr sz="2600" b="1" i="1" dirty="0">
                <a:latin typeface="Times New Roman"/>
                <a:cs typeface="Times New Roman"/>
              </a:rPr>
              <a:t>An area within psychology that blends concepts from  psychology and sociology and that focuses on the  influence of people on one</a:t>
            </a:r>
            <a:r>
              <a:rPr sz="2600" b="1" i="1" spc="-45" dirty="0">
                <a:latin typeface="Times New Roman"/>
                <a:cs typeface="Times New Roman"/>
              </a:rPr>
              <a:t> </a:t>
            </a:r>
            <a:r>
              <a:rPr sz="2600" b="1" i="1" dirty="0">
                <a:latin typeface="Times New Roman"/>
                <a:cs typeface="Times New Roman"/>
              </a:rPr>
              <a:t>another.</a:t>
            </a:r>
            <a:endParaRPr sz="2600">
              <a:latin typeface="Times New Roman"/>
              <a:cs typeface="Times New Roman"/>
            </a:endParaRPr>
          </a:p>
          <a:p>
            <a:pPr marL="417830" indent="-291465">
              <a:lnSpc>
                <a:spcPct val="100000"/>
              </a:lnSpc>
              <a:spcBef>
                <a:spcPts val="235"/>
              </a:spcBef>
              <a:buClr>
                <a:srgbClr val="CC3300"/>
              </a:buClr>
              <a:buSzPct val="84090"/>
              <a:buFont typeface="Wingdings"/>
              <a:buChar char=""/>
              <a:tabLst>
                <a:tab pos="418465" algn="l"/>
              </a:tabLst>
            </a:pPr>
            <a:r>
              <a:rPr sz="2200" b="1" spc="-5" dirty="0">
                <a:latin typeface="Times New Roman"/>
                <a:cs typeface="Times New Roman"/>
              </a:rPr>
              <a:t>Unit of</a:t>
            </a:r>
            <a:r>
              <a:rPr sz="2200" b="1" spc="15" dirty="0">
                <a:latin typeface="Times New Roman"/>
                <a:cs typeface="Times New Roman"/>
              </a:rPr>
              <a:t> </a:t>
            </a:r>
            <a:r>
              <a:rPr sz="2200" b="1" spc="-5" dirty="0">
                <a:latin typeface="Times New Roman"/>
                <a:cs typeface="Times New Roman"/>
              </a:rPr>
              <a:t>Analysis:</a:t>
            </a:r>
            <a:endParaRPr sz="2200">
              <a:latin typeface="Times New Roman"/>
              <a:cs typeface="Times New Roman"/>
            </a:endParaRPr>
          </a:p>
          <a:p>
            <a:pPr marL="579755">
              <a:lnSpc>
                <a:spcPct val="100000"/>
              </a:lnSpc>
              <a:spcBef>
                <a:spcPts val="310"/>
              </a:spcBef>
            </a:pPr>
            <a:r>
              <a:rPr sz="2800" b="1" i="1" spc="-5" dirty="0">
                <a:latin typeface="Times New Roman"/>
                <a:cs typeface="Times New Roman"/>
              </a:rPr>
              <a:t>Group</a:t>
            </a:r>
            <a:endParaRPr sz="2800">
              <a:latin typeface="Times New Roman"/>
              <a:cs typeface="Times New Roman"/>
            </a:endParaRPr>
          </a:p>
          <a:p>
            <a:pPr marL="417830" indent="-291465">
              <a:lnSpc>
                <a:spcPct val="100000"/>
              </a:lnSpc>
              <a:spcBef>
                <a:spcPts val="290"/>
              </a:spcBef>
              <a:buClr>
                <a:srgbClr val="CC3300"/>
              </a:buClr>
              <a:buSzPct val="84090"/>
              <a:buFont typeface="Wingdings"/>
              <a:buChar char=""/>
              <a:tabLst>
                <a:tab pos="418465" algn="l"/>
              </a:tabLst>
            </a:pPr>
            <a:r>
              <a:rPr sz="2200" b="1" spc="-5" dirty="0">
                <a:latin typeface="Times New Roman"/>
                <a:cs typeface="Times New Roman"/>
              </a:rPr>
              <a:t>Contributions to</a:t>
            </a:r>
            <a:r>
              <a:rPr sz="2200" b="1" spc="10" dirty="0">
                <a:latin typeface="Times New Roman"/>
                <a:cs typeface="Times New Roman"/>
              </a:rPr>
              <a:t> </a:t>
            </a:r>
            <a:r>
              <a:rPr sz="2200" b="1" spc="-5" dirty="0">
                <a:latin typeface="Times New Roman"/>
                <a:cs typeface="Times New Roman"/>
              </a:rPr>
              <a:t>OB:</a:t>
            </a:r>
            <a:endParaRPr sz="2200">
              <a:latin typeface="Times New Roman"/>
              <a:cs typeface="Times New Roman"/>
            </a:endParaRPr>
          </a:p>
          <a:p>
            <a:pPr marL="742950" lvl="1" indent="-163195">
              <a:lnSpc>
                <a:spcPct val="100000"/>
              </a:lnSpc>
              <a:spcBef>
                <a:spcPts val="250"/>
              </a:spcBef>
              <a:buSzPct val="60000"/>
              <a:buFont typeface="Wingdings"/>
              <a:buChar char=""/>
              <a:tabLst>
                <a:tab pos="742950" algn="l"/>
              </a:tabLst>
            </a:pPr>
            <a:r>
              <a:rPr sz="2000" b="1" i="1" dirty="0">
                <a:latin typeface="Times New Roman"/>
                <a:cs typeface="Times New Roman"/>
              </a:rPr>
              <a:t>Behavioral</a:t>
            </a:r>
            <a:r>
              <a:rPr sz="2000" b="1" i="1" spc="-40" dirty="0">
                <a:latin typeface="Times New Roman"/>
                <a:cs typeface="Times New Roman"/>
              </a:rPr>
              <a:t> </a:t>
            </a:r>
            <a:r>
              <a:rPr sz="2000" b="1" i="1" dirty="0">
                <a:latin typeface="Times New Roman"/>
                <a:cs typeface="Times New Roman"/>
              </a:rPr>
              <a:t>change</a:t>
            </a:r>
            <a:endParaRPr sz="2000">
              <a:latin typeface="Times New Roman"/>
              <a:cs typeface="Times New Roman"/>
            </a:endParaRPr>
          </a:p>
          <a:p>
            <a:pPr marL="742950" lvl="1" indent="-163195">
              <a:lnSpc>
                <a:spcPct val="100000"/>
              </a:lnSpc>
              <a:spcBef>
                <a:spcPts val="240"/>
              </a:spcBef>
              <a:buSzPct val="60000"/>
              <a:buFont typeface="Wingdings"/>
              <a:buChar char=""/>
              <a:tabLst>
                <a:tab pos="742950" algn="l"/>
              </a:tabLst>
            </a:pPr>
            <a:r>
              <a:rPr sz="2000" b="1" i="1" spc="-5" dirty="0">
                <a:latin typeface="Times New Roman"/>
                <a:cs typeface="Times New Roman"/>
              </a:rPr>
              <a:t>Attitude</a:t>
            </a:r>
            <a:r>
              <a:rPr sz="2000" b="1" i="1" spc="-25" dirty="0">
                <a:latin typeface="Times New Roman"/>
                <a:cs typeface="Times New Roman"/>
              </a:rPr>
              <a:t> </a:t>
            </a:r>
            <a:r>
              <a:rPr sz="2000" b="1" i="1" dirty="0">
                <a:latin typeface="Times New Roman"/>
                <a:cs typeface="Times New Roman"/>
              </a:rPr>
              <a:t>change</a:t>
            </a:r>
            <a:endParaRPr sz="2000">
              <a:latin typeface="Times New Roman"/>
              <a:cs typeface="Times New Roman"/>
            </a:endParaRPr>
          </a:p>
          <a:p>
            <a:pPr marL="742950" lvl="1" indent="-163195">
              <a:lnSpc>
                <a:spcPct val="100000"/>
              </a:lnSpc>
              <a:spcBef>
                <a:spcPts val="240"/>
              </a:spcBef>
              <a:buSzPct val="60000"/>
              <a:buFont typeface="Wingdings"/>
              <a:buChar char=""/>
              <a:tabLst>
                <a:tab pos="742950" algn="l"/>
              </a:tabLst>
            </a:pPr>
            <a:r>
              <a:rPr sz="2000" b="1" i="1" dirty="0">
                <a:latin typeface="Times New Roman"/>
                <a:cs typeface="Times New Roman"/>
              </a:rPr>
              <a:t>Communication</a:t>
            </a:r>
            <a:endParaRPr sz="2000">
              <a:latin typeface="Times New Roman"/>
              <a:cs typeface="Times New Roman"/>
            </a:endParaRPr>
          </a:p>
          <a:p>
            <a:pPr marL="742950" lvl="1" indent="-163195">
              <a:lnSpc>
                <a:spcPct val="100000"/>
              </a:lnSpc>
              <a:spcBef>
                <a:spcPts val="240"/>
              </a:spcBef>
              <a:buSzPct val="60000"/>
              <a:buFont typeface="Wingdings"/>
              <a:buChar char=""/>
              <a:tabLst>
                <a:tab pos="742950" algn="l"/>
              </a:tabLst>
            </a:pPr>
            <a:r>
              <a:rPr sz="2000" b="1" i="1" dirty="0">
                <a:latin typeface="Times New Roman"/>
                <a:cs typeface="Times New Roman"/>
              </a:rPr>
              <a:t>Group</a:t>
            </a:r>
            <a:r>
              <a:rPr sz="2000" b="1" i="1" spc="-35" dirty="0">
                <a:latin typeface="Times New Roman"/>
                <a:cs typeface="Times New Roman"/>
              </a:rPr>
              <a:t> </a:t>
            </a:r>
            <a:r>
              <a:rPr sz="2000" b="1" i="1" dirty="0">
                <a:latin typeface="Times New Roman"/>
                <a:cs typeface="Times New Roman"/>
              </a:rPr>
              <a:t>processes</a:t>
            </a:r>
            <a:endParaRPr sz="2000">
              <a:latin typeface="Times New Roman"/>
              <a:cs typeface="Times New Roman"/>
            </a:endParaRPr>
          </a:p>
          <a:p>
            <a:pPr marL="742950" lvl="1" indent="-163195">
              <a:lnSpc>
                <a:spcPct val="100000"/>
              </a:lnSpc>
              <a:spcBef>
                <a:spcPts val="240"/>
              </a:spcBef>
              <a:buSzPct val="60000"/>
              <a:buFont typeface="Wingdings"/>
              <a:buChar char=""/>
              <a:tabLst>
                <a:tab pos="742950" algn="l"/>
              </a:tabLst>
            </a:pPr>
            <a:r>
              <a:rPr sz="2000" b="1" i="1" dirty="0">
                <a:latin typeface="Times New Roman"/>
                <a:cs typeface="Times New Roman"/>
              </a:rPr>
              <a:t>Group decision</a:t>
            </a:r>
            <a:r>
              <a:rPr sz="2000" b="1" i="1" spc="-50" dirty="0">
                <a:latin typeface="Times New Roman"/>
                <a:cs typeface="Times New Roman"/>
              </a:rPr>
              <a:t> </a:t>
            </a:r>
            <a:r>
              <a:rPr sz="2000" b="1" i="1" dirty="0">
                <a:latin typeface="Times New Roman"/>
                <a:cs typeface="Times New Roman"/>
              </a:rPr>
              <a:t>making</a:t>
            </a:r>
            <a:endParaRPr sz="20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48055" y="448055"/>
            <a:ext cx="2394204" cy="9022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88340" y="563626"/>
            <a:ext cx="1883410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b="1" u="heavy" spc="-5" dirty="0">
                <a:uFill>
                  <a:solidFill>
                    <a:srgbClr val="000000"/>
                  </a:solidFill>
                </a:uFill>
                <a:latin typeface="Tahoma"/>
                <a:cs typeface="Tahoma"/>
              </a:rPr>
              <a:t>Pre</a:t>
            </a:r>
            <a:r>
              <a:rPr sz="3200" b="1" u="heavy" spc="5" dirty="0">
                <a:uFill>
                  <a:solidFill>
                    <a:srgbClr val="000000"/>
                  </a:solidFill>
                </a:uFill>
                <a:latin typeface="Tahoma"/>
                <a:cs typeface="Tahoma"/>
              </a:rPr>
              <a:t>m</a:t>
            </a:r>
            <a:r>
              <a:rPr sz="3200" b="1" u="heavy" dirty="0">
                <a:uFill>
                  <a:solidFill>
                    <a:srgbClr val="000000"/>
                  </a:solidFill>
                </a:uFill>
                <a:latin typeface="Tahoma"/>
                <a:cs typeface="Tahoma"/>
              </a:rPr>
              <a:t>ises</a:t>
            </a:r>
            <a:endParaRPr sz="3200">
              <a:latin typeface="Tahoma"/>
              <a:cs typeface="Tahom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91895" y="1002791"/>
            <a:ext cx="1906524" cy="8839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535940" y="1307169"/>
            <a:ext cx="7821930" cy="4433570"/>
          </a:xfrm>
          <a:prstGeom prst="rect">
            <a:avLst/>
          </a:prstGeom>
        </p:spPr>
        <p:txBody>
          <a:bodyPr vert="horz" wrap="square" lIns="0" tIns="1003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90"/>
              </a:spcBef>
            </a:pPr>
            <a:r>
              <a:rPr sz="2800" b="1" spc="-5" dirty="0">
                <a:latin typeface="Arial"/>
                <a:cs typeface="Arial"/>
              </a:rPr>
              <a:t>Organizations are complex</a:t>
            </a:r>
            <a:r>
              <a:rPr sz="2800" b="1" spc="50" dirty="0">
                <a:latin typeface="Arial"/>
                <a:cs typeface="Arial"/>
              </a:rPr>
              <a:t> </a:t>
            </a:r>
            <a:r>
              <a:rPr sz="2800" b="1" spc="-5" dirty="0">
                <a:latin typeface="Arial"/>
                <a:cs typeface="Arial"/>
              </a:rPr>
              <a:t>systems.</a:t>
            </a:r>
            <a:endParaRPr sz="2800">
              <a:latin typeface="Arial"/>
              <a:cs typeface="Arial"/>
            </a:endParaRPr>
          </a:p>
          <a:p>
            <a:pPr marL="417830" marR="824230" indent="-291465">
              <a:lnSpc>
                <a:spcPct val="100000"/>
              </a:lnSpc>
              <a:spcBef>
                <a:spcPts val="505"/>
              </a:spcBef>
              <a:buClr>
                <a:srgbClr val="CC3300"/>
              </a:buClr>
              <a:buSzPct val="85000"/>
              <a:buFont typeface="Wingdings"/>
              <a:buChar char=""/>
              <a:tabLst>
                <a:tab pos="418465" algn="l"/>
              </a:tabLst>
            </a:pPr>
            <a:r>
              <a:rPr sz="2000" b="1" dirty="0">
                <a:latin typeface="Arial"/>
                <a:cs typeface="Arial"/>
              </a:rPr>
              <a:t>Need to understand </a:t>
            </a:r>
            <a:r>
              <a:rPr sz="2000" b="1" spc="-5" dirty="0">
                <a:latin typeface="Arial"/>
                <a:cs typeface="Arial"/>
              </a:rPr>
              <a:t>how </a:t>
            </a:r>
            <a:r>
              <a:rPr sz="2000" b="1" dirty="0">
                <a:latin typeface="Arial"/>
                <a:cs typeface="Arial"/>
              </a:rPr>
              <a:t>the </a:t>
            </a:r>
            <a:r>
              <a:rPr sz="2000" b="1" spc="-5" dirty="0">
                <a:latin typeface="Arial"/>
                <a:cs typeface="Arial"/>
              </a:rPr>
              <a:t>system </a:t>
            </a:r>
            <a:r>
              <a:rPr sz="2000" b="1" dirty="0">
                <a:latin typeface="Arial"/>
                <a:cs typeface="Arial"/>
              </a:rPr>
              <a:t>operates esp. in</a:t>
            </a:r>
            <a:r>
              <a:rPr sz="2000" b="1" spc="-14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a  sociotechnical </a:t>
            </a:r>
            <a:r>
              <a:rPr sz="2000" b="1" spc="-5" dirty="0">
                <a:latin typeface="Arial"/>
                <a:cs typeface="Arial"/>
              </a:rPr>
              <a:t>system </a:t>
            </a:r>
            <a:r>
              <a:rPr sz="2000" b="1" dirty="0">
                <a:latin typeface="Arial"/>
                <a:cs typeface="Arial"/>
              </a:rPr>
              <a:t>– humanity and</a:t>
            </a:r>
            <a:r>
              <a:rPr sz="2000" b="1" spc="-75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technology.</a:t>
            </a:r>
            <a:endParaRPr sz="2000">
              <a:latin typeface="Arial"/>
              <a:cs typeface="Arial"/>
            </a:endParaRPr>
          </a:p>
          <a:p>
            <a:pPr marL="12700" marR="1687195" indent="99060">
              <a:lnSpc>
                <a:spcPct val="100000"/>
              </a:lnSpc>
              <a:spcBef>
                <a:spcPts val="650"/>
              </a:spcBef>
            </a:pPr>
            <a:r>
              <a:rPr sz="2800" b="1" spc="-5" dirty="0">
                <a:latin typeface="Arial"/>
                <a:cs typeface="Arial"/>
              </a:rPr>
              <a:t>Human behavior in organizations is  sometimes</a:t>
            </a:r>
            <a:r>
              <a:rPr sz="2800" b="1" spc="5" dirty="0">
                <a:latin typeface="Arial"/>
                <a:cs typeface="Arial"/>
              </a:rPr>
              <a:t> </a:t>
            </a:r>
            <a:r>
              <a:rPr sz="2800" b="1" spc="-5" dirty="0">
                <a:latin typeface="Arial"/>
                <a:cs typeface="Arial"/>
              </a:rPr>
              <a:t>unpredictable</a:t>
            </a:r>
            <a:endParaRPr sz="2800">
              <a:latin typeface="Arial"/>
              <a:cs typeface="Arial"/>
            </a:endParaRPr>
          </a:p>
          <a:p>
            <a:pPr marL="417830" marR="833755" indent="-291465">
              <a:lnSpc>
                <a:spcPct val="100000"/>
              </a:lnSpc>
              <a:spcBef>
                <a:spcPts val="505"/>
              </a:spcBef>
              <a:buClr>
                <a:srgbClr val="CC3300"/>
              </a:buClr>
              <a:buSzPct val="85000"/>
              <a:buFont typeface="Wingdings"/>
              <a:buChar char=""/>
              <a:tabLst>
                <a:tab pos="418465" algn="l"/>
              </a:tabLst>
            </a:pPr>
            <a:r>
              <a:rPr sz="2000" b="1" spc="-5" dirty="0">
                <a:latin typeface="Arial"/>
                <a:cs typeface="Arial"/>
              </a:rPr>
              <a:t>Behaviors </a:t>
            </a:r>
            <a:r>
              <a:rPr sz="2000" b="1" dirty="0">
                <a:latin typeface="Arial"/>
                <a:cs typeface="Arial"/>
              </a:rPr>
              <a:t>may come from deep-seated needs,</a:t>
            </a:r>
            <a:r>
              <a:rPr sz="2000" b="1" spc="-114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lifetime  experiences and personal </a:t>
            </a:r>
            <a:r>
              <a:rPr sz="2000" b="1" spc="-5" dirty="0">
                <a:latin typeface="Arial"/>
                <a:cs typeface="Arial"/>
              </a:rPr>
              <a:t>value</a:t>
            </a:r>
            <a:r>
              <a:rPr sz="2000" b="1" spc="-70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systems</a:t>
            </a:r>
            <a:endParaRPr sz="2000">
              <a:latin typeface="Arial"/>
              <a:cs typeface="Arial"/>
            </a:endParaRPr>
          </a:p>
          <a:p>
            <a:pPr marL="12700" marR="758190" indent="99060">
              <a:lnSpc>
                <a:spcPct val="100000"/>
              </a:lnSpc>
              <a:spcBef>
                <a:spcPts val="650"/>
              </a:spcBef>
            </a:pPr>
            <a:r>
              <a:rPr sz="2800" b="1" spc="-5" dirty="0">
                <a:latin typeface="Arial"/>
                <a:cs typeface="Arial"/>
              </a:rPr>
              <a:t>Human behavior in a organization </a:t>
            </a:r>
            <a:r>
              <a:rPr sz="2800" b="1" dirty="0">
                <a:latin typeface="Arial"/>
                <a:cs typeface="Arial"/>
              </a:rPr>
              <a:t>can </a:t>
            </a:r>
            <a:r>
              <a:rPr sz="2800" b="1" spc="-5" dirty="0">
                <a:latin typeface="Arial"/>
                <a:cs typeface="Arial"/>
              </a:rPr>
              <a:t>be  partially</a:t>
            </a:r>
            <a:r>
              <a:rPr sz="2800" b="1" spc="-15" dirty="0">
                <a:latin typeface="Arial"/>
                <a:cs typeface="Arial"/>
              </a:rPr>
              <a:t> </a:t>
            </a:r>
            <a:r>
              <a:rPr sz="2800" b="1" spc="-5" dirty="0">
                <a:latin typeface="Arial"/>
                <a:cs typeface="Arial"/>
              </a:rPr>
              <a:t>understood</a:t>
            </a:r>
            <a:endParaRPr sz="2800">
              <a:latin typeface="Arial"/>
              <a:cs typeface="Arial"/>
            </a:endParaRPr>
          </a:p>
          <a:p>
            <a:pPr marL="417830" marR="5080" indent="-291465">
              <a:lnSpc>
                <a:spcPct val="100000"/>
              </a:lnSpc>
              <a:spcBef>
                <a:spcPts val="505"/>
              </a:spcBef>
              <a:buClr>
                <a:srgbClr val="CC3300"/>
              </a:buClr>
              <a:buSzPct val="85000"/>
              <a:buFont typeface="Wingdings"/>
              <a:buChar char=""/>
              <a:tabLst>
                <a:tab pos="418465" algn="l"/>
              </a:tabLst>
            </a:pPr>
            <a:r>
              <a:rPr sz="2000" b="1" spc="-5" dirty="0">
                <a:latin typeface="Arial"/>
                <a:cs typeface="Arial"/>
              </a:rPr>
              <a:t>Applying </a:t>
            </a:r>
            <a:r>
              <a:rPr sz="2000" b="1" dirty="0">
                <a:latin typeface="Arial"/>
                <a:cs typeface="Arial"/>
              </a:rPr>
              <a:t>the frameworks of </a:t>
            </a:r>
            <a:r>
              <a:rPr sz="2000" b="1" spc="-5" dirty="0">
                <a:latin typeface="Arial"/>
                <a:cs typeface="Arial"/>
              </a:rPr>
              <a:t>behavioral </a:t>
            </a:r>
            <a:r>
              <a:rPr sz="2000" b="1" dirty="0">
                <a:latin typeface="Arial"/>
                <a:cs typeface="Arial"/>
              </a:rPr>
              <a:t>science,</a:t>
            </a:r>
            <a:r>
              <a:rPr sz="2000" b="1" spc="-9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management  and other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disciplines.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85800" y="4035552"/>
            <a:ext cx="2560320" cy="73151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653021" y="4358640"/>
            <a:ext cx="431800" cy="86995"/>
          </a:xfrm>
          <a:custGeom>
            <a:avLst/>
            <a:gdLst/>
            <a:ahLst/>
            <a:cxnLst/>
            <a:rect l="l" t="t" r="r" b="b"/>
            <a:pathLst>
              <a:path w="431800" h="86995">
                <a:moveTo>
                  <a:pt x="286511" y="0"/>
                </a:moveTo>
                <a:lnTo>
                  <a:pt x="286511" y="86868"/>
                </a:lnTo>
                <a:lnTo>
                  <a:pt x="383032" y="57912"/>
                </a:lnTo>
                <a:lnTo>
                  <a:pt x="300989" y="57912"/>
                </a:lnTo>
                <a:lnTo>
                  <a:pt x="300989" y="28956"/>
                </a:lnTo>
                <a:lnTo>
                  <a:pt x="383031" y="28956"/>
                </a:lnTo>
                <a:lnTo>
                  <a:pt x="286511" y="0"/>
                </a:lnTo>
                <a:close/>
              </a:path>
              <a:path w="431800" h="86995">
                <a:moveTo>
                  <a:pt x="286511" y="28956"/>
                </a:moveTo>
                <a:lnTo>
                  <a:pt x="0" y="28956"/>
                </a:lnTo>
                <a:lnTo>
                  <a:pt x="0" y="57912"/>
                </a:lnTo>
                <a:lnTo>
                  <a:pt x="286511" y="57912"/>
                </a:lnTo>
                <a:lnTo>
                  <a:pt x="286511" y="28956"/>
                </a:lnTo>
                <a:close/>
              </a:path>
              <a:path w="431800" h="86995">
                <a:moveTo>
                  <a:pt x="383031" y="28956"/>
                </a:moveTo>
                <a:lnTo>
                  <a:pt x="300989" y="28956"/>
                </a:lnTo>
                <a:lnTo>
                  <a:pt x="300989" y="57912"/>
                </a:lnTo>
                <a:lnTo>
                  <a:pt x="383032" y="57912"/>
                </a:lnTo>
                <a:lnTo>
                  <a:pt x="431292" y="43434"/>
                </a:lnTo>
                <a:lnTo>
                  <a:pt x="383031" y="2895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477767" y="3429000"/>
            <a:ext cx="3326891" cy="19431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112770" y="4351020"/>
            <a:ext cx="431800" cy="86995"/>
          </a:xfrm>
          <a:custGeom>
            <a:avLst/>
            <a:gdLst/>
            <a:ahLst/>
            <a:cxnLst/>
            <a:rect l="l" t="t" r="r" b="b"/>
            <a:pathLst>
              <a:path w="431800" h="86995">
                <a:moveTo>
                  <a:pt x="286512" y="0"/>
                </a:moveTo>
                <a:lnTo>
                  <a:pt x="286512" y="86867"/>
                </a:lnTo>
                <a:lnTo>
                  <a:pt x="383032" y="57911"/>
                </a:lnTo>
                <a:lnTo>
                  <a:pt x="300990" y="57911"/>
                </a:lnTo>
                <a:lnTo>
                  <a:pt x="300990" y="28955"/>
                </a:lnTo>
                <a:lnTo>
                  <a:pt x="383031" y="28955"/>
                </a:lnTo>
                <a:lnTo>
                  <a:pt x="286512" y="0"/>
                </a:lnTo>
                <a:close/>
              </a:path>
              <a:path w="431800" h="86995">
                <a:moveTo>
                  <a:pt x="286512" y="28955"/>
                </a:moveTo>
                <a:lnTo>
                  <a:pt x="0" y="28955"/>
                </a:lnTo>
                <a:lnTo>
                  <a:pt x="0" y="57911"/>
                </a:lnTo>
                <a:lnTo>
                  <a:pt x="286512" y="57911"/>
                </a:lnTo>
                <a:lnTo>
                  <a:pt x="286512" y="28955"/>
                </a:lnTo>
                <a:close/>
              </a:path>
              <a:path w="431800" h="86995">
                <a:moveTo>
                  <a:pt x="383031" y="28955"/>
                </a:moveTo>
                <a:lnTo>
                  <a:pt x="300990" y="28955"/>
                </a:lnTo>
                <a:lnTo>
                  <a:pt x="300990" y="57911"/>
                </a:lnTo>
                <a:lnTo>
                  <a:pt x="383032" y="57911"/>
                </a:lnTo>
                <a:lnTo>
                  <a:pt x="431292" y="43433"/>
                </a:lnTo>
                <a:lnTo>
                  <a:pt x="383031" y="2895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033259" y="3886200"/>
            <a:ext cx="1348740" cy="10287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79347" y="1295400"/>
            <a:ext cx="3133343" cy="19812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55091" y="2186939"/>
            <a:ext cx="3707891" cy="10866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90727" y="2828544"/>
            <a:ext cx="1461516" cy="83210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55447" y="3581400"/>
            <a:ext cx="3493008" cy="292760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383540" y="3596937"/>
            <a:ext cx="3036570" cy="2703195"/>
          </a:xfrm>
          <a:prstGeom prst="rect">
            <a:avLst/>
          </a:prstGeom>
        </p:spPr>
        <p:txBody>
          <a:bodyPr vert="horz" wrap="square" lIns="0" tIns="952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50"/>
              </a:spcBef>
            </a:pPr>
            <a:r>
              <a:rPr sz="2600" b="1" dirty="0">
                <a:latin typeface="Times New Roman"/>
                <a:cs typeface="Times New Roman"/>
              </a:rPr>
              <a:t>Contributions to</a:t>
            </a:r>
            <a:r>
              <a:rPr sz="2600" b="1" spc="-90" dirty="0">
                <a:latin typeface="Times New Roman"/>
                <a:cs typeface="Times New Roman"/>
              </a:rPr>
              <a:t> </a:t>
            </a:r>
            <a:r>
              <a:rPr sz="2600" b="1" dirty="0">
                <a:latin typeface="Times New Roman"/>
                <a:cs typeface="Times New Roman"/>
              </a:rPr>
              <a:t>OB:</a:t>
            </a:r>
            <a:endParaRPr sz="2600">
              <a:latin typeface="Times New Roman"/>
              <a:cs typeface="Times New Roman"/>
            </a:endParaRPr>
          </a:p>
          <a:p>
            <a:pPr marL="417830" indent="-291465">
              <a:lnSpc>
                <a:spcPct val="100000"/>
              </a:lnSpc>
              <a:spcBef>
                <a:spcPts val="505"/>
              </a:spcBef>
              <a:buClr>
                <a:srgbClr val="CC3300"/>
              </a:buClr>
              <a:buSzPct val="85000"/>
              <a:buFont typeface="Wingdings"/>
              <a:buChar char=""/>
              <a:tabLst>
                <a:tab pos="418465" algn="l"/>
              </a:tabLst>
            </a:pPr>
            <a:r>
              <a:rPr sz="2000" b="1" i="1" dirty="0">
                <a:latin typeface="Times New Roman"/>
                <a:cs typeface="Times New Roman"/>
              </a:rPr>
              <a:t>Group</a:t>
            </a:r>
            <a:r>
              <a:rPr sz="2000" b="1" i="1" spc="-25" dirty="0">
                <a:latin typeface="Times New Roman"/>
                <a:cs typeface="Times New Roman"/>
              </a:rPr>
              <a:t> </a:t>
            </a:r>
            <a:r>
              <a:rPr sz="2000" b="1" i="1" dirty="0">
                <a:latin typeface="Times New Roman"/>
                <a:cs typeface="Times New Roman"/>
              </a:rPr>
              <a:t>dynamics</a:t>
            </a:r>
            <a:endParaRPr sz="2000">
              <a:latin typeface="Times New Roman"/>
              <a:cs typeface="Times New Roman"/>
            </a:endParaRPr>
          </a:p>
          <a:p>
            <a:pPr marL="417830" indent="-291465">
              <a:lnSpc>
                <a:spcPct val="100000"/>
              </a:lnSpc>
              <a:spcBef>
                <a:spcPts val="480"/>
              </a:spcBef>
              <a:buClr>
                <a:srgbClr val="CC3300"/>
              </a:buClr>
              <a:buSzPct val="85000"/>
              <a:buFont typeface="Wingdings"/>
              <a:buChar char=""/>
              <a:tabLst>
                <a:tab pos="418465" algn="l"/>
              </a:tabLst>
            </a:pPr>
            <a:r>
              <a:rPr sz="2000" b="1" i="1" dirty="0">
                <a:latin typeface="Times New Roman"/>
                <a:cs typeface="Times New Roman"/>
              </a:rPr>
              <a:t>Work</a:t>
            </a:r>
            <a:r>
              <a:rPr sz="2000" b="1" i="1" spc="-20" dirty="0">
                <a:latin typeface="Times New Roman"/>
                <a:cs typeface="Times New Roman"/>
              </a:rPr>
              <a:t> </a:t>
            </a:r>
            <a:r>
              <a:rPr sz="2000" b="1" i="1" dirty="0">
                <a:latin typeface="Times New Roman"/>
                <a:cs typeface="Times New Roman"/>
              </a:rPr>
              <a:t>teams</a:t>
            </a:r>
            <a:endParaRPr sz="2000">
              <a:latin typeface="Times New Roman"/>
              <a:cs typeface="Times New Roman"/>
            </a:endParaRPr>
          </a:p>
          <a:p>
            <a:pPr marL="417830" indent="-291465">
              <a:lnSpc>
                <a:spcPct val="100000"/>
              </a:lnSpc>
              <a:spcBef>
                <a:spcPts val="484"/>
              </a:spcBef>
              <a:buClr>
                <a:srgbClr val="CC3300"/>
              </a:buClr>
              <a:buSzPct val="85000"/>
              <a:buFont typeface="Wingdings"/>
              <a:buChar char=""/>
              <a:tabLst>
                <a:tab pos="418465" algn="l"/>
              </a:tabLst>
            </a:pPr>
            <a:r>
              <a:rPr sz="2000" b="1" i="1" dirty="0">
                <a:latin typeface="Times New Roman"/>
                <a:cs typeface="Times New Roman"/>
              </a:rPr>
              <a:t>Communication</a:t>
            </a:r>
            <a:endParaRPr sz="2000">
              <a:latin typeface="Times New Roman"/>
              <a:cs typeface="Times New Roman"/>
            </a:endParaRPr>
          </a:p>
          <a:p>
            <a:pPr marL="417830" indent="-291465">
              <a:lnSpc>
                <a:spcPct val="100000"/>
              </a:lnSpc>
              <a:spcBef>
                <a:spcPts val="480"/>
              </a:spcBef>
              <a:buClr>
                <a:srgbClr val="CC3300"/>
              </a:buClr>
              <a:buSzPct val="85000"/>
              <a:buFont typeface="Wingdings"/>
              <a:buChar char=""/>
              <a:tabLst>
                <a:tab pos="418465" algn="l"/>
              </a:tabLst>
            </a:pPr>
            <a:r>
              <a:rPr sz="2000" b="1" i="1" dirty="0">
                <a:latin typeface="Times New Roman"/>
                <a:cs typeface="Times New Roman"/>
              </a:rPr>
              <a:t>Power</a:t>
            </a:r>
            <a:endParaRPr sz="2000">
              <a:latin typeface="Times New Roman"/>
              <a:cs typeface="Times New Roman"/>
            </a:endParaRPr>
          </a:p>
          <a:p>
            <a:pPr marL="417830" indent="-291465">
              <a:lnSpc>
                <a:spcPct val="100000"/>
              </a:lnSpc>
              <a:spcBef>
                <a:spcPts val="480"/>
              </a:spcBef>
              <a:buClr>
                <a:srgbClr val="CC3300"/>
              </a:buClr>
              <a:buSzPct val="85000"/>
              <a:buFont typeface="Wingdings"/>
              <a:buChar char=""/>
              <a:tabLst>
                <a:tab pos="418465" algn="l"/>
              </a:tabLst>
            </a:pPr>
            <a:r>
              <a:rPr sz="2000" b="1" i="1" dirty="0">
                <a:latin typeface="Times New Roman"/>
                <a:cs typeface="Times New Roman"/>
              </a:rPr>
              <a:t>Conflict</a:t>
            </a:r>
            <a:endParaRPr sz="2000">
              <a:latin typeface="Times New Roman"/>
              <a:cs typeface="Times New Roman"/>
            </a:endParaRPr>
          </a:p>
          <a:p>
            <a:pPr marL="417830" indent="-291465">
              <a:lnSpc>
                <a:spcPct val="100000"/>
              </a:lnSpc>
              <a:spcBef>
                <a:spcPts val="480"/>
              </a:spcBef>
              <a:buClr>
                <a:srgbClr val="CC3300"/>
              </a:buClr>
              <a:buSzPct val="85000"/>
              <a:buFont typeface="Wingdings"/>
              <a:buChar char=""/>
              <a:tabLst>
                <a:tab pos="418465" algn="l"/>
              </a:tabLst>
            </a:pPr>
            <a:r>
              <a:rPr sz="2000" b="1" i="1" dirty="0">
                <a:latin typeface="Times New Roman"/>
                <a:cs typeface="Times New Roman"/>
              </a:rPr>
              <a:t>Intergroup</a:t>
            </a:r>
            <a:r>
              <a:rPr sz="2000" b="1" i="1" spc="-40" dirty="0">
                <a:latin typeface="Times New Roman"/>
                <a:cs typeface="Times New Roman"/>
              </a:rPr>
              <a:t> </a:t>
            </a:r>
            <a:r>
              <a:rPr sz="2000" b="1" i="1" dirty="0">
                <a:latin typeface="Times New Roman"/>
                <a:cs typeface="Times New Roman"/>
              </a:rPr>
              <a:t>behavior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309871" y="4198620"/>
            <a:ext cx="3616452" cy="171602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4461128" y="4216751"/>
            <a:ext cx="3282950" cy="1488440"/>
          </a:xfrm>
          <a:prstGeom prst="rect">
            <a:avLst/>
          </a:prstGeom>
        </p:spPr>
        <p:txBody>
          <a:bodyPr vert="horz" wrap="square" lIns="0" tIns="73025" rIns="0" bIns="0" rtlCol="0">
            <a:spAutoFit/>
          </a:bodyPr>
          <a:lstStyle/>
          <a:p>
            <a:pPr marL="367665" indent="-355600">
              <a:lnSpc>
                <a:spcPct val="100000"/>
              </a:lnSpc>
              <a:spcBef>
                <a:spcPts val="575"/>
              </a:spcBef>
              <a:buClr>
                <a:srgbClr val="CC3300"/>
              </a:buClr>
              <a:buSzPct val="85000"/>
              <a:buFont typeface="Wingdings"/>
              <a:buChar char=""/>
              <a:tabLst>
                <a:tab pos="367665" algn="l"/>
                <a:tab pos="368300" algn="l"/>
              </a:tabLst>
            </a:pPr>
            <a:r>
              <a:rPr sz="2000" b="1" i="1" dirty="0">
                <a:latin typeface="Times New Roman"/>
                <a:cs typeface="Times New Roman"/>
              </a:rPr>
              <a:t>Formal organization</a:t>
            </a:r>
            <a:r>
              <a:rPr sz="2000" b="1" i="1" spc="-150" dirty="0">
                <a:latin typeface="Times New Roman"/>
                <a:cs typeface="Times New Roman"/>
              </a:rPr>
              <a:t> </a:t>
            </a:r>
            <a:r>
              <a:rPr sz="2000" b="1" i="1" dirty="0">
                <a:latin typeface="Times New Roman"/>
                <a:cs typeface="Times New Roman"/>
              </a:rPr>
              <a:t>theory</a:t>
            </a:r>
            <a:endParaRPr sz="2000">
              <a:latin typeface="Times New Roman"/>
              <a:cs typeface="Times New Roman"/>
            </a:endParaRPr>
          </a:p>
          <a:p>
            <a:pPr marL="303530" indent="-291465">
              <a:lnSpc>
                <a:spcPct val="100000"/>
              </a:lnSpc>
              <a:spcBef>
                <a:spcPts val="480"/>
              </a:spcBef>
              <a:buClr>
                <a:srgbClr val="CC3300"/>
              </a:buClr>
              <a:buSzPct val="85000"/>
              <a:buFont typeface="Wingdings"/>
              <a:buChar char=""/>
              <a:tabLst>
                <a:tab pos="304165" algn="l"/>
              </a:tabLst>
            </a:pPr>
            <a:r>
              <a:rPr sz="2000" b="1" i="1" dirty="0">
                <a:latin typeface="Times New Roman"/>
                <a:cs typeface="Times New Roman"/>
              </a:rPr>
              <a:t>Organizational</a:t>
            </a:r>
            <a:r>
              <a:rPr sz="2000" b="1" i="1" spc="-65" dirty="0">
                <a:latin typeface="Times New Roman"/>
                <a:cs typeface="Times New Roman"/>
              </a:rPr>
              <a:t> </a:t>
            </a:r>
            <a:r>
              <a:rPr sz="2000" b="1" i="1" dirty="0">
                <a:latin typeface="Times New Roman"/>
                <a:cs typeface="Times New Roman"/>
              </a:rPr>
              <a:t>technology</a:t>
            </a:r>
            <a:endParaRPr sz="2000">
              <a:latin typeface="Times New Roman"/>
              <a:cs typeface="Times New Roman"/>
            </a:endParaRPr>
          </a:p>
          <a:p>
            <a:pPr marL="303530" indent="-291465">
              <a:lnSpc>
                <a:spcPct val="100000"/>
              </a:lnSpc>
              <a:spcBef>
                <a:spcPts val="484"/>
              </a:spcBef>
              <a:buClr>
                <a:srgbClr val="CC3300"/>
              </a:buClr>
              <a:buSzPct val="85000"/>
              <a:buFont typeface="Wingdings"/>
              <a:buChar char=""/>
              <a:tabLst>
                <a:tab pos="304165" algn="l"/>
              </a:tabLst>
            </a:pPr>
            <a:r>
              <a:rPr sz="2000" b="1" i="1" dirty="0">
                <a:latin typeface="Times New Roman"/>
                <a:cs typeface="Times New Roman"/>
              </a:rPr>
              <a:t>Organizational</a:t>
            </a:r>
            <a:r>
              <a:rPr sz="2000" b="1" i="1" spc="-125" dirty="0">
                <a:latin typeface="Times New Roman"/>
                <a:cs typeface="Times New Roman"/>
              </a:rPr>
              <a:t> </a:t>
            </a:r>
            <a:r>
              <a:rPr sz="2000" b="1" i="1" dirty="0">
                <a:latin typeface="Times New Roman"/>
                <a:cs typeface="Times New Roman"/>
              </a:rPr>
              <a:t>change</a:t>
            </a:r>
            <a:endParaRPr sz="2000">
              <a:latin typeface="Times New Roman"/>
              <a:cs typeface="Times New Roman"/>
            </a:endParaRPr>
          </a:p>
          <a:p>
            <a:pPr marL="303530" indent="-291465">
              <a:lnSpc>
                <a:spcPct val="100000"/>
              </a:lnSpc>
              <a:spcBef>
                <a:spcPts val="475"/>
              </a:spcBef>
              <a:buClr>
                <a:srgbClr val="CC3300"/>
              </a:buClr>
              <a:buSzPct val="85000"/>
              <a:buFont typeface="Wingdings"/>
              <a:buChar char=""/>
              <a:tabLst>
                <a:tab pos="304165" algn="l"/>
              </a:tabLst>
            </a:pPr>
            <a:r>
              <a:rPr sz="2000" b="1" i="1" dirty="0">
                <a:latin typeface="Times New Roman"/>
                <a:cs typeface="Times New Roman"/>
              </a:rPr>
              <a:t>Organizational</a:t>
            </a:r>
            <a:r>
              <a:rPr sz="2000" b="1" i="1" spc="-140" dirty="0">
                <a:latin typeface="Times New Roman"/>
                <a:cs typeface="Times New Roman"/>
              </a:rPr>
              <a:t> </a:t>
            </a:r>
            <a:r>
              <a:rPr sz="2000" b="1" i="1" dirty="0">
                <a:latin typeface="Times New Roman"/>
                <a:cs typeface="Times New Roman"/>
              </a:rPr>
              <a:t>culture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329676" y="6509105"/>
            <a:ext cx="27876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10" dirty="0">
                <a:solidFill>
                  <a:srgbClr val="333333"/>
                </a:solidFill>
                <a:latin typeface="Arial"/>
                <a:cs typeface="Arial"/>
              </a:rPr>
              <a:t>1</a:t>
            </a:r>
            <a:r>
              <a:rPr sz="1000" b="1" spc="-5" dirty="0">
                <a:solidFill>
                  <a:srgbClr val="333333"/>
                </a:solidFill>
                <a:latin typeface="Arial"/>
                <a:cs typeface="Arial"/>
              </a:rPr>
              <a:t>-</a:t>
            </a:r>
            <a:r>
              <a:rPr sz="1000" b="1" spc="-10" dirty="0">
                <a:solidFill>
                  <a:srgbClr val="333333"/>
                </a:solidFill>
                <a:latin typeface="Arial"/>
                <a:cs typeface="Arial"/>
              </a:rPr>
              <a:t>31</a:t>
            </a:r>
            <a:endParaRPr sz="10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37387" y="1203960"/>
            <a:ext cx="8057388" cy="128168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591413" y="1202849"/>
            <a:ext cx="7691120" cy="2181225"/>
          </a:xfrm>
          <a:prstGeom prst="rect">
            <a:avLst/>
          </a:prstGeom>
        </p:spPr>
        <p:txBody>
          <a:bodyPr vert="horz" wrap="square" lIns="0" tIns="113664" rIns="0" bIns="0" rtlCol="0">
            <a:spAutoFit/>
          </a:bodyPr>
          <a:lstStyle/>
          <a:p>
            <a:pPr marL="295275" indent="-221615">
              <a:lnSpc>
                <a:spcPct val="100000"/>
              </a:lnSpc>
              <a:spcBef>
                <a:spcPts val="894"/>
              </a:spcBef>
              <a:buSzPct val="80000"/>
              <a:buFont typeface="Calibri"/>
              <a:buChar char="•"/>
              <a:tabLst>
                <a:tab pos="295910" algn="l"/>
              </a:tabLst>
            </a:pPr>
            <a:r>
              <a:rPr sz="3000" b="1" u="heavy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Sociology</a:t>
            </a:r>
            <a:endParaRPr sz="3000">
              <a:latin typeface="Calibri"/>
              <a:cs typeface="Calibri"/>
            </a:endParaRPr>
          </a:p>
          <a:p>
            <a:pPr marL="74295">
              <a:lnSpc>
                <a:spcPct val="100000"/>
              </a:lnSpc>
              <a:spcBef>
                <a:spcPts val="640"/>
              </a:spcBef>
            </a:pPr>
            <a:r>
              <a:rPr sz="2400" b="1" i="1" spc="-5" dirty="0">
                <a:latin typeface="Calibri"/>
                <a:cs typeface="Calibri"/>
              </a:rPr>
              <a:t>The </a:t>
            </a:r>
            <a:r>
              <a:rPr sz="2400" b="1" i="1" spc="-10" dirty="0">
                <a:latin typeface="Calibri"/>
                <a:cs typeface="Calibri"/>
              </a:rPr>
              <a:t>study </a:t>
            </a:r>
            <a:r>
              <a:rPr sz="2400" b="1" i="1" spc="-5" dirty="0">
                <a:latin typeface="Calibri"/>
                <a:cs typeface="Calibri"/>
              </a:rPr>
              <a:t>of </a:t>
            </a:r>
            <a:r>
              <a:rPr sz="2400" b="1" i="1" dirty="0">
                <a:latin typeface="Calibri"/>
                <a:cs typeface="Calibri"/>
              </a:rPr>
              <a:t>people in </a:t>
            </a:r>
            <a:r>
              <a:rPr sz="2400" b="1" i="1" spc="-10" dirty="0">
                <a:latin typeface="Calibri"/>
                <a:cs typeface="Calibri"/>
              </a:rPr>
              <a:t>relation </a:t>
            </a:r>
            <a:r>
              <a:rPr sz="2400" b="1" i="1" spc="-15" dirty="0">
                <a:latin typeface="Calibri"/>
                <a:cs typeface="Calibri"/>
              </a:rPr>
              <a:t>to </a:t>
            </a:r>
            <a:r>
              <a:rPr sz="2400" b="1" i="1" spc="-5" dirty="0">
                <a:latin typeface="Calibri"/>
                <a:cs typeface="Calibri"/>
              </a:rPr>
              <a:t>their </a:t>
            </a:r>
            <a:r>
              <a:rPr sz="2400" b="1" i="1" spc="-15" dirty="0">
                <a:latin typeface="Calibri"/>
                <a:cs typeface="Calibri"/>
              </a:rPr>
              <a:t>fellow </a:t>
            </a:r>
            <a:r>
              <a:rPr sz="2400" b="1" i="1" spc="-5" dirty="0">
                <a:latin typeface="Calibri"/>
                <a:cs typeface="Calibri"/>
              </a:rPr>
              <a:t>human</a:t>
            </a:r>
            <a:r>
              <a:rPr sz="2400" b="1" i="1" spc="-40" dirty="0">
                <a:latin typeface="Calibri"/>
                <a:cs typeface="Calibri"/>
              </a:rPr>
              <a:t> </a:t>
            </a:r>
            <a:r>
              <a:rPr sz="2400" b="1" i="1" dirty="0">
                <a:latin typeface="Calibri"/>
                <a:cs typeface="Calibri"/>
              </a:rPr>
              <a:t>beings.</a:t>
            </a:r>
            <a:endParaRPr sz="2400">
              <a:latin typeface="Calibri"/>
              <a:cs typeface="Calibri"/>
            </a:endParaRPr>
          </a:p>
          <a:p>
            <a:pPr marL="412115">
              <a:lnSpc>
                <a:spcPts val="2585"/>
              </a:lnSpc>
              <a:spcBef>
                <a:spcPts val="530"/>
              </a:spcBef>
            </a:pPr>
            <a:r>
              <a:rPr sz="2200" spc="-5" dirty="0">
                <a:latin typeface="Arial"/>
                <a:cs typeface="Arial"/>
              </a:rPr>
              <a:t>– </a:t>
            </a:r>
            <a:r>
              <a:rPr sz="2400" b="1" spc="-5" dirty="0">
                <a:latin typeface="Times New Roman"/>
                <a:cs typeface="Times New Roman"/>
              </a:rPr>
              <a:t>Unit </a:t>
            </a:r>
            <a:r>
              <a:rPr sz="2400" b="1" dirty="0">
                <a:latin typeface="Times New Roman"/>
                <a:cs typeface="Times New Roman"/>
              </a:rPr>
              <a:t>of</a:t>
            </a:r>
            <a:r>
              <a:rPr sz="2400" b="1" spc="-50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Times New Roman"/>
                <a:cs typeface="Times New Roman"/>
              </a:rPr>
              <a:t>Analysis:</a:t>
            </a:r>
            <a:endParaRPr sz="2400">
              <a:latin typeface="Times New Roman"/>
              <a:cs typeface="Times New Roman"/>
            </a:endParaRPr>
          </a:p>
          <a:p>
            <a:pPr marL="12700">
              <a:lnSpc>
                <a:spcPts val="2765"/>
              </a:lnSpc>
            </a:pPr>
            <a:r>
              <a:rPr sz="2700" b="1" i="1" dirty="0">
                <a:latin typeface="Times New Roman"/>
                <a:cs typeface="Times New Roman"/>
              </a:rPr>
              <a:t>Organizational</a:t>
            </a:r>
            <a:r>
              <a:rPr sz="2700" b="1" i="1" spc="-45" dirty="0">
                <a:latin typeface="Times New Roman"/>
                <a:cs typeface="Times New Roman"/>
              </a:rPr>
              <a:t> </a:t>
            </a:r>
            <a:r>
              <a:rPr sz="2700" b="1" i="1" dirty="0">
                <a:latin typeface="Times New Roman"/>
                <a:cs typeface="Times New Roman"/>
              </a:rPr>
              <a:t>System</a:t>
            </a:r>
            <a:endParaRPr sz="2700">
              <a:latin typeface="Times New Roman"/>
              <a:cs typeface="Times New Roman"/>
            </a:endParaRPr>
          </a:p>
          <a:p>
            <a:pPr marL="109220">
              <a:lnSpc>
                <a:spcPts val="3180"/>
              </a:lnSpc>
            </a:pPr>
            <a:r>
              <a:rPr sz="400" spc="10" dirty="0">
                <a:solidFill>
                  <a:srgbClr val="CC3300"/>
                </a:solidFill>
                <a:latin typeface="Arial"/>
                <a:cs typeface="Arial"/>
              </a:rPr>
              <a:t>– </a:t>
            </a:r>
            <a:r>
              <a:rPr sz="2800" b="1" i="1" spc="-5" dirty="0">
                <a:latin typeface="Times New Roman"/>
                <a:cs typeface="Times New Roman"/>
              </a:rPr>
              <a:t>Group</a:t>
            </a:r>
            <a:endParaRPr sz="2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944361" y="3390900"/>
            <a:ext cx="685800" cy="86995"/>
          </a:xfrm>
          <a:custGeom>
            <a:avLst/>
            <a:gdLst/>
            <a:ahLst/>
            <a:cxnLst/>
            <a:rect l="l" t="t" r="r" b="b"/>
            <a:pathLst>
              <a:path w="685800" h="86995">
                <a:moveTo>
                  <a:pt x="541020" y="0"/>
                </a:moveTo>
                <a:lnTo>
                  <a:pt x="541020" y="86867"/>
                </a:lnTo>
                <a:lnTo>
                  <a:pt x="637539" y="57912"/>
                </a:lnTo>
                <a:lnTo>
                  <a:pt x="555498" y="57912"/>
                </a:lnTo>
                <a:lnTo>
                  <a:pt x="555498" y="28955"/>
                </a:lnTo>
                <a:lnTo>
                  <a:pt x="637539" y="28955"/>
                </a:lnTo>
                <a:lnTo>
                  <a:pt x="541020" y="0"/>
                </a:lnTo>
                <a:close/>
              </a:path>
              <a:path w="685800" h="86995">
                <a:moveTo>
                  <a:pt x="541020" y="28955"/>
                </a:moveTo>
                <a:lnTo>
                  <a:pt x="0" y="28955"/>
                </a:lnTo>
                <a:lnTo>
                  <a:pt x="0" y="57912"/>
                </a:lnTo>
                <a:lnTo>
                  <a:pt x="541020" y="57912"/>
                </a:lnTo>
                <a:lnTo>
                  <a:pt x="541020" y="28955"/>
                </a:lnTo>
                <a:close/>
              </a:path>
              <a:path w="685800" h="86995">
                <a:moveTo>
                  <a:pt x="637539" y="28955"/>
                </a:moveTo>
                <a:lnTo>
                  <a:pt x="555498" y="28955"/>
                </a:lnTo>
                <a:lnTo>
                  <a:pt x="555498" y="57912"/>
                </a:lnTo>
                <a:lnTo>
                  <a:pt x="637539" y="57912"/>
                </a:lnTo>
                <a:lnTo>
                  <a:pt x="685799" y="43434"/>
                </a:lnTo>
                <a:lnTo>
                  <a:pt x="637539" y="2895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944361" y="5215128"/>
            <a:ext cx="685800" cy="86995"/>
          </a:xfrm>
          <a:custGeom>
            <a:avLst/>
            <a:gdLst/>
            <a:ahLst/>
            <a:cxnLst/>
            <a:rect l="l" t="t" r="r" b="b"/>
            <a:pathLst>
              <a:path w="685800" h="86995">
                <a:moveTo>
                  <a:pt x="541020" y="0"/>
                </a:moveTo>
                <a:lnTo>
                  <a:pt x="541020" y="86868"/>
                </a:lnTo>
                <a:lnTo>
                  <a:pt x="637539" y="57912"/>
                </a:lnTo>
                <a:lnTo>
                  <a:pt x="555498" y="57912"/>
                </a:lnTo>
                <a:lnTo>
                  <a:pt x="555498" y="28956"/>
                </a:lnTo>
                <a:lnTo>
                  <a:pt x="637539" y="28956"/>
                </a:lnTo>
                <a:lnTo>
                  <a:pt x="541020" y="0"/>
                </a:lnTo>
                <a:close/>
              </a:path>
              <a:path w="685800" h="86995">
                <a:moveTo>
                  <a:pt x="541020" y="28956"/>
                </a:moveTo>
                <a:lnTo>
                  <a:pt x="0" y="28956"/>
                </a:lnTo>
                <a:lnTo>
                  <a:pt x="0" y="57912"/>
                </a:lnTo>
                <a:lnTo>
                  <a:pt x="541020" y="57912"/>
                </a:lnTo>
                <a:lnTo>
                  <a:pt x="541020" y="28956"/>
                </a:lnTo>
                <a:close/>
              </a:path>
              <a:path w="685800" h="86995">
                <a:moveTo>
                  <a:pt x="637539" y="28956"/>
                </a:moveTo>
                <a:lnTo>
                  <a:pt x="555498" y="28956"/>
                </a:lnTo>
                <a:lnTo>
                  <a:pt x="555498" y="57912"/>
                </a:lnTo>
                <a:lnTo>
                  <a:pt x="637539" y="57912"/>
                </a:lnTo>
                <a:lnTo>
                  <a:pt x="685799" y="43434"/>
                </a:lnTo>
                <a:lnTo>
                  <a:pt x="637539" y="2895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36091" y="4038600"/>
            <a:ext cx="1714500" cy="7086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88491" y="1190244"/>
            <a:ext cx="3276600" cy="117195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814827" y="2442972"/>
            <a:ext cx="3421379" cy="197662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831592" y="4536947"/>
            <a:ext cx="3403091" cy="140665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553200" y="2900172"/>
            <a:ext cx="1981200" cy="103022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538983" y="3386328"/>
            <a:ext cx="319405" cy="1915795"/>
          </a:xfrm>
          <a:custGeom>
            <a:avLst/>
            <a:gdLst/>
            <a:ahLst/>
            <a:cxnLst/>
            <a:rect l="l" t="t" r="r" b="b"/>
            <a:pathLst>
              <a:path w="319405" h="1915795">
                <a:moveTo>
                  <a:pt x="174498" y="1828800"/>
                </a:moveTo>
                <a:lnTo>
                  <a:pt x="174498" y="1915668"/>
                </a:lnTo>
                <a:lnTo>
                  <a:pt x="271018" y="1886712"/>
                </a:lnTo>
                <a:lnTo>
                  <a:pt x="188976" y="1886712"/>
                </a:lnTo>
                <a:lnTo>
                  <a:pt x="188976" y="1857756"/>
                </a:lnTo>
                <a:lnTo>
                  <a:pt x="271018" y="1857756"/>
                </a:lnTo>
                <a:lnTo>
                  <a:pt x="174498" y="1828800"/>
                </a:lnTo>
                <a:close/>
              </a:path>
              <a:path w="319405" h="1915795">
                <a:moveTo>
                  <a:pt x="174498" y="28956"/>
                </a:moveTo>
                <a:lnTo>
                  <a:pt x="32639" y="28956"/>
                </a:lnTo>
                <a:lnTo>
                  <a:pt x="28193" y="29083"/>
                </a:lnTo>
                <a:lnTo>
                  <a:pt x="6477" y="29083"/>
                </a:lnTo>
                <a:lnTo>
                  <a:pt x="0" y="35560"/>
                </a:lnTo>
                <a:lnTo>
                  <a:pt x="0" y="1880235"/>
                </a:lnTo>
                <a:lnTo>
                  <a:pt x="6477" y="1886712"/>
                </a:lnTo>
                <a:lnTo>
                  <a:pt x="174498" y="1886712"/>
                </a:lnTo>
                <a:lnTo>
                  <a:pt x="174498" y="1872234"/>
                </a:lnTo>
                <a:lnTo>
                  <a:pt x="28956" y="1872234"/>
                </a:lnTo>
                <a:lnTo>
                  <a:pt x="14478" y="1857756"/>
                </a:lnTo>
                <a:lnTo>
                  <a:pt x="28956" y="1857756"/>
                </a:lnTo>
                <a:lnTo>
                  <a:pt x="28956" y="58038"/>
                </a:lnTo>
                <a:lnTo>
                  <a:pt x="14478" y="58038"/>
                </a:lnTo>
                <a:lnTo>
                  <a:pt x="28956" y="43561"/>
                </a:lnTo>
                <a:lnTo>
                  <a:pt x="174498" y="43561"/>
                </a:lnTo>
                <a:lnTo>
                  <a:pt x="174498" y="28956"/>
                </a:lnTo>
                <a:close/>
              </a:path>
              <a:path w="319405" h="1915795">
                <a:moveTo>
                  <a:pt x="271018" y="1857756"/>
                </a:moveTo>
                <a:lnTo>
                  <a:pt x="188976" y="1857756"/>
                </a:lnTo>
                <a:lnTo>
                  <a:pt x="188976" y="1886712"/>
                </a:lnTo>
                <a:lnTo>
                  <a:pt x="271018" y="1886712"/>
                </a:lnTo>
                <a:lnTo>
                  <a:pt x="319278" y="1872234"/>
                </a:lnTo>
                <a:lnTo>
                  <a:pt x="271018" y="1857756"/>
                </a:lnTo>
                <a:close/>
              </a:path>
              <a:path w="319405" h="1915795">
                <a:moveTo>
                  <a:pt x="28956" y="1857756"/>
                </a:moveTo>
                <a:lnTo>
                  <a:pt x="14478" y="1857756"/>
                </a:lnTo>
                <a:lnTo>
                  <a:pt x="28956" y="1872234"/>
                </a:lnTo>
                <a:lnTo>
                  <a:pt x="28956" y="1857756"/>
                </a:lnTo>
                <a:close/>
              </a:path>
              <a:path w="319405" h="1915795">
                <a:moveTo>
                  <a:pt x="174498" y="1857756"/>
                </a:moveTo>
                <a:lnTo>
                  <a:pt x="28956" y="1857756"/>
                </a:lnTo>
                <a:lnTo>
                  <a:pt x="28956" y="1872234"/>
                </a:lnTo>
                <a:lnTo>
                  <a:pt x="174498" y="1872234"/>
                </a:lnTo>
                <a:lnTo>
                  <a:pt x="174498" y="1857756"/>
                </a:lnTo>
                <a:close/>
              </a:path>
              <a:path w="319405" h="1915795">
                <a:moveTo>
                  <a:pt x="174498" y="0"/>
                </a:moveTo>
                <a:lnTo>
                  <a:pt x="174498" y="86868"/>
                </a:lnTo>
                <a:lnTo>
                  <a:pt x="271018" y="57912"/>
                </a:lnTo>
                <a:lnTo>
                  <a:pt x="188976" y="57912"/>
                </a:lnTo>
                <a:lnTo>
                  <a:pt x="188976" y="28956"/>
                </a:lnTo>
                <a:lnTo>
                  <a:pt x="271018" y="28956"/>
                </a:lnTo>
                <a:lnTo>
                  <a:pt x="174498" y="0"/>
                </a:lnTo>
                <a:close/>
              </a:path>
              <a:path w="319405" h="1915795">
                <a:moveTo>
                  <a:pt x="28956" y="43561"/>
                </a:moveTo>
                <a:lnTo>
                  <a:pt x="14478" y="58038"/>
                </a:lnTo>
                <a:lnTo>
                  <a:pt x="28193" y="58038"/>
                </a:lnTo>
                <a:lnTo>
                  <a:pt x="28956" y="58019"/>
                </a:lnTo>
                <a:lnTo>
                  <a:pt x="28956" y="43561"/>
                </a:lnTo>
                <a:close/>
              </a:path>
              <a:path w="319405" h="1915795">
                <a:moveTo>
                  <a:pt x="28956" y="58019"/>
                </a:moveTo>
                <a:lnTo>
                  <a:pt x="28193" y="58038"/>
                </a:lnTo>
                <a:lnTo>
                  <a:pt x="28956" y="58038"/>
                </a:lnTo>
                <a:close/>
              </a:path>
              <a:path w="319405" h="1915795">
                <a:moveTo>
                  <a:pt x="174498" y="43561"/>
                </a:moveTo>
                <a:lnTo>
                  <a:pt x="28956" y="43561"/>
                </a:lnTo>
                <a:lnTo>
                  <a:pt x="28956" y="58019"/>
                </a:lnTo>
                <a:lnTo>
                  <a:pt x="33274" y="57912"/>
                </a:lnTo>
                <a:lnTo>
                  <a:pt x="174498" y="57912"/>
                </a:lnTo>
                <a:lnTo>
                  <a:pt x="174498" y="43561"/>
                </a:lnTo>
                <a:close/>
              </a:path>
              <a:path w="319405" h="1915795">
                <a:moveTo>
                  <a:pt x="271018" y="28956"/>
                </a:moveTo>
                <a:lnTo>
                  <a:pt x="188976" y="28956"/>
                </a:lnTo>
                <a:lnTo>
                  <a:pt x="188976" y="57912"/>
                </a:lnTo>
                <a:lnTo>
                  <a:pt x="271018" y="57912"/>
                </a:lnTo>
                <a:lnTo>
                  <a:pt x="319278" y="43434"/>
                </a:lnTo>
                <a:lnTo>
                  <a:pt x="271018" y="2895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324861" y="4350258"/>
            <a:ext cx="228600" cy="0"/>
          </a:xfrm>
          <a:custGeom>
            <a:avLst/>
            <a:gdLst/>
            <a:ahLst/>
            <a:cxnLst/>
            <a:rect l="l" t="t" r="r" b="b"/>
            <a:pathLst>
              <a:path w="228600">
                <a:moveTo>
                  <a:pt x="0" y="0"/>
                </a:moveTo>
                <a:lnTo>
                  <a:pt x="228600" y="0"/>
                </a:lnTo>
              </a:path>
            </a:pathLst>
          </a:custGeom>
          <a:ln w="2895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553200" y="4728971"/>
            <a:ext cx="1348740" cy="102869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93191" y="3144011"/>
            <a:ext cx="3496055" cy="10789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85088" y="3893820"/>
            <a:ext cx="1263396" cy="7254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90143" y="4803647"/>
            <a:ext cx="3729228" cy="146456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618236" y="4816583"/>
            <a:ext cx="3318510" cy="1239520"/>
          </a:xfrm>
          <a:prstGeom prst="rect">
            <a:avLst/>
          </a:prstGeom>
        </p:spPr>
        <p:txBody>
          <a:bodyPr vert="horz" wrap="square" lIns="0" tIns="952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50"/>
              </a:spcBef>
            </a:pPr>
            <a:r>
              <a:rPr sz="2600" b="1" dirty="0">
                <a:latin typeface="Times New Roman"/>
                <a:cs typeface="Times New Roman"/>
              </a:rPr>
              <a:t>Contributions to</a:t>
            </a:r>
            <a:r>
              <a:rPr sz="2600" b="1" spc="-55" dirty="0">
                <a:latin typeface="Times New Roman"/>
                <a:cs typeface="Times New Roman"/>
              </a:rPr>
              <a:t> </a:t>
            </a:r>
            <a:r>
              <a:rPr sz="2600" b="1" spc="5" dirty="0">
                <a:latin typeface="Times New Roman"/>
                <a:cs typeface="Times New Roman"/>
              </a:rPr>
              <a:t>OB:</a:t>
            </a:r>
            <a:endParaRPr sz="2600">
              <a:latin typeface="Times New Roman"/>
              <a:cs typeface="Times New Roman"/>
            </a:endParaRPr>
          </a:p>
          <a:p>
            <a:pPr marL="335915" indent="-292100">
              <a:lnSpc>
                <a:spcPct val="100000"/>
              </a:lnSpc>
              <a:spcBef>
                <a:spcPts val="505"/>
              </a:spcBef>
              <a:buClr>
                <a:srgbClr val="CC3300"/>
              </a:buClr>
              <a:buSzPct val="85000"/>
              <a:buFont typeface="Wingdings"/>
              <a:buChar char=""/>
              <a:tabLst>
                <a:tab pos="336550" algn="l"/>
              </a:tabLst>
            </a:pPr>
            <a:r>
              <a:rPr sz="2000" b="1" i="1" dirty="0">
                <a:latin typeface="Times New Roman"/>
                <a:cs typeface="Times New Roman"/>
              </a:rPr>
              <a:t>Organizational</a:t>
            </a:r>
            <a:r>
              <a:rPr sz="2000" b="1" i="1" spc="-55" dirty="0">
                <a:latin typeface="Times New Roman"/>
                <a:cs typeface="Times New Roman"/>
              </a:rPr>
              <a:t> </a:t>
            </a:r>
            <a:r>
              <a:rPr sz="2000" b="1" i="1" dirty="0">
                <a:latin typeface="Times New Roman"/>
                <a:cs typeface="Times New Roman"/>
              </a:rPr>
              <a:t>culture</a:t>
            </a:r>
            <a:endParaRPr sz="2000">
              <a:latin typeface="Times New Roman"/>
              <a:cs typeface="Times New Roman"/>
            </a:endParaRPr>
          </a:p>
          <a:p>
            <a:pPr marL="335915" indent="-292100">
              <a:lnSpc>
                <a:spcPct val="100000"/>
              </a:lnSpc>
              <a:spcBef>
                <a:spcPts val="480"/>
              </a:spcBef>
              <a:buClr>
                <a:srgbClr val="CC3300"/>
              </a:buClr>
              <a:buSzPct val="85000"/>
              <a:buFont typeface="Wingdings"/>
              <a:buChar char=""/>
              <a:tabLst>
                <a:tab pos="336550" algn="l"/>
              </a:tabLst>
            </a:pPr>
            <a:r>
              <a:rPr sz="2000" b="1" i="1" dirty="0">
                <a:latin typeface="Times New Roman"/>
                <a:cs typeface="Times New Roman"/>
              </a:rPr>
              <a:t>Organizational</a:t>
            </a:r>
            <a:r>
              <a:rPr sz="2000" b="1" i="1" spc="-114" dirty="0">
                <a:latin typeface="Times New Roman"/>
                <a:cs typeface="Times New Roman"/>
              </a:rPr>
              <a:t> </a:t>
            </a:r>
            <a:r>
              <a:rPr sz="2000" b="1" i="1" dirty="0">
                <a:latin typeface="Times New Roman"/>
                <a:cs typeface="Times New Roman"/>
              </a:rPr>
              <a:t>environment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09955" y="1356360"/>
            <a:ext cx="8721852" cy="17998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738631" y="1456385"/>
            <a:ext cx="2199005" cy="4832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b="1" u="heavy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Anthropology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06044" y="1991994"/>
            <a:ext cx="8201659" cy="23850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9690" marR="5080">
              <a:lnSpc>
                <a:spcPct val="100000"/>
              </a:lnSpc>
              <a:spcBef>
                <a:spcPts val="95"/>
              </a:spcBef>
            </a:pPr>
            <a:r>
              <a:rPr sz="2800" b="1" i="1" spc="-10" dirty="0">
                <a:latin typeface="Calibri"/>
                <a:cs typeface="Calibri"/>
              </a:rPr>
              <a:t>The study </a:t>
            </a:r>
            <a:r>
              <a:rPr sz="2800" b="1" i="1" spc="-5" dirty="0">
                <a:latin typeface="Calibri"/>
                <a:cs typeface="Calibri"/>
              </a:rPr>
              <a:t>of </a:t>
            </a:r>
            <a:r>
              <a:rPr sz="2800" b="1" i="1" spc="-10" dirty="0">
                <a:latin typeface="Calibri"/>
                <a:cs typeface="Calibri"/>
              </a:rPr>
              <a:t>societies </a:t>
            </a:r>
            <a:r>
              <a:rPr sz="2800" b="1" i="1" spc="-15" dirty="0">
                <a:latin typeface="Calibri"/>
                <a:cs typeface="Calibri"/>
              </a:rPr>
              <a:t>to </a:t>
            </a:r>
            <a:r>
              <a:rPr sz="2800" b="1" i="1" spc="-5" dirty="0">
                <a:latin typeface="Calibri"/>
                <a:cs typeface="Calibri"/>
              </a:rPr>
              <a:t>learn about </a:t>
            </a:r>
            <a:r>
              <a:rPr sz="2800" b="1" i="1" spc="-10" dirty="0">
                <a:latin typeface="Calibri"/>
                <a:cs typeface="Calibri"/>
              </a:rPr>
              <a:t>human beings </a:t>
            </a:r>
            <a:r>
              <a:rPr sz="2800" b="1" i="1" spc="-5" dirty="0">
                <a:latin typeface="Calibri"/>
                <a:cs typeface="Calibri"/>
              </a:rPr>
              <a:t>and  their</a:t>
            </a:r>
            <a:r>
              <a:rPr sz="2800" b="1" i="1" spc="5" dirty="0">
                <a:latin typeface="Calibri"/>
                <a:cs typeface="Calibri"/>
              </a:rPr>
              <a:t> </a:t>
            </a:r>
            <a:r>
              <a:rPr sz="2800" b="1" i="1" spc="-5" dirty="0">
                <a:latin typeface="Calibri"/>
                <a:cs typeface="Calibri"/>
              </a:rPr>
              <a:t>activities.</a:t>
            </a:r>
            <a:endParaRPr sz="2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5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2400" b="1" dirty="0">
                <a:latin typeface="Times New Roman"/>
                <a:cs typeface="Times New Roman"/>
              </a:rPr>
              <a:t>Unit of</a:t>
            </a:r>
            <a:r>
              <a:rPr sz="2400" b="1" spc="-5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Times New Roman"/>
                <a:cs typeface="Times New Roman"/>
              </a:rPr>
              <a:t>Analysis:</a:t>
            </a:r>
            <a:endParaRPr sz="2400">
              <a:latin typeface="Times New Roman"/>
              <a:cs typeface="Times New Roman"/>
            </a:endParaRPr>
          </a:p>
          <a:p>
            <a:pPr marL="461009">
              <a:lnSpc>
                <a:spcPct val="100000"/>
              </a:lnSpc>
              <a:spcBef>
                <a:spcPts val="275"/>
              </a:spcBef>
            </a:pPr>
            <a:r>
              <a:rPr sz="2200" b="1" i="1" spc="-5" dirty="0">
                <a:latin typeface="Times New Roman"/>
                <a:cs typeface="Times New Roman"/>
              </a:rPr>
              <a:t>Organizational</a:t>
            </a:r>
            <a:r>
              <a:rPr sz="2200" b="1" i="1" spc="-30" dirty="0">
                <a:latin typeface="Times New Roman"/>
                <a:cs typeface="Times New Roman"/>
              </a:rPr>
              <a:t> </a:t>
            </a:r>
            <a:r>
              <a:rPr sz="2200" b="1" i="1" spc="-5" dirty="0">
                <a:latin typeface="Times New Roman"/>
                <a:cs typeface="Times New Roman"/>
              </a:rPr>
              <a:t>System</a:t>
            </a:r>
            <a:endParaRPr sz="2200">
              <a:latin typeface="Times New Roman"/>
              <a:cs typeface="Times New Roman"/>
            </a:endParaRPr>
          </a:p>
          <a:p>
            <a:pPr marL="704850">
              <a:lnSpc>
                <a:spcPct val="100000"/>
              </a:lnSpc>
              <a:spcBef>
                <a:spcPts val="110"/>
              </a:spcBef>
            </a:pPr>
            <a:r>
              <a:rPr sz="2400" b="1" i="1" spc="-5" dirty="0">
                <a:latin typeface="Times New Roman"/>
                <a:cs typeface="Times New Roman"/>
              </a:rPr>
              <a:t>Group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224271" y="4907279"/>
            <a:ext cx="3168396" cy="154381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5412104" y="4889195"/>
            <a:ext cx="2787650" cy="1333500"/>
          </a:xfrm>
          <a:prstGeom prst="rect">
            <a:avLst/>
          </a:prstGeom>
        </p:spPr>
        <p:txBody>
          <a:bodyPr vert="horz" wrap="square" lIns="0" tIns="113030" rIns="0" bIns="0" rtlCol="0">
            <a:spAutoFit/>
          </a:bodyPr>
          <a:lstStyle/>
          <a:p>
            <a:pPr marL="111760" indent="-99060">
              <a:lnSpc>
                <a:spcPct val="100000"/>
              </a:lnSpc>
              <a:spcBef>
                <a:spcPts val="890"/>
              </a:spcBef>
              <a:buSzPct val="95454"/>
              <a:buFont typeface="Arial"/>
              <a:buChar char="•"/>
              <a:tabLst>
                <a:tab pos="111760" algn="l"/>
              </a:tabLst>
            </a:pPr>
            <a:r>
              <a:rPr sz="2200" b="1" i="1" spc="-5" dirty="0">
                <a:latin typeface="Times New Roman"/>
                <a:cs typeface="Times New Roman"/>
              </a:rPr>
              <a:t>Comparative</a:t>
            </a:r>
            <a:r>
              <a:rPr sz="2200" b="1" i="1" spc="-25" dirty="0">
                <a:latin typeface="Times New Roman"/>
                <a:cs typeface="Times New Roman"/>
              </a:rPr>
              <a:t> </a:t>
            </a:r>
            <a:r>
              <a:rPr sz="2200" b="1" i="1" spc="-5" dirty="0">
                <a:latin typeface="Times New Roman"/>
                <a:cs typeface="Times New Roman"/>
              </a:rPr>
              <a:t>values</a:t>
            </a:r>
            <a:endParaRPr sz="2200">
              <a:latin typeface="Times New Roman"/>
              <a:cs typeface="Times New Roman"/>
            </a:endParaRPr>
          </a:p>
          <a:p>
            <a:pPr marL="111760" indent="-99060">
              <a:lnSpc>
                <a:spcPct val="100000"/>
              </a:lnSpc>
              <a:spcBef>
                <a:spcPts val="795"/>
              </a:spcBef>
              <a:buSzPct val="95454"/>
              <a:buFont typeface="Arial"/>
              <a:buChar char="•"/>
              <a:tabLst>
                <a:tab pos="111760" algn="l"/>
              </a:tabLst>
            </a:pPr>
            <a:r>
              <a:rPr sz="2200" b="1" i="1" spc="-5" dirty="0">
                <a:latin typeface="Times New Roman"/>
                <a:cs typeface="Times New Roman"/>
              </a:rPr>
              <a:t>Comparative</a:t>
            </a:r>
            <a:r>
              <a:rPr sz="2200" b="1" i="1" spc="-25" dirty="0">
                <a:latin typeface="Times New Roman"/>
                <a:cs typeface="Times New Roman"/>
              </a:rPr>
              <a:t> </a:t>
            </a:r>
            <a:r>
              <a:rPr sz="2200" b="1" i="1" spc="-5" dirty="0">
                <a:latin typeface="Times New Roman"/>
                <a:cs typeface="Times New Roman"/>
              </a:rPr>
              <a:t>attitudes</a:t>
            </a:r>
            <a:endParaRPr sz="2200">
              <a:latin typeface="Times New Roman"/>
              <a:cs typeface="Times New Roman"/>
            </a:endParaRPr>
          </a:p>
          <a:p>
            <a:pPr marL="111760" indent="-99060">
              <a:lnSpc>
                <a:spcPct val="100000"/>
              </a:lnSpc>
              <a:spcBef>
                <a:spcPts val="790"/>
              </a:spcBef>
              <a:buSzPct val="95454"/>
              <a:buFont typeface="Arial"/>
              <a:buChar char="•"/>
              <a:tabLst>
                <a:tab pos="111760" algn="l"/>
              </a:tabLst>
            </a:pPr>
            <a:r>
              <a:rPr sz="2200" b="1" i="1" spc="-5" dirty="0">
                <a:latin typeface="Times New Roman"/>
                <a:cs typeface="Times New Roman"/>
              </a:rPr>
              <a:t>Cross-cultural</a:t>
            </a:r>
            <a:r>
              <a:rPr sz="2200" b="1" i="1" spc="-15" dirty="0">
                <a:latin typeface="Times New Roman"/>
                <a:cs typeface="Times New Roman"/>
              </a:rPr>
              <a:t> </a:t>
            </a:r>
            <a:r>
              <a:rPr sz="2200" b="1" i="1" spc="-5" dirty="0">
                <a:latin typeface="Times New Roman"/>
                <a:cs typeface="Times New Roman"/>
              </a:rPr>
              <a:t>analysis</a:t>
            </a:r>
            <a:endParaRPr sz="2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690359" y="3157727"/>
            <a:ext cx="1371600" cy="104546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131814" y="3611879"/>
            <a:ext cx="635635" cy="86995"/>
          </a:xfrm>
          <a:custGeom>
            <a:avLst/>
            <a:gdLst/>
            <a:ahLst/>
            <a:cxnLst/>
            <a:rect l="l" t="t" r="r" b="b"/>
            <a:pathLst>
              <a:path w="635634" h="86995">
                <a:moveTo>
                  <a:pt x="490728" y="0"/>
                </a:moveTo>
                <a:lnTo>
                  <a:pt x="490728" y="86868"/>
                </a:lnTo>
                <a:lnTo>
                  <a:pt x="587247" y="57912"/>
                </a:lnTo>
                <a:lnTo>
                  <a:pt x="505206" y="57912"/>
                </a:lnTo>
                <a:lnTo>
                  <a:pt x="505206" y="28956"/>
                </a:lnTo>
                <a:lnTo>
                  <a:pt x="587248" y="28956"/>
                </a:lnTo>
                <a:lnTo>
                  <a:pt x="490728" y="0"/>
                </a:lnTo>
                <a:close/>
              </a:path>
              <a:path w="635634" h="86995">
                <a:moveTo>
                  <a:pt x="490728" y="28956"/>
                </a:moveTo>
                <a:lnTo>
                  <a:pt x="0" y="28956"/>
                </a:lnTo>
                <a:lnTo>
                  <a:pt x="0" y="57912"/>
                </a:lnTo>
                <a:lnTo>
                  <a:pt x="490728" y="57912"/>
                </a:lnTo>
                <a:lnTo>
                  <a:pt x="490728" y="28956"/>
                </a:lnTo>
                <a:close/>
              </a:path>
              <a:path w="635634" h="86995">
                <a:moveTo>
                  <a:pt x="587248" y="28956"/>
                </a:moveTo>
                <a:lnTo>
                  <a:pt x="505206" y="28956"/>
                </a:lnTo>
                <a:lnTo>
                  <a:pt x="505206" y="57912"/>
                </a:lnTo>
                <a:lnTo>
                  <a:pt x="587247" y="57912"/>
                </a:lnTo>
                <a:lnTo>
                  <a:pt x="635508" y="43434"/>
                </a:lnTo>
                <a:lnTo>
                  <a:pt x="587248" y="2895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284214" y="4834128"/>
            <a:ext cx="431800" cy="86995"/>
          </a:xfrm>
          <a:custGeom>
            <a:avLst/>
            <a:gdLst/>
            <a:ahLst/>
            <a:cxnLst/>
            <a:rect l="l" t="t" r="r" b="b"/>
            <a:pathLst>
              <a:path w="431800" h="86995">
                <a:moveTo>
                  <a:pt x="286512" y="0"/>
                </a:moveTo>
                <a:lnTo>
                  <a:pt x="286512" y="86868"/>
                </a:lnTo>
                <a:lnTo>
                  <a:pt x="383032" y="57912"/>
                </a:lnTo>
                <a:lnTo>
                  <a:pt x="300989" y="57912"/>
                </a:lnTo>
                <a:lnTo>
                  <a:pt x="300989" y="28956"/>
                </a:lnTo>
                <a:lnTo>
                  <a:pt x="383031" y="28956"/>
                </a:lnTo>
                <a:lnTo>
                  <a:pt x="286512" y="0"/>
                </a:lnTo>
                <a:close/>
              </a:path>
              <a:path w="431800" h="86995">
                <a:moveTo>
                  <a:pt x="286512" y="28956"/>
                </a:moveTo>
                <a:lnTo>
                  <a:pt x="0" y="28956"/>
                </a:lnTo>
                <a:lnTo>
                  <a:pt x="0" y="57912"/>
                </a:lnTo>
                <a:lnTo>
                  <a:pt x="286512" y="57912"/>
                </a:lnTo>
                <a:lnTo>
                  <a:pt x="286512" y="28956"/>
                </a:lnTo>
                <a:close/>
              </a:path>
              <a:path w="431800" h="86995">
                <a:moveTo>
                  <a:pt x="383031" y="28956"/>
                </a:moveTo>
                <a:lnTo>
                  <a:pt x="300989" y="28956"/>
                </a:lnTo>
                <a:lnTo>
                  <a:pt x="300989" y="57912"/>
                </a:lnTo>
                <a:lnTo>
                  <a:pt x="383032" y="57912"/>
                </a:lnTo>
                <a:lnTo>
                  <a:pt x="431291" y="43434"/>
                </a:lnTo>
                <a:lnTo>
                  <a:pt x="383031" y="2895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015995" y="3048000"/>
            <a:ext cx="3496055" cy="121462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659880" y="4454652"/>
            <a:ext cx="1757172" cy="103174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006851" y="4447032"/>
            <a:ext cx="3505200" cy="103936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764535" y="3538728"/>
            <a:ext cx="319405" cy="1318260"/>
          </a:xfrm>
          <a:custGeom>
            <a:avLst/>
            <a:gdLst/>
            <a:ahLst/>
            <a:cxnLst/>
            <a:rect l="l" t="t" r="r" b="b"/>
            <a:pathLst>
              <a:path w="319405" h="1318260">
                <a:moveTo>
                  <a:pt x="174497" y="1231392"/>
                </a:moveTo>
                <a:lnTo>
                  <a:pt x="174497" y="1318260"/>
                </a:lnTo>
                <a:lnTo>
                  <a:pt x="271018" y="1289304"/>
                </a:lnTo>
                <a:lnTo>
                  <a:pt x="188975" y="1289304"/>
                </a:lnTo>
                <a:lnTo>
                  <a:pt x="188975" y="1260348"/>
                </a:lnTo>
                <a:lnTo>
                  <a:pt x="271017" y="1260348"/>
                </a:lnTo>
                <a:lnTo>
                  <a:pt x="174497" y="1231392"/>
                </a:lnTo>
                <a:close/>
              </a:path>
              <a:path w="319405" h="1318260">
                <a:moveTo>
                  <a:pt x="174497" y="28956"/>
                </a:moveTo>
                <a:lnTo>
                  <a:pt x="6476" y="28956"/>
                </a:lnTo>
                <a:lnTo>
                  <a:pt x="0" y="35433"/>
                </a:lnTo>
                <a:lnTo>
                  <a:pt x="0" y="1282827"/>
                </a:lnTo>
                <a:lnTo>
                  <a:pt x="6476" y="1289304"/>
                </a:lnTo>
                <a:lnTo>
                  <a:pt x="174497" y="1289304"/>
                </a:lnTo>
                <a:lnTo>
                  <a:pt x="174497" y="1274826"/>
                </a:lnTo>
                <a:lnTo>
                  <a:pt x="28956" y="1274826"/>
                </a:lnTo>
                <a:lnTo>
                  <a:pt x="14477" y="1260348"/>
                </a:lnTo>
                <a:lnTo>
                  <a:pt x="28956" y="1260348"/>
                </a:lnTo>
                <a:lnTo>
                  <a:pt x="28956" y="57912"/>
                </a:lnTo>
                <a:lnTo>
                  <a:pt x="14477" y="57912"/>
                </a:lnTo>
                <a:lnTo>
                  <a:pt x="28956" y="43434"/>
                </a:lnTo>
                <a:lnTo>
                  <a:pt x="174497" y="43434"/>
                </a:lnTo>
                <a:lnTo>
                  <a:pt x="174497" y="28956"/>
                </a:lnTo>
                <a:close/>
              </a:path>
              <a:path w="319405" h="1318260">
                <a:moveTo>
                  <a:pt x="271017" y="1260348"/>
                </a:moveTo>
                <a:lnTo>
                  <a:pt x="188975" y="1260348"/>
                </a:lnTo>
                <a:lnTo>
                  <a:pt x="188975" y="1289304"/>
                </a:lnTo>
                <a:lnTo>
                  <a:pt x="271018" y="1289304"/>
                </a:lnTo>
                <a:lnTo>
                  <a:pt x="319277" y="1274826"/>
                </a:lnTo>
                <a:lnTo>
                  <a:pt x="271017" y="1260348"/>
                </a:lnTo>
                <a:close/>
              </a:path>
              <a:path w="319405" h="1318260">
                <a:moveTo>
                  <a:pt x="28956" y="1260348"/>
                </a:moveTo>
                <a:lnTo>
                  <a:pt x="14477" y="1260348"/>
                </a:lnTo>
                <a:lnTo>
                  <a:pt x="28956" y="1274826"/>
                </a:lnTo>
                <a:lnTo>
                  <a:pt x="28956" y="1260348"/>
                </a:lnTo>
                <a:close/>
              </a:path>
              <a:path w="319405" h="1318260">
                <a:moveTo>
                  <a:pt x="174497" y="1260348"/>
                </a:moveTo>
                <a:lnTo>
                  <a:pt x="28956" y="1260348"/>
                </a:lnTo>
                <a:lnTo>
                  <a:pt x="28956" y="1274826"/>
                </a:lnTo>
                <a:lnTo>
                  <a:pt x="174497" y="1274826"/>
                </a:lnTo>
                <a:lnTo>
                  <a:pt x="174497" y="1260348"/>
                </a:lnTo>
                <a:close/>
              </a:path>
              <a:path w="319405" h="1318260">
                <a:moveTo>
                  <a:pt x="174497" y="0"/>
                </a:moveTo>
                <a:lnTo>
                  <a:pt x="174497" y="86868"/>
                </a:lnTo>
                <a:lnTo>
                  <a:pt x="271018" y="57912"/>
                </a:lnTo>
                <a:lnTo>
                  <a:pt x="188975" y="57912"/>
                </a:lnTo>
                <a:lnTo>
                  <a:pt x="188975" y="28956"/>
                </a:lnTo>
                <a:lnTo>
                  <a:pt x="271018" y="28956"/>
                </a:lnTo>
                <a:lnTo>
                  <a:pt x="174497" y="0"/>
                </a:lnTo>
                <a:close/>
              </a:path>
              <a:path w="319405" h="1318260">
                <a:moveTo>
                  <a:pt x="28956" y="43434"/>
                </a:moveTo>
                <a:lnTo>
                  <a:pt x="14477" y="57912"/>
                </a:lnTo>
                <a:lnTo>
                  <a:pt x="28956" y="57912"/>
                </a:lnTo>
                <a:lnTo>
                  <a:pt x="28956" y="43434"/>
                </a:lnTo>
                <a:close/>
              </a:path>
              <a:path w="319405" h="1318260">
                <a:moveTo>
                  <a:pt x="174497" y="43434"/>
                </a:moveTo>
                <a:lnTo>
                  <a:pt x="28956" y="43434"/>
                </a:lnTo>
                <a:lnTo>
                  <a:pt x="28956" y="57912"/>
                </a:lnTo>
                <a:lnTo>
                  <a:pt x="174497" y="57912"/>
                </a:lnTo>
                <a:lnTo>
                  <a:pt x="174497" y="43434"/>
                </a:lnTo>
                <a:close/>
              </a:path>
              <a:path w="319405" h="1318260">
                <a:moveTo>
                  <a:pt x="271018" y="28956"/>
                </a:moveTo>
                <a:lnTo>
                  <a:pt x="188975" y="28956"/>
                </a:lnTo>
                <a:lnTo>
                  <a:pt x="188975" y="57912"/>
                </a:lnTo>
                <a:lnTo>
                  <a:pt x="271018" y="57912"/>
                </a:lnTo>
                <a:lnTo>
                  <a:pt x="319277" y="43434"/>
                </a:lnTo>
                <a:lnTo>
                  <a:pt x="271018" y="2895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550414" y="4121658"/>
            <a:ext cx="228600" cy="0"/>
          </a:xfrm>
          <a:custGeom>
            <a:avLst/>
            <a:gdLst/>
            <a:ahLst/>
            <a:cxnLst/>
            <a:rect l="l" t="t" r="r" b="b"/>
            <a:pathLst>
              <a:path w="228600">
                <a:moveTo>
                  <a:pt x="0" y="0"/>
                </a:moveTo>
                <a:lnTo>
                  <a:pt x="228600" y="0"/>
                </a:lnTo>
              </a:path>
            </a:pathLst>
          </a:custGeom>
          <a:ln w="2895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09600" y="3787140"/>
            <a:ext cx="2092452" cy="70866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47344" y="1295400"/>
            <a:ext cx="2734056" cy="135331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401561" y="4172711"/>
            <a:ext cx="431800" cy="86995"/>
          </a:xfrm>
          <a:custGeom>
            <a:avLst/>
            <a:gdLst/>
            <a:ahLst/>
            <a:cxnLst/>
            <a:rect l="l" t="t" r="r" b="b"/>
            <a:pathLst>
              <a:path w="431800" h="86995">
                <a:moveTo>
                  <a:pt x="286512" y="0"/>
                </a:moveTo>
                <a:lnTo>
                  <a:pt x="286512" y="86868"/>
                </a:lnTo>
                <a:lnTo>
                  <a:pt x="383031" y="57912"/>
                </a:lnTo>
                <a:lnTo>
                  <a:pt x="300989" y="57912"/>
                </a:lnTo>
                <a:lnTo>
                  <a:pt x="300989" y="28956"/>
                </a:lnTo>
                <a:lnTo>
                  <a:pt x="383032" y="28956"/>
                </a:lnTo>
                <a:lnTo>
                  <a:pt x="286512" y="0"/>
                </a:lnTo>
                <a:close/>
              </a:path>
              <a:path w="431800" h="86995">
                <a:moveTo>
                  <a:pt x="286512" y="28956"/>
                </a:moveTo>
                <a:lnTo>
                  <a:pt x="0" y="28956"/>
                </a:lnTo>
                <a:lnTo>
                  <a:pt x="0" y="57912"/>
                </a:lnTo>
                <a:lnTo>
                  <a:pt x="286512" y="57912"/>
                </a:lnTo>
                <a:lnTo>
                  <a:pt x="286512" y="28956"/>
                </a:lnTo>
                <a:close/>
              </a:path>
              <a:path w="431800" h="86995">
                <a:moveTo>
                  <a:pt x="383032" y="28956"/>
                </a:moveTo>
                <a:lnTo>
                  <a:pt x="300989" y="28956"/>
                </a:lnTo>
                <a:lnTo>
                  <a:pt x="300989" y="57912"/>
                </a:lnTo>
                <a:lnTo>
                  <a:pt x="383031" y="57912"/>
                </a:lnTo>
                <a:lnTo>
                  <a:pt x="431291" y="43433"/>
                </a:lnTo>
                <a:lnTo>
                  <a:pt x="383032" y="2895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777228" y="3793235"/>
            <a:ext cx="1757172" cy="95554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057144" y="3605784"/>
            <a:ext cx="3534155" cy="127101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693670" y="4172711"/>
            <a:ext cx="431800" cy="86995"/>
          </a:xfrm>
          <a:custGeom>
            <a:avLst/>
            <a:gdLst/>
            <a:ahLst/>
            <a:cxnLst/>
            <a:rect l="l" t="t" r="r" b="b"/>
            <a:pathLst>
              <a:path w="431800" h="86995">
                <a:moveTo>
                  <a:pt x="286512" y="0"/>
                </a:moveTo>
                <a:lnTo>
                  <a:pt x="286512" y="86868"/>
                </a:lnTo>
                <a:lnTo>
                  <a:pt x="383031" y="57912"/>
                </a:lnTo>
                <a:lnTo>
                  <a:pt x="300990" y="57912"/>
                </a:lnTo>
                <a:lnTo>
                  <a:pt x="300990" y="28956"/>
                </a:lnTo>
                <a:lnTo>
                  <a:pt x="383032" y="28956"/>
                </a:lnTo>
                <a:lnTo>
                  <a:pt x="286512" y="0"/>
                </a:lnTo>
                <a:close/>
              </a:path>
              <a:path w="431800" h="86995">
                <a:moveTo>
                  <a:pt x="286512" y="28956"/>
                </a:moveTo>
                <a:lnTo>
                  <a:pt x="0" y="28956"/>
                </a:lnTo>
                <a:lnTo>
                  <a:pt x="0" y="57912"/>
                </a:lnTo>
                <a:lnTo>
                  <a:pt x="286512" y="57912"/>
                </a:lnTo>
                <a:lnTo>
                  <a:pt x="286512" y="28956"/>
                </a:lnTo>
                <a:close/>
              </a:path>
              <a:path w="431800" h="86995">
                <a:moveTo>
                  <a:pt x="383032" y="28956"/>
                </a:moveTo>
                <a:lnTo>
                  <a:pt x="300990" y="28956"/>
                </a:lnTo>
                <a:lnTo>
                  <a:pt x="300990" y="57912"/>
                </a:lnTo>
                <a:lnTo>
                  <a:pt x="383031" y="57912"/>
                </a:lnTo>
                <a:lnTo>
                  <a:pt x="431292" y="43433"/>
                </a:lnTo>
                <a:lnTo>
                  <a:pt x="383032" y="2895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59308" y="3910584"/>
            <a:ext cx="2321052" cy="7071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62000" y="1371600"/>
            <a:ext cx="3810000" cy="172212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639823" y="569976"/>
            <a:ext cx="6050280" cy="11216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941957" y="705358"/>
            <a:ext cx="541210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b="1" spc="-5" dirty="0">
                <a:latin typeface="Arial"/>
                <a:cs typeface="Arial"/>
              </a:rPr>
              <a:t>SIGNIFICANCE OF</a:t>
            </a:r>
            <a:r>
              <a:rPr sz="4000" b="1" spc="-60" dirty="0">
                <a:latin typeface="Arial"/>
                <a:cs typeface="Arial"/>
              </a:rPr>
              <a:t> </a:t>
            </a:r>
            <a:r>
              <a:rPr sz="4000" b="1" spc="-5" dirty="0">
                <a:latin typeface="Arial"/>
                <a:cs typeface="Arial"/>
              </a:rPr>
              <a:t>OB</a:t>
            </a:r>
            <a:endParaRPr sz="40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944623" y="1269491"/>
            <a:ext cx="5440680" cy="10820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954402" y="1278636"/>
            <a:ext cx="5386070" cy="53340"/>
          </a:xfrm>
          <a:custGeom>
            <a:avLst/>
            <a:gdLst/>
            <a:ahLst/>
            <a:cxnLst/>
            <a:rect l="l" t="t" r="r" b="b"/>
            <a:pathLst>
              <a:path w="5386070" h="53340">
                <a:moveTo>
                  <a:pt x="5385816" y="0"/>
                </a:moveTo>
                <a:lnTo>
                  <a:pt x="0" y="0"/>
                </a:lnTo>
                <a:lnTo>
                  <a:pt x="0" y="53339"/>
                </a:lnTo>
                <a:lnTo>
                  <a:pt x="5385816" y="53339"/>
                </a:lnTo>
                <a:lnTo>
                  <a:pt x="538581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23672" y="1658111"/>
            <a:ext cx="6569964" cy="445922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606044" y="1736801"/>
            <a:ext cx="6205855" cy="41725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latin typeface="Arial"/>
                <a:cs typeface="Arial"/>
              </a:rPr>
              <a:t>Road map to our </a:t>
            </a:r>
            <a:r>
              <a:rPr sz="2000" b="1" spc="-10" dirty="0">
                <a:latin typeface="Arial"/>
                <a:cs typeface="Arial"/>
              </a:rPr>
              <a:t>lives </a:t>
            </a:r>
            <a:r>
              <a:rPr sz="2000" b="1" spc="-5" dirty="0">
                <a:latin typeface="Arial"/>
                <a:cs typeface="Arial"/>
              </a:rPr>
              <a:t>in</a:t>
            </a:r>
            <a:r>
              <a:rPr sz="2000" b="1" spc="-4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organizations</a:t>
            </a:r>
            <a:endParaRPr sz="2000">
              <a:latin typeface="Arial"/>
              <a:cs typeface="Arial"/>
            </a:endParaRPr>
          </a:p>
          <a:p>
            <a:pPr marL="12700" marR="5080" algn="just">
              <a:lnSpc>
                <a:spcPct val="180000"/>
              </a:lnSpc>
              <a:spcBef>
                <a:spcPts val="5"/>
              </a:spcBef>
            </a:pPr>
            <a:r>
              <a:rPr sz="2000" b="1" dirty="0">
                <a:latin typeface="Arial"/>
                <a:cs typeface="Arial"/>
              </a:rPr>
              <a:t>Helps us understand and predict organizational</a:t>
            </a:r>
            <a:r>
              <a:rPr sz="2000" b="1" spc="-114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life  </a:t>
            </a:r>
            <a:r>
              <a:rPr sz="2000" b="1" dirty="0">
                <a:latin typeface="Arial"/>
                <a:cs typeface="Arial"/>
              </a:rPr>
              <a:t>Influences </a:t>
            </a:r>
            <a:r>
              <a:rPr sz="2000" b="1" spc="-5" dirty="0">
                <a:latin typeface="Arial"/>
                <a:cs typeface="Arial"/>
              </a:rPr>
              <a:t>events in</a:t>
            </a:r>
            <a:r>
              <a:rPr sz="2000" b="1" spc="-1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organizations</a:t>
            </a:r>
            <a:endParaRPr sz="2000">
              <a:latin typeface="Arial"/>
              <a:cs typeface="Arial"/>
            </a:endParaRPr>
          </a:p>
          <a:p>
            <a:pPr marL="12700" marR="1385570" algn="just">
              <a:lnSpc>
                <a:spcPct val="180000"/>
              </a:lnSpc>
            </a:pPr>
            <a:r>
              <a:rPr sz="2000" b="1" dirty="0">
                <a:latin typeface="Arial"/>
                <a:cs typeface="Arial"/>
              </a:rPr>
              <a:t>Helps understand self and others</a:t>
            </a:r>
            <a:r>
              <a:rPr sz="2000" b="1" spc="-12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better  Helps a manager get things done better  Helps maintain cordial</a:t>
            </a:r>
            <a:r>
              <a:rPr sz="2000" b="1" spc="-8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relations</a:t>
            </a:r>
            <a:endParaRPr sz="2000">
              <a:latin typeface="Arial"/>
              <a:cs typeface="Arial"/>
            </a:endParaRPr>
          </a:p>
          <a:p>
            <a:pPr marL="12700" marR="1078865" algn="just">
              <a:lnSpc>
                <a:spcPct val="180000"/>
              </a:lnSpc>
              <a:spcBef>
                <a:spcPts val="5"/>
              </a:spcBef>
            </a:pPr>
            <a:r>
              <a:rPr sz="2000" b="1" dirty="0">
                <a:latin typeface="Arial"/>
                <a:cs typeface="Arial"/>
              </a:rPr>
              <a:t>Highly useful in the field of marketing  Helps in career planning and</a:t>
            </a:r>
            <a:r>
              <a:rPr sz="2000" b="1" spc="-100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development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897379" y="249936"/>
            <a:ext cx="5385815" cy="12313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229992" y="399033"/>
            <a:ext cx="4687570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b="1" dirty="0">
                <a:latin typeface="Arial"/>
                <a:cs typeface="Arial"/>
              </a:rPr>
              <a:t>Limitations of</a:t>
            </a:r>
            <a:r>
              <a:rPr sz="4400" b="1" spc="-70" dirty="0">
                <a:latin typeface="Arial"/>
                <a:cs typeface="Arial"/>
              </a:rPr>
              <a:t> </a:t>
            </a:r>
            <a:r>
              <a:rPr sz="4400" b="1" dirty="0">
                <a:latin typeface="Arial"/>
                <a:cs typeface="Arial"/>
              </a:rPr>
              <a:t>OB</a:t>
            </a:r>
            <a:endParaRPr sz="44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232660" y="1019555"/>
            <a:ext cx="4715255" cy="11734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242439" y="1030224"/>
            <a:ext cx="4657725" cy="59690"/>
          </a:xfrm>
          <a:custGeom>
            <a:avLst/>
            <a:gdLst/>
            <a:ahLst/>
            <a:cxnLst/>
            <a:rect l="l" t="t" r="r" b="b"/>
            <a:pathLst>
              <a:path w="4657725" h="59690">
                <a:moveTo>
                  <a:pt x="4657344" y="0"/>
                </a:moveTo>
                <a:lnTo>
                  <a:pt x="0" y="0"/>
                </a:lnTo>
                <a:lnTo>
                  <a:pt x="0" y="59436"/>
                </a:lnTo>
                <a:lnTo>
                  <a:pt x="4657344" y="59436"/>
                </a:lnTo>
                <a:lnTo>
                  <a:pt x="46573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38327" y="1697735"/>
            <a:ext cx="8250935" cy="482955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45008" y="2720339"/>
            <a:ext cx="573024" cy="62331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535940" y="1647332"/>
            <a:ext cx="7785734" cy="4654550"/>
          </a:xfrm>
          <a:prstGeom prst="rect">
            <a:avLst/>
          </a:prstGeom>
        </p:spPr>
        <p:txBody>
          <a:bodyPr vert="horz" wrap="square" lIns="0" tIns="147320" rIns="0" bIns="0" rtlCol="0">
            <a:spAutoFit/>
          </a:bodyPr>
          <a:lstStyle/>
          <a:p>
            <a:pPr marL="82550">
              <a:lnSpc>
                <a:spcPct val="100000"/>
              </a:lnSpc>
              <a:spcBef>
                <a:spcPts val="1160"/>
              </a:spcBef>
            </a:pPr>
            <a:r>
              <a:rPr sz="2200" b="1" i="1" spc="-5" dirty="0">
                <a:latin typeface="Times New Roman"/>
                <a:cs typeface="Times New Roman"/>
              </a:rPr>
              <a:t>Knowledge </a:t>
            </a:r>
            <a:r>
              <a:rPr sz="2200" b="1" i="1" dirty="0">
                <a:latin typeface="Times New Roman"/>
                <a:cs typeface="Times New Roman"/>
              </a:rPr>
              <a:t>about </a:t>
            </a:r>
            <a:r>
              <a:rPr sz="2200" b="1" i="1" spc="-5" dirty="0">
                <a:latin typeface="Times New Roman"/>
                <a:cs typeface="Times New Roman"/>
              </a:rPr>
              <a:t>OB </a:t>
            </a:r>
            <a:r>
              <a:rPr sz="2200" b="1" i="1" dirty="0">
                <a:latin typeface="Times New Roman"/>
                <a:cs typeface="Times New Roman"/>
              </a:rPr>
              <a:t>does </a:t>
            </a:r>
            <a:r>
              <a:rPr sz="2200" b="1" i="1" spc="-5" dirty="0">
                <a:latin typeface="Times New Roman"/>
                <a:cs typeface="Times New Roman"/>
              </a:rPr>
              <a:t>not help an individual manage</a:t>
            </a:r>
            <a:r>
              <a:rPr sz="2200" b="1" i="1" spc="70" dirty="0">
                <a:latin typeface="Times New Roman"/>
                <a:cs typeface="Times New Roman"/>
              </a:rPr>
              <a:t> </a:t>
            </a:r>
            <a:r>
              <a:rPr sz="2200" b="1" i="1" spc="-5" dirty="0">
                <a:latin typeface="Times New Roman"/>
                <a:cs typeface="Times New Roman"/>
              </a:rPr>
              <a:t>personal</a:t>
            </a:r>
            <a:endParaRPr sz="22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060"/>
              </a:spcBef>
            </a:pPr>
            <a:r>
              <a:rPr sz="2200" b="1" i="1" spc="-5" dirty="0">
                <a:latin typeface="Times New Roman"/>
                <a:cs typeface="Times New Roman"/>
              </a:rPr>
              <a:t>life</a:t>
            </a:r>
            <a:r>
              <a:rPr sz="2200" b="1" i="1" spc="5" dirty="0">
                <a:latin typeface="Times New Roman"/>
                <a:cs typeface="Times New Roman"/>
              </a:rPr>
              <a:t> </a:t>
            </a:r>
            <a:r>
              <a:rPr sz="2200" b="1" i="1" spc="-5" dirty="0">
                <a:latin typeface="Times New Roman"/>
                <a:cs typeface="Times New Roman"/>
              </a:rPr>
              <a:t>better</a:t>
            </a:r>
            <a:endParaRPr sz="2200">
              <a:latin typeface="Times New Roman"/>
              <a:cs typeface="Times New Roman"/>
            </a:endParaRPr>
          </a:p>
          <a:p>
            <a:pPr marL="82550" marR="3869690">
              <a:lnSpc>
                <a:spcPct val="160000"/>
              </a:lnSpc>
            </a:pPr>
            <a:r>
              <a:rPr sz="2200" b="1" i="1" spc="-5" dirty="0">
                <a:latin typeface="Times New Roman"/>
                <a:cs typeface="Times New Roman"/>
              </a:rPr>
              <a:t>Qualities of OB are mysterious  Has become a fad with managers  Is selfish and</a:t>
            </a:r>
            <a:r>
              <a:rPr sz="2200" b="1" i="1" dirty="0">
                <a:latin typeface="Times New Roman"/>
                <a:cs typeface="Times New Roman"/>
              </a:rPr>
              <a:t> </a:t>
            </a:r>
            <a:r>
              <a:rPr sz="2200" b="1" i="1" spc="-5" dirty="0">
                <a:latin typeface="Times New Roman"/>
                <a:cs typeface="Times New Roman"/>
              </a:rPr>
              <a:t>exploitative</a:t>
            </a:r>
            <a:endParaRPr sz="2200">
              <a:latin typeface="Times New Roman"/>
              <a:cs typeface="Times New Roman"/>
            </a:endParaRPr>
          </a:p>
          <a:p>
            <a:pPr marL="82550">
              <a:lnSpc>
                <a:spcPct val="100000"/>
              </a:lnSpc>
              <a:spcBef>
                <a:spcPts val="1585"/>
              </a:spcBef>
            </a:pPr>
            <a:r>
              <a:rPr sz="2200" b="1" i="1" spc="-5" dirty="0">
                <a:latin typeface="Times New Roman"/>
                <a:cs typeface="Times New Roman"/>
              </a:rPr>
              <a:t>Managers expect </a:t>
            </a:r>
            <a:r>
              <a:rPr sz="2200" b="1" i="1" dirty="0">
                <a:latin typeface="Times New Roman"/>
                <a:cs typeface="Times New Roman"/>
              </a:rPr>
              <a:t>quick-fix </a:t>
            </a:r>
            <a:r>
              <a:rPr sz="2200" b="1" i="1" spc="-5" dirty="0">
                <a:latin typeface="Times New Roman"/>
                <a:cs typeface="Times New Roman"/>
              </a:rPr>
              <a:t>solutions-not</a:t>
            </a:r>
            <a:r>
              <a:rPr sz="2200" b="1" i="1" spc="-15" dirty="0">
                <a:latin typeface="Times New Roman"/>
                <a:cs typeface="Times New Roman"/>
              </a:rPr>
              <a:t> </a:t>
            </a:r>
            <a:r>
              <a:rPr sz="2200" b="1" i="1" spc="-5" dirty="0">
                <a:latin typeface="Times New Roman"/>
                <a:cs typeface="Times New Roman"/>
              </a:rPr>
              <a:t>possible</a:t>
            </a:r>
            <a:endParaRPr sz="2200">
              <a:latin typeface="Times New Roman"/>
              <a:cs typeface="Times New Roman"/>
            </a:endParaRPr>
          </a:p>
          <a:p>
            <a:pPr marL="12700" marR="343535" indent="69850">
              <a:lnSpc>
                <a:spcPct val="140000"/>
              </a:lnSpc>
              <a:spcBef>
                <a:spcPts val="530"/>
              </a:spcBef>
            </a:pPr>
            <a:r>
              <a:rPr sz="2200" b="1" i="1" spc="-5" dirty="0">
                <a:latin typeface="Times New Roman"/>
                <a:cs typeface="Times New Roman"/>
              </a:rPr>
              <a:t>Principles and practices may not work in the events of declining  fortunes</a:t>
            </a:r>
            <a:endParaRPr sz="2200">
              <a:latin typeface="Times New Roman"/>
              <a:cs typeface="Times New Roman"/>
            </a:endParaRPr>
          </a:p>
          <a:p>
            <a:pPr marL="82550">
              <a:lnSpc>
                <a:spcPct val="100000"/>
              </a:lnSpc>
              <a:spcBef>
                <a:spcPts val="1585"/>
              </a:spcBef>
            </a:pPr>
            <a:r>
              <a:rPr sz="2200" b="1" i="1" spc="-5" dirty="0">
                <a:latin typeface="Times New Roman"/>
                <a:cs typeface="Times New Roman"/>
              </a:rPr>
              <a:t>Cannot eliminate </a:t>
            </a:r>
            <a:r>
              <a:rPr sz="2200" b="1" i="1" dirty="0">
                <a:latin typeface="Times New Roman"/>
                <a:cs typeface="Times New Roman"/>
              </a:rPr>
              <a:t>totally </a:t>
            </a:r>
            <a:r>
              <a:rPr sz="2200" b="1" i="1" spc="-5" dirty="0">
                <a:latin typeface="Times New Roman"/>
                <a:cs typeface="Times New Roman"/>
              </a:rPr>
              <a:t>conflict </a:t>
            </a:r>
            <a:r>
              <a:rPr sz="2200" b="1" i="1" dirty="0">
                <a:latin typeface="Times New Roman"/>
                <a:cs typeface="Times New Roman"/>
              </a:rPr>
              <a:t>and</a:t>
            </a:r>
            <a:r>
              <a:rPr sz="2200" b="1" i="1" spc="25" dirty="0">
                <a:latin typeface="Times New Roman"/>
                <a:cs typeface="Times New Roman"/>
              </a:rPr>
              <a:t> </a:t>
            </a:r>
            <a:r>
              <a:rPr sz="2200" b="1" i="1" spc="-5" dirty="0">
                <a:latin typeface="Times New Roman"/>
                <a:cs typeface="Times New Roman"/>
              </a:rPr>
              <a:t>frustration</a:t>
            </a:r>
            <a:endParaRPr sz="2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23010" y="551434"/>
            <a:ext cx="7099934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374265" algn="l"/>
              </a:tabLst>
            </a:pPr>
            <a:r>
              <a:rPr sz="3600" b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Challenges	</a:t>
            </a:r>
            <a:r>
              <a:rPr sz="3600" b="1" u="heavy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&amp; </a:t>
            </a:r>
            <a:r>
              <a:rPr sz="3600" b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Opportunities </a:t>
            </a:r>
            <a:r>
              <a:rPr sz="3600" b="1" u="heavy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for</a:t>
            </a:r>
            <a:r>
              <a:rPr sz="3600" b="1" u="heavy" spc="-3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3600" b="1" u="heavy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OB</a:t>
            </a:r>
            <a:endParaRPr sz="36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32816" y="1315211"/>
            <a:ext cx="5567171" cy="49545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599948" y="1388109"/>
            <a:ext cx="5234305" cy="46901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Arial"/>
                <a:cs typeface="Arial"/>
              </a:rPr>
              <a:t>Responding to</a:t>
            </a:r>
            <a:r>
              <a:rPr sz="1800" b="1" spc="-1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Globalization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295"/>
              </a:spcBef>
            </a:pPr>
            <a:r>
              <a:rPr sz="1800" b="1" dirty="0">
                <a:latin typeface="Arial"/>
                <a:cs typeface="Arial"/>
              </a:rPr>
              <a:t>Managing </a:t>
            </a:r>
            <a:r>
              <a:rPr sz="1800" b="1" spc="-5" dirty="0">
                <a:latin typeface="Arial"/>
                <a:cs typeface="Arial"/>
              </a:rPr>
              <a:t>Workforce</a:t>
            </a:r>
            <a:r>
              <a:rPr sz="1800" b="1" spc="-15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Diversity</a:t>
            </a:r>
            <a:endParaRPr sz="1800">
              <a:latin typeface="Arial"/>
              <a:cs typeface="Arial"/>
            </a:endParaRPr>
          </a:p>
          <a:p>
            <a:pPr marL="12700" marR="1378585">
              <a:lnSpc>
                <a:spcPct val="160000"/>
              </a:lnSpc>
              <a:spcBef>
                <a:spcPts val="5"/>
              </a:spcBef>
            </a:pPr>
            <a:r>
              <a:rPr sz="1800" b="1" spc="-5" dirty="0">
                <a:latin typeface="Arial"/>
                <a:cs typeface="Arial"/>
              </a:rPr>
              <a:t>Improving </a:t>
            </a:r>
            <a:r>
              <a:rPr sz="1800" b="1" dirty="0">
                <a:latin typeface="Arial"/>
                <a:cs typeface="Arial"/>
              </a:rPr>
              <a:t>Quality and </a:t>
            </a:r>
            <a:r>
              <a:rPr sz="1800" b="1" spc="-5" dirty="0">
                <a:latin typeface="Arial"/>
                <a:cs typeface="Arial"/>
              </a:rPr>
              <a:t>Productivity  Improving Customer </a:t>
            </a:r>
            <a:r>
              <a:rPr sz="1800" b="1" spc="-10" dirty="0">
                <a:latin typeface="Arial"/>
                <a:cs typeface="Arial"/>
              </a:rPr>
              <a:t>Service  </a:t>
            </a:r>
            <a:r>
              <a:rPr sz="1800" b="1" spc="-5" dirty="0">
                <a:latin typeface="Arial"/>
                <a:cs typeface="Arial"/>
              </a:rPr>
              <a:t>Improving People Skills  </a:t>
            </a:r>
            <a:r>
              <a:rPr sz="1800" b="1" dirty="0">
                <a:latin typeface="Arial"/>
                <a:cs typeface="Arial"/>
              </a:rPr>
              <a:t>Stimulating </a:t>
            </a:r>
            <a:r>
              <a:rPr sz="1800" b="1" spc="-5" dirty="0">
                <a:latin typeface="Arial"/>
                <a:cs typeface="Arial"/>
              </a:rPr>
              <a:t>Innovation and</a:t>
            </a:r>
            <a:r>
              <a:rPr sz="1800" b="1" spc="-5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Change  Coping </a:t>
            </a:r>
            <a:r>
              <a:rPr sz="1800" b="1" spc="5" dirty="0">
                <a:latin typeface="Arial"/>
                <a:cs typeface="Arial"/>
              </a:rPr>
              <a:t>with</a:t>
            </a:r>
            <a:r>
              <a:rPr sz="1800" b="1" spc="-75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“Temporariness”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295"/>
              </a:spcBef>
            </a:pPr>
            <a:r>
              <a:rPr sz="1800" b="1" dirty="0">
                <a:latin typeface="Arial"/>
                <a:cs typeface="Arial"/>
              </a:rPr>
              <a:t>Working in Networked</a:t>
            </a:r>
            <a:r>
              <a:rPr sz="1800" b="1" spc="-5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Organizations</a:t>
            </a:r>
            <a:endParaRPr sz="1800">
              <a:latin typeface="Arial"/>
              <a:cs typeface="Arial"/>
            </a:endParaRPr>
          </a:p>
          <a:p>
            <a:pPr marL="12700" marR="5080">
              <a:lnSpc>
                <a:spcPct val="160000"/>
              </a:lnSpc>
            </a:pPr>
            <a:r>
              <a:rPr sz="1800" b="1" spc="-5" dirty="0">
                <a:latin typeface="Arial"/>
                <a:cs typeface="Arial"/>
              </a:rPr>
              <a:t>Helping Employees Balance </a:t>
            </a:r>
            <a:r>
              <a:rPr sz="1800" b="1" dirty="0">
                <a:latin typeface="Arial"/>
                <a:cs typeface="Arial"/>
              </a:rPr>
              <a:t>Work-Life Conflicts  </a:t>
            </a:r>
            <a:r>
              <a:rPr sz="1800" b="1" spc="-5" dirty="0">
                <a:latin typeface="Arial"/>
                <a:cs typeface="Arial"/>
              </a:rPr>
              <a:t>Creating a Positive </a:t>
            </a:r>
            <a:r>
              <a:rPr sz="1800" b="1" dirty="0">
                <a:latin typeface="Arial"/>
                <a:cs typeface="Arial"/>
              </a:rPr>
              <a:t>Work </a:t>
            </a:r>
            <a:r>
              <a:rPr sz="1800" b="1" spc="-5" dirty="0">
                <a:latin typeface="Arial"/>
                <a:cs typeface="Arial"/>
              </a:rPr>
              <a:t>Environment  Improving Ethical</a:t>
            </a:r>
            <a:r>
              <a:rPr sz="1800" b="1" spc="30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Behavior</a:t>
            </a:r>
            <a:endParaRPr sz="18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329676" y="6509105"/>
            <a:ext cx="27876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10" dirty="0">
                <a:solidFill>
                  <a:srgbClr val="333333"/>
                </a:solidFill>
                <a:latin typeface="Arial"/>
                <a:cs typeface="Arial"/>
              </a:rPr>
              <a:t>1</a:t>
            </a:r>
            <a:r>
              <a:rPr sz="1000" b="1" spc="-5" dirty="0">
                <a:solidFill>
                  <a:srgbClr val="333333"/>
                </a:solidFill>
                <a:latin typeface="Arial"/>
                <a:cs typeface="Arial"/>
              </a:rPr>
              <a:t>-</a:t>
            </a:r>
            <a:r>
              <a:rPr sz="1000" b="1" spc="-10" dirty="0">
                <a:solidFill>
                  <a:srgbClr val="333333"/>
                </a:solidFill>
                <a:latin typeface="Arial"/>
                <a:cs typeface="Arial"/>
              </a:rPr>
              <a:t>38</a:t>
            </a:r>
            <a:endParaRPr sz="1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8213852" y="6645656"/>
            <a:ext cx="16573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10" dirty="0">
                <a:solidFill>
                  <a:srgbClr val="333333"/>
                </a:solidFill>
                <a:latin typeface="Arial"/>
                <a:cs typeface="Arial"/>
              </a:rPr>
              <a:t>39</a:t>
            </a:r>
            <a:endParaRPr sz="10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00455" y="448055"/>
            <a:ext cx="3945636" cy="9022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841044" y="563626"/>
            <a:ext cx="3436620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u="heavy" dirty="0">
                <a:solidFill>
                  <a:srgbClr val="003399"/>
                </a:solidFill>
                <a:uFill>
                  <a:solidFill>
                    <a:srgbClr val="003399"/>
                  </a:solidFill>
                </a:uFill>
                <a:latin typeface="Tahoma"/>
                <a:cs typeface="Tahoma"/>
              </a:rPr>
              <a:t>Managing</a:t>
            </a:r>
            <a:r>
              <a:rPr sz="3200" u="heavy" spc="-70" dirty="0">
                <a:solidFill>
                  <a:srgbClr val="003399"/>
                </a:solidFill>
                <a:uFill>
                  <a:solidFill>
                    <a:srgbClr val="003399"/>
                  </a:solidFill>
                </a:uFill>
                <a:latin typeface="Tahoma"/>
                <a:cs typeface="Tahoma"/>
              </a:rPr>
              <a:t> </a:t>
            </a:r>
            <a:r>
              <a:rPr sz="3200" u="heavy" spc="-5" dirty="0">
                <a:solidFill>
                  <a:srgbClr val="003399"/>
                </a:solidFill>
                <a:uFill>
                  <a:solidFill>
                    <a:srgbClr val="003399"/>
                  </a:solidFill>
                </a:uFill>
                <a:latin typeface="Tahoma"/>
                <a:cs typeface="Tahoma"/>
              </a:rPr>
              <a:t>Diversity</a:t>
            </a:r>
            <a:endParaRPr sz="3200">
              <a:latin typeface="Tahoma"/>
              <a:cs typeface="Tahom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844296" y="1007363"/>
            <a:ext cx="3457955" cy="746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753355" y="1687067"/>
            <a:ext cx="3419855" cy="76352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959096" y="2157983"/>
            <a:ext cx="3008376" cy="7467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886700" y="1687067"/>
            <a:ext cx="568451" cy="76352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270247" y="2098548"/>
            <a:ext cx="4750308" cy="76352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271771" y="2510027"/>
            <a:ext cx="4750308" cy="76352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475988" y="2921507"/>
            <a:ext cx="4340352" cy="76352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642103" y="3332988"/>
            <a:ext cx="4006596" cy="76352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065776" y="3744467"/>
            <a:ext cx="3159252" cy="763524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4472432" y="1773377"/>
            <a:ext cx="4236720" cy="24955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3175" algn="ctr">
              <a:lnSpc>
                <a:spcPct val="100000"/>
              </a:lnSpc>
              <a:spcBef>
                <a:spcPts val="100"/>
              </a:spcBef>
              <a:tabLst>
                <a:tab pos="2811780" algn="l"/>
                <a:tab pos="3149600" algn="l"/>
              </a:tabLst>
            </a:pPr>
            <a:r>
              <a:rPr sz="2700" b="1" u="heavy" spc="-5" dirty="0">
                <a:solidFill>
                  <a:srgbClr val="003399"/>
                </a:solidFill>
                <a:uFill>
                  <a:solidFill>
                    <a:srgbClr val="003399"/>
                  </a:solidFill>
                </a:uFill>
                <a:latin typeface="Times New Roman"/>
                <a:cs typeface="Times New Roman"/>
              </a:rPr>
              <a:t>Workforce</a:t>
            </a:r>
            <a:r>
              <a:rPr sz="2700" b="1" u="heavy" spc="30" dirty="0">
                <a:solidFill>
                  <a:srgbClr val="003399"/>
                </a:solidFill>
                <a:uFill>
                  <a:solidFill>
                    <a:srgbClr val="003399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700" b="1" u="heavy" dirty="0">
                <a:solidFill>
                  <a:srgbClr val="003399"/>
                </a:solidFill>
                <a:uFill>
                  <a:solidFill>
                    <a:srgbClr val="003399"/>
                  </a:solidFill>
                </a:uFill>
                <a:latin typeface="Times New Roman"/>
                <a:cs typeface="Times New Roman"/>
              </a:rPr>
              <a:t>diversity</a:t>
            </a:r>
            <a:r>
              <a:rPr sz="2700" b="1" dirty="0">
                <a:solidFill>
                  <a:srgbClr val="003399"/>
                </a:solidFill>
                <a:latin typeface="Times New Roman"/>
                <a:cs typeface="Times New Roman"/>
              </a:rPr>
              <a:t>	-      or</a:t>
            </a:r>
            <a:r>
              <a:rPr sz="2700" b="1" spc="10" dirty="0">
                <a:solidFill>
                  <a:srgbClr val="003399"/>
                </a:solidFill>
                <a:latin typeface="Times New Roman"/>
                <a:cs typeface="Times New Roman"/>
              </a:rPr>
              <a:t>g</a:t>
            </a:r>
            <a:r>
              <a:rPr sz="2700" b="1" spc="-5" dirty="0">
                <a:solidFill>
                  <a:srgbClr val="003399"/>
                </a:solidFill>
                <a:latin typeface="Times New Roman"/>
                <a:cs typeface="Times New Roman"/>
              </a:rPr>
              <a:t>an</a:t>
            </a:r>
            <a:r>
              <a:rPr sz="2700" b="1" dirty="0">
                <a:solidFill>
                  <a:srgbClr val="003399"/>
                </a:solidFill>
                <a:latin typeface="Times New Roman"/>
                <a:cs typeface="Times New Roman"/>
              </a:rPr>
              <a:t>i</a:t>
            </a:r>
            <a:r>
              <a:rPr sz="2700" b="1" spc="-15" dirty="0">
                <a:solidFill>
                  <a:srgbClr val="003399"/>
                </a:solidFill>
                <a:latin typeface="Times New Roman"/>
                <a:cs typeface="Times New Roman"/>
              </a:rPr>
              <a:t>z</a:t>
            </a:r>
            <a:r>
              <a:rPr sz="2700" b="1" dirty="0">
                <a:solidFill>
                  <a:srgbClr val="003399"/>
                </a:solidFill>
                <a:latin typeface="Times New Roman"/>
                <a:cs typeface="Times New Roman"/>
              </a:rPr>
              <a:t>at</a:t>
            </a:r>
            <a:r>
              <a:rPr sz="2700" b="1" spc="10" dirty="0">
                <a:solidFill>
                  <a:srgbClr val="003399"/>
                </a:solidFill>
                <a:latin typeface="Times New Roman"/>
                <a:cs typeface="Times New Roman"/>
              </a:rPr>
              <a:t>i</a:t>
            </a:r>
            <a:r>
              <a:rPr sz="2700" b="1" spc="-5" dirty="0">
                <a:solidFill>
                  <a:srgbClr val="003399"/>
                </a:solidFill>
                <a:latin typeface="Times New Roman"/>
                <a:cs typeface="Times New Roman"/>
              </a:rPr>
              <a:t>ons</a:t>
            </a:r>
            <a:r>
              <a:rPr sz="2700" b="1" spc="-30" dirty="0">
                <a:solidFill>
                  <a:srgbClr val="003399"/>
                </a:solidFill>
                <a:latin typeface="Times New Roman"/>
                <a:cs typeface="Times New Roman"/>
              </a:rPr>
              <a:t> </a:t>
            </a:r>
            <a:r>
              <a:rPr sz="2700" b="1" dirty="0">
                <a:solidFill>
                  <a:srgbClr val="003399"/>
                </a:solidFill>
                <a:latin typeface="Times New Roman"/>
                <a:cs typeface="Times New Roman"/>
              </a:rPr>
              <a:t>are	bec</a:t>
            </a:r>
            <a:r>
              <a:rPr sz="2700" b="1" spc="5" dirty="0">
                <a:solidFill>
                  <a:srgbClr val="003399"/>
                </a:solidFill>
                <a:latin typeface="Times New Roman"/>
                <a:cs typeface="Times New Roman"/>
              </a:rPr>
              <a:t>o</a:t>
            </a:r>
            <a:r>
              <a:rPr sz="2700" b="1" dirty="0">
                <a:solidFill>
                  <a:srgbClr val="003399"/>
                </a:solidFill>
                <a:latin typeface="Times New Roman"/>
                <a:cs typeface="Times New Roman"/>
              </a:rPr>
              <a:t>ming  a more heterogeneous mix</a:t>
            </a:r>
            <a:r>
              <a:rPr sz="2700" b="1" spc="-105" dirty="0">
                <a:solidFill>
                  <a:srgbClr val="003399"/>
                </a:solidFill>
                <a:latin typeface="Times New Roman"/>
                <a:cs typeface="Times New Roman"/>
              </a:rPr>
              <a:t> </a:t>
            </a:r>
            <a:r>
              <a:rPr sz="2700" b="1" dirty="0">
                <a:solidFill>
                  <a:srgbClr val="003399"/>
                </a:solidFill>
                <a:latin typeface="Times New Roman"/>
                <a:cs typeface="Times New Roman"/>
              </a:rPr>
              <a:t>of  people in </a:t>
            </a:r>
            <a:r>
              <a:rPr sz="2700" b="1" spc="-5" dirty="0">
                <a:solidFill>
                  <a:srgbClr val="003399"/>
                </a:solidFill>
                <a:latin typeface="Times New Roman"/>
                <a:cs typeface="Times New Roman"/>
              </a:rPr>
              <a:t>terms </a:t>
            </a:r>
            <a:r>
              <a:rPr sz="2700" b="1" dirty="0">
                <a:solidFill>
                  <a:srgbClr val="003399"/>
                </a:solidFill>
                <a:latin typeface="Times New Roman"/>
                <a:cs typeface="Times New Roman"/>
              </a:rPr>
              <a:t>of gender,  age, race, ethnicity, </a:t>
            </a:r>
            <a:r>
              <a:rPr sz="2700" b="1" spc="-5" dirty="0">
                <a:solidFill>
                  <a:srgbClr val="003399"/>
                </a:solidFill>
                <a:latin typeface="Times New Roman"/>
                <a:cs typeface="Times New Roman"/>
              </a:rPr>
              <a:t>and  </a:t>
            </a:r>
            <a:r>
              <a:rPr sz="2700" b="1" dirty="0">
                <a:solidFill>
                  <a:srgbClr val="003399"/>
                </a:solidFill>
                <a:latin typeface="Times New Roman"/>
                <a:cs typeface="Times New Roman"/>
              </a:rPr>
              <a:t>sexual</a:t>
            </a:r>
            <a:r>
              <a:rPr sz="2700" b="1" spc="-30" dirty="0">
                <a:solidFill>
                  <a:srgbClr val="003399"/>
                </a:solidFill>
                <a:latin typeface="Times New Roman"/>
                <a:cs typeface="Times New Roman"/>
              </a:rPr>
              <a:t> </a:t>
            </a:r>
            <a:r>
              <a:rPr sz="2700" b="1" dirty="0">
                <a:solidFill>
                  <a:srgbClr val="003399"/>
                </a:solidFill>
                <a:latin typeface="Times New Roman"/>
                <a:cs typeface="Times New Roman"/>
              </a:rPr>
              <a:t>orientation</a:t>
            </a:r>
            <a:endParaRPr sz="270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826036" y="2394465"/>
            <a:ext cx="3515485" cy="3271054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64540" y="1395729"/>
            <a:ext cx="5661660" cy="878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99060">
              <a:lnSpc>
                <a:spcPct val="100000"/>
              </a:lnSpc>
              <a:spcBef>
                <a:spcPts val="95"/>
              </a:spcBef>
            </a:pPr>
            <a:r>
              <a:rPr sz="2800" b="1" spc="-5" dirty="0">
                <a:latin typeface="Arial"/>
                <a:cs typeface="Arial"/>
              </a:rPr>
              <a:t>There are no perfect solutions to  organizational</a:t>
            </a:r>
            <a:r>
              <a:rPr sz="2800" b="1" spc="25" dirty="0">
                <a:latin typeface="Arial"/>
                <a:cs typeface="Arial"/>
              </a:rPr>
              <a:t> </a:t>
            </a:r>
            <a:r>
              <a:rPr sz="2800" b="1" spc="-5" dirty="0">
                <a:latin typeface="Arial"/>
                <a:cs typeface="Arial"/>
              </a:rPr>
              <a:t>problems</a:t>
            </a:r>
            <a:endParaRPr sz="28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64540" y="2312035"/>
            <a:ext cx="7499984" cy="267208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417830" marR="5080" indent="-291465">
              <a:lnSpc>
                <a:spcPct val="100000"/>
              </a:lnSpc>
              <a:spcBef>
                <a:spcPts val="105"/>
              </a:spcBef>
              <a:buClr>
                <a:srgbClr val="CC3300"/>
              </a:buClr>
              <a:buSzPct val="85000"/>
              <a:buFont typeface="Wingdings"/>
              <a:buChar char=""/>
              <a:tabLst>
                <a:tab pos="418465" algn="l"/>
              </a:tabLst>
            </a:pPr>
            <a:r>
              <a:rPr sz="2000" b="1" dirty="0">
                <a:latin typeface="Arial"/>
                <a:cs typeface="Arial"/>
              </a:rPr>
              <a:t>Increase the understanding and </a:t>
            </a:r>
            <a:r>
              <a:rPr sz="2000" b="1" spc="-5" dirty="0">
                <a:latin typeface="Arial"/>
                <a:cs typeface="Arial"/>
              </a:rPr>
              <a:t>skills </a:t>
            </a:r>
            <a:r>
              <a:rPr sz="2000" b="1" dirty="0">
                <a:latin typeface="Arial"/>
                <a:cs typeface="Arial"/>
              </a:rPr>
              <a:t>– </a:t>
            </a:r>
            <a:r>
              <a:rPr sz="2000" b="1" spc="5" dirty="0">
                <a:latin typeface="Arial"/>
                <a:cs typeface="Arial"/>
              </a:rPr>
              <a:t>work</a:t>
            </a:r>
            <a:r>
              <a:rPr sz="2000" b="1" spc="-14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relationships  can substantially</a:t>
            </a:r>
            <a:r>
              <a:rPr sz="2000" b="1" spc="-5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upgraded</a:t>
            </a:r>
            <a:endParaRPr sz="2000">
              <a:latin typeface="Arial"/>
              <a:cs typeface="Arial"/>
            </a:endParaRPr>
          </a:p>
          <a:p>
            <a:pPr marL="12700" marR="403225" indent="99060">
              <a:lnSpc>
                <a:spcPct val="100000"/>
              </a:lnSpc>
              <a:spcBef>
                <a:spcPts val="650"/>
              </a:spcBef>
            </a:pPr>
            <a:r>
              <a:rPr sz="2800" b="1" spc="-5" dirty="0">
                <a:latin typeface="Arial"/>
                <a:cs typeface="Arial"/>
              </a:rPr>
              <a:t>We do not have the luxury of </a:t>
            </a:r>
            <a:r>
              <a:rPr sz="2800" b="1" spc="-10" dirty="0">
                <a:latin typeface="Arial"/>
                <a:cs typeface="Arial"/>
              </a:rPr>
              <a:t>not </a:t>
            </a:r>
            <a:r>
              <a:rPr sz="2800" b="1" spc="-5" dirty="0">
                <a:latin typeface="Arial"/>
                <a:cs typeface="Arial"/>
              </a:rPr>
              <a:t>working  with or </a:t>
            </a:r>
            <a:r>
              <a:rPr sz="2800" b="1" dirty="0">
                <a:latin typeface="Arial"/>
                <a:cs typeface="Arial"/>
              </a:rPr>
              <a:t>relate to </a:t>
            </a:r>
            <a:r>
              <a:rPr sz="2800" b="1" spc="-5" dirty="0">
                <a:latin typeface="Arial"/>
                <a:cs typeface="Arial"/>
              </a:rPr>
              <a:t>other</a:t>
            </a:r>
            <a:r>
              <a:rPr sz="2800" b="1" spc="35" dirty="0">
                <a:latin typeface="Arial"/>
                <a:cs typeface="Arial"/>
              </a:rPr>
              <a:t> </a:t>
            </a:r>
            <a:r>
              <a:rPr sz="2800" b="1" spc="-5" dirty="0">
                <a:latin typeface="Arial"/>
                <a:cs typeface="Arial"/>
              </a:rPr>
              <a:t>people.</a:t>
            </a:r>
            <a:endParaRPr sz="2800">
              <a:latin typeface="Arial"/>
              <a:cs typeface="Arial"/>
            </a:endParaRPr>
          </a:p>
          <a:p>
            <a:pPr marL="417830" indent="-291465">
              <a:lnSpc>
                <a:spcPct val="100000"/>
              </a:lnSpc>
              <a:spcBef>
                <a:spcPts val="500"/>
              </a:spcBef>
              <a:buClr>
                <a:srgbClr val="CC3300"/>
              </a:buClr>
              <a:buSzPct val="85000"/>
              <a:buFont typeface="Wingdings"/>
              <a:buChar char=""/>
              <a:tabLst>
                <a:tab pos="418465" algn="l"/>
              </a:tabLst>
            </a:pPr>
            <a:r>
              <a:rPr sz="2000" b="1" dirty="0">
                <a:latin typeface="Arial"/>
                <a:cs typeface="Arial"/>
              </a:rPr>
              <a:t>Learn human</a:t>
            </a:r>
            <a:r>
              <a:rPr sz="2000" b="1" spc="-20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behavior.</a:t>
            </a:r>
            <a:endParaRPr sz="2000">
              <a:latin typeface="Arial"/>
              <a:cs typeface="Arial"/>
            </a:endParaRPr>
          </a:p>
          <a:p>
            <a:pPr marL="417830" indent="-291465">
              <a:lnSpc>
                <a:spcPct val="100000"/>
              </a:lnSpc>
              <a:spcBef>
                <a:spcPts val="480"/>
              </a:spcBef>
              <a:buClr>
                <a:srgbClr val="CC3300"/>
              </a:buClr>
              <a:buSzPct val="85000"/>
              <a:buFont typeface="Wingdings"/>
              <a:buChar char=""/>
              <a:tabLst>
                <a:tab pos="418465" algn="l"/>
              </a:tabLst>
            </a:pPr>
            <a:r>
              <a:rPr sz="2000" b="1" dirty="0">
                <a:latin typeface="Arial"/>
                <a:cs typeface="Arial"/>
              </a:rPr>
              <a:t>Explore </a:t>
            </a:r>
            <a:r>
              <a:rPr sz="2000" b="1" spc="-5" dirty="0">
                <a:latin typeface="Arial"/>
                <a:cs typeface="Arial"/>
              </a:rPr>
              <a:t>how </a:t>
            </a:r>
            <a:r>
              <a:rPr sz="2000" b="1" dirty="0">
                <a:latin typeface="Arial"/>
                <a:cs typeface="Arial"/>
              </a:rPr>
              <a:t>to </a:t>
            </a:r>
            <a:r>
              <a:rPr sz="2000" b="1" spc="-5" dirty="0">
                <a:latin typeface="Arial"/>
                <a:cs typeface="Arial"/>
              </a:rPr>
              <a:t>improve </a:t>
            </a:r>
            <a:r>
              <a:rPr sz="2000" b="1" dirty="0">
                <a:latin typeface="Arial"/>
                <a:cs typeface="Arial"/>
              </a:rPr>
              <a:t>he interpersonal</a:t>
            </a:r>
            <a:r>
              <a:rPr sz="2000" b="1" spc="-70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skills</a:t>
            </a:r>
            <a:endParaRPr sz="2000">
              <a:latin typeface="Arial"/>
              <a:cs typeface="Arial"/>
            </a:endParaRPr>
          </a:p>
          <a:p>
            <a:pPr marL="417830" indent="-291465">
              <a:lnSpc>
                <a:spcPct val="100000"/>
              </a:lnSpc>
              <a:spcBef>
                <a:spcPts val="480"/>
              </a:spcBef>
              <a:buClr>
                <a:srgbClr val="CC3300"/>
              </a:buClr>
              <a:buSzPct val="85000"/>
              <a:buFont typeface="Wingdings"/>
              <a:buChar char=""/>
              <a:tabLst>
                <a:tab pos="418465" algn="l"/>
              </a:tabLst>
            </a:pPr>
            <a:r>
              <a:rPr sz="2000" b="1" dirty="0">
                <a:latin typeface="Arial"/>
                <a:cs typeface="Arial"/>
              </a:rPr>
              <a:t>Begin to mange ones relationships with others at</a:t>
            </a:r>
            <a:r>
              <a:rPr sz="2000" b="1" spc="-200" dirty="0">
                <a:latin typeface="Arial"/>
                <a:cs typeface="Arial"/>
              </a:rPr>
              <a:t> </a:t>
            </a:r>
            <a:r>
              <a:rPr sz="2000" b="1" spc="5" dirty="0">
                <a:latin typeface="Arial"/>
                <a:cs typeface="Arial"/>
              </a:rPr>
              <a:t>work.</a:t>
            </a:r>
            <a:endParaRPr sz="20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12140" y="6584695"/>
            <a:ext cx="594868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10" dirty="0">
                <a:solidFill>
                  <a:srgbClr val="333333"/>
                </a:solidFill>
                <a:latin typeface="Arial"/>
                <a:cs typeface="Arial"/>
              </a:rPr>
              <a:t>A. </a:t>
            </a:r>
            <a:r>
              <a:rPr sz="900" b="1" spc="-5" dirty="0">
                <a:solidFill>
                  <a:srgbClr val="333333"/>
                </a:solidFill>
                <a:latin typeface="Arial"/>
                <a:cs typeface="Arial"/>
              </a:rPr>
              <a:t>J. DuBrin, </a:t>
            </a:r>
            <a:r>
              <a:rPr sz="900" b="1" i="1" dirty="0">
                <a:solidFill>
                  <a:srgbClr val="333333"/>
                </a:solidFill>
                <a:latin typeface="Arial"/>
                <a:cs typeface="Arial"/>
              </a:rPr>
              <a:t>Fundamentals of Organizational Behavior</a:t>
            </a:r>
            <a:r>
              <a:rPr sz="900" b="1" dirty="0">
                <a:solidFill>
                  <a:srgbClr val="333333"/>
                </a:solidFill>
                <a:latin typeface="Arial"/>
                <a:cs typeface="Arial"/>
              </a:rPr>
              <a:t>, Second Edition. </a:t>
            </a:r>
            <a:r>
              <a:rPr sz="900" b="1" spc="-10" dirty="0">
                <a:solidFill>
                  <a:srgbClr val="333333"/>
                </a:solidFill>
                <a:latin typeface="Arial"/>
                <a:cs typeface="Arial"/>
              </a:rPr>
              <a:t>Copyright </a:t>
            </a:r>
            <a:r>
              <a:rPr sz="900" b="1" dirty="0">
                <a:solidFill>
                  <a:srgbClr val="333333"/>
                </a:solidFill>
                <a:latin typeface="Arial"/>
                <a:cs typeface="Arial"/>
              </a:rPr>
              <a:t>© </a:t>
            </a:r>
            <a:r>
              <a:rPr sz="900" b="1" spc="-5" dirty="0">
                <a:solidFill>
                  <a:srgbClr val="333333"/>
                </a:solidFill>
                <a:latin typeface="Arial"/>
                <a:cs typeface="Arial"/>
              </a:rPr>
              <a:t>2002 by</a:t>
            </a:r>
            <a:r>
              <a:rPr sz="900" b="1" dirty="0">
                <a:solidFill>
                  <a:srgbClr val="333333"/>
                </a:solidFill>
                <a:latin typeface="Arial"/>
                <a:cs typeface="Arial"/>
              </a:rPr>
              <a:t> South-Western.</a:t>
            </a:r>
            <a:endParaRPr sz="9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372347" y="6569456"/>
            <a:ext cx="23622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10" dirty="0">
                <a:solidFill>
                  <a:srgbClr val="333333"/>
                </a:solidFill>
                <a:latin typeface="Arial"/>
                <a:cs typeface="Arial"/>
              </a:rPr>
              <a:t>1–</a:t>
            </a:r>
            <a:r>
              <a:rPr sz="1000" b="1" spc="-5" dirty="0">
                <a:solidFill>
                  <a:srgbClr val="333333"/>
                </a:solidFill>
                <a:latin typeface="Arial"/>
                <a:cs typeface="Arial"/>
              </a:rPr>
              <a:t>4</a:t>
            </a:r>
            <a:endParaRPr sz="1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543300" y="740663"/>
            <a:ext cx="2255520" cy="93878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715639" y="857757"/>
            <a:ext cx="1711325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b="1" u="heavy" spc="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3200" b="1" u="heavy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Div</a:t>
            </a:r>
            <a:r>
              <a:rPr sz="3200" b="1" u="heavy" spc="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e</a:t>
            </a:r>
            <a:r>
              <a:rPr sz="3200" b="1" u="heavy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rsity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07847" y="1697735"/>
            <a:ext cx="8295132" cy="48996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535940" y="1637512"/>
            <a:ext cx="7759065" cy="47021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40000"/>
              </a:lnSpc>
              <a:spcBef>
                <a:spcPts val="100"/>
              </a:spcBef>
              <a:buFont typeface="Wingdings"/>
              <a:buChar char=""/>
              <a:tabLst>
                <a:tab pos="389890" algn="l"/>
              </a:tabLst>
            </a:pPr>
            <a:r>
              <a:rPr sz="2600" b="1" spc="-5" dirty="0">
                <a:latin typeface="Times New Roman"/>
                <a:cs typeface="Times New Roman"/>
              </a:rPr>
              <a:t>Diversity </a:t>
            </a:r>
            <a:r>
              <a:rPr sz="2600" b="1" dirty="0">
                <a:latin typeface="Times New Roman"/>
                <a:cs typeface="Times New Roman"/>
              </a:rPr>
              <a:t>enhances creativity and innovation</a:t>
            </a:r>
            <a:r>
              <a:rPr sz="2600" b="1" spc="-75" dirty="0">
                <a:latin typeface="Times New Roman"/>
                <a:cs typeface="Times New Roman"/>
              </a:rPr>
              <a:t> </a:t>
            </a:r>
            <a:r>
              <a:rPr sz="2600" b="1" dirty="0">
                <a:latin typeface="Times New Roman"/>
                <a:cs typeface="Times New Roman"/>
              </a:rPr>
              <a:t>(Adler,  1997;Jackson et al., 1992),</a:t>
            </a:r>
            <a:r>
              <a:rPr sz="2600" b="1" spc="-75" dirty="0">
                <a:latin typeface="Times New Roman"/>
                <a:cs typeface="Times New Roman"/>
              </a:rPr>
              <a:t> </a:t>
            </a:r>
            <a:r>
              <a:rPr sz="2600" b="1" dirty="0">
                <a:latin typeface="Times New Roman"/>
                <a:cs typeface="Times New Roman"/>
              </a:rPr>
              <a:t>and</a:t>
            </a:r>
            <a:endParaRPr sz="2600">
              <a:latin typeface="Times New Roman"/>
              <a:cs typeface="Times New Roman"/>
            </a:endParaRPr>
          </a:p>
          <a:p>
            <a:pPr marL="12700" marR="371475">
              <a:lnSpc>
                <a:spcPct val="140100"/>
              </a:lnSpc>
              <a:spcBef>
                <a:spcPts val="620"/>
              </a:spcBef>
              <a:buFont typeface="Wingdings"/>
              <a:buChar char=""/>
              <a:tabLst>
                <a:tab pos="389890" algn="l"/>
              </a:tabLst>
            </a:pPr>
            <a:r>
              <a:rPr sz="2600" b="1" dirty="0">
                <a:latin typeface="Times New Roman"/>
                <a:cs typeface="Times New Roman"/>
              </a:rPr>
              <a:t>Produces competitive advantages(Coleman,</a:t>
            </a:r>
            <a:r>
              <a:rPr sz="2600" b="1" spc="-155" dirty="0">
                <a:latin typeface="Times New Roman"/>
                <a:cs typeface="Times New Roman"/>
              </a:rPr>
              <a:t> </a:t>
            </a:r>
            <a:r>
              <a:rPr sz="2600" b="1" spc="5" dirty="0">
                <a:latin typeface="Times New Roman"/>
                <a:cs typeface="Times New Roman"/>
              </a:rPr>
              <a:t>2002;  </a:t>
            </a:r>
            <a:r>
              <a:rPr sz="2600" b="1" dirty="0">
                <a:latin typeface="Times New Roman"/>
                <a:cs typeface="Times New Roman"/>
              </a:rPr>
              <a:t>Jackson et al.,</a:t>
            </a:r>
            <a:r>
              <a:rPr sz="2600" b="1" spc="-25" dirty="0">
                <a:latin typeface="Times New Roman"/>
                <a:cs typeface="Times New Roman"/>
              </a:rPr>
              <a:t> </a:t>
            </a:r>
            <a:r>
              <a:rPr sz="2600" b="1" dirty="0">
                <a:latin typeface="Times New Roman"/>
                <a:cs typeface="Times New Roman"/>
              </a:rPr>
              <a:t>1992).</a:t>
            </a:r>
            <a:endParaRPr sz="2600">
              <a:latin typeface="Times New Roman"/>
              <a:cs typeface="Times New Roman"/>
            </a:endParaRPr>
          </a:p>
          <a:p>
            <a:pPr marL="12700" marR="36830">
              <a:lnSpc>
                <a:spcPct val="140100"/>
              </a:lnSpc>
              <a:spcBef>
                <a:spcPts val="620"/>
              </a:spcBef>
              <a:buFont typeface="Wingdings"/>
              <a:buChar char=""/>
              <a:tabLst>
                <a:tab pos="389890" algn="l"/>
              </a:tabLst>
            </a:pPr>
            <a:r>
              <a:rPr sz="2600" b="1" dirty="0">
                <a:latin typeface="Times New Roman"/>
                <a:cs typeface="Times New Roman"/>
              </a:rPr>
              <a:t>Diverse teams make it possible to enhance</a:t>
            </a:r>
            <a:r>
              <a:rPr sz="2600" b="1" spc="-110" dirty="0">
                <a:latin typeface="Times New Roman"/>
                <a:cs typeface="Times New Roman"/>
              </a:rPr>
              <a:t> </a:t>
            </a:r>
            <a:r>
              <a:rPr sz="2600" b="1" spc="-5" dirty="0">
                <a:latin typeface="Times New Roman"/>
                <a:cs typeface="Times New Roman"/>
              </a:rPr>
              <a:t>flexibility  </a:t>
            </a:r>
            <a:r>
              <a:rPr sz="2600" b="1" dirty="0">
                <a:latin typeface="Times New Roman"/>
                <a:cs typeface="Times New Roman"/>
              </a:rPr>
              <a:t>(Fleury, </a:t>
            </a:r>
            <a:r>
              <a:rPr sz="2600" b="1" spc="5" dirty="0">
                <a:latin typeface="Times New Roman"/>
                <a:cs typeface="Times New Roman"/>
              </a:rPr>
              <a:t>1999)</a:t>
            </a:r>
            <a:r>
              <a:rPr sz="2600" b="1" spc="-70" dirty="0">
                <a:latin typeface="Times New Roman"/>
                <a:cs typeface="Times New Roman"/>
              </a:rPr>
              <a:t> </a:t>
            </a:r>
            <a:r>
              <a:rPr sz="2600" b="1" dirty="0">
                <a:latin typeface="Times New Roman"/>
                <a:cs typeface="Times New Roman"/>
              </a:rPr>
              <a:t>and</a:t>
            </a:r>
            <a:endParaRPr sz="2600">
              <a:latin typeface="Times New Roman"/>
              <a:cs typeface="Times New Roman"/>
            </a:endParaRPr>
          </a:p>
          <a:p>
            <a:pPr marL="12700" marR="452755">
              <a:lnSpc>
                <a:spcPct val="140000"/>
              </a:lnSpc>
              <a:spcBef>
                <a:spcPts val="625"/>
              </a:spcBef>
              <a:buFont typeface="Wingdings"/>
              <a:buChar char=""/>
              <a:tabLst>
                <a:tab pos="389890" algn="l"/>
              </a:tabLst>
            </a:pPr>
            <a:r>
              <a:rPr sz="2600" b="1" dirty="0">
                <a:latin typeface="Times New Roman"/>
                <a:cs typeface="Times New Roman"/>
              </a:rPr>
              <a:t>Rapid response and adaptation to change</a:t>
            </a:r>
            <a:r>
              <a:rPr sz="2600" b="1" spc="-120" dirty="0">
                <a:latin typeface="Times New Roman"/>
                <a:cs typeface="Times New Roman"/>
              </a:rPr>
              <a:t> </a:t>
            </a:r>
            <a:r>
              <a:rPr sz="2600" b="1" dirty="0">
                <a:latin typeface="Times New Roman"/>
                <a:cs typeface="Times New Roman"/>
              </a:rPr>
              <a:t>(Adler,  </a:t>
            </a:r>
            <a:r>
              <a:rPr sz="2600" b="1" spc="5" dirty="0">
                <a:latin typeface="Times New Roman"/>
                <a:cs typeface="Times New Roman"/>
              </a:rPr>
              <a:t>1997; </a:t>
            </a:r>
            <a:r>
              <a:rPr sz="2600" b="1" dirty="0">
                <a:latin typeface="Times New Roman"/>
                <a:cs typeface="Times New Roman"/>
              </a:rPr>
              <a:t>Jackson et al.,</a:t>
            </a:r>
            <a:r>
              <a:rPr sz="2600" b="1" spc="-85" dirty="0">
                <a:latin typeface="Times New Roman"/>
                <a:cs typeface="Times New Roman"/>
              </a:rPr>
              <a:t> </a:t>
            </a:r>
            <a:r>
              <a:rPr sz="2600" b="1" dirty="0">
                <a:latin typeface="Times New Roman"/>
                <a:cs typeface="Times New Roman"/>
              </a:rPr>
              <a:t>1992.</a:t>
            </a:r>
            <a:endParaRPr sz="26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48055" y="448055"/>
            <a:ext cx="4375404" cy="9022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88340" y="563626"/>
            <a:ext cx="3866515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u="heavy" spc="-5" dirty="0">
                <a:uFill>
                  <a:solidFill>
                    <a:srgbClr val="000000"/>
                  </a:solidFill>
                </a:uFill>
                <a:latin typeface="Tahoma"/>
                <a:cs typeface="Tahoma"/>
              </a:rPr>
              <a:t>Diversity</a:t>
            </a:r>
            <a:r>
              <a:rPr sz="3200" u="heavy" spc="-40" dirty="0">
                <a:uFill>
                  <a:solidFill>
                    <a:srgbClr val="000000"/>
                  </a:solidFill>
                </a:uFill>
                <a:latin typeface="Tahoma"/>
                <a:cs typeface="Tahoma"/>
              </a:rPr>
              <a:t> </a:t>
            </a:r>
            <a:r>
              <a:rPr sz="3200" u="heavy" dirty="0">
                <a:uFill>
                  <a:solidFill>
                    <a:srgbClr val="000000"/>
                  </a:solidFill>
                </a:uFill>
                <a:latin typeface="Tahoma"/>
                <a:cs typeface="Tahoma"/>
              </a:rPr>
              <a:t>Implications</a:t>
            </a:r>
            <a:endParaRPr sz="3200">
              <a:latin typeface="Tahoma"/>
              <a:cs typeface="Tahom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91895" y="1007363"/>
            <a:ext cx="3887724" cy="746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44651" y="1301496"/>
            <a:ext cx="7435596" cy="78943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56259" y="1728216"/>
            <a:ext cx="8008620" cy="78943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56259" y="2154935"/>
            <a:ext cx="7862316" cy="78943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56259" y="2581655"/>
            <a:ext cx="6402323" cy="78943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56259" y="3008376"/>
            <a:ext cx="2436876" cy="78943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13180" rIns="0" bIns="0" rtlCol="0">
            <a:spAutoFit/>
          </a:bodyPr>
          <a:lstStyle/>
          <a:p>
            <a:pPr marL="12700" marR="5080" indent="88265">
              <a:lnSpc>
                <a:spcPct val="100000"/>
              </a:lnSpc>
              <a:spcBef>
                <a:spcPts val="95"/>
              </a:spcBef>
            </a:pPr>
            <a:r>
              <a:rPr spc="-5" dirty="0">
                <a:solidFill>
                  <a:srgbClr val="000000"/>
                </a:solidFill>
                <a:latin typeface="Times New Roman"/>
                <a:cs typeface="Times New Roman"/>
              </a:rPr>
              <a:t>Managers have to shift their </a:t>
            </a:r>
            <a:r>
              <a:rPr dirty="0">
                <a:solidFill>
                  <a:srgbClr val="000000"/>
                </a:solidFill>
                <a:latin typeface="Times New Roman"/>
                <a:cs typeface="Times New Roman"/>
              </a:rPr>
              <a:t>philosophy </a:t>
            </a:r>
            <a:r>
              <a:rPr spc="-5" dirty="0">
                <a:solidFill>
                  <a:srgbClr val="000000"/>
                </a:solidFill>
                <a:latin typeface="Times New Roman"/>
                <a:cs typeface="Times New Roman"/>
              </a:rPr>
              <a:t>from  treating everyone alike to recognizing differences  and </a:t>
            </a:r>
            <a:r>
              <a:rPr dirty="0">
                <a:solidFill>
                  <a:srgbClr val="000000"/>
                </a:solidFill>
                <a:latin typeface="Times New Roman"/>
                <a:cs typeface="Times New Roman"/>
              </a:rPr>
              <a:t>responding </a:t>
            </a:r>
            <a:r>
              <a:rPr spc="-5" dirty="0">
                <a:solidFill>
                  <a:srgbClr val="000000"/>
                </a:solidFill>
                <a:latin typeface="Times New Roman"/>
                <a:cs typeface="Times New Roman"/>
              </a:rPr>
              <a:t>to </a:t>
            </a:r>
            <a:r>
              <a:rPr dirty="0">
                <a:solidFill>
                  <a:srgbClr val="000000"/>
                </a:solidFill>
                <a:latin typeface="Times New Roman"/>
                <a:cs typeface="Times New Roman"/>
              </a:rPr>
              <a:t>those </a:t>
            </a:r>
            <a:r>
              <a:rPr spc="-5" dirty="0">
                <a:solidFill>
                  <a:srgbClr val="000000"/>
                </a:solidFill>
                <a:latin typeface="Times New Roman"/>
                <a:cs typeface="Times New Roman"/>
              </a:rPr>
              <a:t>differences </a:t>
            </a:r>
            <a:r>
              <a:rPr dirty="0">
                <a:solidFill>
                  <a:srgbClr val="000000"/>
                </a:solidFill>
                <a:latin typeface="Times New Roman"/>
                <a:cs typeface="Times New Roman"/>
              </a:rPr>
              <a:t>in </a:t>
            </a:r>
            <a:r>
              <a:rPr spc="-10" dirty="0">
                <a:solidFill>
                  <a:srgbClr val="000000"/>
                </a:solidFill>
                <a:latin typeface="Times New Roman"/>
                <a:cs typeface="Times New Roman"/>
              </a:rPr>
              <a:t>ways </a:t>
            </a:r>
            <a:r>
              <a:rPr dirty="0">
                <a:solidFill>
                  <a:srgbClr val="000000"/>
                </a:solidFill>
                <a:latin typeface="Times New Roman"/>
                <a:cs typeface="Times New Roman"/>
              </a:rPr>
              <a:t>that  </a:t>
            </a:r>
            <a:r>
              <a:rPr spc="-5" dirty="0">
                <a:solidFill>
                  <a:srgbClr val="000000"/>
                </a:solidFill>
                <a:latin typeface="Times New Roman"/>
                <a:cs typeface="Times New Roman"/>
              </a:rPr>
              <a:t>ensure employee retention and greater  </a:t>
            </a:r>
            <a:r>
              <a:rPr dirty="0">
                <a:solidFill>
                  <a:srgbClr val="000000"/>
                </a:solidFill>
                <a:latin typeface="Times New Roman"/>
                <a:cs typeface="Times New Roman"/>
              </a:rPr>
              <a:t>productivity.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8188452" y="6657637"/>
            <a:ext cx="216535" cy="1670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ct val="100000"/>
              </a:lnSpc>
            </a:pPr>
            <a:fld id="{81D60167-4931-47E6-BA6A-407CBD079E47}" type="slidenum">
              <a:rPr sz="1000" b="1" spc="-5" dirty="0">
                <a:solidFill>
                  <a:srgbClr val="333333"/>
                </a:solidFill>
                <a:latin typeface="Arial"/>
                <a:cs typeface="Arial"/>
              </a:rPr>
              <a:t>41</a:t>
            </a:fld>
            <a:endParaRPr sz="1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48055" y="448055"/>
            <a:ext cx="2613660" cy="9022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88340" y="563626"/>
            <a:ext cx="2104390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u="heavy" dirty="0">
                <a:uFill>
                  <a:solidFill>
                    <a:srgbClr val="000000"/>
                  </a:solidFill>
                </a:uFill>
                <a:latin typeface="Tahoma"/>
                <a:cs typeface="Tahoma"/>
              </a:rPr>
              <a:t>OB</a:t>
            </a:r>
            <a:r>
              <a:rPr sz="3200" u="heavy" spc="-60" dirty="0">
                <a:uFill>
                  <a:solidFill>
                    <a:srgbClr val="000000"/>
                  </a:solidFill>
                </a:uFill>
                <a:latin typeface="Tahoma"/>
                <a:cs typeface="Tahoma"/>
              </a:rPr>
              <a:t> </a:t>
            </a:r>
            <a:r>
              <a:rPr sz="3200" u="heavy" spc="-5" dirty="0">
                <a:uFill>
                  <a:solidFill>
                    <a:srgbClr val="000000"/>
                  </a:solidFill>
                </a:uFill>
                <a:latin typeface="Tahoma"/>
                <a:cs typeface="Tahoma"/>
              </a:rPr>
              <a:t>Insights</a:t>
            </a:r>
            <a:endParaRPr sz="3200">
              <a:latin typeface="Tahoma"/>
              <a:cs typeface="Tahom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91895" y="1007363"/>
            <a:ext cx="2125980" cy="746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44651" y="1301496"/>
            <a:ext cx="4194048" cy="78943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44651" y="1813560"/>
            <a:ext cx="4873752" cy="78943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44651" y="2325623"/>
            <a:ext cx="3608832" cy="78943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44651" y="2837688"/>
            <a:ext cx="6318504" cy="78943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44651" y="3349752"/>
            <a:ext cx="6009132" cy="78943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44651" y="4373879"/>
            <a:ext cx="7834883" cy="78943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44651" y="4885944"/>
            <a:ext cx="4843272" cy="78943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44651" y="5398008"/>
            <a:ext cx="4823460" cy="789432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853236" y="1306347"/>
            <a:ext cx="7388225" cy="46355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964815">
              <a:lnSpc>
                <a:spcPct val="120000"/>
              </a:lnSpc>
              <a:spcBef>
                <a:spcPts val="100"/>
              </a:spcBef>
            </a:pPr>
            <a:r>
              <a:rPr sz="2800" b="1" spc="-5" dirty="0">
                <a:latin typeface="Times New Roman"/>
                <a:cs typeface="Times New Roman"/>
              </a:rPr>
              <a:t>Improving People Skills  Improving Customer Service  </a:t>
            </a:r>
            <a:r>
              <a:rPr sz="2800" b="1" spc="-10" dirty="0">
                <a:latin typeface="Times New Roman"/>
                <a:cs typeface="Times New Roman"/>
              </a:rPr>
              <a:t>Empowering</a:t>
            </a:r>
            <a:r>
              <a:rPr sz="2800" b="1" spc="45" dirty="0">
                <a:latin typeface="Times New Roman"/>
                <a:cs typeface="Times New Roman"/>
              </a:rPr>
              <a:t> </a:t>
            </a:r>
            <a:r>
              <a:rPr sz="2800" b="1" spc="-5" dirty="0">
                <a:latin typeface="Times New Roman"/>
                <a:cs typeface="Times New Roman"/>
              </a:rPr>
              <a:t>People</a:t>
            </a:r>
            <a:endParaRPr sz="2800">
              <a:latin typeface="Times New Roman"/>
              <a:cs typeface="Times New Roman"/>
            </a:endParaRPr>
          </a:p>
          <a:p>
            <a:pPr marL="12700" marR="1611630">
              <a:lnSpc>
                <a:spcPts val="4029"/>
              </a:lnSpc>
              <a:spcBef>
                <a:spcPts val="250"/>
              </a:spcBef>
            </a:pPr>
            <a:r>
              <a:rPr sz="2800" b="1" spc="-10" dirty="0">
                <a:latin typeface="Times New Roman"/>
                <a:cs typeface="Times New Roman"/>
              </a:rPr>
              <a:t>Working </a:t>
            </a:r>
            <a:r>
              <a:rPr sz="2800" b="1" spc="-5" dirty="0">
                <a:latin typeface="Times New Roman"/>
                <a:cs typeface="Times New Roman"/>
              </a:rPr>
              <a:t>in </a:t>
            </a:r>
            <a:r>
              <a:rPr sz="2800" b="1" spc="-10" dirty="0">
                <a:latin typeface="Times New Roman"/>
                <a:cs typeface="Times New Roman"/>
              </a:rPr>
              <a:t>Networked </a:t>
            </a:r>
            <a:r>
              <a:rPr sz="2800" b="1" spc="-5" dirty="0">
                <a:latin typeface="Times New Roman"/>
                <a:cs typeface="Times New Roman"/>
              </a:rPr>
              <a:t>Organizations  Stimulating </a:t>
            </a:r>
            <a:r>
              <a:rPr sz="2800" b="1" dirty="0">
                <a:latin typeface="Times New Roman"/>
                <a:cs typeface="Times New Roman"/>
              </a:rPr>
              <a:t>Innovation </a:t>
            </a:r>
            <a:r>
              <a:rPr sz="2800" b="1" spc="-5" dirty="0">
                <a:latin typeface="Times New Roman"/>
                <a:cs typeface="Times New Roman"/>
              </a:rPr>
              <a:t>and</a:t>
            </a:r>
            <a:r>
              <a:rPr sz="2800" b="1" spc="-10" dirty="0">
                <a:latin typeface="Times New Roman"/>
                <a:cs typeface="Times New Roman"/>
              </a:rPr>
              <a:t> </a:t>
            </a:r>
            <a:r>
              <a:rPr sz="2800" b="1" spc="-5" dirty="0">
                <a:latin typeface="Times New Roman"/>
                <a:cs typeface="Times New Roman"/>
              </a:rPr>
              <a:t>Change</a:t>
            </a:r>
            <a:endParaRPr sz="2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3250">
              <a:latin typeface="Times New Roman"/>
              <a:cs typeface="Times New Roman"/>
            </a:endParaRPr>
          </a:p>
          <a:p>
            <a:pPr marL="12700" marR="5080">
              <a:lnSpc>
                <a:spcPct val="120100"/>
              </a:lnSpc>
            </a:pPr>
            <a:r>
              <a:rPr sz="2800" b="1" spc="-5" dirty="0">
                <a:latin typeface="Times New Roman"/>
                <a:cs typeface="Times New Roman"/>
              </a:rPr>
              <a:t>Helping Employees Balance Work/Life Conflicts  Declining Employee</a:t>
            </a:r>
            <a:r>
              <a:rPr sz="2800" b="1" spc="5" dirty="0">
                <a:latin typeface="Times New Roman"/>
                <a:cs typeface="Times New Roman"/>
              </a:rPr>
              <a:t> </a:t>
            </a:r>
            <a:r>
              <a:rPr sz="2800" b="1" spc="-5" dirty="0">
                <a:latin typeface="Times New Roman"/>
                <a:cs typeface="Times New Roman"/>
              </a:rPr>
              <a:t>Loyalty</a:t>
            </a:r>
            <a:endParaRPr sz="2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670"/>
              </a:spcBef>
            </a:pPr>
            <a:r>
              <a:rPr sz="2800" b="1" spc="-5" dirty="0">
                <a:latin typeface="Times New Roman"/>
                <a:cs typeface="Times New Roman"/>
              </a:rPr>
              <a:t>Improving Ethical</a:t>
            </a:r>
            <a:r>
              <a:rPr sz="2800" b="1" spc="-15" dirty="0">
                <a:latin typeface="Times New Roman"/>
                <a:cs typeface="Times New Roman"/>
              </a:rPr>
              <a:t> </a:t>
            </a:r>
            <a:r>
              <a:rPr sz="2800" b="1" spc="-5" dirty="0">
                <a:latin typeface="Times New Roman"/>
                <a:cs typeface="Times New Roman"/>
              </a:rPr>
              <a:t>Behavior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188452" y="6657637"/>
            <a:ext cx="216535" cy="1670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ct val="100000"/>
              </a:lnSpc>
            </a:pPr>
            <a:fld id="{81D60167-4931-47E6-BA6A-407CBD079E47}" type="slidenum">
              <a:rPr sz="1000" b="1" spc="-5" dirty="0">
                <a:solidFill>
                  <a:srgbClr val="333333"/>
                </a:solidFill>
                <a:latin typeface="Arial"/>
                <a:cs typeface="Arial"/>
              </a:rPr>
              <a:t>42</a:t>
            </a:fld>
            <a:endParaRPr sz="1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318641" y="2546426"/>
            <a:ext cx="6503670" cy="1244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740410">
              <a:lnSpc>
                <a:spcPct val="100000"/>
              </a:lnSpc>
              <a:spcBef>
                <a:spcPts val="95"/>
              </a:spcBef>
            </a:pPr>
            <a:r>
              <a:rPr sz="4000" b="1" spc="-10" dirty="0">
                <a:latin typeface="Tahoma"/>
                <a:cs typeface="Tahoma"/>
              </a:rPr>
              <a:t>Lesson </a:t>
            </a:r>
            <a:r>
              <a:rPr sz="4000" b="1" spc="-5" dirty="0">
                <a:latin typeface="Tahoma"/>
                <a:cs typeface="Tahoma"/>
              </a:rPr>
              <a:t>2. Models </a:t>
            </a:r>
            <a:r>
              <a:rPr sz="4000" b="1" spc="-10" dirty="0">
                <a:latin typeface="Tahoma"/>
                <a:cs typeface="Tahoma"/>
              </a:rPr>
              <a:t>of  </a:t>
            </a:r>
            <a:r>
              <a:rPr sz="4000" b="1" spc="-5" dirty="0">
                <a:latin typeface="Tahoma"/>
                <a:cs typeface="Tahoma"/>
              </a:rPr>
              <a:t>Organizational</a:t>
            </a:r>
            <a:r>
              <a:rPr sz="4000" b="1" spc="-30" dirty="0">
                <a:latin typeface="Tahoma"/>
                <a:cs typeface="Tahoma"/>
              </a:rPr>
              <a:t> </a:t>
            </a:r>
            <a:r>
              <a:rPr sz="4000" b="1" spc="-10" dirty="0">
                <a:latin typeface="Tahoma"/>
                <a:cs typeface="Tahoma"/>
              </a:rPr>
              <a:t>Behaviour</a:t>
            </a:r>
            <a:endParaRPr sz="4000">
              <a:latin typeface="Tahoma"/>
              <a:cs typeface="Tahom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302243" y="6581437"/>
            <a:ext cx="306070" cy="1670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b="1" spc="-10" dirty="0">
                <a:solidFill>
                  <a:srgbClr val="333333"/>
                </a:solidFill>
                <a:latin typeface="Arial"/>
                <a:cs typeface="Arial"/>
              </a:rPr>
              <a:t>1–43</a:t>
            </a:r>
            <a:endParaRPr sz="10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12140" y="6595522"/>
            <a:ext cx="5948680" cy="153670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900" b="1" spc="-10" dirty="0">
                <a:solidFill>
                  <a:srgbClr val="333333"/>
                </a:solidFill>
                <a:latin typeface="Arial"/>
                <a:cs typeface="Arial"/>
              </a:rPr>
              <a:t>A. </a:t>
            </a:r>
            <a:r>
              <a:rPr sz="900" b="1" spc="-5" dirty="0">
                <a:solidFill>
                  <a:srgbClr val="333333"/>
                </a:solidFill>
                <a:latin typeface="Arial"/>
                <a:cs typeface="Arial"/>
              </a:rPr>
              <a:t>J. DuBrin, </a:t>
            </a:r>
            <a:r>
              <a:rPr sz="900" b="1" i="1" dirty="0">
                <a:solidFill>
                  <a:srgbClr val="333333"/>
                </a:solidFill>
                <a:latin typeface="Arial"/>
                <a:cs typeface="Arial"/>
              </a:rPr>
              <a:t>Fundamentals of Organizational Behavior</a:t>
            </a:r>
            <a:r>
              <a:rPr sz="900" b="1" dirty="0">
                <a:solidFill>
                  <a:srgbClr val="333333"/>
                </a:solidFill>
                <a:latin typeface="Arial"/>
                <a:cs typeface="Arial"/>
              </a:rPr>
              <a:t>, Second Edition. </a:t>
            </a:r>
            <a:r>
              <a:rPr sz="900" b="1" spc="-10" dirty="0">
                <a:solidFill>
                  <a:srgbClr val="333333"/>
                </a:solidFill>
                <a:latin typeface="Arial"/>
                <a:cs typeface="Arial"/>
              </a:rPr>
              <a:t>Copyright </a:t>
            </a:r>
            <a:r>
              <a:rPr sz="900" b="1" dirty="0">
                <a:solidFill>
                  <a:srgbClr val="333333"/>
                </a:solidFill>
                <a:latin typeface="Arial"/>
                <a:cs typeface="Arial"/>
              </a:rPr>
              <a:t>© </a:t>
            </a:r>
            <a:r>
              <a:rPr sz="900" b="1" spc="-5" dirty="0">
                <a:solidFill>
                  <a:srgbClr val="333333"/>
                </a:solidFill>
                <a:latin typeface="Arial"/>
                <a:cs typeface="Arial"/>
              </a:rPr>
              <a:t>2002 by</a:t>
            </a:r>
            <a:r>
              <a:rPr sz="900" b="1" dirty="0">
                <a:solidFill>
                  <a:srgbClr val="333333"/>
                </a:solidFill>
                <a:latin typeface="Arial"/>
                <a:cs typeface="Arial"/>
              </a:rPr>
              <a:t> South-Western.</a:t>
            </a:r>
            <a:endParaRPr sz="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65175" y="173736"/>
            <a:ext cx="7956804" cy="101193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35940" y="304927"/>
            <a:ext cx="738378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u="heavy" spc="-5" dirty="0">
                <a:uFill>
                  <a:solidFill>
                    <a:srgbClr val="000000"/>
                  </a:solidFill>
                </a:uFill>
                <a:latin typeface="Tahoma"/>
                <a:cs typeface="Tahoma"/>
              </a:rPr>
              <a:t>Organizational Behavior</a:t>
            </a:r>
            <a:r>
              <a:rPr sz="3600" b="1" u="heavy" spc="-50" dirty="0">
                <a:uFill>
                  <a:solidFill>
                    <a:srgbClr val="000000"/>
                  </a:solidFill>
                </a:uFill>
                <a:latin typeface="Tahoma"/>
                <a:cs typeface="Tahoma"/>
              </a:rPr>
              <a:t> </a:t>
            </a:r>
            <a:r>
              <a:rPr sz="3600" b="1" u="heavy" spc="-5" dirty="0">
                <a:uFill>
                  <a:solidFill>
                    <a:srgbClr val="000000"/>
                  </a:solidFill>
                </a:uFill>
                <a:latin typeface="Tahoma"/>
                <a:cs typeface="Tahoma"/>
              </a:rPr>
              <a:t>System</a:t>
            </a:r>
            <a:endParaRPr sz="3600">
              <a:latin typeface="Tahoma"/>
              <a:cs typeface="Tahom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39495" y="797051"/>
            <a:ext cx="7408164" cy="9601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447800" y="914400"/>
            <a:ext cx="6781800" cy="55626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88340" y="563626"/>
            <a:ext cx="7576820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b="1" u="heavy" spc="-5" dirty="0">
                <a:uFill>
                  <a:solidFill>
                    <a:srgbClr val="000000"/>
                  </a:solidFill>
                </a:uFill>
                <a:latin typeface="Tahoma"/>
                <a:cs typeface="Tahoma"/>
              </a:rPr>
              <a:t>Philosphy of Organizational</a:t>
            </a:r>
            <a:r>
              <a:rPr sz="3200" b="1" u="heavy" spc="-40" dirty="0">
                <a:uFill>
                  <a:solidFill>
                    <a:srgbClr val="000000"/>
                  </a:solidFill>
                </a:uFill>
                <a:latin typeface="Tahoma"/>
                <a:cs typeface="Tahoma"/>
              </a:rPr>
              <a:t> </a:t>
            </a:r>
            <a:r>
              <a:rPr sz="3200" b="1" u="heavy" spc="-5" dirty="0">
                <a:uFill>
                  <a:solidFill>
                    <a:srgbClr val="000000"/>
                  </a:solidFill>
                </a:uFill>
                <a:latin typeface="Tahoma"/>
                <a:cs typeface="Tahoma"/>
              </a:rPr>
              <a:t>Behavior</a:t>
            </a:r>
            <a:endParaRPr sz="3200">
              <a:latin typeface="Tahoma"/>
              <a:cs typeface="Tahoma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5" dirty="0"/>
              <a:t>1–</a:t>
            </a:r>
            <a:fld id="{81D60167-4931-47E6-BA6A-407CBD079E47}" type="slidenum">
              <a:rPr spc="-5" dirty="0"/>
              <a:t>45</a:t>
            </a:fld>
            <a:endParaRPr spc="-5" dirty="0"/>
          </a:p>
        </p:txBody>
      </p:sp>
      <p:sp>
        <p:nvSpPr>
          <p:cNvPr id="6" name="object 6"/>
          <p:cNvSpPr txBox="1"/>
          <p:nvPr/>
        </p:nvSpPr>
        <p:spPr>
          <a:xfrm>
            <a:off x="612140" y="6595522"/>
            <a:ext cx="5948680" cy="153670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900" b="1" spc="-10" dirty="0">
                <a:solidFill>
                  <a:srgbClr val="333333"/>
                </a:solidFill>
                <a:latin typeface="Arial"/>
                <a:cs typeface="Arial"/>
              </a:rPr>
              <a:t>A. </a:t>
            </a:r>
            <a:r>
              <a:rPr sz="900" b="1" spc="-5" dirty="0">
                <a:solidFill>
                  <a:srgbClr val="333333"/>
                </a:solidFill>
                <a:latin typeface="Arial"/>
                <a:cs typeface="Arial"/>
              </a:rPr>
              <a:t>J. DuBrin, </a:t>
            </a:r>
            <a:r>
              <a:rPr sz="900" b="1" i="1" dirty="0">
                <a:solidFill>
                  <a:srgbClr val="333333"/>
                </a:solidFill>
                <a:latin typeface="Arial"/>
                <a:cs typeface="Arial"/>
              </a:rPr>
              <a:t>Fundamentals of Organizational Behavior</a:t>
            </a:r>
            <a:r>
              <a:rPr sz="900" b="1" dirty="0">
                <a:solidFill>
                  <a:srgbClr val="333333"/>
                </a:solidFill>
                <a:latin typeface="Arial"/>
                <a:cs typeface="Arial"/>
              </a:rPr>
              <a:t>, Second Edition. </a:t>
            </a:r>
            <a:r>
              <a:rPr sz="900" b="1" spc="-10" dirty="0">
                <a:solidFill>
                  <a:srgbClr val="333333"/>
                </a:solidFill>
                <a:latin typeface="Arial"/>
                <a:cs typeface="Arial"/>
              </a:rPr>
              <a:t>Copyright </a:t>
            </a:r>
            <a:r>
              <a:rPr sz="900" b="1" dirty="0">
                <a:solidFill>
                  <a:srgbClr val="333333"/>
                </a:solidFill>
                <a:latin typeface="Arial"/>
                <a:cs typeface="Arial"/>
              </a:rPr>
              <a:t>© </a:t>
            </a:r>
            <a:r>
              <a:rPr sz="900" b="1" spc="-5" dirty="0">
                <a:solidFill>
                  <a:srgbClr val="333333"/>
                </a:solidFill>
                <a:latin typeface="Arial"/>
                <a:cs typeface="Arial"/>
              </a:rPr>
              <a:t>2002 by</a:t>
            </a:r>
            <a:r>
              <a:rPr sz="900" b="1" dirty="0">
                <a:solidFill>
                  <a:srgbClr val="333333"/>
                </a:solidFill>
                <a:latin typeface="Arial"/>
                <a:cs typeface="Arial"/>
              </a:rPr>
              <a:t> South-Western.</a:t>
            </a:r>
            <a:endParaRPr sz="900"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13180" rIns="0" bIns="0" rtlCol="0">
            <a:spAutoFit/>
          </a:bodyPr>
          <a:lstStyle/>
          <a:p>
            <a:pPr marL="12700" marR="19050" indent="88265">
              <a:lnSpc>
                <a:spcPct val="100000"/>
              </a:lnSpc>
              <a:spcBef>
                <a:spcPts val="95"/>
              </a:spcBef>
            </a:pPr>
            <a:r>
              <a:rPr spc="-5" dirty="0">
                <a:solidFill>
                  <a:srgbClr val="000000"/>
                </a:solidFill>
                <a:latin typeface="Times New Roman"/>
                <a:cs typeface="Times New Roman"/>
              </a:rPr>
              <a:t>The Philosophy of organizational behaviour held  by engagement </a:t>
            </a:r>
            <a:r>
              <a:rPr dirty="0">
                <a:solidFill>
                  <a:srgbClr val="000000"/>
                </a:solidFill>
                <a:latin typeface="Times New Roman"/>
                <a:cs typeface="Times New Roman"/>
              </a:rPr>
              <a:t>consists </a:t>
            </a:r>
            <a:r>
              <a:rPr spc="-5" dirty="0">
                <a:solidFill>
                  <a:srgbClr val="000000"/>
                </a:solidFill>
                <a:latin typeface="Times New Roman"/>
                <a:cs typeface="Times New Roman"/>
              </a:rPr>
              <a:t>of </a:t>
            </a:r>
            <a:r>
              <a:rPr dirty="0">
                <a:solidFill>
                  <a:srgbClr val="000000"/>
                </a:solidFill>
                <a:latin typeface="Times New Roman"/>
                <a:cs typeface="Times New Roman"/>
              </a:rPr>
              <a:t>integrated </a:t>
            </a:r>
            <a:r>
              <a:rPr spc="-5" dirty="0">
                <a:solidFill>
                  <a:srgbClr val="000000"/>
                </a:solidFill>
                <a:latin typeface="Times New Roman"/>
                <a:cs typeface="Times New Roman"/>
              </a:rPr>
              <a:t>set of  </a:t>
            </a:r>
            <a:r>
              <a:rPr dirty="0">
                <a:solidFill>
                  <a:srgbClr val="000000"/>
                </a:solidFill>
                <a:latin typeface="Times New Roman"/>
                <a:cs typeface="Times New Roman"/>
              </a:rPr>
              <a:t>assumptions and beliefs about the </a:t>
            </a:r>
            <a:r>
              <a:rPr spc="-10" dirty="0">
                <a:solidFill>
                  <a:srgbClr val="000000"/>
                </a:solidFill>
                <a:latin typeface="Times New Roman"/>
                <a:cs typeface="Times New Roman"/>
              </a:rPr>
              <a:t>way </a:t>
            </a:r>
            <a:r>
              <a:rPr dirty="0">
                <a:solidFill>
                  <a:srgbClr val="000000"/>
                </a:solidFill>
                <a:latin typeface="Times New Roman"/>
                <a:cs typeface="Times New Roman"/>
              </a:rPr>
              <a:t>things are,  the purpose for these activities, </a:t>
            </a:r>
            <a:r>
              <a:rPr spc="-5" dirty="0">
                <a:solidFill>
                  <a:srgbClr val="000000"/>
                </a:solidFill>
                <a:latin typeface="Times New Roman"/>
                <a:cs typeface="Times New Roman"/>
              </a:rPr>
              <a:t>and </a:t>
            </a:r>
            <a:r>
              <a:rPr dirty="0">
                <a:solidFill>
                  <a:srgbClr val="000000"/>
                </a:solidFill>
                <a:latin typeface="Times New Roman"/>
                <a:cs typeface="Times New Roman"/>
              </a:rPr>
              <a:t>the </a:t>
            </a:r>
            <a:r>
              <a:rPr spc="-10" dirty="0">
                <a:solidFill>
                  <a:srgbClr val="000000"/>
                </a:solidFill>
                <a:latin typeface="Times New Roman"/>
                <a:cs typeface="Times New Roman"/>
              </a:rPr>
              <a:t>way </a:t>
            </a:r>
            <a:r>
              <a:rPr dirty="0">
                <a:solidFill>
                  <a:srgbClr val="000000"/>
                </a:solidFill>
                <a:latin typeface="Times New Roman"/>
                <a:cs typeface="Times New Roman"/>
              </a:rPr>
              <a:t>they  should </a:t>
            </a:r>
            <a:r>
              <a:rPr spc="-5" dirty="0">
                <a:solidFill>
                  <a:srgbClr val="000000"/>
                </a:solidFill>
                <a:latin typeface="Times New Roman"/>
                <a:cs typeface="Times New Roman"/>
              </a:rPr>
              <a:t>be.</a:t>
            </a:r>
          </a:p>
          <a:p>
            <a:pPr marL="12700" marR="5080" indent="88265">
              <a:lnSpc>
                <a:spcPct val="100000"/>
              </a:lnSpc>
              <a:spcBef>
                <a:spcPts val="675"/>
              </a:spcBef>
            </a:pPr>
            <a:r>
              <a:rPr spc="-5" dirty="0">
                <a:solidFill>
                  <a:srgbClr val="000000"/>
                </a:solidFill>
                <a:latin typeface="Times New Roman"/>
                <a:cs typeface="Times New Roman"/>
              </a:rPr>
              <a:t>These philosophies are somewhat explicit and  </a:t>
            </a:r>
            <a:r>
              <a:rPr dirty="0">
                <a:solidFill>
                  <a:srgbClr val="000000"/>
                </a:solidFill>
                <a:latin typeface="Times New Roman"/>
                <a:cs typeface="Times New Roman"/>
              </a:rPr>
              <a:t>occasionally implicit </a:t>
            </a:r>
            <a:r>
              <a:rPr spc="-5" dirty="0">
                <a:solidFill>
                  <a:srgbClr val="000000"/>
                </a:solidFill>
                <a:latin typeface="Times New Roman"/>
                <a:cs typeface="Times New Roman"/>
              </a:rPr>
              <a:t>in </a:t>
            </a:r>
            <a:r>
              <a:rPr dirty="0">
                <a:solidFill>
                  <a:srgbClr val="000000"/>
                </a:solidFill>
                <a:latin typeface="Times New Roman"/>
                <a:cs typeface="Times New Roman"/>
              </a:rPr>
              <a:t>the </a:t>
            </a:r>
            <a:r>
              <a:rPr spc="-5" dirty="0">
                <a:solidFill>
                  <a:srgbClr val="000000"/>
                </a:solidFill>
                <a:latin typeface="Times New Roman"/>
                <a:cs typeface="Times New Roman"/>
              </a:rPr>
              <a:t>minds </a:t>
            </a:r>
            <a:r>
              <a:rPr dirty="0">
                <a:solidFill>
                  <a:srgbClr val="000000"/>
                </a:solidFill>
                <a:latin typeface="Times New Roman"/>
                <a:cs typeface="Times New Roman"/>
              </a:rPr>
              <a:t>of the</a:t>
            </a:r>
            <a:r>
              <a:rPr spc="-4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dirty="0">
                <a:solidFill>
                  <a:srgbClr val="000000"/>
                </a:solidFill>
                <a:latin typeface="Times New Roman"/>
                <a:cs typeface="Times New Roman"/>
              </a:rPr>
              <a:t>manager.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41249" rIns="0" bIns="0" rtlCol="0">
            <a:spAutoFit/>
          </a:bodyPr>
          <a:lstStyle/>
          <a:p>
            <a:pPr marL="50800" marR="5080">
              <a:lnSpc>
                <a:spcPct val="100000"/>
              </a:lnSpc>
              <a:spcBef>
                <a:spcPts val="105"/>
              </a:spcBef>
            </a:pPr>
            <a:r>
              <a:rPr sz="3200" u="heavy" dirty="0">
                <a:uFill>
                  <a:solidFill>
                    <a:srgbClr val="000000"/>
                  </a:solidFill>
                </a:uFill>
                <a:latin typeface="Tahoma"/>
                <a:cs typeface="Tahoma"/>
              </a:rPr>
              <a:t>2 Sources of Philosophy of Organizational  Behanvior</a:t>
            </a:r>
            <a:endParaRPr sz="3200">
              <a:latin typeface="Tahoma"/>
              <a:cs typeface="Tahoma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5" dirty="0"/>
              <a:t>1–</a:t>
            </a:r>
            <a:fld id="{81D60167-4931-47E6-BA6A-407CBD079E47}" type="slidenum">
              <a:rPr spc="-5" dirty="0"/>
              <a:t>46</a:t>
            </a:fld>
            <a:endParaRPr spc="-5" dirty="0"/>
          </a:p>
        </p:txBody>
      </p:sp>
      <p:sp>
        <p:nvSpPr>
          <p:cNvPr id="6" name="object 6"/>
          <p:cNvSpPr txBox="1"/>
          <p:nvPr/>
        </p:nvSpPr>
        <p:spPr>
          <a:xfrm>
            <a:off x="612140" y="6595522"/>
            <a:ext cx="5948680" cy="153670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900" b="1" spc="-10" dirty="0">
                <a:solidFill>
                  <a:srgbClr val="333333"/>
                </a:solidFill>
                <a:latin typeface="Arial"/>
                <a:cs typeface="Arial"/>
              </a:rPr>
              <a:t>A. </a:t>
            </a:r>
            <a:r>
              <a:rPr sz="900" b="1" spc="-5" dirty="0">
                <a:solidFill>
                  <a:srgbClr val="333333"/>
                </a:solidFill>
                <a:latin typeface="Arial"/>
                <a:cs typeface="Arial"/>
              </a:rPr>
              <a:t>J. DuBrin, </a:t>
            </a:r>
            <a:r>
              <a:rPr sz="900" b="1" i="1" dirty="0">
                <a:solidFill>
                  <a:srgbClr val="333333"/>
                </a:solidFill>
                <a:latin typeface="Arial"/>
                <a:cs typeface="Arial"/>
              </a:rPr>
              <a:t>Fundamentals of Organizational Behavior</a:t>
            </a:r>
            <a:r>
              <a:rPr sz="900" b="1" dirty="0">
                <a:solidFill>
                  <a:srgbClr val="333333"/>
                </a:solidFill>
                <a:latin typeface="Arial"/>
                <a:cs typeface="Arial"/>
              </a:rPr>
              <a:t>, Second Edition. </a:t>
            </a:r>
            <a:r>
              <a:rPr sz="900" b="1" spc="-10" dirty="0">
                <a:solidFill>
                  <a:srgbClr val="333333"/>
                </a:solidFill>
                <a:latin typeface="Arial"/>
                <a:cs typeface="Arial"/>
              </a:rPr>
              <a:t>Copyright </a:t>
            </a:r>
            <a:r>
              <a:rPr sz="900" b="1" dirty="0">
                <a:solidFill>
                  <a:srgbClr val="333333"/>
                </a:solidFill>
                <a:latin typeface="Arial"/>
                <a:cs typeface="Arial"/>
              </a:rPr>
              <a:t>© </a:t>
            </a:r>
            <a:r>
              <a:rPr sz="900" b="1" spc="-5" dirty="0">
                <a:solidFill>
                  <a:srgbClr val="333333"/>
                </a:solidFill>
                <a:latin typeface="Arial"/>
                <a:cs typeface="Arial"/>
              </a:rPr>
              <a:t>2002 by</a:t>
            </a:r>
            <a:r>
              <a:rPr sz="900" b="1" dirty="0">
                <a:solidFill>
                  <a:srgbClr val="333333"/>
                </a:solidFill>
                <a:latin typeface="Arial"/>
                <a:cs typeface="Arial"/>
              </a:rPr>
              <a:t> South-Western.</a:t>
            </a:r>
            <a:endParaRPr sz="9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64540" y="1850262"/>
            <a:ext cx="7449820" cy="30975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88265">
              <a:lnSpc>
                <a:spcPct val="100000"/>
              </a:lnSpc>
              <a:spcBef>
                <a:spcPts val="95"/>
              </a:spcBef>
              <a:buAutoNum type="arabicPeriod"/>
              <a:tabLst>
                <a:tab pos="456565" algn="l"/>
              </a:tabLst>
            </a:pPr>
            <a:r>
              <a:rPr sz="2800" b="1" spc="-5" dirty="0">
                <a:latin typeface="Times New Roman"/>
                <a:cs typeface="Times New Roman"/>
              </a:rPr>
              <a:t>Fact premise – are acquired through direct  and indirect </a:t>
            </a:r>
            <a:r>
              <a:rPr sz="2800" b="1" dirty="0">
                <a:latin typeface="Times New Roman"/>
                <a:cs typeface="Times New Roman"/>
              </a:rPr>
              <a:t>lifelong </a:t>
            </a:r>
            <a:r>
              <a:rPr sz="2800" b="1" spc="-5" dirty="0">
                <a:latin typeface="Times New Roman"/>
                <a:cs typeface="Times New Roman"/>
              </a:rPr>
              <a:t>learning and are very useful  in </a:t>
            </a:r>
            <a:r>
              <a:rPr sz="2800" b="1" dirty="0">
                <a:latin typeface="Times New Roman"/>
                <a:cs typeface="Times New Roman"/>
              </a:rPr>
              <a:t>guiding our</a:t>
            </a:r>
            <a:r>
              <a:rPr sz="2800" b="1" spc="5" dirty="0">
                <a:latin typeface="Times New Roman"/>
                <a:cs typeface="Times New Roman"/>
              </a:rPr>
              <a:t> </a:t>
            </a:r>
            <a:r>
              <a:rPr sz="2800" b="1" dirty="0">
                <a:latin typeface="Times New Roman"/>
                <a:cs typeface="Times New Roman"/>
              </a:rPr>
              <a:t>behaviour.</a:t>
            </a:r>
            <a:endParaRPr sz="2800">
              <a:latin typeface="Times New Roman"/>
              <a:cs typeface="Times New Roman"/>
            </a:endParaRPr>
          </a:p>
          <a:p>
            <a:pPr marL="12700" marR="144780" indent="88265">
              <a:lnSpc>
                <a:spcPct val="100000"/>
              </a:lnSpc>
              <a:spcBef>
                <a:spcPts val="670"/>
              </a:spcBef>
              <a:buAutoNum type="arabicPeriod"/>
              <a:tabLst>
                <a:tab pos="457200" algn="l"/>
                <a:tab pos="6673215" algn="l"/>
              </a:tabLst>
            </a:pPr>
            <a:r>
              <a:rPr sz="2800" b="1" spc="-5" dirty="0">
                <a:latin typeface="Times New Roman"/>
                <a:cs typeface="Times New Roman"/>
              </a:rPr>
              <a:t>Value premise – represents </a:t>
            </a:r>
            <a:r>
              <a:rPr sz="2800" b="1" dirty="0">
                <a:latin typeface="Times New Roman"/>
                <a:cs typeface="Times New Roman"/>
              </a:rPr>
              <a:t>our</a:t>
            </a:r>
            <a:r>
              <a:rPr sz="2800" b="1" spc="75" dirty="0">
                <a:latin typeface="Times New Roman"/>
                <a:cs typeface="Times New Roman"/>
              </a:rPr>
              <a:t> </a:t>
            </a:r>
            <a:r>
              <a:rPr sz="2800" b="1" spc="-10" dirty="0">
                <a:latin typeface="Times New Roman"/>
                <a:cs typeface="Times New Roman"/>
              </a:rPr>
              <a:t>views</a:t>
            </a:r>
            <a:r>
              <a:rPr sz="2800" b="1" spc="30" dirty="0">
                <a:latin typeface="Times New Roman"/>
                <a:cs typeface="Times New Roman"/>
              </a:rPr>
              <a:t> </a:t>
            </a:r>
            <a:r>
              <a:rPr sz="2800" b="1" spc="-5" dirty="0">
                <a:latin typeface="Times New Roman"/>
                <a:cs typeface="Times New Roman"/>
              </a:rPr>
              <a:t>of	</a:t>
            </a:r>
            <a:r>
              <a:rPr sz="2800" b="1" dirty="0">
                <a:latin typeface="Times New Roman"/>
                <a:cs typeface="Times New Roman"/>
              </a:rPr>
              <a:t>the  desirability of </a:t>
            </a:r>
            <a:r>
              <a:rPr sz="2800" b="1" spc="-5" dirty="0">
                <a:latin typeface="Times New Roman"/>
                <a:cs typeface="Times New Roman"/>
              </a:rPr>
              <a:t>certain </a:t>
            </a:r>
            <a:r>
              <a:rPr sz="2800" b="1" dirty="0">
                <a:latin typeface="Times New Roman"/>
                <a:cs typeface="Times New Roman"/>
              </a:rPr>
              <a:t>goals </a:t>
            </a:r>
            <a:r>
              <a:rPr sz="2800" b="1" spc="-5" dirty="0">
                <a:latin typeface="Times New Roman"/>
                <a:cs typeface="Times New Roman"/>
              </a:rPr>
              <a:t>and </a:t>
            </a:r>
            <a:r>
              <a:rPr sz="2800" b="1" dirty="0">
                <a:latin typeface="Times New Roman"/>
                <a:cs typeface="Times New Roman"/>
              </a:rPr>
              <a:t>activities. </a:t>
            </a:r>
            <a:r>
              <a:rPr sz="2800" b="1" spc="-5" dirty="0">
                <a:latin typeface="Times New Roman"/>
                <a:cs typeface="Times New Roman"/>
              </a:rPr>
              <a:t>Value  premises are </a:t>
            </a:r>
            <a:r>
              <a:rPr sz="2800" b="1" dirty="0">
                <a:latin typeface="Times New Roman"/>
                <a:cs typeface="Times New Roman"/>
              </a:rPr>
              <a:t>variable </a:t>
            </a:r>
            <a:r>
              <a:rPr sz="2800" b="1" spc="-5" dirty="0">
                <a:latin typeface="Times New Roman"/>
                <a:cs typeface="Times New Roman"/>
              </a:rPr>
              <a:t>beliefs </a:t>
            </a:r>
            <a:r>
              <a:rPr sz="2800" b="1" spc="-25" dirty="0">
                <a:latin typeface="Times New Roman"/>
                <a:cs typeface="Times New Roman"/>
              </a:rPr>
              <a:t>we </a:t>
            </a:r>
            <a:r>
              <a:rPr sz="2800" b="1" dirty="0">
                <a:latin typeface="Times New Roman"/>
                <a:cs typeface="Times New Roman"/>
              </a:rPr>
              <a:t>hold and are  </a:t>
            </a:r>
            <a:r>
              <a:rPr sz="2800" b="1" spc="-5" dirty="0">
                <a:latin typeface="Times New Roman"/>
                <a:cs typeface="Times New Roman"/>
              </a:rPr>
              <a:t>therefore </a:t>
            </a:r>
            <a:r>
              <a:rPr sz="2800" b="1" dirty="0">
                <a:latin typeface="Times New Roman"/>
                <a:cs typeface="Times New Roman"/>
              </a:rPr>
              <a:t>under our</a:t>
            </a:r>
            <a:r>
              <a:rPr sz="2800" b="1" spc="10" dirty="0">
                <a:latin typeface="Times New Roman"/>
                <a:cs typeface="Times New Roman"/>
              </a:rPr>
              <a:t> </a:t>
            </a:r>
            <a:r>
              <a:rPr sz="2800" b="1" dirty="0">
                <a:latin typeface="Times New Roman"/>
                <a:cs typeface="Times New Roman"/>
              </a:rPr>
              <a:t>control.</a:t>
            </a:r>
            <a:endParaRPr sz="2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88340" y="563626"/>
            <a:ext cx="1621155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b="1" u="heavy" dirty="0">
                <a:uFill>
                  <a:solidFill>
                    <a:srgbClr val="000000"/>
                  </a:solidFill>
                </a:uFill>
                <a:latin typeface="Tahoma"/>
                <a:cs typeface="Tahoma"/>
              </a:rPr>
              <a:t>VALUES</a:t>
            </a:r>
            <a:endParaRPr sz="3200">
              <a:latin typeface="Tahoma"/>
              <a:cs typeface="Tahoma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5" dirty="0"/>
              <a:t>1–</a:t>
            </a:r>
            <a:fld id="{81D60167-4931-47E6-BA6A-407CBD079E47}" type="slidenum">
              <a:rPr spc="-5" dirty="0"/>
              <a:t>47</a:t>
            </a:fld>
            <a:endParaRPr spc="-5" dirty="0"/>
          </a:p>
        </p:txBody>
      </p:sp>
      <p:sp>
        <p:nvSpPr>
          <p:cNvPr id="6" name="object 6"/>
          <p:cNvSpPr txBox="1"/>
          <p:nvPr/>
        </p:nvSpPr>
        <p:spPr>
          <a:xfrm>
            <a:off x="612140" y="6595522"/>
            <a:ext cx="5948680" cy="153670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900" b="1" spc="-10" dirty="0">
                <a:solidFill>
                  <a:srgbClr val="333333"/>
                </a:solidFill>
                <a:latin typeface="Arial"/>
                <a:cs typeface="Arial"/>
              </a:rPr>
              <a:t>A. </a:t>
            </a:r>
            <a:r>
              <a:rPr sz="900" b="1" spc="-5" dirty="0">
                <a:solidFill>
                  <a:srgbClr val="333333"/>
                </a:solidFill>
                <a:latin typeface="Arial"/>
                <a:cs typeface="Arial"/>
              </a:rPr>
              <a:t>J. DuBrin, </a:t>
            </a:r>
            <a:r>
              <a:rPr sz="900" b="1" i="1" dirty="0">
                <a:solidFill>
                  <a:srgbClr val="333333"/>
                </a:solidFill>
                <a:latin typeface="Arial"/>
                <a:cs typeface="Arial"/>
              </a:rPr>
              <a:t>Fundamentals of Organizational Behavior</a:t>
            </a:r>
            <a:r>
              <a:rPr sz="900" b="1" dirty="0">
                <a:solidFill>
                  <a:srgbClr val="333333"/>
                </a:solidFill>
                <a:latin typeface="Arial"/>
                <a:cs typeface="Arial"/>
              </a:rPr>
              <a:t>, Second Edition. </a:t>
            </a:r>
            <a:r>
              <a:rPr sz="900" b="1" spc="-10" dirty="0">
                <a:solidFill>
                  <a:srgbClr val="333333"/>
                </a:solidFill>
                <a:latin typeface="Arial"/>
                <a:cs typeface="Arial"/>
              </a:rPr>
              <a:t>Copyright </a:t>
            </a:r>
            <a:r>
              <a:rPr sz="900" b="1" dirty="0">
                <a:solidFill>
                  <a:srgbClr val="333333"/>
                </a:solidFill>
                <a:latin typeface="Arial"/>
                <a:cs typeface="Arial"/>
              </a:rPr>
              <a:t>© </a:t>
            </a:r>
            <a:r>
              <a:rPr sz="900" b="1" spc="-5" dirty="0">
                <a:solidFill>
                  <a:srgbClr val="333333"/>
                </a:solidFill>
                <a:latin typeface="Arial"/>
                <a:cs typeface="Arial"/>
              </a:rPr>
              <a:t>2002 by</a:t>
            </a:r>
            <a:r>
              <a:rPr sz="900" b="1" dirty="0">
                <a:solidFill>
                  <a:srgbClr val="333333"/>
                </a:solidFill>
                <a:latin typeface="Arial"/>
                <a:cs typeface="Arial"/>
              </a:rPr>
              <a:t> South-Western.</a:t>
            </a:r>
            <a:endParaRPr sz="9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64540" y="1392681"/>
            <a:ext cx="7590155" cy="26714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27685" marR="5080" indent="-515620">
              <a:lnSpc>
                <a:spcPct val="100000"/>
              </a:lnSpc>
              <a:spcBef>
                <a:spcPts val="95"/>
              </a:spcBef>
              <a:buAutoNum type="arabicPeriod"/>
              <a:tabLst>
                <a:tab pos="527685" algn="l"/>
                <a:tab pos="528320" algn="l"/>
              </a:tabLst>
            </a:pPr>
            <a:r>
              <a:rPr sz="2800" b="1" spc="-5" dirty="0">
                <a:latin typeface="Times New Roman"/>
                <a:cs typeface="Times New Roman"/>
              </a:rPr>
              <a:t>The rules by </a:t>
            </a:r>
            <a:r>
              <a:rPr sz="2800" b="1" spc="-10" dirty="0">
                <a:latin typeface="Times New Roman"/>
                <a:cs typeface="Times New Roman"/>
              </a:rPr>
              <a:t>which </a:t>
            </a:r>
            <a:r>
              <a:rPr sz="2800" b="1" spc="-20" dirty="0">
                <a:latin typeface="Times New Roman"/>
                <a:cs typeface="Times New Roman"/>
              </a:rPr>
              <a:t>we </a:t>
            </a:r>
            <a:r>
              <a:rPr sz="2800" b="1" spc="-10" dirty="0">
                <a:latin typeface="Times New Roman"/>
                <a:cs typeface="Times New Roman"/>
              </a:rPr>
              <a:t>make </a:t>
            </a:r>
            <a:r>
              <a:rPr sz="2800" b="1" spc="-5" dirty="0">
                <a:latin typeface="Times New Roman"/>
                <a:cs typeface="Times New Roman"/>
              </a:rPr>
              <a:t>our decisions  about right </a:t>
            </a:r>
            <a:r>
              <a:rPr sz="2800" b="1" dirty="0">
                <a:latin typeface="Times New Roman"/>
                <a:cs typeface="Times New Roman"/>
              </a:rPr>
              <a:t>and </a:t>
            </a:r>
            <a:r>
              <a:rPr sz="2800" b="1" spc="-10" dirty="0">
                <a:latin typeface="Times New Roman"/>
                <a:cs typeface="Times New Roman"/>
              </a:rPr>
              <a:t>wrong, </a:t>
            </a:r>
            <a:r>
              <a:rPr sz="2800" b="1" spc="-5" dirty="0">
                <a:latin typeface="Times New Roman"/>
                <a:cs typeface="Times New Roman"/>
              </a:rPr>
              <a:t>should and should not,  good and</a:t>
            </a:r>
            <a:r>
              <a:rPr sz="2800" b="1" dirty="0">
                <a:latin typeface="Times New Roman"/>
                <a:cs typeface="Times New Roman"/>
              </a:rPr>
              <a:t> bad.</a:t>
            </a:r>
            <a:endParaRPr sz="2800">
              <a:latin typeface="Times New Roman"/>
              <a:cs typeface="Times New Roman"/>
            </a:endParaRPr>
          </a:p>
          <a:p>
            <a:pPr marL="527685" marR="601345" indent="-515620">
              <a:lnSpc>
                <a:spcPct val="100000"/>
              </a:lnSpc>
              <a:spcBef>
                <a:spcPts val="675"/>
              </a:spcBef>
              <a:buAutoNum type="arabicPeriod"/>
              <a:tabLst>
                <a:tab pos="527685" algn="l"/>
                <a:tab pos="528320" algn="l"/>
              </a:tabLst>
            </a:pPr>
            <a:r>
              <a:rPr sz="2800" b="1" spc="-5" dirty="0">
                <a:latin typeface="Times New Roman"/>
                <a:cs typeface="Times New Roman"/>
              </a:rPr>
              <a:t>They also tell us </a:t>
            </a:r>
            <a:r>
              <a:rPr sz="2800" b="1" spc="-10" dirty="0">
                <a:latin typeface="Times New Roman"/>
                <a:cs typeface="Times New Roman"/>
              </a:rPr>
              <a:t>which </a:t>
            </a:r>
            <a:r>
              <a:rPr sz="2800" b="1" spc="-5" dirty="0">
                <a:latin typeface="Times New Roman"/>
                <a:cs typeface="Times New Roman"/>
              </a:rPr>
              <a:t>are more </a:t>
            </a:r>
            <a:r>
              <a:rPr sz="2800" b="1" dirty="0">
                <a:latin typeface="Times New Roman"/>
                <a:cs typeface="Times New Roman"/>
              </a:rPr>
              <a:t>or </a:t>
            </a:r>
            <a:r>
              <a:rPr sz="2800" b="1" spc="-5" dirty="0">
                <a:latin typeface="Times New Roman"/>
                <a:cs typeface="Times New Roman"/>
              </a:rPr>
              <a:t>less  important </a:t>
            </a:r>
            <a:r>
              <a:rPr sz="2800" b="1" spc="-10" dirty="0">
                <a:latin typeface="Times New Roman"/>
                <a:cs typeface="Times New Roman"/>
              </a:rPr>
              <a:t>which </a:t>
            </a:r>
            <a:r>
              <a:rPr sz="2800" b="1" spc="-5" dirty="0">
                <a:latin typeface="Times New Roman"/>
                <a:cs typeface="Times New Roman"/>
              </a:rPr>
              <a:t>is useful </a:t>
            </a:r>
            <a:r>
              <a:rPr sz="2800" b="1" spc="-10" dirty="0">
                <a:latin typeface="Times New Roman"/>
                <a:cs typeface="Times New Roman"/>
              </a:rPr>
              <a:t>when </a:t>
            </a:r>
            <a:r>
              <a:rPr sz="2800" b="1" spc="-20" dirty="0">
                <a:latin typeface="Times New Roman"/>
                <a:cs typeface="Times New Roman"/>
              </a:rPr>
              <a:t>we </a:t>
            </a:r>
            <a:r>
              <a:rPr sz="2800" b="1" dirty="0">
                <a:latin typeface="Times New Roman"/>
                <a:cs typeface="Times New Roman"/>
              </a:rPr>
              <a:t>have </a:t>
            </a:r>
            <a:r>
              <a:rPr sz="2800" b="1" spc="-5" dirty="0">
                <a:latin typeface="Times New Roman"/>
                <a:cs typeface="Times New Roman"/>
              </a:rPr>
              <a:t>to  trade </a:t>
            </a:r>
            <a:r>
              <a:rPr sz="2800" b="1" dirty="0">
                <a:latin typeface="Times New Roman"/>
                <a:cs typeface="Times New Roman"/>
              </a:rPr>
              <a:t>off </a:t>
            </a:r>
            <a:r>
              <a:rPr sz="2800" b="1" spc="-5" dirty="0">
                <a:latin typeface="Times New Roman"/>
                <a:cs typeface="Times New Roman"/>
              </a:rPr>
              <a:t>meeting one value over</a:t>
            </a:r>
            <a:r>
              <a:rPr sz="2800" b="1" spc="15" dirty="0">
                <a:latin typeface="Times New Roman"/>
                <a:cs typeface="Times New Roman"/>
              </a:rPr>
              <a:t> </a:t>
            </a:r>
            <a:r>
              <a:rPr sz="2800" b="1" spc="-5" dirty="0">
                <a:latin typeface="Times New Roman"/>
                <a:cs typeface="Times New Roman"/>
              </a:rPr>
              <a:t>another.</a:t>
            </a:r>
            <a:endParaRPr sz="2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88340" y="563626"/>
            <a:ext cx="1580515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b="1" u="heavy" dirty="0">
                <a:uFill>
                  <a:solidFill>
                    <a:srgbClr val="000000"/>
                  </a:solidFill>
                </a:uFill>
                <a:latin typeface="Tahoma"/>
                <a:cs typeface="Tahoma"/>
              </a:rPr>
              <a:t>VISI</a:t>
            </a:r>
            <a:r>
              <a:rPr sz="3200" b="1" u="heavy" spc="10" dirty="0">
                <a:uFill>
                  <a:solidFill>
                    <a:srgbClr val="000000"/>
                  </a:solidFill>
                </a:uFill>
                <a:latin typeface="Tahoma"/>
                <a:cs typeface="Tahoma"/>
              </a:rPr>
              <a:t>O</a:t>
            </a:r>
            <a:r>
              <a:rPr sz="3200" b="1" u="heavy" dirty="0">
                <a:uFill>
                  <a:solidFill>
                    <a:srgbClr val="000000"/>
                  </a:solidFill>
                </a:uFill>
                <a:latin typeface="Tahoma"/>
                <a:cs typeface="Tahoma"/>
              </a:rPr>
              <a:t>N</a:t>
            </a:r>
            <a:endParaRPr sz="3200">
              <a:latin typeface="Tahoma"/>
              <a:cs typeface="Tahoma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5" dirty="0"/>
              <a:t>1–</a:t>
            </a:r>
            <a:fld id="{81D60167-4931-47E6-BA6A-407CBD079E47}" type="slidenum">
              <a:rPr spc="-5" dirty="0"/>
              <a:t>48</a:t>
            </a:fld>
            <a:endParaRPr spc="-5" dirty="0"/>
          </a:p>
        </p:txBody>
      </p:sp>
      <p:sp>
        <p:nvSpPr>
          <p:cNvPr id="6" name="object 6"/>
          <p:cNvSpPr txBox="1"/>
          <p:nvPr/>
        </p:nvSpPr>
        <p:spPr>
          <a:xfrm>
            <a:off x="612140" y="6595522"/>
            <a:ext cx="5948680" cy="153670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900" b="1" spc="-10" dirty="0">
                <a:solidFill>
                  <a:srgbClr val="333333"/>
                </a:solidFill>
                <a:latin typeface="Arial"/>
                <a:cs typeface="Arial"/>
              </a:rPr>
              <a:t>A. </a:t>
            </a:r>
            <a:r>
              <a:rPr sz="900" b="1" spc="-5" dirty="0">
                <a:solidFill>
                  <a:srgbClr val="333333"/>
                </a:solidFill>
                <a:latin typeface="Arial"/>
                <a:cs typeface="Arial"/>
              </a:rPr>
              <a:t>J. DuBrin, </a:t>
            </a:r>
            <a:r>
              <a:rPr sz="900" b="1" i="1" dirty="0">
                <a:solidFill>
                  <a:srgbClr val="333333"/>
                </a:solidFill>
                <a:latin typeface="Arial"/>
                <a:cs typeface="Arial"/>
              </a:rPr>
              <a:t>Fundamentals of Organizational Behavior</a:t>
            </a:r>
            <a:r>
              <a:rPr sz="900" b="1" dirty="0">
                <a:solidFill>
                  <a:srgbClr val="333333"/>
                </a:solidFill>
                <a:latin typeface="Arial"/>
                <a:cs typeface="Arial"/>
              </a:rPr>
              <a:t>, Second Edition. </a:t>
            </a:r>
            <a:r>
              <a:rPr sz="900" b="1" spc="-10" dirty="0">
                <a:solidFill>
                  <a:srgbClr val="333333"/>
                </a:solidFill>
                <a:latin typeface="Arial"/>
                <a:cs typeface="Arial"/>
              </a:rPr>
              <a:t>Copyright </a:t>
            </a:r>
            <a:r>
              <a:rPr sz="900" b="1" dirty="0">
                <a:solidFill>
                  <a:srgbClr val="333333"/>
                </a:solidFill>
                <a:latin typeface="Arial"/>
                <a:cs typeface="Arial"/>
              </a:rPr>
              <a:t>© </a:t>
            </a:r>
            <a:r>
              <a:rPr sz="900" b="1" spc="-5" dirty="0">
                <a:solidFill>
                  <a:srgbClr val="333333"/>
                </a:solidFill>
                <a:latin typeface="Arial"/>
                <a:cs typeface="Arial"/>
              </a:rPr>
              <a:t>2002 by</a:t>
            </a:r>
            <a:r>
              <a:rPr sz="900" b="1" dirty="0">
                <a:solidFill>
                  <a:srgbClr val="333333"/>
                </a:solidFill>
                <a:latin typeface="Arial"/>
                <a:cs typeface="Arial"/>
              </a:rPr>
              <a:t> South-Western.</a:t>
            </a:r>
            <a:endParaRPr sz="9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64540" y="1392681"/>
            <a:ext cx="7572375" cy="44640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139700" indent="88265">
              <a:lnSpc>
                <a:spcPct val="100000"/>
              </a:lnSpc>
              <a:spcBef>
                <a:spcPts val="95"/>
              </a:spcBef>
            </a:pPr>
            <a:r>
              <a:rPr sz="2800" b="1" spc="-5" dirty="0">
                <a:latin typeface="Times New Roman"/>
                <a:cs typeface="Times New Roman"/>
              </a:rPr>
              <a:t>It represents a challenging portrait </a:t>
            </a:r>
            <a:r>
              <a:rPr sz="2800" b="1" dirty="0">
                <a:latin typeface="Times New Roman"/>
                <a:cs typeface="Times New Roman"/>
              </a:rPr>
              <a:t>of </a:t>
            </a:r>
            <a:r>
              <a:rPr sz="2800" b="1" spc="-5" dirty="0">
                <a:latin typeface="Times New Roman"/>
                <a:cs typeface="Times New Roman"/>
              </a:rPr>
              <a:t>the  organization and </a:t>
            </a:r>
            <a:r>
              <a:rPr sz="2800" b="1" dirty="0">
                <a:latin typeface="Times New Roman"/>
                <a:cs typeface="Times New Roman"/>
              </a:rPr>
              <a:t>its </a:t>
            </a:r>
            <a:r>
              <a:rPr sz="2800" b="1" spc="-5" dirty="0">
                <a:latin typeface="Times New Roman"/>
                <a:cs typeface="Times New Roman"/>
              </a:rPr>
              <a:t>members can be – a possible  and </a:t>
            </a:r>
            <a:r>
              <a:rPr sz="2800" b="1" dirty="0">
                <a:latin typeface="Times New Roman"/>
                <a:cs typeface="Times New Roman"/>
              </a:rPr>
              <a:t>desirable</a:t>
            </a:r>
            <a:r>
              <a:rPr sz="2800" b="1" spc="5" dirty="0">
                <a:latin typeface="Times New Roman"/>
                <a:cs typeface="Times New Roman"/>
              </a:rPr>
              <a:t> </a:t>
            </a:r>
            <a:r>
              <a:rPr sz="2800" b="1" dirty="0">
                <a:latin typeface="Times New Roman"/>
                <a:cs typeface="Times New Roman"/>
              </a:rPr>
              <a:t>future.</a:t>
            </a:r>
            <a:endParaRPr sz="2800">
              <a:latin typeface="Times New Roman"/>
              <a:cs typeface="Times New Roman"/>
            </a:endParaRPr>
          </a:p>
          <a:p>
            <a:pPr marL="12700" marR="602615" indent="88265">
              <a:lnSpc>
                <a:spcPct val="100000"/>
              </a:lnSpc>
              <a:spcBef>
                <a:spcPts val="675"/>
              </a:spcBef>
              <a:tabLst>
                <a:tab pos="1500505" algn="l"/>
              </a:tabLst>
            </a:pPr>
            <a:r>
              <a:rPr sz="2800" b="1" spc="-10" dirty="0">
                <a:latin typeface="Times New Roman"/>
                <a:cs typeface="Times New Roman"/>
              </a:rPr>
              <a:t>Leaders	</a:t>
            </a:r>
            <a:r>
              <a:rPr sz="2800" b="1" spc="-5" dirty="0">
                <a:latin typeface="Times New Roman"/>
                <a:cs typeface="Times New Roman"/>
              </a:rPr>
              <a:t>need to </a:t>
            </a:r>
            <a:r>
              <a:rPr sz="2800" b="1" spc="-10" dirty="0">
                <a:latin typeface="Times New Roman"/>
                <a:cs typeface="Times New Roman"/>
              </a:rPr>
              <a:t>create </a:t>
            </a:r>
            <a:r>
              <a:rPr sz="2800" b="1" spc="-5" dirty="0">
                <a:latin typeface="Times New Roman"/>
                <a:cs typeface="Times New Roman"/>
              </a:rPr>
              <a:t>exciting projections  </a:t>
            </a:r>
            <a:r>
              <a:rPr sz="2800" b="1" dirty="0">
                <a:latin typeface="Times New Roman"/>
                <a:cs typeface="Times New Roman"/>
              </a:rPr>
              <a:t>about </a:t>
            </a:r>
            <a:r>
              <a:rPr sz="2800" b="1" spc="-5" dirty="0">
                <a:latin typeface="Times New Roman"/>
                <a:cs typeface="Times New Roman"/>
              </a:rPr>
              <a:t>organization </a:t>
            </a:r>
            <a:r>
              <a:rPr sz="2800" b="1" dirty="0">
                <a:latin typeface="Times New Roman"/>
                <a:cs typeface="Times New Roman"/>
              </a:rPr>
              <a:t>should </a:t>
            </a:r>
            <a:r>
              <a:rPr sz="2800" b="1" spc="-5" dirty="0">
                <a:latin typeface="Times New Roman"/>
                <a:cs typeface="Times New Roman"/>
              </a:rPr>
              <a:t>go </a:t>
            </a:r>
            <a:r>
              <a:rPr sz="2800" b="1" dirty="0">
                <a:latin typeface="Times New Roman"/>
                <a:cs typeface="Times New Roman"/>
              </a:rPr>
              <a:t>and </a:t>
            </a:r>
            <a:r>
              <a:rPr sz="2800" b="1" spc="-10" dirty="0">
                <a:latin typeface="Times New Roman"/>
                <a:cs typeface="Times New Roman"/>
              </a:rPr>
              <a:t>what </a:t>
            </a:r>
            <a:r>
              <a:rPr sz="2800" b="1" dirty="0">
                <a:latin typeface="Times New Roman"/>
                <a:cs typeface="Times New Roman"/>
              </a:rPr>
              <a:t>major  changes lie</a:t>
            </a:r>
            <a:r>
              <a:rPr sz="2800" b="1" spc="-15" dirty="0">
                <a:latin typeface="Times New Roman"/>
                <a:cs typeface="Times New Roman"/>
              </a:rPr>
              <a:t> </a:t>
            </a:r>
            <a:r>
              <a:rPr sz="2800" b="1" dirty="0">
                <a:latin typeface="Times New Roman"/>
                <a:cs typeface="Times New Roman"/>
              </a:rPr>
              <a:t>ahead.</a:t>
            </a:r>
            <a:endParaRPr sz="2800">
              <a:latin typeface="Times New Roman"/>
              <a:cs typeface="Times New Roman"/>
            </a:endParaRPr>
          </a:p>
          <a:p>
            <a:pPr marL="12700" marR="5080" indent="88265">
              <a:lnSpc>
                <a:spcPct val="100000"/>
              </a:lnSpc>
              <a:spcBef>
                <a:spcPts val="675"/>
              </a:spcBef>
              <a:tabLst>
                <a:tab pos="2652395" algn="l"/>
              </a:tabLst>
            </a:pPr>
            <a:r>
              <a:rPr sz="2800" b="1" spc="-5" dirty="0">
                <a:latin typeface="Times New Roman"/>
                <a:cs typeface="Times New Roman"/>
              </a:rPr>
              <a:t>Once the vision is established, persistent </a:t>
            </a:r>
            <a:r>
              <a:rPr sz="2800" b="1" dirty="0">
                <a:latin typeface="Times New Roman"/>
                <a:cs typeface="Times New Roman"/>
              </a:rPr>
              <a:t>and  enthusiastic </a:t>
            </a:r>
            <a:r>
              <a:rPr sz="2800" b="1" spc="-5" dirty="0">
                <a:latin typeface="Times New Roman"/>
                <a:cs typeface="Times New Roman"/>
              </a:rPr>
              <a:t>communication is required to sell it  to </a:t>
            </a:r>
            <a:r>
              <a:rPr sz="2800" b="1" dirty="0">
                <a:latin typeface="Times New Roman"/>
                <a:cs typeface="Times New Roman"/>
              </a:rPr>
              <a:t>through </a:t>
            </a:r>
            <a:r>
              <a:rPr sz="2800" b="1" spc="-5" dirty="0">
                <a:latin typeface="Times New Roman"/>
                <a:cs typeface="Times New Roman"/>
              </a:rPr>
              <a:t>out </a:t>
            </a:r>
            <a:r>
              <a:rPr sz="2800" b="1" dirty="0">
                <a:latin typeface="Times New Roman"/>
                <a:cs typeface="Times New Roman"/>
              </a:rPr>
              <a:t>the </a:t>
            </a:r>
            <a:r>
              <a:rPr sz="2800" b="1" spc="-5" dirty="0">
                <a:latin typeface="Times New Roman"/>
                <a:cs typeface="Times New Roman"/>
              </a:rPr>
              <a:t>ranks </a:t>
            </a:r>
            <a:r>
              <a:rPr sz="2800" b="1" dirty="0">
                <a:latin typeface="Times New Roman"/>
                <a:cs typeface="Times New Roman"/>
              </a:rPr>
              <a:t>of employees </a:t>
            </a:r>
            <a:r>
              <a:rPr sz="2800" b="1" spc="-5" dirty="0">
                <a:latin typeface="Times New Roman"/>
                <a:cs typeface="Times New Roman"/>
              </a:rPr>
              <a:t>so </a:t>
            </a:r>
            <a:r>
              <a:rPr sz="2800" b="1" dirty="0">
                <a:latin typeface="Times New Roman"/>
                <a:cs typeface="Times New Roman"/>
              </a:rPr>
              <a:t>they </a:t>
            </a:r>
            <a:r>
              <a:rPr sz="2800" b="1" spc="-10" dirty="0">
                <a:latin typeface="Times New Roman"/>
                <a:cs typeface="Times New Roman"/>
              </a:rPr>
              <a:t>will  </a:t>
            </a:r>
            <a:r>
              <a:rPr sz="2800" b="1" spc="-5" dirty="0">
                <a:latin typeface="Times New Roman"/>
                <a:cs typeface="Times New Roman"/>
              </a:rPr>
              <a:t>embrace</a:t>
            </a:r>
            <a:r>
              <a:rPr sz="2800" b="1" dirty="0">
                <a:latin typeface="Times New Roman"/>
                <a:cs typeface="Times New Roman"/>
              </a:rPr>
              <a:t> it</a:t>
            </a:r>
            <a:r>
              <a:rPr sz="2800" b="1" spc="25" dirty="0">
                <a:latin typeface="Times New Roman"/>
                <a:cs typeface="Times New Roman"/>
              </a:rPr>
              <a:t> </a:t>
            </a:r>
            <a:r>
              <a:rPr sz="2800" b="1" spc="-10" dirty="0">
                <a:latin typeface="Times New Roman"/>
                <a:cs typeface="Times New Roman"/>
              </a:rPr>
              <a:t>with	</a:t>
            </a:r>
            <a:r>
              <a:rPr sz="2800" b="1" spc="-5" dirty="0">
                <a:latin typeface="Times New Roman"/>
                <a:cs typeface="Times New Roman"/>
              </a:rPr>
              <a:t>commitment.</a:t>
            </a:r>
            <a:endParaRPr sz="2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88340" y="563626"/>
            <a:ext cx="1925955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b="1" u="heavy" spc="-5" dirty="0">
                <a:uFill>
                  <a:solidFill>
                    <a:srgbClr val="000000"/>
                  </a:solidFill>
                </a:uFill>
                <a:latin typeface="Tahoma"/>
                <a:cs typeface="Tahoma"/>
              </a:rPr>
              <a:t>MISSI</a:t>
            </a:r>
            <a:r>
              <a:rPr sz="3200" b="1" u="heavy" spc="10" dirty="0">
                <a:uFill>
                  <a:solidFill>
                    <a:srgbClr val="000000"/>
                  </a:solidFill>
                </a:uFill>
                <a:latin typeface="Tahoma"/>
                <a:cs typeface="Tahoma"/>
              </a:rPr>
              <a:t>O</a:t>
            </a:r>
            <a:r>
              <a:rPr sz="3200" b="1" u="heavy" dirty="0">
                <a:uFill>
                  <a:solidFill>
                    <a:srgbClr val="000000"/>
                  </a:solidFill>
                </a:uFill>
                <a:latin typeface="Tahoma"/>
                <a:cs typeface="Tahoma"/>
              </a:rPr>
              <a:t>N</a:t>
            </a:r>
            <a:endParaRPr sz="3200">
              <a:latin typeface="Tahoma"/>
              <a:cs typeface="Tahoma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5" dirty="0"/>
              <a:t>1–</a:t>
            </a:r>
            <a:fld id="{81D60167-4931-47E6-BA6A-407CBD079E47}" type="slidenum">
              <a:rPr spc="-5" dirty="0"/>
              <a:t>49</a:t>
            </a:fld>
            <a:endParaRPr spc="-5" dirty="0"/>
          </a:p>
        </p:txBody>
      </p:sp>
      <p:sp>
        <p:nvSpPr>
          <p:cNvPr id="6" name="object 6"/>
          <p:cNvSpPr txBox="1"/>
          <p:nvPr/>
        </p:nvSpPr>
        <p:spPr>
          <a:xfrm>
            <a:off x="612140" y="6595522"/>
            <a:ext cx="5948680" cy="153670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900" b="1" spc="-10" dirty="0">
                <a:solidFill>
                  <a:srgbClr val="333333"/>
                </a:solidFill>
                <a:latin typeface="Arial"/>
                <a:cs typeface="Arial"/>
              </a:rPr>
              <a:t>A. </a:t>
            </a:r>
            <a:r>
              <a:rPr sz="900" b="1" spc="-5" dirty="0">
                <a:solidFill>
                  <a:srgbClr val="333333"/>
                </a:solidFill>
                <a:latin typeface="Arial"/>
                <a:cs typeface="Arial"/>
              </a:rPr>
              <a:t>J. DuBrin, </a:t>
            </a:r>
            <a:r>
              <a:rPr sz="900" b="1" i="1" dirty="0">
                <a:solidFill>
                  <a:srgbClr val="333333"/>
                </a:solidFill>
                <a:latin typeface="Arial"/>
                <a:cs typeface="Arial"/>
              </a:rPr>
              <a:t>Fundamentals of Organizational Behavior</a:t>
            </a:r>
            <a:r>
              <a:rPr sz="900" b="1" dirty="0">
                <a:solidFill>
                  <a:srgbClr val="333333"/>
                </a:solidFill>
                <a:latin typeface="Arial"/>
                <a:cs typeface="Arial"/>
              </a:rPr>
              <a:t>, Second Edition. </a:t>
            </a:r>
            <a:r>
              <a:rPr sz="900" b="1" spc="-10" dirty="0">
                <a:solidFill>
                  <a:srgbClr val="333333"/>
                </a:solidFill>
                <a:latin typeface="Arial"/>
                <a:cs typeface="Arial"/>
              </a:rPr>
              <a:t>Copyright </a:t>
            </a:r>
            <a:r>
              <a:rPr sz="900" b="1" dirty="0">
                <a:solidFill>
                  <a:srgbClr val="333333"/>
                </a:solidFill>
                <a:latin typeface="Arial"/>
                <a:cs typeface="Arial"/>
              </a:rPr>
              <a:t>© </a:t>
            </a:r>
            <a:r>
              <a:rPr sz="900" b="1" spc="-5" dirty="0">
                <a:solidFill>
                  <a:srgbClr val="333333"/>
                </a:solidFill>
                <a:latin typeface="Arial"/>
                <a:cs typeface="Arial"/>
              </a:rPr>
              <a:t>2002 by</a:t>
            </a:r>
            <a:r>
              <a:rPr sz="900" b="1" dirty="0">
                <a:solidFill>
                  <a:srgbClr val="333333"/>
                </a:solidFill>
                <a:latin typeface="Arial"/>
                <a:cs typeface="Arial"/>
              </a:rPr>
              <a:t> South-Western.</a:t>
            </a:r>
            <a:endParaRPr sz="9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64540" y="1392681"/>
            <a:ext cx="7350759" cy="45491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88265">
              <a:lnSpc>
                <a:spcPct val="100000"/>
              </a:lnSpc>
              <a:spcBef>
                <a:spcPts val="95"/>
              </a:spcBef>
              <a:buAutoNum type="arabicPeriod"/>
              <a:tabLst>
                <a:tab pos="456565" algn="l"/>
              </a:tabLst>
            </a:pPr>
            <a:r>
              <a:rPr sz="2800" b="1" spc="-5" dirty="0">
                <a:latin typeface="Times New Roman"/>
                <a:cs typeface="Times New Roman"/>
              </a:rPr>
              <a:t>Identifies the business it is in, the </a:t>
            </a:r>
            <a:r>
              <a:rPr sz="2800" b="1" spc="-10" dirty="0">
                <a:latin typeface="Times New Roman"/>
                <a:cs typeface="Times New Roman"/>
              </a:rPr>
              <a:t>market  </a:t>
            </a:r>
            <a:r>
              <a:rPr sz="2800" b="1" spc="-5" dirty="0">
                <a:latin typeface="Times New Roman"/>
                <a:cs typeface="Times New Roman"/>
              </a:rPr>
              <a:t>niches it tries </a:t>
            </a:r>
            <a:r>
              <a:rPr sz="2800" b="1" dirty="0">
                <a:latin typeface="Times New Roman"/>
                <a:cs typeface="Times New Roman"/>
              </a:rPr>
              <a:t>to </a:t>
            </a:r>
            <a:r>
              <a:rPr sz="2800" b="1" spc="-5" dirty="0">
                <a:latin typeface="Times New Roman"/>
                <a:cs typeface="Times New Roman"/>
              </a:rPr>
              <a:t>serve, </a:t>
            </a:r>
            <a:r>
              <a:rPr sz="2800" b="1" dirty="0">
                <a:latin typeface="Times New Roman"/>
                <a:cs typeface="Times New Roman"/>
              </a:rPr>
              <a:t>the types of customer it is  </a:t>
            </a:r>
            <a:r>
              <a:rPr sz="2800" b="1" spc="-5" dirty="0">
                <a:latin typeface="Times New Roman"/>
                <a:cs typeface="Times New Roman"/>
              </a:rPr>
              <a:t>likely to </a:t>
            </a:r>
            <a:r>
              <a:rPr sz="2800" b="1" dirty="0">
                <a:latin typeface="Times New Roman"/>
                <a:cs typeface="Times New Roman"/>
              </a:rPr>
              <a:t>have, and the reason for its </a:t>
            </a:r>
            <a:r>
              <a:rPr sz="2800" b="1" spc="-5" dirty="0">
                <a:latin typeface="Times New Roman"/>
                <a:cs typeface="Times New Roman"/>
              </a:rPr>
              <a:t>existence.</a:t>
            </a:r>
            <a:endParaRPr sz="2800">
              <a:latin typeface="Times New Roman"/>
              <a:cs typeface="Times New Roman"/>
            </a:endParaRPr>
          </a:p>
          <a:p>
            <a:pPr marL="12700" marR="416559" algn="just">
              <a:lnSpc>
                <a:spcPct val="100000"/>
              </a:lnSpc>
              <a:spcBef>
                <a:spcPts val="675"/>
              </a:spcBef>
              <a:buAutoNum type="arabicPeriod"/>
              <a:tabLst>
                <a:tab pos="368935" algn="l"/>
              </a:tabLst>
            </a:pPr>
            <a:r>
              <a:rPr sz="2800" b="1" dirty="0">
                <a:latin typeface="Times New Roman"/>
                <a:cs typeface="Times New Roman"/>
              </a:rPr>
              <a:t>Consists of </a:t>
            </a:r>
            <a:r>
              <a:rPr sz="2800" b="1" spc="-5" dirty="0">
                <a:latin typeface="Times New Roman"/>
                <a:cs typeface="Times New Roman"/>
              </a:rPr>
              <a:t>a brief </a:t>
            </a:r>
            <a:r>
              <a:rPr sz="2800" b="1" dirty="0">
                <a:latin typeface="Times New Roman"/>
                <a:cs typeface="Times New Roman"/>
              </a:rPr>
              <a:t>listing of the competitive  advantages or strengths that the organization  </a:t>
            </a:r>
            <a:r>
              <a:rPr sz="2800" b="1" spc="-5" dirty="0">
                <a:latin typeface="Times New Roman"/>
                <a:cs typeface="Times New Roman"/>
              </a:rPr>
              <a:t>believes</a:t>
            </a:r>
            <a:r>
              <a:rPr sz="2800" b="1" spc="-15" dirty="0">
                <a:latin typeface="Times New Roman"/>
                <a:cs typeface="Times New Roman"/>
              </a:rPr>
              <a:t> </a:t>
            </a:r>
            <a:r>
              <a:rPr sz="2800" b="1" dirty="0">
                <a:latin typeface="Times New Roman"/>
                <a:cs typeface="Times New Roman"/>
              </a:rPr>
              <a:t>in.</a:t>
            </a:r>
            <a:endParaRPr sz="2800">
              <a:latin typeface="Times New Roman"/>
              <a:cs typeface="Times New Roman"/>
            </a:endParaRPr>
          </a:p>
          <a:p>
            <a:pPr marL="12700" marR="62865">
              <a:lnSpc>
                <a:spcPct val="100000"/>
              </a:lnSpc>
              <a:spcBef>
                <a:spcPts val="675"/>
              </a:spcBef>
              <a:buAutoNum type="arabicPeriod"/>
              <a:tabLst>
                <a:tab pos="368935" algn="l"/>
              </a:tabLst>
            </a:pPr>
            <a:r>
              <a:rPr sz="2800" b="1" spc="-5" dirty="0">
                <a:latin typeface="Times New Roman"/>
                <a:cs typeface="Times New Roman"/>
              </a:rPr>
              <a:t>It is more </a:t>
            </a:r>
            <a:r>
              <a:rPr sz="2800" b="1" dirty="0">
                <a:latin typeface="Times New Roman"/>
                <a:cs typeface="Times New Roman"/>
              </a:rPr>
              <a:t>descriptive and </a:t>
            </a:r>
            <a:r>
              <a:rPr sz="2800" b="1" spc="-5" dirty="0">
                <a:latin typeface="Times New Roman"/>
                <a:cs typeface="Times New Roman"/>
              </a:rPr>
              <a:t>less future-oriented  </a:t>
            </a:r>
            <a:r>
              <a:rPr sz="2800" b="1" dirty="0">
                <a:latin typeface="Times New Roman"/>
                <a:cs typeface="Times New Roman"/>
              </a:rPr>
              <a:t>than</a:t>
            </a:r>
            <a:r>
              <a:rPr sz="2800" b="1" spc="10" dirty="0">
                <a:latin typeface="Times New Roman"/>
                <a:cs typeface="Times New Roman"/>
              </a:rPr>
              <a:t> </a:t>
            </a:r>
            <a:r>
              <a:rPr sz="2800" b="1" dirty="0">
                <a:latin typeface="Times New Roman"/>
                <a:cs typeface="Times New Roman"/>
              </a:rPr>
              <a:t>vision.</a:t>
            </a:r>
            <a:endParaRPr sz="2800">
              <a:latin typeface="Times New Roman"/>
              <a:cs typeface="Times New Roman"/>
            </a:endParaRPr>
          </a:p>
          <a:p>
            <a:pPr marL="12700" marR="1052195">
              <a:lnSpc>
                <a:spcPct val="100000"/>
              </a:lnSpc>
              <a:spcBef>
                <a:spcPts val="675"/>
              </a:spcBef>
              <a:buAutoNum type="arabicPeriod"/>
              <a:tabLst>
                <a:tab pos="368935" algn="l"/>
              </a:tabLst>
            </a:pPr>
            <a:r>
              <a:rPr sz="2800" b="1" spc="-5" dirty="0">
                <a:latin typeface="Times New Roman"/>
                <a:cs typeface="Times New Roman"/>
              </a:rPr>
              <a:t>Need to be converted </a:t>
            </a:r>
            <a:r>
              <a:rPr sz="2800" b="1" dirty="0">
                <a:latin typeface="Times New Roman"/>
                <a:cs typeface="Times New Roman"/>
              </a:rPr>
              <a:t>to goal </a:t>
            </a:r>
            <a:r>
              <a:rPr sz="2800" b="1" spc="-5" dirty="0">
                <a:latin typeface="Times New Roman"/>
                <a:cs typeface="Times New Roman"/>
              </a:rPr>
              <a:t>to become  </a:t>
            </a:r>
            <a:r>
              <a:rPr sz="2800" b="1" dirty="0">
                <a:latin typeface="Times New Roman"/>
                <a:cs typeface="Times New Roman"/>
              </a:rPr>
              <a:t>operational </a:t>
            </a:r>
            <a:r>
              <a:rPr sz="2800" b="1" spc="-5" dirty="0">
                <a:latin typeface="Times New Roman"/>
                <a:cs typeface="Times New Roman"/>
              </a:rPr>
              <a:t>and</a:t>
            </a:r>
            <a:r>
              <a:rPr sz="2800" b="1" spc="-15" dirty="0">
                <a:latin typeface="Times New Roman"/>
                <a:cs typeface="Times New Roman"/>
              </a:rPr>
              <a:t> </a:t>
            </a:r>
            <a:r>
              <a:rPr sz="2800" b="1" dirty="0">
                <a:latin typeface="Times New Roman"/>
                <a:cs typeface="Times New Roman"/>
              </a:rPr>
              <a:t>useful.</a:t>
            </a:r>
            <a:endParaRPr sz="2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35025" y="749554"/>
            <a:ext cx="645287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b="1" u="heavy" spc="-5" dirty="0">
                <a:uFill>
                  <a:solidFill>
                    <a:srgbClr val="000000"/>
                  </a:solidFill>
                </a:uFill>
                <a:latin typeface="Tahoma"/>
                <a:cs typeface="Tahoma"/>
              </a:rPr>
              <a:t>What is an</a:t>
            </a:r>
            <a:r>
              <a:rPr sz="4000" b="1" u="heavy" dirty="0">
                <a:uFill>
                  <a:solidFill>
                    <a:srgbClr val="000000"/>
                  </a:solidFill>
                </a:uFill>
                <a:latin typeface="Tahoma"/>
                <a:cs typeface="Tahoma"/>
              </a:rPr>
              <a:t> </a:t>
            </a:r>
            <a:r>
              <a:rPr sz="4000" b="1" u="heavy" spc="-10" dirty="0">
                <a:uFill>
                  <a:solidFill>
                    <a:srgbClr val="000000"/>
                  </a:solidFill>
                </a:uFill>
                <a:latin typeface="Tahoma"/>
                <a:cs typeface="Tahoma"/>
              </a:rPr>
              <a:t>Organization?</a:t>
            </a:r>
            <a:endParaRPr sz="4000">
              <a:latin typeface="Tahoma"/>
              <a:cs typeface="Tahom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35025" y="2193417"/>
            <a:ext cx="3841115" cy="31349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107950">
              <a:lnSpc>
                <a:spcPct val="100000"/>
              </a:lnSpc>
              <a:spcBef>
                <a:spcPts val="95"/>
              </a:spcBef>
            </a:pPr>
            <a:r>
              <a:rPr sz="3400" b="1" spc="-5" dirty="0">
                <a:latin typeface="Times New Roman"/>
                <a:cs typeface="Times New Roman"/>
              </a:rPr>
              <a:t>An organization is a  </a:t>
            </a:r>
            <a:r>
              <a:rPr sz="3400" b="1" dirty="0">
                <a:latin typeface="Times New Roman"/>
                <a:cs typeface="Times New Roman"/>
              </a:rPr>
              <a:t>collection of </a:t>
            </a:r>
            <a:r>
              <a:rPr sz="3400" b="1" spc="-5" dirty="0">
                <a:latin typeface="Times New Roman"/>
                <a:cs typeface="Times New Roman"/>
              </a:rPr>
              <a:t>people  who work together  to </a:t>
            </a:r>
            <a:r>
              <a:rPr sz="3400" b="1" dirty="0">
                <a:latin typeface="Times New Roman"/>
                <a:cs typeface="Times New Roman"/>
              </a:rPr>
              <a:t>achieve</a:t>
            </a:r>
            <a:r>
              <a:rPr sz="3400" b="1" spc="-55" dirty="0">
                <a:latin typeface="Times New Roman"/>
                <a:cs typeface="Times New Roman"/>
              </a:rPr>
              <a:t> </a:t>
            </a:r>
            <a:r>
              <a:rPr sz="3400" b="1" spc="-5" dirty="0">
                <a:latin typeface="Times New Roman"/>
                <a:cs typeface="Times New Roman"/>
              </a:rPr>
              <a:t>individual  and organizational  </a:t>
            </a:r>
            <a:r>
              <a:rPr sz="3400" b="1" dirty="0">
                <a:latin typeface="Times New Roman"/>
                <a:cs typeface="Times New Roman"/>
              </a:rPr>
              <a:t>goals.</a:t>
            </a:r>
            <a:endParaRPr sz="34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749504" y="3653177"/>
            <a:ext cx="3775075" cy="2238375"/>
          </a:xfrm>
          <a:custGeom>
            <a:avLst/>
            <a:gdLst/>
            <a:ahLst/>
            <a:cxnLst/>
            <a:rect l="l" t="t" r="r" b="b"/>
            <a:pathLst>
              <a:path w="3775075" h="2238375">
                <a:moveTo>
                  <a:pt x="795147" y="0"/>
                </a:moveTo>
                <a:lnTo>
                  <a:pt x="723864" y="41123"/>
                </a:lnTo>
                <a:lnTo>
                  <a:pt x="655756" y="88700"/>
                </a:lnTo>
                <a:lnTo>
                  <a:pt x="647836" y="183854"/>
                </a:lnTo>
                <a:lnTo>
                  <a:pt x="658919" y="294698"/>
                </a:lnTo>
                <a:lnTo>
                  <a:pt x="687438" y="335948"/>
                </a:lnTo>
                <a:lnTo>
                  <a:pt x="670003" y="361381"/>
                </a:lnTo>
                <a:lnTo>
                  <a:pt x="687438" y="402505"/>
                </a:lnTo>
                <a:lnTo>
                  <a:pt x="741286" y="503985"/>
                </a:lnTo>
                <a:lnTo>
                  <a:pt x="717525" y="522965"/>
                </a:lnTo>
                <a:lnTo>
                  <a:pt x="673179" y="557889"/>
                </a:lnTo>
                <a:lnTo>
                  <a:pt x="622493" y="569024"/>
                </a:lnTo>
                <a:lnTo>
                  <a:pt x="510027" y="629254"/>
                </a:lnTo>
                <a:lnTo>
                  <a:pt x="440338" y="659369"/>
                </a:lnTo>
                <a:lnTo>
                  <a:pt x="350051" y="754397"/>
                </a:lnTo>
                <a:lnTo>
                  <a:pt x="258183" y="846387"/>
                </a:lnTo>
                <a:lnTo>
                  <a:pt x="215418" y="1022270"/>
                </a:lnTo>
                <a:lnTo>
                  <a:pt x="174235" y="1242629"/>
                </a:lnTo>
                <a:lnTo>
                  <a:pt x="99788" y="1375768"/>
                </a:lnTo>
                <a:lnTo>
                  <a:pt x="80780" y="1539035"/>
                </a:lnTo>
                <a:lnTo>
                  <a:pt x="36430" y="1548538"/>
                </a:lnTo>
                <a:lnTo>
                  <a:pt x="0" y="1613526"/>
                </a:lnTo>
                <a:lnTo>
                  <a:pt x="87116" y="1703871"/>
                </a:lnTo>
                <a:lnTo>
                  <a:pt x="331048" y="1806908"/>
                </a:lnTo>
                <a:lnTo>
                  <a:pt x="860078" y="1981260"/>
                </a:lnTo>
                <a:lnTo>
                  <a:pt x="1629908" y="2238041"/>
                </a:lnTo>
                <a:lnTo>
                  <a:pt x="2163708" y="2233286"/>
                </a:lnTo>
                <a:lnTo>
                  <a:pt x="2876412" y="2177806"/>
                </a:lnTo>
                <a:lnTo>
                  <a:pt x="3308868" y="2084284"/>
                </a:lnTo>
                <a:lnTo>
                  <a:pt x="3701722" y="1852866"/>
                </a:lnTo>
                <a:lnTo>
                  <a:pt x="3774599" y="1757762"/>
                </a:lnTo>
                <a:lnTo>
                  <a:pt x="3746005" y="1703872"/>
                </a:lnTo>
                <a:lnTo>
                  <a:pt x="3757139" y="1664254"/>
                </a:lnTo>
                <a:lnTo>
                  <a:pt x="3752331" y="1616702"/>
                </a:lnTo>
                <a:lnTo>
                  <a:pt x="3749168" y="1559635"/>
                </a:lnTo>
                <a:lnTo>
                  <a:pt x="3689070" y="1285423"/>
                </a:lnTo>
                <a:lnTo>
                  <a:pt x="3555967" y="1025433"/>
                </a:lnTo>
                <a:lnTo>
                  <a:pt x="3410213" y="801974"/>
                </a:lnTo>
                <a:lnTo>
                  <a:pt x="3331010" y="709983"/>
                </a:lnTo>
                <a:lnTo>
                  <a:pt x="3302542" y="689485"/>
                </a:lnTo>
                <a:lnTo>
                  <a:pt x="3305705" y="632418"/>
                </a:lnTo>
                <a:lnTo>
                  <a:pt x="3338981" y="527774"/>
                </a:lnTo>
                <a:lnTo>
                  <a:pt x="3370611" y="483360"/>
                </a:lnTo>
                <a:lnTo>
                  <a:pt x="3356441" y="358218"/>
                </a:lnTo>
                <a:lnTo>
                  <a:pt x="3337336" y="274199"/>
                </a:lnTo>
                <a:lnTo>
                  <a:pt x="3269266" y="194862"/>
                </a:lnTo>
                <a:lnTo>
                  <a:pt x="3218531" y="134632"/>
                </a:lnTo>
                <a:lnTo>
                  <a:pt x="3058606" y="125142"/>
                </a:lnTo>
                <a:lnTo>
                  <a:pt x="3022167" y="142604"/>
                </a:lnTo>
                <a:lnTo>
                  <a:pt x="2337930" y="1285423"/>
                </a:lnTo>
                <a:lnTo>
                  <a:pt x="2287195" y="1372605"/>
                </a:lnTo>
                <a:lnTo>
                  <a:pt x="2226970" y="1348816"/>
                </a:lnTo>
                <a:lnTo>
                  <a:pt x="2138277" y="1394786"/>
                </a:lnTo>
                <a:lnTo>
                  <a:pt x="1831079" y="1307617"/>
                </a:lnTo>
                <a:lnTo>
                  <a:pt x="1739224" y="1267986"/>
                </a:lnTo>
                <a:lnTo>
                  <a:pt x="1878525" y="1038213"/>
                </a:lnTo>
                <a:lnTo>
                  <a:pt x="1633071" y="736935"/>
                </a:lnTo>
                <a:lnTo>
                  <a:pt x="1081835" y="47450"/>
                </a:lnTo>
                <a:lnTo>
                  <a:pt x="1032732" y="37960"/>
                </a:lnTo>
                <a:lnTo>
                  <a:pt x="948784" y="7845"/>
                </a:lnTo>
                <a:lnTo>
                  <a:pt x="872756" y="7845"/>
                </a:lnTo>
                <a:lnTo>
                  <a:pt x="79514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846125" y="5098692"/>
            <a:ext cx="412115" cy="234950"/>
          </a:xfrm>
          <a:custGeom>
            <a:avLst/>
            <a:gdLst/>
            <a:ahLst/>
            <a:cxnLst/>
            <a:rect l="l" t="t" r="r" b="b"/>
            <a:pathLst>
              <a:path w="412114" h="234950">
                <a:moveTo>
                  <a:pt x="275610" y="0"/>
                </a:moveTo>
                <a:lnTo>
                  <a:pt x="0" y="131557"/>
                </a:lnTo>
                <a:lnTo>
                  <a:pt x="17422" y="234581"/>
                </a:lnTo>
                <a:lnTo>
                  <a:pt x="80777" y="198127"/>
                </a:lnTo>
                <a:lnTo>
                  <a:pt x="60192" y="183866"/>
                </a:lnTo>
                <a:lnTo>
                  <a:pt x="411824" y="39617"/>
                </a:lnTo>
                <a:lnTo>
                  <a:pt x="275610" y="0"/>
                </a:lnTo>
                <a:close/>
              </a:path>
            </a:pathLst>
          </a:custGeom>
          <a:solidFill>
            <a:srgbClr val="F5DE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437992" y="5027365"/>
            <a:ext cx="840105" cy="478790"/>
          </a:xfrm>
          <a:custGeom>
            <a:avLst/>
            <a:gdLst/>
            <a:ahLst/>
            <a:cxnLst/>
            <a:rect l="l" t="t" r="r" b="b"/>
            <a:pathLst>
              <a:path w="840104" h="478789">
                <a:moveTo>
                  <a:pt x="283538" y="0"/>
                </a:moveTo>
                <a:lnTo>
                  <a:pt x="0" y="25357"/>
                </a:lnTo>
                <a:lnTo>
                  <a:pt x="7970" y="158509"/>
                </a:lnTo>
                <a:lnTo>
                  <a:pt x="123486" y="213982"/>
                </a:lnTo>
                <a:lnTo>
                  <a:pt x="448271" y="320182"/>
                </a:lnTo>
                <a:lnTo>
                  <a:pt x="448271" y="453321"/>
                </a:lnTo>
                <a:lnTo>
                  <a:pt x="571757" y="478679"/>
                </a:lnTo>
                <a:lnTo>
                  <a:pt x="839480" y="233000"/>
                </a:lnTo>
                <a:lnTo>
                  <a:pt x="470412" y="305909"/>
                </a:lnTo>
                <a:lnTo>
                  <a:pt x="435618" y="239339"/>
                </a:lnTo>
                <a:lnTo>
                  <a:pt x="405506" y="199708"/>
                </a:lnTo>
                <a:lnTo>
                  <a:pt x="392853" y="147412"/>
                </a:lnTo>
                <a:lnTo>
                  <a:pt x="392853" y="91927"/>
                </a:lnTo>
                <a:lnTo>
                  <a:pt x="440300" y="45969"/>
                </a:lnTo>
                <a:lnTo>
                  <a:pt x="283538" y="0"/>
                </a:lnTo>
                <a:close/>
              </a:path>
            </a:pathLst>
          </a:custGeom>
          <a:solidFill>
            <a:srgbClr val="F5DE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554153" y="5364983"/>
            <a:ext cx="2938780" cy="545465"/>
          </a:xfrm>
          <a:custGeom>
            <a:avLst/>
            <a:gdLst/>
            <a:ahLst/>
            <a:cxnLst/>
            <a:rect l="l" t="t" r="r" b="b"/>
            <a:pathLst>
              <a:path w="2938779" h="545464">
                <a:moveTo>
                  <a:pt x="430823" y="0"/>
                </a:moveTo>
                <a:lnTo>
                  <a:pt x="121955" y="141060"/>
                </a:lnTo>
                <a:lnTo>
                  <a:pt x="0" y="253599"/>
                </a:lnTo>
                <a:lnTo>
                  <a:pt x="787175" y="534160"/>
                </a:lnTo>
                <a:lnTo>
                  <a:pt x="1435099" y="545256"/>
                </a:lnTo>
                <a:lnTo>
                  <a:pt x="2094031" y="497704"/>
                </a:lnTo>
                <a:lnTo>
                  <a:pt x="2429823" y="442224"/>
                </a:lnTo>
                <a:lnTo>
                  <a:pt x="2860634" y="228242"/>
                </a:lnTo>
                <a:lnTo>
                  <a:pt x="2938193" y="96684"/>
                </a:lnTo>
                <a:lnTo>
                  <a:pt x="2721206" y="28533"/>
                </a:lnTo>
                <a:lnTo>
                  <a:pt x="2209547" y="218739"/>
                </a:lnTo>
                <a:lnTo>
                  <a:pt x="1929298" y="366139"/>
                </a:lnTo>
                <a:lnTo>
                  <a:pt x="1515821" y="263115"/>
                </a:lnTo>
                <a:lnTo>
                  <a:pt x="1167377" y="182272"/>
                </a:lnTo>
                <a:lnTo>
                  <a:pt x="782494" y="304327"/>
                </a:lnTo>
                <a:lnTo>
                  <a:pt x="422903" y="74490"/>
                </a:lnTo>
                <a:lnTo>
                  <a:pt x="430823" y="0"/>
                </a:lnTo>
                <a:close/>
              </a:path>
            </a:pathLst>
          </a:custGeom>
          <a:solidFill>
            <a:srgbClr val="F5DE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793855" y="2935096"/>
            <a:ext cx="3719114" cy="290382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88340" y="563626"/>
            <a:ext cx="1412875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b="1" u="heavy" spc="-5" dirty="0">
                <a:uFill>
                  <a:solidFill>
                    <a:srgbClr val="000000"/>
                  </a:solidFill>
                </a:uFill>
                <a:latin typeface="Tahoma"/>
                <a:cs typeface="Tahoma"/>
              </a:rPr>
              <a:t>G</a:t>
            </a:r>
            <a:r>
              <a:rPr sz="3200" b="1" u="heavy" spc="5" dirty="0">
                <a:uFill>
                  <a:solidFill>
                    <a:srgbClr val="000000"/>
                  </a:solidFill>
                </a:uFill>
                <a:latin typeface="Tahoma"/>
                <a:cs typeface="Tahoma"/>
              </a:rPr>
              <a:t>O</a:t>
            </a:r>
            <a:r>
              <a:rPr sz="3200" b="1" u="heavy" dirty="0">
                <a:uFill>
                  <a:solidFill>
                    <a:srgbClr val="000000"/>
                  </a:solidFill>
                </a:uFill>
                <a:latin typeface="Tahoma"/>
                <a:cs typeface="Tahoma"/>
              </a:rPr>
              <a:t>ALS</a:t>
            </a:r>
            <a:endParaRPr sz="3200">
              <a:latin typeface="Tahoma"/>
              <a:cs typeface="Tahoma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5" dirty="0"/>
              <a:t>1–</a:t>
            </a:r>
            <a:fld id="{81D60167-4931-47E6-BA6A-407CBD079E47}" type="slidenum">
              <a:rPr spc="-5" dirty="0"/>
              <a:t>50</a:t>
            </a:fld>
            <a:endParaRPr spc="-5" dirty="0"/>
          </a:p>
        </p:txBody>
      </p:sp>
      <p:sp>
        <p:nvSpPr>
          <p:cNvPr id="6" name="object 6"/>
          <p:cNvSpPr txBox="1"/>
          <p:nvPr/>
        </p:nvSpPr>
        <p:spPr>
          <a:xfrm>
            <a:off x="612140" y="6595522"/>
            <a:ext cx="5948680" cy="153670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900" b="1" spc="-10" dirty="0">
                <a:solidFill>
                  <a:srgbClr val="333333"/>
                </a:solidFill>
                <a:latin typeface="Arial"/>
                <a:cs typeface="Arial"/>
              </a:rPr>
              <a:t>A. </a:t>
            </a:r>
            <a:r>
              <a:rPr sz="900" b="1" spc="-5" dirty="0">
                <a:solidFill>
                  <a:srgbClr val="333333"/>
                </a:solidFill>
                <a:latin typeface="Arial"/>
                <a:cs typeface="Arial"/>
              </a:rPr>
              <a:t>J. DuBrin, </a:t>
            </a:r>
            <a:r>
              <a:rPr sz="900" b="1" i="1" dirty="0">
                <a:solidFill>
                  <a:srgbClr val="333333"/>
                </a:solidFill>
                <a:latin typeface="Arial"/>
                <a:cs typeface="Arial"/>
              </a:rPr>
              <a:t>Fundamentals of Organizational Behavior</a:t>
            </a:r>
            <a:r>
              <a:rPr sz="900" b="1" dirty="0">
                <a:solidFill>
                  <a:srgbClr val="333333"/>
                </a:solidFill>
                <a:latin typeface="Arial"/>
                <a:cs typeface="Arial"/>
              </a:rPr>
              <a:t>, Second Edition. </a:t>
            </a:r>
            <a:r>
              <a:rPr sz="900" b="1" spc="-10" dirty="0">
                <a:solidFill>
                  <a:srgbClr val="333333"/>
                </a:solidFill>
                <a:latin typeface="Arial"/>
                <a:cs typeface="Arial"/>
              </a:rPr>
              <a:t>Copyright </a:t>
            </a:r>
            <a:r>
              <a:rPr sz="900" b="1" dirty="0">
                <a:solidFill>
                  <a:srgbClr val="333333"/>
                </a:solidFill>
                <a:latin typeface="Arial"/>
                <a:cs typeface="Arial"/>
              </a:rPr>
              <a:t>© </a:t>
            </a:r>
            <a:r>
              <a:rPr sz="900" b="1" spc="-5" dirty="0">
                <a:solidFill>
                  <a:srgbClr val="333333"/>
                </a:solidFill>
                <a:latin typeface="Arial"/>
                <a:cs typeface="Arial"/>
              </a:rPr>
              <a:t>2002 by</a:t>
            </a:r>
            <a:r>
              <a:rPr sz="900" b="1" dirty="0">
                <a:solidFill>
                  <a:srgbClr val="333333"/>
                </a:solidFill>
                <a:latin typeface="Arial"/>
                <a:cs typeface="Arial"/>
              </a:rPr>
              <a:t> South-Western.</a:t>
            </a:r>
            <a:endParaRPr sz="9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64540" y="1392681"/>
            <a:ext cx="7590155" cy="3952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802640" indent="88265" algn="just">
              <a:lnSpc>
                <a:spcPct val="100000"/>
              </a:lnSpc>
              <a:spcBef>
                <a:spcPts val="95"/>
              </a:spcBef>
            </a:pPr>
            <a:r>
              <a:rPr sz="2800" b="1" spc="-5" dirty="0">
                <a:latin typeface="Times New Roman"/>
                <a:cs typeface="Times New Roman"/>
              </a:rPr>
              <a:t>Goals are relatively concrete formulation </a:t>
            </a:r>
            <a:r>
              <a:rPr sz="2800" b="1" dirty="0">
                <a:latin typeface="Times New Roman"/>
                <a:cs typeface="Times New Roman"/>
              </a:rPr>
              <a:t>of  </a:t>
            </a:r>
            <a:r>
              <a:rPr sz="2800" b="1" spc="-5" dirty="0">
                <a:latin typeface="Times New Roman"/>
                <a:cs typeface="Times New Roman"/>
              </a:rPr>
              <a:t>achievements </a:t>
            </a:r>
            <a:r>
              <a:rPr sz="2800" b="1" dirty="0">
                <a:latin typeface="Times New Roman"/>
                <a:cs typeface="Times New Roman"/>
              </a:rPr>
              <a:t>the </a:t>
            </a:r>
            <a:r>
              <a:rPr sz="2800" b="1" spc="-5" dirty="0">
                <a:latin typeface="Times New Roman"/>
                <a:cs typeface="Times New Roman"/>
              </a:rPr>
              <a:t>organization </a:t>
            </a:r>
            <a:r>
              <a:rPr sz="2800" b="1" dirty="0">
                <a:latin typeface="Times New Roman"/>
                <a:cs typeface="Times New Roman"/>
              </a:rPr>
              <a:t>is aiming for  </a:t>
            </a:r>
            <a:r>
              <a:rPr sz="2800" b="1" spc="-5" dirty="0">
                <a:latin typeface="Times New Roman"/>
                <a:cs typeface="Times New Roman"/>
              </a:rPr>
              <a:t>within set periods of time, </a:t>
            </a:r>
            <a:r>
              <a:rPr sz="2800" b="1" dirty="0">
                <a:latin typeface="Times New Roman"/>
                <a:cs typeface="Times New Roman"/>
              </a:rPr>
              <a:t>such as </a:t>
            </a:r>
            <a:r>
              <a:rPr sz="2800" b="1" spc="-5" dirty="0">
                <a:latin typeface="Times New Roman"/>
                <a:cs typeface="Times New Roman"/>
              </a:rPr>
              <a:t>one </a:t>
            </a:r>
            <a:r>
              <a:rPr sz="2800" b="1" dirty="0">
                <a:latin typeface="Times New Roman"/>
                <a:cs typeface="Times New Roman"/>
              </a:rPr>
              <a:t>to five  years.</a:t>
            </a:r>
            <a:endParaRPr sz="2800">
              <a:latin typeface="Times New Roman"/>
              <a:cs typeface="Times New Roman"/>
            </a:endParaRPr>
          </a:p>
          <a:p>
            <a:pPr marL="12700" marR="5080" indent="88265">
              <a:lnSpc>
                <a:spcPct val="100000"/>
              </a:lnSpc>
              <a:spcBef>
                <a:spcPts val="675"/>
              </a:spcBef>
            </a:pPr>
            <a:r>
              <a:rPr sz="2800" b="1" spc="-5" dirty="0">
                <a:latin typeface="Times New Roman"/>
                <a:cs typeface="Times New Roman"/>
              </a:rPr>
              <a:t>Goal setting is complex process </a:t>
            </a:r>
            <a:r>
              <a:rPr sz="2800" b="1" dirty="0">
                <a:latin typeface="Times New Roman"/>
                <a:cs typeface="Times New Roman"/>
              </a:rPr>
              <a:t>for top  management's goals </a:t>
            </a:r>
            <a:r>
              <a:rPr sz="2800" b="1" spc="-5" dirty="0">
                <a:latin typeface="Times New Roman"/>
                <a:cs typeface="Times New Roman"/>
              </a:rPr>
              <a:t>need to be merged </a:t>
            </a:r>
            <a:r>
              <a:rPr sz="2800" b="1" spc="-10" dirty="0">
                <a:latin typeface="Times New Roman"/>
                <a:cs typeface="Times New Roman"/>
              </a:rPr>
              <a:t>with </a:t>
            </a:r>
            <a:r>
              <a:rPr sz="2800" b="1" dirty="0">
                <a:latin typeface="Times New Roman"/>
                <a:cs typeface="Times New Roman"/>
              </a:rPr>
              <a:t>those  of employees, </a:t>
            </a:r>
            <a:r>
              <a:rPr sz="2800" b="1" spc="-15" dirty="0">
                <a:latin typeface="Times New Roman"/>
                <a:cs typeface="Times New Roman"/>
              </a:rPr>
              <a:t>who </a:t>
            </a:r>
            <a:r>
              <a:rPr sz="2800" b="1" spc="-5" dirty="0">
                <a:latin typeface="Times New Roman"/>
                <a:cs typeface="Times New Roman"/>
              </a:rPr>
              <a:t>bring </a:t>
            </a:r>
            <a:r>
              <a:rPr sz="2800" b="1" dirty="0">
                <a:latin typeface="Times New Roman"/>
                <a:cs typeface="Times New Roman"/>
              </a:rPr>
              <a:t>their psychological,  social </a:t>
            </a:r>
            <a:r>
              <a:rPr sz="2800" b="1" spc="-5" dirty="0">
                <a:latin typeface="Times New Roman"/>
                <a:cs typeface="Times New Roman"/>
              </a:rPr>
              <a:t>an economic needs </a:t>
            </a:r>
            <a:r>
              <a:rPr sz="2800" b="1" spc="-10" dirty="0">
                <a:latin typeface="Times New Roman"/>
                <a:cs typeface="Times New Roman"/>
              </a:rPr>
              <a:t>with </a:t>
            </a:r>
            <a:r>
              <a:rPr sz="2800" b="1" dirty="0">
                <a:latin typeface="Times New Roman"/>
                <a:cs typeface="Times New Roman"/>
              </a:rPr>
              <a:t>them </a:t>
            </a:r>
            <a:r>
              <a:rPr sz="2800" b="1" spc="-5" dirty="0">
                <a:latin typeface="Times New Roman"/>
                <a:cs typeface="Times New Roman"/>
              </a:rPr>
              <a:t>to an  organization</a:t>
            </a:r>
            <a:endParaRPr sz="2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17549" y="2742133"/>
            <a:ext cx="7331709" cy="10020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003300" marR="5080" indent="-991235">
              <a:lnSpc>
                <a:spcPct val="100000"/>
              </a:lnSpc>
              <a:spcBef>
                <a:spcPts val="105"/>
              </a:spcBef>
            </a:pPr>
            <a:r>
              <a:rPr sz="3200" b="1" dirty="0">
                <a:latin typeface="Arial"/>
                <a:cs typeface="Arial"/>
              </a:rPr>
              <a:t>Integration of </a:t>
            </a:r>
            <a:r>
              <a:rPr sz="3200" b="1" spc="-5" dirty="0">
                <a:latin typeface="Arial"/>
                <a:cs typeface="Arial"/>
              </a:rPr>
              <a:t>Educational</a:t>
            </a:r>
            <a:r>
              <a:rPr sz="3200" b="1" spc="-145" dirty="0">
                <a:latin typeface="Arial"/>
                <a:cs typeface="Arial"/>
              </a:rPr>
              <a:t> </a:t>
            </a:r>
            <a:r>
              <a:rPr sz="3200" b="1" dirty="0">
                <a:latin typeface="Arial"/>
                <a:cs typeface="Arial"/>
              </a:rPr>
              <a:t>Philosophy  to </a:t>
            </a:r>
            <a:r>
              <a:rPr sz="3200" b="1" spc="-5" dirty="0">
                <a:latin typeface="Arial"/>
                <a:cs typeface="Arial"/>
              </a:rPr>
              <a:t>DepEd’s </a:t>
            </a:r>
            <a:r>
              <a:rPr sz="3200" b="1" dirty="0">
                <a:latin typeface="Arial"/>
                <a:cs typeface="Arial"/>
              </a:rPr>
              <a:t>Vision -</a:t>
            </a:r>
            <a:r>
              <a:rPr sz="3200" b="1" spc="-90" dirty="0">
                <a:latin typeface="Arial"/>
                <a:cs typeface="Arial"/>
              </a:rPr>
              <a:t> </a:t>
            </a:r>
            <a:r>
              <a:rPr sz="3200" b="1" spc="-5" dirty="0">
                <a:latin typeface="Arial"/>
                <a:cs typeface="Arial"/>
              </a:rPr>
              <a:t>Mission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09372" y="2407920"/>
            <a:ext cx="2395728" cy="8961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48741" y="2441194"/>
            <a:ext cx="1890395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i="1" u="heavy" spc="-5" dirty="0">
                <a:solidFill>
                  <a:srgbClr val="7878DE"/>
                </a:solidFill>
                <a:uFill>
                  <a:solidFill>
                    <a:srgbClr val="7878DE"/>
                  </a:solidFill>
                </a:uFill>
                <a:latin typeface="Pristina"/>
                <a:cs typeface="Pristina"/>
              </a:rPr>
              <a:t>DepEd</a:t>
            </a:r>
            <a:r>
              <a:rPr sz="3200" i="1" u="heavy" spc="-70" dirty="0">
                <a:solidFill>
                  <a:srgbClr val="7878DE"/>
                </a:solidFill>
                <a:uFill>
                  <a:solidFill>
                    <a:srgbClr val="7878DE"/>
                  </a:solidFill>
                </a:uFill>
                <a:latin typeface="Pristina"/>
                <a:cs typeface="Pristina"/>
              </a:rPr>
              <a:t> </a:t>
            </a:r>
            <a:r>
              <a:rPr sz="3200" i="1" u="heavy" spc="-5" dirty="0">
                <a:solidFill>
                  <a:srgbClr val="7878DE"/>
                </a:solidFill>
                <a:uFill>
                  <a:solidFill>
                    <a:srgbClr val="7878DE"/>
                  </a:solidFill>
                </a:uFill>
                <a:latin typeface="Pristina"/>
                <a:cs typeface="Pristina"/>
              </a:rPr>
              <a:t>Vision</a:t>
            </a:r>
            <a:endParaRPr sz="3200">
              <a:latin typeface="Pristina"/>
              <a:cs typeface="Pristin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53212" y="2915411"/>
            <a:ext cx="1908048" cy="6705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0"/>
            <a:ext cx="9144000" cy="685799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35940" y="633730"/>
            <a:ext cx="7915275" cy="51835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03505">
              <a:lnSpc>
                <a:spcPct val="100000"/>
              </a:lnSpc>
              <a:spcBef>
                <a:spcPts val="105"/>
              </a:spcBef>
            </a:pPr>
            <a:r>
              <a:rPr sz="2600" b="1" dirty="0">
                <a:latin typeface="Arial"/>
                <a:cs typeface="Arial"/>
              </a:rPr>
              <a:t>“…whose values and</a:t>
            </a:r>
            <a:r>
              <a:rPr sz="2600" b="1" spc="-35" dirty="0">
                <a:latin typeface="Arial"/>
                <a:cs typeface="Arial"/>
              </a:rPr>
              <a:t> </a:t>
            </a:r>
            <a:r>
              <a:rPr sz="2600" b="1" dirty="0">
                <a:latin typeface="Arial"/>
                <a:cs typeface="Arial"/>
              </a:rPr>
              <a:t>competencies</a:t>
            </a:r>
            <a:endParaRPr sz="2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600" b="1" dirty="0">
                <a:latin typeface="Arial"/>
                <a:cs typeface="Arial"/>
              </a:rPr>
              <a:t>enable them to </a:t>
            </a:r>
            <a:r>
              <a:rPr sz="2600" b="1" spc="-5" dirty="0">
                <a:latin typeface="Arial"/>
                <a:cs typeface="Arial"/>
              </a:rPr>
              <a:t>realize </a:t>
            </a:r>
            <a:r>
              <a:rPr sz="2600" b="1" dirty="0">
                <a:latin typeface="Arial"/>
                <a:cs typeface="Arial"/>
              </a:rPr>
              <a:t>their </a:t>
            </a:r>
            <a:r>
              <a:rPr sz="2600" b="1" spc="-5" dirty="0">
                <a:latin typeface="Arial"/>
                <a:cs typeface="Arial"/>
              </a:rPr>
              <a:t>full</a:t>
            </a:r>
            <a:r>
              <a:rPr sz="2600" b="1" spc="-25" dirty="0">
                <a:latin typeface="Arial"/>
                <a:cs typeface="Arial"/>
              </a:rPr>
              <a:t> </a:t>
            </a:r>
            <a:r>
              <a:rPr sz="2600" b="1" dirty="0">
                <a:latin typeface="Arial"/>
                <a:cs typeface="Arial"/>
              </a:rPr>
              <a:t>potential…”</a:t>
            </a:r>
            <a:endParaRPr sz="26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3850">
              <a:latin typeface="Arial"/>
              <a:cs typeface="Arial"/>
            </a:endParaRPr>
          </a:p>
          <a:p>
            <a:pPr marL="417830" indent="-291465">
              <a:lnSpc>
                <a:spcPct val="100000"/>
              </a:lnSpc>
              <a:buClr>
                <a:srgbClr val="CC3300"/>
              </a:buClr>
              <a:buSzPct val="81666"/>
              <a:buFont typeface="Wingdings"/>
              <a:buChar char=""/>
              <a:tabLst>
                <a:tab pos="418465" algn="l"/>
              </a:tabLst>
            </a:pPr>
            <a:r>
              <a:rPr sz="3000" b="1" dirty="0">
                <a:latin typeface="Arial"/>
                <a:cs typeface="Arial"/>
              </a:rPr>
              <a:t>Rousseau’s</a:t>
            </a:r>
            <a:r>
              <a:rPr sz="3000" b="1" spc="-25" dirty="0">
                <a:latin typeface="Arial"/>
                <a:cs typeface="Arial"/>
              </a:rPr>
              <a:t> </a:t>
            </a:r>
            <a:r>
              <a:rPr sz="3000" b="1" dirty="0">
                <a:latin typeface="Arial"/>
                <a:cs typeface="Arial"/>
              </a:rPr>
              <a:t>Philosophy</a:t>
            </a:r>
            <a:endParaRPr sz="3000">
              <a:latin typeface="Arial"/>
              <a:cs typeface="Arial"/>
            </a:endParaRPr>
          </a:p>
          <a:p>
            <a:pPr marL="641985" marR="5080" lvl="1" indent="-62865">
              <a:lnSpc>
                <a:spcPct val="100000"/>
              </a:lnSpc>
              <a:spcBef>
                <a:spcPts val="640"/>
              </a:spcBef>
              <a:buSzPct val="61538"/>
              <a:buFont typeface="Wingdings"/>
              <a:buChar char=""/>
              <a:tabLst>
                <a:tab pos="793115" algn="l"/>
              </a:tabLst>
            </a:pPr>
            <a:r>
              <a:rPr sz="2600" b="1" i="1" dirty="0">
                <a:latin typeface="Arial"/>
                <a:cs typeface="Arial"/>
              </a:rPr>
              <a:t>We prepare the child to </a:t>
            </a:r>
            <a:r>
              <a:rPr sz="2600" b="1" i="1" spc="-5" dirty="0">
                <a:latin typeface="Arial"/>
                <a:cs typeface="Arial"/>
              </a:rPr>
              <a:t>live life </a:t>
            </a:r>
            <a:r>
              <a:rPr sz="2600" b="1" i="1" dirty="0">
                <a:latin typeface="Arial"/>
                <a:cs typeface="Arial"/>
              </a:rPr>
              <a:t>by attainment  of fullest natural growth leading to balanced,  harmonious and useful </a:t>
            </a:r>
            <a:r>
              <a:rPr sz="2600" b="1" i="1" spc="-5" dirty="0">
                <a:latin typeface="Arial"/>
                <a:cs typeface="Arial"/>
              </a:rPr>
              <a:t>life. </a:t>
            </a:r>
            <a:r>
              <a:rPr sz="2600" b="1" i="1" dirty="0">
                <a:latin typeface="Arial"/>
                <a:cs typeface="Arial"/>
              </a:rPr>
              <a:t>The</a:t>
            </a:r>
            <a:r>
              <a:rPr sz="2600" b="1" i="1" spc="-50" dirty="0">
                <a:latin typeface="Arial"/>
                <a:cs typeface="Arial"/>
              </a:rPr>
              <a:t> </a:t>
            </a:r>
            <a:r>
              <a:rPr sz="2600" b="1" i="1" dirty="0">
                <a:latin typeface="Arial"/>
                <a:cs typeface="Arial"/>
              </a:rPr>
              <a:t>focus</a:t>
            </a:r>
            <a:endParaRPr sz="2600">
              <a:latin typeface="Arial"/>
              <a:cs typeface="Arial"/>
            </a:endParaRPr>
          </a:p>
          <a:p>
            <a:pPr marL="641985" marR="346710">
              <a:lnSpc>
                <a:spcPct val="100000"/>
              </a:lnSpc>
              <a:spcBef>
                <a:spcPts val="5"/>
              </a:spcBef>
            </a:pPr>
            <a:r>
              <a:rPr sz="2600" b="1" i="1" dirty="0">
                <a:latin typeface="Arial"/>
                <a:cs typeface="Arial"/>
              </a:rPr>
              <a:t>of Émile is upon the individual </a:t>
            </a:r>
            <a:r>
              <a:rPr sz="2600" b="1" i="1" spc="-5" dirty="0">
                <a:latin typeface="Arial"/>
                <a:cs typeface="Arial"/>
              </a:rPr>
              <a:t>tuition </a:t>
            </a:r>
            <a:r>
              <a:rPr sz="2600" b="1" i="1" dirty="0">
                <a:latin typeface="Arial"/>
                <a:cs typeface="Arial"/>
              </a:rPr>
              <a:t>of a  boy/young man </a:t>
            </a:r>
            <a:r>
              <a:rPr sz="2600" b="1" i="1" spc="-5" dirty="0">
                <a:latin typeface="Arial"/>
                <a:cs typeface="Arial"/>
              </a:rPr>
              <a:t>in </a:t>
            </a:r>
            <a:r>
              <a:rPr sz="2600" b="1" i="1" dirty="0">
                <a:latin typeface="Arial"/>
                <a:cs typeface="Arial"/>
              </a:rPr>
              <a:t>line with </a:t>
            </a:r>
            <a:r>
              <a:rPr sz="2600" b="1" i="1" spc="-5" dirty="0">
                <a:latin typeface="Arial"/>
                <a:cs typeface="Arial"/>
              </a:rPr>
              <a:t>the </a:t>
            </a:r>
            <a:r>
              <a:rPr sz="2600" b="1" i="1" dirty="0">
                <a:latin typeface="Arial"/>
                <a:cs typeface="Arial"/>
              </a:rPr>
              <a:t>principles of  ‘natural education’. </a:t>
            </a:r>
            <a:r>
              <a:rPr sz="2800" b="1" i="1" spc="-10" dirty="0">
                <a:latin typeface="Arial"/>
                <a:cs typeface="Arial"/>
              </a:rPr>
              <a:t>‘Make </a:t>
            </a:r>
            <a:r>
              <a:rPr sz="2800" b="1" i="1" spc="-5" dirty="0">
                <a:latin typeface="Arial"/>
                <a:cs typeface="Arial"/>
              </a:rPr>
              <a:t>the </a:t>
            </a:r>
            <a:r>
              <a:rPr sz="2800" b="1" i="1" dirty="0">
                <a:latin typeface="Arial"/>
                <a:cs typeface="Arial"/>
              </a:rPr>
              <a:t>citizen </a:t>
            </a:r>
            <a:r>
              <a:rPr sz="2800" b="1" i="1" spc="-5" dirty="0">
                <a:latin typeface="Arial"/>
                <a:cs typeface="Arial"/>
              </a:rPr>
              <a:t>good  by training’, Jean-Jacques</a:t>
            </a:r>
            <a:r>
              <a:rPr sz="2800" b="1" i="1" spc="65" dirty="0">
                <a:latin typeface="Arial"/>
                <a:cs typeface="Arial"/>
              </a:rPr>
              <a:t> </a:t>
            </a:r>
            <a:r>
              <a:rPr sz="2800" b="1" i="1" spc="-5" dirty="0">
                <a:latin typeface="Arial"/>
                <a:cs typeface="Arial"/>
              </a:rPr>
              <a:t>Rousseau</a:t>
            </a:r>
            <a:endParaRPr sz="2800">
              <a:latin typeface="Arial"/>
              <a:cs typeface="Arial"/>
            </a:endParaRPr>
          </a:p>
          <a:p>
            <a:pPr marL="641985">
              <a:lnSpc>
                <a:spcPts val="3354"/>
              </a:lnSpc>
            </a:pPr>
            <a:r>
              <a:rPr sz="2800" b="1" i="1" spc="-5" dirty="0">
                <a:latin typeface="Arial"/>
                <a:cs typeface="Arial"/>
              </a:rPr>
              <a:t>writes, ‘and everything else will</a:t>
            </a:r>
            <a:r>
              <a:rPr sz="2800" b="1" i="1" spc="25" dirty="0">
                <a:latin typeface="Arial"/>
                <a:cs typeface="Arial"/>
              </a:rPr>
              <a:t> </a:t>
            </a:r>
            <a:r>
              <a:rPr sz="2800" b="1" i="1" spc="-5" dirty="0">
                <a:latin typeface="Arial"/>
                <a:cs typeface="Arial"/>
              </a:rPr>
              <a:t>follow’.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35940" y="859282"/>
            <a:ext cx="7519034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26364">
              <a:lnSpc>
                <a:spcPct val="100000"/>
              </a:lnSpc>
              <a:spcBef>
                <a:spcPts val="100"/>
              </a:spcBef>
            </a:pPr>
            <a:r>
              <a:rPr sz="3600" b="1" dirty="0">
                <a:latin typeface="Arial"/>
                <a:cs typeface="Arial"/>
              </a:rPr>
              <a:t>“…and </a:t>
            </a:r>
            <a:r>
              <a:rPr sz="3600" b="1" spc="-5" dirty="0">
                <a:latin typeface="Arial"/>
                <a:cs typeface="Arial"/>
              </a:rPr>
              <a:t>contribute meaningfully to  building the</a:t>
            </a:r>
            <a:r>
              <a:rPr sz="3600" b="1" spc="10" dirty="0">
                <a:latin typeface="Arial"/>
                <a:cs typeface="Arial"/>
              </a:rPr>
              <a:t> </a:t>
            </a:r>
            <a:r>
              <a:rPr sz="3600" b="1" spc="-5" dirty="0">
                <a:latin typeface="Arial"/>
                <a:cs typeface="Arial"/>
              </a:rPr>
              <a:t>nation.”</a:t>
            </a:r>
            <a:endParaRPr sz="36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50240" y="1953887"/>
            <a:ext cx="7860665" cy="3262629"/>
          </a:xfrm>
          <a:prstGeom prst="rect">
            <a:avLst/>
          </a:prstGeom>
        </p:spPr>
        <p:txBody>
          <a:bodyPr vert="horz" wrap="square" lIns="0" tIns="113664" rIns="0" bIns="0" rtlCol="0">
            <a:spAutoFit/>
          </a:bodyPr>
          <a:lstStyle/>
          <a:p>
            <a:pPr marL="321310" indent="-309245">
              <a:lnSpc>
                <a:spcPct val="100000"/>
              </a:lnSpc>
              <a:spcBef>
                <a:spcPts val="894"/>
              </a:spcBef>
              <a:buClr>
                <a:srgbClr val="CC3300"/>
              </a:buClr>
              <a:buSzPct val="81250"/>
              <a:buFont typeface="Wingdings"/>
              <a:buChar char=""/>
              <a:tabLst>
                <a:tab pos="321945" algn="l"/>
              </a:tabLst>
            </a:pPr>
            <a:r>
              <a:rPr sz="3200" b="1" dirty="0">
                <a:latin typeface="Arial"/>
                <a:cs typeface="Arial"/>
              </a:rPr>
              <a:t>Plato’s</a:t>
            </a:r>
            <a:r>
              <a:rPr sz="3200" b="1" spc="-25" dirty="0">
                <a:latin typeface="Arial"/>
                <a:cs typeface="Arial"/>
              </a:rPr>
              <a:t> </a:t>
            </a:r>
            <a:r>
              <a:rPr sz="3200" b="1" spc="-5" dirty="0">
                <a:latin typeface="Arial"/>
                <a:cs typeface="Arial"/>
              </a:rPr>
              <a:t>Philosophy</a:t>
            </a:r>
            <a:endParaRPr sz="3200">
              <a:latin typeface="Arial"/>
              <a:cs typeface="Arial"/>
            </a:endParaRPr>
          </a:p>
          <a:p>
            <a:pPr marL="527685" marR="5080" lvl="1" indent="-62865">
              <a:lnSpc>
                <a:spcPct val="100000"/>
              </a:lnSpc>
              <a:spcBef>
                <a:spcPts val="690"/>
              </a:spcBef>
              <a:buSzPct val="60714"/>
              <a:buFont typeface="Wingdings"/>
              <a:buChar char=""/>
              <a:tabLst>
                <a:tab pos="695325" algn="l"/>
              </a:tabLst>
            </a:pPr>
            <a:r>
              <a:rPr sz="2800" b="1" i="1" spc="-5" dirty="0">
                <a:latin typeface="Arial"/>
                <a:cs typeface="Arial"/>
              </a:rPr>
              <a:t>This </a:t>
            </a:r>
            <a:r>
              <a:rPr sz="2800" b="1" i="1" spc="-10" dirty="0">
                <a:latin typeface="Arial"/>
                <a:cs typeface="Arial"/>
              </a:rPr>
              <a:t>aim, </a:t>
            </a:r>
            <a:r>
              <a:rPr sz="2800" b="1" i="1" spc="-5" dirty="0">
                <a:latin typeface="Arial"/>
                <a:cs typeface="Arial"/>
              </a:rPr>
              <a:t>on the other hand, doesn’t focus  on personal growth </a:t>
            </a:r>
            <a:r>
              <a:rPr sz="2800" b="1" i="1" spc="-10" dirty="0">
                <a:latin typeface="Arial"/>
                <a:cs typeface="Arial"/>
              </a:rPr>
              <a:t>but </a:t>
            </a:r>
            <a:r>
              <a:rPr sz="2800" b="1" i="1" spc="-5" dirty="0">
                <a:latin typeface="Arial"/>
                <a:cs typeface="Arial"/>
              </a:rPr>
              <a:t>the </a:t>
            </a:r>
            <a:r>
              <a:rPr sz="2800" b="1" i="1" dirty="0">
                <a:latin typeface="Arial"/>
                <a:cs typeface="Arial"/>
              </a:rPr>
              <a:t>service </a:t>
            </a:r>
            <a:r>
              <a:rPr sz="2800" b="1" i="1" spc="-5" dirty="0">
                <a:latin typeface="Arial"/>
                <a:cs typeface="Arial"/>
              </a:rPr>
              <a:t>of </a:t>
            </a:r>
            <a:r>
              <a:rPr sz="2800" b="1" i="1" dirty="0">
                <a:latin typeface="Arial"/>
                <a:cs typeface="Arial"/>
              </a:rPr>
              <a:t>the  </a:t>
            </a:r>
            <a:r>
              <a:rPr sz="2800" b="1" i="1" spc="-5" dirty="0">
                <a:latin typeface="Arial"/>
                <a:cs typeface="Arial"/>
              </a:rPr>
              <a:t>state, which is a guarantor of the  happiness of </a:t>
            </a:r>
            <a:r>
              <a:rPr sz="2800" b="1" i="1" dirty="0">
                <a:latin typeface="Arial"/>
                <a:cs typeface="Arial"/>
              </a:rPr>
              <a:t>its citizens, </a:t>
            </a:r>
            <a:r>
              <a:rPr sz="2800" b="1" i="1" spc="-5" dirty="0">
                <a:latin typeface="Arial"/>
                <a:cs typeface="Arial"/>
              </a:rPr>
              <a:t>for as long as  they allow it to </a:t>
            </a:r>
            <a:r>
              <a:rPr sz="2800" b="1" i="1" spc="-10" dirty="0">
                <a:latin typeface="Arial"/>
                <a:cs typeface="Arial"/>
              </a:rPr>
              <a:t>be </a:t>
            </a:r>
            <a:r>
              <a:rPr sz="2800" b="1" i="1" spc="-5" dirty="0">
                <a:latin typeface="Arial"/>
                <a:cs typeface="Arial"/>
              </a:rPr>
              <a:t>the embodiment of  </a:t>
            </a:r>
            <a:r>
              <a:rPr sz="2800" b="1" i="1" dirty="0">
                <a:latin typeface="Arial"/>
                <a:cs typeface="Arial"/>
              </a:rPr>
              <a:t>justice.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09372" y="2407920"/>
            <a:ext cx="3774948" cy="8991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48741" y="2483866"/>
            <a:ext cx="3269615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u="heavy" dirty="0">
                <a:solidFill>
                  <a:srgbClr val="003399"/>
                </a:solidFill>
                <a:uFill>
                  <a:solidFill>
                    <a:srgbClr val="003399"/>
                  </a:solidFill>
                </a:uFill>
                <a:latin typeface="Lucida Handwriting"/>
                <a:cs typeface="Lucida Handwriting"/>
              </a:rPr>
              <a:t>DepEd</a:t>
            </a:r>
            <a:r>
              <a:rPr sz="3200" u="heavy" spc="-65" dirty="0">
                <a:solidFill>
                  <a:srgbClr val="003399"/>
                </a:solidFill>
                <a:uFill>
                  <a:solidFill>
                    <a:srgbClr val="003399"/>
                  </a:solidFill>
                </a:uFill>
                <a:latin typeface="Lucida Handwriting"/>
                <a:cs typeface="Lucida Handwriting"/>
              </a:rPr>
              <a:t> </a:t>
            </a:r>
            <a:r>
              <a:rPr sz="3200" u="heavy" dirty="0">
                <a:solidFill>
                  <a:srgbClr val="003399"/>
                </a:solidFill>
                <a:uFill>
                  <a:solidFill>
                    <a:srgbClr val="003399"/>
                  </a:solidFill>
                </a:uFill>
                <a:latin typeface="Lucida Handwriting"/>
                <a:cs typeface="Lucida Handwriting"/>
              </a:rPr>
              <a:t>Mission</a:t>
            </a:r>
            <a:endParaRPr sz="3200">
              <a:latin typeface="Lucida Handwriting"/>
              <a:cs typeface="Lucida Handwriting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53212" y="2933700"/>
            <a:ext cx="3287267" cy="6553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0"/>
            <a:ext cx="9144000" cy="685799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35940" y="859282"/>
            <a:ext cx="7366000" cy="1671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26364">
              <a:lnSpc>
                <a:spcPct val="100000"/>
              </a:lnSpc>
              <a:spcBef>
                <a:spcPts val="100"/>
              </a:spcBef>
            </a:pPr>
            <a:r>
              <a:rPr sz="3600" b="1" spc="-5" dirty="0">
                <a:latin typeface="Arial"/>
                <a:cs typeface="Arial"/>
              </a:rPr>
              <a:t>Students </a:t>
            </a:r>
            <a:r>
              <a:rPr sz="3600" b="1" dirty="0">
                <a:latin typeface="Arial"/>
                <a:cs typeface="Arial"/>
              </a:rPr>
              <a:t>learn </a:t>
            </a:r>
            <a:r>
              <a:rPr sz="3600" b="1" spc="-10" dirty="0">
                <a:latin typeface="Arial"/>
                <a:cs typeface="Arial"/>
              </a:rPr>
              <a:t>in </a:t>
            </a:r>
            <a:r>
              <a:rPr sz="3600" b="1" spc="-5" dirty="0">
                <a:latin typeface="Arial"/>
                <a:cs typeface="Arial"/>
              </a:rPr>
              <a:t>a child-friendly,  </a:t>
            </a:r>
            <a:r>
              <a:rPr sz="3600" b="1" dirty="0">
                <a:latin typeface="Arial"/>
                <a:cs typeface="Arial"/>
              </a:rPr>
              <a:t>gender-sensitive,</a:t>
            </a:r>
            <a:r>
              <a:rPr sz="3600" b="1" spc="-20" dirty="0">
                <a:latin typeface="Arial"/>
                <a:cs typeface="Arial"/>
              </a:rPr>
              <a:t> </a:t>
            </a:r>
            <a:r>
              <a:rPr sz="3600" b="1" dirty="0">
                <a:latin typeface="Arial"/>
                <a:cs typeface="Arial"/>
              </a:rPr>
              <a:t>safe,</a:t>
            </a:r>
            <a:endParaRPr sz="3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3600" b="1" spc="-5" dirty="0">
                <a:latin typeface="Arial"/>
                <a:cs typeface="Arial"/>
              </a:rPr>
              <a:t>and motivating</a:t>
            </a:r>
            <a:r>
              <a:rPr sz="3600" b="1" spc="10" dirty="0">
                <a:latin typeface="Arial"/>
                <a:cs typeface="Arial"/>
              </a:rPr>
              <a:t> </a:t>
            </a:r>
            <a:r>
              <a:rPr sz="3600" b="1" spc="-5" dirty="0">
                <a:latin typeface="Arial"/>
                <a:cs typeface="Arial"/>
              </a:rPr>
              <a:t>environment.</a:t>
            </a:r>
            <a:endParaRPr sz="36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50240" y="2502962"/>
            <a:ext cx="7903209" cy="2835275"/>
          </a:xfrm>
          <a:prstGeom prst="rect">
            <a:avLst/>
          </a:prstGeom>
        </p:spPr>
        <p:txBody>
          <a:bodyPr vert="horz" wrap="square" lIns="0" tIns="113030" rIns="0" bIns="0" rtlCol="0">
            <a:spAutoFit/>
          </a:bodyPr>
          <a:lstStyle/>
          <a:p>
            <a:pPr marL="321310" indent="-309245">
              <a:lnSpc>
                <a:spcPct val="100000"/>
              </a:lnSpc>
              <a:spcBef>
                <a:spcPts val="890"/>
              </a:spcBef>
              <a:buClr>
                <a:srgbClr val="CC3300"/>
              </a:buClr>
              <a:buSzPct val="81250"/>
              <a:buFont typeface="Wingdings"/>
              <a:buChar char=""/>
              <a:tabLst>
                <a:tab pos="321945" algn="l"/>
              </a:tabLst>
            </a:pPr>
            <a:r>
              <a:rPr sz="3200" b="1" spc="-5" dirty="0">
                <a:latin typeface="Arial"/>
                <a:cs typeface="Arial"/>
              </a:rPr>
              <a:t>Epicureanism</a:t>
            </a:r>
            <a:endParaRPr sz="3200">
              <a:latin typeface="Arial"/>
              <a:cs typeface="Arial"/>
            </a:endParaRPr>
          </a:p>
          <a:p>
            <a:pPr marL="527685" marR="5080" lvl="1" indent="-62865">
              <a:lnSpc>
                <a:spcPct val="100000"/>
              </a:lnSpc>
              <a:spcBef>
                <a:spcPts val="690"/>
              </a:spcBef>
              <a:buSzPct val="60714"/>
              <a:buFont typeface="Wingdings"/>
              <a:buChar char=""/>
              <a:tabLst>
                <a:tab pos="695325" algn="l"/>
              </a:tabLst>
            </a:pPr>
            <a:r>
              <a:rPr sz="2800" b="1" i="1" spc="-5" dirty="0">
                <a:latin typeface="Arial"/>
                <a:cs typeface="Arial"/>
              </a:rPr>
              <a:t>Primary purpose of this philosophy was </a:t>
            </a:r>
            <a:r>
              <a:rPr sz="2800" b="1" i="1" dirty="0">
                <a:latin typeface="Arial"/>
                <a:cs typeface="Arial"/>
              </a:rPr>
              <a:t>to  </a:t>
            </a:r>
            <a:r>
              <a:rPr sz="2800" b="1" i="1" spc="-5" dirty="0">
                <a:latin typeface="Arial"/>
                <a:cs typeface="Arial"/>
              </a:rPr>
              <a:t>attain happy and tranquil life. All </a:t>
            </a:r>
            <a:r>
              <a:rPr sz="2800" b="1" i="1" dirty="0">
                <a:latin typeface="Arial"/>
                <a:cs typeface="Arial"/>
              </a:rPr>
              <a:t>societies  </a:t>
            </a:r>
            <a:r>
              <a:rPr sz="2800" b="1" i="1" spc="-5" dirty="0">
                <a:latin typeface="Arial"/>
                <a:cs typeface="Arial"/>
              </a:rPr>
              <a:t>are based solely on an agreement of men  </a:t>
            </a:r>
            <a:r>
              <a:rPr sz="2800" b="1" i="1" spc="-10" dirty="0">
                <a:latin typeface="Arial"/>
                <a:cs typeface="Arial"/>
              </a:rPr>
              <a:t>not </a:t>
            </a:r>
            <a:r>
              <a:rPr sz="2800" b="1" i="1" spc="-5" dirty="0">
                <a:latin typeface="Arial"/>
                <a:cs typeface="Arial"/>
              </a:rPr>
              <a:t>to harm </a:t>
            </a:r>
            <a:r>
              <a:rPr sz="2800" b="1" i="1" dirty="0">
                <a:latin typeface="Arial"/>
                <a:cs typeface="Arial"/>
              </a:rPr>
              <a:t>each other— </a:t>
            </a:r>
            <a:r>
              <a:rPr sz="2800" b="1" i="1" spc="-5" dirty="0">
                <a:latin typeface="Arial"/>
                <a:cs typeface="Arial"/>
              </a:rPr>
              <a:t>a mutual  advantage.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35940" y="935482"/>
            <a:ext cx="7366000" cy="1671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26364">
              <a:lnSpc>
                <a:spcPct val="100000"/>
              </a:lnSpc>
              <a:spcBef>
                <a:spcPts val="100"/>
              </a:spcBef>
            </a:pPr>
            <a:r>
              <a:rPr sz="3600" b="1" spc="-5" dirty="0">
                <a:latin typeface="Arial"/>
                <a:cs typeface="Arial"/>
              </a:rPr>
              <a:t>Students </a:t>
            </a:r>
            <a:r>
              <a:rPr sz="3600" b="1" dirty="0">
                <a:latin typeface="Arial"/>
                <a:cs typeface="Arial"/>
              </a:rPr>
              <a:t>learn </a:t>
            </a:r>
            <a:r>
              <a:rPr sz="3600" b="1" spc="-10" dirty="0">
                <a:latin typeface="Arial"/>
                <a:cs typeface="Arial"/>
              </a:rPr>
              <a:t>in </a:t>
            </a:r>
            <a:r>
              <a:rPr sz="3600" b="1" spc="-5" dirty="0">
                <a:latin typeface="Arial"/>
                <a:cs typeface="Arial"/>
              </a:rPr>
              <a:t>a child-friendly,  </a:t>
            </a:r>
            <a:r>
              <a:rPr sz="3600" b="1" dirty="0">
                <a:latin typeface="Arial"/>
                <a:cs typeface="Arial"/>
              </a:rPr>
              <a:t>gender-sensitive,</a:t>
            </a:r>
            <a:r>
              <a:rPr sz="3600" b="1" spc="-20" dirty="0">
                <a:latin typeface="Arial"/>
                <a:cs typeface="Arial"/>
              </a:rPr>
              <a:t> </a:t>
            </a:r>
            <a:r>
              <a:rPr sz="3600" b="1" dirty="0">
                <a:latin typeface="Arial"/>
                <a:cs typeface="Arial"/>
              </a:rPr>
              <a:t>safe,</a:t>
            </a:r>
            <a:endParaRPr sz="3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3600" b="1" spc="-5" dirty="0">
                <a:latin typeface="Arial"/>
                <a:cs typeface="Arial"/>
              </a:rPr>
              <a:t>and motivating</a:t>
            </a:r>
            <a:r>
              <a:rPr sz="3600" b="1" spc="10" dirty="0">
                <a:latin typeface="Arial"/>
                <a:cs typeface="Arial"/>
              </a:rPr>
              <a:t> </a:t>
            </a:r>
            <a:r>
              <a:rPr sz="3600" b="1" spc="-5" dirty="0">
                <a:latin typeface="Arial"/>
                <a:cs typeface="Arial"/>
              </a:rPr>
              <a:t>environment.</a:t>
            </a:r>
            <a:endParaRPr sz="36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50240" y="2581324"/>
            <a:ext cx="7591425" cy="2245995"/>
          </a:xfrm>
          <a:prstGeom prst="rect">
            <a:avLst/>
          </a:prstGeom>
        </p:spPr>
        <p:txBody>
          <a:bodyPr vert="horz" wrap="square" lIns="0" tIns="122555" rIns="0" bIns="0" rtlCol="0">
            <a:spAutoFit/>
          </a:bodyPr>
          <a:lstStyle/>
          <a:p>
            <a:pPr marL="359410" indent="-347345">
              <a:lnSpc>
                <a:spcPct val="100000"/>
              </a:lnSpc>
              <a:spcBef>
                <a:spcPts val="965"/>
              </a:spcBef>
              <a:buClr>
                <a:srgbClr val="CC3300"/>
              </a:buClr>
              <a:buSzPct val="81944"/>
              <a:buFont typeface="Wingdings"/>
              <a:buChar char=""/>
              <a:tabLst>
                <a:tab pos="360045" algn="l"/>
              </a:tabLst>
            </a:pPr>
            <a:r>
              <a:rPr sz="3600" b="1" spc="-5" dirty="0">
                <a:latin typeface="Arial"/>
                <a:cs typeface="Arial"/>
              </a:rPr>
              <a:t>Plato’s Philosophy</a:t>
            </a:r>
            <a:endParaRPr sz="3600">
              <a:latin typeface="Arial"/>
              <a:cs typeface="Arial"/>
            </a:endParaRPr>
          </a:p>
          <a:p>
            <a:pPr marL="527685" marR="5080" lvl="1" indent="-62865">
              <a:lnSpc>
                <a:spcPct val="100000"/>
              </a:lnSpc>
              <a:spcBef>
                <a:spcPts val="775"/>
              </a:spcBef>
              <a:buSzPct val="60937"/>
              <a:buFont typeface="Wingdings"/>
              <a:buChar char=""/>
              <a:tabLst>
                <a:tab pos="726440" algn="l"/>
              </a:tabLst>
            </a:pPr>
            <a:r>
              <a:rPr sz="3200" b="1" i="1" dirty="0">
                <a:latin typeface="Arial"/>
                <a:cs typeface="Arial"/>
              </a:rPr>
              <a:t>Motivation and </a:t>
            </a:r>
            <a:r>
              <a:rPr sz="3200" b="1" i="1" spc="-5" dirty="0">
                <a:latin typeface="Arial"/>
                <a:cs typeface="Arial"/>
              </a:rPr>
              <a:t>interest plays </a:t>
            </a:r>
            <a:r>
              <a:rPr sz="3200" b="1" i="1" dirty="0">
                <a:latin typeface="Arial"/>
                <a:cs typeface="Arial"/>
              </a:rPr>
              <a:t>a</a:t>
            </a:r>
            <a:r>
              <a:rPr sz="3200" b="1" i="1" spc="-130" dirty="0">
                <a:latin typeface="Arial"/>
                <a:cs typeface="Arial"/>
              </a:rPr>
              <a:t> </a:t>
            </a:r>
            <a:r>
              <a:rPr sz="3200" b="1" i="1" spc="-5" dirty="0">
                <a:latin typeface="Arial"/>
                <a:cs typeface="Arial"/>
              </a:rPr>
              <a:t>vital  </a:t>
            </a:r>
            <a:r>
              <a:rPr sz="3200" b="1" i="1" dirty="0">
                <a:latin typeface="Arial"/>
                <a:cs typeface="Arial"/>
              </a:rPr>
              <a:t>role in </a:t>
            </a:r>
            <a:r>
              <a:rPr sz="3200" b="1" i="1" spc="-5" dirty="0">
                <a:latin typeface="Arial"/>
                <a:cs typeface="Arial"/>
              </a:rPr>
              <a:t>learning. </a:t>
            </a:r>
            <a:r>
              <a:rPr sz="3200" b="1" i="1" dirty="0">
                <a:latin typeface="Arial"/>
                <a:cs typeface="Arial"/>
              </a:rPr>
              <a:t>He was </a:t>
            </a:r>
            <a:r>
              <a:rPr sz="3200" b="1" i="1" spc="-5" dirty="0">
                <a:latin typeface="Arial"/>
                <a:cs typeface="Arial"/>
              </a:rPr>
              <a:t>against </a:t>
            </a:r>
            <a:r>
              <a:rPr sz="3200" b="1" i="1" dirty="0">
                <a:latin typeface="Arial"/>
                <a:cs typeface="Arial"/>
              </a:rPr>
              <a:t>the  use of force of</a:t>
            </a:r>
            <a:r>
              <a:rPr sz="3200" b="1" i="1" spc="-110" dirty="0">
                <a:latin typeface="Arial"/>
                <a:cs typeface="Arial"/>
              </a:rPr>
              <a:t> </a:t>
            </a:r>
            <a:r>
              <a:rPr sz="3200" b="1" i="1" dirty="0">
                <a:latin typeface="Arial"/>
                <a:cs typeface="Arial"/>
              </a:rPr>
              <a:t>education.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35940" y="935482"/>
            <a:ext cx="7140575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26364">
              <a:lnSpc>
                <a:spcPct val="100000"/>
              </a:lnSpc>
              <a:spcBef>
                <a:spcPts val="100"/>
              </a:spcBef>
            </a:pPr>
            <a:r>
              <a:rPr sz="3600" b="1" dirty="0">
                <a:latin typeface="Arial"/>
                <a:cs typeface="Arial"/>
              </a:rPr>
              <a:t>Teachers </a:t>
            </a:r>
            <a:r>
              <a:rPr sz="3600" b="1" spc="-5" dirty="0">
                <a:latin typeface="Arial"/>
                <a:cs typeface="Arial"/>
              </a:rPr>
              <a:t>facilitate learning </a:t>
            </a:r>
            <a:r>
              <a:rPr sz="3600" b="1" dirty="0">
                <a:latin typeface="Arial"/>
                <a:cs typeface="Arial"/>
              </a:rPr>
              <a:t>and  constantly nurture every</a:t>
            </a:r>
            <a:r>
              <a:rPr sz="3600" b="1" spc="-114" dirty="0">
                <a:latin typeface="Arial"/>
                <a:cs typeface="Arial"/>
              </a:rPr>
              <a:t> </a:t>
            </a:r>
            <a:r>
              <a:rPr sz="3600" b="1" dirty="0">
                <a:latin typeface="Arial"/>
                <a:cs typeface="Arial"/>
              </a:rPr>
              <a:t>learner.</a:t>
            </a:r>
            <a:endParaRPr sz="36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50240" y="2033280"/>
            <a:ext cx="7546340" cy="2245360"/>
          </a:xfrm>
          <a:prstGeom prst="rect">
            <a:avLst/>
          </a:prstGeom>
        </p:spPr>
        <p:txBody>
          <a:bodyPr vert="horz" wrap="square" lIns="0" tIns="121920" rIns="0" bIns="0" rtlCol="0">
            <a:spAutoFit/>
          </a:bodyPr>
          <a:lstStyle/>
          <a:p>
            <a:pPr marL="359410" indent="-347345">
              <a:lnSpc>
                <a:spcPct val="100000"/>
              </a:lnSpc>
              <a:spcBef>
                <a:spcPts val="960"/>
              </a:spcBef>
              <a:buClr>
                <a:srgbClr val="CC3300"/>
              </a:buClr>
              <a:buSzPct val="81944"/>
              <a:buFont typeface="Wingdings"/>
              <a:buChar char=""/>
              <a:tabLst>
                <a:tab pos="360045" algn="l"/>
              </a:tabLst>
            </a:pPr>
            <a:r>
              <a:rPr sz="3600" b="1" spc="-5" dirty="0">
                <a:latin typeface="Arial"/>
                <a:cs typeface="Arial"/>
              </a:rPr>
              <a:t>Plato’s</a:t>
            </a:r>
            <a:r>
              <a:rPr sz="3600" b="1" spc="-10" dirty="0">
                <a:latin typeface="Arial"/>
                <a:cs typeface="Arial"/>
              </a:rPr>
              <a:t> </a:t>
            </a:r>
            <a:r>
              <a:rPr sz="3600" b="1" spc="-5" dirty="0">
                <a:latin typeface="Arial"/>
                <a:cs typeface="Arial"/>
              </a:rPr>
              <a:t>Philosophy</a:t>
            </a:r>
            <a:endParaRPr sz="3600">
              <a:latin typeface="Arial"/>
              <a:cs typeface="Arial"/>
            </a:endParaRPr>
          </a:p>
          <a:p>
            <a:pPr marL="527685" marR="5080" lvl="1" indent="-62865">
              <a:lnSpc>
                <a:spcPct val="100000"/>
              </a:lnSpc>
              <a:spcBef>
                <a:spcPts val="775"/>
              </a:spcBef>
              <a:buSzPct val="60937"/>
              <a:buFont typeface="Wingdings"/>
              <a:buChar char=""/>
              <a:tabLst>
                <a:tab pos="726440" algn="l"/>
              </a:tabLst>
            </a:pPr>
            <a:r>
              <a:rPr sz="3200" b="1" i="1" dirty="0">
                <a:latin typeface="Arial"/>
                <a:cs typeface="Arial"/>
              </a:rPr>
              <a:t>The educator is </a:t>
            </a:r>
            <a:r>
              <a:rPr sz="3200" b="1" i="1" spc="-5" dirty="0">
                <a:latin typeface="Arial"/>
                <a:cs typeface="Arial"/>
              </a:rPr>
              <a:t>considered </a:t>
            </a:r>
            <a:r>
              <a:rPr sz="3200" b="1" i="1" dirty="0">
                <a:latin typeface="Arial"/>
                <a:cs typeface="Arial"/>
              </a:rPr>
              <a:t>to</a:t>
            </a:r>
            <a:r>
              <a:rPr sz="3200" b="1" i="1" spc="-155" dirty="0">
                <a:latin typeface="Arial"/>
                <a:cs typeface="Arial"/>
              </a:rPr>
              <a:t> </a:t>
            </a:r>
            <a:r>
              <a:rPr sz="3200" b="1" i="1" spc="-5" dirty="0">
                <a:latin typeface="Arial"/>
                <a:cs typeface="Arial"/>
              </a:rPr>
              <a:t>have  great </a:t>
            </a:r>
            <a:r>
              <a:rPr sz="3200" b="1" i="1" dirty="0">
                <a:latin typeface="Arial"/>
                <a:cs typeface="Arial"/>
              </a:rPr>
              <a:t>importance, thus he is the  constant guide of the</a:t>
            </a:r>
            <a:r>
              <a:rPr sz="3200" b="1" i="1" spc="-135" dirty="0">
                <a:latin typeface="Arial"/>
                <a:cs typeface="Arial"/>
              </a:rPr>
              <a:t> </a:t>
            </a:r>
            <a:r>
              <a:rPr sz="3200" b="1" i="1" dirty="0">
                <a:latin typeface="Arial"/>
                <a:cs typeface="Arial"/>
              </a:rPr>
              <a:t>students.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35940" y="789177"/>
            <a:ext cx="7705725" cy="197738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indent="112395">
              <a:lnSpc>
                <a:spcPct val="100000"/>
              </a:lnSpc>
              <a:spcBef>
                <a:spcPts val="105"/>
              </a:spcBef>
            </a:pPr>
            <a:r>
              <a:rPr sz="3200" b="1" dirty="0">
                <a:latin typeface="Century"/>
                <a:cs typeface="Century"/>
              </a:rPr>
              <a:t>Administrators and staff, </a:t>
            </a:r>
            <a:r>
              <a:rPr sz="3200" b="1" spc="-5" dirty="0">
                <a:latin typeface="Century"/>
                <a:cs typeface="Century"/>
              </a:rPr>
              <a:t>as </a:t>
            </a:r>
            <a:r>
              <a:rPr sz="3200" b="1" dirty="0">
                <a:latin typeface="Century"/>
                <a:cs typeface="Century"/>
              </a:rPr>
              <a:t>stewards</a:t>
            </a:r>
            <a:r>
              <a:rPr sz="3200" b="1" spc="-114" dirty="0">
                <a:latin typeface="Century"/>
                <a:cs typeface="Century"/>
              </a:rPr>
              <a:t> </a:t>
            </a:r>
            <a:r>
              <a:rPr sz="3200" b="1" spc="5" dirty="0">
                <a:latin typeface="Century"/>
                <a:cs typeface="Century"/>
              </a:rPr>
              <a:t>of  </a:t>
            </a:r>
            <a:r>
              <a:rPr sz="3200" b="1" dirty="0">
                <a:latin typeface="Century"/>
                <a:cs typeface="Century"/>
              </a:rPr>
              <a:t>the Institution, </a:t>
            </a:r>
            <a:r>
              <a:rPr sz="3200" b="1" spc="5" dirty="0">
                <a:latin typeface="Century"/>
                <a:cs typeface="Century"/>
              </a:rPr>
              <a:t>ensure </a:t>
            </a:r>
            <a:r>
              <a:rPr sz="3200" b="1" spc="-5" dirty="0">
                <a:latin typeface="Century"/>
                <a:cs typeface="Century"/>
              </a:rPr>
              <a:t>an </a:t>
            </a:r>
            <a:r>
              <a:rPr sz="3200" b="1" dirty="0">
                <a:latin typeface="Century"/>
                <a:cs typeface="Century"/>
              </a:rPr>
              <a:t>enabling and  supportive environment for </a:t>
            </a:r>
            <a:r>
              <a:rPr sz="3200" b="1" spc="-5" dirty="0">
                <a:latin typeface="Century"/>
                <a:cs typeface="Century"/>
              </a:rPr>
              <a:t>effective  </a:t>
            </a:r>
            <a:r>
              <a:rPr sz="3200" b="1" dirty="0">
                <a:latin typeface="Century"/>
                <a:cs typeface="Century"/>
              </a:rPr>
              <a:t>learning to</a:t>
            </a:r>
            <a:r>
              <a:rPr sz="3200" b="1" spc="-40" dirty="0">
                <a:latin typeface="Century"/>
                <a:cs typeface="Century"/>
              </a:rPr>
              <a:t> </a:t>
            </a:r>
            <a:r>
              <a:rPr sz="3200" b="1" dirty="0">
                <a:latin typeface="Century"/>
                <a:cs typeface="Century"/>
              </a:rPr>
              <a:t>happen.</a:t>
            </a:r>
            <a:endParaRPr sz="3200">
              <a:latin typeface="Century"/>
              <a:cs typeface="Century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50240" y="2764348"/>
            <a:ext cx="7830820" cy="2384425"/>
          </a:xfrm>
          <a:prstGeom prst="rect">
            <a:avLst/>
          </a:prstGeom>
        </p:spPr>
        <p:txBody>
          <a:bodyPr vert="horz" wrap="square" lIns="0" tIns="86360" rIns="0" bIns="0" rtlCol="0">
            <a:spAutoFit/>
          </a:bodyPr>
          <a:lstStyle/>
          <a:p>
            <a:pPr marL="321310" indent="-309245">
              <a:lnSpc>
                <a:spcPct val="100000"/>
              </a:lnSpc>
              <a:spcBef>
                <a:spcPts val="680"/>
              </a:spcBef>
              <a:buClr>
                <a:srgbClr val="CC3300"/>
              </a:buClr>
              <a:buSzPct val="81250"/>
              <a:buFont typeface="Wingdings"/>
              <a:buChar char=""/>
              <a:tabLst>
                <a:tab pos="321945" algn="l"/>
              </a:tabLst>
            </a:pPr>
            <a:r>
              <a:rPr sz="3200" b="1" dirty="0">
                <a:latin typeface="Century"/>
                <a:cs typeface="Century"/>
              </a:rPr>
              <a:t>Epicureanism</a:t>
            </a:r>
            <a:endParaRPr sz="3200">
              <a:latin typeface="Century"/>
              <a:cs typeface="Century"/>
            </a:endParaRPr>
          </a:p>
          <a:p>
            <a:pPr marL="527685" marR="5080" lvl="1" indent="-62865">
              <a:lnSpc>
                <a:spcPct val="94900"/>
              </a:lnSpc>
              <a:spcBef>
                <a:spcPts val="710"/>
              </a:spcBef>
              <a:buSzPct val="57627"/>
              <a:buFont typeface="Wingdings"/>
              <a:buChar char=""/>
              <a:tabLst>
                <a:tab pos="695325" algn="l"/>
              </a:tabLst>
            </a:pPr>
            <a:r>
              <a:rPr sz="2950" b="1" i="1" spc="-80" dirty="0">
                <a:latin typeface="Century"/>
                <a:cs typeface="Century"/>
              </a:rPr>
              <a:t>Goodness: </a:t>
            </a:r>
            <a:r>
              <a:rPr sz="2950" b="1" i="1" spc="-85" dirty="0">
                <a:latin typeface="Century"/>
                <a:cs typeface="Century"/>
              </a:rPr>
              <a:t>Such </a:t>
            </a:r>
            <a:r>
              <a:rPr sz="2950" b="1" i="1" spc="-90" dirty="0">
                <a:latin typeface="Century"/>
                <a:cs typeface="Century"/>
              </a:rPr>
              <a:t>an </a:t>
            </a:r>
            <a:r>
              <a:rPr sz="2950" b="1" i="1" spc="-75" dirty="0">
                <a:latin typeface="Century"/>
                <a:cs typeface="Century"/>
              </a:rPr>
              <a:t>existence in </a:t>
            </a:r>
            <a:r>
              <a:rPr sz="2950" b="1" i="1" spc="-80" dirty="0">
                <a:latin typeface="Century"/>
                <a:cs typeface="Century"/>
              </a:rPr>
              <a:t>the  </a:t>
            </a:r>
            <a:r>
              <a:rPr sz="2950" b="1" i="1" spc="-90" dirty="0">
                <a:latin typeface="Century"/>
                <a:cs typeface="Century"/>
              </a:rPr>
              <a:t>company </a:t>
            </a:r>
            <a:r>
              <a:rPr sz="2950" b="1" i="1" spc="-65" dirty="0">
                <a:latin typeface="Century"/>
                <a:cs typeface="Century"/>
              </a:rPr>
              <a:t>of </a:t>
            </a:r>
            <a:r>
              <a:rPr sz="2950" b="1" i="1" spc="-90" dirty="0">
                <a:latin typeface="Century"/>
                <a:cs typeface="Century"/>
              </a:rPr>
              <a:t>a </a:t>
            </a:r>
            <a:r>
              <a:rPr sz="2950" b="1" i="1" spc="-80" dirty="0">
                <a:latin typeface="Century"/>
                <a:cs typeface="Century"/>
              </a:rPr>
              <a:t>few </a:t>
            </a:r>
            <a:r>
              <a:rPr sz="2950" b="1" i="1" spc="-75" dirty="0">
                <a:latin typeface="Century"/>
                <a:cs typeface="Century"/>
              </a:rPr>
              <a:t>like-minded </a:t>
            </a:r>
            <a:r>
              <a:rPr sz="2950" b="1" i="1" spc="-70" dirty="0">
                <a:latin typeface="Century"/>
                <a:cs typeface="Century"/>
              </a:rPr>
              <a:t>friends </a:t>
            </a:r>
            <a:r>
              <a:rPr sz="2950" b="1" i="1" spc="-65" dirty="0">
                <a:latin typeface="Century"/>
                <a:cs typeface="Century"/>
              </a:rPr>
              <a:t>will  </a:t>
            </a:r>
            <a:r>
              <a:rPr sz="2950" b="1" i="1" spc="-75" dirty="0">
                <a:latin typeface="Century"/>
                <a:cs typeface="Century"/>
              </a:rPr>
              <a:t>provide </a:t>
            </a:r>
            <a:r>
              <a:rPr sz="2950" b="1" i="1" spc="-80" dirty="0">
                <a:latin typeface="Century"/>
                <a:cs typeface="Century"/>
              </a:rPr>
              <a:t>the </a:t>
            </a:r>
            <a:r>
              <a:rPr sz="2950" b="1" i="1" spc="-75" dirty="0">
                <a:latin typeface="Century"/>
                <a:cs typeface="Century"/>
              </a:rPr>
              <a:t>reassurance </a:t>
            </a:r>
            <a:r>
              <a:rPr sz="2950" b="1" i="1" spc="-90" dirty="0">
                <a:latin typeface="Century"/>
                <a:cs typeface="Century"/>
              </a:rPr>
              <a:t>and </a:t>
            </a:r>
            <a:r>
              <a:rPr sz="2950" b="1" i="1" spc="-80" dirty="0">
                <a:latin typeface="Century"/>
                <a:cs typeface="Century"/>
              </a:rPr>
              <a:t>good </a:t>
            </a:r>
            <a:r>
              <a:rPr sz="2950" b="1" i="1" spc="-70" dirty="0">
                <a:latin typeface="Century"/>
                <a:cs typeface="Century"/>
              </a:rPr>
              <a:t>fellowship  </a:t>
            </a:r>
            <a:r>
              <a:rPr sz="2950" b="1" i="1" spc="-75" dirty="0">
                <a:latin typeface="Century"/>
                <a:cs typeface="Century"/>
              </a:rPr>
              <a:t>necessary </a:t>
            </a:r>
            <a:r>
              <a:rPr sz="2950" b="1" i="1" spc="-65" dirty="0">
                <a:latin typeface="Century"/>
                <a:cs typeface="Century"/>
              </a:rPr>
              <a:t>for </a:t>
            </a:r>
            <a:r>
              <a:rPr sz="2950" b="1" i="1" spc="-75" dirty="0">
                <a:latin typeface="Century"/>
                <a:cs typeface="Century"/>
              </a:rPr>
              <a:t>peace </a:t>
            </a:r>
            <a:r>
              <a:rPr sz="2950" b="1" i="1" spc="-65" dirty="0">
                <a:latin typeface="Century"/>
                <a:cs typeface="Century"/>
              </a:rPr>
              <a:t>of </a:t>
            </a:r>
            <a:r>
              <a:rPr sz="2950" b="1" i="1" spc="-80" dirty="0">
                <a:latin typeface="Century"/>
                <a:cs typeface="Century"/>
              </a:rPr>
              <a:t>mind,</a:t>
            </a:r>
            <a:r>
              <a:rPr sz="2950" b="1" i="1" spc="-95" dirty="0">
                <a:latin typeface="Century"/>
                <a:cs typeface="Century"/>
              </a:rPr>
              <a:t> </a:t>
            </a:r>
            <a:r>
              <a:rPr sz="2950" b="1" i="1" spc="-70" dirty="0">
                <a:latin typeface="Century"/>
                <a:cs typeface="Century"/>
              </a:rPr>
              <a:t>ataraxia.</a:t>
            </a:r>
            <a:endParaRPr sz="2950">
              <a:latin typeface="Century"/>
              <a:cs typeface="Century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57962" y="1219961"/>
            <a:ext cx="8229600" cy="1143000"/>
          </a:xfrm>
          <a:custGeom>
            <a:avLst/>
            <a:gdLst/>
            <a:ahLst/>
            <a:cxnLst/>
            <a:rect l="l" t="t" r="r" b="b"/>
            <a:pathLst>
              <a:path w="8229600" h="1143000">
                <a:moveTo>
                  <a:pt x="8229600" y="0"/>
                </a:moveTo>
                <a:lnTo>
                  <a:pt x="0" y="0"/>
                </a:lnTo>
                <a:lnTo>
                  <a:pt x="0" y="1143000"/>
                </a:lnTo>
                <a:lnTo>
                  <a:pt x="8229600" y="1143000"/>
                </a:lnTo>
                <a:lnTo>
                  <a:pt x="82296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57962" y="1219961"/>
            <a:ext cx="8229600" cy="1143000"/>
          </a:xfrm>
          <a:custGeom>
            <a:avLst/>
            <a:gdLst/>
            <a:ahLst/>
            <a:cxnLst/>
            <a:rect l="l" t="t" r="r" b="b"/>
            <a:pathLst>
              <a:path w="8229600" h="1143000">
                <a:moveTo>
                  <a:pt x="0" y="1143000"/>
                </a:moveTo>
                <a:lnTo>
                  <a:pt x="8229600" y="1143000"/>
                </a:lnTo>
                <a:lnTo>
                  <a:pt x="8229600" y="0"/>
                </a:lnTo>
                <a:lnTo>
                  <a:pt x="0" y="0"/>
                </a:lnTo>
                <a:lnTo>
                  <a:pt x="0" y="1143000"/>
                </a:lnTo>
                <a:close/>
              </a:path>
            </a:pathLst>
          </a:custGeom>
          <a:ln w="2590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580388" y="1103375"/>
            <a:ext cx="6016752" cy="11216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882520" y="1235405"/>
            <a:ext cx="537781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b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What is an</a:t>
            </a:r>
            <a:r>
              <a:rPr sz="4000" b="1" u="heavy" spc="-4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4000" b="1" u="heavy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Organization</a:t>
            </a:r>
            <a:endParaRPr sz="40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885188" y="1801367"/>
            <a:ext cx="5407152" cy="10363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57962" y="2210561"/>
            <a:ext cx="8229600" cy="3416935"/>
          </a:xfrm>
          <a:custGeom>
            <a:avLst/>
            <a:gdLst/>
            <a:ahLst/>
            <a:cxnLst/>
            <a:rect l="l" t="t" r="r" b="b"/>
            <a:pathLst>
              <a:path w="8229600" h="3416935">
                <a:moveTo>
                  <a:pt x="8229600" y="0"/>
                </a:moveTo>
                <a:lnTo>
                  <a:pt x="0" y="0"/>
                </a:lnTo>
                <a:lnTo>
                  <a:pt x="0" y="3416808"/>
                </a:lnTo>
                <a:lnTo>
                  <a:pt x="8229600" y="3416808"/>
                </a:lnTo>
                <a:lnTo>
                  <a:pt x="82296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57962" y="2210561"/>
            <a:ext cx="8229600" cy="3416935"/>
          </a:xfrm>
          <a:custGeom>
            <a:avLst/>
            <a:gdLst/>
            <a:ahLst/>
            <a:cxnLst/>
            <a:rect l="l" t="t" r="r" b="b"/>
            <a:pathLst>
              <a:path w="8229600" h="3416935">
                <a:moveTo>
                  <a:pt x="0" y="3416808"/>
                </a:moveTo>
                <a:lnTo>
                  <a:pt x="8229600" y="3416808"/>
                </a:lnTo>
                <a:lnTo>
                  <a:pt x="8229600" y="0"/>
                </a:lnTo>
                <a:lnTo>
                  <a:pt x="0" y="0"/>
                </a:lnTo>
                <a:lnTo>
                  <a:pt x="0" y="3416808"/>
                </a:lnTo>
                <a:close/>
              </a:path>
            </a:pathLst>
          </a:custGeom>
          <a:ln w="2590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535940" y="2128900"/>
            <a:ext cx="8073390" cy="33185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50000"/>
              </a:lnSpc>
              <a:spcBef>
                <a:spcPts val="100"/>
              </a:spcBef>
            </a:pPr>
            <a:r>
              <a:rPr sz="2800" b="1" spc="-5" dirty="0">
                <a:latin typeface="Times New Roman"/>
                <a:cs typeface="Times New Roman"/>
              </a:rPr>
              <a:t>A </a:t>
            </a:r>
            <a:r>
              <a:rPr sz="3600" b="1" spc="-5" dirty="0">
                <a:latin typeface="Times New Roman"/>
                <a:cs typeface="Times New Roman"/>
              </a:rPr>
              <a:t>consciously </a:t>
            </a:r>
            <a:r>
              <a:rPr sz="3600" b="1" dirty="0">
                <a:latin typeface="Times New Roman"/>
                <a:cs typeface="Times New Roman"/>
              </a:rPr>
              <a:t>coordinated social </a:t>
            </a:r>
            <a:r>
              <a:rPr sz="3600" b="1" spc="-5" dirty="0">
                <a:latin typeface="Times New Roman"/>
                <a:cs typeface="Times New Roman"/>
              </a:rPr>
              <a:t>unit,  composed </a:t>
            </a:r>
            <a:r>
              <a:rPr sz="3600" b="1" dirty="0">
                <a:latin typeface="Times New Roman"/>
                <a:cs typeface="Times New Roman"/>
              </a:rPr>
              <a:t>of two or more people, that  </a:t>
            </a:r>
            <a:r>
              <a:rPr sz="3600" b="1" spc="-5" dirty="0">
                <a:latin typeface="Times New Roman"/>
                <a:cs typeface="Times New Roman"/>
              </a:rPr>
              <a:t>functions on </a:t>
            </a:r>
            <a:r>
              <a:rPr sz="3600" b="1" dirty="0">
                <a:latin typeface="Times New Roman"/>
                <a:cs typeface="Times New Roman"/>
              </a:rPr>
              <a:t>a </a:t>
            </a:r>
            <a:r>
              <a:rPr sz="3600" b="1" spc="-5" dirty="0">
                <a:latin typeface="Times New Roman"/>
                <a:cs typeface="Times New Roman"/>
              </a:rPr>
              <a:t>relatively </a:t>
            </a:r>
            <a:r>
              <a:rPr sz="3600" b="1" dirty="0">
                <a:latin typeface="Times New Roman"/>
                <a:cs typeface="Times New Roman"/>
              </a:rPr>
              <a:t>continuous </a:t>
            </a:r>
            <a:r>
              <a:rPr sz="3600" b="1" spc="-5" dirty="0">
                <a:latin typeface="Times New Roman"/>
                <a:cs typeface="Times New Roman"/>
              </a:rPr>
              <a:t>basis  </a:t>
            </a:r>
            <a:r>
              <a:rPr sz="3600" b="1" dirty="0">
                <a:latin typeface="Times New Roman"/>
                <a:cs typeface="Times New Roman"/>
              </a:rPr>
              <a:t>to achieve a common goal or </a:t>
            </a:r>
            <a:r>
              <a:rPr sz="3600" b="1" spc="-5" dirty="0">
                <a:latin typeface="Times New Roman"/>
                <a:cs typeface="Times New Roman"/>
              </a:rPr>
              <a:t>set </a:t>
            </a:r>
            <a:r>
              <a:rPr sz="3600" b="1" dirty="0">
                <a:latin typeface="Times New Roman"/>
                <a:cs typeface="Times New Roman"/>
              </a:rPr>
              <a:t>of</a:t>
            </a:r>
            <a:r>
              <a:rPr sz="3600" b="1" spc="-60" dirty="0">
                <a:latin typeface="Times New Roman"/>
                <a:cs typeface="Times New Roman"/>
              </a:rPr>
              <a:t> </a:t>
            </a:r>
            <a:r>
              <a:rPr sz="3600" b="1" dirty="0">
                <a:latin typeface="Times New Roman"/>
                <a:cs typeface="Times New Roman"/>
              </a:rPr>
              <a:t>goals.</a:t>
            </a:r>
            <a:endParaRPr sz="36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35940" y="859282"/>
            <a:ext cx="7952105" cy="2769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757680" indent="126364">
              <a:lnSpc>
                <a:spcPct val="100000"/>
              </a:lnSpc>
              <a:spcBef>
                <a:spcPts val="100"/>
              </a:spcBef>
            </a:pPr>
            <a:r>
              <a:rPr sz="3600" b="1" spc="-5" dirty="0">
                <a:latin typeface="Arial"/>
                <a:cs typeface="Arial"/>
              </a:rPr>
              <a:t>Administrators </a:t>
            </a:r>
            <a:r>
              <a:rPr sz="3600" b="1" dirty="0">
                <a:latin typeface="Arial"/>
                <a:cs typeface="Arial"/>
              </a:rPr>
              <a:t>and </a:t>
            </a:r>
            <a:r>
              <a:rPr sz="3600" b="1" spc="-5" dirty="0">
                <a:latin typeface="Arial"/>
                <a:cs typeface="Arial"/>
              </a:rPr>
              <a:t>staff, as  </a:t>
            </a:r>
            <a:r>
              <a:rPr sz="3600" b="1" dirty="0">
                <a:latin typeface="Arial"/>
                <a:cs typeface="Arial"/>
              </a:rPr>
              <a:t>stewards of the</a:t>
            </a:r>
            <a:r>
              <a:rPr sz="3600" b="1" spc="-45" dirty="0">
                <a:latin typeface="Arial"/>
                <a:cs typeface="Arial"/>
              </a:rPr>
              <a:t> </a:t>
            </a:r>
            <a:r>
              <a:rPr sz="3600" b="1" spc="-5" dirty="0">
                <a:latin typeface="Arial"/>
                <a:cs typeface="Arial"/>
              </a:rPr>
              <a:t>Institution,</a:t>
            </a:r>
            <a:endParaRPr sz="36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sz="3600" b="1" spc="-5" dirty="0">
                <a:latin typeface="Arial"/>
                <a:cs typeface="Arial"/>
              </a:rPr>
              <a:t>ensure an enabling </a:t>
            </a:r>
            <a:r>
              <a:rPr sz="3600" b="1" dirty="0">
                <a:latin typeface="Arial"/>
                <a:cs typeface="Arial"/>
              </a:rPr>
              <a:t>and </a:t>
            </a:r>
            <a:r>
              <a:rPr sz="3600" b="1" spc="-5" dirty="0">
                <a:latin typeface="Arial"/>
                <a:cs typeface="Arial"/>
              </a:rPr>
              <a:t>supportive  environment for effective learning </a:t>
            </a:r>
            <a:r>
              <a:rPr sz="3600" b="1" dirty="0">
                <a:latin typeface="Arial"/>
                <a:cs typeface="Arial"/>
              </a:rPr>
              <a:t>to  happen.</a:t>
            </a:r>
            <a:endParaRPr sz="36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50240" y="3600060"/>
            <a:ext cx="7152005" cy="2409190"/>
          </a:xfrm>
          <a:prstGeom prst="rect">
            <a:avLst/>
          </a:prstGeom>
        </p:spPr>
        <p:txBody>
          <a:bodyPr vert="horz" wrap="square" lIns="0" tIns="113664" rIns="0" bIns="0" rtlCol="0">
            <a:spAutoFit/>
          </a:bodyPr>
          <a:lstStyle/>
          <a:p>
            <a:pPr marL="321310" indent="-309245">
              <a:lnSpc>
                <a:spcPct val="100000"/>
              </a:lnSpc>
              <a:spcBef>
                <a:spcPts val="894"/>
              </a:spcBef>
              <a:buClr>
                <a:srgbClr val="CC3300"/>
              </a:buClr>
              <a:buSzPct val="81250"/>
              <a:buFont typeface="Wingdings"/>
              <a:buChar char=""/>
              <a:tabLst>
                <a:tab pos="321945" algn="l"/>
              </a:tabLst>
            </a:pPr>
            <a:r>
              <a:rPr sz="3200" b="1" dirty="0">
                <a:latin typeface="Arial"/>
                <a:cs typeface="Arial"/>
              </a:rPr>
              <a:t>Plato’s</a:t>
            </a:r>
            <a:r>
              <a:rPr sz="3200" b="1" spc="-25" dirty="0">
                <a:latin typeface="Arial"/>
                <a:cs typeface="Arial"/>
              </a:rPr>
              <a:t> </a:t>
            </a:r>
            <a:r>
              <a:rPr sz="3200" b="1" spc="-5" dirty="0">
                <a:latin typeface="Arial"/>
                <a:cs typeface="Arial"/>
              </a:rPr>
              <a:t>Philosophy</a:t>
            </a:r>
            <a:endParaRPr sz="3200">
              <a:latin typeface="Arial"/>
              <a:cs typeface="Arial"/>
            </a:endParaRPr>
          </a:p>
          <a:p>
            <a:pPr marL="527685" marR="5080" lvl="1" indent="-62865">
              <a:lnSpc>
                <a:spcPct val="100000"/>
              </a:lnSpc>
              <a:spcBef>
                <a:spcPts val="690"/>
              </a:spcBef>
              <a:buSzPct val="60714"/>
              <a:buFont typeface="Wingdings"/>
              <a:buChar char=""/>
              <a:tabLst>
                <a:tab pos="695325" algn="l"/>
              </a:tabLst>
            </a:pPr>
            <a:r>
              <a:rPr sz="2800" b="1" i="1" spc="-5" dirty="0">
                <a:latin typeface="Arial"/>
                <a:cs typeface="Arial"/>
              </a:rPr>
              <a:t>An educator is like a torch bearer who  leads students from dark cave of  innocence into the bright light of  knowledge.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187196" y="746759"/>
            <a:ext cx="1924812" cy="9631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450594" y="859282"/>
            <a:ext cx="397764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-5" dirty="0">
                <a:latin typeface="Cambria"/>
                <a:cs typeface="Cambria"/>
              </a:rPr>
              <a:t>DepEd Core</a:t>
            </a:r>
            <a:r>
              <a:rPr sz="3600" b="1" spc="-75" dirty="0">
                <a:latin typeface="Cambria"/>
                <a:cs typeface="Cambria"/>
              </a:rPr>
              <a:t> </a:t>
            </a:r>
            <a:r>
              <a:rPr sz="3600" b="1" spc="-5" dirty="0">
                <a:latin typeface="Cambria"/>
                <a:cs typeface="Cambria"/>
              </a:rPr>
              <a:t>Values</a:t>
            </a:r>
            <a:endParaRPr sz="3600">
              <a:latin typeface="Cambria"/>
              <a:cs typeface="Cambri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662427" y="746759"/>
            <a:ext cx="3028188" cy="9631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37031" y="2365248"/>
            <a:ext cx="1301495" cy="78943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469136" y="2365248"/>
            <a:ext cx="577595" cy="78943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577339" y="2365248"/>
            <a:ext cx="1280160" cy="78943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37031" y="3157727"/>
            <a:ext cx="1790700" cy="78943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37031" y="3950208"/>
            <a:ext cx="2200656" cy="78943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37031" y="4742688"/>
            <a:ext cx="2674620" cy="78943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845616" y="2444623"/>
            <a:ext cx="2230120" cy="28301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spc="-10" dirty="0">
                <a:latin typeface="Calibri"/>
                <a:cs typeface="Calibri"/>
              </a:rPr>
              <a:t>Maka-Diyos</a:t>
            </a:r>
            <a:endParaRPr sz="2800">
              <a:latin typeface="Calibri"/>
              <a:cs typeface="Calibri"/>
            </a:endParaRPr>
          </a:p>
          <a:p>
            <a:pPr marL="12700" marR="5080">
              <a:lnSpc>
                <a:spcPct val="185800"/>
              </a:lnSpc>
            </a:pPr>
            <a:r>
              <a:rPr sz="2800" b="1" spc="-10" dirty="0">
                <a:latin typeface="Calibri"/>
                <a:cs typeface="Calibri"/>
              </a:rPr>
              <a:t>Makatao  Makabayan  Makakalikasan</a:t>
            </a:r>
            <a:endParaRPr sz="2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853054" y="859282"/>
            <a:ext cx="400113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-5" dirty="0">
                <a:latin typeface="Cambria"/>
                <a:cs typeface="Cambria"/>
              </a:rPr>
              <a:t>Strategic</a:t>
            </a:r>
            <a:r>
              <a:rPr sz="3600" b="1" spc="-55" dirty="0">
                <a:latin typeface="Cambria"/>
                <a:cs typeface="Cambria"/>
              </a:rPr>
              <a:t> </a:t>
            </a:r>
            <a:r>
              <a:rPr sz="3600" b="1" spc="-5" dirty="0">
                <a:latin typeface="Cambria"/>
                <a:cs typeface="Cambria"/>
              </a:rPr>
              <a:t>Priorities</a:t>
            </a:r>
            <a:endParaRPr sz="3600">
              <a:latin typeface="Cambria"/>
              <a:cs typeface="Cambri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589276" y="746759"/>
            <a:ext cx="4631435" cy="9631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863595" y="1373124"/>
            <a:ext cx="3979163" cy="2590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764540" y="1532339"/>
            <a:ext cx="6443980" cy="3789679"/>
          </a:xfrm>
          <a:prstGeom prst="rect">
            <a:avLst/>
          </a:prstGeom>
        </p:spPr>
        <p:txBody>
          <a:bodyPr vert="horz" wrap="square" lIns="0" tIns="2457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35"/>
              </a:spcBef>
            </a:pPr>
            <a:r>
              <a:rPr sz="2800" b="1" u="heavy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Governance</a:t>
            </a:r>
            <a:endParaRPr sz="2800">
              <a:latin typeface="Calibri"/>
              <a:cs typeface="Calibri"/>
            </a:endParaRPr>
          </a:p>
          <a:p>
            <a:pPr marL="84455" marR="5080">
              <a:lnSpc>
                <a:spcPts val="5100"/>
              </a:lnSpc>
              <a:spcBef>
                <a:spcPts val="55"/>
              </a:spcBef>
            </a:pPr>
            <a:r>
              <a:rPr sz="2500" b="1" spc="-5" dirty="0">
                <a:latin typeface="Calibri"/>
                <a:cs typeface="Calibri"/>
              </a:rPr>
              <a:t>Strengthened School-Based Management (SBM)  </a:t>
            </a:r>
            <a:r>
              <a:rPr sz="2500" b="1" spc="-10" dirty="0">
                <a:latin typeface="Calibri"/>
                <a:cs typeface="Calibri"/>
              </a:rPr>
              <a:t>Principals </a:t>
            </a:r>
            <a:r>
              <a:rPr sz="2500" b="1" spc="-5" dirty="0">
                <a:latin typeface="Calibri"/>
                <a:cs typeface="Calibri"/>
              </a:rPr>
              <a:t>with strong </a:t>
            </a:r>
            <a:r>
              <a:rPr sz="2500" b="1" dirty="0">
                <a:latin typeface="Calibri"/>
                <a:cs typeface="Calibri"/>
              </a:rPr>
              <a:t>leadership</a:t>
            </a:r>
            <a:r>
              <a:rPr sz="2500" b="1" spc="-10" dirty="0">
                <a:latin typeface="Calibri"/>
                <a:cs typeface="Calibri"/>
              </a:rPr>
              <a:t> </a:t>
            </a:r>
            <a:r>
              <a:rPr sz="2500" b="1" spc="-5" dirty="0">
                <a:latin typeface="Calibri"/>
                <a:cs typeface="Calibri"/>
              </a:rPr>
              <a:t>skills</a:t>
            </a:r>
            <a:endParaRPr sz="2500">
              <a:latin typeface="Calibri"/>
              <a:cs typeface="Calibri"/>
            </a:endParaRPr>
          </a:p>
          <a:p>
            <a:pPr marL="84455">
              <a:lnSpc>
                <a:spcPct val="100000"/>
              </a:lnSpc>
              <a:spcBef>
                <a:spcPts val="1580"/>
              </a:spcBef>
            </a:pPr>
            <a:r>
              <a:rPr sz="2500" b="1" spc="-5" dirty="0">
                <a:latin typeface="Calibri"/>
                <a:cs typeface="Calibri"/>
              </a:rPr>
              <a:t>Uniformed </a:t>
            </a:r>
            <a:r>
              <a:rPr sz="2500" b="1" spc="-10" dirty="0">
                <a:latin typeface="Calibri"/>
                <a:cs typeface="Calibri"/>
              </a:rPr>
              <a:t>metrics </a:t>
            </a:r>
            <a:r>
              <a:rPr sz="2500" b="1" spc="-5" dirty="0">
                <a:latin typeface="Calibri"/>
                <a:cs typeface="Calibri"/>
              </a:rPr>
              <a:t>on school</a:t>
            </a:r>
            <a:r>
              <a:rPr sz="2500" b="1" spc="60" dirty="0">
                <a:latin typeface="Calibri"/>
                <a:cs typeface="Calibri"/>
              </a:rPr>
              <a:t> </a:t>
            </a:r>
            <a:r>
              <a:rPr sz="2500" b="1" spc="-5" dirty="0">
                <a:latin typeface="Calibri"/>
                <a:cs typeface="Calibri"/>
              </a:rPr>
              <a:t>performance</a:t>
            </a:r>
            <a:endParaRPr sz="2500">
              <a:latin typeface="Calibri"/>
              <a:cs typeface="Calibri"/>
            </a:endParaRPr>
          </a:p>
          <a:p>
            <a:pPr marL="12700" marR="306070" indent="71755">
              <a:lnSpc>
                <a:spcPct val="150100"/>
              </a:lnSpc>
              <a:spcBef>
                <a:spcPts val="600"/>
              </a:spcBef>
            </a:pPr>
            <a:r>
              <a:rPr sz="2500" b="1" spc="-5" dirty="0">
                <a:latin typeface="Calibri"/>
                <a:cs typeface="Calibri"/>
              </a:rPr>
              <a:t>System for policy and leadership continuation  established</a:t>
            </a:r>
            <a:endParaRPr sz="25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88340" y="937006"/>
            <a:ext cx="3511550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b="1" u="heavy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Targets </a:t>
            </a:r>
            <a:r>
              <a:rPr sz="3200" b="1" u="heavy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and</a:t>
            </a:r>
            <a:r>
              <a:rPr sz="3200" b="1" u="heavy" spc="-8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3200" b="1" u="heavy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Reforms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69112" y="2566542"/>
            <a:ext cx="7564120" cy="3354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spc="-5" dirty="0">
                <a:latin typeface="Calibri"/>
                <a:cs typeface="Calibri"/>
              </a:rPr>
              <a:t>Reforms effectively</a:t>
            </a:r>
            <a:r>
              <a:rPr sz="2800" b="1" spc="55" dirty="0">
                <a:latin typeface="Calibri"/>
                <a:cs typeface="Calibri"/>
              </a:rPr>
              <a:t> </a:t>
            </a:r>
            <a:r>
              <a:rPr sz="2800" b="1" spc="-5" dirty="0">
                <a:latin typeface="Calibri"/>
                <a:cs typeface="Calibri"/>
              </a:rPr>
              <a:t>implemented</a:t>
            </a:r>
            <a:endParaRPr sz="2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355"/>
              </a:spcBef>
            </a:pPr>
            <a:r>
              <a:rPr sz="2800" b="1" spc="-5" dirty="0">
                <a:latin typeface="Calibri"/>
                <a:cs typeface="Calibri"/>
              </a:rPr>
              <a:t>Reforms</a:t>
            </a:r>
            <a:r>
              <a:rPr sz="2800" b="1" dirty="0">
                <a:latin typeface="Calibri"/>
                <a:cs typeface="Calibri"/>
              </a:rPr>
              <a:t> </a:t>
            </a:r>
            <a:r>
              <a:rPr sz="2800" b="1" spc="-5" dirty="0">
                <a:latin typeface="Calibri"/>
                <a:cs typeface="Calibri"/>
              </a:rPr>
              <a:t>institutionalized</a:t>
            </a:r>
            <a:endParaRPr sz="2800">
              <a:latin typeface="Calibri"/>
              <a:cs typeface="Calibri"/>
            </a:endParaRPr>
          </a:p>
          <a:p>
            <a:pPr marL="12700" marR="1281430">
              <a:lnSpc>
                <a:spcPts val="5720"/>
              </a:lnSpc>
              <a:spcBef>
                <a:spcPts val="575"/>
              </a:spcBef>
            </a:pPr>
            <a:r>
              <a:rPr sz="2800" b="1" dirty="0">
                <a:latin typeface="Calibri"/>
                <a:cs typeface="Calibri"/>
              </a:rPr>
              <a:t>Backlog </a:t>
            </a:r>
            <a:r>
              <a:rPr sz="2800" b="1" spc="-5" dirty="0">
                <a:latin typeface="Calibri"/>
                <a:cs typeface="Calibri"/>
              </a:rPr>
              <a:t>on </a:t>
            </a:r>
            <a:r>
              <a:rPr sz="2800" b="1" spc="-10" dirty="0">
                <a:latin typeface="Calibri"/>
                <a:cs typeface="Calibri"/>
              </a:rPr>
              <a:t>education </a:t>
            </a:r>
            <a:r>
              <a:rPr sz="2800" b="1" spc="-5" dirty="0">
                <a:latin typeface="Calibri"/>
                <a:cs typeface="Calibri"/>
              </a:rPr>
              <a:t>inputs addressed  </a:t>
            </a:r>
            <a:r>
              <a:rPr sz="2800" b="1" spc="-10" dirty="0">
                <a:latin typeface="Calibri"/>
                <a:cs typeface="Calibri"/>
              </a:rPr>
              <a:t>Ten Point </a:t>
            </a:r>
            <a:r>
              <a:rPr sz="2800" b="1" spc="-5" dirty="0">
                <a:latin typeface="Calibri"/>
                <a:cs typeface="Calibri"/>
              </a:rPr>
              <a:t>Education Agenda</a:t>
            </a:r>
            <a:r>
              <a:rPr sz="2800" b="1" spc="65" dirty="0">
                <a:latin typeface="Calibri"/>
                <a:cs typeface="Calibri"/>
              </a:rPr>
              <a:t> </a:t>
            </a:r>
            <a:r>
              <a:rPr sz="2800" b="1" spc="-5" dirty="0">
                <a:latin typeface="Calibri"/>
                <a:cs typeface="Calibri"/>
              </a:rPr>
              <a:t>accomplished</a:t>
            </a:r>
            <a:endParaRPr sz="2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760"/>
              </a:spcBef>
            </a:pPr>
            <a:r>
              <a:rPr sz="2800" b="1" spc="-5" dirty="0">
                <a:latin typeface="Calibri"/>
                <a:cs typeface="Calibri"/>
              </a:rPr>
              <a:t>DepEd budget appropriately and efficiently</a:t>
            </a:r>
            <a:r>
              <a:rPr sz="2800" b="1" spc="100" dirty="0">
                <a:latin typeface="Calibri"/>
                <a:cs typeface="Calibri"/>
              </a:rPr>
              <a:t> </a:t>
            </a:r>
            <a:r>
              <a:rPr sz="2800" b="1" spc="-10" dirty="0">
                <a:latin typeface="Calibri"/>
                <a:cs typeface="Calibri"/>
              </a:rPr>
              <a:t>utilized</a:t>
            </a:r>
            <a:endParaRPr sz="2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64540" y="1378661"/>
            <a:ext cx="4969510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b="1" u="heavy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Culture, </a:t>
            </a:r>
            <a:r>
              <a:rPr sz="3200" b="1" u="heavy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Systems &amp;</a:t>
            </a:r>
            <a:r>
              <a:rPr sz="3200" b="1" u="heavy" spc="-7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3200" b="1" u="heavy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Processes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64540" y="2455060"/>
            <a:ext cx="7330440" cy="3439795"/>
          </a:xfrm>
          <a:prstGeom prst="rect">
            <a:avLst/>
          </a:prstGeom>
        </p:spPr>
        <p:txBody>
          <a:bodyPr vert="horz" wrap="square" lIns="0" tIns="97790" rIns="0" bIns="0" rtlCol="0">
            <a:spAutoFit/>
          </a:bodyPr>
          <a:lstStyle/>
          <a:p>
            <a:pPr marL="93345">
              <a:lnSpc>
                <a:spcPct val="100000"/>
              </a:lnSpc>
              <a:spcBef>
                <a:spcPts val="770"/>
              </a:spcBef>
            </a:pPr>
            <a:r>
              <a:rPr sz="2800" b="1" spc="-5" dirty="0">
                <a:latin typeface="Calibri"/>
                <a:cs typeface="Calibri"/>
              </a:rPr>
              <a:t>Education </a:t>
            </a:r>
            <a:r>
              <a:rPr sz="2800" b="1" spc="-10" dirty="0">
                <a:latin typeface="Calibri"/>
                <a:cs typeface="Calibri"/>
              </a:rPr>
              <a:t>map </a:t>
            </a:r>
            <a:r>
              <a:rPr sz="2800" b="1" dirty="0">
                <a:latin typeface="Calibri"/>
                <a:cs typeface="Calibri"/>
              </a:rPr>
              <a:t>for </a:t>
            </a:r>
            <a:r>
              <a:rPr sz="2800" b="1" spc="-5" dirty="0">
                <a:latin typeface="Calibri"/>
                <a:cs typeface="Calibri"/>
              </a:rPr>
              <a:t>the </a:t>
            </a:r>
            <a:r>
              <a:rPr sz="2800" b="1" spc="-10" dirty="0">
                <a:latin typeface="Calibri"/>
                <a:cs typeface="Calibri"/>
              </a:rPr>
              <a:t>entire</a:t>
            </a:r>
            <a:r>
              <a:rPr sz="2800" b="1" spc="55" dirty="0">
                <a:latin typeface="Calibri"/>
                <a:cs typeface="Calibri"/>
              </a:rPr>
              <a:t> </a:t>
            </a:r>
            <a:r>
              <a:rPr sz="2800" b="1" spc="-5" dirty="0">
                <a:latin typeface="Calibri"/>
                <a:cs typeface="Calibri"/>
              </a:rPr>
              <a:t>system</a:t>
            </a:r>
            <a:endParaRPr sz="2800">
              <a:latin typeface="Calibri"/>
              <a:cs typeface="Calibri"/>
            </a:endParaRPr>
          </a:p>
          <a:p>
            <a:pPr marL="12700" marR="5080" indent="80645">
              <a:lnSpc>
                <a:spcPct val="100000"/>
              </a:lnSpc>
              <a:spcBef>
                <a:spcPts val="670"/>
              </a:spcBef>
            </a:pPr>
            <a:r>
              <a:rPr sz="2800" b="1" spc="-5" dirty="0">
                <a:latin typeface="Calibri"/>
                <a:cs typeface="Calibri"/>
              </a:rPr>
              <a:t>DepEd culture transformed (shared </a:t>
            </a:r>
            <a:r>
              <a:rPr sz="2800" b="1" spc="-10" dirty="0">
                <a:latin typeface="Calibri"/>
                <a:cs typeface="Calibri"/>
              </a:rPr>
              <a:t>vision, </a:t>
            </a:r>
            <a:r>
              <a:rPr sz="2800" b="1" spc="-5" dirty="0">
                <a:latin typeface="Calibri"/>
                <a:cs typeface="Calibri"/>
              </a:rPr>
              <a:t>highly  motivated and</a:t>
            </a:r>
            <a:r>
              <a:rPr sz="2800" b="1" spc="15" dirty="0">
                <a:latin typeface="Calibri"/>
                <a:cs typeface="Calibri"/>
              </a:rPr>
              <a:t> </a:t>
            </a:r>
            <a:r>
              <a:rPr sz="2800" b="1" spc="-5" dirty="0">
                <a:latin typeface="Calibri"/>
                <a:cs typeface="Calibri"/>
              </a:rPr>
              <a:t>stronger)</a:t>
            </a:r>
            <a:endParaRPr sz="2800">
              <a:latin typeface="Calibri"/>
              <a:cs typeface="Calibri"/>
            </a:endParaRPr>
          </a:p>
          <a:p>
            <a:pPr marL="93345">
              <a:lnSpc>
                <a:spcPct val="100000"/>
              </a:lnSpc>
              <a:spcBef>
                <a:spcPts val="675"/>
              </a:spcBef>
            </a:pPr>
            <a:r>
              <a:rPr sz="2800" b="1" spc="-5" dirty="0">
                <a:latin typeface="Calibri"/>
                <a:cs typeface="Calibri"/>
              </a:rPr>
              <a:t>Ratplan in </a:t>
            </a:r>
            <a:r>
              <a:rPr sz="2800" b="1" spc="-10" dirty="0">
                <a:latin typeface="Calibri"/>
                <a:cs typeface="Calibri"/>
              </a:rPr>
              <a:t>full</a:t>
            </a:r>
            <a:r>
              <a:rPr sz="2800" b="1" spc="40" dirty="0">
                <a:latin typeface="Calibri"/>
                <a:cs typeface="Calibri"/>
              </a:rPr>
              <a:t> </a:t>
            </a:r>
            <a:r>
              <a:rPr sz="2800" b="1" spc="-5" dirty="0">
                <a:latin typeface="Calibri"/>
                <a:cs typeface="Calibri"/>
              </a:rPr>
              <a:t>swing</a:t>
            </a:r>
            <a:endParaRPr sz="2800">
              <a:latin typeface="Calibri"/>
              <a:cs typeface="Calibri"/>
            </a:endParaRPr>
          </a:p>
          <a:p>
            <a:pPr marL="12700" marR="702310" indent="80645">
              <a:lnSpc>
                <a:spcPct val="100000"/>
              </a:lnSpc>
              <a:spcBef>
                <a:spcPts val="670"/>
              </a:spcBef>
            </a:pPr>
            <a:r>
              <a:rPr sz="2800" b="1" spc="-10" dirty="0">
                <a:latin typeface="Calibri"/>
                <a:cs typeface="Calibri"/>
              </a:rPr>
              <a:t>Processes required </a:t>
            </a:r>
            <a:r>
              <a:rPr sz="2800" b="1" spc="-5" dirty="0">
                <a:latin typeface="Calibri"/>
                <a:cs typeface="Calibri"/>
              </a:rPr>
              <a:t>by the schools, divisions,  </a:t>
            </a:r>
            <a:r>
              <a:rPr sz="2800" b="1" spc="-10" dirty="0">
                <a:latin typeface="Calibri"/>
                <a:cs typeface="Calibri"/>
              </a:rPr>
              <a:t>regions </a:t>
            </a:r>
            <a:r>
              <a:rPr sz="2800" b="1" spc="-5" dirty="0">
                <a:latin typeface="Calibri"/>
                <a:cs typeface="Calibri"/>
              </a:rPr>
              <a:t>in</a:t>
            </a:r>
            <a:r>
              <a:rPr sz="2800" b="1" spc="30" dirty="0">
                <a:latin typeface="Calibri"/>
                <a:cs typeface="Calibri"/>
              </a:rPr>
              <a:t> </a:t>
            </a:r>
            <a:r>
              <a:rPr sz="2800" b="1" spc="-5" dirty="0">
                <a:latin typeface="Calibri"/>
                <a:cs typeface="Calibri"/>
              </a:rPr>
              <a:t>place</a:t>
            </a:r>
            <a:endParaRPr sz="2800">
              <a:latin typeface="Calibri"/>
              <a:cs typeface="Calibri"/>
            </a:endParaRPr>
          </a:p>
          <a:p>
            <a:pPr marL="93345">
              <a:lnSpc>
                <a:spcPct val="100000"/>
              </a:lnSpc>
              <a:spcBef>
                <a:spcPts val="675"/>
              </a:spcBef>
            </a:pPr>
            <a:r>
              <a:rPr sz="2800" b="1" spc="-5" dirty="0">
                <a:latin typeface="Calibri"/>
                <a:cs typeface="Calibri"/>
              </a:rPr>
              <a:t>Assessment system</a:t>
            </a:r>
            <a:r>
              <a:rPr sz="2800" b="1" spc="5" dirty="0">
                <a:latin typeface="Calibri"/>
                <a:cs typeface="Calibri"/>
              </a:rPr>
              <a:t> </a:t>
            </a:r>
            <a:r>
              <a:rPr sz="2800" b="1" spc="-5" dirty="0">
                <a:latin typeface="Calibri"/>
                <a:cs typeface="Calibri"/>
              </a:rPr>
              <a:t>revolutionized</a:t>
            </a:r>
            <a:endParaRPr sz="2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35940" y="921765"/>
            <a:ext cx="1962150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b="1" u="heavy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Technology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16712" y="2231262"/>
            <a:ext cx="7265670" cy="40798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spc="-5" dirty="0">
                <a:latin typeface="Calibri"/>
                <a:cs typeface="Calibri"/>
              </a:rPr>
              <a:t>DepEd dashboard </a:t>
            </a:r>
            <a:r>
              <a:rPr sz="2800" b="1" spc="-10" dirty="0">
                <a:latin typeface="Calibri"/>
                <a:cs typeface="Calibri"/>
              </a:rPr>
              <a:t>made</a:t>
            </a:r>
            <a:r>
              <a:rPr sz="2800" b="1" spc="35" dirty="0">
                <a:latin typeface="Calibri"/>
                <a:cs typeface="Calibri"/>
              </a:rPr>
              <a:t> </a:t>
            </a:r>
            <a:r>
              <a:rPr sz="2800" b="1" spc="-5" dirty="0">
                <a:latin typeface="Calibri"/>
                <a:cs typeface="Calibri"/>
              </a:rPr>
              <a:t>accessible</a:t>
            </a:r>
            <a:endParaRPr sz="2800">
              <a:latin typeface="Calibri"/>
              <a:cs typeface="Calibri"/>
            </a:endParaRPr>
          </a:p>
          <a:p>
            <a:pPr marL="12700" marR="5080">
              <a:lnSpc>
                <a:spcPts val="5710"/>
              </a:lnSpc>
              <a:spcBef>
                <a:spcPts val="585"/>
              </a:spcBef>
            </a:pPr>
            <a:r>
              <a:rPr sz="2800" b="1" spc="-5" dirty="0">
                <a:latin typeface="Calibri"/>
                <a:cs typeface="Calibri"/>
              </a:rPr>
              <a:t>DepEd data and other information are </a:t>
            </a:r>
            <a:r>
              <a:rPr sz="2800" b="1" spc="-10" dirty="0">
                <a:latin typeface="Calibri"/>
                <a:cs typeface="Calibri"/>
              </a:rPr>
              <a:t>consistent  </a:t>
            </a:r>
            <a:r>
              <a:rPr sz="2800" b="1" spc="-5" dirty="0">
                <a:latin typeface="Calibri"/>
                <a:cs typeface="Calibri"/>
              </a:rPr>
              <a:t>All schools</a:t>
            </a:r>
            <a:r>
              <a:rPr sz="2800" b="1" dirty="0">
                <a:latin typeface="Calibri"/>
                <a:cs typeface="Calibri"/>
              </a:rPr>
              <a:t> </a:t>
            </a:r>
            <a:r>
              <a:rPr sz="2800" b="1" spc="-10" dirty="0">
                <a:latin typeface="Calibri"/>
                <a:cs typeface="Calibri"/>
              </a:rPr>
              <a:t>connected</a:t>
            </a:r>
            <a:endParaRPr sz="2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775"/>
              </a:spcBef>
            </a:pPr>
            <a:r>
              <a:rPr sz="2800" b="1" spc="-5" dirty="0">
                <a:latin typeface="Calibri"/>
                <a:cs typeface="Calibri"/>
              </a:rPr>
              <a:t>Online </a:t>
            </a:r>
            <a:r>
              <a:rPr sz="2800" b="1" spc="-10" dirty="0">
                <a:latin typeface="Calibri"/>
                <a:cs typeface="Calibri"/>
              </a:rPr>
              <a:t>educational </a:t>
            </a:r>
            <a:r>
              <a:rPr sz="2800" b="1" spc="-5" dirty="0">
                <a:latin typeface="Calibri"/>
                <a:cs typeface="Calibri"/>
              </a:rPr>
              <a:t>system (going</a:t>
            </a:r>
            <a:r>
              <a:rPr sz="2800" b="1" spc="60" dirty="0">
                <a:latin typeface="Calibri"/>
                <a:cs typeface="Calibri"/>
              </a:rPr>
              <a:t> </a:t>
            </a:r>
            <a:r>
              <a:rPr sz="2800" b="1" spc="-10" dirty="0">
                <a:latin typeface="Calibri"/>
                <a:cs typeface="Calibri"/>
              </a:rPr>
              <a:t>global)</a:t>
            </a:r>
            <a:endParaRPr sz="2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355"/>
              </a:spcBef>
            </a:pPr>
            <a:r>
              <a:rPr sz="2800" b="1" spc="-5" dirty="0">
                <a:latin typeface="Calibri"/>
                <a:cs typeface="Calibri"/>
              </a:rPr>
              <a:t>Online</a:t>
            </a:r>
            <a:r>
              <a:rPr sz="2800" b="1" dirty="0">
                <a:latin typeface="Calibri"/>
                <a:cs typeface="Calibri"/>
              </a:rPr>
              <a:t> </a:t>
            </a:r>
            <a:r>
              <a:rPr sz="2800" b="1" spc="-10" dirty="0">
                <a:latin typeface="Calibri"/>
                <a:cs typeface="Calibri"/>
              </a:rPr>
              <a:t>enrolment</a:t>
            </a:r>
            <a:endParaRPr sz="2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350"/>
              </a:spcBef>
            </a:pPr>
            <a:r>
              <a:rPr sz="2800" b="1" spc="-5" dirty="0">
                <a:latin typeface="Calibri"/>
                <a:cs typeface="Calibri"/>
              </a:rPr>
              <a:t>Learning </a:t>
            </a:r>
            <a:r>
              <a:rPr sz="2800" b="1" spc="-10" dirty="0">
                <a:latin typeface="Calibri"/>
                <a:cs typeface="Calibri"/>
              </a:rPr>
              <a:t>Materials</a:t>
            </a:r>
            <a:r>
              <a:rPr sz="2800" b="1" spc="70" dirty="0">
                <a:latin typeface="Calibri"/>
                <a:cs typeface="Calibri"/>
              </a:rPr>
              <a:t> </a:t>
            </a:r>
            <a:r>
              <a:rPr sz="2800" b="1" spc="-5" dirty="0">
                <a:latin typeface="Calibri"/>
                <a:cs typeface="Calibri"/>
              </a:rPr>
              <a:t>digitized</a:t>
            </a:r>
            <a:endParaRPr sz="2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35940" y="772413"/>
            <a:ext cx="614616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u="heavy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Learner-centered and Inclusive</a:t>
            </a:r>
            <a:r>
              <a:rPr sz="2800" b="1" u="heavy" spc="9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800" b="1" u="heavy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Education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35940" y="1841119"/>
            <a:ext cx="7794625" cy="46716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0645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latin typeface="Calibri"/>
                <a:cs typeface="Calibri"/>
              </a:rPr>
              <a:t>Children </a:t>
            </a:r>
            <a:r>
              <a:rPr sz="2400" b="1" dirty="0">
                <a:latin typeface="Calibri"/>
                <a:cs typeface="Calibri"/>
              </a:rPr>
              <a:t>at </a:t>
            </a:r>
            <a:r>
              <a:rPr sz="2400" b="1" spc="-5" dirty="0">
                <a:latin typeface="Calibri"/>
                <a:cs typeface="Calibri"/>
              </a:rPr>
              <a:t>the </a:t>
            </a:r>
            <a:r>
              <a:rPr sz="2400" b="1" dirty="0">
                <a:latin typeface="Calibri"/>
                <a:cs typeface="Calibri"/>
              </a:rPr>
              <a:t>center of basic</a:t>
            </a:r>
            <a:r>
              <a:rPr sz="2400" b="1" spc="-5" dirty="0">
                <a:latin typeface="Calibri"/>
                <a:cs typeface="Calibri"/>
              </a:rPr>
              <a:t> education</a:t>
            </a:r>
            <a:endParaRPr sz="2400">
              <a:latin typeface="Calibri"/>
              <a:cs typeface="Calibri"/>
            </a:endParaRPr>
          </a:p>
          <a:p>
            <a:pPr marL="80645" marR="261620">
              <a:lnSpc>
                <a:spcPct val="170000"/>
              </a:lnSpc>
            </a:pPr>
            <a:r>
              <a:rPr sz="2400" b="1" dirty="0">
                <a:latin typeface="Calibri"/>
                <a:cs typeface="Calibri"/>
              </a:rPr>
              <a:t>Education </a:t>
            </a:r>
            <a:r>
              <a:rPr sz="2400" b="1" spc="-5" dirty="0">
                <a:latin typeface="Calibri"/>
                <a:cs typeface="Calibri"/>
              </a:rPr>
              <a:t>services responsive </a:t>
            </a:r>
            <a:r>
              <a:rPr sz="2400" b="1" dirty="0">
                <a:latin typeface="Calibri"/>
                <a:cs typeface="Calibri"/>
              </a:rPr>
              <a:t>to </a:t>
            </a:r>
            <a:r>
              <a:rPr sz="2400" b="1" spc="-5" dirty="0">
                <a:latin typeface="Calibri"/>
                <a:cs typeface="Calibri"/>
              </a:rPr>
              <a:t>student </a:t>
            </a:r>
            <a:r>
              <a:rPr sz="2400" b="1" dirty="0">
                <a:latin typeface="Calibri"/>
                <a:cs typeface="Calibri"/>
              </a:rPr>
              <a:t>and </a:t>
            </a:r>
            <a:r>
              <a:rPr sz="2400" b="1" spc="-5" dirty="0">
                <a:latin typeface="Calibri"/>
                <a:cs typeface="Calibri"/>
              </a:rPr>
              <a:t>family choice  Students </a:t>
            </a:r>
            <a:r>
              <a:rPr sz="2400" b="1" dirty="0">
                <a:latin typeface="Calibri"/>
                <a:cs typeface="Calibri"/>
              </a:rPr>
              <a:t>are offered options on </a:t>
            </a:r>
            <a:r>
              <a:rPr sz="2400" b="1" spc="-5" dirty="0">
                <a:latin typeface="Calibri"/>
                <a:cs typeface="Calibri"/>
              </a:rPr>
              <a:t>the </a:t>
            </a:r>
            <a:r>
              <a:rPr sz="2400" b="1" dirty="0">
                <a:latin typeface="Calibri"/>
                <a:cs typeface="Calibri"/>
              </a:rPr>
              <a:t>delivery</a:t>
            </a:r>
            <a:r>
              <a:rPr sz="2400" b="1" spc="-60" dirty="0">
                <a:latin typeface="Calibri"/>
                <a:cs typeface="Calibri"/>
              </a:rPr>
              <a:t> </a:t>
            </a:r>
            <a:r>
              <a:rPr sz="2400" b="1" spc="-5" dirty="0">
                <a:latin typeface="Calibri"/>
                <a:cs typeface="Calibri"/>
              </a:rPr>
              <a:t>mode</a:t>
            </a:r>
            <a:endParaRPr sz="2400">
              <a:latin typeface="Calibri"/>
              <a:cs typeface="Calibri"/>
            </a:endParaRPr>
          </a:p>
          <a:p>
            <a:pPr marL="12700" marR="5080" indent="68580">
              <a:lnSpc>
                <a:spcPct val="160100"/>
              </a:lnSpc>
              <a:spcBef>
                <a:spcPts val="285"/>
              </a:spcBef>
            </a:pPr>
            <a:r>
              <a:rPr sz="2400" b="1" spc="-5" dirty="0">
                <a:latin typeface="Calibri"/>
                <a:cs typeface="Calibri"/>
              </a:rPr>
              <a:t>Safer DepEd (child protection, disaster-resilient </a:t>
            </a:r>
            <a:r>
              <a:rPr sz="2400" b="1" dirty="0">
                <a:latin typeface="Calibri"/>
                <a:cs typeface="Calibri"/>
              </a:rPr>
              <a:t>schools, etc.)  </a:t>
            </a:r>
            <a:r>
              <a:rPr sz="2400" b="1" spc="-5" dirty="0">
                <a:latin typeface="Calibri"/>
                <a:cs typeface="Calibri"/>
              </a:rPr>
              <a:t>IPEd institutionalized (and </a:t>
            </a:r>
            <a:r>
              <a:rPr sz="2400" b="1" dirty="0">
                <a:latin typeface="Calibri"/>
                <a:cs typeface="Calibri"/>
              </a:rPr>
              <a:t>moving </a:t>
            </a:r>
            <a:r>
              <a:rPr sz="2400" b="1" spc="-5" dirty="0">
                <a:latin typeface="Calibri"/>
                <a:cs typeface="Calibri"/>
              </a:rPr>
              <a:t>forward to the 21st  century)</a:t>
            </a:r>
            <a:endParaRPr sz="2400">
              <a:latin typeface="Calibri"/>
              <a:cs typeface="Calibri"/>
            </a:endParaRPr>
          </a:p>
          <a:p>
            <a:pPr marL="80645">
              <a:lnSpc>
                <a:spcPct val="100000"/>
              </a:lnSpc>
              <a:spcBef>
                <a:spcPts val="2014"/>
              </a:spcBef>
            </a:pPr>
            <a:r>
              <a:rPr sz="2400" b="1" spc="-5" dirty="0">
                <a:latin typeface="Calibri"/>
                <a:cs typeface="Calibri"/>
              </a:rPr>
              <a:t>More readers, better</a:t>
            </a:r>
            <a:r>
              <a:rPr sz="2400" b="1" spc="15" dirty="0">
                <a:latin typeface="Calibri"/>
                <a:cs typeface="Calibri"/>
              </a:rPr>
              <a:t> </a:t>
            </a:r>
            <a:r>
              <a:rPr sz="2400" b="1" spc="-5" dirty="0">
                <a:latin typeface="Calibri"/>
                <a:cs typeface="Calibri"/>
              </a:rPr>
              <a:t>readers</a:t>
            </a:r>
            <a:endParaRPr sz="2400">
              <a:latin typeface="Calibri"/>
              <a:cs typeface="Calibri"/>
            </a:endParaRPr>
          </a:p>
          <a:p>
            <a:pPr marL="80645">
              <a:lnSpc>
                <a:spcPct val="100000"/>
              </a:lnSpc>
              <a:spcBef>
                <a:spcPts val="2014"/>
              </a:spcBef>
            </a:pPr>
            <a:r>
              <a:rPr sz="2400" b="1" spc="-5" dirty="0">
                <a:latin typeface="Calibri"/>
                <a:cs typeface="Calibri"/>
              </a:rPr>
              <a:t>Children’s hunger</a:t>
            </a:r>
            <a:r>
              <a:rPr sz="2400" b="1" dirty="0">
                <a:latin typeface="Calibri"/>
                <a:cs typeface="Calibri"/>
              </a:rPr>
              <a:t> addressed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59740" y="769365"/>
            <a:ext cx="4711065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b="1" u="heavy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Curriculum</a:t>
            </a:r>
            <a:r>
              <a:rPr sz="3200" b="1" u="heavy" spc="-8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3200" b="1" u="heavy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Implementation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59740" y="2078862"/>
            <a:ext cx="7299959" cy="47199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93345">
              <a:lnSpc>
                <a:spcPct val="100000"/>
              </a:lnSpc>
              <a:spcBef>
                <a:spcPts val="95"/>
              </a:spcBef>
            </a:pPr>
            <a:r>
              <a:rPr sz="2800" b="1" spc="-5" dirty="0">
                <a:latin typeface="Calibri"/>
                <a:cs typeface="Calibri"/>
              </a:rPr>
              <a:t>21st </a:t>
            </a:r>
            <a:r>
              <a:rPr sz="2800" b="1" spc="-10" dirty="0">
                <a:latin typeface="Calibri"/>
                <a:cs typeface="Calibri"/>
              </a:rPr>
              <a:t>century Philippine </a:t>
            </a:r>
            <a:r>
              <a:rPr sz="2800" b="1" spc="-5" dirty="0">
                <a:latin typeface="Calibri"/>
                <a:cs typeface="Calibri"/>
              </a:rPr>
              <a:t>basic</a:t>
            </a:r>
            <a:r>
              <a:rPr sz="2800" b="1" spc="100" dirty="0">
                <a:latin typeface="Calibri"/>
                <a:cs typeface="Calibri"/>
              </a:rPr>
              <a:t> </a:t>
            </a:r>
            <a:r>
              <a:rPr sz="2800" b="1" spc="-10" dirty="0">
                <a:latin typeface="Calibri"/>
                <a:cs typeface="Calibri"/>
              </a:rPr>
              <a:t>education</a:t>
            </a:r>
            <a:endParaRPr sz="2800">
              <a:latin typeface="Calibri"/>
              <a:cs typeface="Calibri"/>
            </a:endParaRPr>
          </a:p>
          <a:p>
            <a:pPr marL="93345">
              <a:lnSpc>
                <a:spcPct val="100000"/>
              </a:lnSpc>
              <a:spcBef>
                <a:spcPts val="2350"/>
              </a:spcBef>
            </a:pPr>
            <a:r>
              <a:rPr sz="2800" b="1" spc="-5" dirty="0">
                <a:latin typeface="Calibri"/>
                <a:cs typeface="Calibri"/>
              </a:rPr>
              <a:t>K to 12 </a:t>
            </a:r>
            <a:r>
              <a:rPr sz="2800" b="1" spc="-10" dirty="0">
                <a:latin typeface="Calibri"/>
                <a:cs typeface="Calibri"/>
              </a:rPr>
              <a:t>curriculum</a:t>
            </a:r>
            <a:r>
              <a:rPr sz="2800" b="1" spc="55" dirty="0">
                <a:latin typeface="Calibri"/>
                <a:cs typeface="Calibri"/>
              </a:rPr>
              <a:t> </a:t>
            </a:r>
            <a:r>
              <a:rPr sz="2800" b="1" spc="-5" dirty="0">
                <a:latin typeface="Calibri"/>
                <a:cs typeface="Calibri"/>
              </a:rPr>
              <a:t>implemented</a:t>
            </a:r>
            <a:endParaRPr sz="2800">
              <a:latin typeface="Calibri"/>
              <a:cs typeface="Calibri"/>
            </a:endParaRPr>
          </a:p>
          <a:p>
            <a:pPr marL="12700" marR="5080" indent="80645">
              <a:lnSpc>
                <a:spcPct val="150000"/>
              </a:lnSpc>
              <a:spcBef>
                <a:spcPts val="675"/>
              </a:spcBef>
            </a:pPr>
            <a:r>
              <a:rPr sz="2800" b="1" spc="-5" dirty="0">
                <a:latin typeface="Calibri"/>
                <a:cs typeface="Calibri"/>
              </a:rPr>
              <a:t>Smooth implementation of SHs (1st batch of SHS  going to</a:t>
            </a:r>
            <a:endParaRPr sz="2800">
              <a:latin typeface="Calibri"/>
              <a:cs typeface="Calibri"/>
            </a:endParaRPr>
          </a:p>
          <a:p>
            <a:pPr marL="93345" marR="1124585">
              <a:lnSpc>
                <a:spcPct val="170000"/>
              </a:lnSpc>
              <a:spcBef>
                <a:spcPts val="5"/>
              </a:spcBef>
            </a:pPr>
            <a:r>
              <a:rPr sz="2800" b="1" spc="-5" dirty="0">
                <a:latin typeface="Calibri"/>
                <a:cs typeface="Calibri"/>
              </a:rPr>
              <a:t>SHS </a:t>
            </a:r>
            <a:r>
              <a:rPr sz="2800" b="1" spc="-10" dirty="0">
                <a:latin typeface="Calibri"/>
                <a:cs typeface="Calibri"/>
              </a:rPr>
              <a:t>ready </a:t>
            </a:r>
            <a:r>
              <a:rPr sz="2800" b="1" spc="-5" dirty="0">
                <a:latin typeface="Calibri"/>
                <a:cs typeface="Calibri"/>
              </a:rPr>
              <a:t>schools, voucher in place, </a:t>
            </a:r>
            <a:r>
              <a:rPr sz="2800" b="1" spc="-10" dirty="0">
                <a:latin typeface="Calibri"/>
                <a:cs typeface="Calibri"/>
              </a:rPr>
              <a:t>etc.)  Teachers </a:t>
            </a:r>
            <a:r>
              <a:rPr sz="2800" b="1" spc="-5" dirty="0">
                <a:latin typeface="Calibri"/>
                <a:cs typeface="Calibri"/>
              </a:rPr>
              <a:t>prepared for K to</a:t>
            </a:r>
            <a:r>
              <a:rPr sz="2800" b="1" spc="105" dirty="0">
                <a:latin typeface="Calibri"/>
                <a:cs typeface="Calibri"/>
              </a:rPr>
              <a:t> </a:t>
            </a:r>
            <a:r>
              <a:rPr sz="2800" b="1" spc="-5" dirty="0">
                <a:latin typeface="Calibri"/>
                <a:cs typeface="Calibri"/>
              </a:rPr>
              <a:t>12</a:t>
            </a:r>
            <a:endParaRPr sz="2800">
              <a:latin typeface="Calibri"/>
              <a:cs typeface="Calibri"/>
            </a:endParaRPr>
          </a:p>
          <a:p>
            <a:pPr marL="93345">
              <a:lnSpc>
                <a:spcPct val="100000"/>
              </a:lnSpc>
              <a:spcBef>
                <a:spcPts val="2355"/>
              </a:spcBef>
            </a:pPr>
            <a:r>
              <a:rPr sz="2800" b="1" spc="-10" dirty="0">
                <a:latin typeface="Calibri"/>
                <a:cs typeface="Calibri"/>
              </a:rPr>
              <a:t>Curriculum </a:t>
            </a:r>
            <a:r>
              <a:rPr sz="2800" b="1" spc="-5" dirty="0">
                <a:latin typeface="Calibri"/>
                <a:cs typeface="Calibri"/>
              </a:rPr>
              <a:t>for </a:t>
            </a:r>
            <a:r>
              <a:rPr sz="2800" b="1" spc="-10" dirty="0">
                <a:latin typeface="Calibri"/>
                <a:cs typeface="Calibri"/>
              </a:rPr>
              <a:t>multigrade </a:t>
            </a:r>
            <a:r>
              <a:rPr sz="2800" b="1" spc="-5" dirty="0">
                <a:latin typeface="Calibri"/>
                <a:cs typeface="Calibri"/>
              </a:rPr>
              <a:t>schools</a:t>
            </a:r>
            <a:r>
              <a:rPr sz="2800" b="1" spc="120" dirty="0">
                <a:latin typeface="Calibri"/>
                <a:cs typeface="Calibri"/>
              </a:rPr>
              <a:t> </a:t>
            </a:r>
            <a:r>
              <a:rPr sz="2800" b="1" spc="-5" dirty="0">
                <a:latin typeface="Calibri"/>
                <a:cs typeface="Calibri"/>
              </a:rPr>
              <a:t>available</a:t>
            </a:r>
            <a:endParaRPr sz="2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64540" y="769365"/>
            <a:ext cx="3789679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b="1" u="heavy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External</a:t>
            </a:r>
            <a:r>
              <a:rPr sz="3200" b="1" u="heavy" spc="-6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3200" b="1" u="heavy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Relationships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64540" y="1791741"/>
            <a:ext cx="7551420" cy="4123054"/>
          </a:xfrm>
          <a:prstGeom prst="rect">
            <a:avLst/>
          </a:prstGeom>
        </p:spPr>
        <p:txBody>
          <a:bodyPr vert="horz" wrap="square" lIns="0" tIns="226060" rIns="0" bIns="0" rtlCol="0">
            <a:spAutoFit/>
          </a:bodyPr>
          <a:lstStyle/>
          <a:p>
            <a:pPr marL="93345">
              <a:lnSpc>
                <a:spcPct val="100000"/>
              </a:lnSpc>
              <a:spcBef>
                <a:spcPts val="1780"/>
              </a:spcBef>
            </a:pPr>
            <a:r>
              <a:rPr sz="2800" b="1" spc="-5" dirty="0">
                <a:latin typeface="Calibri"/>
                <a:cs typeface="Calibri"/>
              </a:rPr>
              <a:t>Restored people’s trust in public </a:t>
            </a:r>
            <a:r>
              <a:rPr sz="2800" b="1" spc="-10" dirty="0">
                <a:latin typeface="Calibri"/>
                <a:cs typeface="Calibri"/>
              </a:rPr>
              <a:t>education </a:t>
            </a:r>
            <a:r>
              <a:rPr sz="2800" b="1" spc="-5" dirty="0">
                <a:latin typeface="Calibri"/>
                <a:cs typeface="Calibri"/>
              </a:rPr>
              <a:t>and</a:t>
            </a:r>
            <a:r>
              <a:rPr sz="2800" b="1" spc="130" dirty="0">
                <a:latin typeface="Calibri"/>
                <a:cs typeface="Calibri"/>
              </a:rPr>
              <a:t> </a:t>
            </a:r>
            <a:r>
              <a:rPr sz="2800" b="1" spc="-5" dirty="0">
                <a:latin typeface="Calibri"/>
                <a:cs typeface="Calibri"/>
              </a:rPr>
              <a:t>in</a:t>
            </a:r>
            <a:endParaRPr sz="2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680"/>
              </a:spcBef>
            </a:pPr>
            <a:r>
              <a:rPr sz="2800" b="1" spc="-5" dirty="0">
                <a:latin typeface="Calibri"/>
                <a:cs typeface="Calibri"/>
              </a:rPr>
              <a:t>DepEd</a:t>
            </a:r>
            <a:endParaRPr sz="2800">
              <a:latin typeface="Calibri"/>
              <a:cs typeface="Calibri"/>
            </a:endParaRPr>
          </a:p>
          <a:p>
            <a:pPr marL="12700" marR="5080" indent="80645">
              <a:lnSpc>
                <a:spcPct val="150000"/>
              </a:lnSpc>
              <a:spcBef>
                <a:spcPts val="675"/>
              </a:spcBef>
            </a:pPr>
            <a:r>
              <a:rPr sz="2800" b="1" spc="-10" dirty="0">
                <a:latin typeface="Calibri"/>
                <a:cs typeface="Calibri"/>
              </a:rPr>
              <a:t>Government </a:t>
            </a:r>
            <a:r>
              <a:rPr sz="2800" b="1" spc="-5" dirty="0">
                <a:latin typeface="Calibri"/>
                <a:cs typeface="Calibri"/>
              </a:rPr>
              <a:t>and private sector partnerships </a:t>
            </a:r>
            <a:r>
              <a:rPr sz="2800" b="1" spc="-10" dirty="0">
                <a:latin typeface="Calibri"/>
                <a:cs typeface="Calibri"/>
              </a:rPr>
              <a:t>more  </a:t>
            </a:r>
            <a:r>
              <a:rPr sz="2800" b="1" spc="-5" dirty="0">
                <a:latin typeface="Calibri"/>
                <a:cs typeface="Calibri"/>
              </a:rPr>
              <a:t>acceptable</a:t>
            </a:r>
            <a:endParaRPr sz="2800">
              <a:latin typeface="Calibri"/>
              <a:cs typeface="Calibri"/>
            </a:endParaRPr>
          </a:p>
          <a:p>
            <a:pPr marL="93345" marR="1057275">
              <a:lnSpc>
                <a:spcPct val="170000"/>
              </a:lnSpc>
            </a:pPr>
            <a:r>
              <a:rPr sz="2800" b="1" spc="-5" dirty="0">
                <a:latin typeface="Calibri"/>
                <a:cs typeface="Calibri"/>
              </a:rPr>
              <a:t>Stronger and </a:t>
            </a:r>
            <a:r>
              <a:rPr sz="2800" b="1" spc="-10" dirty="0">
                <a:latin typeface="Calibri"/>
                <a:cs typeface="Calibri"/>
              </a:rPr>
              <a:t>more engaged external </a:t>
            </a:r>
            <a:r>
              <a:rPr sz="2800" b="1" spc="-5" dirty="0">
                <a:latin typeface="Calibri"/>
                <a:cs typeface="Calibri"/>
              </a:rPr>
              <a:t>public  All school </a:t>
            </a:r>
            <a:r>
              <a:rPr sz="2800" b="1" spc="-10" dirty="0">
                <a:latin typeface="Calibri"/>
                <a:cs typeface="Calibri"/>
              </a:rPr>
              <a:t>boards </a:t>
            </a:r>
            <a:r>
              <a:rPr sz="2800" b="1" spc="-5" dirty="0">
                <a:latin typeface="Calibri"/>
                <a:cs typeface="Calibri"/>
              </a:rPr>
              <a:t>active and</a:t>
            </a:r>
            <a:r>
              <a:rPr sz="2800" b="1" spc="70" dirty="0">
                <a:latin typeface="Calibri"/>
                <a:cs typeface="Calibri"/>
              </a:rPr>
              <a:t> </a:t>
            </a:r>
            <a:r>
              <a:rPr sz="2800" b="1" spc="-10" dirty="0">
                <a:latin typeface="Calibri"/>
                <a:cs typeface="Calibri"/>
              </a:rPr>
              <a:t>engaged</a:t>
            </a:r>
            <a:endParaRPr sz="2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031544" y="1737487"/>
            <a:ext cx="4420235" cy="3317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0000"/>
              </a:lnSpc>
              <a:spcBef>
                <a:spcPts val="100"/>
              </a:spcBef>
            </a:pPr>
            <a:r>
              <a:rPr sz="3600" b="1" spc="-5" dirty="0">
                <a:latin typeface="Times New Roman"/>
                <a:cs typeface="Times New Roman"/>
              </a:rPr>
              <a:t>The Autocratic Model  The </a:t>
            </a:r>
            <a:r>
              <a:rPr sz="3600" b="1" dirty="0">
                <a:latin typeface="Times New Roman"/>
                <a:cs typeface="Times New Roman"/>
              </a:rPr>
              <a:t>Custodial </a:t>
            </a:r>
            <a:r>
              <a:rPr sz="3600" b="1" spc="-5" dirty="0">
                <a:latin typeface="Times New Roman"/>
                <a:cs typeface="Times New Roman"/>
              </a:rPr>
              <a:t>Model  The Supportive Model  The Collegial Model  </a:t>
            </a:r>
            <a:r>
              <a:rPr sz="3600" b="1" dirty="0">
                <a:latin typeface="Times New Roman"/>
                <a:cs typeface="Times New Roman"/>
              </a:rPr>
              <a:t>The System</a:t>
            </a:r>
            <a:r>
              <a:rPr sz="3600" b="1" spc="-20" dirty="0">
                <a:latin typeface="Times New Roman"/>
                <a:cs typeface="Times New Roman"/>
              </a:rPr>
              <a:t> </a:t>
            </a:r>
            <a:r>
              <a:rPr sz="3600" b="1" spc="-5" dirty="0">
                <a:latin typeface="Times New Roman"/>
                <a:cs typeface="Times New Roman"/>
              </a:rPr>
              <a:t>Model</a:t>
            </a:r>
            <a:endParaRPr sz="36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57200" y="304800"/>
            <a:ext cx="8458200" cy="1143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12014" rIns="0" bIns="0" rtlCol="0">
            <a:spAutoFit/>
          </a:bodyPr>
          <a:lstStyle/>
          <a:p>
            <a:pPr marL="2936240" marR="5080" indent="-2065655">
              <a:lnSpc>
                <a:spcPct val="100000"/>
              </a:lnSpc>
              <a:spcBef>
                <a:spcPts val="100"/>
              </a:spcBef>
            </a:pPr>
            <a:r>
              <a:rPr sz="3200" b="1" u="heavy" spc="-5" dirty="0">
                <a:uFill>
                  <a:solidFill>
                    <a:srgbClr val="000000"/>
                  </a:solidFill>
                </a:uFill>
                <a:latin typeface="Tahoma"/>
                <a:cs typeface="Tahoma"/>
              </a:rPr>
              <a:t>MODELS </a:t>
            </a:r>
            <a:r>
              <a:rPr sz="3200" b="1" u="heavy" dirty="0">
                <a:uFill>
                  <a:solidFill>
                    <a:srgbClr val="000000"/>
                  </a:solidFill>
                </a:uFill>
                <a:latin typeface="Tahoma"/>
                <a:cs typeface="Tahoma"/>
              </a:rPr>
              <a:t>OF </a:t>
            </a:r>
            <a:r>
              <a:rPr sz="3200" b="1" u="heavy" spc="-5" dirty="0">
                <a:uFill>
                  <a:solidFill>
                    <a:srgbClr val="000000"/>
                  </a:solidFill>
                </a:uFill>
                <a:latin typeface="Tahoma"/>
                <a:cs typeface="Tahoma"/>
              </a:rPr>
              <a:t>ORGANIZATIONAL </a:t>
            </a:r>
            <a:r>
              <a:rPr sz="3200" b="1" spc="-5" dirty="0">
                <a:latin typeface="Tahoma"/>
                <a:cs typeface="Tahoma"/>
              </a:rPr>
              <a:t> </a:t>
            </a:r>
            <a:r>
              <a:rPr sz="3200" b="1" u="heavy" spc="-5" dirty="0">
                <a:uFill>
                  <a:solidFill>
                    <a:srgbClr val="000000"/>
                  </a:solidFill>
                </a:uFill>
                <a:latin typeface="Tahoma"/>
                <a:cs typeface="Tahoma"/>
              </a:rPr>
              <a:t>BEHAVIOR</a:t>
            </a:r>
            <a:endParaRPr sz="3200">
              <a:latin typeface="Tahoma"/>
              <a:cs typeface="Tahom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0" y="0"/>
            <a:ext cx="457200" cy="6859905"/>
          </a:xfrm>
          <a:custGeom>
            <a:avLst/>
            <a:gdLst/>
            <a:ahLst/>
            <a:cxnLst/>
            <a:rect l="l" t="t" r="r" b="b"/>
            <a:pathLst>
              <a:path w="457200" h="6859905">
                <a:moveTo>
                  <a:pt x="457200" y="0"/>
                </a:moveTo>
                <a:lnTo>
                  <a:pt x="0" y="0"/>
                </a:lnTo>
                <a:lnTo>
                  <a:pt x="0" y="6859523"/>
                </a:lnTo>
                <a:lnTo>
                  <a:pt x="457200" y="6859523"/>
                </a:lnTo>
                <a:lnTo>
                  <a:pt x="4572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12140" y="6584695"/>
            <a:ext cx="594868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10" dirty="0">
                <a:solidFill>
                  <a:srgbClr val="333333"/>
                </a:solidFill>
                <a:latin typeface="Arial"/>
                <a:cs typeface="Arial"/>
              </a:rPr>
              <a:t>A. </a:t>
            </a:r>
            <a:r>
              <a:rPr sz="900" b="1" spc="-5" dirty="0">
                <a:solidFill>
                  <a:srgbClr val="333333"/>
                </a:solidFill>
                <a:latin typeface="Arial"/>
                <a:cs typeface="Arial"/>
              </a:rPr>
              <a:t>J. DuBrin, </a:t>
            </a:r>
            <a:r>
              <a:rPr sz="900" b="1" i="1" dirty="0">
                <a:solidFill>
                  <a:srgbClr val="333333"/>
                </a:solidFill>
                <a:latin typeface="Arial"/>
                <a:cs typeface="Arial"/>
              </a:rPr>
              <a:t>Fundamentals of Organizational Behavior</a:t>
            </a:r>
            <a:r>
              <a:rPr sz="900" b="1" dirty="0">
                <a:solidFill>
                  <a:srgbClr val="333333"/>
                </a:solidFill>
                <a:latin typeface="Arial"/>
                <a:cs typeface="Arial"/>
              </a:rPr>
              <a:t>, Second Edition. </a:t>
            </a:r>
            <a:r>
              <a:rPr sz="900" b="1" spc="-10" dirty="0">
                <a:solidFill>
                  <a:srgbClr val="333333"/>
                </a:solidFill>
                <a:latin typeface="Arial"/>
                <a:cs typeface="Arial"/>
              </a:rPr>
              <a:t>Copyright </a:t>
            </a:r>
            <a:r>
              <a:rPr sz="900" b="1" dirty="0">
                <a:solidFill>
                  <a:srgbClr val="333333"/>
                </a:solidFill>
                <a:latin typeface="Arial"/>
                <a:cs typeface="Arial"/>
              </a:rPr>
              <a:t>© </a:t>
            </a:r>
            <a:r>
              <a:rPr sz="900" b="1" spc="-5" dirty="0">
                <a:solidFill>
                  <a:srgbClr val="333333"/>
                </a:solidFill>
                <a:latin typeface="Arial"/>
                <a:cs typeface="Arial"/>
              </a:rPr>
              <a:t>2002 by</a:t>
            </a:r>
            <a:r>
              <a:rPr sz="900" b="1" dirty="0">
                <a:solidFill>
                  <a:srgbClr val="333333"/>
                </a:solidFill>
                <a:latin typeface="Arial"/>
                <a:cs typeface="Arial"/>
              </a:rPr>
              <a:t> South-Western.</a:t>
            </a:r>
            <a:endParaRPr sz="9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372347" y="6569456"/>
            <a:ext cx="23622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10" dirty="0">
                <a:solidFill>
                  <a:srgbClr val="333333"/>
                </a:solidFill>
                <a:latin typeface="Arial"/>
                <a:cs typeface="Arial"/>
              </a:rPr>
              <a:t>1–</a:t>
            </a:r>
            <a:r>
              <a:rPr sz="1000" b="1" spc="-5" dirty="0">
                <a:solidFill>
                  <a:srgbClr val="333333"/>
                </a:solidFill>
                <a:latin typeface="Arial"/>
                <a:cs typeface="Arial"/>
              </a:rPr>
              <a:t>7</a:t>
            </a:r>
            <a:endParaRPr sz="100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41249" rIns="0" bIns="0" rtlCol="0">
            <a:spAutoFit/>
          </a:bodyPr>
          <a:lstStyle/>
          <a:p>
            <a:pPr marL="50800" marR="5080">
              <a:lnSpc>
                <a:spcPct val="100000"/>
              </a:lnSpc>
              <a:spcBef>
                <a:spcPts val="105"/>
              </a:spcBef>
            </a:pPr>
            <a:r>
              <a:rPr sz="3200" b="1" u="heavy" spc="-5" dirty="0">
                <a:uFill>
                  <a:solidFill>
                    <a:srgbClr val="000000"/>
                  </a:solidFill>
                </a:uFill>
                <a:latin typeface="Tahoma"/>
                <a:cs typeface="Tahoma"/>
              </a:rPr>
              <a:t>The </a:t>
            </a:r>
            <a:r>
              <a:rPr sz="3200" b="1" u="heavy" dirty="0">
                <a:uFill>
                  <a:solidFill>
                    <a:srgbClr val="000000"/>
                  </a:solidFill>
                </a:uFill>
                <a:latin typeface="Tahoma"/>
                <a:cs typeface="Tahoma"/>
              </a:rPr>
              <a:t>Meaning </a:t>
            </a:r>
            <a:r>
              <a:rPr sz="3200" b="1" u="heavy" spc="-5" dirty="0">
                <a:uFill>
                  <a:solidFill>
                    <a:srgbClr val="000000"/>
                  </a:solidFill>
                </a:uFill>
                <a:latin typeface="Tahoma"/>
                <a:cs typeface="Tahoma"/>
              </a:rPr>
              <a:t>of Organizational </a:t>
            </a:r>
            <a:r>
              <a:rPr sz="3200" b="1" spc="-5" dirty="0">
                <a:latin typeface="Tahoma"/>
                <a:cs typeface="Tahoma"/>
              </a:rPr>
              <a:t> </a:t>
            </a:r>
            <a:r>
              <a:rPr sz="3200" b="1" u="heavy" dirty="0">
                <a:uFill>
                  <a:solidFill>
                    <a:srgbClr val="000000"/>
                  </a:solidFill>
                </a:uFill>
                <a:latin typeface="Tahoma"/>
                <a:cs typeface="Tahoma"/>
              </a:rPr>
              <a:t>Behavior</a:t>
            </a:r>
            <a:endParaRPr sz="3200">
              <a:latin typeface="Tahoma"/>
              <a:cs typeface="Tahom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44651" y="1606296"/>
            <a:ext cx="5358384" cy="78943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40663" y="2208276"/>
            <a:ext cx="557784" cy="5440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92124" y="2122932"/>
            <a:ext cx="5922264" cy="67970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40663" y="2647188"/>
            <a:ext cx="557784" cy="5440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92124" y="2561844"/>
            <a:ext cx="6659880" cy="67970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40663" y="3086100"/>
            <a:ext cx="557784" cy="5440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92124" y="3000755"/>
            <a:ext cx="3505200" cy="67970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091940" y="3000755"/>
            <a:ext cx="475488" cy="67970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40663" y="3525011"/>
            <a:ext cx="557784" cy="5440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92124" y="3439667"/>
            <a:ext cx="1798320" cy="67970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385060" y="3439667"/>
            <a:ext cx="2225040" cy="67970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567939" y="3861815"/>
            <a:ext cx="1859280" cy="6248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274820" y="3439667"/>
            <a:ext cx="4226052" cy="679703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992124" y="3805428"/>
            <a:ext cx="1517903" cy="679704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104644" y="3805428"/>
            <a:ext cx="3240024" cy="679704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287523" y="4227576"/>
            <a:ext cx="2874264" cy="62483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009388" y="3805428"/>
            <a:ext cx="2711195" cy="679704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853236" y="1603690"/>
            <a:ext cx="7378065" cy="2674620"/>
          </a:xfrm>
          <a:prstGeom prst="rect">
            <a:avLst/>
          </a:prstGeom>
        </p:spPr>
        <p:txBody>
          <a:bodyPr vert="horz" wrap="square" lIns="0" tIns="1060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35"/>
              </a:spcBef>
            </a:pPr>
            <a:r>
              <a:rPr sz="2800" b="1" spc="-5" dirty="0">
                <a:latin typeface="Times New Roman"/>
                <a:cs typeface="Times New Roman"/>
              </a:rPr>
              <a:t>Organizational </a:t>
            </a:r>
            <a:r>
              <a:rPr sz="2800" b="1" dirty="0">
                <a:latin typeface="Times New Roman"/>
                <a:cs typeface="Times New Roman"/>
              </a:rPr>
              <a:t>behavior </a:t>
            </a:r>
            <a:r>
              <a:rPr sz="2800" b="1" spc="-5" dirty="0">
                <a:latin typeface="Times New Roman"/>
                <a:cs typeface="Times New Roman"/>
              </a:rPr>
              <a:t>(OB)</a:t>
            </a:r>
            <a:r>
              <a:rPr sz="2800" b="1" spc="-25" dirty="0">
                <a:latin typeface="Times New Roman"/>
                <a:cs typeface="Times New Roman"/>
              </a:rPr>
              <a:t> </a:t>
            </a:r>
            <a:r>
              <a:rPr sz="2800" b="1" spc="-5" dirty="0">
                <a:latin typeface="Times New Roman"/>
                <a:cs typeface="Times New Roman"/>
              </a:rPr>
              <a:t>is</a:t>
            </a:r>
            <a:endParaRPr sz="2800">
              <a:latin typeface="Times New Roman"/>
              <a:cs typeface="Times New Roman"/>
            </a:endParaRPr>
          </a:p>
          <a:p>
            <a:pPr marL="329565" indent="-292100">
              <a:lnSpc>
                <a:spcPct val="100000"/>
              </a:lnSpc>
              <a:spcBef>
                <a:spcPts val="630"/>
              </a:spcBef>
              <a:buClr>
                <a:srgbClr val="CC3300"/>
              </a:buClr>
              <a:buSzPct val="85416"/>
              <a:buFont typeface="Wingdings"/>
              <a:buChar char=""/>
              <a:tabLst>
                <a:tab pos="330200" algn="l"/>
              </a:tabLst>
            </a:pPr>
            <a:r>
              <a:rPr sz="2400" b="1" dirty="0">
                <a:latin typeface="Arial Narrow"/>
                <a:cs typeface="Arial Narrow"/>
              </a:rPr>
              <a:t>the </a:t>
            </a:r>
            <a:r>
              <a:rPr sz="2400" b="1" spc="-5" dirty="0">
                <a:latin typeface="Arial Narrow"/>
                <a:cs typeface="Arial Narrow"/>
              </a:rPr>
              <a:t>study </a:t>
            </a:r>
            <a:r>
              <a:rPr sz="2400" b="1" dirty="0">
                <a:latin typeface="Arial Narrow"/>
                <a:cs typeface="Arial Narrow"/>
              </a:rPr>
              <a:t>of human </a:t>
            </a:r>
            <a:r>
              <a:rPr sz="2400" b="1" spc="-5" dirty="0">
                <a:latin typeface="Arial Narrow"/>
                <a:cs typeface="Arial Narrow"/>
              </a:rPr>
              <a:t>behavior in </a:t>
            </a:r>
            <a:r>
              <a:rPr sz="2400" b="1" dirty="0">
                <a:latin typeface="Arial Narrow"/>
                <a:cs typeface="Arial Narrow"/>
              </a:rPr>
              <a:t>the</a:t>
            </a:r>
            <a:r>
              <a:rPr sz="2400" b="1" spc="5" dirty="0">
                <a:latin typeface="Arial Narrow"/>
                <a:cs typeface="Arial Narrow"/>
              </a:rPr>
              <a:t> </a:t>
            </a:r>
            <a:r>
              <a:rPr sz="2400" b="1" spc="-5" dirty="0">
                <a:latin typeface="Arial Narrow"/>
                <a:cs typeface="Arial Narrow"/>
              </a:rPr>
              <a:t>workplace,</a:t>
            </a:r>
            <a:endParaRPr sz="2400">
              <a:latin typeface="Arial Narrow"/>
              <a:cs typeface="Arial Narrow"/>
            </a:endParaRPr>
          </a:p>
          <a:p>
            <a:pPr marL="329565" indent="-292100">
              <a:lnSpc>
                <a:spcPct val="100000"/>
              </a:lnSpc>
              <a:spcBef>
                <a:spcPts val="575"/>
              </a:spcBef>
              <a:buClr>
                <a:srgbClr val="CC3300"/>
              </a:buClr>
              <a:buSzPct val="85416"/>
              <a:buFont typeface="Wingdings"/>
              <a:buChar char=""/>
              <a:tabLst>
                <a:tab pos="330200" algn="l"/>
              </a:tabLst>
            </a:pPr>
            <a:r>
              <a:rPr sz="2400" b="1" dirty="0">
                <a:latin typeface="Arial Narrow"/>
                <a:cs typeface="Arial Narrow"/>
              </a:rPr>
              <a:t>the interaction between </a:t>
            </a:r>
            <a:r>
              <a:rPr sz="2400" b="1" spc="-5" dirty="0">
                <a:latin typeface="Arial Narrow"/>
                <a:cs typeface="Arial Narrow"/>
              </a:rPr>
              <a:t>people and </a:t>
            </a:r>
            <a:r>
              <a:rPr sz="2400" b="1" dirty="0">
                <a:latin typeface="Arial Narrow"/>
                <a:cs typeface="Arial Narrow"/>
              </a:rPr>
              <a:t>the</a:t>
            </a:r>
            <a:r>
              <a:rPr sz="2400" b="1" spc="-15" dirty="0">
                <a:latin typeface="Arial Narrow"/>
                <a:cs typeface="Arial Narrow"/>
              </a:rPr>
              <a:t> </a:t>
            </a:r>
            <a:r>
              <a:rPr sz="2400" b="1" dirty="0">
                <a:latin typeface="Arial Narrow"/>
                <a:cs typeface="Arial Narrow"/>
              </a:rPr>
              <a:t>organization,</a:t>
            </a:r>
            <a:endParaRPr sz="2400">
              <a:latin typeface="Arial Narrow"/>
              <a:cs typeface="Arial Narrow"/>
            </a:endParaRPr>
          </a:p>
          <a:p>
            <a:pPr marL="329565" indent="-292100">
              <a:lnSpc>
                <a:spcPct val="100000"/>
              </a:lnSpc>
              <a:spcBef>
                <a:spcPts val="575"/>
              </a:spcBef>
              <a:buClr>
                <a:srgbClr val="CC3300"/>
              </a:buClr>
              <a:buSzPct val="85416"/>
              <a:buFont typeface="Wingdings"/>
              <a:buChar char=""/>
              <a:tabLst>
                <a:tab pos="330200" algn="l"/>
              </a:tabLst>
            </a:pPr>
            <a:r>
              <a:rPr sz="2400" b="1" spc="-5" dirty="0">
                <a:latin typeface="Arial Narrow"/>
                <a:cs typeface="Arial Narrow"/>
              </a:rPr>
              <a:t>and </a:t>
            </a:r>
            <a:r>
              <a:rPr sz="2400" b="1" dirty="0">
                <a:latin typeface="Arial Narrow"/>
                <a:cs typeface="Arial Narrow"/>
              </a:rPr>
              <a:t>the </a:t>
            </a:r>
            <a:r>
              <a:rPr sz="2400" b="1" spc="-5" dirty="0">
                <a:latin typeface="Arial Narrow"/>
                <a:cs typeface="Arial Narrow"/>
              </a:rPr>
              <a:t>organization</a:t>
            </a:r>
            <a:r>
              <a:rPr sz="2400" b="1" spc="-10" dirty="0">
                <a:latin typeface="Arial Narrow"/>
                <a:cs typeface="Arial Narrow"/>
              </a:rPr>
              <a:t> </a:t>
            </a:r>
            <a:r>
              <a:rPr sz="2400" b="1" spc="-5" dirty="0">
                <a:latin typeface="Arial Narrow"/>
                <a:cs typeface="Arial Narrow"/>
              </a:rPr>
              <a:t>itself.</a:t>
            </a:r>
            <a:endParaRPr sz="2400">
              <a:latin typeface="Arial Narrow"/>
              <a:cs typeface="Arial Narrow"/>
            </a:endParaRPr>
          </a:p>
          <a:p>
            <a:pPr marL="329565" marR="5080" indent="-291465">
              <a:lnSpc>
                <a:spcPct val="100000"/>
              </a:lnSpc>
              <a:spcBef>
                <a:spcPts val="580"/>
              </a:spcBef>
              <a:buClr>
                <a:srgbClr val="CC3300"/>
              </a:buClr>
              <a:buSzPct val="85416"/>
              <a:buFont typeface="Wingdings"/>
              <a:buChar char=""/>
              <a:tabLst>
                <a:tab pos="330200" algn="l"/>
              </a:tabLst>
            </a:pPr>
            <a:r>
              <a:rPr sz="2400" b="1" spc="-5" dirty="0">
                <a:latin typeface="Arial Narrow"/>
                <a:cs typeface="Arial Narrow"/>
              </a:rPr>
              <a:t>OB studies </a:t>
            </a:r>
            <a:r>
              <a:rPr sz="2400" b="1" u="heavy" spc="-5" dirty="0">
                <a:uFill>
                  <a:solidFill>
                    <a:srgbClr val="000000"/>
                  </a:solidFill>
                </a:uFill>
                <a:latin typeface="Arial Narrow"/>
                <a:cs typeface="Arial Narrow"/>
              </a:rPr>
              <a:t>what people </a:t>
            </a:r>
            <a:r>
              <a:rPr sz="2400" b="1" u="heavy" dirty="0">
                <a:uFill>
                  <a:solidFill>
                    <a:srgbClr val="000000"/>
                  </a:solidFill>
                </a:uFill>
                <a:latin typeface="Arial Narrow"/>
                <a:cs typeface="Arial Narrow"/>
              </a:rPr>
              <a:t>do</a:t>
            </a:r>
            <a:r>
              <a:rPr sz="2400" b="1" dirty="0">
                <a:latin typeface="Arial Narrow"/>
                <a:cs typeface="Arial Narrow"/>
              </a:rPr>
              <a:t> </a:t>
            </a:r>
            <a:r>
              <a:rPr sz="2400" b="1" spc="-5" dirty="0">
                <a:latin typeface="Arial Narrow"/>
                <a:cs typeface="Arial Narrow"/>
              </a:rPr>
              <a:t>in an organization and </a:t>
            </a:r>
            <a:r>
              <a:rPr sz="2400" b="1" dirty="0">
                <a:latin typeface="Arial Narrow"/>
                <a:cs typeface="Arial Narrow"/>
              </a:rPr>
              <a:t>how that  </a:t>
            </a:r>
            <a:r>
              <a:rPr sz="2400" b="1" spc="-5" dirty="0">
                <a:latin typeface="Arial Narrow"/>
                <a:cs typeface="Arial Narrow"/>
              </a:rPr>
              <a:t>behavior </a:t>
            </a:r>
            <a:r>
              <a:rPr sz="2400" b="1" u="heavy" spc="-5" dirty="0">
                <a:uFill>
                  <a:solidFill>
                    <a:srgbClr val="000000"/>
                  </a:solidFill>
                </a:uFill>
                <a:latin typeface="Arial Narrow"/>
                <a:cs typeface="Arial Narrow"/>
              </a:rPr>
              <a:t>affects </a:t>
            </a:r>
            <a:r>
              <a:rPr sz="2400" b="1" u="heavy" dirty="0">
                <a:uFill>
                  <a:solidFill>
                    <a:srgbClr val="000000"/>
                  </a:solidFill>
                </a:uFill>
                <a:latin typeface="Arial Narrow"/>
                <a:cs typeface="Arial Narrow"/>
              </a:rPr>
              <a:t>the performance</a:t>
            </a:r>
            <a:r>
              <a:rPr sz="2400" b="1" dirty="0">
                <a:latin typeface="Arial Narrow"/>
                <a:cs typeface="Arial Narrow"/>
              </a:rPr>
              <a:t> of the organization.</a:t>
            </a:r>
            <a:endParaRPr sz="2400">
              <a:latin typeface="Arial Narrow"/>
              <a:cs typeface="Arial Narrow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1263319" y="4940934"/>
            <a:ext cx="6634683" cy="1429740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28472" y="1289303"/>
            <a:ext cx="1211580" cy="8991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508760" y="1289303"/>
            <a:ext cx="2388107" cy="8991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461003" y="1289303"/>
            <a:ext cx="1641348" cy="8991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568952" y="1289303"/>
            <a:ext cx="669036" cy="89916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73023" y="1909572"/>
            <a:ext cx="717804" cy="72999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38200" y="1874520"/>
            <a:ext cx="1772412" cy="78943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232660" y="1874520"/>
            <a:ext cx="845819" cy="78943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697479" y="1874520"/>
            <a:ext cx="1357883" cy="78943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910839" y="2363723"/>
            <a:ext cx="931163" cy="762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585971" y="1874520"/>
            <a:ext cx="557784" cy="78943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762755" y="1874520"/>
            <a:ext cx="1280160" cy="78943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661915" y="1874520"/>
            <a:ext cx="845819" cy="789431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128259" y="1874520"/>
            <a:ext cx="1024127" cy="789431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769864" y="1874520"/>
            <a:ext cx="588263" cy="789431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978652" y="1874520"/>
            <a:ext cx="804672" cy="789431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402323" y="1874520"/>
            <a:ext cx="1199387" cy="789431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73023" y="2421635"/>
            <a:ext cx="717804" cy="72999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838200" y="2386583"/>
            <a:ext cx="806195" cy="789432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339596" y="2386583"/>
            <a:ext cx="943355" cy="789432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978151" y="2386583"/>
            <a:ext cx="2011679" cy="789432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685032" y="2386583"/>
            <a:ext cx="2404872" cy="789432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785103" y="2386583"/>
            <a:ext cx="943355" cy="789432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425184" y="2386583"/>
            <a:ext cx="2188464" cy="789432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556259" y="2813304"/>
            <a:ext cx="2150364" cy="789432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2324100" y="2813304"/>
            <a:ext cx="707136" cy="789432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2650235" y="2813304"/>
            <a:ext cx="1584960" cy="789432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3855720" y="2813304"/>
            <a:ext cx="1517903" cy="789432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4989576" y="2813304"/>
            <a:ext cx="1894331" cy="789432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5202935" y="3302508"/>
            <a:ext cx="1467612" cy="76200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573023" y="3360420"/>
            <a:ext cx="717804" cy="72999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838200" y="3325367"/>
            <a:ext cx="1060703" cy="789431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519427" y="3325367"/>
            <a:ext cx="1889760" cy="789431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3029711" y="3325367"/>
            <a:ext cx="2150364" cy="789431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4797552" y="3325367"/>
            <a:ext cx="707136" cy="789431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5122164" y="3325367"/>
            <a:ext cx="1929384" cy="789431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5335523" y="3814571"/>
            <a:ext cx="1502664" cy="76200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6670547" y="3325367"/>
            <a:ext cx="766572" cy="789431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7056119" y="3325367"/>
            <a:ext cx="647700" cy="789431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7322819" y="3325367"/>
            <a:ext cx="1123187" cy="789431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 txBox="1"/>
          <p:nvPr/>
        </p:nvSpPr>
        <p:spPr>
          <a:xfrm>
            <a:off x="764540" y="1291566"/>
            <a:ext cx="7613650" cy="2577465"/>
          </a:xfrm>
          <a:prstGeom prst="rect">
            <a:avLst/>
          </a:prstGeom>
        </p:spPr>
        <p:txBody>
          <a:bodyPr vert="horz" wrap="square" lIns="0" tIns="112395" rIns="0" bIns="0" rtlCol="0">
            <a:spAutoFit/>
          </a:bodyPr>
          <a:lstStyle/>
          <a:p>
            <a:pPr marL="215265">
              <a:lnSpc>
                <a:spcPct val="100000"/>
              </a:lnSpc>
              <a:spcBef>
                <a:spcPts val="885"/>
              </a:spcBef>
            </a:pPr>
            <a:r>
              <a:rPr sz="3200" b="1" dirty="0">
                <a:latin typeface="Times New Roman"/>
                <a:cs typeface="Times New Roman"/>
              </a:rPr>
              <a:t>The Autocratic</a:t>
            </a:r>
            <a:r>
              <a:rPr sz="3200" b="1" spc="-45" dirty="0">
                <a:latin typeface="Times New Roman"/>
                <a:cs typeface="Times New Roman"/>
              </a:rPr>
              <a:t> </a:t>
            </a:r>
            <a:r>
              <a:rPr sz="3200" b="1" dirty="0">
                <a:latin typeface="Times New Roman"/>
                <a:cs typeface="Times New Roman"/>
              </a:rPr>
              <a:t>Model-</a:t>
            </a:r>
            <a:endParaRPr sz="3200">
              <a:latin typeface="Times New Roman"/>
              <a:cs typeface="Times New Roman"/>
            </a:endParaRPr>
          </a:p>
          <a:p>
            <a:pPr marL="295275" indent="-283210">
              <a:lnSpc>
                <a:spcPct val="100000"/>
              </a:lnSpc>
              <a:spcBef>
                <a:spcPts val="680"/>
              </a:spcBef>
              <a:buSzPct val="96428"/>
              <a:buFont typeface="Wingdings"/>
              <a:buChar char=""/>
              <a:tabLst>
                <a:tab pos="295910" algn="l"/>
              </a:tabLst>
            </a:pPr>
            <a:r>
              <a:rPr sz="2800" b="1" spc="-5" dirty="0">
                <a:latin typeface="Times New Roman"/>
                <a:cs typeface="Times New Roman"/>
              </a:rPr>
              <a:t>Depends </a:t>
            </a:r>
            <a:r>
              <a:rPr sz="2800" b="1" dirty="0">
                <a:latin typeface="Times New Roman"/>
                <a:cs typeface="Times New Roman"/>
              </a:rPr>
              <a:t>on </a:t>
            </a:r>
            <a:r>
              <a:rPr sz="2800" b="1" i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power</a:t>
            </a:r>
            <a:r>
              <a:rPr sz="2800" b="1" spc="-5" dirty="0">
                <a:latin typeface="Times New Roman"/>
                <a:cs typeface="Times New Roman"/>
              </a:rPr>
              <a:t>. “You </a:t>
            </a:r>
            <a:r>
              <a:rPr sz="2800" b="1" dirty="0">
                <a:latin typeface="Times New Roman"/>
                <a:cs typeface="Times New Roman"/>
              </a:rPr>
              <a:t>do </a:t>
            </a:r>
            <a:r>
              <a:rPr sz="2800" b="1" spc="-5" dirty="0">
                <a:latin typeface="Times New Roman"/>
                <a:cs typeface="Times New Roman"/>
              </a:rPr>
              <a:t>this - </a:t>
            </a:r>
            <a:r>
              <a:rPr sz="2800" b="1" dirty="0">
                <a:latin typeface="Times New Roman"/>
                <a:cs typeface="Times New Roman"/>
              </a:rPr>
              <a:t>or</a:t>
            </a:r>
            <a:r>
              <a:rPr sz="2800" b="1" spc="45" dirty="0">
                <a:latin typeface="Times New Roman"/>
                <a:cs typeface="Times New Roman"/>
              </a:rPr>
              <a:t> </a:t>
            </a:r>
            <a:r>
              <a:rPr sz="2800" b="1" spc="-5" dirty="0">
                <a:latin typeface="Times New Roman"/>
                <a:cs typeface="Times New Roman"/>
              </a:rPr>
              <a:t>else”</a:t>
            </a:r>
            <a:endParaRPr sz="280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  <a:spcBef>
                <a:spcPts val="675"/>
              </a:spcBef>
              <a:buSzPct val="96428"/>
              <a:buFont typeface="Wingdings"/>
              <a:buChar char=""/>
              <a:tabLst>
                <a:tab pos="295910" algn="l"/>
                <a:tab pos="795655" algn="l"/>
                <a:tab pos="1434465" algn="l"/>
                <a:tab pos="3141980" algn="l"/>
                <a:tab pos="5242560" algn="l"/>
                <a:tab pos="5882640" algn="l"/>
              </a:tabLst>
            </a:pPr>
            <a:r>
              <a:rPr sz="2800" b="1" spc="-5" dirty="0">
                <a:latin typeface="Times New Roman"/>
                <a:cs typeface="Times New Roman"/>
              </a:rPr>
              <a:t>In	the	a</a:t>
            </a:r>
            <a:r>
              <a:rPr sz="2800" b="1" spc="10" dirty="0">
                <a:latin typeface="Times New Roman"/>
                <a:cs typeface="Times New Roman"/>
              </a:rPr>
              <a:t>u</a:t>
            </a:r>
            <a:r>
              <a:rPr sz="2800" b="1" spc="-5" dirty="0">
                <a:latin typeface="Times New Roman"/>
                <a:cs typeface="Times New Roman"/>
              </a:rPr>
              <a:t>t</a:t>
            </a:r>
            <a:r>
              <a:rPr sz="2800" b="1" dirty="0">
                <a:latin typeface="Times New Roman"/>
                <a:cs typeface="Times New Roman"/>
              </a:rPr>
              <a:t>o</a:t>
            </a:r>
            <a:r>
              <a:rPr sz="2800" b="1" spc="-5" dirty="0">
                <a:latin typeface="Times New Roman"/>
                <a:cs typeface="Times New Roman"/>
              </a:rPr>
              <a:t>c</a:t>
            </a:r>
            <a:r>
              <a:rPr sz="2800" b="1" spc="-20" dirty="0">
                <a:latin typeface="Times New Roman"/>
                <a:cs typeface="Times New Roman"/>
              </a:rPr>
              <a:t>r</a:t>
            </a:r>
            <a:r>
              <a:rPr sz="2800" b="1" spc="-5" dirty="0">
                <a:latin typeface="Times New Roman"/>
                <a:cs typeface="Times New Roman"/>
              </a:rPr>
              <a:t>a</a:t>
            </a:r>
            <a:r>
              <a:rPr sz="2800" b="1" dirty="0">
                <a:latin typeface="Times New Roman"/>
                <a:cs typeface="Times New Roman"/>
              </a:rPr>
              <a:t>t</a:t>
            </a:r>
            <a:r>
              <a:rPr sz="2800" b="1" spc="-5" dirty="0">
                <a:latin typeface="Times New Roman"/>
                <a:cs typeface="Times New Roman"/>
              </a:rPr>
              <a:t>ic</a:t>
            </a:r>
            <a:r>
              <a:rPr sz="2800" b="1" dirty="0">
                <a:latin typeface="Times New Roman"/>
                <a:cs typeface="Times New Roman"/>
              </a:rPr>
              <a:t>	</a:t>
            </a:r>
            <a:r>
              <a:rPr sz="2800" b="1" spc="-5" dirty="0">
                <a:latin typeface="Times New Roman"/>
                <a:cs typeface="Times New Roman"/>
              </a:rPr>
              <a:t>env</a:t>
            </a:r>
            <a:r>
              <a:rPr sz="2800" b="1" dirty="0">
                <a:latin typeface="Times New Roman"/>
                <a:cs typeface="Times New Roman"/>
              </a:rPr>
              <a:t>i</a:t>
            </a:r>
            <a:r>
              <a:rPr sz="2800" b="1" spc="-5" dirty="0">
                <a:latin typeface="Times New Roman"/>
                <a:cs typeface="Times New Roman"/>
              </a:rPr>
              <a:t>ronment</a:t>
            </a:r>
            <a:r>
              <a:rPr sz="2800" b="1" dirty="0">
                <a:latin typeface="Times New Roman"/>
                <a:cs typeface="Times New Roman"/>
              </a:rPr>
              <a:t>	</a:t>
            </a:r>
            <a:r>
              <a:rPr sz="2800" b="1" spc="-5" dirty="0">
                <a:latin typeface="Times New Roman"/>
                <a:cs typeface="Times New Roman"/>
              </a:rPr>
              <a:t>the</a:t>
            </a:r>
            <a:r>
              <a:rPr sz="2800" b="1" dirty="0">
                <a:latin typeface="Times New Roman"/>
                <a:cs typeface="Times New Roman"/>
              </a:rPr>
              <a:t>	m</a:t>
            </a:r>
            <a:r>
              <a:rPr sz="2800" b="1" spc="-5" dirty="0">
                <a:latin typeface="Times New Roman"/>
                <a:cs typeface="Times New Roman"/>
              </a:rPr>
              <a:t>a</a:t>
            </a:r>
            <a:r>
              <a:rPr sz="2800" b="1" dirty="0">
                <a:latin typeface="Times New Roman"/>
                <a:cs typeface="Times New Roman"/>
              </a:rPr>
              <a:t>n</a:t>
            </a:r>
            <a:r>
              <a:rPr sz="2800" b="1" spc="-5" dirty="0">
                <a:latin typeface="Times New Roman"/>
                <a:cs typeface="Times New Roman"/>
              </a:rPr>
              <a:t>a</a:t>
            </a:r>
            <a:r>
              <a:rPr sz="2800" b="1" dirty="0">
                <a:latin typeface="Times New Roman"/>
                <a:cs typeface="Times New Roman"/>
              </a:rPr>
              <a:t>g</a:t>
            </a:r>
            <a:r>
              <a:rPr sz="2800" b="1" spc="-5" dirty="0">
                <a:latin typeface="Times New Roman"/>
                <a:cs typeface="Times New Roman"/>
              </a:rPr>
              <a:t>e</a:t>
            </a:r>
            <a:r>
              <a:rPr sz="2800" b="1" spc="-20" dirty="0">
                <a:latin typeface="Times New Roman"/>
                <a:cs typeface="Times New Roman"/>
              </a:rPr>
              <a:t>r</a:t>
            </a:r>
            <a:r>
              <a:rPr sz="2800" b="1" spc="-5" dirty="0">
                <a:latin typeface="Times New Roman"/>
                <a:cs typeface="Times New Roman"/>
              </a:rPr>
              <a:t>ial  </a:t>
            </a:r>
            <a:r>
              <a:rPr sz="2800" b="1" dirty="0">
                <a:latin typeface="Times New Roman"/>
                <a:cs typeface="Times New Roman"/>
              </a:rPr>
              <a:t>orientation </a:t>
            </a:r>
            <a:r>
              <a:rPr sz="2800" b="1" spc="-5" dirty="0">
                <a:latin typeface="Times New Roman"/>
                <a:cs typeface="Times New Roman"/>
              </a:rPr>
              <a:t>is formal, </a:t>
            </a:r>
            <a:r>
              <a:rPr sz="2800" b="1" dirty="0">
                <a:latin typeface="Times New Roman"/>
                <a:cs typeface="Times New Roman"/>
              </a:rPr>
              <a:t>official</a:t>
            </a:r>
            <a:r>
              <a:rPr sz="2800" b="1" spc="-40" dirty="0">
                <a:latin typeface="Times New Roman"/>
                <a:cs typeface="Times New Roman"/>
              </a:rPr>
              <a:t> </a:t>
            </a:r>
            <a:r>
              <a:rPr sz="2800" b="1" u="heavy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authority</a:t>
            </a:r>
            <a:endParaRPr sz="2800">
              <a:latin typeface="Times New Roman"/>
              <a:cs typeface="Times New Roman"/>
            </a:endParaRPr>
          </a:p>
          <a:p>
            <a:pPr marL="295275" indent="-283210">
              <a:lnSpc>
                <a:spcPct val="100000"/>
              </a:lnSpc>
              <a:spcBef>
                <a:spcPts val="670"/>
              </a:spcBef>
              <a:buSzPct val="96428"/>
              <a:buFont typeface="Wingdings"/>
              <a:buChar char=""/>
              <a:tabLst>
                <a:tab pos="295910" algn="l"/>
              </a:tabLst>
            </a:pPr>
            <a:r>
              <a:rPr sz="2800" b="1" spc="-5" dirty="0">
                <a:latin typeface="Times New Roman"/>
                <a:cs typeface="Times New Roman"/>
              </a:rPr>
              <a:t>The employee </a:t>
            </a:r>
            <a:r>
              <a:rPr sz="2800" b="1" dirty="0">
                <a:latin typeface="Times New Roman"/>
                <a:cs typeface="Times New Roman"/>
              </a:rPr>
              <a:t>orientation </a:t>
            </a:r>
            <a:r>
              <a:rPr sz="2800" b="1" spc="-5" dirty="0">
                <a:latin typeface="Times New Roman"/>
                <a:cs typeface="Times New Roman"/>
              </a:rPr>
              <a:t>is </a:t>
            </a:r>
            <a:r>
              <a:rPr sz="2800" b="1" i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obedience</a:t>
            </a:r>
            <a:r>
              <a:rPr sz="2800" b="1" i="1" spc="-5" dirty="0">
                <a:latin typeface="Times New Roman"/>
                <a:cs typeface="Times New Roman"/>
              </a:rPr>
              <a:t> </a:t>
            </a:r>
            <a:r>
              <a:rPr sz="2800" b="1" spc="-5" dirty="0">
                <a:latin typeface="Times New Roman"/>
                <a:cs typeface="Times New Roman"/>
              </a:rPr>
              <a:t>to a</a:t>
            </a:r>
            <a:r>
              <a:rPr sz="2800" b="1" spc="-10" dirty="0">
                <a:latin typeface="Times New Roman"/>
                <a:cs typeface="Times New Roman"/>
              </a:rPr>
              <a:t> </a:t>
            </a:r>
            <a:r>
              <a:rPr sz="2800" b="1" dirty="0">
                <a:latin typeface="Times New Roman"/>
                <a:cs typeface="Times New Roman"/>
              </a:rPr>
              <a:t>boss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573023" y="3872484"/>
            <a:ext cx="717804" cy="72999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838200" y="3837432"/>
            <a:ext cx="1060703" cy="789432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932432" y="3837432"/>
            <a:ext cx="1892808" cy="789432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3858767" y="3837432"/>
            <a:ext cx="2503932" cy="789432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6396228" y="3837432"/>
            <a:ext cx="1476755" cy="789432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7906511" y="3837432"/>
            <a:ext cx="707135" cy="789432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 txBox="1"/>
          <p:nvPr/>
        </p:nvSpPr>
        <p:spPr>
          <a:xfrm>
            <a:off x="6605778" y="3929253"/>
            <a:ext cx="177355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522730" algn="l"/>
              </a:tabLst>
            </a:pPr>
            <a:r>
              <a:rPr sz="2800" b="1" spc="-5" dirty="0">
                <a:latin typeface="Times New Roman"/>
                <a:cs typeface="Times New Roman"/>
              </a:rPr>
              <a:t>r</a:t>
            </a:r>
            <a:r>
              <a:rPr sz="2800" b="1" spc="-20" dirty="0">
                <a:latin typeface="Times New Roman"/>
                <a:cs typeface="Times New Roman"/>
              </a:rPr>
              <a:t>e</a:t>
            </a:r>
            <a:r>
              <a:rPr sz="2800" b="1" spc="-5" dirty="0">
                <a:latin typeface="Times New Roman"/>
                <a:cs typeface="Times New Roman"/>
              </a:rPr>
              <a:t>s</a:t>
            </a:r>
            <a:r>
              <a:rPr sz="2800" b="1" dirty="0">
                <a:latin typeface="Times New Roman"/>
                <a:cs typeface="Times New Roman"/>
              </a:rPr>
              <a:t>u</a:t>
            </a:r>
            <a:r>
              <a:rPr sz="2800" b="1" spc="-5" dirty="0">
                <a:latin typeface="Times New Roman"/>
                <a:cs typeface="Times New Roman"/>
              </a:rPr>
              <a:t>lts</a:t>
            </a:r>
            <a:r>
              <a:rPr sz="2800" b="1" dirty="0">
                <a:latin typeface="Times New Roman"/>
                <a:cs typeface="Times New Roman"/>
              </a:rPr>
              <a:t>	</a:t>
            </a:r>
            <a:r>
              <a:rPr sz="2800" b="1" spc="-5" dirty="0">
                <a:latin typeface="Times New Roman"/>
                <a:cs typeface="Times New Roman"/>
              </a:rPr>
              <a:t>is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556259" y="4264152"/>
            <a:ext cx="2185416" cy="789432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769619" y="4753355"/>
            <a:ext cx="3726179" cy="76200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2360676" y="4264152"/>
            <a:ext cx="845819" cy="789432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2827020" y="4264152"/>
            <a:ext cx="1161287" cy="789432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3605784" y="4264152"/>
            <a:ext cx="1103376" cy="789432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573023" y="4811267"/>
            <a:ext cx="717804" cy="72999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838200" y="4776215"/>
            <a:ext cx="1969008" cy="789432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2427732" y="4776215"/>
            <a:ext cx="1318259" cy="789432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3364991" y="4776215"/>
            <a:ext cx="1040891" cy="789432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4027932" y="4776215"/>
            <a:ext cx="707136" cy="789432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4352544" y="4776215"/>
            <a:ext cx="2129028" cy="789432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4565903" y="5265420"/>
            <a:ext cx="1702307" cy="76200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573023" y="5323332"/>
            <a:ext cx="717804" cy="72999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838200" y="5288279"/>
            <a:ext cx="2439924" cy="789432"/>
          </a:xfrm>
          <a:prstGeom prst="rect">
            <a:avLst/>
          </a:prstGeom>
          <a:blipFill>
            <a:blip r:embed="rId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2900172" y="5288279"/>
            <a:ext cx="1476755" cy="789432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3995928" y="5288279"/>
            <a:ext cx="707136" cy="789432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4320540" y="5288279"/>
            <a:ext cx="1891284" cy="789432"/>
          </a:xfrm>
          <a:prstGeom prst="rect">
            <a:avLst/>
          </a:prstGeom>
          <a:blipFill>
            <a:blip r:embed="rId5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 txBox="1"/>
          <p:nvPr/>
        </p:nvSpPr>
        <p:spPr>
          <a:xfrm>
            <a:off x="764540" y="3929253"/>
            <a:ext cx="5482590" cy="19030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5275" indent="-283210">
              <a:lnSpc>
                <a:spcPct val="100000"/>
              </a:lnSpc>
              <a:spcBef>
                <a:spcPts val="95"/>
              </a:spcBef>
              <a:buSzPct val="96428"/>
              <a:buFont typeface="Wingdings"/>
              <a:buChar char=""/>
              <a:tabLst>
                <a:tab pos="295910" algn="l"/>
                <a:tab pos="1388745" algn="l"/>
                <a:tab pos="3315335" algn="l"/>
              </a:tabLst>
            </a:pPr>
            <a:r>
              <a:rPr sz="2800" b="1" spc="-5" dirty="0">
                <a:latin typeface="Times New Roman"/>
                <a:cs typeface="Times New Roman"/>
              </a:rPr>
              <a:t>The	</a:t>
            </a:r>
            <a:r>
              <a:rPr sz="2800" b="1" dirty="0">
                <a:latin typeface="Times New Roman"/>
                <a:cs typeface="Times New Roman"/>
              </a:rPr>
              <a:t>employee	</a:t>
            </a:r>
            <a:r>
              <a:rPr sz="2800" b="1" spc="-5" dirty="0">
                <a:latin typeface="Times New Roman"/>
                <a:cs typeface="Times New Roman"/>
              </a:rPr>
              <a:t>psychological</a:t>
            </a:r>
            <a:endParaRPr sz="2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800" b="1" i="1" u="heavy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dependence </a:t>
            </a:r>
            <a:r>
              <a:rPr sz="2800" b="1" i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on their</a:t>
            </a:r>
            <a:r>
              <a:rPr sz="2800" b="1" i="1" u="heavy" spc="-3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800" b="1" i="1" u="heavy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boss</a:t>
            </a:r>
            <a:endParaRPr sz="2800">
              <a:latin typeface="Times New Roman"/>
              <a:cs typeface="Times New Roman"/>
            </a:endParaRPr>
          </a:p>
          <a:p>
            <a:pPr marL="295275" indent="-283210">
              <a:lnSpc>
                <a:spcPct val="100000"/>
              </a:lnSpc>
              <a:spcBef>
                <a:spcPts val="675"/>
              </a:spcBef>
              <a:buSzPct val="96428"/>
              <a:buFont typeface="Wingdings"/>
              <a:buChar char=""/>
              <a:tabLst>
                <a:tab pos="295910" algn="l"/>
              </a:tabLst>
            </a:pPr>
            <a:r>
              <a:rPr sz="2800" b="1" spc="-5" dirty="0">
                <a:latin typeface="Times New Roman"/>
                <a:cs typeface="Times New Roman"/>
              </a:rPr>
              <a:t>Employee needs met </a:t>
            </a:r>
            <a:r>
              <a:rPr sz="2800" b="1" dirty="0">
                <a:latin typeface="Times New Roman"/>
                <a:cs typeface="Times New Roman"/>
              </a:rPr>
              <a:t>is</a:t>
            </a:r>
            <a:r>
              <a:rPr sz="2800" b="1" spc="20" dirty="0">
                <a:latin typeface="Times New Roman"/>
                <a:cs typeface="Times New Roman"/>
              </a:rPr>
              <a:t> </a:t>
            </a:r>
            <a:r>
              <a:rPr sz="2800" b="1" i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subsistence</a:t>
            </a:r>
            <a:endParaRPr sz="2800">
              <a:latin typeface="Times New Roman"/>
              <a:cs typeface="Times New Roman"/>
            </a:endParaRPr>
          </a:p>
          <a:p>
            <a:pPr marL="295275" indent="-283210">
              <a:lnSpc>
                <a:spcPct val="100000"/>
              </a:lnSpc>
              <a:spcBef>
                <a:spcPts val="670"/>
              </a:spcBef>
              <a:buSzPct val="96428"/>
              <a:buFont typeface="Wingdings"/>
              <a:buChar char=""/>
              <a:tabLst>
                <a:tab pos="295910" algn="l"/>
              </a:tabLst>
            </a:pPr>
            <a:r>
              <a:rPr sz="2800" b="1" spc="-5" dirty="0">
                <a:latin typeface="Times New Roman"/>
                <a:cs typeface="Times New Roman"/>
              </a:rPr>
              <a:t>Performance results </a:t>
            </a:r>
            <a:r>
              <a:rPr sz="2800" b="1" dirty="0">
                <a:latin typeface="Times New Roman"/>
                <a:cs typeface="Times New Roman"/>
              </a:rPr>
              <a:t>is</a:t>
            </a:r>
            <a:r>
              <a:rPr sz="2800" b="1" spc="-5" dirty="0">
                <a:latin typeface="Times New Roman"/>
                <a:cs typeface="Times New Roman"/>
              </a:rPr>
              <a:t> </a:t>
            </a:r>
            <a:r>
              <a:rPr sz="2800" b="1" i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minimum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68" name="object 68"/>
          <p:cNvSpPr/>
          <p:nvPr/>
        </p:nvSpPr>
        <p:spPr>
          <a:xfrm>
            <a:off x="4533900" y="5777484"/>
            <a:ext cx="1464564" cy="76200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457200" y="304800"/>
            <a:ext cx="8458200" cy="1143000"/>
          </a:xfrm>
          <a:prstGeom prst="rect">
            <a:avLst/>
          </a:prstGeom>
          <a:blipFill>
            <a:blip r:embed="rId5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539495" y="774191"/>
            <a:ext cx="6377939" cy="88391"/>
          </a:xfrm>
          <a:prstGeom prst="rect">
            <a:avLst/>
          </a:prstGeom>
          <a:blipFill>
            <a:blip r:embed="rId5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295656" y="219456"/>
            <a:ext cx="6979920" cy="902208"/>
          </a:xfrm>
          <a:prstGeom prst="rect">
            <a:avLst/>
          </a:prstGeom>
          <a:blipFill>
            <a:blip r:embed="rId5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295656" y="707136"/>
            <a:ext cx="2735580" cy="902208"/>
          </a:xfrm>
          <a:prstGeom prst="rect">
            <a:avLst/>
          </a:prstGeom>
          <a:blipFill>
            <a:blip r:embed="rId5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 txBox="1">
            <a:spLocks noGrp="1"/>
          </p:cNvSpPr>
          <p:nvPr>
            <p:ph type="title"/>
          </p:nvPr>
        </p:nvSpPr>
        <p:spPr>
          <a:xfrm>
            <a:off x="535940" y="335026"/>
            <a:ext cx="6361430" cy="10013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3200" b="1" u="heavy" spc="-5" dirty="0">
                <a:uFill>
                  <a:solidFill>
                    <a:srgbClr val="000000"/>
                  </a:solidFill>
                </a:uFill>
                <a:latin typeface="Tahoma"/>
                <a:cs typeface="Tahoma"/>
              </a:rPr>
              <a:t>MODELS </a:t>
            </a:r>
            <a:r>
              <a:rPr sz="3200" b="1" u="heavy" spc="5" dirty="0">
                <a:uFill>
                  <a:solidFill>
                    <a:srgbClr val="000000"/>
                  </a:solidFill>
                </a:uFill>
                <a:latin typeface="Tahoma"/>
                <a:cs typeface="Tahoma"/>
              </a:rPr>
              <a:t>OF </a:t>
            </a:r>
            <a:r>
              <a:rPr sz="3200" b="1" u="heavy" dirty="0">
                <a:uFill>
                  <a:solidFill>
                    <a:srgbClr val="000000"/>
                  </a:solidFill>
                </a:uFill>
                <a:latin typeface="Tahoma"/>
                <a:cs typeface="Tahoma"/>
              </a:rPr>
              <a:t>ORGANIZATIONAL </a:t>
            </a:r>
            <a:r>
              <a:rPr sz="3200" b="1" dirty="0">
                <a:latin typeface="Tahoma"/>
                <a:cs typeface="Tahoma"/>
              </a:rPr>
              <a:t> </a:t>
            </a:r>
            <a:r>
              <a:rPr sz="3200" b="1" u="heavy" spc="-5" dirty="0">
                <a:uFill>
                  <a:solidFill>
                    <a:srgbClr val="000000"/>
                  </a:solidFill>
                </a:uFill>
                <a:latin typeface="Tahoma"/>
                <a:cs typeface="Tahoma"/>
              </a:rPr>
              <a:t>BEHAVIOR</a:t>
            </a:r>
            <a:endParaRPr sz="3200">
              <a:latin typeface="Tahoma"/>
              <a:cs typeface="Tahoma"/>
            </a:endParaRPr>
          </a:p>
        </p:txBody>
      </p:sp>
      <p:sp>
        <p:nvSpPr>
          <p:cNvPr id="74" name="object 74"/>
          <p:cNvSpPr/>
          <p:nvPr/>
        </p:nvSpPr>
        <p:spPr>
          <a:xfrm>
            <a:off x="539495" y="1261872"/>
            <a:ext cx="2247900" cy="88391"/>
          </a:xfrm>
          <a:prstGeom prst="rect">
            <a:avLst/>
          </a:prstGeom>
          <a:blipFill>
            <a:blip r:embed="rId5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0" y="0"/>
            <a:ext cx="457200" cy="6859905"/>
          </a:xfrm>
          <a:custGeom>
            <a:avLst/>
            <a:gdLst/>
            <a:ahLst/>
            <a:cxnLst/>
            <a:rect l="l" t="t" r="r" b="b"/>
            <a:pathLst>
              <a:path w="457200" h="6859905">
                <a:moveTo>
                  <a:pt x="457200" y="0"/>
                </a:moveTo>
                <a:lnTo>
                  <a:pt x="0" y="0"/>
                </a:lnTo>
                <a:lnTo>
                  <a:pt x="0" y="6859523"/>
                </a:lnTo>
                <a:lnTo>
                  <a:pt x="457200" y="6859523"/>
                </a:lnTo>
                <a:lnTo>
                  <a:pt x="4572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123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85"/>
              </a:spcBef>
            </a:pPr>
            <a:r>
              <a:rPr sz="3200" dirty="0">
                <a:solidFill>
                  <a:srgbClr val="000000"/>
                </a:solidFill>
                <a:latin typeface="Times New Roman"/>
                <a:cs typeface="Times New Roman"/>
              </a:rPr>
              <a:t>The Custodial</a:t>
            </a:r>
            <a:r>
              <a:rPr sz="3200" spc="-3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00"/>
                </a:solidFill>
                <a:latin typeface="Times New Roman"/>
                <a:cs typeface="Times New Roman"/>
              </a:rPr>
              <a:t>Model</a:t>
            </a:r>
            <a:endParaRPr sz="3200">
              <a:latin typeface="Times New Roman"/>
              <a:cs typeface="Times New Roman"/>
            </a:endParaRPr>
          </a:p>
          <a:p>
            <a:pPr marL="295275" indent="-283210">
              <a:lnSpc>
                <a:spcPct val="100000"/>
              </a:lnSpc>
              <a:spcBef>
                <a:spcPts val="680"/>
              </a:spcBef>
              <a:buSzPct val="96428"/>
              <a:buFont typeface="Wingdings"/>
              <a:buChar char=""/>
              <a:tabLst>
                <a:tab pos="295910" algn="l"/>
              </a:tabLst>
            </a:pPr>
            <a:r>
              <a:rPr spc="-5" dirty="0">
                <a:solidFill>
                  <a:srgbClr val="000000"/>
                </a:solidFill>
                <a:latin typeface="Times New Roman"/>
                <a:cs typeface="Times New Roman"/>
              </a:rPr>
              <a:t>Depends </a:t>
            </a:r>
            <a:r>
              <a:rPr dirty="0">
                <a:solidFill>
                  <a:srgbClr val="000000"/>
                </a:solidFill>
                <a:latin typeface="Times New Roman"/>
                <a:cs typeface="Times New Roman"/>
              </a:rPr>
              <a:t>on </a:t>
            </a:r>
            <a:r>
              <a:rPr i="1" u="heavy" spc="-5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economic</a:t>
            </a:r>
            <a:r>
              <a:rPr i="1" u="heavy" spc="25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i="1" u="heavy" spc="-5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resources</a:t>
            </a:r>
          </a:p>
          <a:p>
            <a:pPr marL="295275" indent="-283210">
              <a:lnSpc>
                <a:spcPct val="100000"/>
              </a:lnSpc>
              <a:spcBef>
                <a:spcPts val="675"/>
              </a:spcBef>
              <a:buSzPct val="96428"/>
              <a:buFont typeface="Wingdings"/>
              <a:buChar char=""/>
              <a:tabLst>
                <a:tab pos="295910" algn="l"/>
              </a:tabLst>
            </a:pPr>
            <a:r>
              <a:rPr spc="-5" dirty="0">
                <a:solidFill>
                  <a:srgbClr val="000000"/>
                </a:solidFill>
                <a:latin typeface="Times New Roman"/>
                <a:cs typeface="Times New Roman"/>
              </a:rPr>
              <a:t>The managerial </a:t>
            </a:r>
            <a:r>
              <a:rPr dirty="0">
                <a:solidFill>
                  <a:srgbClr val="000000"/>
                </a:solidFill>
                <a:latin typeface="Times New Roman"/>
                <a:cs typeface="Times New Roman"/>
              </a:rPr>
              <a:t>orientation </a:t>
            </a:r>
            <a:r>
              <a:rPr spc="-5" dirty="0">
                <a:solidFill>
                  <a:srgbClr val="000000"/>
                </a:solidFill>
                <a:latin typeface="Times New Roman"/>
                <a:cs typeface="Times New Roman"/>
              </a:rPr>
              <a:t>is</a:t>
            </a:r>
            <a:r>
              <a:rPr spc="-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i="1" u="heavy" spc="-5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money</a:t>
            </a:r>
          </a:p>
          <a:p>
            <a:pPr marL="295275" indent="-283210">
              <a:lnSpc>
                <a:spcPct val="100000"/>
              </a:lnSpc>
              <a:spcBef>
                <a:spcPts val="670"/>
              </a:spcBef>
              <a:buSzPct val="96428"/>
              <a:buFont typeface="Wingdings"/>
              <a:buChar char=""/>
              <a:tabLst>
                <a:tab pos="295910" algn="l"/>
              </a:tabLst>
            </a:pPr>
            <a:r>
              <a:rPr spc="-5" dirty="0">
                <a:solidFill>
                  <a:srgbClr val="000000"/>
                </a:solidFill>
                <a:latin typeface="Times New Roman"/>
                <a:cs typeface="Times New Roman"/>
              </a:rPr>
              <a:t>The employee orientation is </a:t>
            </a:r>
            <a:r>
              <a:rPr i="1" u="heavy" spc="-5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security and</a:t>
            </a:r>
            <a:r>
              <a:rPr i="1" u="heavy" spc="75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i="1" u="heavy" spc="-5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benefits</a:t>
            </a:r>
          </a:p>
          <a:p>
            <a:pPr marL="295275" indent="-283210">
              <a:lnSpc>
                <a:spcPct val="100000"/>
              </a:lnSpc>
              <a:spcBef>
                <a:spcPts val="675"/>
              </a:spcBef>
              <a:buSzPct val="96428"/>
              <a:buFont typeface="Wingdings"/>
              <a:buChar char=""/>
              <a:tabLst>
                <a:tab pos="295910" algn="l"/>
                <a:tab pos="1388745" algn="l"/>
                <a:tab pos="3315335" algn="l"/>
                <a:tab pos="5853430" algn="l"/>
                <a:tab pos="7364095" algn="l"/>
              </a:tabLst>
            </a:pPr>
            <a:r>
              <a:rPr spc="-5" dirty="0">
                <a:solidFill>
                  <a:srgbClr val="000000"/>
                </a:solidFill>
                <a:latin typeface="Times New Roman"/>
                <a:cs typeface="Times New Roman"/>
              </a:rPr>
              <a:t>The	e</a:t>
            </a:r>
            <a:r>
              <a:rPr spc="5" dirty="0">
                <a:solidFill>
                  <a:srgbClr val="000000"/>
                </a:solidFill>
                <a:latin typeface="Times New Roman"/>
                <a:cs typeface="Times New Roman"/>
              </a:rPr>
              <a:t>m</a:t>
            </a:r>
            <a:r>
              <a:rPr spc="-5" dirty="0">
                <a:solidFill>
                  <a:srgbClr val="000000"/>
                </a:solidFill>
                <a:latin typeface="Times New Roman"/>
                <a:cs typeface="Times New Roman"/>
              </a:rPr>
              <a:t>pl</a:t>
            </a:r>
            <a:r>
              <a:rPr spc="5" dirty="0">
                <a:solidFill>
                  <a:srgbClr val="000000"/>
                </a:solidFill>
                <a:latin typeface="Times New Roman"/>
                <a:cs typeface="Times New Roman"/>
              </a:rPr>
              <a:t>o</a:t>
            </a:r>
            <a:r>
              <a:rPr spc="-5" dirty="0">
                <a:solidFill>
                  <a:srgbClr val="000000"/>
                </a:solidFill>
                <a:latin typeface="Times New Roman"/>
                <a:cs typeface="Times New Roman"/>
              </a:rPr>
              <a:t>yee</a:t>
            </a:r>
            <a:r>
              <a:rPr dirty="0">
                <a:solidFill>
                  <a:srgbClr val="000000"/>
                </a:solidFill>
                <a:latin typeface="Times New Roman"/>
                <a:cs typeface="Times New Roman"/>
              </a:rPr>
              <a:t>	</a:t>
            </a:r>
            <a:r>
              <a:rPr spc="-5" dirty="0">
                <a:solidFill>
                  <a:srgbClr val="000000"/>
                </a:solidFill>
                <a:latin typeface="Times New Roman"/>
                <a:cs typeface="Times New Roman"/>
              </a:rPr>
              <a:t>p</a:t>
            </a:r>
            <a:r>
              <a:rPr dirty="0">
                <a:solidFill>
                  <a:srgbClr val="000000"/>
                </a:solidFill>
                <a:latin typeface="Times New Roman"/>
                <a:cs typeface="Times New Roman"/>
              </a:rPr>
              <a:t>sy</a:t>
            </a:r>
            <a:r>
              <a:rPr spc="-5" dirty="0">
                <a:solidFill>
                  <a:srgbClr val="000000"/>
                </a:solidFill>
                <a:latin typeface="Times New Roman"/>
                <a:cs typeface="Times New Roman"/>
              </a:rPr>
              <a:t>ch</a:t>
            </a:r>
            <a:r>
              <a:rPr dirty="0">
                <a:solidFill>
                  <a:srgbClr val="000000"/>
                </a:solidFill>
                <a:latin typeface="Times New Roman"/>
                <a:cs typeface="Times New Roman"/>
              </a:rPr>
              <a:t>o</a:t>
            </a:r>
            <a:r>
              <a:rPr spc="-5" dirty="0">
                <a:solidFill>
                  <a:srgbClr val="000000"/>
                </a:solidFill>
                <a:latin typeface="Times New Roman"/>
                <a:cs typeface="Times New Roman"/>
              </a:rPr>
              <a:t>logical</a:t>
            </a:r>
            <a:r>
              <a:rPr dirty="0">
                <a:solidFill>
                  <a:srgbClr val="000000"/>
                </a:solidFill>
                <a:latin typeface="Times New Roman"/>
                <a:cs typeface="Times New Roman"/>
              </a:rPr>
              <a:t>	</a:t>
            </a:r>
            <a:r>
              <a:rPr spc="-5" dirty="0">
                <a:solidFill>
                  <a:srgbClr val="000000"/>
                </a:solidFill>
                <a:latin typeface="Times New Roman"/>
                <a:cs typeface="Times New Roman"/>
              </a:rPr>
              <a:t>r</a:t>
            </a:r>
            <a:r>
              <a:rPr spc="-20" dirty="0">
                <a:solidFill>
                  <a:srgbClr val="000000"/>
                </a:solidFill>
                <a:latin typeface="Times New Roman"/>
                <a:cs typeface="Times New Roman"/>
              </a:rPr>
              <a:t>e</a:t>
            </a:r>
            <a:r>
              <a:rPr spc="-5" dirty="0">
                <a:solidFill>
                  <a:srgbClr val="000000"/>
                </a:solidFill>
                <a:latin typeface="Times New Roman"/>
                <a:cs typeface="Times New Roman"/>
              </a:rPr>
              <a:t>s</a:t>
            </a:r>
            <a:r>
              <a:rPr dirty="0">
                <a:solidFill>
                  <a:srgbClr val="000000"/>
                </a:solidFill>
                <a:latin typeface="Times New Roman"/>
                <a:cs typeface="Times New Roman"/>
              </a:rPr>
              <a:t>u</a:t>
            </a:r>
            <a:r>
              <a:rPr spc="-5" dirty="0">
                <a:solidFill>
                  <a:srgbClr val="000000"/>
                </a:solidFill>
                <a:latin typeface="Times New Roman"/>
                <a:cs typeface="Times New Roman"/>
              </a:rPr>
              <a:t>lts</a:t>
            </a:r>
            <a:r>
              <a:rPr dirty="0">
                <a:solidFill>
                  <a:srgbClr val="000000"/>
                </a:solidFill>
                <a:latin typeface="Times New Roman"/>
                <a:cs typeface="Times New Roman"/>
              </a:rPr>
              <a:t>	</a:t>
            </a:r>
            <a:r>
              <a:rPr spc="-5" dirty="0">
                <a:solidFill>
                  <a:srgbClr val="000000"/>
                </a:solidFill>
                <a:latin typeface="Times New Roman"/>
                <a:cs typeface="Times New Roman"/>
              </a:rPr>
              <a:t>is</a:t>
            </a:r>
          </a:p>
          <a:p>
            <a:pPr marL="12700">
              <a:lnSpc>
                <a:spcPct val="100000"/>
              </a:lnSpc>
            </a:pPr>
            <a:r>
              <a:rPr i="1" u="heavy" spc="-5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dependence </a:t>
            </a:r>
            <a:r>
              <a:rPr i="1" u="heavy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on</a:t>
            </a:r>
            <a:r>
              <a:rPr i="1" u="heavy" spc="-1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i="1" u="heavy" spc="-5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organization</a:t>
            </a:r>
          </a:p>
          <a:p>
            <a:pPr marL="295275" indent="-283210">
              <a:lnSpc>
                <a:spcPct val="100000"/>
              </a:lnSpc>
              <a:spcBef>
                <a:spcPts val="670"/>
              </a:spcBef>
              <a:buSzPct val="96428"/>
              <a:buFont typeface="Wingdings"/>
              <a:buChar char=""/>
              <a:tabLst>
                <a:tab pos="295910" algn="l"/>
              </a:tabLst>
            </a:pPr>
            <a:r>
              <a:rPr spc="-5" dirty="0">
                <a:solidFill>
                  <a:srgbClr val="000000"/>
                </a:solidFill>
                <a:latin typeface="Times New Roman"/>
                <a:cs typeface="Times New Roman"/>
              </a:rPr>
              <a:t>Employee needs met is</a:t>
            </a:r>
            <a:r>
              <a:rPr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i="1" u="heavy" spc="-5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security</a:t>
            </a:r>
          </a:p>
          <a:p>
            <a:pPr marL="295275" indent="-283210">
              <a:lnSpc>
                <a:spcPct val="100000"/>
              </a:lnSpc>
              <a:spcBef>
                <a:spcPts val="675"/>
              </a:spcBef>
              <a:buSzPct val="96428"/>
              <a:buFont typeface="Wingdings"/>
              <a:buChar char=""/>
              <a:tabLst>
                <a:tab pos="295910" algn="l"/>
              </a:tabLst>
            </a:pPr>
            <a:r>
              <a:rPr spc="-5" dirty="0">
                <a:solidFill>
                  <a:srgbClr val="000000"/>
                </a:solidFill>
                <a:latin typeface="Times New Roman"/>
                <a:cs typeface="Times New Roman"/>
              </a:rPr>
              <a:t>Performance results </a:t>
            </a:r>
            <a:r>
              <a:rPr dirty="0">
                <a:solidFill>
                  <a:srgbClr val="000000"/>
                </a:solidFill>
                <a:latin typeface="Times New Roman"/>
                <a:cs typeface="Times New Roman"/>
              </a:rPr>
              <a:t>is </a:t>
            </a:r>
            <a:r>
              <a:rPr i="1" u="heavy" spc="-5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passive</a:t>
            </a:r>
            <a:r>
              <a:rPr i="1" u="heavy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i="1" u="heavy" spc="-5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cooperation</a:t>
            </a:r>
          </a:p>
        </p:txBody>
      </p:sp>
      <p:sp>
        <p:nvSpPr>
          <p:cNvPr id="4" name="object 4"/>
          <p:cNvSpPr/>
          <p:nvPr/>
        </p:nvSpPr>
        <p:spPr>
          <a:xfrm>
            <a:off x="457200" y="304800"/>
            <a:ext cx="8458200" cy="1143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39495" y="774191"/>
            <a:ext cx="6377939" cy="8839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95656" y="219456"/>
            <a:ext cx="6979920" cy="90220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95656" y="707136"/>
            <a:ext cx="2735580" cy="90220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535940" y="335026"/>
            <a:ext cx="6361430" cy="10013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3200" b="1" u="heavy" spc="-5" dirty="0">
                <a:uFill>
                  <a:solidFill>
                    <a:srgbClr val="000000"/>
                  </a:solidFill>
                </a:uFill>
                <a:latin typeface="Tahoma"/>
                <a:cs typeface="Tahoma"/>
              </a:rPr>
              <a:t>MODELS </a:t>
            </a:r>
            <a:r>
              <a:rPr sz="3200" b="1" u="heavy" spc="5" dirty="0">
                <a:uFill>
                  <a:solidFill>
                    <a:srgbClr val="000000"/>
                  </a:solidFill>
                </a:uFill>
                <a:latin typeface="Tahoma"/>
                <a:cs typeface="Tahoma"/>
              </a:rPr>
              <a:t>OF </a:t>
            </a:r>
            <a:r>
              <a:rPr sz="3200" b="1" u="heavy" dirty="0">
                <a:uFill>
                  <a:solidFill>
                    <a:srgbClr val="000000"/>
                  </a:solidFill>
                </a:uFill>
                <a:latin typeface="Tahoma"/>
                <a:cs typeface="Tahoma"/>
              </a:rPr>
              <a:t>ORGANIZATIONAL </a:t>
            </a:r>
            <a:r>
              <a:rPr sz="3200" b="1" dirty="0">
                <a:latin typeface="Tahoma"/>
                <a:cs typeface="Tahoma"/>
              </a:rPr>
              <a:t> </a:t>
            </a:r>
            <a:r>
              <a:rPr sz="3200" b="1" u="heavy" spc="-5" dirty="0">
                <a:uFill>
                  <a:solidFill>
                    <a:srgbClr val="000000"/>
                  </a:solidFill>
                </a:uFill>
                <a:latin typeface="Tahoma"/>
                <a:cs typeface="Tahoma"/>
              </a:rPr>
              <a:t>BEHAVIOR</a:t>
            </a:r>
            <a:endParaRPr sz="3200">
              <a:latin typeface="Tahoma"/>
              <a:cs typeface="Tahoma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39495" y="1261872"/>
            <a:ext cx="2247900" cy="8839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0" y="0"/>
            <a:ext cx="457200" cy="6859905"/>
          </a:xfrm>
          <a:custGeom>
            <a:avLst/>
            <a:gdLst/>
            <a:ahLst/>
            <a:cxnLst/>
            <a:rect l="l" t="t" r="r" b="b"/>
            <a:pathLst>
              <a:path w="457200" h="6859905">
                <a:moveTo>
                  <a:pt x="457200" y="0"/>
                </a:moveTo>
                <a:lnTo>
                  <a:pt x="0" y="0"/>
                </a:lnTo>
                <a:lnTo>
                  <a:pt x="0" y="6859523"/>
                </a:lnTo>
                <a:lnTo>
                  <a:pt x="457200" y="6859523"/>
                </a:lnTo>
                <a:lnTo>
                  <a:pt x="4572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77240" y="4334255"/>
            <a:ext cx="7588250" cy="33655"/>
          </a:xfrm>
          <a:custGeom>
            <a:avLst/>
            <a:gdLst/>
            <a:ahLst/>
            <a:cxnLst/>
            <a:rect l="l" t="t" r="r" b="b"/>
            <a:pathLst>
              <a:path w="7588250" h="33654">
                <a:moveTo>
                  <a:pt x="7587995" y="0"/>
                </a:moveTo>
                <a:lnTo>
                  <a:pt x="0" y="0"/>
                </a:lnTo>
                <a:lnTo>
                  <a:pt x="0" y="33528"/>
                </a:lnTo>
                <a:lnTo>
                  <a:pt x="7587995" y="33528"/>
                </a:lnTo>
                <a:lnTo>
                  <a:pt x="758799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77240" y="4760976"/>
            <a:ext cx="1862455" cy="33655"/>
          </a:xfrm>
          <a:custGeom>
            <a:avLst/>
            <a:gdLst/>
            <a:ahLst/>
            <a:cxnLst/>
            <a:rect l="l" t="t" r="r" b="b"/>
            <a:pathLst>
              <a:path w="1862455" h="33654">
                <a:moveTo>
                  <a:pt x="1862327" y="0"/>
                </a:moveTo>
                <a:lnTo>
                  <a:pt x="0" y="0"/>
                </a:lnTo>
                <a:lnTo>
                  <a:pt x="0" y="33528"/>
                </a:lnTo>
                <a:lnTo>
                  <a:pt x="1862327" y="33528"/>
                </a:lnTo>
                <a:lnTo>
                  <a:pt x="186232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657855" y="5273040"/>
            <a:ext cx="3279775" cy="33655"/>
          </a:xfrm>
          <a:custGeom>
            <a:avLst/>
            <a:gdLst/>
            <a:ahLst/>
            <a:cxnLst/>
            <a:rect l="l" t="t" r="r" b="b"/>
            <a:pathLst>
              <a:path w="3279775" h="33654">
                <a:moveTo>
                  <a:pt x="3279648" y="0"/>
                </a:moveTo>
                <a:lnTo>
                  <a:pt x="0" y="0"/>
                </a:lnTo>
                <a:lnTo>
                  <a:pt x="0" y="33528"/>
                </a:lnTo>
                <a:lnTo>
                  <a:pt x="3279648" y="33528"/>
                </a:lnTo>
                <a:lnTo>
                  <a:pt x="327964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764540" y="1291566"/>
            <a:ext cx="7614920" cy="4967605"/>
          </a:xfrm>
          <a:prstGeom prst="rect">
            <a:avLst/>
          </a:prstGeom>
        </p:spPr>
        <p:txBody>
          <a:bodyPr vert="horz" wrap="square" lIns="0" tIns="112395" rIns="0" bIns="0" rtlCol="0">
            <a:spAutoFit/>
          </a:bodyPr>
          <a:lstStyle/>
          <a:p>
            <a:pPr marL="114935">
              <a:lnSpc>
                <a:spcPct val="100000"/>
              </a:lnSpc>
              <a:spcBef>
                <a:spcPts val="885"/>
              </a:spcBef>
            </a:pPr>
            <a:r>
              <a:rPr sz="3200" b="1" dirty="0">
                <a:latin typeface="Times New Roman"/>
                <a:cs typeface="Times New Roman"/>
              </a:rPr>
              <a:t>The Supportive</a:t>
            </a:r>
            <a:r>
              <a:rPr sz="3200" b="1" spc="-45" dirty="0">
                <a:latin typeface="Times New Roman"/>
                <a:cs typeface="Times New Roman"/>
              </a:rPr>
              <a:t> </a:t>
            </a:r>
            <a:r>
              <a:rPr sz="3200" b="1" dirty="0">
                <a:latin typeface="Times New Roman"/>
                <a:cs typeface="Times New Roman"/>
              </a:rPr>
              <a:t>Model-</a:t>
            </a:r>
            <a:endParaRPr sz="3200">
              <a:latin typeface="Times New Roman"/>
              <a:cs typeface="Times New Roman"/>
            </a:endParaRPr>
          </a:p>
          <a:p>
            <a:pPr marL="295275" indent="-283210">
              <a:lnSpc>
                <a:spcPct val="100000"/>
              </a:lnSpc>
              <a:spcBef>
                <a:spcPts val="680"/>
              </a:spcBef>
              <a:buSzPct val="96428"/>
              <a:buFont typeface="Wingdings"/>
              <a:buChar char=""/>
              <a:tabLst>
                <a:tab pos="295910" algn="l"/>
              </a:tabLst>
            </a:pPr>
            <a:r>
              <a:rPr sz="2800" b="1" spc="-5" dirty="0">
                <a:latin typeface="Times New Roman"/>
                <a:cs typeface="Times New Roman"/>
              </a:rPr>
              <a:t>Depends </a:t>
            </a:r>
            <a:r>
              <a:rPr sz="2800" b="1" dirty="0">
                <a:latin typeface="Times New Roman"/>
                <a:cs typeface="Times New Roman"/>
              </a:rPr>
              <a:t>on</a:t>
            </a:r>
            <a:r>
              <a:rPr sz="2800" b="1" spc="25" dirty="0">
                <a:latin typeface="Times New Roman"/>
                <a:cs typeface="Times New Roman"/>
              </a:rPr>
              <a:t> </a:t>
            </a:r>
            <a:r>
              <a:rPr sz="2800" b="1" i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leadership</a:t>
            </a:r>
            <a:endParaRPr sz="2800">
              <a:latin typeface="Times New Roman"/>
              <a:cs typeface="Times New Roman"/>
            </a:endParaRPr>
          </a:p>
          <a:p>
            <a:pPr marL="295275" indent="-283210">
              <a:lnSpc>
                <a:spcPct val="100000"/>
              </a:lnSpc>
              <a:spcBef>
                <a:spcPts val="675"/>
              </a:spcBef>
              <a:buSzPct val="96428"/>
              <a:buFont typeface="Wingdings"/>
              <a:buChar char=""/>
              <a:tabLst>
                <a:tab pos="295910" algn="l"/>
              </a:tabLst>
            </a:pPr>
            <a:r>
              <a:rPr sz="2800" b="1" spc="-5" dirty="0">
                <a:latin typeface="Times New Roman"/>
                <a:cs typeface="Times New Roman"/>
              </a:rPr>
              <a:t>The managerial </a:t>
            </a:r>
            <a:r>
              <a:rPr sz="2800" b="1" dirty="0">
                <a:latin typeface="Times New Roman"/>
                <a:cs typeface="Times New Roman"/>
              </a:rPr>
              <a:t>orientation </a:t>
            </a:r>
            <a:r>
              <a:rPr sz="2800" b="1" spc="-5" dirty="0">
                <a:latin typeface="Times New Roman"/>
                <a:cs typeface="Times New Roman"/>
              </a:rPr>
              <a:t>is to </a:t>
            </a:r>
            <a:r>
              <a:rPr sz="2800" b="1" i="1" u="heavy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support</a:t>
            </a:r>
            <a:endParaRPr sz="2800">
              <a:latin typeface="Times New Roman"/>
              <a:cs typeface="Times New Roman"/>
            </a:endParaRPr>
          </a:p>
          <a:p>
            <a:pPr marL="295275" indent="-283210">
              <a:lnSpc>
                <a:spcPct val="100000"/>
              </a:lnSpc>
              <a:spcBef>
                <a:spcPts val="670"/>
              </a:spcBef>
              <a:buSzPct val="96428"/>
              <a:buFont typeface="Wingdings"/>
              <a:buChar char=""/>
              <a:tabLst>
                <a:tab pos="295910" algn="l"/>
              </a:tabLst>
            </a:pPr>
            <a:r>
              <a:rPr sz="2800" b="1" spc="-5" dirty="0">
                <a:latin typeface="Times New Roman"/>
                <a:cs typeface="Times New Roman"/>
              </a:rPr>
              <a:t>The employee orientation is </a:t>
            </a:r>
            <a:r>
              <a:rPr sz="2800" b="1" i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job</a:t>
            </a:r>
            <a:r>
              <a:rPr sz="2800" b="1" i="1" u="heavy" spc="2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800" b="1" i="1" u="heavy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performance</a:t>
            </a:r>
            <a:endParaRPr sz="2800">
              <a:latin typeface="Times New Roman"/>
              <a:cs typeface="Times New Roman"/>
            </a:endParaRPr>
          </a:p>
          <a:p>
            <a:pPr marL="12700" marR="5080" algn="just">
              <a:lnSpc>
                <a:spcPct val="100000"/>
              </a:lnSpc>
              <a:spcBef>
                <a:spcPts val="675"/>
              </a:spcBef>
              <a:buSzPct val="96428"/>
              <a:buFont typeface="Wingdings"/>
              <a:buChar char=""/>
              <a:tabLst>
                <a:tab pos="295910" algn="l"/>
              </a:tabLst>
            </a:pPr>
            <a:r>
              <a:rPr sz="2800" b="1" spc="-5" dirty="0">
                <a:latin typeface="Times New Roman"/>
                <a:cs typeface="Times New Roman"/>
              </a:rPr>
              <a:t>The employee psychological results is </a:t>
            </a:r>
            <a:r>
              <a:rPr sz="2800" b="1" i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a feeling </a:t>
            </a:r>
            <a:r>
              <a:rPr sz="2800" b="1" i="1" spc="-5" dirty="0">
                <a:latin typeface="Times New Roman"/>
                <a:cs typeface="Times New Roman"/>
              </a:rPr>
              <a:t> </a:t>
            </a:r>
            <a:r>
              <a:rPr sz="2800" b="1" i="1" dirty="0">
                <a:latin typeface="Times New Roman"/>
                <a:cs typeface="Times New Roman"/>
              </a:rPr>
              <a:t>of </a:t>
            </a:r>
            <a:r>
              <a:rPr sz="2800" b="1" i="1" spc="-5" dirty="0">
                <a:latin typeface="Times New Roman"/>
                <a:cs typeface="Times New Roman"/>
              </a:rPr>
              <a:t>participation </a:t>
            </a:r>
            <a:r>
              <a:rPr sz="2800" b="1" i="1" dirty="0">
                <a:latin typeface="Times New Roman"/>
                <a:cs typeface="Times New Roman"/>
              </a:rPr>
              <a:t>and tasks </a:t>
            </a:r>
            <a:r>
              <a:rPr sz="2800" b="1" i="1" spc="-5" dirty="0">
                <a:latin typeface="Times New Roman"/>
                <a:cs typeface="Times New Roman"/>
              </a:rPr>
              <a:t>involvement in the  </a:t>
            </a:r>
            <a:r>
              <a:rPr sz="2800" b="1" i="1" dirty="0">
                <a:latin typeface="Times New Roman"/>
                <a:cs typeface="Times New Roman"/>
              </a:rPr>
              <a:t>organization</a:t>
            </a:r>
            <a:endParaRPr sz="2800">
              <a:latin typeface="Times New Roman"/>
              <a:cs typeface="Times New Roman"/>
            </a:endParaRPr>
          </a:p>
          <a:p>
            <a:pPr marL="12700" marR="6350" algn="just">
              <a:lnSpc>
                <a:spcPct val="100000"/>
              </a:lnSpc>
              <a:spcBef>
                <a:spcPts val="675"/>
              </a:spcBef>
              <a:buSzPct val="96428"/>
              <a:buFont typeface="Wingdings"/>
              <a:buChar char=""/>
              <a:tabLst>
                <a:tab pos="295910" algn="l"/>
              </a:tabLst>
            </a:pPr>
            <a:r>
              <a:rPr sz="2800" b="1" spc="-5" dirty="0">
                <a:latin typeface="Times New Roman"/>
                <a:cs typeface="Times New Roman"/>
              </a:rPr>
              <a:t>Employee </a:t>
            </a:r>
            <a:r>
              <a:rPr sz="2800" b="1" i="1" spc="-5" dirty="0">
                <a:latin typeface="Times New Roman"/>
                <a:cs typeface="Times New Roman"/>
              </a:rPr>
              <a:t>status and recognition needs are better  met</a:t>
            </a:r>
            <a:endParaRPr sz="2800">
              <a:latin typeface="Times New Roman"/>
              <a:cs typeface="Times New Roman"/>
            </a:endParaRPr>
          </a:p>
          <a:p>
            <a:pPr marL="295275" indent="-283210" algn="just">
              <a:lnSpc>
                <a:spcPct val="100000"/>
              </a:lnSpc>
              <a:spcBef>
                <a:spcPts val="670"/>
              </a:spcBef>
              <a:buSzPct val="96428"/>
              <a:buFont typeface="Wingdings"/>
              <a:buChar char=""/>
              <a:tabLst>
                <a:tab pos="295910" algn="l"/>
              </a:tabLst>
            </a:pPr>
            <a:r>
              <a:rPr sz="2800" b="1" spc="-5" dirty="0">
                <a:latin typeface="Times New Roman"/>
                <a:cs typeface="Times New Roman"/>
              </a:rPr>
              <a:t>Performance results is </a:t>
            </a:r>
            <a:r>
              <a:rPr sz="2800" b="1" i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awakened</a:t>
            </a:r>
            <a:r>
              <a:rPr sz="2800" b="1" i="1" u="heavy" spc="1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800" b="1" i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drives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57200" y="304800"/>
            <a:ext cx="8458200" cy="1143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535940" y="335026"/>
            <a:ext cx="6361430" cy="10013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3200" b="1" u="heavy" spc="-5" dirty="0">
                <a:uFill>
                  <a:solidFill>
                    <a:srgbClr val="000000"/>
                  </a:solidFill>
                </a:uFill>
                <a:latin typeface="Tahoma"/>
                <a:cs typeface="Tahoma"/>
              </a:rPr>
              <a:t>MODELS </a:t>
            </a:r>
            <a:r>
              <a:rPr sz="3200" b="1" u="heavy" spc="5" dirty="0">
                <a:uFill>
                  <a:solidFill>
                    <a:srgbClr val="000000"/>
                  </a:solidFill>
                </a:uFill>
                <a:latin typeface="Tahoma"/>
                <a:cs typeface="Tahoma"/>
              </a:rPr>
              <a:t>OF </a:t>
            </a:r>
            <a:r>
              <a:rPr sz="3200" b="1" u="heavy" dirty="0">
                <a:uFill>
                  <a:solidFill>
                    <a:srgbClr val="000000"/>
                  </a:solidFill>
                </a:uFill>
                <a:latin typeface="Tahoma"/>
                <a:cs typeface="Tahoma"/>
              </a:rPr>
              <a:t>ORGANIZATIONAL </a:t>
            </a:r>
            <a:r>
              <a:rPr sz="3200" b="1" dirty="0">
                <a:latin typeface="Tahoma"/>
                <a:cs typeface="Tahoma"/>
              </a:rPr>
              <a:t> </a:t>
            </a:r>
            <a:r>
              <a:rPr sz="3200" b="1" u="heavy" spc="-5" dirty="0">
                <a:uFill>
                  <a:solidFill>
                    <a:srgbClr val="000000"/>
                  </a:solidFill>
                </a:uFill>
                <a:latin typeface="Tahoma"/>
                <a:cs typeface="Tahoma"/>
              </a:rPr>
              <a:t>BEHAVIOR</a:t>
            </a:r>
            <a:endParaRPr sz="3200">
              <a:latin typeface="Tahoma"/>
              <a:cs typeface="Tahoma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0" y="0"/>
            <a:ext cx="457200" cy="6859905"/>
          </a:xfrm>
          <a:custGeom>
            <a:avLst/>
            <a:gdLst/>
            <a:ahLst/>
            <a:cxnLst/>
            <a:rect l="l" t="t" r="r" b="b"/>
            <a:pathLst>
              <a:path w="457200" h="6859905">
                <a:moveTo>
                  <a:pt x="457200" y="0"/>
                </a:moveTo>
                <a:lnTo>
                  <a:pt x="0" y="0"/>
                </a:lnTo>
                <a:lnTo>
                  <a:pt x="0" y="6859523"/>
                </a:lnTo>
                <a:lnTo>
                  <a:pt x="457200" y="6859523"/>
                </a:lnTo>
                <a:lnTo>
                  <a:pt x="4572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764540" y="1596366"/>
            <a:ext cx="7614284" cy="2577465"/>
          </a:xfrm>
          <a:prstGeom prst="rect">
            <a:avLst/>
          </a:prstGeom>
        </p:spPr>
        <p:txBody>
          <a:bodyPr vert="horz" wrap="square" lIns="0" tIns="112395" rIns="0" bIns="0" rtlCol="0">
            <a:spAutoFit/>
          </a:bodyPr>
          <a:lstStyle/>
          <a:p>
            <a:pPr marL="114935">
              <a:lnSpc>
                <a:spcPct val="100000"/>
              </a:lnSpc>
              <a:spcBef>
                <a:spcPts val="885"/>
              </a:spcBef>
            </a:pPr>
            <a:r>
              <a:rPr sz="3200" b="1" dirty="0">
                <a:latin typeface="Times New Roman"/>
                <a:cs typeface="Times New Roman"/>
              </a:rPr>
              <a:t>The Collegial</a:t>
            </a:r>
            <a:r>
              <a:rPr sz="3200" b="1" spc="-45" dirty="0">
                <a:latin typeface="Times New Roman"/>
                <a:cs typeface="Times New Roman"/>
              </a:rPr>
              <a:t> </a:t>
            </a:r>
            <a:r>
              <a:rPr sz="3200" b="1" dirty="0">
                <a:latin typeface="Times New Roman"/>
                <a:cs typeface="Times New Roman"/>
              </a:rPr>
              <a:t>Model-</a:t>
            </a:r>
            <a:endParaRPr sz="3200">
              <a:latin typeface="Times New Roman"/>
              <a:cs typeface="Times New Roman"/>
            </a:endParaRPr>
          </a:p>
          <a:p>
            <a:pPr marL="295275" indent="-283210">
              <a:lnSpc>
                <a:spcPct val="100000"/>
              </a:lnSpc>
              <a:spcBef>
                <a:spcPts val="680"/>
              </a:spcBef>
              <a:buSzPct val="96428"/>
              <a:buFont typeface="Wingdings"/>
              <a:buChar char=""/>
              <a:tabLst>
                <a:tab pos="295910" algn="l"/>
              </a:tabLst>
            </a:pPr>
            <a:r>
              <a:rPr sz="2800" b="1" spc="-5" dirty="0">
                <a:latin typeface="Times New Roman"/>
                <a:cs typeface="Times New Roman"/>
              </a:rPr>
              <a:t>Depends </a:t>
            </a:r>
            <a:r>
              <a:rPr sz="2800" b="1" dirty="0">
                <a:latin typeface="Times New Roman"/>
                <a:cs typeface="Times New Roman"/>
              </a:rPr>
              <a:t>on</a:t>
            </a:r>
            <a:r>
              <a:rPr sz="2800" b="1" spc="25" dirty="0">
                <a:latin typeface="Times New Roman"/>
                <a:cs typeface="Times New Roman"/>
              </a:rPr>
              <a:t> </a:t>
            </a:r>
            <a:r>
              <a:rPr sz="2800" b="1" i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partnership</a:t>
            </a:r>
            <a:endParaRPr sz="2800">
              <a:latin typeface="Times New Roman"/>
              <a:cs typeface="Times New Roman"/>
            </a:endParaRPr>
          </a:p>
          <a:p>
            <a:pPr marL="295275" indent="-283210">
              <a:lnSpc>
                <a:spcPct val="100000"/>
              </a:lnSpc>
              <a:spcBef>
                <a:spcPts val="675"/>
              </a:spcBef>
              <a:buSzPct val="96428"/>
              <a:buFont typeface="Wingdings"/>
              <a:buChar char=""/>
              <a:tabLst>
                <a:tab pos="295910" algn="l"/>
              </a:tabLst>
            </a:pPr>
            <a:r>
              <a:rPr sz="2800" b="1" spc="-5" dirty="0">
                <a:latin typeface="Times New Roman"/>
                <a:cs typeface="Times New Roman"/>
              </a:rPr>
              <a:t>The managerial </a:t>
            </a:r>
            <a:r>
              <a:rPr sz="2800" b="1" dirty="0">
                <a:latin typeface="Times New Roman"/>
                <a:cs typeface="Times New Roman"/>
              </a:rPr>
              <a:t>orientation </a:t>
            </a:r>
            <a:r>
              <a:rPr sz="2800" b="1" spc="-5" dirty="0">
                <a:latin typeface="Times New Roman"/>
                <a:cs typeface="Times New Roman"/>
              </a:rPr>
              <a:t>is</a:t>
            </a:r>
            <a:r>
              <a:rPr sz="2800" b="1" spc="-10" dirty="0">
                <a:latin typeface="Times New Roman"/>
                <a:cs typeface="Times New Roman"/>
              </a:rPr>
              <a:t> </a:t>
            </a:r>
            <a:r>
              <a:rPr sz="2800" b="1" i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teamwork</a:t>
            </a:r>
            <a:endParaRPr sz="280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  <a:spcBef>
                <a:spcPts val="670"/>
              </a:spcBef>
              <a:buSzPct val="96428"/>
              <a:buFont typeface="Wingdings"/>
              <a:buChar char=""/>
              <a:tabLst>
                <a:tab pos="295910" algn="l"/>
                <a:tab pos="1315720" algn="l"/>
                <a:tab pos="3166110" algn="l"/>
                <a:tab pos="5276215" algn="l"/>
                <a:tab pos="5943600" algn="l"/>
              </a:tabLst>
            </a:pPr>
            <a:r>
              <a:rPr sz="2800" b="1" spc="-5" dirty="0">
                <a:latin typeface="Times New Roman"/>
                <a:cs typeface="Times New Roman"/>
              </a:rPr>
              <a:t>The	em</a:t>
            </a:r>
            <a:r>
              <a:rPr sz="2800" b="1" dirty="0">
                <a:latin typeface="Times New Roman"/>
                <a:cs typeface="Times New Roman"/>
              </a:rPr>
              <a:t>p</a:t>
            </a:r>
            <a:r>
              <a:rPr sz="2800" b="1" spc="-5" dirty="0">
                <a:latin typeface="Times New Roman"/>
                <a:cs typeface="Times New Roman"/>
              </a:rPr>
              <a:t>l</a:t>
            </a:r>
            <a:r>
              <a:rPr sz="2800" b="1" dirty="0">
                <a:latin typeface="Times New Roman"/>
                <a:cs typeface="Times New Roman"/>
              </a:rPr>
              <a:t>o</a:t>
            </a:r>
            <a:r>
              <a:rPr sz="2800" b="1" spc="-5" dirty="0">
                <a:latin typeface="Times New Roman"/>
                <a:cs typeface="Times New Roman"/>
              </a:rPr>
              <a:t>yee</a:t>
            </a:r>
            <a:r>
              <a:rPr sz="2800" b="1" dirty="0">
                <a:latin typeface="Times New Roman"/>
                <a:cs typeface="Times New Roman"/>
              </a:rPr>
              <a:t>	</a:t>
            </a:r>
            <a:r>
              <a:rPr sz="2800" b="1" spc="-5" dirty="0">
                <a:latin typeface="Times New Roman"/>
                <a:cs typeface="Times New Roman"/>
              </a:rPr>
              <a:t>orient</a:t>
            </a:r>
            <a:r>
              <a:rPr sz="2800" b="1" spc="5" dirty="0">
                <a:latin typeface="Times New Roman"/>
                <a:cs typeface="Times New Roman"/>
              </a:rPr>
              <a:t>a</a:t>
            </a:r>
            <a:r>
              <a:rPr sz="2800" b="1" spc="-5" dirty="0">
                <a:latin typeface="Times New Roman"/>
                <a:cs typeface="Times New Roman"/>
              </a:rPr>
              <a:t>tion</a:t>
            </a:r>
            <a:r>
              <a:rPr sz="2800" b="1" dirty="0">
                <a:latin typeface="Times New Roman"/>
                <a:cs typeface="Times New Roman"/>
              </a:rPr>
              <a:t>	</a:t>
            </a:r>
            <a:r>
              <a:rPr sz="2800" b="1" spc="-5" dirty="0">
                <a:latin typeface="Times New Roman"/>
                <a:cs typeface="Times New Roman"/>
              </a:rPr>
              <a:t>is</a:t>
            </a:r>
            <a:r>
              <a:rPr sz="2800" b="1" dirty="0">
                <a:latin typeface="Times New Roman"/>
                <a:cs typeface="Times New Roman"/>
              </a:rPr>
              <a:t>	</a:t>
            </a:r>
            <a:r>
              <a:rPr sz="2800" b="1" i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r</a:t>
            </a:r>
            <a:r>
              <a:rPr sz="2800" b="1" i="1" u="heavy" spc="-2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e</a:t>
            </a:r>
            <a:r>
              <a:rPr sz="2800" b="1" i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s</a:t>
            </a:r>
            <a:r>
              <a:rPr sz="2800" b="1" i="1" u="heavy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p</a:t>
            </a:r>
            <a:r>
              <a:rPr sz="2800" b="1" i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o</a:t>
            </a:r>
            <a:r>
              <a:rPr sz="2800" b="1" i="1" u="heavy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n</a:t>
            </a:r>
            <a:r>
              <a:rPr sz="2800" b="1" i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sible </a:t>
            </a:r>
            <a:r>
              <a:rPr sz="2800" b="1" i="1" spc="-5" dirty="0">
                <a:latin typeface="Times New Roman"/>
                <a:cs typeface="Times New Roman"/>
              </a:rPr>
              <a:t> </a:t>
            </a:r>
            <a:r>
              <a:rPr sz="2800" b="1" i="1" u="heavy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behavior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840471" y="4234053"/>
            <a:ext cx="53848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i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self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64540" y="4234053"/>
            <a:ext cx="6922134" cy="19030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5275" indent="-283210">
              <a:lnSpc>
                <a:spcPct val="100000"/>
              </a:lnSpc>
              <a:spcBef>
                <a:spcPts val="95"/>
              </a:spcBef>
              <a:buSzPct val="96428"/>
              <a:buFont typeface="Wingdings"/>
              <a:buChar char=""/>
              <a:tabLst>
                <a:tab pos="295910" algn="l"/>
                <a:tab pos="1186180" algn="l"/>
                <a:tab pos="2910205" algn="l"/>
                <a:tab pos="5243830" algn="l"/>
                <a:tab pos="6550025" algn="l"/>
              </a:tabLst>
            </a:pPr>
            <a:r>
              <a:rPr sz="2800" b="1" spc="-5" dirty="0">
                <a:latin typeface="Times New Roman"/>
                <a:cs typeface="Times New Roman"/>
              </a:rPr>
              <a:t>The	</a:t>
            </a:r>
            <a:r>
              <a:rPr sz="2800" b="1" dirty="0">
                <a:latin typeface="Times New Roman"/>
                <a:cs typeface="Times New Roman"/>
              </a:rPr>
              <a:t>employee	</a:t>
            </a:r>
            <a:r>
              <a:rPr sz="2800" b="1" spc="-5" dirty="0">
                <a:latin typeface="Times New Roman"/>
                <a:cs typeface="Times New Roman"/>
              </a:rPr>
              <a:t>psychological	results	is</a:t>
            </a:r>
            <a:endParaRPr sz="2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800" b="1" i="1" u="heavy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discipline</a:t>
            </a:r>
            <a:endParaRPr sz="2800">
              <a:latin typeface="Times New Roman"/>
              <a:cs typeface="Times New Roman"/>
            </a:endParaRPr>
          </a:p>
          <a:p>
            <a:pPr marL="295275" indent="-283210">
              <a:lnSpc>
                <a:spcPct val="100000"/>
              </a:lnSpc>
              <a:spcBef>
                <a:spcPts val="675"/>
              </a:spcBef>
              <a:buSzPct val="96428"/>
              <a:buFont typeface="Wingdings"/>
              <a:buChar char=""/>
              <a:tabLst>
                <a:tab pos="295910" algn="l"/>
              </a:tabLst>
            </a:pPr>
            <a:r>
              <a:rPr sz="2800" b="1" spc="-5" dirty="0">
                <a:latin typeface="Times New Roman"/>
                <a:cs typeface="Times New Roman"/>
              </a:rPr>
              <a:t>Employee needs met </a:t>
            </a:r>
            <a:r>
              <a:rPr sz="2800" b="1" dirty="0">
                <a:latin typeface="Times New Roman"/>
                <a:cs typeface="Times New Roman"/>
              </a:rPr>
              <a:t>is </a:t>
            </a:r>
            <a:r>
              <a:rPr sz="2800" b="1" i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self</a:t>
            </a:r>
            <a:r>
              <a:rPr sz="2800" b="1" i="1" u="heavy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actualization</a:t>
            </a:r>
            <a:endParaRPr sz="2800">
              <a:latin typeface="Times New Roman"/>
              <a:cs typeface="Times New Roman"/>
            </a:endParaRPr>
          </a:p>
          <a:p>
            <a:pPr marL="295275" indent="-283210">
              <a:lnSpc>
                <a:spcPct val="100000"/>
              </a:lnSpc>
              <a:spcBef>
                <a:spcPts val="670"/>
              </a:spcBef>
              <a:buSzPct val="96428"/>
              <a:buFont typeface="Wingdings"/>
              <a:buChar char=""/>
              <a:tabLst>
                <a:tab pos="295910" algn="l"/>
              </a:tabLst>
            </a:pPr>
            <a:r>
              <a:rPr sz="2800" b="1" spc="-5" dirty="0">
                <a:latin typeface="Times New Roman"/>
                <a:cs typeface="Times New Roman"/>
              </a:rPr>
              <a:t>Performance results </a:t>
            </a:r>
            <a:r>
              <a:rPr sz="2800" b="1" dirty="0">
                <a:latin typeface="Times New Roman"/>
                <a:cs typeface="Times New Roman"/>
              </a:rPr>
              <a:t>is </a:t>
            </a:r>
            <a:r>
              <a:rPr sz="2800" b="1" i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moderate</a:t>
            </a:r>
            <a:r>
              <a:rPr sz="2800" b="1" i="1" u="heavy" spc="-2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800" b="1" i="1" u="heavy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enthusiasm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57200" y="304800"/>
            <a:ext cx="8458200" cy="1143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535940" y="335026"/>
            <a:ext cx="6361430" cy="10013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3200" b="1" spc="-5" dirty="0">
                <a:latin typeface="Tahoma"/>
                <a:cs typeface="Tahoma"/>
              </a:rPr>
              <a:t>MODELS </a:t>
            </a:r>
            <a:r>
              <a:rPr sz="3200" b="1" spc="5" dirty="0">
                <a:latin typeface="Tahoma"/>
                <a:cs typeface="Tahoma"/>
              </a:rPr>
              <a:t>OF </a:t>
            </a:r>
            <a:r>
              <a:rPr sz="3200" b="1" dirty="0">
                <a:latin typeface="Tahoma"/>
                <a:cs typeface="Tahoma"/>
              </a:rPr>
              <a:t>ORGANIZATIONAL  </a:t>
            </a:r>
            <a:r>
              <a:rPr sz="3200" b="1" spc="-5" dirty="0">
                <a:latin typeface="Tahoma"/>
                <a:cs typeface="Tahoma"/>
              </a:rPr>
              <a:t>BEHAVIOR</a:t>
            </a:r>
            <a:endParaRPr sz="3200">
              <a:latin typeface="Tahoma"/>
              <a:cs typeface="Tahoma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0" y="0"/>
            <a:ext cx="457200" cy="6859905"/>
          </a:xfrm>
          <a:custGeom>
            <a:avLst/>
            <a:gdLst/>
            <a:ahLst/>
            <a:cxnLst/>
            <a:rect l="l" t="t" r="r" b="b"/>
            <a:pathLst>
              <a:path w="457200" h="6859905">
                <a:moveTo>
                  <a:pt x="457200" y="0"/>
                </a:moveTo>
                <a:lnTo>
                  <a:pt x="0" y="0"/>
                </a:lnTo>
                <a:lnTo>
                  <a:pt x="0" y="6859523"/>
                </a:lnTo>
                <a:lnTo>
                  <a:pt x="457200" y="6859523"/>
                </a:lnTo>
                <a:lnTo>
                  <a:pt x="4572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764540" y="1291566"/>
            <a:ext cx="7614920" cy="5394325"/>
          </a:xfrm>
          <a:prstGeom prst="rect">
            <a:avLst/>
          </a:prstGeom>
        </p:spPr>
        <p:txBody>
          <a:bodyPr vert="horz" wrap="square" lIns="0" tIns="112395" rIns="0" bIns="0" rtlCol="0">
            <a:spAutoFit/>
          </a:bodyPr>
          <a:lstStyle/>
          <a:p>
            <a:pPr marL="100965">
              <a:lnSpc>
                <a:spcPct val="100000"/>
              </a:lnSpc>
              <a:spcBef>
                <a:spcPts val="885"/>
              </a:spcBef>
            </a:pPr>
            <a:r>
              <a:rPr sz="3200" b="1" dirty="0">
                <a:latin typeface="Times New Roman"/>
                <a:cs typeface="Times New Roman"/>
              </a:rPr>
              <a:t>The System Model</a:t>
            </a:r>
            <a:r>
              <a:rPr sz="3200" b="1" spc="-50" dirty="0">
                <a:latin typeface="Times New Roman"/>
                <a:cs typeface="Times New Roman"/>
              </a:rPr>
              <a:t> </a:t>
            </a:r>
            <a:r>
              <a:rPr sz="3200" b="1" dirty="0">
                <a:latin typeface="Times New Roman"/>
                <a:cs typeface="Times New Roman"/>
              </a:rPr>
              <a:t>-</a:t>
            </a:r>
            <a:endParaRPr sz="3200">
              <a:latin typeface="Times New Roman"/>
              <a:cs typeface="Times New Roman"/>
            </a:endParaRPr>
          </a:p>
          <a:p>
            <a:pPr marL="295275" indent="-283210">
              <a:lnSpc>
                <a:spcPct val="100000"/>
              </a:lnSpc>
              <a:spcBef>
                <a:spcPts val="680"/>
              </a:spcBef>
              <a:buSzPct val="96428"/>
              <a:buFont typeface="Wingdings"/>
              <a:buChar char=""/>
              <a:tabLst>
                <a:tab pos="295910" algn="l"/>
              </a:tabLst>
            </a:pPr>
            <a:r>
              <a:rPr sz="2800" b="1" spc="-5" dirty="0">
                <a:latin typeface="Times New Roman"/>
                <a:cs typeface="Times New Roman"/>
              </a:rPr>
              <a:t>Depends </a:t>
            </a:r>
            <a:r>
              <a:rPr sz="2800" b="1" dirty="0">
                <a:latin typeface="Times New Roman"/>
                <a:cs typeface="Times New Roman"/>
              </a:rPr>
              <a:t>on </a:t>
            </a:r>
            <a:r>
              <a:rPr sz="2800" b="1" i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trust, community </a:t>
            </a:r>
            <a:r>
              <a:rPr sz="2800" b="1" i="1" u="heavy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and</a:t>
            </a:r>
            <a:r>
              <a:rPr sz="2800" b="1" i="1" u="heavy" spc="2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800" b="1" i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meaning</a:t>
            </a:r>
            <a:endParaRPr sz="2800">
              <a:latin typeface="Times New Roman"/>
              <a:cs typeface="Times New Roman"/>
            </a:endParaRPr>
          </a:p>
          <a:p>
            <a:pPr marL="12700" marR="6985">
              <a:lnSpc>
                <a:spcPct val="100000"/>
              </a:lnSpc>
              <a:spcBef>
                <a:spcPts val="675"/>
              </a:spcBef>
              <a:buSzPct val="96428"/>
              <a:buFont typeface="Wingdings"/>
              <a:buChar char=""/>
              <a:tabLst>
                <a:tab pos="295910" algn="l"/>
                <a:tab pos="1100455" algn="l"/>
                <a:tab pos="3149600" algn="l"/>
                <a:tab pos="5158105" algn="l"/>
                <a:tab pos="5727065" algn="l"/>
                <a:tab pos="7024370" algn="l"/>
              </a:tabLst>
            </a:pPr>
            <a:r>
              <a:rPr sz="2800" b="1" spc="-5" dirty="0">
                <a:latin typeface="Times New Roman"/>
                <a:cs typeface="Times New Roman"/>
              </a:rPr>
              <a:t>the	ma</a:t>
            </a:r>
            <a:r>
              <a:rPr sz="2800" b="1" dirty="0">
                <a:latin typeface="Times New Roman"/>
                <a:cs typeface="Times New Roman"/>
              </a:rPr>
              <a:t>n</a:t>
            </a:r>
            <a:r>
              <a:rPr sz="2800" b="1" spc="-5" dirty="0">
                <a:latin typeface="Times New Roman"/>
                <a:cs typeface="Times New Roman"/>
              </a:rPr>
              <a:t>a</a:t>
            </a:r>
            <a:r>
              <a:rPr sz="2800" b="1" dirty="0">
                <a:latin typeface="Times New Roman"/>
                <a:cs typeface="Times New Roman"/>
              </a:rPr>
              <a:t>g</a:t>
            </a:r>
            <a:r>
              <a:rPr sz="2800" b="1" spc="-5" dirty="0">
                <a:latin typeface="Times New Roman"/>
                <a:cs typeface="Times New Roman"/>
              </a:rPr>
              <a:t>e</a:t>
            </a:r>
            <a:r>
              <a:rPr sz="2800" b="1" spc="-20" dirty="0">
                <a:latin typeface="Times New Roman"/>
                <a:cs typeface="Times New Roman"/>
              </a:rPr>
              <a:t>r</a:t>
            </a:r>
            <a:r>
              <a:rPr sz="2800" b="1" spc="-5" dirty="0">
                <a:latin typeface="Times New Roman"/>
                <a:cs typeface="Times New Roman"/>
              </a:rPr>
              <a:t>ial</a:t>
            </a:r>
            <a:r>
              <a:rPr sz="2800" b="1" dirty="0">
                <a:latin typeface="Times New Roman"/>
                <a:cs typeface="Times New Roman"/>
              </a:rPr>
              <a:t>	</a:t>
            </a:r>
            <a:r>
              <a:rPr sz="2800" b="1" spc="-5" dirty="0">
                <a:latin typeface="Times New Roman"/>
                <a:cs typeface="Times New Roman"/>
              </a:rPr>
              <a:t>o</a:t>
            </a:r>
            <a:r>
              <a:rPr sz="2800" b="1" spc="-20" dirty="0">
                <a:latin typeface="Times New Roman"/>
                <a:cs typeface="Times New Roman"/>
              </a:rPr>
              <a:t>r</a:t>
            </a:r>
            <a:r>
              <a:rPr sz="2800" b="1" spc="-5" dirty="0">
                <a:latin typeface="Times New Roman"/>
                <a:cs typeface="Times New Roman"/>
              </a:rPr>
              <a:t>ient</a:t>
            </a:r>
            <a:r>
              <a:rPr sz="2800" b="1" spc="5" dirty="0">
                <a:latin typeface="Times New Roman"/>
                <a:cs typeface="Times New Roman"/>
              </a:rPr>
              <a:t>a</a:t>
            </a:r>
            <a:r>
              <a:rPr sz="2800" b="1" spc="-5" dirty="0">
                <a:latin typeface="Times New Roman"/>
                <a:cs typeface="Times New Roman"/>
              </a:rPr>
              <a:t>ti</a:t>
            </a:r>
            <a:r>
              <a:rPr sz="2800" b="1" spc="5" dirty="0">
                <a:latin typeface="Times New Roman"/>
                <a:cs typeface="Times New Roman"/>
              </a:rPr>
              <a:t>o</a:t>
            </a:r>
            <a:r>
              <a:rPr sz="2800" b="1" spc="-5" dirty="0">
                <a:latin typeface="Times New Roman"/>
                <a:cs typeface="Times New Roman"/>
              </a:rPr>
              <a:t>n</a:t>
            </a:r>
            <a:r>
              <a:rPr sz="2800" b="1" dirty="0">
                <a:latin typeface="Times New Roman"/>
                <a:cs typeface="Times New Roman"/>
              </a:rPr>
              <a:t>	i</a:t>
            </a:r>
            <a:r>
              <a:rPr sz="2800" b="1" spc="-5" dirty="0">
                <a:latin typeface="Times New Roman"/>
                <a:cs typeface="Times New Roman"/>
              </a:rPr>
              <a:t>s</a:t>
            </a:r>
            <a:r>
              <a:rPr sz="2800" b="1" dirty="0">
                <a:latin typeface="Times New Roman"/>
                <a:cs typeface="Times New Roman"/>
              </a:rPr>
              <a:t>	</a:t>
            </a:r>
            <a:r>
              <a:rPr sz="2800" b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car</a:t>
            </a:r>
            <a:r>
              <a:rPr sz="2800" b="1" u="heavy" spc="-2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i</a:t>
            </a:r>
            <a:r>
              <a:rPr sz="2800" b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ng</a:t>
            </a:r>
            <a:r>
              <a:rPr sz="2800" b="1" u="heavy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	</a:t>
            </a:r>
            <a:r>
              <a:rPr sz="2800" b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a</a:t>
            </a:r>
            <a:r>
              <a:rPr sz="2800" b="1" u="heavy" spc="1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n</a:t>
            </a:r>
            <a:r>
              <a:rPr sz="2800" b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d </a:t>
            </a:r>
            <a:r>
              <a:rPr sz="2800" b="1" spc="-5" dirty="0">
                <a:latin typeface="Times New Roman"/>
                <a:cs typeface="Times New Roman"/>
              </a:rPr>
              <a:t> </a:t>
            </a:r>
            <a:r>
              <a:rPr sz="2800" b="1" u="heavy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compassion</a:t>
            </a:r>
            <a:endParaRPr sz="280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  <a:spcBef>
                <a:spcPts val="670"/>
              </a:spcBef>
              <a:buSzPct val="96428"/>
              <a:buFont typeface="Wingdings"/>
              <a:buChar char=""/>
              <a:tabLst>
                <a:tab pos="295910" algn="l"/>
                <a:tab pos="1231900" algn="l"/>
                <a:tab pos="3001645" algn="l"/>
                <a:tab pos="5025390" algn="l"/>
                <a:tab pos="5609590" algn="l"/>
              </a:tabLst>
            </a:pPr>
            <a:r>
              <a:rPr sz="2800" b="1" spc="-5" dirty="0">
                <a:latin typeface="Times New Roman"/>
                <a:cs typeface="Times New Roman"/>
              </a:rPr>
              <a:t>The	e</a:t>
            </a:r>
            <a:r>
              <a:rPr sz="2800" b="1" spc="5" dirty="0">
                <a:latin typeface="Times New Roman"/>
                <a:cs typeface="Times New Roman"/>
              </a:rPr>
              <a:t>m</a:t>
            </a:r>
            <a:r>
              <a:rPr sz="2800" b="1" spc="-5" dirty="0">
                <a:latin typeface="Times New Roman"/>
                <a:cs typeface="Times New Roman"/>
              </a:rPr>
              <a:t>pl</a:t>
            </a:r>
            <a:r>
              <a:rPr sz="2800" b="1" spc="5" dirty="0">
                <a:latin typeface="Times New Roman"/>
                <a:cs typeface="Times New Roman"/>
              </a:rPr>
              <a:t>o</a:t>
            </a:r>
            <a:r>
              <a:rPr sz="2800" b="1" spc="-5" dirty="0">
                <a:latin typeface="Times New Roman"/>
                <a:cs typeface="Times New Roman"/>
              </a:rPr>
              <a:t>yee</a:t>
            </a:r>
            <a:r>
              <a:rPr sz="2800" b="1" dirty="0">
                <a:latin typeface="Times New Roman"/>
                <a:cs typeface="Times New Roman"/>
              </a:rPr>
              <a:t>	</a:t>
            </a:r>
            <a:r>
              <a:rPr sz="2800" b="1" spc="-5" dirty="0">
                <a:latin typeface="Times New Roman"/>
                <a:cs typeface="Times New Roman"/>
              </a:rPr>
              <a:t>o</a:t>
            </a:r>
            <a:r>
              <a:rPr sz="2800" b="1" spc="-20" dirty="0">
                <a:latin typeface="Times New Roman"/>
                <a:cs typeface="Times New Roman"/>
              </a:rPr>
              <a:t>r</a:t>
            </a:r>
            <a:r>
              <a:rPr sz="2800" b="1" spc="-5" dirty="0">
                <a:latin typeface="Times New Roman"/>
                <a:cs typeface="Times New Roman"/>
              </a:rPr>
              <a:t>ient</a:t>
            </a:r>
            <a:r>
              <a:rPr sz="2800" b="1" spc="5" dirty="0">
                <a:latin typeface="Times New Roman"/>
                <a:cs typeface="Times New Roman"/>
              </a:rPr>
              <a:t>a</a:t>
            </a:r>
            <a:r>
              <a:rPr sz="2800" b="1" spc="-5" dirty="0">
                <a:latin typeface="Times New Roman"/>
                <a:cs typeface="Times New Roman"/>
              </a:rPr>
              <a:t>ti</a:t>
            </a:r>
            <a:r>
              <a:rPr sz="2800" b="1" spc="5" dirty="0">
                <a:latin typeface="Times New Roman"/>
                <a:cs typeface="Times New Roman"/>
              </a:rPr>
              <a:t>o</a:t>
            </a:r>
            <a:r>
              <a:rPr sz="2800" b="1" spc="-5" dirty="0">
                <a:latin typeface="Times New Roman"/>
                <a:cs typeface="Times New Roman"/>
              </a:rPr>
              <a:t>n</a:t>
            </a:r>
            <a:r>
              <a:rPr sz="2800" b="1" dirty="0">
                <a:latin typeface="Times New Roman"/>
                <a:cs typeface="Times New Roman"/>
              </a:rPr>
              <a:t>	</a:t>
            </a:r>
            <a:r>
              <a:rPr sz="2800" b="1" spc="-5" dirty="0">
                <a:latin typeface="Times New Roman"/>
                <a:cs typeface="Times New Roman"/>
              </a:rPr>
              <a:t>is</a:t>
            </a:r>
            <a:r>
              <a:rPr sz="2800" b="1" dirty="0">
                <a:latin typeface="Times New Roman"/>
                <a:cs typeface="Times New Roman"/>
              </a:rPr>
              <a:t>	</a:t>
            </a:r>
            <a:r>
              <a:rPr sz="2800" b="1" i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p</a:t>
            </a:r>
            <a:r>
              <a:rPr sz="2800" b="1" i="1" u="heavy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s</a:t>
            </a:r>
            <a:r>
              <a:rPr sz="2800" b="1" i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y</a:t>
            </a:r>
            <a:r>
              <a:rPr sz="2800" b="1" i="1" u="heavy" spc="-3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c</a:t>
            </a:r>
            <a:r>
              <a:rPr sz="2800" b="1" i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h</a:t>
            </a:r>
            <a:r>
              <a:rPr sz="2800" b="1" i="1" u="heavy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o</a:t>
            </a:r>
            <a:r>
              <a:rPr sz="2800" b="1" i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l</a:t>
            </a:r>
            <a:r>
              <a:rPr sz="2800" b="1" i="1" u="heavy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o</a:t>
            </a:r>
            <a:r>
              <a:rPr sz="2800" b="1" i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gi</a:t>
            </a:r>
            <a:r>
              <a:rPr sz="2800" b="1" i="1" u="heavy" spc="-1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c</a:t>
            </a:r>
            <a:r>
              <a:rPr sz="2800" b="1" i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al </a:t>
            </a:r>
            <a:r>
              <a:rPr sz="2800" b="1" i="1" spc="-5" dirty="0">
                <a:latin typeface="Times New Roman"/>
                <a:cs typeface="Times New Roman"/>
              </a:rPr>
              <a:t> </a:t>
            </a:r>
            <a:r>
              <a:rPr sz="2800" b="1" i="1" u="heavy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ownership</a:t>
            </a:r>
            <a:endParaRPr sz="280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  <a:spcBef>
                <a:spcPts val="675"/>
              </a:spcBef>
              <a:buSzPct val="96428"/>
              <a:buFont typeface="Wingdings"/>
              <a:buChar char=""/>
              <a:tabLst>
                <a:tab pos="295910" algn="l"/>
                <a:tab pos="1186180" algn="l"/>
                <a:tab pos="2910205" algn="l"/>
                <a:tab pos="5243830" algn="l"/>
                <a:tab pos="6550025" algn="l"/>
                <a:tab pos="7088505" algn="l"/>
              </a:tabLst>
            </a:pPr>
            <a:r>
              <a:rPr sz="2800" b="1" spc="-5" dirty="0">
                <a:latin typeface="Times New Roman"/>
                <a:cs typeface="Times New Roman"/>
              </a:rPr>
              <a:t>The	em</a:t>
            </a:r>
            <a:r>
              <a:rPr sz="2800" b="1" spc="10" dirty="0">
                <a:latin typeface="Times New Roman"/>
                <a:cs typeface="Times New Roman"/>
              </a:rPr>
              <a:t>p</a:t>
            </a:r>
            <a:r>
              <a:rPr sz="2800" b="1" spc="-5" dirty="0">
                <a:latin typeface="Times New Roman"/>
                <a:cs typeface="Times New Roman"/>
              </a:rPr>
              <a:t>lo</a:t>
            </a:r>
            <a:r>
              <a:rPr sz="2800" b="1" dirty="0">
                <a:latin typeface="Times New Roman"/>
                <a:cs typeface="Times New Roman"/>
              </a:rPr>
              <a:t>y</a:t>
            </a:r>
            <a:r>
              <a:rPr sz="2800" b="1" spc="-5" dirty="0">
                <a:latin typeface="Times New Roman"/>
                <a:cs typeface="Times New Roman"/>
              </a:rPr>
              <a:t>ee</a:t>
            </a:r>
            <a:r>
              <a:rPr sz="2800" b="1" dirty="0">
                <a:latin typeface="Times New Roman"/>
                <a:cs typeface="Times New Roman"/>
              </a:rPr>
              <a:t>	</a:t>
            </a:r>
            <a:r>
              <a:rPr sz="2800" b="1" spc="-5" dirty="0">
                <a:latin typeface="Times New Roman"/>
                <a:cs typeface="Times New Roman"/>
              </a:rPr>
              <a:t>psychol</a:t>
            </a:r>
            <a:r>
              <a:rPr sz="2800" b="1" dirty="0">
                <a:latin typeface="Times New Roman"/>
                <a:cs typeface="Times New Roman"/>
              </a:rPr>
              <a:t>o</a:t>
            </a:r>
            <a:r>
              <a:rPr sz="2800" b="1" spc="-5" dirty="0">
                <a:latin typeface="Times New Roman"/>
                <a:cs typeface="Times New Roman"/>
              </a:rPr>
              <a:t>gi</a:t>
            </a:r>
            <a:r>
              <a:rPr sz="2800" b="1" spc="-30" dirty="0">
                <a:latin typeface="Times New Roman"/>
                <a:cs typeface="Times New Roman"/>
              </a:rPr>
              <a:t>c</a:t>
            </a:r>
            <a:r>
              <a:rPr sz="2800" b="1" spc="-5" dirty="0">
                <a:latin typeface="Times New Roman"/>
                <a:cs typeface="Times New Roman"/>
              </a:rPr>
              <a:t>al</a:t>
            </a:r>
            <a:r>
              <a:rPr sz="2800" b="1" dirty="0">
                <a:latin typeface="Times New Roman"/>
                <a:cs typeface="Times New Roman"/>
              </a:rPr>
              <a:t>	</a:t>
            </a:r>
            <a:r>
              <a:rPr sz="2800" b="1" spc="-5" dirty="0">
                <a:latin typeface="Times New Roman"/>
                <a:cs typeface="Times New Roman"/>
              </a:rPr>
              <a:t>r</a:t>
            </a:r>
            <a:r>
              <a:rPr sz="2800" b="1" spc="-20" dirty="0">
                <a:latin typeface="Times New Roman"/>
                <a:cs typeface="Times New Roman"/>
              </a:rPr>
              <a:t>e</a:t>
            </a:r>
            <a:r>
              <a:rPr sz="2800" b="1" spc="-5" dirty="0">
                <a:latin typeface="Times New Roman"/>
                <a:cs typeface="Times New Roman"/>
              </a:rPr>
              <a:t>su</a:t>
            </a:r>
            <a:r>
              <a:rPr sz="2800" b="1" dirty="0">
                <a:latin typeface="Times New Roman"/>
                <a:cs typeface="Times New Roman"/>
              </a:rPr>
              <a:t>l</a:t>
            </a:r>
            <a:r>
              <a:rPr sz="2800" b="1" spc="-5" dirty="0">
                <a:latin typeface="Times New Roman"/>
                <a:cs typeface="Times New Roman"/>
              </a:rPr>
              <a:t>ts</a:t>
            </a:r>
            <a:r>
              <a:rPr sz="2800" b="1" dirty="0">
                <a:latin typeface="Times New Roman"/>
                <a:cs typeface="Times New Roman"/>
              </a:rPr>
              <a:t>	</a:t>
            </a:r>
            <a:r>
              <a:rPr sz="2800" b="1" spc="-5" dirty="0">
                <a:latin typeface="Times New Roman"/>
                <a:cs typeface="Times New Roman"/>
              </a:rPr>
              <a:t>is</a:t>
            </a:r>
            <a:r>
              <a:rPr sz="2800" b="1" dirty="0">
                <a:latin typeface="Times New Roman"/>
                <a:cs typeface="Times New Roman"/>
              </a:rPr>
              <a:t>	</a:t>
            </a:r>
            <a:r>
              <a:rPr sz="2800" b="1" i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self </a:t>
            </a:r>
            <a:r>
              <a:rPr sz="2800" b="1" i="1" spc="-5" dirty="0">
                <a:latin typeface="Times New Roman"/>
                <a:cs typeface="Times New Roman"/>
              </a:rPr>
              <a:t> </a:t>
            </a:r>
            <a:r>
              <a:rPr sz="2800" b="1" i="1" u="heavy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motivation</a:t>
            </a:r>
            <a:endParaRPr sz="2800">
              <a:latin typeface="Times New Roman"/>
              <a:cs typeface="Times New Roman"/>
            </a:endParaRPr>
          </a:p>
          <a:p>
            <a:pPr marL="295275" indent="-283210">
              <a:lnSpc>
                <a:spcPct val="100000"/>
              </a:lnSpc>
              <a:spcBef>
                <a:spcPts val="675"/>
              </a:spcBef>
              <a:buSzPct val="96428"/>
              <a:buFont typeface="Wingdings"/>
              <a:buChar char=""/>
              <a:tabLst>
                <a:tab pos="295910" algn="l"/>
                <a:tab pos="4735830" algn="l"/>
              </a:tabLst>
            </a:pPr>
            <a:r>
              <a:rPr sz="2800" b="1" spc="-5" dirty="0">
                <a:latin typeface="Times New Roman"/>
                <a:cs typeface="Times New Roman"/>
              </a:rPr>
              <a:t>Employee needs are</a:t>
            </a:r>
            <a:r>
              <a:rPr sz="2800" b="1" spc="60" dirty="0">
                <a:latin typeface="Times New Roman"/>
                <a:cs typeface="Times New Roman"/>
              </a:rPr>
              <a:t> </a:t>
            </a:r>
            <a:r>
              <a:rPr sz="2800" b="1" spc="-5" dirty="0">
                <a:latin typeface="Times New Roman"/>
                <a:cs typeface="Times New Roman"/>
              </a:rPr>
              <a:t>met</a:t>
            </a:r>
            <a:r>
              <a:rPr sz="2800" b="1" spc="25" dirty="0">
                <a:latin typeface="Times New Roman"/>
                <a:cs typeface="Times New Roman"/>
              </a:rPr>
              <a:t> </a:t>
            </a:r>
            <a:r>
              <a:rPr sz="2800" b="1" spc="-5" dirty="0">
                <a:latin typeface="Times New Roman"/>
                <a:cs typeface="Times New Roman"/>
              </a:rPr>
              <a:t>are	</a:t>
            </a:r>
            <a:r>
              <a:rPr sz="2800" b="1" i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wide</a:t>
            </a:r>
            <a:r>
              <a:rPr sz="2800" b="1" i="1" u="heavy" spc="-2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800" b="1" i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range</a:t>
            </a:r>
            <a:endParaRPr sz="280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  <a:spcBef>
                <a:spcPts val="670"/>
              </a:spcBef>
              <a:buSzPct val="96428"/>
              <a:buFont typeface="Wingdings"/>
              <a:buChar char=""/>
              <a:tabLst>
                <a:tab pos="295910" algn="l"/>
              </a:tabLst>
            </a:pPr>
            <a:r>
              <a:rPr sz="2800" b="1" spc="-5" dirty="0">
                <a:latin typeface="Times New Roman"/>
                <a:cs typeface="Times New Roman"/>
              </a:rPr>
              <a:t>Performance results is </a:t>
            </a:r>
            <a:r>
              <a:rPr sz="2800" b="1" i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passion </a:t>
            </a:r>
            <a:r>
              <a:rPr sz="2800" b="1" i="1" u="heavy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and </a:t>
            </a:r>
            <a:r>
              <a:rPr sz="2800" b="1" i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commitment </a:t>
            </a:r>
            <a:r>
              <a:rPr sz="2800" b="1" i="1" spc="-5" dirty="0">
                <a:latin typeface="Times New Roman"/>
                <a:cs typeface="Times New Roman"/>
              </a:rPr>
              <a:t> </a:t>
            </a:r>
            <a:r>
              <a:rPr sz="2800" b="1" i="1" dirty="0">
                <a:latin typeface="Times New Roman"/>
                <a:cs typeface="Times New Roman"/>
              </a:rPr>
              <a:t>to </a:t>
            </a:r>
            <a:r>
              <a:rPr sz="2800" b="1" i="1" spc="-5" dirty="0">
                <a:latin typeface="Times New Roman"/>
                <a:cs typeface="Times New Roman"/>
              </a:rPr>
              <a:t>organizational</a:t>
            </a:r>
            <a:r>
              <a:rPr sz="2800" b="1" i="1" spc="-20" dirty="0">
                <a:latin typeface="Times New Roman"/>
                <a:cs typeface="Times New Roman"/>
              </a:rPr>
              <a:t> </a:t>
            </a:r>
            <a:r>
              <a:rPr sz="2800" b="1" i="1" dirty="0">
                <a:latin typeface="Times New Roman"/>
                <a:cs typeface="Times New Roman"/>
              </a:rPr>
              <a:t>goal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57200" y="304800"/>
            <a:ext cx="8458200" cy="1143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35940" y="335026"/>
            <a:ext cx="6361430" cy="10013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3200" b="1" u="heavy" spc="-5" dirty="0">
                <a:uFill>
                  <a:solidFill>
                    <a:srgbClr val="000000"/>
                  </a:solidFill>
                </a:uFill>
                <a:latin typeface="Tahoma"/>
                <a:cs typeface="Tahoma"/>
              </a:rPr>
              <a:t>MODELS </a:t>
            </a:r>
            <a:r>
              <a:rPr sz="3200" b="1" u="heavy" spc="5" dirty="0">
                <a:uFill>
                  <a:solidFill>
                    <a:srgbClr val="000000"/>
                  </a:solidFill>
                </a:uFill>
                <a:latin typeface="Tahoma"/>
                <a:cs typeface="Tahoma"/>
              </a:rPr>
              <a:t>OF </a:t>
            </a:r>
            <a:r>
              <a:rPr sz="3200" b="1" u="heavy" dirty="0">
                <a:uFill>
                  <a:solidFill>
                    <a:srgbClr val="000000"/>
                  </a:solidFill>
                </a:uFill>
                <a:latin typeface="Tahoma"/>
                <a:cs typeface="Tahoma"/>
              </a:rPr>
              <a:t>ORGANIZATIONAL </a:t>
            </a:r>
            <a:r>
              <a:rPr sz="3200" b="1" dirty="0">
                <a:latin typeface="Tahoma"/>
                <a:cs typeface="Tahoma"/>
              </a:rPr>
              <a:t> </a:t>
            </a:r>
            <a:r>
              <a:rPr sz="3200" b="1" u="heavy" spc="-5" dirty="0">
                <a:uFill>
                  <a:solidFill>
                    <a:srgbClr val="000000"/>
                  </a:solidFill>
                </a:uFill>
                <a:latin typeface="Tahoma"/>
                <a:cs typeface="Tahoma"/>
              </a:rPr>
              <a:t>BEHAVIOR</a:t>
            </a:r>
            <a:endParaRPr sz="3200">
              <a:latin typeface="Tahoma"/>
              <a:cs typeface="Tahom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0" y="0"/>
            <a:ext cx="457200" cy="6859905"/>
          </a:xfrm>
          <a:custGeom>
            <a:avLst/>
            <a:gdLst/>
            <a:ahLst/>
            <a:cxnLst/>
            <a:rect l="l" t="t" r="r" b="b"/>
            <a:pathLst>
              <a:path w="457200" h="6859905">
                <a:moveTo>
                  <a:pt x="457200" y="0"/>
                </a:moveTo>
                <a:lnTo>
                  <a:pt x="0" y="0"/>
                </a:lnTo>
                <a:lnTo>
                  <a:pt x="0" y="6859523"/>
                </a:lnTo>
                <a:lnTo>
                  <a:pt x="457200" y="6859523"/>
                </a:lnTo>
                <a:lnTo>
                  <a:pt x="4572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18515" y="201168"/>
            <a:ext cx="1901952" cy="8199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39495" y="704087"/>
            <a:ext cx="2473452" cy="822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732788" y="201168"/>
            <a:ext cx="964691" cy="8199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209800" y="201168"/>
            <a:ext cx="1024127" cy="81991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535940" y="304926"/>
            <a:ext cx="2453640" cy="4679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900" b="1" u="heavy" spc="-5" dirty="0">
                <a:solidFill>
                  <a:srgbClr val="003399"/>
                </a:solidFill>
                <a:uFill>
                  <a:solidFill>
                    <a:srgbClr val="003399"/>
                  </a:solidFill>
                </a:uFill>
                <a:latin typeface="Tahoma"/>
                <a:cs typeface="Tahoma"/>
              </a:rPr>
              <a:t>Models of</a:t>
            </a:r>
            <a:r>
              <a:rPr sz="2900" b="1" u="heavy" spc="-80" dirty="0">
                <a:solidFill>
                  <a:srgbClr val="003399"/>
                </a:solidFill>
                <a:uFill>
                  <a:solidFill>
                    <a:srgbClr val="003399"/>
                  </a:solidFill>
                </a:uFill>
                <a:latin typeface="Tahoma"/>
                <a:cs typeface="Tahoma"/>
              </a:rPr>
              <a:t> </a:t>
            </a:r>
            <a:r>
              <a:rPr sz="2900" b="1" u="heavy" spc="-5" dirty="0">
                <a:solidFill>
                  <a:srgbClr val="003399"/>
                </a:solidFill>
                <a:uFill>
                  <a:solidFill>
                    <a:srgbClr val="003399"/>
                  </a:solidFill>
                </a:uFill>
                <a:latin typeface="Tahoma"/>
                <a:cs typeface="Tahoma"/>
              </a:rPr>
              <a:t>OB</a:t>
            </a:r>
            <a:endParaRPr sz="2900">
              <a:latin typeface="Tahoma"/>
              <a:cs typeface="Tahoma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33400" y="914400"/>
            <a:ext cx="8001000" cy="521208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471166" y="2160473"/>
            <a:ext cx="4202430" cy="100266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94970" marR="5080" indent="-382905">
              <a:lnSpc>
                <a:spcPct val="100000"/>
              </a:lnSpc>
              <a:spcBef>
                <a:spcPts val="105"/>
              </a:spcBef>
            </a:pPr>
            <a:r>
              <a:rPr sz="3200" b="1" spc="-5" dirty="0">
                <a:latin typeface="Tahoma"/>
                <a:cs typeface="Tahoma"/>
              </a:rPr>
              <a:t>Lesson </a:t>
            </a:r>
            <a:r>
              <a:rPr sz="3200" b="1" dirty="0">
                <a:latin typeface="Tahoma"/>
                <a:cs typeface="Tahoma"/>
              </a:rPr>
              <a:t>3 :</a:t>
            </a:r>
            <a:r>
              <a:rPr sz="3200" b="1" spc="-60" dirty="0">
                <a:latin typeface="Tahoma"/>
                <a:cs typeface="Tahoma"/>
              </a:rPr>
              <a:t> </a:t>
            </a:r>
            <a:r>
              <a:rPr sz="3200" b="1" dirty="0">
                <a:latin typeface="Tahoma"/>
                <a:cs typeface="Tahoma"/>
              </a:rPr>
              <a:t>Managing  </a:t>
            </a:r>
            <a:r>
              <a:rPr sz="3200" b="1" spc="-5" dirty="0">
                <a:latin typeface="Tahoma"/>
                <a:cs typeface="Tahoma"/>
              </a:rPr>
              <a:t>Communications</a:t>
            </a:r>
            <a:endParaRPr sz="3200">
              <a:latin typeface="Tahoma"/>
              <a:cs typeface="Tahom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12140" y="6584695"/>
            <a:ext cx="594868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10" dirty="0">
                <a:solidFill>
                  <a:srgbClr val="333333"/>
                </a:solidFill>
                <a:latin typeface="Arial"/>
                <a:cs typeface="Arial"/>
              </a:rPr>
              <a:t>A. </a:t>
            </a:r>
            <a:r>
              <a:rPr sz="900" b="1" spc="-5" dirty="0">
                <a:solidFill>
                  <a:srgbClr val="333333"/>
                </a:solidFill>
                <a:latin typeface="Arial"/>
                <a:cs typeface="Arial"/>
              </a:rPr>
              <a:t>J. DuBrin, </a:t>
            </a:r>
            <a:r>
              <a:rPr sz="900" b="1" i="1" dirty="0">
                <a:solidFill>
                  <a:srgbClr val="333333"/>
                </a:solidFill>
                <a:latin typeface="Arial"/>
                <a:cs typeface="Arial"/>
              </a:rPr>
              <a:t>Fundamentals of Organizational Behavior</a:t>
            </a:r>
            <a:r>
              <a:rPr sz="900" b="1" dirty="0">
                <a:solidFill>
                  <a:srgbClr val="333333"/>
                </a:solidFill>
                <a:latin typeface="Arial"/>
                <a:cs typeface="Arial"/>
              </a:rPr>
              <a:t>, Second Edition. </a:t>
            </a:r>
            <a:r>
              <a:rPr sz="900" b="1" spc="-10" dirty="0">
                <a:solidFill>
                  <a:srgbClr val="333333"/>
                </a:solidFill>
                <a:latin typeface="Arial"/>
                <a:cs typeface="Arial"/>
              </a:rPr>
              <a:t>Copyright </a:t>
            </a:r>
            <a:r>
              <a:rPr sz="900" b="1" dirty="0">
                <a:solidFill>
                  <a:srgbClr val="333333"/>
                </a:solidFill>
                <a:latin typeface="Arial"/>
                <a:cs typeface="Arial"/>
              </a:rPr>
              <a:t>© </a:t>
            </a:r>
            <a:r>
              <a:rPr sz="900" b="1" spc="-5" dirty="0">
                <a:solidFill>
                  <a:srgbClr val="333333"/>
                </a:solidFill>
                <a:latin typeface="Arial"/>
                <a:cs typeface="Arial"/>
              </a:rPr>
              <a:t>2002 by</a:t>
            </a:r>
            <a:r>
              <a:rPr sz="900" b="1" dirty="0">
                <a:solidFill>
                  <a:srgbClr val="333333"/>
                </a:solidFill>
                <a:latin typeface="Arial"/>
                <a:cs typeface="Arial"/>
              </a:rPr>
              <a:t> South-Western.</a:t>
            </a:r>
            <a:endParaRPr sz="9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302243" y="6569456"/>
            <a:ext cx="30607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10" dirty="0">
                <a:solidFill>
                  <a:srgbClr val="333333"/>
                </a:solidFill>
                <a:latin typeface="Arial"/>
                <a:cs typeface="Arial"/>
              </a:rPr>
              <a:t>1–76</a:t>
            </a:r>
            <a:endParaRPr sz="1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49580" y="452627"/>
            <a:ext cx="3334512" cy="8991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88340" y="554482"/>
            <a:ext cx="2830195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b="1" u="heavy" dirty="0">
                <a:solidFill>
                  <a:srgbClr val="003399"/>
                </a:solidFill>
                <a:uFill>
                  <a:solidFill>
                    <a:srgbClr val="003399"/>
                  </a:solidFill>
                </a:uFill>
                <a:latin typeface="Times New Roman"/>
                <a:cs typeface="Times New Roman"/>
              </a:rPr>
              <a:t>Communication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93419" y="1010411"/>
            <a:ext cx="2846832" cy="838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51331" y="1531619"/>
            <a:ext cx="2877312" cy="78943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159251" y="1531619"/>
            <a:ext cx="5105400" cy="78943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32459" y="1958339"/>
            <a:ext cx="7613904" cy="78943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32459" y="2385060"/>
            <a:ext cx="6717792" cy="78943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841044" y="1611833"/>
            <a:ext cx="7070090" cy="13061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118745" algn="just">
              <a:lnSpc>
                <a:spcPct val="100000"/>
              </a:lnSpc>
              <a:spcBef>
                <a:spcPts val="95"/>
              </a:spcBef>
            </a:pPr>
            <a:r>
              <a:rPr sz="2800" spc="-10" dirty="0">
                <a:solidFill>
                  <a:srgbClr val="003399"/>
                </a:solidFill>
                <a:latin typeface="Arial Black"/>
                <a:cs typeface="Arial Black"/>
              </a:rPr>
              <a:t>The sharing </a:t>
            </a:r>
            <a:r>
              <a:rPr sz="2800" spc="-5" dirty="0">
                <a:solidFill>
                  <a:srgbClr val="003399"/>
                </a:solidFill>
                <a:latin typeface="Arial Black"/>
                <a:cs typeface="Arial Black"/>
              </a:rPr>
              <a:t>of information </a:t>
            </a:r>
            <a:r>
              <a:rPr sz="2800" spc="-10" dirty="0">
                <a:solidFill>
                  <a:srgbClr val="003399"/>
                </a:solidFill>
                <a:latin typeface="Arial Black"/>
                <a:cs typeface="Arial Black"/>
              </a:rPr>
              <a:t>between  </a:t>
            </a:r>
            <a:r>
              <a:rPr sz="2800" spc="-5" dirty="0">
                <a:solidFill>
                  <a:srgbClr val="003399"/>
                </a:solidFill>
                <a:latin typeface="Arial Black"/>
                <a:cs typeface="Arial Black"/>
              </a:rPr>
              <a:t>two or </a:t>
            </a:r>
            <a:r>
              <a:rPr sz="2800" spc="-10" dirty="0">
                <a:solidFill>
                  <a:srgbClr val="003399"/>
                </a:solidFill>
                <a:latin typeface="Arial Black"/>
                <a:cs typeface="Arial Black"/>
              </a:rPr>
              <a:t>more </a:t>
            </a:r>
            <a:r>
              <a:rPr sz="2800" spc="-5" dirty="0">
                <a:solidFill>
                  <a:srgbClr val="003399"/>
                </a:solidFill>
                <a:latin typeface="Arial Black"/>
                <a:cs typeface="Arial Black"/>
              </a:rPr>
              <a:t>individuals or </a:t>
            </a:r>
            <a:r>
              <a:rPr sz="2800" spc="-10" dirty="0">
                <a:solidFill>
                  <a:srgbClr val="003399"/>
                </a:solidFill>
                <a:latin typeface="Arial Black"/>
                <a:cs typeface="Arial Black"/>
              </a:rPr>
              <a:t>groups </a:t>
            </a:r>
            <a:r>
              <a:rPr sz="2800" spc="-5" dirty="0">
                <a:solidFill>
                  <a:srgbClr val="003399"/>
                </a:solidFill>
                <a:latin typeface="Arial Black"/>
                <a:cs typeface="Arial Black"/>
              </a:rPr>
              <a:t>to  </a:t>
            </a:r>
            <a:r>
              <a:rPr sz="2800" spc="-10" dirty="0">
                <a:solidFill>
                  <a:srgbClr val="003399"/>
                </a:solidFill>
                <a:latin typeface="Arial Black"/>
                <a:cs typeface="Arial Black"/>
              </a:rPr>
              <a:t>reach </a:t>
            </a:r>
            <a:r>
              <a:rPr sz="2800" spc="-5" dirty="0">
                <a:solidFill>
                  <a:srgbClr val="003399"/>
                </a:solidFill>
                <a:latin typeface="Arial Black"/>
                <a:cs typeface="Arial Black"/>
              </a:rPr>
              <a:t>a </a:t>
            </a:r>
            <a:r>
              <a:rPr sz="2800" spc="-10" dirty="0">
                <a:solidFill>
                  <a:srgbClr val="003399"/>
                </a:solidFill>
                <a:latin typeface="Arial Black"/>
                <a:cs typeface="Arial Black"/>
              </a:rPr>
              <a:t>common</a:t>
            </a:r>
            <a:r>
              <a:rPr sz="2800" spc="15" dirty="0">
                <a:solidFill>
                  <a:srgbClr val="003399"/>
                </a:solidFill>
                <a:latin typeface="Arial Black"/>
                <a:cs typeface="Arial Black"/>
              </a:rPr>
              <a:t> </a:t>
            </a:r>
            <a:r>
              <a:rPr sz="2800" spc="-10" dirty="0">
                <a:solidFill>
                  <a:srgbClr val="003399"/>
                </a:solidFill>
                <a:latin typeface="Arial Black"/>
                <a:cs typeface="Arial Black"/>
              </a:rPr>
              <a:t>understanding.</a:t>
            </a:r>
            <a:endParaRPr sz="2800">
              <a:latin typeface="Arial Black"/>
              <a:cs typeface="Arial Black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259571" y="6509105"/>
            <a:ext cx="34861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10" dirty="0">
                <a:solidFill>
                  <a:srgbClr val="333333"/>
                </a:solidFill>
                <a:latin typeface="Arial"/>
                <a:cs typeface="Arial"/>
              </a:rPr>
              <a:t>16</a:t>
            </a:r>
            <a:r>
              <a:rPr sz="1000" b="1" spc="-5" dirty="0">
                <a:solidFill>
                  <a:srgbClr val="333333"/>
                </a:solidFill>
                <a:latin typeface="Arial"/>
                <a:cs typeface="Arial"/>
              </a:rPr>
              <a:t>-</a:t>
            </a:r>
            <a:r>
              <a:rPr sz="1000" b="1" spc="-10" dirty="0">
                <a:solidFill>
                  <a:srgbClr val="333333"/>
                </a:solidFill>
                <a:latin typeface="Arial"/>
                <a:cs typeface="Arial"/>
              </a:rPr>
              <a:t>77</a:t>
            </a:r>
            <a:endParaRPr sz="10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657600" y="3886200"/>
            <a:ext cx="4876800" cy="218236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12875" y="912875"/>
            <a:ext cx="7089647" cy="480364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85800" y="5806440"/>
            <a:ext cx="7543800" cy="137160"/>
          </a:xfrm>
          <a:custGeom>
            <a:avLst/>
            <a:gdLst/>
            <a:ahLst/>
            <a:cxnLst/>
            <a:rect l="l" t="t" r="r" b="b"/>
            <a:pathLst>
              <a:path w="7543800" h="137160">
                <a:moveTo>
                  <a:pt x="0" y="137160"/>
                </a:moveTo>
                <a:lnTo>
                  <a:pt x="7543800" y="137160"/>
                </a:lnTo>
                <a:lnTo>
                  <a:pt x="7543800" y="0"/>
                </a:lnTo>
                <a:lnTo>
                  <a:pt x="0" y="0"/>
                </a:lnTo>
                <a:lnTo>
                  <a:pt x="0" y="13716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85800" y="822960"/>
            <a:ext cx="137160" cy="4983480"/>
          </a:xfrm>
          <a:custGeom>
            <a:avLst/>
            <a:gdLst/>
            <a:ahLst/>
            <a:cxnLst/>
            <a:rect l="l" t="t" r="r" b="b"/>
            <a:pathLst>
              <a:path w="137159" h="4983480">
                <a:moveTo>
                  <a:pt x="0" y="4983480"/>
                </a:moveTo>
                <a:lnTo>
                  <a:pt x="137159" y="4983480"/>
                </a:lnTo>
                <a:lnTo>
                  <a:pt x="137159" y="0"/>
                </a:lnTo>
                <a:lnTo>
                  <a:pt x="0" y="0"/>
                </a:lnTo>
                <a:lnTo>
                  <a:pt x="0" y="498348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85800" y="685800"/>
            <a:ext cx="7543800" cy="137160"/>
          </a:xfrm>
          <a:custGeom>
            <a:avLst/>
            <a:gdLst/>
            <a:ahLst/>
            <a:cxnLst/>
            <a:rect l="l" t="t" r="r" b="b"/>
            <a:pathLst>
              <a:path w="7543800" h="137159">
                <a:moveTo>
                  <a:pt x="0" y="137159"/>
                </a:moveTo>
                <a:lnTo>
                  <a:pt x="7543800" y="137159"/>
                </a:lnTo>
                <a:lnTo>
                  <a:pt x="7543800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092440" y="822960"/>
            <a:ext cx="137160" cy="4983480"/>
          </a:xfrm>
          <a:custGeom>
            <a:avLst/>
            <a:gdLst/>
            <a:ahLst/>
            <a:cxnLst/>
            <a:rect l="l" t="t" r="r" b="b"/>
            <a:pathLst>
              <a:path w="137159" h="4983480">
                <a:moveTo>
                  <a:pt x="137159" y="0"/>
                </a:moveTo>
                <a:lnTo>
                  <a:pt x="0" y="0"/>
                </a:lnTo>
                <a:lnTo>
                  <a:pt x="0" y="4983480"/>
                </a:lnTo>
                <a:lnTo>
                  <a:pt x="137159" y="4983480"/>
                </a:lnTo>
                <a:lnTo>
                  <a:pt x="13715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68680" y="5715000"/>
            <a:ext cx="7178040" cy="45720"/>
          </a:xfrm>
          <a:custGeom>
            <a:avLst/>
            <a:gdLst/>
            <a:ahLst/>
            <a:cxnLst/>
            <a:rect l="l" t="t" r="r" b="b"/>
            <a:pathLst>
              <a:path w="7178040" h="45720">
                <a:moveTo>
                  <a:pt x="0" y="45719"/>
                </a:moveTo>
                <a:lnTo>
                  <a:pt x="7178040" y="45719"/>
                </a:lnTo>
                <a:lnTo>
                  <a:pt x="7178040" y="0"/>
                </a:lnTo>
                <a:lnTo>
                  <a:pt x="0" y="0"/>
                </a:lnTo>
                <a:lnTo>
                  <a:pt x="0" y="4571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68680" y="914400"/>
            <a:ext cx="45720" cy="4800600"/>
          </a:xfrm>
          <a:custGeom>
            <a:avLst/>
            <a:gdLst/>
            <a:ahLst/>
            <a:cxnLst/>
            <a:rect l="l" t="t" r="r" b="b"/>
            <a:pathLst>
              <a:path w="45719" h="4800600">
                <a:moveTo>
                  <a:pt x="0" y="4800600"/>
                </a:moveTo>
                <a:lnTo>
                  <a:pt x="45719" y="4800600"/>
                </a:lnTo>
                <a:lnTo>
                  <a:pt x="45719" y="0"/>
                </a:lnTo>
                <a:lnTo>
                  <a:pt x="0" y="0"/>
                </a:lnTo>
                <a:lnTo>
                  <a:pt x="0" y="48006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68680" y="868680"/>
            <a:ext cx="7178040" cy="45720"/>
          </a:xfrm>
          <a:custGeom>
            <a:avLst/>
            <a:gdLst/>
            <a:ahLst/>
            <a:cxnLst/>
            <a:rect l="l" t="t" r="r" b="b"/>
            <a:pathLst>
              <a:path w="7178040" h="45719">
                <a:moveTo>
                  <a:pt x="0" y="45720"/>
                </a:moveTo>
                <a:lnTo>
                  <a:pt x="7178040" y="45720"/>
                </a:lnTo>
                <a:lnTo>
                  <a:pt x="7178040" y="0"/>
                </a:lnTo>
                <a:lnTo>
                  <a:pt x="0" y="0"/>
                </a:lnTo>
                <a:lnTo>
                  <a:pt x="0" y="4572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001000" y="914400"/>
            <a:ext cx="45720" cy="4800600"/>
          </a:xfrm>
          <a:custGeom>
            <a:avLst/>
            <a:gdLst/>
            <a:ahLst/>
            <a:cxnLst/>
            <a:rect l="l" t="t" r="r" b="b"/>
            <a:pathLst>
              <a:path w="45720" h="4800600">
                <a:moveTo>
                  <a:pt x="45720" y="0"/>
                </a:moveTo>
                <a:lnTo>
                  <a:pt x="0" y="0"/>
                </a:lnTo>
                <a:lnTo>
                  <a:pt x="0" y="4800600"/>
                </a:lnTo>
                <a:lnTo>
                  <a:pt x="45720" y="4800600"/>
                </a:lnTo>
                <a:lnTo>
                  <a:pt x="4572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48055" y="448055"/>
            <a:ext cx="5599176" cy="9022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88340" y="563626"/>
            <a:ext cx="5092700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u="heavy" dirty="0">
                <a:solidFill>
                  <a:srgbClr val="003399"/>
                </a:solidFill>
                <a:uFill>
                  <a:solidFill>
                    <a:srgbClr val="003399"/>
                  </a:solidFill>
                </a:uFill>
                <a:latin typeface="Tahoma"/>
                <a:cs typeface="Tahoma"/>
              </a:rPr>
              <a:t>The Communication</a:t>
            </a:r>
            <a:r>
              <a:rPr sz="3200" u="heavy" spc="-25" dirty="0">
                <a:solidFill>
                  <a:srgbClr val="003399"/>
                </a:solidFill>
                <a:uFill>
                  <a:solidFill>
                    <a:srgbClr val="003399"/>
                  </a:solidFill>
                </a:uFill>
                <a:latin typeface="Tahoma"/>
                <a:cs typeface="Tahoma"/>
              </a:rPr>
              <a:t> </a:t>
            </a:r>
            <a:r>
              <a:rPr sz="3200" u="heavy" spc="-5" dirty="0">
                <a:solidFill>
                  <a:srgbClr val="003399"/>
                </a:solidFill>
                <a:uFill>
                  <a:solidFill>
                    <a:srgbClr val="003399"/>
                  </a:solidFill>
                </a:uFill>
                <a:latin typeface="Tahoma"/>
                <a:cs typeface="Tahoma"/>
              </a:rPr>
              <a:t>Process</a:t>
            </a:r>
            <a:endParaRPr sz="3200">
              <a:latin typeface="Tahoma"/>
              <a:cs typeface="Tahom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91895" y="1007363"/>
            <a:ext cx="5111496" cy="746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8259571" y="6509105"/>
            <a:ext cx="34861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10" dirty="0">
                <a:solidFill>
                  <a:srgbClr val="333333"/>
                </a:solidFill>
                <a:latin typeface="Arial"/>
                <a:cs typeface="Arial"/>
              </a:rPr>
              <a:t>16</a:t>
            </a:r>
            <a:r>
              <a:rPr sz="1000" b="1" spc="-5" dirty="0">
                <a:solidFill>
                  <a:srgbClr val="333333"/>
                </a:solidFill>
                <a:latin typeface="Arial"/>
                <a:cs typeface="Arial"/>
              </a:rPr>
              <a:t>-</a:t>
            </a:r>
            <a:r>
              <a:rPr sz="1000" b="1" spc="-10" dirty="0">
                <a:solidFill>
                  <a:srgbClr val="333333"/>
                </a:solidFill>
                <a:latin typeface="Arial"/>
                <a:cs typeface="Arial"/>
              </a:rPr>
              <a:t>79</a:t>
            </a:r>
            <a:endParaRPr sz="10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02030" y="6308547"/>
            <a:ext cx="1634489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latin typeface="Arial"/>
                <a:cs typeface="Arial"/>
              </a:rPr>
              <a:t>Figure</a:t>
            </a:r>
            <a:r>
              <a:rPr sz="2400" b="1" spc="-80" dirty="0">
                <a:latin typeface="Arial"/>
                <a:cs typeface="Arial"/>
              </a:rPr>
              <a:t> </a:t>
            </a:r>
            <a:r>
              <a:rPr sz="2400" b="1" spc="-5" dirty="0">
                <a:latin typeface="Arial"/>
                <a:cs typeface="Arial"/>
              </a:rPr>
              <a:t>16.1</a:t>
            </a:r>
            <a:endParaRPr sz="24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838200" y="1676400"/>
            <a:ext cx="7924800" cy="397611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50240" y="1101598"/>
            <a:ext cx="7700009" cy="49403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03530" indent="-291465">
              <a:lnSpc>
                <a:spcPct val="100000"/>
              </a:lnSpc>
              <a:spcBef>
                <a:spcPts val="95"/>
              </a:spcBef>
              <a:buClr>
                <a:srgbClr val="CC3300"/>
              </a:buClr>
              <a:buSzPct val="84090"/>
              <a:buFont typeface="Wingdings"/>
              <a:buChar char=""/>
              <a:tabLst>
                <a:tab pos="304165" algn="l"/>
              </a:tabLst>
            </a:pPr>
            <a:r>
              <a:rPr sz="2200" b="1" spc="-5" dirty="0">
                <a:latin typeface="Arial"/>
                <a:cs typeface="Arial"/>
              </a:rPr>
              <a:t>Describe</a:t>
            </a:r>
            <a:endParaRPr sz="2200">
              <a:latin typeface="Arial"/>
              <a:cs typeface="Arial"/>
            </a:endParaRPr>
          </a:p>
          <a:p>
            <a:pPr marL="645160" lvl="1" indent="-180340">
              <a:lnSpc>
                <a:spcPct val="100000"/>
              </a:lnSpc>
              <a:buSzPct val="59090"/>
              <a:buFont typeface="Wingdings"/>
              <a:buChar char=""/>
              <a:tabLst>
                <a:tab pos="645795" algn="l"/>
              </a:tabLst>
            </a:pPr>
            <a:r>
              <a:rPr sz="2200" b="1" i="1" spc="-5" dirty="0">
                <a:latin typeface="Arial"/>
                <a:cs typeface="Arial"/>
              </a:rPr>
              <a:t>how people behave under a variety of</a:t>
            </a:r>
            <a:r>
              <a:rPr sz="2200" b="1" i="1" spc="140" dirty="0">
                <a:latin typeface="Arial"/>
                <a:cs typeface="Arial"/>
              </a:rPr>
              <a:t> </a:t>
            </a:r>
            <a:r>
              <a:rPr sz="2200" b="1" i="1" spc="-5" dirty="0">
                <a:latin typeface="Arial"/>
                <a:cs typeface="Arial"/>
              </a:rPr>
              <a:t>conditions.</a:t>
            </a:r>
            <a:endParaRPr sz="2200">
              <a:latin typeface="Arial"/>
              <a:cs typeface="Arial"/>
            </a:endParaRPr>
          </a:p>
          <a:p>
            <a:pPr marL="303530" indent="-291465">
              <a:lnSpc>
                <a:spcPct val="100000"/>
              </a:lnSpc>
              <a:buClr>
                <a:srgbClr val="CC3300"/>
              </a:buClr>
              <a:buSzPct val="84090"/>
              <a:buFont typeface="Wingdings"/>
              <a:buChar char=""/>
              <a:tabLst>
                <a:tab pos="304165" algn="l"/>
              </a:tabLst>
            </a:pPr>
            <a:r>
              <a:rPr sz="2200" b="1" spc="-5" dirty="0">
                <a:latin typeface="Arial"/>
                <a:cs typeface="Arial"/>
              </a:rPr>
              <a:t>Understand</a:t>
            </a:r>
            <a:endParaRPr sz="2200">
              <a:latin typeface="Arial"/>
              <a:cs typeface="Arial"/>
            </a:endParaRPr>
          </a:p>
          <a:p>
            <a:pPr marL="645160" lvl="1" indent="-180340">
              <a:lnSpc>
                <a:spcPct val="100000"/>
              </a:lnSpc>
              <a:buSzPct val="59090"/>
              <a:buFont typeface="Wingdings"/>
              <a:buChar char=""/>
              <a:tabLst>
                <a:tab pos="645795" algn="l"/>
              </a:tabLst>
            </a:pPr>
            <a:r>
              <a:rPr sz="2200" b="1" i="1" spc="-5" dirty="0">
                <a:latin typeface="Arial"/>
                <a:cs typeface="Arial"/>
              </a:rPr>
              <a:t>Why people behave as they</a:t>
            </a:r>
            <a:r>
              <a:rPr sz="2200" b="1" i="1" spc="120" dirty="0">
                <a:latin typeface="Arial"/>
                <a:cs typeface="Arial"/>
              </a:rPr>
              <a:t> </a:t>
            </a:r>
            <a:r>
              <a:rPr sz="2200" b="1" i="1" spc="-5" dirty="0">
                <a:latin typeface="Arial"/>
                <a:cs typeface="Arial"/>
              </a:rPr>
              <a:t>do.</a:t>
            </a:r>
            <a:endParaRPr sz="2200">
              <a:latin typeface="Arial"/>
              <a:cs typeface="Arial"/>
            </a:endParaRPr>
          </a:p>
          <a:p>
            <a:pPr marL="645160" lvl="1" indent="-180340">
              <a:lnSpc>
                <a:spcPct val="100000"/>
              </a:lnSpc>
              <a:buSzPct val="59090"/>
              <a:buFont typeface="Wingdings"/>
              <a:buChar char=""/>
              <a:tabLst>
                <a:tab pos="645795" algn="l"/>
              </a:tabLst>
            </a:pPr>
            <a:r>
              <a:rPr sz="2200" b="1" i="1" spc="-5" dirty="0">
                <a:latin typeface="Arial"/>
                <a:cs typeface="Arial"/>
              </a:rPr>
              <a:t>Probe for underlying</a:t>
            </a:r>
            <a:r>
              <a:rPr sz="2200" b="1" i="1" spc="50" dirty="0">
                <a:latin typeface="Arial"/>
                <a:cs typeface="Arial"/>
              </a:rPr>
              <a:t> </a:t>
            </a:r>
            <a:r>
              <a:rPr sz="2200" b="1" i="1" spc="-5" dirty="0">
                <a:latin typeface="Arial"/>
                <a:cs typeface="Arial"/>
              </a:rPr>
              <a:t>explanations</a:t>
            </a:r>
            <a:endParaRPr sz="2200">
              <a:latin typeface="Arial"/>
              <a:cs typeface="Arial"/>
            </a:endParaRPr>
          </a:p>
          <a:p>
            <a:pPr marL="303530" indent="-291465">
              <a:lnSpc>
                <a:spcPct val="100000"/>
              </a:lnSpc>
              <a:buClr>
                <a:srgbClr val="CC3300"/>
              </a:buClr>
              <a:buSzPct val="84090"/>
              <a:buFont typeface="Wingdings"/>
              <a:buChar char=""/>
              <a:tabLst>
                <a:tab pos="304165" algn="l"/>
              </a:tabLst>
            </a:pPr>
            <a:r>
              <a:rPr sz="2200" b="1" spc="-5" dirty="0">
                <a:latin typeface="Arial"/>
                <a:cs typeface="Arial"/>
              </a:rPr>
              <a:t>Predict</a:t>
            </a:r>
            <a:endParaRPr sz="2200">
              <a:latin typeface="Arial"/>
              <a:cs typeface="Arial"/>
            </a:endParaRPr>
          </a:p>
          <a:p>
            <a:pPr marL="645160" lvl="1" indent="-180340">
              <a:lnSpc>
                <a:spcPts val="2375"/>
              </a:lnSpc>
              <a:buSzPct val="59090"/>
              <a:buFont typeface="Wingdings"/>
              <a:buChar char=""/>
              <a:tabLst>
                <a:tab pos="645795" algn="l"/>
              </a:tabLst>
            </a:pPr>
            <a:r>
              <a:rPr sz="2200" b="1" i="1" spc="-5" dirty="0">
                <a:latin typeface="Arial"/>
                <a:cs typeface="Arial"/>
              </a:rPr>
              <a:t>Predict future employee behavior</a:t>
            </a:r>
            <a:r>
              <a:rPr sz="2200" b="1" i="1" spc="70" dirty="0">
                <a:latin typeface="Arial"/>
                <a:cs typeface="Arial"/>
              </a:rPr>
              <a:t> </a:t>
            </a:r>
            <a:r>
              <a:rPr sz="2200" b="1" i="1" spc="-5" dirty="0">
                <a:latin typeface="Arial"/>
                <a:cs typeface="Arial"/>
              </a:rPr>
              <a:t>(tardiness,</a:t>
            </a:r>
            <a:endParaRPr sz="2200">
              <a:latin typeface="Arial"/>
              <a:cs typeface="Arial"/>
            </a:endParaRPr>
          </a:p>
          <a:p>
            <a:pPr marL="527685">
              <a:lnSpc>
                <a:spcPts val="2375"/>
              </a:lnSpc>
            </a:pPr>
            <a:r>
              <a:rPr sz="2200" b="1" i="1" spc="-5" dirty="0">
                <a:latin typeface="Arial"/>
                <a:cs typeface="Arial"/>
              </a:rPr>
              <a:t>productive &amp; unproductive</a:t>
            </a:r>
            <a:r>
              <a:rPr sz="2200" b="1" i="1" spc="85" dirty="0">
                <a:latin typeface="Arial"/>
                <a:cs typeface="Arial"/>
              </a:rPr>
              <a:t> </a:t>
            </a:r>
            <a:r>
              <a:rPr sz="2200" b="1" i="1" spc="-5" dirty="0">
                <a:latin typeface="Arial"/>
                <a:cs typeface="Arial"/>
              </a:rPr>
              <a:t>etc.)</a:t>
            </a:r>
            <a:endParaRPr sz="2200">
              <a:latin typeface="Arial"/>
              <a:cs typeface="Arial"/>
            </a:endParaRPr>
          </a:p>
          <a:p>
            <a:pPr marL="645160" lvl="1" indent="-180340">
              <a:lnSpc>
                <a:spcPct val="100000"/>
              </a:lnSpc>
              <a:buSzPct val="59090"/>
              <a:buFont typeface="Wingdings"/>
              <a:buChar char=""/>
              <a:tabLst>
                <a:tab pos="645795" algn="l"/>
              </a:tabLst>
            </a:pPr>
            <a:r>
              <a:rPr sz="2200" b="1" i="1" spc="-5" dirty="0">
                <a:latin typeface="Arial"/>
                <a:cs typeface="Arial"/>
              </a:rPr>
              <a:t>Provide preventive</a:t>
            </a:r>
            <a:r>
              <a:rPr sz="2200" b="1" i="1" spc="40" dirty="0">
                <a:latin typeface="Arial"/>
                <a:cs typeface="Arial"/>
              </a:rPr>
              <a:t> </a:t>
            </a:r>
            <a:r>
              <a:rPr sz="2200" b="1" i="1" spc="-5" dirty="0">
                <a:latin typeface="Arial"/>
                <a:cs typeface="Arial"/>
              </a:rPr>
              <a:t>actions</a:t>
            </a:r>
            <a:endParaRPr sz="2200">
              <a:latin typeface="Arial"/>
              <a:cs typeface="Arial"/>
            </a:endParaRPr>
          </a:p>
          <a:p>
            <a:pPr marL="303530" indent="-291465">
              <a:lnSpc>
                <a:spcPct val="100000"/>
              </a:lnSpc>
              <a:spcBef>
                <a:spcPts val="5"/>
              </a:spcBef>
              <a:buClr>
                <a:srgbClr val="CC3300"/>
              </a:buClr>
              <a:buSzPct val="84090"/>
              <a:buFont typeface="Wingdings"/>
              <a:buChar char=""/>
              <a:tabLst>
                <a:tab pos="304165" algn="l"/>
              </a:tabLst>
            </a:pPr>
            <a:r>
              <a:rPr sz="2200" b="1" spc="-5" dirty="0">
                <a:latin typeface="Arial"/>
                <a:cs typeface="Arial"/>
              </a:rPr>
              <a:t>Control</a:t>
            </a:r>
            <a:endParaRPr sz="2200">
              <a:latin typeface="Arial"/>
              <a:cs typeface="Arial"/>
            </a:endParaRPr>
          </a:p>
          <a:p>
            <a:pPr marL="645160" lvl="1" indent="-180340">
              <a:lnSpc>
                <a:spcPts val="2375"/>
              </a:lnSpc>
              <a:buSzPct val="59090"/>
              <a:buFont typeface="Wingdings"/>
              <a:buChar char=""/>
              <a:tabLst>
                <a:tab pos="645795" algn="l"/>
              </a:tabLst>
            </a:pPr>
            <a:r>
              <a:rPr sz="2200" b="1" i="1" spc="-5" dirty="0">
                <a:latin typeface="Arial"/>
                <a:cs typeface="Arial"/>
              </a:rPr>
              <a:t>At least partially and develop some human activity</a:t>
            </a:r>
            <a:r>
              <a:rPr sz="2200" b="1" i="1" spc="160" dirty="0">
                <a:latin typeface="Arial"/>
                <a:cs typeface="Arial"/>
              </a:rPr>
              <a:t> </a:t>
            </a:r>
            <a:r>
              <a:rPr sz="2200" b="1" i="1" spc="-5" dirty="0">
                <a:latin typeface="Arial"/>
                <a:cs typeface="Arial"/>
              </a:rPr>
              <a:t>at</a:t>
            </a:r>
            <a:endParaRPr sz="2200">
              <a:latin typeface="Arial"/>
              <a:cs typeface="Arial"/>
            </a:endParaRPr>
          </a:p>
          <a:p>
            <a:pPr marL="527685">
              <a:lnSpc>
                <a:spcPts val="2375"/>
              </a:lnSpc>
            </a:pPr>
            <a:r>
              <a:rPr sz="2200" b="1" i="1" spc="-5" dirty="0">
                <a:latin typeface="Arial"/>
                <a:cs typeface="Arial"/>
              </a:rPr>
              <a:t>work.</a:t>
            </a:r>
            <a:endParaRPr sz="2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950">
              <a:latin typeface="Arial"/>
              <a:cs typeface="Arial"/>
            </a:endParaRPr>
          </a:p>
          <a:p>
            <a:pPr marL="1339850" marR="299720" indent="-891540">
              <a:lnSpc>
                <a:spcPts val="2300"/>
              </a:lnSpc>
            </a:pPr>
            <a:r>
              <a:rPr sz="2400" b="1" spc="-5" dirty="0">
                <a:latin typeface="Arial"/>
                <a:cs typeface="Arial"/>
              </a:rPr>
              <a:t>Managers need </a:t>
            </a:r>
            <a:r>
              <a:rPr sz="2400" b="1" dirty="0">
                <a:latin typeface="Arial"/>
                <a:cs typeface="Arial"/>
              </a:rPr>
              <a:t>to </a:t>
            </a:r>
            <a:r>
              <a:rPr sz="2400" b="1" spc="-5" dirty="0">
                <a:latin typeface="Arial"/>
                <a:cs typeface="Arial"/>
              </a:rPr>
              <a:t>remember </a:t>
            </a:r>
            <a:r>
              <a:rPr sz="2400" b="1" dirty="0">
                <a:latin typeface="Arial"/>
                <a:cs typeface="Arial"/>
              </a:rPr>
              <a:t>that </a:t>
            </a:r>
            <a:r>
              <a:rPr sz="2400" b="1" spc="-5" dirty="0">
                <a:latin typeface="Arial"/>
                <a:cs typeface="Arial"/>
              </a:rPr>
              <a:t>organizational  behavior </a:t>
            </a:r>
            <a:r>
              <a:rPr sz="2400" b="1" dirty="0">
                <a:latin typeface="Arial"/>
                <a:cs typeface="Arial"/>
              </a:rPr>
              <a:t>is </a:t>
            </a:r>
            <a:r>
              <a:rPr sz="2400" b="1" spc="-5" dirty="0">
                <a:latin typeface="Arial"/>
                <a:cs typeface="Arial"/>
              </a:rPr>
              <a:t>a </a:t>
            </a:r>
            <a:r>
              <a:rPr sz="2400" b="1" dirty="0">
                <a:latin typeface="Arial"/>
                <a:cs typeface="Arial"/>
              </a:rPr>
              <a:t>tool </a:t>
            </a:r>
            <a:r>
              <a:rPr sz="2400" b="1" spc="-5" dirty="0">
                <a:latin typeface="Arial"/>
                <a:cs typeface="Arial"/>
              </a:rPr>
              <a:t>for human</a:t>
            </a:r>
            <a:r>
              <a:rPr sz="2400" b="1" spc="-45" dirty="0">
                <a:latin typeface="Arial"/>
                <a:cs typeface="Arial"/>
              </a:rPr>
              <a:t> </a:t>
            </a:r>
            <a:r>
              <a:rPr sz="2400" b="1" spc="-5" dirty="0">
                <a:latin typeface="Arial"/>
                <a:cs typeface="Arial"/>
              </a:rPr>
              <a:t>benefit</a:t>
            </a:r>
            <a:endParaRPr sz="2400"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233166" y="325882"/>
            <a:ext cx="2371725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dirty="0">
                <a:latin typeface="Arial"/>
                <a:cs typeface="Arial"/>
              </a:rPr>
              <a:t>Goals of</a:t>
            </a:r>
            <a:r>
              <a:rPr sz="3200" b="1" spc="-125" dirty="0">
                <a:latin typeface="Arial"/>
                <a:cs typeface="Arial"/>
              </a:rPr>
              <a:t> </a:t>
            </a:r>
            <a:r>
              <a:rPr sz="3200" b="1" dirty="0">
                <a:latin typeface="Arial"/>
                <a:cs typeface="Arial"/>
              </a:rPr>
              <a:t>OB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84047" y="1374647"/>
            <a:ext cx="3744467" cy="43342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33400" y="1524000"/>
            <a:ext cx="3372612" cy="39624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70154" y="1460753"/>
            <a:ext cx="3499485" cy="4089400"/>
          </a:xfrm>
          <a:custGeom>
            <a:avLst/>
            <a:gdLst/>
            <a:ahLst/>
            <a:cxnLst/>
            <a:rect l="l" t="t" r="r" b="b"/>
            <a:pathLst>
              <a:path w="3499485" h="4089400">
                <a:moveTo>
                  <a:pt x="0" y="4088891"/>
                </a:moveTo>
                <a:lnTo>
                  <a:pt x="3499104" y="4088891"/>
                </a:lnTo>
                <a:lnTo>
                  <a:pt x="3499104" y="0"/>
                </a:lnTo>
                <a:lnTo>
                  <a:pt x="0" y="0"/>
                </a:lnTo>
                <a:lnTo>
                  <a:pt x="0" y="4088891"/>
                </a:lnTo>
                <a:close/>
              </a:path>
            </a:pathLst>
          </a:custGeom>
          <a:ln w="1264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49580" y="451103"/>
            <a:ext cx="1981200" cy="8991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688340" y="552957"/>
            <a:ext cx="1474470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b="1" u="heavy" dirty="0">
                <a:solidFill>
                  <a:srgbClr val="003399"/>
                </a:solidFill>
                <a:uFill>
                  <a:solidFill>
                    <a:srgbClr val="003399"/>
                  </a:solidFill>
                </a:uFill>
                <a:latin typeface="Times New Roman"/>
                <a:cs typeface="Times New Roman"/>
              </a:rPr>
              <a:t>Ide</a:t>
            </a:r>
            <a:r>
              <a:rPr sz="3200" b="1" u="heavy" spc="10" dirty="0">
                <a:solidFill>
                  <a:srgbClr val="003399"/>
                </a:solidFill>
                <a:uFill>
                  <a:solidFill>
                    <a:srgbClr val="003399"/>
                  </a:solidFill>
                </a:uFill>
                <a:latin typeface="Times New Roman"/>
                <a:cs typeface="Times New Roman"/>
              </a:rPr>
              <a:t>a</a:t>
            </a:r>
            <a:r>
              <a:rPr sz="3200" b="1" u="heavy" dirty="0">
                <a:solidFill>
                  <a:srgbClr val="003399"/>
                </a:solidFill>
                <a:uFill>
                  <a:solidFill>
                    <a:srgbClr val="003399"/>
                  </a:solidFill>
                </a:uFill>
                <a:latin typeface="Times New Roman"/>
                <a:cs typeface="Times New Roman"/>
              </a:rPr>
              <a:t>tion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93419" y="1008888"/>
            <a:ext cx="1493520" cy="8382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108703" y="1592580"/>
            <a:ext cx="4532376" cy="103936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991355" y="2100072"/>
            <a:ext cx="4940808" cy="103936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991355" y="2607564"/>
            <a:ext cx="4494276" cy="103936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991355" y="3115055"/>
            <a:ext cx="4439411" cy="103936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4270628" y="1714626"/>
            <a:ext cx="4225925" cy="2112010"/>
          </a:xfrm>
          <a:prstGeom prst="rect">
            <a:avLst/>
          </a:prstGeom>
        </p:spPr>
        <p:txBody>
          <a:bodyPr vert="horz" wrap="square" lIns="0" tIns="68580" rIns="0" bIns="0" rtlCol="0">
            <a:spAutoFit/>
          </a:bodyPr>
          <a:lstStyle/>
          <a:p>
            <a:pPr marL="12700" marR="5080" indent="116839">
              <a:lnSpc>
                <a:spcPct val="90000"/>
              </a:lnSpc>
              <a:spcBef>
                <a:spcPts val="540"/>
              </a:spcBef>
            </a:pPr>
            <a:r>
              <a:rPr sz="3700" b="1" spc="-5" dirty="0">
                <a:solidFill>
                  <a:srgbClr val="003399"/>
                </a:solidFill>
                <a:latin typeface="Times New Roman"/>
                <a:cs typeface="Times New Roman"/>
              </a:rPr>
              <a:t>It </a:t>
            </a:r>
            <a:r>
              <a:rPr sz="3700" b="1" dirty="0">
                <a:solidFill>
                  <a:srgbClr val="003399"/>
                </a:solidFill>
                <a:latin typeface="Times New Roman"/>
                <a:cs typeface="Times New Roman"/>
              </a:rPr>
              <a:t>is </a:t>
            </a:r>
            <a:r>
              <a:rPr sz="3700" b="1" spc="-5" dirty="0">
                <a:solidFill>
                  <a:srgbClr val="003399"/>
                </a:solidFill>
                <a:latin typeface="Times New Roman"/>
                <a:cs typeface="Times New Roman"/>
              </a:rPr>
              <a:t>the conception  of an idea or</a:t>
            </a:r>
            <a:r>
              <a:rPr sz="3700" b="1" spc="-40" dirty="0">
                <a:solidFill>
                  <a:srgbClr val="003399"/>
                </a:solidFill>
                <a:latin typeface="Times New Roman"/>
                <a:cs typeface="Times New Roman"/>
              </a:rPr>
              <a:t> </a:t>
            </a:r>
            <a:r>
              <a:rPr sz="3700" b="1" spc="-5" dirty="0">
                <a:solidFill>
                  <a:srgbClr val="003399"/>
                </a:solidFill>
                <a:latin typeface="Times New Roman"/>
                <a:cs typeface="Times New Roman"/>
              </a:rPr>
              <a:t>thought  by a person, group  or an</a:t>
            </a:r>
            <a:r>
              <a:rPr sz="3700" b="1" spc="-15" dirty="0">
                <a:solidFill>
                  <a:srgbClr val="003399"/>
                </a:solidFill>
                <a:latin typeface="Times New Roman"/>
                <a:cs typeface="Times New Roman"/>
              </a:rPr>
              <a:t> </a:t>
            </a:r>
            <a:r>
              <a:rPr sz="3700" b="1" spc="-5" dirty="0">
                <a:solidFill>
                  <a:srgbClr val="003399"/>
                </a:solidFill>
                <a:latin typeface="Times New Roman"/>
                <a:cs typeface="Times New Roman"/>
              </a:rPr>
              <a:t>organization.</a:t>
            </a:r>
            <a:endParaRPr sz="37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49580" y="451103"/>
            <a:ext cx="2183892" cy="8991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88340" y="552957"/>
            <a:ext cx="1678305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b="1" u="heavy" dirty="0">
                <a:solidFill>
                  <a:srgbClr val="003399"/>
                </a:solidFill>
                <a:uFill>
                  <a:solidFill>
                    <a:srgbClr val="003399"/>
                  </a:solidFill>
                </a:uFill>
                <a:latin typeface="Times New Roman"/>
                <a:cs typeface="Times New Roman"/>
              </a:rPr>
              <a:t>Enc</a:t>
            </a:r>
            <a:r>
              <a:rPr sz="3200" b="1" u="heavy" spc="10" dirty="0">
                <a:solidFill>
                  <a:srgbClr val="003399"/>
                </a:solidFill>
                <a:uFill>
                  <a:solidFill>
                    <a:srgbClr val="003399"/>
                  </a:solidFill>
                </a:uFill>
                <a:latin typeface="Times New Roman"/>
                <a:cs typeface="Times New Roman"/>
              </a:rPr>
              <a:t>o</a:t>
            </a:r>
            <a:r>
              <a:rPr sz="3200" b="1" u="heavy" dirty="0">
                <a:solidFill>
                  <a:srgbClr val="003399"/>
                </a:solidFill>
                <a:uFill>
                  <a:solidFill>
                    <a:srgbClr val="003399"/>
                  </a:solidFill>
                </a:uFill>
                <a:latin typeface="Times New Roman"/>
                <a:cs typeface="Times New Roman"/>
              </a:rPr>
              <a:t>ding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93419" y="1008888"/>
            <a:ext cx="1696212" cy="838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822191" y="1816607"/>
            <a:ext cx="5012436" cy="9281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717035" y="2319527"/>
            <a:ext cx="3660648" cy="92811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717035" y="2822448"/>
            <a:ext cx="4626864" cy="92811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792211" y="2822448"/>
            <a:ext cx="691896" cy="92811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717035" y="3325367"/>
            <a:ext cx="3413760" cy="92811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717035" y="3828288"/>
            <a:ext cx="4454652" cy="92811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3965575" y="1924939"/>
            <a:ext cx="4491355" cy="2540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04775">
              <a:lnSpc>
                <a:spcPct val="100000"/>
              </a:lnSpc>
              <a:spcBef>
                <a:spcPts val="100"/>
              </a:spcBef>
            </a:pPr>
            <a:r>
              <a:rPr sz="3300" b="1" dirty="0">
                <a:solidFill>
                  <a:srgbClr val="003399"/>
                </a:solidFill>
                <a:latin typeface="Times New Roman"/>
                <a:cs typeface="Times New Roman"/>
              </a:rPr>
              <a:t>when an </a:t>
            </a:r>
            <a:r>
              <a:rPr sz="3300" b="1" spc="-5" dirty="0">
                <a:solidFill>
                  <a:srgbClr val="003399"/>
                </a:solidFill>
                <a:latin typeface="Times New Roman"/>
                <a:cs typeface="Times New Roman"/>
              </a:rPr>
              <a:t>idea </a:t>
            </a:r>
            <a:r>
              <a:rPr sz="3300" b="1" dirty="0">
                <a:solidFill>
                  <a:srgbClr val="003399"/>
                </a:solidFill>
                <a:latin typeface="Times New Roman"/>
                <a:cs typeface="Times New Roman"/>
              </a:rPr>
              <a:t>or</a:t>
            </a:r>
            <a:r>
              <a:rPr sz="3300" b="1" spc="-55" dirty="0">
                <a:solidFill>
                  <a:srgbClr val="003399"/>
                </a:solidFill>
                <a:latin typeface="Times New Roman"/>
                <a:cs typeface="Times New Roman"/>
              </a:rPr>
              <a:t> </a:t>
            </a:r>
            <a:r>
              <a:rPr sz="3300" b="1" dirty="0">
                <a:solidFill>
                  <a:srgbClr val="003399"/>
                </a:solidFill>
                <a:latin typeface="Times New Roman"/>
                <a:cs typeface="Times New Roman"/>
              </a:rPr>
              <a:t>thought  </a:t>
            </a:r>
            <a:r>
              <a:rPr sz="3300" b="1" spc="-5" dirty="0">
                <a:solidFill>
                  <a:srgbClr val="003399"/>
                </a:solidFill>
                <a:latin typeface="Times New Roman"/>
                <a:cs typeface="Times New Roman"/>
              </a:rPr>
              <a:t>is </a:t>
            </a:r>
            <a:r>
              <a:rPr sz="3300" b="1" dirty="0">
                <a:solidFill>
                  <a:srgbClr val="003399"/>
                </a:solidFill>
                <a:latin typeface="Times New Roman"/>
                <a:cs typeface="Times New Roman"/>
              </a:rPr>
              <a:t>translated into  symbols, verbal or non-  verbal, that </a:t>
            </a:r>
            <a:r>
              <a:rPr sz="3300" b="1" spc="-5" dirty="0">
                <a:solidFill>
                  <a:srgbClr val="003399"/>
                </a:solidFill>
                <a:latin typeface="Times New Roman"/>
                <a:cs typeface="Times New Roman"/>
              </a:rPr>
              <a:t>are  </a:t>
            </a:r>
            <a:r>
              <a:rPr sz="3300" b="1" dirty="0">
                <a:solidFill>
                  <a:srgbClr val="003399"/>
                </a:solidFill>
                <a:latin typeface="Times New Roman"/>
                <a:cs typeface="Times New Roman"/>
              </a:rPr>
              <a:t>understood </a:t>
            </a:r>
            <a:r>
              <a:rPr sz="3300" b="1" spc="-5" dirty="0">
                <a:solidFill>
                  <a:srgbClr val="003399"/>
                </a:solidFill>
                <a:latin typeface="Times New Roman"/>
                <a:cs typeface="Times New Roman"/>
              </a:rPr>
              <a:t>by</a:t>
            </a:r>
            <a:r>
              <a:rPr sz="3300" b="1" spc="-15" dirty="0">
                <a:solidFill>
                  <a:srgbClr val="003399"/>
                </a:solidFill>
                <a:latin typeface="Times New Roman"/>
                <a:cs typeface="Times New Roman"/>
              </a:rPr>
              <a:t> </a:t>
            </a:r>
            <a:r>
              <a:rPr sz="3300" b="1" spc="-5" dirty="0">
                <a:solidFill>
                  <a:srgbClr val="003399"/>
                </a:solidFill>
                <a:latin typeface="Times New Roman"/>
                <a:cs typeface="Times New Roman"/>
              </a:rPr>
              <a:t>others.</a:t>
            </a:r>
            <a:endParaRPr sz="33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52272" y="1158239"/>
            <a:ext cx="2580131" cy="569975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014215" y="3994403"/>
            <a:ext cx="3304032" cy="286359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153911" y="13716"/>
            <a:ext cx="2106167" cy="22479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97179" y="146304"/>
            <a:ext cx="2884932" cy="8991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35940" y="247599"/>
            <a:ext cx="2378710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b="1" u="heavy" dirty="0">
                <a:solidFill>
                  <a:srgbClr val="003399"/>
                </a:solidFill>
                <a:uFill>
                  <a:solidFill>
                    <a:srgbClr val="003399"/>
                  </a:solidFill>
                </a:uFill>
                <a:latin typeface="Times New Roman"/>
                <a:cs typeface="Times New Roman"/>
              </a:rPr>
              <a:t>Transmission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41019" y="704087"/>
            <a:ext cx="2397252" cy="8382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39852" y="1834895"/>
            <a:ext cx="8474964" cy="78943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51459" y="2261616"/>
            <a:ext cx="7749540" cy="78943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51459" y="2688335"/>
            <a:ext cx="8430768" cy="78943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51459" y="3115055"/>
            <a:ext cx="5867400" cy="78943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459740" y="1926462"/>
            <a:ext cx="8025765" cy="17322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88265">
              <a:lnSpc>
                <a:spcPct val="100000"/>
              </a:lnSpc>
              <a:spcBef>
                <a:spcPts val="95"/>
              </a:spcBef>
            </a:pPr>
            <a:r>
              <a:rPr sz="2800" b="1" spc="-5" dirty="0">
                <a:solidFill>
                  <a:srgbClr val="003399"/>
                </a:solidFill>
                <a:latin typeface="Times New Roman"/>
                <a:cs typeface="Times New Roman"/>
              </a:rPr>
              <a:t>This takes </a:t>
            </a:r>
            <a:r>
              <a:rPr sz="2800" b="1" dirty="0">
                <a:solidFill>
                  <a:srgbClr val="003399"/>
                </a:solidFill>
                <a:latin typeface="Times New Roman"/>
                <a:cs typeface="Times New Roman"/>
              </a:rPr>
              <a:t>place </a:t>
            </a:r>
            <a:r>
              <a:rPr sz="2800" b="1" spc="-15" dirty="0">
                <a:solidFill>
                  <a:srgbClr val="003399"/>
                </a:solidFill>
                <a:latin typeface="Times New Roman"/>
                <a:cs typeface="Times New Roman"/>
              </a:rPr>
              <a:t>when </a:t>
            </a:r>
            <a:r>
              <a:rPr sz="2800" b="1" spc="-5" dirty="0">
                <a:solidFill>
                  <a:srgbClr val="003399"/>
                </a:solidFill>
                <a:latin typeface="Times New Roman"/>
                <a:cs typeface="Times New Roman"/>
              </a:rPr>
              <a:t>the idea or </a:t>
            </a:r>
            <a:r>
              <a:rPr sz="2800" b="1" dirty="0">
                <a:solidFill>
                  <a:srgbClr val="003399"/>
                </a:solidFill>
                <a:latin typeface="Times New Roman"/>
                <a:cs typeface="Times New Roman"/>
              </a:rPr>
              <a:t>thought </a:t>
            </a:r>
            <a:r>
              <a:rPr sz="2800" b="1" spc="-10" dirty="0">
                <a:solidFill>
                  <a:srgbClr val="003399"/>
                </a:solidFill>
                <a:latin typeface="Times New Roman"/>
                <a:cs typeface="Times New Roman"/>
              </a:rPr>
              <a:t>which </a:t>
            </a:r>
            <a:r>
              <a:rPr sz="2800" b="1" spc="-5" dirty="0">
                <a:solidFill>
                  <a:srgbClr val="003399"/>
                </a:solidFill>
                <a:latin typeface="Times New Roman"/>
                <a:cs typeface="Times New Roman"/>
              </a:rPr>
              <a:t>has  been places into some transmittable language is  passed through one </a:t>
            </a:r>
            <a:r>
              <a:rPr sz="2800" b="1" dirty="0">
                <a:solidFill>
                  <a:srgbClr val="003399"/>
                </a:solidFill>
                <a:latin typeface="Times New Roman"/>
                <a:cs typeface="Times New Roman"/>
              </a:rPr>
              <a:t>or </a:t>
            </a:r>
            <a:r>
              <a:rPr sz="2800" b="1" spc="-5" dirty="0">
                <a:solidFill>
                  <a:srgbClr val="003399"/>
                </a:solidFill>
                <a:latin typeface="Times New Roman"/>
                <a:cs typeface="Times New Roman"/>
              </a:rPr>
              <a:t>more available channels </a:t>
            </a:r>
            <a:r>
              <a:rPr sz="2800" b="1" dirty="0">
                <a:solidFill>
                  <a:srgbClr val="003399"/>
                </a:solidFill>
                <a:latin typeface="Times New Roman"/>
                <a:cs typeface="Times New Roman"/>
              </a:rPr>
              <a:t>(five  </a:t>
            </a:r>
            <a:r>
              <a:rPr sz="2800" b="1" spc="-5" dirty="0">
                <a:solidFill>
                  <a:srgbClr val="003399"/>
                </a:solidFill>
                <a:latin typeface="Times New Roman"/>
                <a:cs typeface="Times New Roman"/>
              </a:rPr>
              <a:t>senses) </a:t>
            </a:r>
            <a:r>
              <a:rPr sz="2800" b="1" dirty="0">
                <a:solidFill>
                  <a:srgbClr val="003399"/>
                </a:solidFill>
                <a:latin typeface="Times New Roman"/>
                <a:cs typeface="Times New Roman"/>
              </a:rPr>
              <a:t>and </a:t>
            </a:r>
            <a:r>
              <a:rPr sz="2800" b="1" spc="-5" dirty="0">
                <a:solidFill>
                  <a:srgbClr val="003399"/>
                </a:solidFill>
                <a:latin typeface="Times New Roman"/>
                <a:cs typeface="Times New Roman"/>
              </a:rPr>
              <a:t>through some</a:t>
            </a:r>
            <a:r>
              <a:rPr sz="2800" b="1" dirty="0">
                <a:solidFill>
                  <a:srgbClr val="003399"/>
                </a:solidFill>
                <a:latin typeface="Times New Roman"/>
                <a:cs typeface="Times New Roman"/>
              </a:rPr>
              <a:t> </a:t>
            </a:r>
            <a:r>
              <a:rPr sz="2800" b="1" spc="-5" dirty="0">
                <a:solidFill>
                  <a:srgbClr val="003399"/>
                </a:solidFill>
                <a:latin typeface="Times New Roman"/>
                <a:cs typeface="Times New Roman"/>
              </a:rPr>
              <a:t>medium.</a:t>
            </a:r>
            <a:endParaRPr sz="2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30936" y="1482851"/>
            <a:ext cx="3081528" cy="537514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49580" y="451103"/>
            <a:ext cx="2162555" cy="8991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88340" y="552957"/>
            <a:ext cx="1656080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b="1" u="heavy" dirty="0">
                <a:solidFill>
                  <a:srgbClr val="003399"/>
                </a:solidFill>
                <a:uFill>
                  <a:solidFill>
                    <a:srgbClr val="003399"/>
                  </a:solidFill>
                </a:uFill>
                <a:latin typeface="Times New Roman"/>
                <a:cs typeface="Times New Roman"/>
              </a:rPr>
              <a:t>Decoding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93419" y="1008888"/>
            <a:ext cx="1674876" cy="838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018788" y="1941576"/>
            <a:ext cx="2232660" cy="112166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892296" y="2551176"/>
            <a:ext cx="4392167" cy="112166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892296" y="3160776"/>
            <a:ext cx="3374136" cy="112166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4194175" y="2074291"/>
            <a:ext cx="3627754" cy="1854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126364">
              <a:lnSpc>
                <a:spcPct val="100000"/>
              </a:lnSpc>
              <a:spcBef>
                <a:spcPts val="95"/>
              </a:spcBef>
            </a:pPr>
            <a:r>
              <a:rPr sz="4000" b="1" spc="-5" dirty="0">
                <a:solidFill>
                  <a:srgbClr val="003399"/>
                </a:solidFill>
                <a:latin typeface="Times New Roman"/>
                <a:cs typeface="Times New Roman"/>
              </a:rPr>
              <a:t>simply  </a:t>
            </a:r>
            <a:r>
              <a:rPr sz="4000" b="1" dirty="0">
                <a:solidFill>
                  <a:srgbClr val="003399"/>
                </a:solidFill>
                <a:latin typeface="Times New Roman"/>
                <a:cs typeface="Times New Roman"/>
              </a:rPr>
              <a:t>interpretation</a:t>
            </a:r>
            <a:r>
              <a:rPr sz="4000" b="1" spc="-80" dirty="0">
                <a:solidFill>
                  <a:srgbClr val="003399"/>
                </a:solidFill>
                <a:latin typeface="Times New Roman"/>
                <a:cs typeface="Times New Roman"/>
              </a:rPr>
              <a:t> </a:t>
            </a:r>
            <a:r>
              <a:rPr sz="4000" b="1" dirty="0">
                <a:solidFill>
                  <a:srgbClr val="003399"/>
                </a:solidFill>
                <a:latin typeface="Times New Roman"/>
                <a:cs typeface="Times New Roman"/>
              </a:rPr>
              <a:t>of  </a:t>
            </a:r>
            <a:r>
              <a:rPr sz="4000" b="1" spc="-5" dirty="0">
                <a:solidFill>
                  <a:srgbClr val="003399"/>
                </a:solidFill>
                <a:latin typeface="Times New Roman"/>
                <a:cs typeface="Times New Roman"/>
              </a:rPr>
              <a:t>the</a:t>
            </a:r>
            <a:r>
              <a:rPr sz="4000" b="1" dirty="0">
                <a:solidFill>
                  <a:srgbClr val="003399"/>
                </a:solidFill>
                <a:latin typeface="Times New Roman"/>
                <a:cs typeface="Times New Roman"/>
              </a:rPr>
              <a:t> message.</a:t>
            </a:r>
            <a:endParaRPr sz="40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94359" y="5704330"/>
            <a:ext cx="3840479" cy="11536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09600" y="1676400"/>
            <a:ext cx="3810000" cy="4038600"/>
          </a:xfrm>
          <a:custGeom>
            <a:avLst/>
            <a:gdLst/>
            <a:ahLst/>
            <a:cxnLst/>
            <a:rect l="l" t="t" r="r" b="b"/>
            <a:pathLst>
              <a:path w="3810000" h="4038600">
                <a:moveTo>
                  <a:pt x="3482594" y="0"/>
                </a:moveTo>
                <a:lnTo>
                  <a:pt x="327431" y="0"/>
                </a:lnTo>
                <a:lnTo>
                  <a:pt x="279046" y="3549"/>
                </a:lnTo>
                <a:lnTo>
                  <a:pt x="232864" y="13859"/>
                </a:lnTo>
                <a:lnTo>
                  <a:pt x="189394" y="30425"/>
                </a:lnTo>
                <a:lnTo>
                  <a:pt x="149141" y="52740"/>
                </a:lnTo>
                <a:lnTo>
                  <a:pt x="112612" y="80298"/>
                </a:lnTo>
                <a:lnTo>
                  <a:pt x="80313" y="112592"/>
                </a:lnTo>
                <a:lnTo>
                  <a:pt x="52751" y="149118"/>
                </a:lnTo>
                <a:lnTo>
                  <a:pt x="30432" y="189368"/>
                </a:lnTo>
                <a:lnTo>
                  <a:pt x="13863" y="232837"/>
                </a:lnTo>
                <a:lnTo>
                  <a:pt x="3550" y="279018"/>
                </a:lnTo>
                <a:lnTo>
                  <a:pt x="0" y="327405"/>
                </a:lnTo>
                <a:lnTo>
                  <a:pt x="0" y="3711194"/>
                </a:lnTo>
                <a:lnTo>
                  <a:pt x="3550" y="3759581"/>
                </a:lnTo>
                <a:lnTo>
                  <a:pt x="13863" y="3805762"/>
                </a:lnTo>
                <a:lnTo>
                  <a:pt x="30432" y="3849231"/>
                </a:lnTo>
                <a:lnTo>
                  <a:pt x="52751" y="3889481"/>
                </a:lnTo>
                <a:lnTo>
                  <a:pt x="80313" y="3926007"/>
                </a:lnTo>
                <a:lnTo>
                  <a:pt x="112612" y="3958301"/>
                </a:lnTo>
                <a:lnTo>
                  <a:pt x="149141" y="3985859"/>
                </a:lnTo>
                <a:lnTo>
                  <a:pt x="189394" y="4008174"/>
                </a:lnTo>
                <a:lnTo>
                  <a:pt x="232864" y="4024740"/>
                </a:lnTo>
                <a:lnTo>
                  <a:pt x="279046" y="4035050"/>
                </a:lnTo>
                <a:lnTo>
                  <a:pt x="327431" y="4038600"/>
                </a:lnTo>
                <a:lnTo>
                  <a:pt x="3482594" y="4038600"/>
                </a:lnTo>
                <a:lnTo>
                  <a:pt x="3530981" y="4035050"/>
                </a:lnTo>
                <a:lnTo>
                  <a:pt x="3577162" y="4024740"/>
                </a:lnTo>
                <a:lnTo>
                  <a:pt x="3620631" y="4008174"/>
                </a:lnTo>
                <a:lnTo>
                  <a:pt x="3660881" y="3985859"/>
                </a:lnTo>
                <a:lnTo>
                  <a:pt x="3697407" y="3958301"/>
                </a:lnTo>
                <a:lnTo>
                  <a:pt x="3729701" y="3926007"/>
                </a:lnTo>
                <a:lnTo>
                  <a:pt x="3757259" y="3889481"/>
                </a:lnTo>
                <a:lnTo>
                  <a:pt x="3779574" y="3849231"/>
                </a:lnTo>
                <a:lnTo>
                  <a:pt x="3796140" y="3805762"/>
                </a:lnTo>
                <a:lnTo>
                  <a:pt x="3806450" y="3759581"/>
                </a:lnTo>
                <a:lnTo>
                  <a:pt x="3810000" y="3711194"/>
                </a:lnTo>
                <a:lnTo>
                  <a:pt x="3810000" y="327405"/>
                </a:lnTo>
                <a:lnTo>
                  <a:pt x="3806450" y="279018"/>
                </a:lnTo>
                <a:lnTo>
                  <a:pt x="3796140" y="232837"/>
                </a:lnTo>
                <a:lnTo>
                  <a:pt x="3779574" y="189368"/>
                </a:lnTo>
                <a:lnTo>
                  <a:pt x="3757259" y="149118"/>
                </a:lnTo>
                <a:lnTo>
                  <a:pt x="3729701" y="112592"/>
                </a:lnTo>
                <a:lnTo>
                  <a:pt x="3697407" y="80298"/>
                </a:lnTo>
                <a:lnTo>
                  <a:pt x="3660881" y="52740"/>
                </a:lnTo>
                <a:lnTo>
                  <a:pt x="3620631" y="30425"/>
                </a:lnTo>
                <a:lnTo>
                  <a:pt x="3577162" y="13859"/>
                </a:lnTo>
                <a:lnTo>
                  <a:pt x="3530981" y="3549"/>
                </a:lnTo>
                <a:lnTo>
                  <a:pt x="3482594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09600" y="1676400"/>
            <a:ext cx="3810000" cy="40386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49580" y="451103"/>
            <a:ext cx="3133344" cy="8991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688340" y="552957"/>
            <a:ext cx="2626360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b="1" u="heavy" dirty="0">
                <a:solidFill>
                  <a:srgbClr val="003399"/>
                </a:solidFill>
                <a:uFill>
                  <a:solidFill>
                    <a:srgbClr val="003399"/>
                  </a:solidFill>
                </a:uFill>
                <a:latin typeface="Times New Roman"/>
                <a:cs typeface="Times New Roman"/>
              </a:rPr>
              <a:t>Unde</a:t>
            </a:r>
            <a:r>
              <a:rPr sz="3200" b="1" u="heavy" spc="10" dirty="0">
                <a:solidFill>
                  <a:srgbClr val="003399"/>
                </a:solidFill>
                <a:uFill>
                  <a:solidFill>
                    <a:srgbClr val="003399"/>
                  </a:solidFill>
                </a:uFill>
                <a:latin typeface="Times New Roman"/>
                <a:cs typeface="Times New Roman"/>
              </a:rPr>
              <a:t>r</a:t>
            </a:r>
            <a:r>
              <a:rPr sz="3200" b="1" u="heavy" dirty="0">
                <a:solidFill>
                  <a:srgbClr val="003399"/>
                </a:solidFill>
                <a:uFill>
                  <a:solidFill>
                    <a:srgbClr val="003399"/>
                  </a:solidFill>
                </a:uFill>
                <a:latin typeface="Times New Roman"/>
                <a:cs typeface="Times New Roman"/>
              </a:rPr>
              <a:t>st</a:t>
            </a:r>
            <a:r>
              <a:rPr sz="3200" b="1" u="heavy" spc="5" dirty="0">
                <a:solidFill>
                  <a:srgbClr val="003399"/>
                </a:solidFill>
                <a:uFill>
                  <a:solidFill>
                    <a:srgbClr val="003399"/>
                  </a:solidFill>
                </a:uFill>
                <a:latin typeface="Times New Roman"/>
                <a:cs typeface="Times New Roman"/>
              </a:rPr>
              <a:t>a</a:t>
            </a:r>
            <a:r>
              <a:rPr sz="3200" b="1" u="heavy" dirty="0">
                <a:solidFill>
                  <a:srgbClr val="003399"/>
                </a:solidFill>
                <a:uFill>
                  <a:solidFill>
                    <a:srgbClr val="003399"/>
                  </a:solidFill>
                </a:uFill>
                <a:latin typeface="Times New Roman"/>
                <a:cs typeface="Times New Roman"/>
              </a:rPr>
              <a:t>ndi</a:t>
            </a:r>
            <a:r>
              <a:rPr sz="3200" b="1" u="heavy" spc="-15" dirty="0">
                <a:solidFill>
                  <a:srgbClr val="003399"/>
                </a:solidFill>
                <a:uFill>
                  <a:solidFill>
                    <a:srgbClr val="003399"/>
                  </a:solidFill>
                </a:uFill>
                <a:latin typeface="Times New Roman"/>
                <a:cs typeface="Times New Roman"/>
              </a:rPr>
              <a:t>n</a:t>
            </a:r>
            <a:r>
              <a:rPr sz="3200" b="1" u="heavy" dirty="0">
                <a:solidFill>
                  <a:srgbClr val="003399"/>
                </a:solidFill>
                <a:uFill>
                  <a:solidFill>
                    <a:srgbClr val="003399"/>
                  </a:solidFill>
                </a:uFill>
                <a:latin typeface="Times New Roman"/>
                <a:cs typeface="Times New Roman"/>
              </a:rPr>
              <a:t>g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93419" y="1008888"/>
            <a:ext cx="2645664" cy="8382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399788" y="1484375"/>
            <a:ext cx="3785616" cy="112166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273296" y="2093976"/>
            <a:ext cx="4079748" cy="112166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273296" y="2703576"/>
            <a:ext cx="4181855" cy="112166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273296" y="3313176"/>
            <a:ext cx="3374136" cy="112166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4575428" y="1617091"/>
            <a:ext cx="3415029" cy="2463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126364">
              <a:lnSpc>
                <a:spcPct val="100000"/>
              </a:lnSpc>
              <a:spcBef>
                <a:spcPts val="95"/>
              </a:spcBef>
            </a:pPr>
            <a:r>
              <a:rPr sz="4000" b="1" spc="-5" dirty="0">
                <a:solidFill>
                  <a:srgbClr val="003399"/>
                </a:solidFill>
                <a:latin typeface="Times New Roman"/>
                <a:cs typeface="Times New Roman"/>
              </a:rPr>
              <a:t>mean </a:t>
            </a:r>
            <a:r>
              <a:rPr sz="4000" b="1" dirty="0">
                <a:solidFill>
                  <a:srgbClr val="003399"/>
                </a:solidFill>
                <a:latin typeface="Times New Roman"/>
                <a:cs typeface="Times New Roman"/>
              </a:rPr>
              <a:t>that </a:t>
            </a:r>
            <a:r>
              <a:rPr sz="4000" b="1" spc="-5" dirty="0">
                <a:solidFill>
                  <a:srgbClr val="003399"/>
                </a:solidFill>
                <a:latin typeface="Times New Roman"/>
                <a:cs typeface="Times New Roman"/>
              </a:rPr>
              <a:t>the  receiver grasps  the </a:t>
            </a:r>
            <a:r>
              <a:rPr sz="4000" b="1" dirty="0">
                <a:solidFill>
                  <a:srgbClr val="003399"/>
                </a:solidFill>
                <a:latin typeface="Times New Roman"/>
                <a:cs typeface="Times New Roman"/>
              </a:rPr>
              <a:t>essentials</a:t>
            </a:r>
            <a:r>
              <a:rPr sz="4000" b="1" spc="-75" dirty="0">
                <a:solidFill>
                  <a:srgbClr val="003399"/>
                </a:solidFill>
                <a:latin typeface="Times New Roman"/>
                <a:cs typeface="Times New Roman"/>
              </a:rPr>
              <a:t> </a:t>
            </a:r>
            <a:r>
              <a:rPr sz="4000" b="1" dirty="0">
                <a:solidFill>
                  <a:srgbClr val="003399"/>
                </a:solidFill>
                <a:latin typeface="Times New Roman"/>
                <a:cs typeface="Times New Roman"/>
              </a:rPr>
              <a:t>of  </a:t>
            </a:r>
            <a:r>
              <a:rPr sz="4000" b="1" spc="-5" dirty="0">
                <a:solidFill>
                  <a:srgbClr val="003399"/>
                </a:solidFill>
                <a:latin typeface="Times New Roman"/>
                <a:cs typeface="Times New Roman"/>
              </a:rPr>
              <a:t>the</a:t>
            </a:r>
            <a:r>
              <a:rPr sz="4000" b="1" spc="-15" dirty="0">
                <a:solidFill>
                  <a:srgbClr val="003399"/>
                </a:solidFill>
                <a:latin typeface="Times New Roman"/>
                <a:cs typeface="Times New Roman"/>
              </a:rPr>
              <a:t> </a:t>
            </a:r>
            <a:r>
              <a:rPr sz="4000" b="1" spc="-5" dirty="0">
                <a:solidFill>
                  <a:srgbClr val="003399"/>
                </a:solidFill>
                <a:latin typeface="Times New Roman"/>
                <a:cs typeface="Times New Roman"/>
              </a:rPr>
              <a:t>message.</a:t>
            </a:r>
            <a:endParaRPr sz="40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553711" y="3646930"/>
            <a:ext cx="3704843" cy="32110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64236" y="3659122"/>
            <a:ext cx="3712464" cy="31988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49580" y="451103"/>
            <a:ext cx="4532376" cy="8991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688340" y="552957"/>
            <a:ext cx="4028440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b="1" u="heavy" dirty="0">
                <a:solidFill>
                  <a:srgbClr val="003399"/>
                </a:solidFill>
                <a:uFill>
                  <a:solidFill>
                    <a:srgbClr val="003399"/>
                  </a:solidFill>
                </a:uFill>
                <a:latin typeface="Times New Roman"/>
                <a:cs typeface="Times New Roman"/>
              </a:rPr>
              <a:t>Acceptance and</a:t>
            </a:r>
            <a:r>
              <a:rPr sz="3200" b="1" u="heavy" spc="-65" dirty="0">
                <a:solidFill>
                  <a:srgbClr val="003399"/>
                </a:solidFill>
                <a:uFill>
                  <a:solidFill>
                    <a:srgbClr val="003399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3200" b="1" u="heavy" dirty="0">
                <a:solidFill>
                  <a:srgbClr val="003399"/>
                </a:solidFill>
                <a:uFill>
                  <a:solidFill>
                    <a:srgbClr val="003399"/>
                  </a:solidFill>
                </a:uFill>
                <a:latin typeface="Times New Roman"/>
                <a:cs typeface="Times New Roman"/>
              </a:rPr>
              <a:t>Action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93419" y="1008888"/>
            <a:ext cx="4044696" cy="8382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16051" y="1530096"/>
            <a:ext cx="8203692" cy="78943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27659" y="1956816"/>
            <a:ext cx="7697724" cy="78943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27659" y="2383535"/>
            <a:ext cx="8426196" cy="78943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27659" y="2810255"/>
            <a:ext cx="1801368" cy="78943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535940" y="1620977"/>
            <a:ext cx="7891145" cy="173291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88265">
              <a:lnSpc>
                <a:spcPct val="100000"/>
              </a:lnSpc>
              <a:spcBef>
                <a:spcPts val="95"/>
              </a:spcBef>
            </a:pPr>
            <a:r>
              <a:rPr sz="2800" b="1" spc="-5" dirty="0">
                <a:solidFill>
                  <a:srgbClr val="003399"/>
                </a:solidFill>
                <a:latin typeface="Times New Roman"/>
                <a:cs typeface="Times New Roman"/>
              </a:rPr>
              <a:t>Acceptance implies a willingness on the </a:t>
            </a:r>
            <a:r>
              <a:rPr sz="2800" b="1" dirty="0">
                <a:solidFill>
                  <a:srgbClr val="003399"/>
                </a:solidFill>
                <a:latin typeface="Times New Roman"/>
                <a:cs typeface="Times New Roman"/>
              </a:rPr>
              <a:t>part </a:t>
            </a:r>
            <a:r>
              <a:rPr sz="2800" b="1" spc="-5" dirty="0">
                <a:solidFill>
                  <a:srgbClr val="003399"/>
                </a:solidFill>
                <a:latin typeface="Times New Roman"/>
                <a:cs typeface="Times New Roman"/>
              </a:rPr>
              <a:t>of </a:t>
            </a:r>
            <a:r>
              <a:rPr sz="2800" b="1" dirty="0">
                <a:solidFill>
                  <a:srgbClr val="003399"/>
                </a:solidFill>
                <a:latin typeface="Times New Roman"/>
                <a:cs typeface="Times New Roman"/>
              </a:rPr>
              <a:t>the  </a:t>
            </a:r>
            <a:r>
              <a:rPr sz="2800" b="1" spc="-5" dirty="0">
                <a:solidFill>
                  <a:srgbClr val="003399"/>
                </a:solidFill>
                <a:latin typeface="Times New Roman"/>
                <a:cs typeface="Times New Roman"/>
              </a:rPr>
              <a:t>receiver to comply </a:t>
            </a:r>
            <a:r>
              <a:rPr sz="2800" b="1" spc="-10" dirty="0">
                <a:solidFill>
                  <a:srgbClr val="003399"/>
                </a:solidFill>
                <a:latin typeface="Times New Roman"/>
                <a:cs typeface="Times New Roman"/>
              </a:rPr>
              <a:t>with </a:t>
            </a:r>
            <a:r>
              <a:rPr sz="2800" b="1" spc="-5" dirty="0">
                <a:solidFill>
                  <a:srgbClr val="003399"/>
                </a:solidFill>
                <a:latin typeface="Times New Roman"/>
                <a:cs typeface="Times New Roman"/>
              </a:rPr>
              <a:t>message and </a:t>
            </a:r>
            <a:r>
              <a:rPr sz="2800" b="1" dirty="0">
                <a:solidFill>
                  <a:srgbClr val="003399"/>
                </a:solidFill>
                <a:latin typeface="Times New Roman"/>
                <a:cs typeface="Times New Roman"/>
              </a:rPr>
              <a:t>the </a:t>
            </a:r>
            <a:r>
              <a:rPr sz="2800" b="1" spc="-5" dirty="0">
                <a:solidFill>
                  <a:srgbClr val="003399"/>
                </a:solidFill>
                <a:latin typeface="Times New Roman"/>
                <a:cs typeface="Times New Roman"/>
              </a:rPr>
              <a:t>action  phase entails implementation of the communiqué or  message.</a:t>
            </a:r>
            <a:endParaRPr sz="2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050535" y="3459479"/>
            <a:ext cx="3310127" cy="339851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65759" y="6161530"/>
            <a:ext cx="4040124" cy="6964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81000" y="1752600"/>
            <a:ext cx="4010025" cy="4419600"/>
          </a:xfrm>
          <a:custGeom>
            <a:avLst/>
            <a:gdLst/>
            <a:ahLst/>
            <a:cxnLst/>
            <a:rect l="l" t="t" r="r" b="b"/>
            <a:pathLst>
              <a:path w="4010025" h="4419600">
                <a:moveTo>
                  <a:pt x="3665092" y="0"/>
                </a:moveTo>
                <a:lnTo>
                  <a:pt x="344589" y="0"/>
                </a:lnTo>
                <a:lnTo>
                  <a:pt x="297830" y="3146"/>
                </a:lnTo>
                <a:lnTo>
                  <a:pt x="252984" y="12310"/>
                </a:lnTo>
                <a:lnTo>
                  <a:pt x="210460" y="27082"/>
                </a:lnTo>
                <a:lnTo>
                  <a:pt x="170669" y="47051"/>
                </a:lnTo>
                <a:lnTo>
                  <a:pt x="134021" y="71804"/>
                </a:lnTo>
                <a:lnTo>
                  <a:pt x="100928" y="100933"/>
                </a:lnTo>
                <a:lnTo>
                  <a:pt x="71800" y="134024"/>
                </a:lnTo>
                <a:lnTo>
                  <a:pt x="47046" y="170669"/>
                </a:lnTo>
                <a:lnTo>
                  <a:pt x="27079" y="210454"/>
                </a:lnTo>
                <a:lnTo>
                  <a:pt x="12309" y="252971"/>
                </a:lnTo>
                <a:lnTo>
                  <a:pt x="3145" y="297806"/>
                </a:lnTo>
                <a:lnTo>
                  <a:pt x="0" y="344550"/>
                </a:lnTo>
                <a:lnTo>
                  <a:pt x="0" y="4075010"/>
                </a:lnTo>
                <a:lnTo>
                  <a:pt x="3145" y="4121769"/>
                </a:lnTo>
                <a:lnTo>
                  <a:pt x="12309" y="4166615"/>
                </a:lnTo>
                <a:lnTo>
                  <a:pt x="27079" y="4209139"/>
                </a:lnTo>
                <a:lnTo>
                  <a:pt x="47046" y="4248930"/>
                </a:lnTo>
                <a:lnTo>
                  <a:pt x="71800" y="4285578"/>
                </a:lnTo>
                <a:lnTo>
                  <a:pt x="100928" y="4318671"/>
                </a:lnTo>
                <a:lnTo>
                  <a:pt x="134021" y="4347799"/>
                </a:lnTo>
                <a:lnTo>
                  <a:pt x="170669" y="4372553"/>
                </a:lnTo>
                <a:lnTo>
                  <a:pt x="210460" y="4392520"/>
                </a:lnTo>
                <a:lnTo>
                  <a:pt x="252984" y="4407290"/>
                </a:lnTo>
                <a:lnTo>
                  <a:pt x="297830" y="4416454"/>
                </a:lnTo>
                <a:lnTo>
                  <a:pt x="344589" y="4419600"/>
                </a:lnTo>
                <a:lnTo>
                  <a:pt x="3665092" y="4419600"/>
                </a:lnTo>
                <a:lnTo>
                  <a:pt x="3711837" y="4416454"/>
                </a:lnTo>
                <a:lnTo>
                  <a:pt x="3756672" y="4407290"/>
                </a:lnTo>
                <a:lnTo>
                  <a:pt x="3799189" y="4392520"/>
                </a:lnTo>
                <a:lnTo>
                  <a:pt x="3838974" y="4372553"/>
                </a:lnTo>
                <a:lnTo>
                  <a:pt x="3875619" y="4347799"/>
                </a:lnTo>
                <a:lnTo>
                  <a:pt x="3908710" y="4318671"/>
                </a:lnTo>
                <a:lnTo>
                  <a:pt x="3937839" y="4285578"/>
                </a:lnTo>
                <a:lnTo>
                  <a:pt x="3962592" y="4248930"/>
                </a:lnTo>
                <a:lnTo>
                  <a:pt x="3982561" y="4209139"/>
                </a:lnTo>
                <a:lnTo>
                  <a:pt x="3997333" y="4166615"/>
                </a:lnTo>
                <a:lnTo>
                  <a:pt x="4006497" y="4121769"/>
                </a:lnTo>
                <a:lnTo>
                  <a:pt x="4009644" y="4075010"/>
                </a:lnTo>
                <a:lnTo>
                  <a:pt x="4009644" y="344550"/>
                </a:lnTo>
                <a:lnTo>
                  <a:pt x="4006497" y="297806"/>
                </a:lnTo>
                <a:lnTo>
                  <a:pt x="3997333" y="252971"/>
                </a:lnTo>
                <a:lnTo>
                  <a:pt x="3982561" y="210454"/>
                </a:lnTo>
                <a:lnTo>
                  <a:pt x="3962592" y="170669"/>
                </a:lnTo>
                <a:lnTo>
                  <a:pt x="3937839" y="134024"/>
                </a:lnTo>
                <a:lnTo>
                  <a:pt x="3908710" y="100933"/>
                </a:lnTo>
                <a:lnTo>
                  <a:pt x="3875619" y="71804"/>
                </a:lnTo>
                <a:lnTo>
                  <a:pt x="3838974" y="47051"/>
                </a:lnTo>
                <a:lnTo>
                  <a:pt x="3799189" y="27082"/>
                </a:lnTo>
                <a:lnTo>
                  <a:pt x="3756672" y="12310"/>
                </a:lnTo>
                <a:lnTo>
                  <a:pt x="3711837" y="3146"/>
                </a:lnTo>
                <a:lnTo>
                  <a:pt x="3665092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81000" y="1752600"/>
            <a:ext cx="4009644" cy="44196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49580" y="451103"/>
            <a:ext cx="1484375" cy="8991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688340" y="552957"/>
            <a:ext cx="975994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b="1" u="heavy" dirty="0">
                <a:solidFill>
                  <a:srgbClr val="003399"/>
                </a:solidFill>
                <a:uFill>
                  <a:solidFill>
                    <a:srgbClr val="003399"/>
                  </a:solidFill>
                </a:uFill>
                <a:latin typeface="Times New Roman"/>
                <a:cs typeface="Times New Roman"/>
              </a:rPr>
              <a:t>N</a:t>
            </a:r>
            <a:r>
              <a:rPr sz="3200" b="1" u="heavy" spc="5" dirty="0">
                <a:solidFill>
                  <a:srgbClr val="003399"/>
                </a:solidFill>
                <a:uFill>
                  <a:solidFill>
                    <a:srgbClr val="003399"/>
                  </a:solidFill>
                </a:uFill>
                <a:latin typeface="Times New Roman"/>
                <a:cs typeface="Times New Roman"/>
              </a:rPr>
              <a:t>o</a:t>
            </a:r>
            <a:r>
              <a:rPr sz="3200" b="1" u="heavy" dirty="0">
                <a:solidFill>
                  <a:srgbClr val="003399"/>
                </a:solidFill>
                <a:uFill>
                  <a:solidFill>
                    <a:srgbClr val="003399"/>
                  </a:solidFill>
                </a:uFill>
                <a:latin typeface="Times New Roman"/>
                <a:cs typeface="Times New Roman"/>
              </a:rPr>
              <a:t>ise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93419" y="1008888"/>
            <a:ext cx="996696" cy="8382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759452" y="1530096"/>
            <a:ext cx="3340607" cy="78943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671059" y="1956816"/>
            <a:ext cx="4212336" cy="78943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4880228" y="1620977"/>
            <a:ext cx="3678554" cy="8794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88265">
              <a:lnSpc>
                <a:spcPct val="100000"/>
              </a:lnSpc>
              <a:spcBef>
                <a:spcPts val="95"/>
              </a:spcBef>
            </a:pPr>
            <a:r>
              <a:rPr sz="2800" b="1" spc="-5" dirty="0">
                <a:solidFill>
                  <a:srgbClr val="003399"/>
                </a:solidFill>
                <a:latin typeface="Times New Roman"/>
                <a:cs typeface="Times New Roman"/>
              </a:rPr>
              <a:t>interference in the  communication</a:t>
            </a:r>
            <a:r>
              <a:rPr sz="2800" b="1" spc="-20" dirty="0">
                <a:solidFill>
                  <a:srgbClr val="003399"/>
                </a:solidFill>
                <a:latin typeface="Times New Roman"/>
                <a:cs typeface="Times New Roman"/>
              </a:rPr>
              <a:t> </a:t>
            </a:r>
            <a:r>
              <a:rPr sz="2800" b="1" spc="-5" dirty="0">
                <a:solidFill>
                  <a:srgbClr val="003399"/>
                </a:solidFill>
                <a:latin typeface="Times New Roman"/>
                <a:cs typeface="Times New Roman"/>
              </a:rPr>
              <a:t>process.</a:t>
            </a:r>
            <a:endParaRPr sz="2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8076" y="1674876"/>
            <a:ext cx="2974848" cy="396544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49580" y="451103"/>
            <a:ext cx="2206751" cy="8991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88340" y="552957"/>
            <a:ext cx="1700530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b="1" u="heavy" dirty="0">
                <a:solidFill>
                  <a:srgbClr val="003399"/>
                </a:solidFill>
                <a:uFill>
                  <a:solidFill>
                    <a:srgbClr val="003399"/>
                  </a:solidFill>
                </a:uFill>
                <a:latin typeface="Times New Roman"/>
                <a:cs typeface="Times New Roman"/>
              </a:rPr>
              <a:t>Feedback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93419" y="1008888"/>
            <a:ext cx="1719072" cy="838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866388" y="1865376"/>
            <a:ext cx="4617720" cy="112166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739896" y="2474976"/>
            <a:ext cx="4544567" cy="112166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739896" y="3084576"/>
            <a:ext cx="3585972" cy="112166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4041775" y="1998091"/>
            <a:ext cx="3978910" cy="1854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126364">
              <a:lnSpc>
                <a:spcPct val="100000"/>
              </a:lnSpc>
              <a:spcBef>
                <a:spcPts val="95"/>
              </a:spcBef>
            </a:pPr>
            <a:r>
              <a:rPr sz="4000" b="1" spc="-5" dirty="0">
                <a:solidFill>
                  <a:srgbClr val="003399"/>
                </a:solidFill>
                <a:latin typeface="Times New Roman"/>
                <a:cs typeface="Times New Roman"/>
              </a:rPr>
              <a:t>returned</a:t>
            </a:r>
            <a:r>
              <a:rPr sz="4000" b="1" spc="-45" dirty="0">
                <a:solidFill>
                  <a:srgbClr val="003399"/>
                </a:solidFill>
                <a:latin typeface="Times New Roman"/>
                <a:cs typeface="Times New Roman"/>
              </a:rPr>
              <a:t> </a:t>
            </a:r>
            <a:r>
              <a:rPr sz="4000" b="1" dirty="0">
                <a:solidFill>
                  <a:srgbClr val="003399"/>
                </a:solidFill>
                <a:latin typeface="Times New Roman"/>
                <a:cs typeface="Times New Roman"/>
              </a:rPr>
              <a:t>message  </a:t>
            </a:r>
            <a:r>
              <a:rPr sz="4000" b="1" spc="-5" dirty="0">
                <a:solidFill>
                  <a:srgbClr val="003399"/>
                </a:solidFill>
                <a:latin typeface="Times New Roman"/>
                <a:cs typeface="Times New Roman"/>
              </a:rPr>
              <a:t>from the receiver  to the</a:t>
            </a:r>
            <a:r>
              <a:rPr sz="4000" b="1" spc="5" dirty="0">
                <a:solidFill>
                  <a:srgbClr val="003399"/>
                </a:solidFill>
                <a:latin typeface="Times New Roman"/>
                <a:cs typeface="Times New Roman"/>
              </a:rPr>
              <a:t> </a:t>
            </a:r>
            <a:r>
              <a:rPr sz="4000" b="1" spc="-5" dirty="0">
                <a:solidFill>
                  <a:srgbClr val="003399"/>
                </a:solidFill>
                <a:latin typeface="Times New Roman"/>
                <a:cs typeface="Times New Roman"/>
              </a:rPr>
              <a:t>sender.</a:t>
            </a:r>
            <a:endParaRPr sz="40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65048" y="3209544"/>
            <a:ext cx="6544056" cy="13258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77240" y="3221735"/>
            <a:ext cx="6477000" cy="66040"/>
          </a:xfrm>
          <a:custGeom>
            <a:avLst/>
            <a:gdLst/>
            <a:ahLst/>
            <a:cxnLst/>
            <a:rect l="l" t="t" r="r" b="b"/>
            <a:pathLst>
              <a:path w="6477000" h="66039">
                <a:moveTo>
                  <a:pt x="6477000" y="0"/>
                </a:moveTo>
                <a:lnTo>
                  <a:pt x="0" y="0"/>
                </a:lnTo>
                <a:lnTo>
                  <a:pt x="0" y="65531"/>
                </a:lnTo>
                <a:lnTo>
                  <a:pt x="6477000" y="65531"/>
                </a:lnTo>
                <a:lnTo>
                  <a:pt x="6477000" y="0"/>
                </a:lnTo>
                <a:close/>
              </a:path>
            </a:pathLst>
          </a:custGeom>
          <a:solidFill>
            <a:srgbClr val="0033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53568" y="2266188"/>
            <a:ext cx="7539228" cy="15072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764540" y="2448890"/>
            <a:ext cx="6507480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b="1" dirty="0">
                <a:solidFill>
                  <a:srgbClr val="003399"/>
                </a:solidFill>
                <a:latin typeface="Times New Roman"/>
                <a:cs typeface="Times New Roman"/>
              </a:rPr>
              <a:t>ORGANIZATIONAL</a:t>
            </a:r>
            <a:endParaRPr sz="54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53568" y="3089148"/>
            <a:ext cx="7214616" cy="15072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764540" y="3272408"/>
            <a:ext cx="635063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b="1" spc="-5" dirty="0">
                <a:solidFill>
                  <a:srgbClr val="003399"/>
                </a:solidFill>
                <a:latin typeface="Times New Roman"/>
                <a:cs typeface="Times New Roman"/>
              </a:rPr>
              <a:t>COMM</a:t>
            </a:r>
            <a:r>
              <a:rPr sz="5400" b="1" spc="5" dirty="0">
                <a:solidFill>
                  <a:srgbClr val="003399"/>
                </a:solidFill>
                <a:latin typeface="Times New Roman"/>
                <a:cs typeface="Times New Roman"/>
              </a:rPr>
              <a:t>U</a:t>
            </a:r>
            <a:r>
              <a:rPr sz="5400" b="1" spc="-5" dirty="0">
                <a:solidFill>
                  <a:srgbClr val="003399"/>
                </a:solidFill>
                <a:latin typeface="Times New Roman"/>
                <a:cs typeface="Times New Roman"/>
              </a:rPr>
              <a:t>NICATION</a:t>
            </a:r>
            <a:endParaRPr sz="54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765048" y="4032503"/>
            <a:ext cx="6391656" cy="13258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77240" y="4044696"/>
            <a:ext cx="6324600" cy="66040"/>
          </a:xfrm>
          <a:custGeom>
            <a:avLst/>
            <a:gdLst/>
            <a:ahLst/>
            <a:cxnLst/>
            <a:rect l="l" t="t" r="r" b="b"/>
            <a:pathLst>
              <a:path w="6324600" h="66039">
                <a:moveTo>
                  <a:pt x="6324600" y="0"/>
                </a:moveTo>
                <a:lnTo>
                  <a:pt x="0" y="0"/>
                </a:lnTo>
                <a:lnTo>
                  <a:pt x="0" y="65531"/>
                </a:lnTo>
                <a:lnTo>
                  <a:pt x="6324600" y="65531"/>
                </a:lnTo>
                <a:lnTo>
                  <a:pt x="6324600" y="0"/>
                </a:lnTo>
                <a:close/>
              </a:path>
            </a:pathLst>
          </a:custGeom>
          <a:solidFill>
            <a:srgbClr val="003399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48055" y="448055"/>
            <a:ext cx="5111496" cy="9022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88340" y="563626"/>
            <a:ext cx="4607560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u="heavy" dirty="0">
                <a:solidFill>
                  <a:srgbClr val="003399"/>
                </a:solidFill>
                <a:uFill>
                  <a:solidFill>
                    <a:srgbClr val="003399"/>
                  </a:solidFill>
                </a:uFill>
                <a:latin typeface="Tahoma"/>
                <a:cs typeface="Tahoma"/>
              </a:rPr>
              <a:t>Communication</a:t>
            </a:r>
            <a:r>
              <a:rPr sz="3200" u="heavy" spc="-35" dirty="0">
                <a:solidFill>
                  <a:srgbClr val="003399"/>
                </a:solidFill>
                <a:uFill>
                  <a:solidFill>
                    <a:srgbClr val="003399"/>
                  </a:solidFill>
                </a:uFill>
                <a:latin typeface="Tahoma"/>
                <a:cs typeface="Tahoma"/>
              </a:rPr>
              <a:t> </a:t>
            </a:r>
            <a:r>
              <a:rPr sz="3200" u="heavy" spc="-5" dirty="0">
                <a:solidFill>
                  <a:srgbClr val="003399"/>
                </a:solidFill>
                <a:uFill>
                  <a:solidFill>
                    <a:srgbClr val="003399"/>
                  </a:solidFill>
                </a:uFill>
                <a:latin typeface="Tahoma"/>
                <a:cs typeface="Tahoma"/>
              </a:rPr>
              <a:t>Networks</a:t>
            </a:r>
            <a:endParaRPr sz="3200">
              <a:latin typeface="Tahoma"/>
              <a:cs typeface="Tahom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91895" y="1007363"/>
            <a:ext cx="4623816" cy="746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20851" y="1530096"/>
            <a:ext cx="4465320" cy="78943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16863" y="2132076"/>
            <a:ext cx="557784" cy="54406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068324" y="2046732"/>
            <a:ext cx="7522464" cy="67970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068324" y="2412492"/>
            <a:ext cx="5183124" cy="67970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929436" y="1527490"/>
            <a:ext cx="7385684" cy="1357630"/>
          </a:xfrm>
          <a:prstGeom prst="rect">
            <a:avLst/>
          </a:prstGeom>
        </p:spPr>
        <p:txBody>
          <a:bodyPr vert="horz" wrap="square" lIns="0" tIns="1060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35"/>
              </a:spcBef>
            </a:pPr>
            <a:r>
              <a:rPr sz="2800" b="1" spc="-5" dirty="0">
                <a:solidFill>
                  <a:srgbClr val="003399"/>
                </a:solidFill>
                <a:latin typeface="Times New Roman"/>
                <a:cs typeface="Times New Roman"/>
              </a:rPr>
              <a:t>Communication</a:t>
            </a:r>
            <a:r>
              <a:rPr sz="2800" b="1" spc="15" dirty="0">
                <a:solidFill>
                  <a:srgbClr val="003399"/>
                </a:solidFill>
                <a:latin typeface="Times New Roman"/>
                <a:cs typeface="Times New Roman"/>
              </a:rPr>
              <a:t> </a:t>
            </a:r>
            <a:r>
              <a:rPr sz="2800" b="1" spc="-10" dirty="0">
                <a:solidFill>
                  <a:srgbClr val="003399"/>
                </a:solidFill>
                <a:latin typeface="Times New Roman"/>
                <a:cs typeface="Times New Roman"/>
              </a:rPr>
              <a:t>Networks</a:t>
            </a:r>
            <a:endParaRPr sz="2800">
              <a:latin typeface="Times New Roman"/>
              <a:cs typeface="Times New Roman"/>
            </a:endParaRPr>
          </a:p>
          <a:p>
            <a:pPr marL="329565" marR="5080" indent="-291465">
              <a:lnSpc>
                <a:spcPct val="100000"/>
              </a:lnSpc>
              <a:spcBef>
                <a:spcPts val="630"/>
              </a:spcBef>
              <a:buSzPct val="85416"/>
              <a:buFont typeface="Wingdings"/>
              <a:buChar char=""/>
              <a:tabLst>
                <a:tab pos="330200" algn="l"/>
                <a:tab pos="3550920" algn="l"/>
              </a:tabLst>
            </a:pPr>
            <a:r>
              <a:rPr sz="2400" b="1" dirty="0">
                <a:solidFill>
                  <a:srgbClr val="CC3300"/>
                </a:solidFill>
                <a:latin typeface="Arial Narrow"/>
                <a:cs typeface="Arial Narrow"/>
              </a:rPr>
              <a:t>The </a:t>
            </a:r>
            <a:r>
              <a:rPr sz="2400" b="1" spc="-5" dirty="0">
                <a:solidFill>
                  <a:srgbClr val="CC3300"/>
                </a:solidFill>
                <a:latin typeface="Arial Narrow"/>
                <a:cs typeface="Arial Narrow"/>
              </a:rPr>
              <a:t>pathways along which information </a:t>
            </a:r>
            <a:r>
              <a:rPr sz="2400" b="1" dirty="0">
                <a:solidFill>
                  <a:srgbClr val="CC3300"/>
                </a:solidFill>
                <a:latin typeface="Arial Narrow"/>
                <a:cs typeface="Arial Narrow"/>
              </a:rPr>
              <a:t>flows in groups </a:t>
            </a:r>
            <a:r>
              <a:rPr sz="2400" b="1" spc="-5" dirty="0">
                <a:solidFill>
                  <a:srgbClr val="CC3300"/>
                </a:solidFill>
                <a:latin typeface="Arial Narrow"/>
                <a:cs typeface="Arial Narrow"/>
              </a:rPr>
              <a:t>and  </a:t>
            </a:r>
            <a:r>
              <a:rPr sz="2400" b="1" dirty="0">
                <a:solidFill>
                  <a:srgbClr val="CC3300"/>
                </a:solidFill>
                <a:latin typeface="Arial Narrow"/>
                <a:cs typeface="Arial Narrow"/>
              </a:rPr>
              <a:t>teams </a:t>
            </a:r>
            <a:r>
              <a:rPr sz="2400" b="1" spc="-5" dirty="0">
                <a:solidFill>
                  <a:srgbClr val="CC3300"/>
                </a:solidFill>
                <a:latin typeface="Arial Narrow"/>
                <a:cs typeface="Arial Narrow"/>
              </a:rPr>
              <a:t>and</a:t>
            </a:r>
            <a:r>
              <a:rPr sz="2400" b="1" spc="20" dirty="0">
                <a:solidFill>
                  <a:srgbClr val="CC3300"/>
                </a:solidFill>
                <a:latin typeface="Arial Narrow"/>
                <a:cs typeface="Arial Narrow"/>
              </a:rPr>
              <a:t> </a:t>
            </a:r>
            <a:r>
              <a:rPr sz="2400" b="1" spc="-5" dirty="0">
                <a:solidFill>
                  <a:srgbClr val="CC3300"/>
                </a:solidFill>
                <a:latin typeface="Arial Narrow"/>
                <a:cs typeface="Arial Narrow"/>
              </a:rPr>
              <a:t>throughout</a:t>
            </a:r>
            <a:r>
              <a:rPr sz="2400" b="1" spc="-10" dirty="0">
                <a:solidFill>
                  <a:srgbClr val="CC3300"/>
                </a:solidFill>
                <a:latin typeface="Arial Narrow"/>
                <a:cs typeface="Arial Narrow"/>
              </a:rPr>
              <a:t> </a:t>
            </a:r>
            <a:r>
              <a:rPr sz="2400" b="1" dirty="0">
                <a:solidFill>
                  <a:srgbClr val="CC3300"/>
                </a:solidFill>
                <a:latin typeface="Arial Narrow"/>
                <a:cs typeface="Arial Narrow"/>
              </a:rPr>
              <a:t>the	organization.</a:t>
            </a:r>
            <a:endParaRPr sz="2400">
              <a:latin typeface="Arial Narrow"/>
              <a:cs typeface="Arial Narrow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259571" y="6521088"/>
            <a:ext cx="374015" cy="1670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b="1" spc="-5" dirty="0">
                <a:solidFill>
                  <a:srgbClr val="333333"/>
                </a:solidFill>
                <a:latin typeface="Arial"/>
                <a:cs typeface="Arial"/>
              </a:rPr>
              <a:t>16-</a:t>
            </a:r>
            <a:fld id="{81D60167-4931-47E6-BA6A-407CBD079E47}" type="slidenum">
              <a:rPr sz="1000" b="1" spc="-5" dirty="0">
                <a:solidFill>
                  <a:srgbClr val="333333"/>
                </a:solidFill>
                <a:latin typeface="Arial"/>
                <a:cs typeface="Arial"/>
              </a:rPr>
              <a:t>89</a:t>
            </a:fld>
            <a:endParaRPr sz="1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694558" y="563626"/>
            <a:ext cx="3752850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b="1" u="heavy" dirty="0">
                <a:uFill>
                  <a:solidFill>
                    <a:srgbClr val="000000"/>
                  </a:solidFill>
                </a:uFill>
                <a:latin typeface="Tahoma"/>
                <a:cs typeface="Tahoma"/>
              </a:rPr>
              <a:t> </a:t>
            </a:r>
            <a:r>
              <a:rPr sz="3200" b="1" u="heavy" spc="-5" dirty="0">
                <a:uFill>
                  <a:solidFill>
                    <a:srgbClr val="000000"/>
                  </a:solidFill>
                </a:uFill>
                <a:latin typeface="Tahoma"/>
                <a:cs typeface="Tahoma"/>
              </a:rPr>
              <a:t>Levels of</a:t>
            </a:r>
            <a:r>
              <a:rPr sz="3200" b="1" u="heavy" spc="-70" dirty="0">
                <a:uFill>
                  <a:solidFill>
                    <a:srgbClr val="000000"/>
                  </a:solidFill>
                </a:uFill>
                <a:latin typeface="Tahoma"/>
                <a:cs typeface="Tahoma"/>
              </a:rPr>
              <a:t> </a:t>
            </a:r>
            <a:r>
              <a:rPr sz="3200" b="1" u="heavy" dirty="0">
                <a:uFill>
                  <a:solidFill>
                    <a:srgbClr val="000000"/>
                  </a:solidFill>
                </a:uFill>
                <a:latin typeface="Tahoma"/>
                <a:cs typeface="Tahoma"/>
              </a:rPr>
              <a:t>Analysis</a:t>
            </a:r>
            <a:endParaRPr sz="3200">
              <a:latin typeface="Tahoma"/>
              <a:cs typeface="Tahom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900427" y="1443227"/>
            <a:ext cx="5343144" cy="45049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3432175" y="1738122"/>
            <a:ext cx="2341880" cy="24015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latin typeface="Arial"/>
                <a:cs typeface="Arial"/>
              </a:rPr>
              <a:t>Organizational</a:t>
            </a:r>
            <a:r>
              <a:rPr sz="2000" spc="-9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Level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2250">
              <a:latin typeface="Arial"/>
              <a:cs typeface="Arial"/>
            </a:endParaRPr>
          </a:p>
          <a:p>
            <a:pPr marR="52069" algn="ctr">
              <a:lnSpc>
                <a:spcPct val="100000"/>
              </a:lnSpc>
            </a:pPr>
            <a:r>
              <a:rPr sz="2000" dirty="0">
                <a:latin typeface="Arial"/>
                <a:cs typeface="Arial"/>
              </a:rPr>
              <a:t>Group</a:t>
            </a:r>
            <a:r>
              <a:rPr sz="2000" spc="-5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Level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200">
              <a:latin typeface="Arial"/>
              <a:cs typeface="Arial"/>
            </a:endParaRPr>
          </a:p>
          <a:p>
            <a:pPr marR="44450" algn="ctr">
              <a:lnSpc>
                <a:spcPct val="100000"/>
              </a:lnSpc>
              <a:spcBef>
                <a:spcPts val="1420"/>
              </a:spcBef>
            </a:pPr>
            <a:r>
              <a:rPr sz="2000" dirty="0">
                <a:latin typeface="Arial"/>
                <a:cs typeface="Arial"/>
              </a:rPr>
              <a:t>Individual</a:t>
            </a:r>
            <a:endParaRPr sz="2000">
              <a:latin typeface="Arial"/>
              <a:cs typeface="Arial"/>
            </a:endParaRPr>
          </a:p>
          <a:p>
            <a:pPr marL="14604" algn="ctr">
              <a:lnSpc>
                <a:spcPct val="100000"/>
              </a:lnSpc>
              <a:spcBef>
                <a:spcPts val="5"/>
              </a:spcBef>
            </a:pPr>
            <a:r>
              <a:rPr sz="2000" dirty="0">
                <a:latin typeface="Arial"/>
                <a:cs typeface="Arial"/>
              </a:rPr>
              <a:t>Level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48055" y="448055"/>
            <a:ext cx="5111496" cy="9022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88340" y="563626"/>
            <a:ext cx="4607560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u="heavy" dirty="0">
                <a:solidFill>
                  <a:srgbClr val="003399"/>
                </a:solidFill>
                <a:uFill>
                  <a:solidFill>
                    <a:srgbClr val="003399"/>
                  </a:solidFill>
                </a:uFill>
                <a:latin typeface="Tahoma"/>
                <a:cs typeface="Tahoma"/>
              </a:rPr>
              <a:t>Communication</a:t>
            </a:r>
            <a:r>
              <a:rPr sz="3200" u="heavy" spc="-35" dirty="0">
                <a:solidFill>
                  <a:srgbClr val="003399"/>
                </a:solidFill>
                <a:uFill>
                  <a:solidFill>
                    <a:srgbClr val="003399"/>
                  </a:solidFill>
                </a:uFill>
                <a:latin typeface="Tahoma"/>
                <a:cs typeface="Tahoma"/>
              </a:rPr>
              <a:t> </a:t>
            </a:r>
            <a:r>
              <a:rPr sz="3200" u="heavy" spc="-5" dirty="0">
                <a:solidFill>
                  <a:srgbClr val="003399"/>
                </a:solidFill>
                <a:uFill>
                  <a:solidFill>
                    <a:srgbClr val="003399"/>
                  </a:solidFill>
                </a:uFill>
                <a:latin typeface="Tahoma"/>
                <a:cs typeface="Tahoma"/>
              </a:rPr>
              <a:t>Networks</a:t>
            </a:r>
            <a:endParaRPr sz="3200">
              <a:latin typeface="Tahoma"/>
              <a:cs typeface="Tahom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91895" y="1007363"/>
            <a:ext cx="4623816" cy="746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44651" y="1301496"/>
            <a:ext cx="7339583" cy="78943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40663" y="1903476"/>
            <a:ext cx="557784" cy="54406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92124" y="1818132"/>
            <a:ext cx="4126991" cy="67970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40663" y="2342388"/>
            <a:ext cx="557784" cy="54406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92124" y="2257044"/>
            <a:ext cx="7411211" cy="67970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92124" y="2622804"/>
            <a:ext cx="5103876" cy="67970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853236" y="1299203"/>
            <a:ext cx="7275195" cy="1795780"/>
          </a:xfrm>
          <a:prstGeom prst="rect">
            <a:avLst/>
          </a:prstGeom>
        </p:spPr>
        <p:txBody>
          <a:bodyPr vert="horz" wrap="square" lIns="0" tIns="1054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30"/>
              </a:spcBef>
            </a:pPr>
            <a:r>
              <a:rPr sz="2800" b="1" spc="-5" dirty="0">
                <a:solidFill>
                  <a:srgbClr val="003399"/>
                </a:solidFill>
                <a:latin typeface="Times New Roman"/>
                <a:cs typeface="Times New Roman"/>
              </a:rPr>
              <a:t>Type of communication </a:t>
            </a:r>
            <a:r>
              <a:rPr sz="2800" b="1" spc="-10" dirty="0">
                <a:solidFill>
                  <a:srgbClr val="003399"/>
                </a:solidFill>
                <a:latin typeface="Times New Roman"/>
                <a:cs typeface="Times New Roman"/>
              </a:rPr>
              <a:t>network </a:t>
            </a:r>
            <a:r>
              <a:rPr sz="2800" b="1" spc="-5" dirty="0">
                <a:solidFill>
                  <a:srgbClr val="003399"/>
                </a:solidFill>
                <a:latin typeface="Times New Roman"/>
                <a:cs typeface="Times New Roman"/>
              </a:rPr>
              <a:t>depends</a:t>
            </a:r>
            <a:r>
              <a:rPr sz="2800" b="1" spc="105" dirty="0">
                <a:solidFill>
                  <a:srgbClr val="003399"/>
                </a:solidFill>
                <a:latin typeface="Times New Roman"/>
                <a:cs typeface="Times New Roman"/>
              </a:rPr>
              <a:t> </a:t>
            </a:r>
            <a:r>
              <a:rPr sz="2800" b="1" spc="-5" dirty="0">
                <a:solidFill>
                  <a:srgbClr val="003399"/>
                </a:solidFill>
                <a:latin typeface="Times New Roman"/>
                <a:cs typeface="Times New Roman"/>
              </a:rPr>
              <a:t>on:</a:t>
            </a:r>
            <a:endParaRPr sz="2800">
              <a:latin typeface="Times New Roman"/>
              <a:cs typeface="Times New Roman"/>
            </a:endParaRPr>
          </a:p>
          <a:p>
            <a:pPr marL="329565" indent="-292100">
              <a:lnSpc>
                <a:spcPct val="100000"/>
              </a:lnSpc>
              <a:spcBef>
                <a:spcPts val="630"/>
              </a:spcBef>
              <a:buSzPct val="85416"/>
              <a:buFont typeface="Wingdings"/>
              <a:buChar char=""/>
              <a:tabLst>
                <a:tab pos="330200" algn="l"/>
              </a:tabLst>
            </a:pPr>
            <a:r>
              <a:rPr sz="2400" b="1" dirty="0">
                <a:solidFill>
                  <a:srgbClr val="CC3300"/>
                </a:solidFill>
                <a:latin typeface="Arial Narrow"/>
                <a:cs typeface="Arial Narrow"/>
              </a:rPr>
              <a:t>The </a:t>
            </a:r>
            <a:r>
              <a:rPr sz="2400" b="1" spc="-5" dirty="0">
                <a:solidFill>
                  <a:srgbClr val="CC3300"/>
                </a:solidFill>
                <a:latin typeface="Arial Narrow"/>
                <a:cs typeface="Arial Narrow"/>
              </a:rPr>
              <a:t>nature </a:t>
            </a:r>
            <a:r>
              <a:rPr sz="2400" b="1" dirty="0">
                <a:solidFill>
                  <a:srgbClr val="CC3300"/>
                </a:solidFill>
                <a:latin typeface="Arial Narrow"/>
                <a:cs typeface="Arial Narrow"/>
              </a:rPr>
              <a:t>of the </a:t>
            </a:r>
            <a:r>
              <a:rPr sz="2400" b="1" spc="-5" dirty="0">
                <a:solidFill>
                  <a:srgbClr val="CC3300"/>
                </a:solidFill>
                <a:latin typeface="Arial Narrow"/>
                <a:cs typeface="Arial Narrow"/>
              </a:rPr>
              <a:t>group’s</a:t>
            </a:r>
            <a:r>
              <a:rPr sz="2400" b="1" dirty="0">
                <a:solidFill>
                  <a:srgbClr val="CC3300"/>
                </a:solidFill>
                <a:latin typeface="Arial Narrow"/>
                <a:cs typeface="Arial Narrow"/>
              </a:rPr>
              <a:t> tasks</a:t>
            </a:r>
            <a:endParaRPr sz="2400">
              <a:latin typeface="Arial Narrow"/>
              <a:cs typeface="Arial Narrow"/>
            </a:endParaRPr>
          </a:p>
          <a:p>
            <a:pPr marL="329565" marR="5080" indent="-291465">
              <a:lnSpc>
                <a:spcPct val="100000"/>
              </a:lnSpc>
              <a:spcBef>
                <a:spcPts val="580"/>
              </a:spcBef>
              <a:buSzPct val="85416"/>
              <a:buFont typeface="Wingdings"/>
              <a:buChar char=""/>
              <a:tabLst>
                <a:tab pos="330200" algn="l"/>
              </a:tabLst>
            </a:pPr>
            <a:r>
              <a:rPr sz="2400" b="1" dirty="0">
                <a:solidFill>
                  <a:srgbClr val="CC3300"/>
                </a:solidFill>
                <a:latin typeface="Arial Narrow"/>
                <a:cs typeface="Arial Narrow"/>
              </a:rPr>
              <a:t>The </a:t>
            </a:r>
            <a:r>
              <a:rPr sz="2400" b="1" spc="-5" dirty="0">
                <a:solidFill>
                  <a:srgbClr val="CC3300"/>
                </a:solidFill>
                <a:latin typeface="Arial Narrow"/>
                <a:cs typeface="Arial Narrow"/>
              </a:rPr>
              <a:t>extent </a:t>
            </a:r>
            <a:r>
              <a:rPr sz="2400" b="1" dirty="0">
                <a:solidFill>
                  <a:srgbClr val="CC3300"/>
                </a:solidFill>
                <a:latin typeface="Arial Narrow"/>
                <a:cs typeface="Arial Narrow"/>
              </a:rPr>
              <a:t>to </a:t>
            </a:r>
            <a:r>
              <a:rPr sz="2400" b="1" spc="-5" dirty="0">
                <a:solidFill>
                  <a:srgbClr val="CC3300"/>
                </a:solidFill>
                <a:latin typeface="Arial Narrow"/>
                <a:cs typeface="Arial Narrow"/>
              </a:rPr>
              <a:t>which </a:t>
            </a:r>
            <a:r>
              <a:rPr sz="2400" b="1" dirty="0">
                <a:solidFill>
                  <a:srgbClr val="CC3300"/>
                </a:solidFill>
                <a:latin typeface="Arial Narrow"/>
                <a:cs typeface="Arial Narrow"/>
              </a:rPr>
              <a:t>group members need to </a:t>
            </a:r>
            <a:r>
              <a:rPr sz="2400" b="1" spc="-5" dirty="0">
                <a:solidFill>
                  <a:srgbClr val="CC3300"/>
                </a:solidFill>
                <a:latin typeface="Arial Narrow"/>
                <a:cs typeface="Arial Narrow"/>
              </a:rPr>
              <a:t>communicate  </a:t>
            </a:r>
            <a:r>
              <a:rPr sz="2400" b="1" dirty="0">
                <a:solidFill>
                  <a:srgbClr val="CC3300"/>
                </a:solidFill>
                <a:latin typeface="Arial Narrow"/>
                <a:cs typeface="Arial Narrow"/>
              </a:rPr>
              <a:t>with </a:t>
            </a:r>
            <a:r>
              <a:rPr sz="2400" b="1" spc="-5" dirty="0">
                <a:solidFill>
                  <a:srgbClr val="CC3300"/>
                </a:solidFill>
                <a:latin typeface="Arial Narrow"/>
                <a:cs typeface="Arial Narrow"/>
              </a:rPr>
              <a:t>each </a:t>
            </a:r>
            <a:r>
              <a:rPr sz="2400" b="1" dirty="0">
                <a:solidFill>
                  <a:srgbClr val="CC3300"/>
                </a:solidFill>
                <a:latin typeface="Arial Narrow"/>
                <a:cs typeface="Arial Narrow"/>
              </a:rPr>
              <a:t>other to </a:t>
            </a:r>
            <a:r>
              <a:rPr sz="2400" b="1" spc="-5" dirty="0">
                <a:solidFill>
                  <a:srgbClr val="CC3300"/>
                </a:solidFill>
                <a:latin typeface="Arial Narrow"/>
                <a:cs typeface="Arial Narrow"/>
              </a:rPr>
              <a:t>achieve </a:t>
            </a:r>
            <a:r>
              <a:rPr sz="2400" b="1" dirty="0">
                <a:solidFill>
                  <a:srgbClr val="CC3300"/>
                </a:solidFill>
                <a:latin typeface="Arial Narrow"/>
                <a:cs typeface="Arial Narrow"/>
              </a:rPr>
              <a:t>group</a:t>
            </a:r>
            <a:r>
              <a:rPr sz="2400" b="1" spc="20" dirty="0">
                <a:solidFill>
                  <a:srgbClr val="CC3300"/>
                </a:solidFill>
                <a:latin typeface="Arial Narrow"/>
                <a:cs typeface="Arial Narrow"/>
              </a:rPr>
              <a:t> </a:t>
            </a:r>
            <a:r>
              <a:rPr sz="2400" b="1" dirty="0">
                <a:solidFill>
                  <a:srgbClr val="CC3300"/>
                </a:solidFill>
                <a:latin typeface="Arial Narrow"/>
                <a:cs typeface="Arial Narrow"/>
              </a:rPr>
              <a:t>goals.</a:t>
            </a:r>
            <a:endParaRPr sz="2400">
              <a:latin typeface="Arial Narrow"/>
              <a:cs typeface="Arial Narrow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259571" y="6521088"/>
            <a:ext cx="374015" cy="1670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b="1" spc="-5" dirty="0">
                <a:solidFill>
                  <a:srgbClr val="333333"/>
                </a:solidFill>
                <a:latin typeface="Arial"/>
                <a:cs typeface="Arial"/>
              </a:rPr>
              <a:t>16-</a:t>
            </a:r>
            <a:fld id="{81D60167-4931-47E6-BA6A-407CBD079E47}" type="slidenum">
              <a:rPr sz="1000" b="1" spc="-5" dirty="0">
                <a:solidFill>
                  <a:srgbClr val="333333"/>
                </a:solidFill>
                <a:latin typeface="Arial"/>
                <a:cs typeface="Arial"/>
              </a:rPr>
              <a:t>90</a:t>
            </a:fld>
            <a:endParaRPr sz="1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8259571" y="6509105"/>
            <a:ext cx="34861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10" dirty="0">
                <a:solidFill>
                  <a:srgbClr val="333333"/>
                </a:solidFill>
                <a:latin typeface="Arial"/>
                <a:cs typeface="Arial"/>
              </a:rPr>
              <a:t>16</a:t>
            </a:r>
            <a:r>
              <a:rPr sz="1000" b="1" spc="-5" dirty="0">
                <a:solidFill>
                  <a:srgbClr val="333333"/>
                </a:solidFill>
                <a:latin typeface="Arial"/>
                <a:cs typeface="Arial"/>
              </a:rPr>
              <a:t>-</a:t>
            </a:r>
            <a:r>
              <a:rPr sz="1000" b="1" spc="-10" dirty="0">
                <a:solidFill>
                  <a:srgbClr val="333333"/>
                </a:solidFill>
                <a:latin typeface="Arial"/>
                <a:cs typeface="Arial"/>
              </a:rPr>
              <a:t>91</a:t>
            </a:r>
            <a:endParaRPr sz="10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17244" y="6275323"/>
            <a:ext cx="163385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latin typeface="Arial"/>
                <a:cs typeface="Arial"/>
              </a:rPr>
              <a:t>Figure</a:t>
            </a:r>
            <a:r>
              <a:rPr sz="2400" b="1" spc="-55" dirty="0">
                <a:latin typeface="Arial"/>
                <a:cs typeface="Arial"/>
              </a:rPr>
              <a:t> </a:t>
            </a:r>
            <a:r>
              <a:rPr sz="2400" b="1" spc="-5" dirty="0">
                <a:latin typeface="Arial"/>
                <a:cs typeface="Arial"/>
              </a:rPr>
              <a:t>16.3</a:t>
            </a:r>
            <a:endParaRPr sz="24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124200" y="381000"/>
            <a:ext cx="5696711" cy="59344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786485" y="1398778"/>
            <a:ext cx="1932305" cy="38665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635" algn="ctr">
              <a:lnSpc>
                <a:spcPct val="100000"/>
              </a:lnSpc>
              <a:spcBef>
                <a:spcPts val="100"/>
              </a:spcBef>
            </a:pPr>
            <a:r>
              <a:rPr sz="3600" dirty="0">
                <a:latin typeface="Arial"/>
                <a:cs typeface="Arial"/>
              </a:rPr>
              <a:t>Commun  </a:t>
            </a:r>
            <a:r>
              <a:rPr sz="3600" spc="-5" dirty="0">
                <a:latin typeface="Arial"/>
                <a:cs typeface="Arial"/>
              </a:rPr>
              <a:t>ication  </a:t>
            </a:r>
            <a:r>
              <a:rPr sz="3600" dirty="0">
                <a:latin typeface="Arial"/>
                <a:cs typeface="Arial"/>
              </a:rPr>
              <a:t>Networks  </a:t>
            </a:r>
            <a:r>
              <a:rPr sz="3600" spc="-5" dirty="0">
                <a:latin typeface="Arial"/>
                <a:cs typeface="Arial"/>
              </a:rPr>
              <a:t>in     Groups  and  </a:t>
            </a:r>
            <a:r>
              <a:rPr sz="3600" spc="-85" dirty="0">
                <a:latin typeface="Arial"/>
                <a:cs typeface="Arial"/>
              </a:rPr>
              <a:t>Teams</a:t>
            </a:r>
            <a:endParaRPr sz="3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27659" y="1523"/>
            <a:ext cx="5686044" cy="9022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71500" y="560831"/>
            <a:ext cx="5070348" cy="746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27659" y="489204"/>
            <a:ext cx="3916679" cy="90220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67944" y="117475"/>
            <a:ext cx="5047615" cy="10013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3200" u="heavy" dirty="0">
                <a:solidFill>
                  <a:srgbClr val="003399"/>
                </a:solidFill>
                <a:uFill>
                  <a:solidFill>
                    <a:srgbClr val="003399"/>
                  </a:solidFill>
                </a:uFill>
                <a:latin typeface="Tahoma"/>
                <a:cs typeface="Tahoma"/>
              </a:rPr>
              <a:t>Communication </a:t>
            </a:r>
            <a:r>
              <a:rPr sz="3200" u="heavy" spc="-5" dirty="0">
                <a:solidFill>
                  <a:srgbClr val="003399"/>
                </a:solidFill>
                <a:uFill>
                  <a:solidFill>
                    <a:srgbClr val="003399"/>
                  </a:solidFill>
                </a:uFill>
                <a:latin typeface="Tahoma"/>
                <a:cs typeface="Tahoma"/>
              </a:rPr>
              <a:t>Networks</a:t>
            </a:r>
            <a:r>
              <a:rPr sz="3200" u="heavy" spc="-65" dirty="0">
                <a:solidFill>
                  <a:srgbClr val="003399"/>
                </a:solidFill>
                <a:uFill>
                  <a:solidFill>
                    <a:srgbClr val="003399"/>
                  </a:solidFill>
                </a:uFill>
                <a:latin typeface="Tahoma"/>
                <a:cs typeface="Tahoma"/>
              </a:rPr>
              <a:t> </a:t>
            </a:r>
            <a:r>
              <a:rPr sz="3200" u="heavy" spc="-5" dirty="0">
                <a:solidFill>
                  <a:srgbClr val="003399"/>
                </a:solidFill>
                <a:uFill>
                  <a:solidFill>
                    <a:srgbClr val="003399"/>
                  </a:solidFill>
                </a:uFill>
                <a:latin typeface="Tahoma"/>
                <a:cs typeface="Tahoma"/>
              </a:rPr>
              <a:t>in </a:t>
            </a:r>
            <a:r>
              <a:rPr sz="3200" spc="-5" dirty="0">
                <a:solidFill>
                  <a:srgbClr val="003399"/>
                </a:solidFill>
                <a:latin typeface="Tahoma"/>
                <a:cs typeface="Tahoma"/>
              </a:rPr>
              <a:t> </a:t>
            </a:r>
            <a:r>
              <a:rPr sz="3200" u="heavy" spc="-5" dirty="0">
                <a:solidFill>
                  <a:srgbClr val="003399"/>
                </a:solidFill>
                <a:uFill>
                  <a:solidFill>
                    <a:srgbClr val="003399"/>
                  </a:solidFill>
                </a:uFill>
                <a:latin typeface="Tahoma"/>
                <a:cs typeface="Tahoma"/>
              </a:rPr>
              <a:t>Groups </a:t>
            </a:r>
            <a:r>
              <a:rPr sz="3200" u="heavy" dirty="0">
                <a:solidFill>
                  <a:srgbClr val="003399"/>
                </a:solidFill>
                <a:uFill>
                  <a:solidFill>
                    <a:srgbClr val="003399"/>
                  </a:solidFill>
                </a:uFill>
                <a:latin typeface="Tahoma"/>
                <a:cs typeface="Tahoma"/>
              </a:rPr>
              <a:t>and</a:t>
            </a:r>
            <a:r>
              <a:rPr sz="3200" u="heavy" spc="-20" dirty="0">
                <a:solidFill>
                  <a:srgbClr val="003399"/>
                </a:solidFill>
                <a:uFill>
                  <a:solidFill>
                    <a:srgbClr val="003399"/>
                  </a:solidFill>
                </a:uFill>
                <a:latin typeface="Tahoma"/>
                <a:cs typeface="Tahoma"/>
              </a:rPr>
              <a:t> </a:t>
            </a:r>
            <a:r>
              <a:rPr sz="3200" u="heavy" dirty="0">
                <a:solidFill>
                  <a:srgbClr val="003399"/>
                </a:solidFill>
                <a:uFill>
                  <a:solidFill>
                    <a:srgbClr val="003399"/>
                  </a:solidFill>
                </a:uFill>
                <a:latin typeface="Tahoma"/>
                <a:cs typeface="Tahoma"/>
              </a:rPr>
              <a:t>Teams</a:t>
            </a:r>
            <a:endParaRPr sz="3200">
              <a:latin typeface="Tahoma"/>
              <a:cs typeface="Tahoma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71500" y="1048511"/>
            <a:ext cx="3429000" cy="7467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8259571" y="6509105"/>
            <a:ext cx="34861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10" dirty="0">
                <a:solidFill>
                  <a:srgbClr val="333333"/>
                </a:solidFill>
                <a:latin typeface="Arial"/>
                <a:cs typeface="Arial"/>
              </a:rPr>
              <a:t>16</a:t>
            </a:r>
            <a:r>
              <a:rPr sz="1000" b="1" spc="-5" dirty="0">
                <a:solidFill>
                  <a:srgbClr val="333333"/>
                </a:solidFill>
                <a:latin typeface="Arial"/>
                <a:cs typeface="Arial"/>
              </a:rPr>
              <a:t>-</a:t>
            </a:r>
            <a:r>
              <a:rPr sz="1000" b="1" spc="-10" dirty="0">
                <a:solidFill>
                  <a:srgbClr val="333333"/>
                </a:solidFill>
                <a:latin typeface="Arial"/>
                <a:cs typeface="Arial"/>
              </a:rPr>
              <a:t>92</a:t>
            </a:r>
            <a:endParaRPr sz="1000">
              <a:latin typeface="Arial"/>
              <a:cs typeface="Arial"/>
            </a:endParaRPr>
          </a:p>
        </p:txBody>
      </p:sp>
      <p:graphicFrame>
        <p:nvGraphicFramePr>
          <p:cNvPr id="9" name="object 9"/>
          <p:cNvGraphicFramePr>
            <a:graphicFrameLocks noGrp="1"/>
          </p:cNvGraphicFramePr>
          <p:nvPr/>
        </p:nvGraphicFramePr>
        <p:xfrm>
          <a:off x="853439" y="1842446"/>
          <a:ext cx="7442200" cy="414591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61845"/>
                <a:gridCol w="5364480"/>
              </a:tblGrid>
              <a:tr h="503577">
                <a:tc gridSpan="2">
                  <a:txBody>
                    <a:bodyPr/>
                    <a:lstStyle/>
                    <a:p>
                      <a:pPr marL="84455">
                        <a:lnSpc>
                          <a:spcPct val="100000"/>
                        </a:lnSpc>
                        <a:spcBef>
                          <a:spcPts val="585"/>
                        </a:spcBef>
                      </a:pPr>
                      <a:r>
                        <a:rPr sz="2050" b="1" spc="-5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Type </a:t>
                      </a:r>
                      <a:r>
                        <a:rPr sz="2050" b="1" spc="-3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of</a:t>
                      </a:r>
                      <a:r>
                        <a:rPr sz="2050" b="1" spc="2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2050" b="1" spc="-4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Network</a:t>
                      </a:r>
                      <a:endParaRPr sz="2050">
                        <a:latin typeface="Arial"/>
                        <a:cs typeface="Arial"/>
                      </a:endParaRPr>
                    </a:p>
                  </a:txBody>
                  <a:tcPr marL="0" marR="0" marT="742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99663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725890">
                <a:tc>
                  <a:txBody>
                    <a:bodyPr/>
                    <a:lstStyle/>
                    <a:p>
                      <a:pPr marL="84455">
                        <a:lnSpc>
                          <a:spcPct val="100000"/>
                        </a:lnSpc>
                        <a:spcBef>
                          <a:spcPts val="670"/>
                        </a:spcBef>
                      </a:pPr>
                      <a:r>
                        <a:rPr sz="1750" b="1" spc="-20" dirty="0">
                          <a:latin typeface="Arial"/>
                          <a:cs typeface="Arial"/>
                        </a:rPr>
                        <a:t>Wheel</a:t>
                      </a:r>
                      <a:r>
                        <a:rPr sz="1750" b="1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750" b="1" spc="-20" dirty="0">
                          <a:latin typeface="Arial"/>
                          <a:cs typeface="Arial"/>
                        </a:rPr>
                        <a:t>Network</a:t>
                      </a:r>
                      <a:endParaRPr sz="1750">
                        <a:latin typeface="Arial"/>
                        <a:cs typeface="Arial"/>
                      </a:endParaRPr>
                    </a:p>
                  </a:txBody>
                  <a:tcPr marL="0" marR="0" marT="850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5725" marR="944244">
                        <a:lnSpc>
                          <a:spcPts val="2060"/>
                        </a:lnSpc>
                        <a:spcBef>
                          <a:spcPts val="770"/>
                        </a:spcBef>
                      </a:pPr>
                      <a:r>
                        <a:rPr sz="1750" b="1" spc="-15" dirty="0">
                          <a:latin typeface="Arial"/>
                          <a:cs typeface="Arial"/>
                        </a:rPr>
                        <a:t>Information flows </a:t>
                      </a:r>
                      <a:r>
                        <a:rPr sz="1750" b="1" spc="-25" dirty="0">
                          <a:latin typeface="Arial"/>
                          <a:cs typeface="Arial"/>
                        </a:rPr>
                        <a:t>to </a:t>
                      </a:r>
                      <a:r>
                        <a:rPr sz="1750" b="1" spc="-20" dirty="0">
                          <a:latin typeface="Arial"/>
                          <a:cs typeface="Arial"/>
                        </a:rPr>
                        <a:t>and </a:t>
                      </a:r>
                      <a:r>
                        <a:rPr sz="1750" b="1" spc="-25" dirty="0">
                          <a:latin typeface="Arial"/>
                          <a:cs typeface="Arial"/>
                        </a:rPr>
                        <a:t>from </a:t>
                      </a:r>
                      <a:r>
                        <a:rPr sz="1750" b="1" spc="-20" dirty="0">
                          <a:latin typeface="Arial"/>
                          <a:cs typeface="Arial"/>
                        </a:rPr>
                        <a:t>one </a:t>
                      </a:r>
                      <a:r>
                        <a:rPr sz="1750" b="1" spc="-15" dirty="0">
                          <a:latin typeface="Arial"/>
                          <a:cs typeface="Arial"/>
                        </a:rPr>
                        <a:t>central  </a:t>
                      </a:r>
                      <a:r>
                        <a:rPr sz="1750" b="1" spc="-20" dirty="0">
                          <a:latin typeface="Arial"/>
                          <a:cs typeface="Arial"/>
                        </a:rPr>
                        <a:t>member.</a:t>
                      </a:r>
                      <a:endParaRPr sz="1750">
                        <a:latin typeface="Arial"/>
                        <a:cs typeface="Arial"/>
                      </a:endParaRPr>
                    </a:p>
                  </a:txBody>
                  <a:tcPr marL="0" marR="0" marT="977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725890">
                <a:tc>
                  <a:txBody>
                    <a:bodyPr/>
                    <a:lstStyle/>
                    <a:p>
                      <a:pPr marL="84455">
                        <a:lnSpc>
                          <a:spcPct val="100000"/>
                        </a:lnSpc>
                        <a:spcBef>
                          <a:spcPts val="670"/>
                        </a:spcBef>
                      </a:pPr>
                      <a:r>
                        <a:rPr sz="1750" b="1" spc="-20" dirty="0">
                          <a:latin typeface="Arial"/>
                          <a:cs typeface="Arial"/>
                        </a:rPr>
                        <a:t>Chain</a:t>
                      </a:r>
                      <a:r>
                        <a:rPr sz="1750" b="1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750" b="1" spc="-15" dirty="0">
                          <a:latin typeface="Arial"/>
                          <a:cs typeface="Arial"/>
                        </a:rPr>
                        <a:t>Network</a:t>
                      </a:r>
                      <a:endParaRPr sz="1750">
                        <a:latin typeface="Arial"/>
                        <a:cs typeface="Arial"/>
                      </a:endParaRPr>
                    </a:p>
                  </a:txBody>
                  <a:tcPr marL="0" marR="0" marT="850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5725" marR="152400">
                        <a:lnSpc>
                          <a:spcPts val="2060"/>
                        </a:lnSpc>
                        <a:spcBef>
                          <a:spcPts val="770"/>
                        </a:spcBef>
                      </a:pPr>
                      <a:r>
                        <a:rPr sz="1750" b="1" spc="-20" dirty="0">
                          <a:latin typeface="Arial"/>
                          <a:cs typeface="Arial"/>
                        </a:rPr>
                        <a:t>Members communicate </a:t>
                      </a:r>
                      <a:r>
                        <a:rPr sz="1750" b="1" spc="-15" dirty="0">
                          <a:latin typeface="Arial"/>
                          <a:cs typeface="Arial"/>
                        </a:rPr>
                        <a:t>only with the </a:t>
                      </a:r>
                      <a:r>
                        <a:rPr sz="1750" b="1" spc="-20" dirty="0">
                          <a:latin typeface="Arial"/>
                          <a:cs typeface="Arial"/>
                        </a:rPr>
                        <a:t>people next  </a:t>
                      </a:r>
                      <a:r>
                        <a:rPr sz="1750" b="1" spc="-25" dirty="0">
                          <a:latin typeface="Arial"/>
                          <a:cs typeface="Arial"/>
                        </a:rPr>
                        <a:t>to </a:t>
                      </a:r>
                      <a:r>
                        <a:rPr sz="1750" b="1" spc="-20" dirty="0">
                          <a:latin typeface="Arial"/>
                          <a:cs typeface="Arial"/>
                        </a:rPr>
                        <a:t>them </a:t>
                      </a:r>
                      <a:r>
                        <a:rPr sz="1750" b="1" spc="-5" dirty="0">
                          <a:latin typeface="Arial"/>
                          <a:cs typeface="Arial"/>
                        </a:rPr>
                        <a:t>in </a:t>
                      </a:r>
                      <a:r>
                        <a:rPr sz="1750" b="1" spc="-20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750" b="1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750" b="1" spc="-15" dirty="0">
                          <a:latin typeface="Arial"/>
                          <a:cs typeface="Arial"/>
                        </a:rPr>
                        <a:t>sequence.</a:t>
                      </a:r>
                      <a:endParaRPr sz="1750">
                        <a:latin typeface="Arial"/>
                        <a:cs typeface="Arial"/>
                      </a:endParaRPr>
                    </a:p>
                  </a:txBody>
                  <a:tcPr marL="0" marR="0" marT="977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64287">
                <a:tc gridSpan="2">
                  <a:txBody>
                    <a:bodyPr/>
                    <a:lstStyle/>
                    <a:p>
                      <a:pPr marR="635" algn="ctr">
                        <a:lnSpc>
                          <a:spcPct val="100000"/>
                        </a:lnSpc>
                        <a:spcBef>
                          <a:spcPts val="670"/>
                        </a:spcBef>
                      </a:pPr>
                      <a:r>
                        <a:rPr sz="1750" b="1" spc="-20" dirty="0">
                          <a:solidFill>
                            <a:srgbClr val="000080"/>
                          </a:solidFill>
                          <a:latin typeface="Arial"/>
                          <a:cs typeface="Arial"/>
                        </a:rPr>
                        <a:t>Wheel </a:t>
                      </a:r>
                      <a:r>
                        <a:rPr sz="1750" b="1" spc="-10" dirty="0">
                          <a:solidFill>
                            <a:srgbClr val="000080"/>
                          </a:solidFill>
                          <a:latin typeface="Arial"/>
                          <a:cs typeface="Arial"/>
                        </a:rPr>
                        <a:t>and </a:t>
                      </a:r>
                      <a:r>
                        <a:rPr sz="1750" b="1" spc="-15" dirty="0">
                          <a:solidFill>
                            <a:srgbClr val="000080"/>
                          </a:solidFill>
                          <a:latin typeface="Arial"/>
                          <a:cs typeface="Arial"/>
                        </a:rPr>
                        <a:t>chain </a:t>
                      </a:r>
                      <a:r>
                        <a:rPr sz="1750" b="1" spc="-20" dirty="0">
                          <a:solidFill>
                            <a:srgbClr val="000080"/>
                          </a:solidFill>
                          <a:latin typeface="Arial"/>
                          <a:cs typeface="Arial"/>
                        </a:rPr>
                        <a:t>networks provide </a:t>
                      </a:r>
                      <a:r>
                        <a:rPr sz="1750" b="1" spc="-15" dirty="0">
                          <a:solidFill>
                            <a:srgbClr val="000080"/>
                          </a:solidFill>
                          <a:latin typeface="Arial"/>
                          <a:cs typeface="Arial"/>
                        </a:rPr>
                        <a:t>little</a:t>
                      </a:r>
                      <a:r>
                        <a:rPr sz="1750" b="1" spc="50" dirty="0">
                          <a:solidFill>
                            <a:srgbClr val="00008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750" b="1" spc="-15" dirty="0">
                          <a:solidFill>
                            <a:srgbClr val="000080"/>
                          </a:solidFill>
                          <a:latin typeface="Arial"/>
                          <a:cs typeface="Arial"/>
                        </a:rPr>
                        <a:t>interaction.</a:t>
                      </a:r>
                      <a:endParaRPr sz="1750">
                        <a:latin typeface="Arial"/>
                        <a:cs typeface="Arial"/>
                      </a:endParaRPr>
                    </a:p>
                  </a:txBody>
                  <a:tcPr marL="0" marR="0" marT="850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729929">
                <a:tc>
                  <a:txBody>
                    <a:bodyPr/>
                    <a:lstStyle/>
                    <a:p>
                      <a:pPr marL="84455">
                        <a:lnSpc>
                          <a:spcPct val="100000"/>
                        </a:lnSpc>
                        <a:spcBef>
                          <a:spcPts val="670"/>
                        </a:spcBef>
                      </a:pPr>
                      <a:r>
                        <a:rPr sz="1750" b="1" spc="-20" dirty="0">
                          <a:latin typeface="Arial"/>
                          <a:cs typeface="Arial"/>
                        </a:rPr>
                        <a:t>Circle</a:t>
                      </a:r>
                      <a:r>
                        <a:rPr sz="1750" b="1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750" b="1" spc="-15" dirty="0">
                          <a:latin typeface="Arial"/>
                          <a:cs typeface="Arial"/>
                        </a:rPr>
                        <a:t>Network</a:t>
                      </a:r>
                      <a:endParaRPr sz="1750">
                        <a:latin typeface="Arial"/>
                        <a:cs typeface="Arial"/>
                      </a:endParaRPr>
                    </a:p>
                  </a:txBody>
                  <a:tcPr marL="0" marR="0" marT="850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5725" marR="128905">
                        <a:lnSpc>
                          <a:spcPts val="2060"/>
                        </a:lnSpc>
                        <a:spcBef>
                          <a:spcPts val="770"/>
                        </a:spcBef>
                      </a:pPr>
                      <a:r>
                        <a:rPr sz="1750" b="1" spc="-20" dirty="0">
                          <a:latin typeface="Arial"/>
                          <a:cs typeface="Arial"/>
                        </a:rPr>
                        <a:t>Members communicate </a:t>
                      </a:r>
                      <a:r>
                        <a:rPr sz="1750" b="1" spc="-15" dirty="0">
                          <a:latin typeface="Arial"/>
                          <a:cs typeface="Arial"/>
                        </a:rPr>
                        <a:t>with others </a:t>
                      </a:r>
                      <a:r>
                        <a:rPr sz="1750" b="1" spc="-20" dirty="0">
                          <a:latin typeface="Arial"/>
                          <a:cs typeface="Arial"/>
                        </a:rPr>
                        <a:t>close </a:t>
                      </a:r>
                      <a:r>
                        <a:rPr sz="1750" b="1" spc="-25" dirty="0">
                          <a:latin typeface="Arial"/>
                          <a:cs typeface="Arial"/>
                        </a:rPr>
                        <a:t>to them  </a:t>
                      </a:r>
                      <a:r>
                        <a:rPr sz="1750" b="1" spc="-15" dirty="0">
                          <a:latin typeface="Arial"/>
                          <a:cs typeface="Arial"/>
                        </a:rPr>
                        <a:t>in terms </a:t>
                      </a:r>
                      <a:r>
                        <a:rPr sz="1750" b="1" spc="-25" dirty="0">
                          <a:latin typeface="Arial"/>
                          <a:cs typeface="Arial"/>
                        </a:rPr>
                        <a:t>of </a:t>
                      </a:r>
                      <a:r>
                        <a:rPr sz="1750" b="1" spc="-15" dirty="0">
                          <a:latin typeface="Arial"/>
                          <a:cs typeface="Arial"/>
                        </a:rPr>
                        <a:t>expertise, experience, </a:t>
                      </a:r>
                      <a:r>
                        <a:rPr sz="1750" b="1" spc="-20" dirty="0">
                          <a:latin typeface="Arial"/>
                          <a:cs typeface="Arial"/>
                        </a:rPr>
                        <a:t>and</a:t>
                      </a:r>
                      <a:r>
                        <a:rPr sz="1750" b="1" spc="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750" b="1" spc="-15" dirty="0">
                          <a:latin typeface="Arial"/>
                          <a:cs typeface="Arial"/>
                        </a:rPr>
                        <a:t>location.</a:t>
                      </a:r>
                      <a:endParaRPr sz="1750">
                        <a:latin typeface="Arial"/>
                        <a:cs typeface="Arial"/>
                      </a:endParaRPr>
                    </a:p>
                  </a:txBody>
                  <a:tcPr marL="0" marR="0" marT="9779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987066">
                <a:tc>
                  <a:txBody>
                    <a:bodyPr/>
                    <a:lstStyle/>
                    <a:p>
                      <a:pPr marL="84455" marR="752475">
                        <a:lnSpc>
                          <a:spcPts val="2060"/>
                        </a:lnSpc>
                        <a:spcBef>
                          <a:spcPts val="770"/>
                        </a:spcBef>
                      </a:pPr>
                      <a:r>
                        <a:rPr sz="1750" b="1" spc="-25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750" b="1" spc="20" dirty="0">
                          <a:latin typeface="Arial"/>
                          <a:cs typeface="Arial"/>
                        </a:rPr>
                        <a:t>l</a:t>
                      </a:r>
                      <a:r>
                        <a:rPr sz="1750" b="1" spc="-5" dirty="0">
                          <a:latin typeface="Arial"/>
                          <a:cs typeface="Arial"/>
                        </a:rPr>
                        <a:t>l</a:t>
                      </a:r>
                      <a:r>
                        <a:rPr sz="1750" b="1" spc="-10" dirty="0">
                          <a:latin typeface="Arial"/>
                          <a:cs typeface="Arial"/>
                        </a:rPr>
                        <a:t>-</a:t>
                      </a:r>
                      <a:r>
                        <a:rPr sz="1750" b="1" spc="30" dirty="0">
                          <a:latin typeface="Arial"/>
                          <a:cs typeface="Arial"/>
                        </a:rPr>
                        <a:t>C</a:t>
                      </a:r>
                      <a:r>
                        <a:rPr sz="1750" b="1" spc="-15" dirty="0">
                          <a:latin typeface="Arial"/>
                          <a:cs typeface="Arial"/>
                        </a:rPr>
                        <a:t>h</a:t>
                      </a:r>
                      <a:r>
                        <a:rPr sz="1750" b="1" spc="20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750" b="1" spc="-15" dirty="0">
                          <a:latin typeface="Arial"/>
                          <a:cs typeface="Arial"/>
                        </a:rPr>
                        <a:t>n</a:t>
                      </a:r>
                      <a:r>
                        <a:rPr sz="1750" b="1" spc="15" dirty="0">
                          <a:latin typeface="Arial"/>
                          <a:cs typeface="Arial"/>
                        </a:rPr>
                        <a:t>n</a:t>
                      </a:r>
                      <a:r>
                        <a:rPr sz="1750" b="1" dirty="0">
                          <a:latin typeface="Arial"/>
                          <a:cs typeface="Arial"/>
                        </a:rPr>
                        <a:t>el  </a:t>
                      </a:r>
                      <a:r>
                        <a:rPr sz="1750" b="1" spc="-20" dirty="0">
                          <a:latin typeface="Arial"/>
                          <a:cs typeface="Arial"/>
                        </a:rPr>
                        <a:t>Network</a:t>
                      </a:r>
                      <a:endParaRPr sz="1750">
                        <a:latin typeface="Arial"/>
                        <a:cs typeface="Arial"/>
                      </a:endParaRPr>
                    </a:p>
                  </a:txBody>
                  <a:tcPr marL="0" marR="0" marT="977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5725" marR="360680">
                        <a:lnSpc>
                          <a:spcPts val="2060"/>
                        </a:lnSpc>
                        <a:spcBef>
                          <a:spcPts val="770"/>
                        </a:spcBef>
                      </a:pPr>
                      <a:r>
                        <a:rPr sz="1750" b="1" spc="-20" dirty="0">
                          <a:latin typeface="Arial"/>
                          <a:cs typeface="Arial"/>
                        </a:rPr>
                        <a:t>Networks </a:t>
                      </a:r>
                      <a:r>
                        <a:rPr sz="1750" b="1" spc="-15" dirty="0">
                          <a:latin typeface="Arial"/>
                          <a:cs typeface="Arial"/>
                        </a:rPr>
                        <a:t>found </a:t>
                      </a:r>
                      <a:r>
                        <a:rPr sz="1750" b="1" spc="-5" dirty="0">
                          <a:latin typeface="Arial"/>
                          <a:cs typeface="Arial"/>
                        </a:rPr>
                        <a:t>in </a:t>
                      </a:r>
                      <a:r>
                        <a:rPr sz="1750" b="1" spc="-15" dirty="0">
                          <a:latin typeface="Arial"/>
                          <a:cs typeface="Arial"/>
                        </a:rPr>
                        <a:t>teams with high levels </a:t>
                      </a:r>
                      <a:r>
                        <a:rPr sz="1750" b="1" spc="-25" dirty="0">
                          <a:latin typeface="Arial"/>
                          <a:cs typeface="Arial"/>
                        </a:rPr>
                        <a:t>of  </a:t>
                      </a:r>
                      <a:r>
                        <a:rPr sz="1750" b="1" spc="-20" dirty="0">
                          <a:latin typeface="Arial"/>
                          <a:cs typeface="Arial"/>
                        </a:rPr>
                        <a:t>communications </a:t>
                      </a:r>
                      <a:r>
                        <a:rPr sz="1750" b="1" spc="-15" dirty="0">
                          <a:latin typeface="Arial"/>
                          <a:cs typeface="Arial"/>
                        </a:rPr>
                        <a:t>between </a:t>
                      </a:r>
                      <a:r>
                        <a:rPr sz="1750" b="1" spc="-20" dirty="0">
                          <a:latin typeface="Arial"/>
                          <a:cs typeface="Arial"/>
                        </a:rPr>
                        <a:t>each member </a:t>
                      </a:r>
                      <a:r>
                        <a:rPr sz="1750" b="1" spc="-10" dirty="0">
                          <a:latin typeface="Arial"/>
                          <a:cs typeface="Arial"/>
                        </a:rPr>
                        <a:t>and all  </a:t>
                      </a:r>
                      <a:r>
                        <a:rPr sz="1750" b="1" spc="-20" dirty="0">
                          <a:latin typeface="Arial"/>
                          <a:cs typeface="Arial"/>
                        </a:rPr>
                        <a:t>others.</a:t>
                      </a:r>
                      <a:endParaRPr sz="1750">
                        <a:latin typeface="Arial"/>
                        <a:cs typeface="Arial"/>
                      </a:endParaRPr>
                    </a:p>
                  </a:txBody>
                  <a:tcPr marL="0" marR="0" marT="9779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93419" y="1008888"/>
            <a:ext cx="7772400" cy="838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49580" y="451103"/>
            <a:ext cx="3989832" cy="8991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906011" y="451103"/>
            <a:ext cx="737616" cy="8991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210811" y="451103"/>
            <a:ext cx="4498847" cy="89916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688340" y="552957"/>
            <a:ext cx="7752715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b="1" u="heavy" dirty="0">
                <a:solidFill>
                  <a:srgbClr val="003399"/>
                </a:solidFill>
                <a:uFill>
                  <a:solidFill>
                    <a:srgbClr val="003399"/>
                  </a:solidFill>
                </a:uFill>
                <a:latin typeface="Times New Roman"/>
                <a:cs typeface="Times New Roman"/>
              </a:rPr>
              <a:t>FORMAL SMALL – GROUP</a:t>
            </a:r>
            <a:r>
              <a:rPr sz="3200" b="1" u="heavy" spc="-80" dirty="0">
                <a:solidFill>
                  <a:srgbClr val="003399"/>
                </a:solidFill>
                <a:uFill>
                  <a:solidFill>
                    <a:srgbClr val="003399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3200" b="1" u="heavy" dirty="0">
                <a:solidFill>
                  <a:srgbClr val="003399"/>
                </a:solidFill>
                <a:uFill>
                  <a:solidFill>
                    <a:srgbClr val="003399"/>
                  </a:solidFill>
                </a:uFill>
                <a:latin typeface="Times New Roman"/>
                <a:cs typeface="Times New Roman"/>
              </a:rPr>
              <a:t>NETWORKS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33400" y="1676450"/>
            <a:ext cx="1981200" cy="971550"/>
          </a:xfrm>
          <a:custGeom>
            <a:avLst/>
            <a:gdLst/>
            <a:ahLst/>
            <a:cxnLst/>
            <a:rect l="l" t="t" r="r" b="b"/>
            <a:pathLst>
              <a:path w="1981200" h="971550">
                <a:moveTo>
                  <a:pt x="1981200" y="0"/>
                </a:moveTo>
                <a:lnTo>
                  <a:pt x="0" y="0"/>
                </a:lnTo>
                <a:lnTo>
                  <a:pt x="0" y="971118"/>
                </a:lnTo>
                <a:lnTo>
                  <a:pt x="1981200" y="971118"/>
                </a:lnTo>
                <a:lnTo>
                  <a:pt x="1981200" y="0"/>
                </a:lnTo>
                <a:close/>
              </a:path>
            </a:pathLst>
          </a:custGeom>
          <a:solidFill>
            <a:srgbClr val="00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514600" y="1676450"/>
            <a:ext cx="1981200" cy="971550"/>
          </a:xfrm>
          <a:custGeom>
            <a:avLst/>
            <a:gdLst/>
            <a:ahLst/>
            <a:cxnLst/>
            <a:rect l="l" t="t" r="r" b="b"/>
            <a:pathLst>
              <a:path w="1981200" h="971550">
                <a:moveTo>
                  <a:pt x="1981200" y="0"/>
                </a:moveTo>
                <a:lnTo>
                  <a:pt x="0" y="0"/>
                </a:lnTo>
                <a:lnTo>
                  <a:pt x="0" y="971118"/>
                </a:lnTo>
                <a:lnTo>
                  <a:pt x="1981200" y="971118"/>
                </a:lnTo>
                <a:lnTo>
                  <a:pt x="1981200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495800" y="1676450"/>
            <a:ext cx="1981200" cy="971550"/>
          </a:xfrm>
          <a:custGeom>
            <a:avLst/>
            <a:gdLst/>
            <a:ahLst/>
            <a:cxnLst/>
            <a:rect l="l" t="t" r="r" b="b"/>
            <a:pathLst>
              <a:path w="1981200" h="971550">
                <a:moveTo>
                  <a:pt x="1981200" y="0"/>
                </a:moveTo>
                <a:lnTo>
                  <a:pt x="0" y="0"/>
                </a:lnTo>
                <a:lnTo>
                  <a:pt x="0" y="971118"/>
                </a:lnTo>
                <a:lnTo>
                  <a:pt x="1981200" y="971118"/>
                </a:lnTo>
                <a:lnTo>
                  <a:pt x="1981200" y="0"/>
                </a:lnTo>
                <a:close/>
              </a:path>
            </a:pathLst>
          </a:custGeom>
          <a:solidFill>
            <a:srgbClr val="21218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477000" y="1676450"/>
            <a:ext cx="1981200" cy="971550"/>
          </a:xfrm>
          <a:custGeom>
            <a:avLst/>
            <a:gdLst/>
            <a:ahLst/>
            <a:cxnLst/>
            <a:rect l="l" t="t" r="r" b="b"/>
            <a:pathLst>
              <a:path w="1981200" h="971550">
                <a:moveTo>
                  <a:pt x="1981200" y="0"/>
                </a:moveTo>
                <a:lnTo>
                  <a:pt x="0" y="0"/>
                </a:lnTo>
                <a:lnTo>
                  <a:pt x="0" y="971118"/>
                </a:lnTo>
                <a:lnTo>
                  <a:pt x="1981200" y="971118"/>
                </a:lnTo>
                <a:lnTo>
                  <a:pt x="1981200" y="0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09244" y="1949195"/>
            <a:ext cx="1447800" cy="51358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929127" y="1949195"/>
            <a:ext cx="1171955" cy="51358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884420" y="1949195"/>
            <a:ext cx="1068324" cy="51358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495288" y="1949195"/>
            <a:ext cx="1964436" cy="51358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16" name="object 16"/>
          <p:cNvGraphicFramePr>
            <a:graphicFrameLocks noGrp="1"/>
          </p:cNvGraphicFramePr>
          <p:nvPr/>
        </p:nvGraphicFramePr>
        <p:xfrm>
          <a:off x="527050" y="1670050"/>
          <a:ext cx="7943850" cy="40513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81200"/>
                <a:gridCol w="1981200"/>
                <a:gridCol w="1981200"/>
                <a:gridCol w="1981200"/>
              </a:tblGrid>
              <a:tr h="97116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23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800" b="1" spc="-5" dirty="0">
                          <a:latin typeface="Times New Roman"/>
                          <a:cs typeface="Times New Roman"/>
                        </a:rPr>
                        <a:t>CRITERIA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2300">
                        <a:latin typeface="Times New Roman"/>
                        <a:cs typeface="Times New Roman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sz="18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WHEEL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2300">
                        <a:latin typeface="Times New Roman"/>
                        <a:cs typeface="Times New Roman"/>
                      </a:endParaRPr>
                    </a:p>
                    <a:p>
                      <a:pPr marL="533400">
                        <a:lnSpc>
                          <a:spcPct val="100000"/>
                        </a:lnSpc>
                      </a:pPr>
                      <a:r>
                        <a:rPr sz="18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CHAIN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2300">
                        <a:latin typeface="Times New Roman"/>
                        <a:cs typeface="Times New Roman"/>
                      </a:endParaRPr>
                    </a:p>
                    <a:p>
                      <a:pPr marL="1905" algn="ctr">
                        <a:lnSpc>
                          <a:spcPct val="100000"/>
                        </a:lnSpc>
                      </a:pPr>
                      <a:r>
                        <a:rPr sz="18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ALL</a:t>
                      </a:r>
                      <a:r>
                        <a:rPr sz="1800" b="1" spc="-114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CHANNEL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</a:tcPr>
                </a:tc>
              </a:tr>
              <a:tr h="562609"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080"/>
                        </a:spcBef>
                      </a:pPr>
                      <a:r>
                        <a:rPr sz="1800" b="1" spc="-5" dirty="0">
                          <a:latin typeface="Times New Roman"/>
                          <a:cs typeface="Times New Roman"/>
                        </a:rPr>
                        <a:t>SPEED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1371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80"/>
                        </a:spcBef>
                      </a:pPr>
                      <a:r>
                        <a:rPr sz="1800" b="1" spc="-40" dirty="0">
                          <a:latin typeface="Times New Roman"/>
                          <a:cs typeface="Times New Roman"/>
                        </a:rPr>
                        <a:t>FAST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1371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6FC0"/>
                    </a:solidFill>
                  </a:tcPr>
                </a:tc>
                <a:tc>
                  <a:txBody>
                    <a:bodyPr/>
                    <a:lstStyle/>
                    <a:p>
                      <a:pPr marL="325755">
                        <a:lnSpc>
                          <a:spcPct val="100000"/>
                        </a:lnSpc>
                        <a:spcBef>
                          <a:spcPts val="1080"/>
                        </a:spcBef>
                      </a:pPr>
                      <a:r>
                        <a:rPr sz="1800" b="1" spc="-20" dirty="0">
                          <a:latin typeface="Times New Roman"/>
                          <a:cs typeface="Times New Roman"/>
                        </a:rPr>
                        <a:t>MODERATE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1371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21218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80"/>
                        </a:spcBef>
                      </a:pPr>
                      <a:r>
                        <a:rPr sz="1800" b="1" spc="-40" dirty="0">
                          <a:latin typeface="Times New Roman"/>
                          <a:cs typeface="Times New Roman"/>
                        </a:rPr>
                        <a:t>FAST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1371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EBEBE"/>
                    </a:solidFill>
                  </a:tcPr>
                </a:tc>
              </a:tr>
              <a:tr h="56261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80"/>
                        </a:spcBef>
                      </a:pPr>
                      <a:r>
                        <a:rPr sz="1800" b="1" spc="-10" dirty="0">
                          <a:latin typeface="Times New Roman"/>
                          <a:cs typeface="Times New Roman"/>
                        </a:rPr>
                        <a:t>ACCURACY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1371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080"/>
                        </a:spcBef>
                      </a:pPr>
                      <a:r>
                        <a:rPr sz="1800" b="1" dirty="0">
                          <a:latin typeface="Times New Roman"/>
                          <a:cs typeface="Times New Roman"/>
                        </a:rPr>
                        <a:t>HIGH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1371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6FC0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080"/>
                        </a:spcBef>
                      </a:pPr>
                      <a:r>
                        <a:rPr sz="1800" b="1" dirty="0">
                          <a:latin typeface="Times New Roman"/>
                          <a:cs typeface="Times New Roman"/>
                        </a:rPr>
                        <a:t>HIGH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1371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21218A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080"/>
                        </a:spcBef>
                      </a:pPr>
                      <a:r>
                        <a:rPr sz="1800" b="1" spc="-20" dirty="0">
                          <a:latin typeface="Times New Roman"/>
                          <a:cs typeface="Times New Roman"/>
                        </a:rPr>
                        <a:t>MODERATE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1371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EBEBE"/>
                    </a:solidFill>
                  </a:tcPr>
                </a:tc>
              </a:tr>
              <a:tr h="971042">
                <a:tc>
                  <a:txBody>
                    <a:bodyPr/>
                    <a:lstStyle/>
                    <a:p>
                      <a:pPr marL="233679" marR="225425" indent="7620">
                        <a:lnSpc>
                          <a:spcPct val="100000"/>
                        </a:lnSpc>
                        <a:spcBef>
                          <a:spcPts val="1610"/>
                        </a:spcBef>
                      </a:pPr>
                      <a:r>
                        <a:rPr sz="1800" b="1" dirty="0">
                          <a:latin typeface="Times New Roman"/>
                          <a:cs typeface="Times New Roman"/>
                        </a:rPr>
                        <a:t>EMERGENCE  </a:t>
                      </a:r>
                      <a:r>
                        <a:rPr sz="1800" b="1" spc="-5" dirty="0">
                          <a:latin typeface="Times New Roman"/>
                          <a:cs typeface="Times New Roman"/>
                        </a:rPr>
                        <a:t>OF A</a:t>
                      </a:r>
                      <a:r>
                        <a:rPr sz="1800" b="1" spc="-3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b="1" spc="-5" dirty="0">
                          <a:latin typeface="Times New Roman"/>
                          <a:cs typeface="Times New Roman"/>
                        </a:rPr>
                        <a:t>LEADER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2044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23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800" b="1" spc="-5" dirty="0">
                          <a:latin typeface="Times New Roman"/>
                          <a:cs typeface="Times New Roman"/>
                        </a:rPr>
                        <a:t>HIGH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6F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2300">
                        <a:latin typeface="Times New Roman"/>
                        <a:cs typeface="Times New Roman"/>
                      </a:endParaRPr>
                    </a:p>
                    <a:p>
                      <a:pPr marL="325755">
                        <a:lnSpc>
                          <a:spcPct val="100000"/>
                        </a:lnSpc>
                      </a:pPr>
                      <a:r>
                        <a:rPr sz="1800" b="1" spc="-20" dirty="0">
                          <a:latin typeface="Times New Roman"/>
                          <a:cs typeface="Times New Roman"/>
                        </a:rPr>
                        <a:t>MODERATE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21218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2300">
                        <a:latin typeface="Times New Roman"/>
                        <a:cs typeface="Times New Roman"/>
                      </a:endParaRPr>
                    </a:p>
                    <a:p>
                      <a:pPr marL="1905" algn="ctr">
                        <a:lnSpc>
                          <a:spcPct val="100000"/>
                        </a:lnSpc>
                      </a:pPr>
                      <a:r>
                        <a:rPr sz="1800" b="1" spc="-5" dirty="0">
                          <a:latin typeface="Times New Roman"/>
                          <a:cs typeface="Times New Roman"/>
                        </a:rPr>
                        <a:t>NONE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EBEBE"/>
                    </a:solidFill>
                  </a:tcPr>
                </a:tc>
              </a:tr>
              <a:tr h="971169">
                <a:tc>
                  <a:txBody>
                    <a:bodyPr/>
                    <a:lstStyle/>
                    <a:p>
                      <a:pPr marL="151765" marR="142875" indent="310515">
                        <a:lnSpc>
                          <a:spcPct val="100000"/>
                        </a:lnSpc>
                        <a:spcBef>
                          <a:spcPts val="1610"/>
                        </a:spcBef>
                      </a:pPr>
                      <a:r>
                        <a:rPr sz="1800" b="1" dirty="0">
                          <a:latin typeface="Times New Roman"/>
                          <a:cs typeface="Times New Roman"/>
                        </a:rPr>
                        <a:t>MEMBER  S</a:t>
                      </a:r>
                      <a:r>
                        <a:rPr sz="1800" b="1" spc="-145" dirty="0">
                          <a:latin typeface="Times New Roman"/>
                          <a:cs typeface="Times New Roman"/>
                        </a:rPr>
                        <a:t>A</a:t>
                      </a:r>
                      <a:r>
                        <a:rPr sz="1800" b="1" dirty="0">
                          <a:latin typeface="Times New Roman"/>
                          <a:cs typeface="Times New Roman"/>
                        </a:rPr>
                        <a:t>TI</a:t>
                      </a:r>
                      <a:r>
                        <a:rPr sz="1800" b="1" spc="-10" dirty="0">
                          <a:latin typeface="Times New Roman"/>
                          <a:cs typeface="Times New Roman"/>
                        </a:rPr>
                        <a:t>S</a:t>
                      </a:r>
                      <a:r>
                        <a:rPr sz="1800" b="1" spc="-130" dirty="0">
                          <a:latin typeface="Times New Roman"/>
                          <a:cs typeface="Times New Roman"/>
                        </a:rPr>
                        <a:t>F</a:t>
                      </a:r>
                      <a:r>
                        <a:rPr sz="1800" b="1" dirty="0">
                          <a:latin typeface="Times New Roman"/>
                          <a:cs typeface="Times New Roman"/>
                        </a:rPr>
                        <a:t>A</a:t>
                      </a:r>
                      <a:r>
                        <a:rPr sz="1800" b="1" spc="-10" dirty="0">
                          <a:latin typeface="Times New Roman"/>
                          <a:cs typeface="Times New Roman"/>
                        </a:rPr>
                        <a:t>C</a:t>
                      </a:r>
                      <a:r>
                        <a:rPr sz="1800" b="1" dirty="0">
                          <a:latin typeface="Times New Roman"/>
                          <a:cs typeface="Times New Roman"/>
                        </a:rPr>
                        <a:t>TION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2044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23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800" b="1" spc="-20" dirty="0">
                          <a:latin typeface="Times New Roman"/>
                          <a:cs typeface="Times New Roman"/>
                        </a:rPr>
                        <a:t>MODERATE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6F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2300">
                        <a:latin typeface="Times New Roman"/>
                        <a:cs typeface="Times New Roman"/>
                      </a:endParaRPr>
                    </a:p>
                    <a:p>
                      <a:pPr marL="325755">
                        <a:lnSpc>
                          <a:spcPct val="100000"/>
                        </a:lnSpc>
                      </a:pPr>
                      <a:r>
                        <a:rPr sz="1800" b="1" spc="-20" dirty="0">
                          <a:latin typeface="Times New Roman"/>
                          <a:cs typeface="Times New Roman"/>
                        </a:rPr>
                        <a:t>MODERATE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21218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2300">
                        <a:latin typeface="Times New Roman"/>
                        <a:cs typeface="Times New Roman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sz="1800" b="1" spc="-5" dirty="0">
                          <a:latin typeface="Times New Roman"/>
                          <a:cs typeface="Times New Roman"/>
                        </a:rPr>
                        <a:t>HIGH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EBEBE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49580" y="451103"/>
            <a:ext cx="3936491" cy="8991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88340" y="552957"/>
            <a:ext cx="3430270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b="1" u="heavy" dirty="0">
                <a:solidFill>
                  <a:srgbClr val="003399"/>
                </a:solidFill>
                <a:uFill>
                  <a:solidFill>
                    <a:srgbClr val="003399"/>
                  </a:solidFill>
                </a:uFill>
                <a:latin typeface="Times New Roman"/>
                <a:cs typeface="Times New Roman"/>
              </a:rPr>
              <a:t>THE</a:t>
            </a:r>
            <a:r>
              <a:rPr sz="3200" b="1" u="heavy" spc="-55" dirty="0">
                <a:solidFill>
                  <a:srgbClr val="003399"/>
                </a:solidFill>
                <a:uFill>
                  <a:solidFill>
                    <a:srgbClr val="003399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3200" b="1" u="heavy" dirty="0">
                <a:solidFill>
                  <a:srgbClr val="003399"/>
                </a:solidFill>
                <a:uFill>
                  <a:solidFill>
                    <a:srgbClr val="003399"/>
                  </a:solidFill>
                </a:uFill>
                <a:latin typeface="Times New Roman"/>
                <a:cs typeface="Times New Roman"/>
              </a:rPr>
              <a:t>GRAPEVINE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93419" y="1008888"/>
            <a:ext cx="3448812" cy="838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25195" y="3288791"/>
            <a:ext cx="3002280" cy="73609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58140" y="3717035"/>
            <a:ext cx="655319" cy="68275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58011" y="3685032"/>
            <a:ext cx="5972555" cy="73609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58140" y="4113276"/>
            <a:ext cx="655319" cy="68275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58011" y="4081271"/>
            <a:ext cx="7267956" cy="73609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58011" y="4398264"/>
            <a:ext cx="7502652" cy="73609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58011" y="4715255"/>
            <a:ext cx="4259580" cy="73609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58140" y="5143500"/>
            <a:ext cx="655319" cy="682752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858011" y="5111496"/>
            <a:ext cx="5094732" cy="736092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513832" y="5111496"/>
            <a:ext cx="605027" cy="736092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762244" y="5111496"/>
            <a:ext cx="2462783" cy="736092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58011" y="5428488"/>
            <a:ext cx="2705100" cy="736092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27659" y="1758695"/>
            <a:ext cx="4675632" cy="789431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27659" y="2185416"/>
            <a:ext cx="4258056" cy="789431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535940" y="1850262"/>
            <a:ext cx="7527290" cy="40836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3392170">
              <a:lnSpc>
                <a:spcPct val="100000"/>
              </a:lnSpc>
              <a:spcBef>
                <a:spcPts val="95"/>
              </a:spcBef>
            </a:pPr>
            <a:r>
              <a:rPr sz="2800" b="1" spc="-10" dirty="0">
                <a:latin typeface="Times New Roman"/>
                <a:cs typeface="Times New Roman"/>
              </a:rPr>
              <a:t>An </a:t>
            </a:r>
            <a:r>
              <a:rPr sz="2800" b="1" spc="-15" dirty="0">
                <a:latin typeface="Times New Roman"/>
                <a:cs typeface="Times New Roman"/>
              </a:rPr>
              <a:t>organization’s </a:t>
            </a:r>
            <a:r>
              <a:rPr sz="2800" b="1" spc="-5" dirty="0">
                <a:latin typeface="Times New Roman"/>
                <a:cs typeface="Times New Roman"/>
              </a:rPr>
              <a:t>informal  communication</a:t>
            </a:r>
            <a:r>
              <a:rPr sz="2800" b="1" spc="5" dirty="0">
                <a:latin typeface="Times New Roman"/>
                <a:cs typeface="Times New Roman"/>
              </a:rPr>
              <a:t> </a:t>
            </a:r>
            <a:r>
              <a:rPr sz="2800" b="1" spc="-10" dirty="0">
                <a:latin typeface="Times New Roman"/>
                <a:cs typeface="Times New Roman"/>
              </a:rPr>
              <a:t>network.</a:t>
            </a:r>
            <a:endParaRPr sz="2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4550">
              <a:latin typeface="Times New Roman"/>
              <a:cs typeface="Times New Roman"/>
            </a:endParaRPr>
          </a:p>
          <a:p>
            <a:pPr marL="94615">
              <a:lnSpc>
                <a:spcPct val="100000"/>
              </a:lnSpc>
              <a:spcBef>
                <a:spcPts val="5"/>
              </a:spcBef>
            </a:pPr>
            <a:r>
              <a:rPr sz="2600" b="1" dirty="0">
                <a:solidFill>
                  <a:srgbClr val="003399"/>
                </a:solidFill>
                <a:latin typeface="Times New Roman"/>
                <a:cs typeface="Times New Roman"/>
              </a:rPr>
              <a:t>3</a:t>
            </a:r>
            <a:r>
              <a:rPr sz="2600" b="1" spc="-15" dirty="0">
                <a:solidFill>
                  <a:srgbClr val="003399"/>
                </a:solidFill>
                <a:latin typeface="Times New Roman"/>
                <a:cs typeface="Times New Roman"/>
              </a:rPr>
              <a:t> </a:t>
            </a:r>
            <a:r>
              <a:rPr sz="2600" b="1" spc="5" dirty="0">
                <a:solidFill>
                  <a:srgbClr val="003399"/>
                </a:solidFill>
                <a:latin typeface="Times New Roman"/>
                <a:cs typeface="Times New Roman"/>
              </a:rPr>
              <a:t>CHARACTERS</a:t>
            </a:r>
            <a:endParaRPr sz="2600">
              <a:latin typeface="Times New Roman"/>
              <a:cs typeface="Times New Roman"/>
            </a:endParaRPr>
          </a:p>
          <a:p>
            <a:pPr marL="527685" indent="-515620">
              <a:lnSpc>
                <a:spcPct val="100000"/>
              </a:lnSpc>
              <a:buAutoNum type="arabicPeriod"/>
              <a:tabLst>
                <a:tab pos="527685" algn="l"/>
                <a:tab pos="528320" algn="l"/>
              </a:tabLst>
            </a:pPr>
            <a:r>
              <a:rPr sz="2600" b="1" dirty="0">
                <a:solidFill>
                  <a:srgbClr val="003399"/>
                </a:solidFill>
                <a:latin typeface="Times New Roman"/>
                <a:cs typeface="Times New Roman"/>
              </a:rPr>
              <a:t>It is not </a:t>
            </a:r>
            <a:r>
              <a:rPr sz="2600" b="1" spc="-5" dirty="0">
                <a:solidFill>
                  <a:srgbClr val="003399"/>
                </a:solidFill>
                <a:latin typeface="Times New Roman"/>
                <a:cs typeface="Times New Roman"/>
              </a:rPr>
              <a:t>controlled </a:t>
            </a:r>
            <a:r>
              <a:rPr sz="2600" b="1" dirty="0">
                <a:solidFill>
                  <a:srgbClr val="003399"/>
                </a:solidFill>
                <a:latin typeface="Times New Roman"/>
                <a:cs typeface="Times New Roman"/>
              </a:rPr>
              <a:t>by the</a:t>
            </a:r>
            <a:r>
              <a:rPr sz="2600" b="1" spc="-60" dirty="0">
                <a:solidFill>
                  <a:srgbClr val="003399"/>
                </a:solidFill>
                <a:latin typeface="Times New Roman"/>
                <a:cs typeface="Times New Roman"/>
              </a:rPr>
              <a:t> </a:t>
            </a:r>
            <a:r>
              <a:rPr sz="2600" b="1" dirty="0">
                <a:solidFill>
                  <a:srgbClr val="003399"/>
                </a:solidFill>
                <a:latin typeface="Times New Roman"/>
                <a:cs typeface="Times New Roman"/>
              </a:rPr>
              <a:t>management.</a:t>
            </a:r>
            <a:endParaRPr sz="2600">
              <a:latin typeface="Times New Roman"/>
              <a:cs typeface="Times New Roman"/>
            </a:endParaRPr>
          </a:p>
          <a:p>
            <a:pPr marL="527685" marR="5080" indent="-515620">
              <a:lnSpc>
                <a:spcPct val="80000"/>
              </a:lnSpc>
              <a:spcBef>
                <a:spcPts val="620"/>
              </a:spcBef>
              <a:buAutoNum type="arabicPeriod"/>
              <a:tabLst>
                <a:tab pos="527685" algn="l"/>
                <a:tab pos="528320" algn="l"/>
              </a:tabLst>
            </a:pPr>
            <a:r>
              <a:rPr sz="2600" b="1" dirty="0">
                <a:solidFill>
                  <a:srgbClr val="003399"/>
                </a:solidFill>
                <a:latin typeface="Times New Roman"/>
                <a:cs typeface="Times New Roman"/>
              </a:rPr>
              <a:t>It is </a:t>
            </a:r>
            <a:r>
              <a:rPr sz="2600" b="1" spc="-5" dirty="0">
                <a:solidFill>
                  <a:srgbClr val="003399"/>
                </a:solidFill>
                <a:latin typeface="Times New Roman"/>
                <a:cs typeface="Times New Roman"/>
              </a:rPr>
              <a:t>perceived </a:t>
            </a:r>
            <a:r>
              <a:rPr sz="2600" b="1" dirty="0">
                <a:solidFill>
                  <a:srgbClr val="003399"/>
                </a:solidFill>
                <a:latin typeface="Times New Roman"/>
                <a:cs typeface="Times New Roman"/>
              </a:rPr>
              <a:t>by most employees as being more  believable and </a:t>
            </a:r>
            <a:r>
              <a:rPr sz="2600" b="1" spc="-5" dirty="0">
                <a:solidFill>
                  <a:srgbClr val="003399"/>
                </a:solidFill>
                <a:latin typeface="Times New Roman"/>
                <a:cs typeface="Times New Roman"/>
              </a:rPr>
              <a:t>reliable </a:t>
            </a:r>
            <a:r>
              <a:rPr sz="2600" b="1" dirty="0">
                <a:solidFill>
                  <a:srgbClr val="003399"/>
                </a:solidFill>
                <a:latin typeface="Times New Roman"/>
                <a:cs typeface="Times New Roman"/>
              </a:rPr>
              <a:t>than formal</a:t>
            </a:r>
            <a:r>
              <a:rPr sz="2600" b="1" spc="-45" dirty="0">
                <a:solidFill>
                  <a:srgbClr val="003399"/>
                </a:solidFill>
                <a:latin typeface="Times New Roman"/>
                <a:cs typeface="Times New Roman"/>
              </a:rPr>
              <a:t> </a:t>
            </a:r>
            <a:r>
              <a:rPr sz="2600" b="1" dirty="0">
                <a:solidFill>
                  <a:srgbClr val="003399"/>
                </a:solidFill>
                <a:latin typeface="Times New Roman"/>
                <a:cs typeface="Times New Roman"/>
              </a:rPr>
              <a:t>communiqués  </a:t>
            </a:r>
            <a:r>
              <a:rPr sz="2600" b="1" spc="-5" dirty="0">
                <a:solidFill>
                  <a:srgbClr val="003399"/>
                </a:solidFill>
                <a:latin typeface="Times New Roman"/>
                <a:cs typeface="Times New Roman"/>
              </a:rPr>
              <a:t>issued </a:t>
            </a:r>
            <a:r>
              <a:rPr sz="2600" b="1" dirty="0">
                <a:solidFill>
                  <a:srgbClr val="003399"/>
                </a:solidFill>
                <a:latin typeface="Times New Roman"/>
                <a:cs typeface="Times New Roman"/>
              </a:rPr>
              <a:t>by top</a:t>
            </a:r>
            <a:r>
              <a:rPr sz="2600" b="1" spc="-15" dirty="0">
                <a:solidFill>
                  <a:srgbClr val="003399"/>
                </a:solidFill>
                <a:latin typeface="Times New Roman"/>
                <a:cs typeface="Times New Roman"/>
              </a:rPr>
              <a:t> </a:t>
            </a:r>
            <a:r>
              <a:rPr sz="2600" b="1" dirty="0">
                <a:solidFill>
                  <a:srgbClr val="003399"/>
                </a:solidFill>
                <a:latin typeface="Times New Roman"/>
                <a:cs typeface="Times New Roman"/>
              </a:rPr>
              <a:t>management.</a:t>
            </a:r>
            <a:endParaRPr sz="2600">
              <a:latin typeface="Times New Roman"/>
              <a:cs typeface="Times New Roman"/>
            </a:endParaRPr>
          </a:p>
          <a:p>
            <a:pPr marL="527685" marR="140335" indent="-515620">
              <a:lnSpc>
                <a:spcPct val="80000"/>
              </a:lnSpc>
              <a:spcBef>
                <a:spcPts val="625"/>
              </a:spcBef>
              <a:buAutoNum type="arabicPeriod"/>
              <a:tabLst>
                <a:tab pos="527685" algn="l"/>
                <a:tab pos="528320" algn="l"/>
              </a:tabLst>
            </a:pPr>
            <a:r>
              <a:rPr sz="2600" b="1" dirty="0">
                <a:solidFill>
                  <a:srgbClr val="003399"/>
                </a:solidFill>
                <a:latin typeface="Times New Roman"/>
                <a:cs typeface="Times New Roman"/>
              </a:rPr>
              <a:t>It is largely used to </a:t>
            </a:r>
            <a:r>
              <a:rPr sz="2600" b="1" spc="-5" dirty="0">
                <a:solidFill>
                  <a:srgbClr val="003399"/>
                </a:solidFill>
                <a:latin typeface="Times New Roman"/>
                <a:cs typeface="Times New Roman"/>
              </a:rPr>
              <a:t>serve the self </a:t>
            </a:r>
            <a:r>
              <a:rPr sz="2600" b="1" dirty="0">
                <a:solidFill>
                  <a:srgbClr val="003399"/>
                </a:solidFill>
                <a:latin typeface="Times New Roman"/>
                <a:cs typeface="Times New Roman"/>
              </a:rPr>
              <a:t>– interest of</a:t>
            </a:r>
            <a:r>
              <a:rPr sz="2600" b="1" spc="-65" dirty="0">
                <a:solidFill>
                  <a:srgbClr val="003399"/>
                </a:solidFill>
                <a:latin typeface="Times New Roman"/>
                <a:cs typeface="Times New Roman"/>
              </a:rPr>
              <a:t> </a:t>
            </a:r>
            <a:r>
              <a:rPr sz="2600" b="1" dirty="0">
                <a:solidFill>
                  <a:srgbClr val="003399"/>
                </a:solidFill>
                <a:latin typeface="Times New Roman"/>
                <a:cs typeface="Times New Roman"/>
              </a:rPr>
              <a:t>the  people </a:t>
            </a:r>
            <a:r>
              <a:rPr sz="2600" b="1" spc="-5" dirty="0">
                <a:solidFill>
                  <a:srgbClr val="003399"/>
                </a:solidFill>
                <a:latin typeface="Times New Roman"/>
                <a:cs typeface="Times New Roman"/>
              </a:rPr>
              <a:t>within</a:t>
            </a:r>
            <a:r>
              <a:rPr sz="2600" b="1" spc="-30" dirty="0">
                <a:solidFill>
                  <a:srgbClr val="003399"/>
                </a:solidFill>
                <a:latin typeface="Times New Roman"/>
                <a:cs typeface="Times New Roman"/>
              </a:rPr>
              <a:t> </a:t>
            </a:r>
            <a:r>
              <a:rPr sz="2600" b="1" dirty="0">
                <a:solidFill>
                  <a:srgbClr val="003399"/>
                </a:solidFill>
                <a:latin typeface="Times New Roman"/>
                <a:cs typeface="Times New Roman"/>
              </a:rPr>
              <a:t>it.</a:t>
            </a:r>
            <a:endParaRPr sz="260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5228844" y="1397508"/>
            <a:ext cx="3017520" cy="2302764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70916" y="382524"/>
            <a:ext cx="8011668" cy="8183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88340" y="476757"/>
            <a:ext cx="7555865" cy="4679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900" b="1" u="heavy" dirty="0">
                <a:solidFill>
                  <a:srgbClr val="003399"/>
                </a:solidFill>
                <a:uFill>
                  <a:solidFill>
                    <a:srgbClr val="003399"/>
                  </a:solidFill>
                </a:uFill>
                <a:latin typeface="Times New Roman"/>
                <a:cs typeface="Times New Roman"/>
              </a:rPr>
              <a:t>CHOICE OF COMMUNICATION</a:t>
            </a:r>
            <a:r>
              <a:rPr sz="2900" b="1" u="heavy" spc="-30" dirty="0">
                <a:solidFill>
                  <a:srgbClr val="003399"/>
                </a:solidFill>
                <a:uFill>
                  <a:solidFill>
                    <a:srgbClr val="003399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900" b="1" u="heavy" dirty="0">
                <a:solidFill>
                  <a:srgbClr val="003399"/>
                </a:solidFill>
                <a:uFill>
                  <a:solidFill>
                    <a:srgbClr val="003399"/>
                  </a:solidFill>
                </a:uFill>
                <a:latin typeface="Times New Roman"/>
                <a:cs typeface="Times New Roman"/>
              </a:rPr>
              <a:t>CHANNEL</a:t>
            </a:r>
            <a:endParaRPr sz="29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91895" y="888491"/>
            <a:ext cx="7569708" cy="807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34162" y="3062477"/>
            <a:ext cx="7848600" cy="1891664"/>
          </a:xfrm>
          <a:custGeom>
            <a:avLst/>
            <a:gdLst/>
            <a:ahLst/>
            <a:cxnLst/>
            <a:rect l="l" t="t" r="r" b="b"/>
            <a:pathLst>
              <a:path w="7848600" h="1891664">
                <a:moveTo>
                  <a:pt x="7848600" y="0"/>
                </a:moveTo>
                <a:lnTo>
                  <a:pt x="0" y="945642"/>
                </a:lnTo>
                <a:lnTo>
                  <a:pt x="7848600" y="1891284"/>
                </a:lnTo>
                <a:lnTo>
                  <a:pt x="7848600" y="0"/>
                </a:lnTo>
                <a:close/>
              </a:path>
            </a:pathLst>
          </a:custGeom>
          <a:solidFill>
            <a:srgbClr val="A6A6A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34162" y="3062477"/>
            <a:ext cx="7848600" cy="1891664"/>
          </a:xfrm>
          <a:custGeom>
            <a:avLst/>
            <a:gdLst/>
            <a:ahLst/>
            <a:cxnLst/>
            <a:rect l="l" t="t" r="r" b="b"/>
            <a:pathLst>
              <a:path w="7848600" h="1891664">
                <a:moveTo>
                  <a:pt x="7848600" y="1891284"/>
                </a:moveTo>
                <a:lnTo>
                  <a:pt x="0" y="945642"/>
                </a:lnTo>
                <a:lnTo>
                  <a:pt x="7848600" y="0"/>
                </a:lnTo>
                <a:lnTo>
                  <a:pt x="7848600" y="1891284"/>
                </a:lnTo>
                <a:close/>
              </a:path>
            </a:pathLst>
          </a:custGeom>
          <a:ln w="25908">
            <a:solidFill>
              <a:srgbClr val="00946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05561" y="1677161"/>
            <a:ext cx="1524000" cy="838200"/>
          </a:xfrm>
          <a:custGeom>
            <a:avLst/>
            <a:gdLst/>
            <a:ahLst/>
            <a:cxnLst/>
            <a:rect l="l" t="t" r="r" b="b"/>
            <a:pathLst>
              <a:path w="1524000" h="838200">
                <a:moveTo>
                  <a:pt x="1524000" y="0"/>
                </a:moveTo>
                <a:lnTo>
                  <a:pt x="0" y="0"/>
                </a:lnTo>
                <a:lnTo>
                  <a:pt x="0" y="838200"/>
                </a:lnTo>
                <a:lnTo>
                  <a:pt x="1524000" y="838200"/>
                </a:lnTo>
                <a:lnTo>
                  <a:pt x="15240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05561" y="1677161"/>
            <a:ext cx="1524000" cy="838200"/>
          </a:xfrm>
          <a:custGeom>
            <a:avLst/>
            <a:gdLst/>
            <a:ahLst/>
            <a:cxnLst/>
            <a:rect l="l" t="t" r="r" b="b"/>
            <a:pathLst>
              <a:path w="1524000" h="838200">
                <a:moveTo>
                  <a:pt x="0" y="838200"/>
                </a:moveTo>
                <a:lnTo>
                  <a:pt x="1524000" y="838200"/>
                </a:lnTo>
                <a:lnTo>
                  <a:pt x="1524000" y="0"/>
                </a:lnTo>
                <a:lnTo>
                  <a:pt x="0" y="0"/>
                </a:lnTo>
                <a:lnTo>
                  <a:pt x="0" y="838200"/>
                </a:lnTo>
                <a:close/>
              </a:path>
            </a:pathLst>
          </a:custGeom>
          <a:ln w="25908">
            <a:solidFill>
              <a:srgbClr val="00946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614273" y="1523746"/>
            <a:ext cx="90487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latin typeface="Times New Roman"/>
                <a:cs typeface="Times New Roman"/>
              </a:rPr>
              <a:t>Fo</a:t>
            </a:r>
            <a:r>
              <a:rPr sz="2400" dirty="0">
                <a:latin typeface="Times New Roman"/>
                <a:cs typeface="Times New Roman"/>
              </a:rPr>
              <a:t>r</a:t>
            </a:r>
            <a:r>
              <a:rPr sz="2400" spc="-20" dirty="0">
                <a:latin typeface="Times New Roman"/>
                <a:cs typeface="Times New Roman"/>
              </a:rPr>
              <a:t>m</a:t>
            </a:r>
            <a:r>
              <a:rPr sz="2400" dirty="0">
                <a:latin typeface="Times New Roman"/>
                <a:cs typeface="Times New Roman"/>
              </a:rPr>
              <a:t>al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01497" y="1889886"/>
            <a:ext cx="112839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715" indent="3937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Times New Roman"/>
                <a:cs typeface="Times New Roman"/>
              </a:rPr>
              <a:t>Reports,  Bull</a:t>
            </a:r>
            <a:r>
              <a:rPr sz="2400" spc="5" dirty="0">
                <a:latin typeface="Times New Roman"/>
                <a:cs typeface="Times New Roman"/>
              </a:rPr>
              <a:t>e</a:t>
            </a:r>
            <a:r>
              <a:rPr sz="2400" dirty="0">
                <a:latin typeface="Times New Roman"/>
                <a:cs typeface="Times New Roman"/>
              </a:rPr>
              <a:t>t</a:t>
            </a:r>
            <a:r>
              <a:rPr sz="2400" spc="5" dirty="0">
                <a:latin typeface="Times New Roman"/>
                <a:cs typeface="Times New Roman"/>
              </a:rPr>
              <a:t>i</a:t>
            </a:r>
            <a:r>
              <a:rPr sz="2400" spc="-5" dirty="0">
                <a:latin typeface="Times New Roman"/>
                <a:cs typeface="Times New Roman"/>
              </a:rPr>
              <a:t>ns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57962" y="5410961"/>
            <a:ext cx="1524000" cy="609600"/>
          </a:xfrm>
          <a:custGeom>
            <a:avLst/>
            <a:gdLst/>
            <a:ahLst/>
            <a:cxnLst/>
            <a:rect l="l" t="t" r="r" b="b"/>
            <a:pathLst>
              <a:path w="1524000" h="609600">
                <a:moveTo>
                  <a:pt x="1524000" y="0"/>
                </a:moveTo>
                <a:lnTo>
                  <a:pt x="0" y="0"/>
                </a:lnTo>
                <a:lnTo>
                  <a:pt x="0" y="609600"/>
                </a:lnTo>
                <a:lnTo>
                  <a:pt x="1524000" y="609600"/>
                </a:lnTo>
                <a:lnTo>
                  <a:pt x="15240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57962" y="5410961"/>
            <a:ext cx="1524000" cy="609600"/>
          </a:xfrm>
          <a:custGeom>
            <a:avLst/>
            <a:gdLst/>
            <a:ahLst/>
            <a:cxnLst/>
            <a:rect l="l" t="t" r="r" b="b"/>
            <a:pathLst>
              <a:path w="1524000" h="609600">
                <a:moveTo>
                  <a:pt x="0" y="609600"/>
                </a:moveTo>
                <a:lnTo>
                  <a:pt x="1524000" y="609600"/>
                </a:lnTo>
                <a:lnTo>
                  <a:pt x="1524000" y="0"/>
                </a:lnTo>
                <a:lnTo>
                  <a:pt x="0" y="0"/>
                </a:lnTo>
                <a:lnTo>
                  <a:pt x="0" y="609600"/>
                </a:lnTo>
                <a:close/>
              </a:path>
            </a:pathLst>
          </a:custGeom>
          <a:ln w="25908">
            <a:solidFill>
              <a:srgbClr val="00946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712114" y="5327091"/>
            <a:ext cx="1014094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2550" marR="5080" indent="-70485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latin typeface="Times New Roman"/>
                <a:cs typeface="Times New Roman"/>
              </a:rPr>
              <a:t>Me</a:t>
            </a:r>
            <a:r>
              <a:rPr sz="2400" spc="-20" dirty="0">
                <a:latin typeface="Times New Roman"/>
                <a:cs typeface="Times New Roman"/>
              </a:rPr>
              <a:t>m</a:t>
            </a:r>
            <a:r>
              <a:rPr sz="2400" spc="-5" dirty="0">
                <a:latin typeface="Times New Roman"/>
                <a:cs typeface="Times New Roman"/>
              </a:rPr>
              <a:t>os,  </a:t>
            </a:r>
            <a:r>
              <a:rPr sz="2400" dirty="0">
                <a:latin typeface="Times New Roman"/>
                <a:cs typeface="Times New Roman"/>
              </a:rPr>
              <a:t>Letters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451354" y="1637741"/>
            <a:ext cx="432434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Times New Roman"/>
                <a:cs typeface="Times New Roman"/>
              </a:rPr>
              <a:t>Pre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905761" y="1905761"/>
            <a:ext cx="1524000" cy="609600"/>
          </a:xfrm>
          <a:prstGeom prst="rect">
            <a:avLst/>
          </a:prstGeom>
          <a:solidFill>
            <a:srgbClr val="FFFFFF"/>
          </a:solidFill>
          <a:ln w="25907">
            <a:solidFill>
              <a:srgbClr val="00946E"/>
            </a:solidFill>
          </a:ln>
        </p:spPr>
        <p:txBody>
          <a:bodyPr vert="horz" wrap="square" lIns="0" tIns="111125" rIns="0" bIns="0" rtlCol="0">
            <a:spAutoFit/>
          </a:bodyPr>
          <a:lstStyle/>
          <a:p>
            <a:pPr marL="226695">
              <a:lnSpc>
                <a:spcPct val="100000"/>
              </a:lnSpc>
              <a:spcBef>
                <a:spcPts val="875"/>
              </a:spcBef>
            </a:pPr>
            <a:r>
              <a:rPr sz="2400" dirty="0">
                <a:latin typeface="Times New Roman"/>
                <a:cs typeface="Times New Roman"/>
              </a:rPr>
              <a:t>recorded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086736" y="2369946"/>
            <a:ext cx="115951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latin typeface="Times New Roman"/>
                <a:cs typeface="Times New Roman"/>
              </a:rPr>
              <a:t>Speeches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2134361" y="5410961"/>
            <a:ext cx="1524000" cy="609600"/>
          </a:xfrm>
          <a:custGeom>
            <a:avLst/>
            <a:gdLst/>
            <a:ahLst/>
            <a:cxnLst/>
            <a:rect l="l" t="t" r="r" b="b"/>
            <a:pathLst>
              <a:path w="1524000" h="609600">
                <a:moveTo>
                  <a:pt x="1524000" y="0"/>
                </a:moveTo>
                <a:lnTo>
                  <a:pt x="0" y="0"/>
                </a:lnTo>
                <a:lnTo>
                  <a:pt x="0" y="609600"/>
                </a:lnTo>
                <a:lnTo>
                  <a:pt x="1524000" y="609600"/>
                </a:lnTo>
                <a:lnTo>
                  <a:pt x="15240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134361" y="5410961"/>
            <a:ext cx="1524000" cy="609600"/>
          </a:xfrm>
          <a:custGeom>
            <a:avLst/>
            <a:gdLst/>
            <a:ahLst/>
            <a:cxnLst/>
            <a:rect l="l" t="t" r="r" b="b"/>
            <a:pathLst>
              <a:path w="1524000" h="609600">
                <a:moveTo>
                  <a:pt x="0" y="609600"/>
                </a:moveTo>
                <a:lnTo>
                  <a:pt x="1524000" y="609600"/>
                </a:lnTo>
                <a:lnTo>
                  <a:pt x="1524000" y="0"/>
                </a:lnTo>
                <a:lnTo>
                  <a:pt x="0" y="0"/>
                </a:lnTo>
                <a:lnTo>
                  <a:pt x="0" y="609600"/>
                </a:lnTo>
                <a:close/>
              </a:path>
            </a:pathLst>
          </a:custGeom>
          <a:ln w="25908">
            <a:solidFill>
              <a:srgbClr val="00946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2256282" y="5327091"/>
            <a:ext cx="127952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0520" marR="5080" indent="-338455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Times New Roman"/>
                <a:cs typeface="Times New Roman"/>
              </a:rPr>
              <a:t>Elec</a:t>
            </a:r>
            <a:r>
              <a:rPr sz="2400" spc="5" dirty="0">
                <a:latin typeface="Times New Roman"/>
                <a:cs typeface="Times New Roman"/>
              </a:rPr>
              <a:t>t</a:t>
            </a:r>
            <a:r>
              <a:rPr sz="2400" dirty="0">
                <a:latin typeface="Times New Roman"/>
                <a:cs typeface="Times New Roman"/>
              </a:rPr>
              <a:t>ronic  Mail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3505961" y="1905761"/>
            <a:ext cx="1524000" cy="1066800"/>
          </a:xfrm>
          <a:custGeom>
            <a:avLst/>
            <a:gdLst/>
            <a:ahLst/>
            <a:cxnLst/>
            <a:rect l="l" t="t" r="r" b="b"/>
            <a:pathLst>
              <a:path w="1524000" h="1066800">
                <a:moveTo>
                  <a:pt x="1524000" y="0"/>
                </a:moveTo>
                <a:lnTo>
                  <a:pt x="0" y="0"/>
                </a:lnTo>
                <a:lnTo>
                  <a:pt x="0" y="1066800"/>
                </a:lnTo>
                <a:lnTo>
                  <a:pt x="1524000" y="1066800"/>
                </a:lnTo>
                <a:lnTo>
                  <a:pt x="15240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505961" y="1905761"/>
            <a:ext cx="1524000" cy="1066800"/>
          </a:xfrm>
          <a:custGeom>
            <a:avLst/>
            <a:gdLst/>
            <a:ahLst/>
            <a:cxnLst/>
            <a:rect l="l" t="t" r="r" b="b"/>
            <a:pathLst>
              <a:path w="1524000" h="1066800">
                <a:moveTo>
                  <a:pt x="0" y="1066800"/>
                </a:moveTo>
                <a:lnTo>
                  <a:pt x="1524000" y="1066800"/>
                </a:lnTo>
                <a:lnTo>
                  <a:pt x="1524000" y="0"/>
                </a:lnTo>
                <a:lnTo>
                  <a:pt x="0" y="0"/>
                </a:lnTo>
                <a:lnTo>
                  <a:pt x="0" y="1066800"/>
                </a:lnTo>
                <a:close/>
              </a:path>
            </a:pathLst>
          </a:custGeom>
          <a:ln w="25908">
            <a:solidFill>
              <a:srgbClr val="00946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3839717" y="1683461"/>
            <a:ext cx="85725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Times New Roman"/>
                <a:cs typeface="Times New Roman"/>
              </a:rPr>
              <a:t>Onl</a:t>
            </a:r>
            <a:r>
              <a:rPr sz="2400" spc="5" dirty="0">
                <a:latin typeface="Times New Roman"/>
                <a:cs typeface="Times New Roman"/>
              </a:rPr>
              <a:t>i</a:t>
            </a:r>
            <a:r>
              <a:rPr sz="2400" dirty="0">
                <a:latin typeface="Times New Roman"/>
                <a:cs typeface="Times New Roman"/>
              </a:rPr>
              <a:t>ne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3585209" y="2049907"/>
            <a:ext cx="1363980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latin typeface="Times New Roman"/>
                <a:cs typeface="Times New Roman"/>
              </a:rPr>
              <a:t>Discussion  groups,  groupware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3810761" y="5410961"/>
            <a:ext cx="1524000" cy="609600"/>
          </a:xfrm>
          <a:prstGeom prst="rect">
            <a:avLst/>
          </a:prstGeom>
          <a:solidFill>
            <a:srgbClr val="FFFFFF"/>
          </a:solidFill>
          <a:ln w="25907">
            <a:solidFill>
              <a:srgbClr val="00946E"/>
            </a:solidFill>
          </a:ln>
        </p:spPr>
        <p:txBody>
          <a:bodyPr vert="horz" wrap="square" lIns="0" tIns="11176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880"/>
              </a:spcBef>
            </a:pPr>
            <a:r>
              <a:rPr sz="2400" spc="-65" dirty="0">
                <a:latin typeface="Times New Roman"/>
                <a:cs typeface="Times New Roman"/>
              </a:rPr>
              <a:t>Voice</a:t>
            </a:r>
            <a:r>
              <a:rPr sz="2400" spc="-4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Mail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5106161" y="1905761"/>
            <a:ext cx="1524000" cy="609600"/>
          </a:xfrm>
          <a:custGeom>
            <a:avLst/>
            <a:gdLst/>
            <a:ahLst/>
            <a:cxnLst/>
            <a:rect l="l" t="t" r="r" b="b"/>
            <a:pathLst>
              <a:path w="1524000" h="609600">
                <a:moveTo>
                  <a:pt x="1523999" y="0"/>
                </a:moveTo>
                <a:lnTo>
                  <a:pt x="0" y="0"/>
                </a:lnTo>
                <a:lnTo>
                  <a:pt x="0" y="609600"/>
                </a:lnTo>
                <a:lnTo>
                  <a:pt x="1523999" y="609600"/>
                </a:lnTo>
                <a:lnTo>
                  <a:pt x="152399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5106161" y="1905761"/>
            <a:ext cx="1524000" cy="609600"/>
          </a:xfrm>
          <a:custGeom>
            <a:avLst/>
            <a:gdLst/>
            <a:ahLst/>
            <a:cxnLst/>
            <a:rect l="l" t="t" r="r" b="b"/>
            <a:pathLst>
              <a:path w="1524000" h="609600">
                <a:moveTo>
                  <a:pt x="0" y="609600"/>
                </a:moveTo>
                <a:lnTo>
                  <a:pt x="1523999" y="609600"/>
                </a:lnTo>
                <a:lnTo>
                  <a:pt x="1523999" y="0"/>
                </a:lnTo>
                <a:lnTo>
                  <a:pt x="0" y="0"/>
                </a:lnTo>
                <a:lnTo>
                  <a:pt x="0" y="609600"/>
                </a:lnTo>
                <a:close/>
              </a:path>
            </a:pathLst>
          </a:custGeom>
          <a:ln w="25908">
            <a:solidFill>
              <a:srgbClr val="00946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5287771" y="1821307"/>
            <a:ext cx="115951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87655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Times New Roman"/>
                <a:cs typeface="Times New Roman"/>
              </a:rPr>
              <a:t>Live  Speeches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5603240" y="5144261"/>
            <a:ext cx="129286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70" dirty="0">
                <a:latin typeface="Times New Roman"/>
                <a:cs typeface="Times New Roman"/>
              </a:rPr>
              <a:t>T</a:t>
            </a:r>
            <a:r>
              <a:rPr sz="2400" dirty="0">
                <a:latin typeface="Times New Roman"/>
                <a:cs typeface="Times New Roman"/>
              </a:rPr>
              <a:t>e</a:t>
            </a:r>
            <a:r>
              <a:rPr sz="2400" spc="5" dirty="0">
                <a:latin typeface="Times New Roman"/>
                <a:cs typeface="Times New Roman"/>
              </a:rPr>
              <a:t>l</a:t>
            </a:r>
            <a:r>
              <a:rPr sz="2400" dirty="0">
                <a:latin typeface="Times New Roman"/>
                <a:cs typeface="Times New Roman"/>
              </a:rPr>
              <a:t>ep</a:t>
            </a:r>
            <a:r>
              <a:rPr sz="2400" spc="5" dirty="0">
                <a:latin typeface="Times New Roman"/>
                <a:cs typeface="Times New Roman"/>
              </a:rPr>
              <a:t>h</a:t>
            </a:r>
            <a:r>
              <a:rPr sz="2400" dirty="0">
                <a:latin typeface="Times New Roman"/>
                <a:cs typeface="Times New Roman"/>
              </a:rPr>
              <a:t>one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5487161" y="5410961"/>
            <a:ext cx="1524000" cy="609600"/>
          </a:xfrm>
          <a:prstGeom prst="rect">
            <a:avLst/>
          </a:prstGeom>
          <a:solidFill>
            <a:srgbClr val="FFFFFF"/>
          </a:solidFill>
          <a:ln w="25907">
            <a:solidFill>
              <a:srgbClr val="00946E"/>
            </a:solidFill>
          </a:ln>
        </p:spPr>
        <p:txBody>
          <a:bodyPr vert="horz" wrap="square" lIns="0" tIns="111760" rIns="0" bIns="0" rtlCol="0">
            <a:spAutoFit/>
          </a:bodyPr>
          <a:lstStyle/>
          <a:p>
            <a:pPr marL="99695">
              <a:lnSpc>
                <a:spcPct val="100000"/>
              </a:lnSpc>
              <a:spcBef>
                <a:spcPts val="880"/>
              </a:spcBef>
            </a:pPr>
            <a:r>
              <a:rPr sz="2400" dirty="0">
                <a:latin typeface="Times New Roman"/>
                <a:cs typeface="Times New Roman"/>
              </a:rPr>
              <a:t>Conversati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6083553" y="5875731"/>
            <a:ext cx="3302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Times New Roman"/>
                <a:cs typeface="Times New Roman"/>
              </a:rPr>
              <a:t>on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7092442" y="1637741"/>
            <a:ext cx="75247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55" dirty="0">
                <a:latin typeface="Times New Roman"/>
                <a:cs typeface="Times New Roman"/>
              </a:rPr>
              <a:t>V</a:t>
            </a:r>
            <a:r>
              <a:rPr sz="2400" dirty="0">
                <a:latin typeface="Times New Roman"/>
                <a:cs typeface="Times New Roman"/>
              </a:rPr>
              <a:t>ideo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6706361" y="1905761"/>
            <a:ext cx="1524000" cy="609600"/>
          </a:xfrm>
          <a:prstGeom prst="rect">
            <a:avLst/>
          </a:prstGeom>
          <a:solidFill>
            <a:srgbClr val="FFFFFF"/>
          </a:solidFill>
          <a:ln w="25907">
            <a:solidFill>
              <a:srgbClr val="00946E"/>
            </a:solidFill>
          </a:ln>
        </p:spPr>
        <p:txBody>
          <a:bodyPr vert="horz" wrap="square" lIns="0" tIns="111125" rIns="0" bIns="0" rtlCol="0">
            <a:spAutoFit/>
          </a:bodyPr>
          <a:lstStyle/>
          <a:p>
            <a:pPr marL="127000">
              <a:lnSpc>
                <a:spcPct val="100000"/>
              </a:lnSpc>
              <a:spcBef>
                <a:spcPts val="875"/>
              </a:spcBef>
            </a:pPr>
            <a:r>
              <a:rPr sz="2400" spc="-5" dirty="0">
                <a:latin typeface="Times New Roman"/>
                <a:cs typeface="Times New Roman"/>
              </a:rPr>
              <a:t>Conferenc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7388097" y="2369946"/>
            <a:ext cx="16129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Times New Roman"/>
                <a:cs typeface="Times New Roman"/>
              </a:rPr>
              <a:t>e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7266178" y="5113782"/>
            <a:ext cx="131953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latin typeface="Times New Roman"/>
                <a:cs typeface="Times New Roman"/>
              </a:rPr>
              <a:t>Face – to</a:t>
            </a:r>
            <a:r>
              <a:rPr sz="2400" spc="-6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-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7163561" y="5410961"/>
            <a:ext cx="1524000" cy="914400"/>
          </a:xfrm>
          <a:prstGeom prst="rect">
            <a:avLst/>
          </a:prstGeom>
          <a:solidFill>
            <a:srgbClr val="FFFFFF"/>
          </a:solidFill>
          <a:ln w="25907">
            <a:solidFill>
              <a:srgbClr val="00946E"/>
            </a:solidFill>
          </a:ln>
        </p:spPr>
        <p:txBody>
          <a:bodyPr vert="horz" wrap="square" lIns="0" tIns="81280" rIns="0" bIns="0" rtlCol="0">
            <a:spAutoFit/>
          </a:bodyPr>
          <a:lstStyle/>
          <a:p>
            <a:pPr marL="99695" marR="94615" indent="373380">
              <a:lnSpc>
                <a:spcPct val="100000"/>
              </a:lnSpc>
              <a:spcBef>
                <a:spcPts val="640"/>
              </a:spcBef>
            </a:pPr>
            <a:r>
              <a:rPr sz="2400" spc="-5" dirty="0">
                <a:latin typeface="Times New Roman"/>
                <a:cs typeface="Times New Roman"/>
              </a:rPr>
              <a:t>Face  Conversati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7760334" y="6211315"/>
            <a:ext cx="3302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Times New Roman"/>
                <a:cs typeface="Times New Roman"/>
              </a:rPr>
              <a:t>on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1015098" y="2514600"/>
            <a:ext cx="103505" cy="1447800"/>
          </a:xfrm>
          <a:custGeom>
            <a:avLst/>
            <a:gdLst/>
            <a:ahLst/>
            <a:cxnLst/>
            <a:rect l="l" t="t" r="r" b="b"/>
            <a:pathLst>
              <a:path w="103505" h="1447800">
                <a:moveTo>
                  <a:pt x="7086" y="1351788"/>
                </a:moveTo>
                <a:lnTo>
                  <a:pt x="1028" y="1355344"/>
                </a:lnTo>
                <a:lnTo>
                  <a:pt x="0" y="1359154"/>
                </a:lnTo>
                <a:lnTo>
                  <a:pt x="51701" y="1447800"/>
                </a:lnTo>
                <a:lnTo>
                  <a:pt x="59036" y="1435227"/>
                </a:lnTo>
                <a:lnTo>
                  <a:pt x="45351" y="1435227"/>
                </a:lnTo>
                <a:lnTo>
                  <a:pt x="45351" y="1411755"/>
                </a:lnTo>
                <a:lnTo>
                  <a:pt x="10972" y="1352804"/>
                </a:lnTo>
                <a:lnTo>
                  <a:pt x="7086" y="1351788"/>
                </a:lnTo>
                <a:close/>
              </a:path>
              <a:path w="103505" h="1447800">
                <a:moveTo>
                  <a:pt x="45351" y="1411755"/>
                </a:moveTo>
                <a:lnTo>
                  <a:pt x="45351" y="1435227"/>
                </a:lnTo>
                <a:lnTo>
                  <a:pt x="58051" y="1435227"/>
                </a:lnTo>
                <a:lnTo>
                  <a:pt x="58051" y="1432052"/>
                </a:lnTo>
                <a:lnTo>
                  <a:pt x="46215" y="1432052"/>
                </a:lnTo>
                <a:lnTo>
                  <a:pt x="51701" y="1422644"/>
                </a:lnTo>
                <a:lnTo>
                  <a:pt x="45351" y="1411755"/>
                </a:lnTo>
                <a:close/>
              </a:path>
              <a:path w="103505" h="1447800">
                <a:moveTo>
                  <a:pt x="96316" y="1351788"/>
                </a:moveTo>
                <a:lnTo>
                  <a:pt x="92430" y="1352804"/>
                </a:lnTo>
                <a:lnTo>
                  <a:pt x="58051" y="1411755"/>
                </a:lnTo>
                <a:lnTo>
                  <a:pt x="58051" y="1435227"/>
                </a:lnTo>
                <a:lnTo>
                  <a:pt x="59036" y="1435227"/>
                </a:lnTo>
                <a:lnTo>
                  <a:pt x="103403" y="1359154"/>
                </a:lnTo>
                <a:lnTo>
                  <a:pt x="102387" y="1355344"/>
                </a:lnTo>
                <a:lnTo>
                  <a:pt x="96316" y="1351788"/>
                </a:lnTo>
                <a:close/>
              </a:path>
              <a:path w="103505" h="1447800">
                <a:moveTo>
                  <a:pt x="51701" y="1422644"/>
                </a:moveTo>
                <a:lnTo>
                  <a:pt x="46215" y="1432052"/>
                </a:lnTo>
                <a:lnTo>
                  <a:pt x="57188" y="1432052"/>
                </a:lnTo>
                <a:lnTo>
                  <a:pt x="51701" y="1422644"/>
                </a:lnTo>
                <a:close/>
              </a:path>
              <a:path w="103505" h="1447800">
                <a:moveTo>
                  <a:pt x="58051" y="1411755"/>
                </a:moveTo>
                <a:lnTo>
                  <a:pt x="51701" y="1422644"/>
                </a:lnTo>
                <a:lnTo>
                  <a:pt x="57188" y="1432052"/>
                </a:lnTo>
                <a:lnTo>
                  <a:pt x="58051" y="1432052"/>
                </a:lnTo>
                <a:lnTo>
                  <a:pt x="58051" y="1411755"/>
                </a:lnTo>
                <a:close/>
              </a:path>
              <a:path w="103505" h="1447800">
                <a:moveTo>
                  <a:pt x="58051" y="0"/>
                </a:moveTo>
                <a:lnTo>
                  <a:pt x="45351" y="0"/>
                </a:lnTo>
                <a:lnTo>
                  <a:pt x="45351" y="1411755"/>
                </a:lnTo>
                <a:lnTo>
                  <a:pt x="51701" y="1422644"/>
                </a:lnTo>
                <a:lnTo>
                  <a:pt x="58051" y="1411755"/>
                </a:lnTo>
                <a:lnTo>
                  <a:pt x="58051" y="0"/>
                </a:lnTo>
                <a:close/>
              </a:path>
            </a:pathLst>
          </a:custGeom>
          <a:solidFill>
            <a:srgbClr val="00CC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2539110" y="2514600"/>
            <a:ext cx="103505" cy="1219200"/>
          </a:xfrm>
          <a:custGeom>
            <a:avLst/>
            <a:gdLst/>
            <a:ahLst/>
            <a:cxnLst/>
            <a:rect l="l" t="t" r="r" b="b"/>
            <a:pathLst>
              <a:path w="103505" h="1219200">
                <a:moveTo>
                  <a:pt x="7112" y="1123188"/>
                </a:moveTo>
                <a:lnTo>
                  <a:pt x="1015" y="1126744"/>
                </a:lnTo>
                <a:lnTo>
                  <a:pt x="0" y="1130554"/>
                </a:lnTo>
                <a:lnTo>
                  <a:pt x="51688" y="1219200"/>
                </a:lnTo>
                <a:lnTo>
                  <a:pt x="59020" y="1206627"/>
                </a:lnTo>
                <a:lnTo>
                  <a:pt x="45338" y="1206627"/>
                </a:lnTo>
                <a:lnTo>
                  <a:pt x="45338" y="1183204"/>
                </a:lnTo>
                <a:lnTo>
                  <a:pt x="10921" y="1124204"/>
                </a:lnTo>
                <a:lnTo>
                  <a:pt x="7112" y="1123188"/>
                </a:lnTo>
                <a:close/>
              </a:path>
              <a:path w="103505" h="1219200">
                <a:moveTo>
                  <a:pt x="45338" y="1183204"/>
                </a:moveTo>
                <a:lnTo>
                  <a:pt x="45338" y="1206627"/>
                </a:lnTo>
                <a:lnTo>
                  <a:pt x="58038" y="1206627"/>
                </a:lnTo>
                <a:lnTo>
                  <a:pt x="58038" y="1203452"/>
                </a:lnTo>
                <a:lnTo>
                  <a:pt x="46227" y="1203452"/>
                </a:lnTo>
                <a:lnTo>
                  <a:pt x="51688" y="1194090"/>
                </a:lnTo>
                <a:lnTo>
                  <a:pt x="45338" y="1183204"/>
                </a:lnTo>
                <a:close/>
              </a:path>
              <a:path w="103505" h="1219200">
                <a:moveTo>
                  <a:pt x="96265" y="1123188"/>
                </a:moveTo>
                <a:lnTo>
                  <a:pt x="92456" y="1124204"/>
                </a:lnTo>
                <a:lnTo>
                  <a:pt x="58038" y="1183204"/>
                </a:lnTo>
                <a:lnTo>
                  <a:pt x="58038" y="1206627"/>
                </a:lnTo>
                <a:lnTo>
                  <a:pt x="59020" y="1206627"/>
                </a:lnTo>
                <a:lnTo>
                  <a:pt x="103377" y="1130554"/>
                </a:lnTo>
                <a:lnTo>
                  <a:pt x="102362" y="1126744"/>
                </a:lnTo>
                <a:lnTo>
                  <a:pt x="96265" y="1123188"/>
                </a:lnTo>
                <a:close/>
              </a:path>
              <a:path w="103505" h="1219200">
                <a:moveTo>
                  <a:pt x="51688" y="1194090"/>
                </a:moveTo>
                <a:lnTo>
                  <a:pt x="46227" y="1203452"/>
                </a:lnTo>
                <a:lnTo>
                  <a:pt x="57150" y="1203452"/>
                </a:lnTo>
                <a:lnTo>
                  <a:pt x="51688" y="1194090"/>
                </a:lnTo>
                <a:close/>
              </a:path>
              <a:path w="103505" h="1219200">
                <a:moveTo>
                  <a:pt x="58038" y="1183204"/>
                </a:moveTo>
                <a:lnTo>
                  <a:pt x="51688" y="1194090"/>
                </a:lnTo>
                <a:lnTo>
                  <a:pt x="57150" y="1203452"/>
                </a:lnTo>
                <a:lnTo>
                  <a:pt x="58038" y="1203452"/>
                </a:lnTo>
                <a:lnTo>
                  <a:pt x="58038" y="1183204"/>
                </a:lnTo>
                <a:close/>
              </a:path>
              <a:path w="103505" h="1219200">
                <a:moveTo>
                  <a:pt x="58038" y="0"/>
                </a:moveTo>
                <a:lnTo>
                  <a:pt x="45338" y="0"/>
                </a:lnTo>
                <a:lnTo>
                  <a:pt x="45338" y="1183204"/>
                </a:lnTo>
                <a:lnTo>
                  <a:pt x="51688" y="1194090"/>
                </a:lnTo>
                <a:lnTo>
                  <a:pt x="58038" y="1183204"/>
                </a:lnTo>
                <a:lnTo>
                  <a:pt x="58038" y="0"/>
                </a:lnTo>
                <a:close/>
              </a:path>
            </a:pathLst>
          </a:custGeom>
          <a:solidFill>
            <a:srgbClr val="00CC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4215510" y="2971800"/>
            <a:ext cx="103505" cy="533400"/>
          </a:xfrm>
          <a:custGeom>
            <a:avLst/>
            <a:gdLst/>
            <a:ahLst/>
            <a:cxnLst/>
            <a:rect l="l" t="t" r="r" b="b"/>
            <a:pathLst>
              <a:path w="103504" h="533400">
                <a:moveTo>
                  <a:pt x="7112" y="437388"/>
                </a:moveTo>
                <a:lnTo>
                  <a:pt x="1015" y="440944"/>
                </a:lnTo>
                <a:lnTo>
                  <a:pt x="0" y="444753"/>
                </a:lnTo>
                <a:lnTo>
                  <a:pt x="51688" y="533400"/>
                </a:lnTo>
                <a:lnTo>
                  <a:pt x="59020" y="520826"/>
                </a:lnTo>
                <a:lnTo>
                  <a:pt x="45338" y="520826"/>
                </a:lnTo>
                <a:lnTo>
                  <a:pt x="45338" y="497404"/>
                </a:lnTo>
                <a:lnTo>
                  <a:pt x="10922" y="438403"/>
                </a:lnTo>
                <a:lnTo>
                  <a:pt x="7112" y="437388"/>
                </a:lnTo>
                <a:close/>
              </a:path>
              <a:path w="103504" h="533400">
                <a:moveTo>
                  <a:pt x="45338" y="497404"/>
                </a:moveTo>
                <a:lnTo>
                  <a:pt x="45338" y="520826"/>
                </a:lnTo>
                <a:lnTo>
                  <a:pt x="58038" y="520826"/>
                </a:lnTo>
                <a:lnTo>
                  <a:pt x="58038" y="517651"/>
                </a:lnTo>
                <a:lnTo>
                  <a:pt x="46227" y="517651"/>
                </a:lnTo>
                <a:lnTo>
                  <a:pt x="51688" y="508290"/>
                </a:lnTo>
                <a:lnTo>
                  <a:pt x="45338" y="497404"/>
                </a:lnTo>
                <a:close/>
              </a:path>
              <a:path w="103504" h="533400">
                <a:moveTo>
                  <a:pt x="96265" y="437388"/>
                </a:moveTo>
                <a:lnTo>
                  <a:pt x="92455" y="438403"/>
                </a:lnTo>
                <a:lnTo>
                  <a:pt x="58038" y="497404"/>
                </a:lnTo>
                <a:lnTo>
                  <a:pt x="58038" y="520826"/>
                </a:lnTo>
                <a:lnTo>
                  <a:pt x="59020" y="520826"/>
                </a:lnTo>
                <a:lnTo>
                  <a:pt x="103377" y="444753"/>
                </a:lnTo>
                <a:lnTo>
                  <a:pt x="102362" y="440944"/>
                </a:lnTo>
                <a:lnTo>
                  <a:pt x="96265" y="437388"/>
                </a:lnTo>
                <a:close/>
              </a:path>
              <a:path w="103504" h="533400">
                <a:moveTo>
                  <a:pt x="51688" y="508290"/>
                </a:moveTo>
                <a:lnTo>
                  <a:pt x="46227" y="517651"/>
                </a:lnTo>
                <a:lnTo>
                  <a:pt x="57150" y="517651"/>
                </a:lnTo>
                <a:lnTo>
                  <a:pt x="51688" y="508290"/>
                </a:lnTo>
                <a:close/>
              </a:path>
              <a:path w="103504" h="533400">
                <a:moveTo>
                  <a:pt x="58038" y="497404"/>
                </a:moveTo>
                <a:lnTo>
                  <a:pt x="51688" y="508290"/>
                </a:lnTo>
                <a:lnTo>
                  <a:pt x="57150" y="517651"/>
                </a:lnTo>
                <a:lnTo>
                  <a:pt x="58038" y="517651"/>
                </a:lnTo>
                <a:lnTo>
                  <a:pt x="58038" y="497404"/>
                </a:lnTo>
                <a:close/>
              </a:path>
              <a:path w="103504" h="533400">
                <a:moveTo>
                  <a:pt x="58038" y="0"/>
                </a:moveTo>
                <a:lnTo>
                  <a:pt x="45338" y="0"/>
                </a:lnTo>
                <a:lnTo>
                  <a:pt x="45338" y="497404"/>
                </a:lnTo>
                <a:lnTo>
                  <a:pt x="51688" y="508290"/>
                </a:lnTo>
                <a:lnTo>
                  <a:pt x="58038" y="497404"/>
                </a:lnTo>
                <a:lnTo>
                  <a:pt x="58038" y="0"/>
                </a:lnTo>
                <a:close/>
              </a:path>
            </a:pathLst>
          </a:custGeom>
          <a:solidFill>
            <a:srgbClr val="00CC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5891910" y="2514600"/>
            <a:ext cx="103505" cy="762000"/>
          </a:xfrm>
          <a:custGeom>
            <a:avLst/>
            <a:gdLst/>
            <a:ahLst/>
            <a:cxnLst/>
            <a:rect l="l" t="t" r="r" b="b"/>
            <a:pathLst>
              <a:path w="103504" h="762000">
                <a:moveTo>
                  <a:pt x="7112" y="665988"/>
                </a:moveTo>
                <a:lnTo>
                  <a:pt x="1015" y="669544"/>
                </a:lnTo>
                <a:lnTo>
                  <a:pt x="0" y="673353"/>
                </a:lnTo>
                <a:lnTo>
                  <a:pt x="51688" y="762000"/>
                </a:lnTo>
                <a:lnTo>
                  <a:pt x="59020" y="749426"/>
                </a:lnTo>
                <a:lnTo>
                  <a:pt x="45338" y="749426"/>
                </a:lnTo>
                <a:lnTo>
                  <a:pt x="45338" y="726004"/>
                </a:lnTo>
                <a:lnTo>
                  <a:pt x="10922" y="667003"/>
                </a:lnTo>
                <a:lnTo>
                  <a:pt x="7112" y="665988"/>
                </a:lnTo>
                <a:close/>
              </a:path>
              <a:path w="103504" h="762000">
                <a:moveTo>
                  <a:pt x="45338" y="726004"/>
                </a:moveTo>
                <a:lnTo>
                  <a:pt x="45338" y="749426"/>
                </a:lnTo>
                <a:lnTo>
                  <a:pt x="58038" y="749426"/>
                </a:lnTo>
                <a:lnTo>
                  <a:pt x="58038" y="746251"/>
                </a:lnTo>
                <a:lnTo>
                  <a:pt x="46227" y="746251"/>
                </a:lnTo>
                <a:lnTo>
                  <a:pt x="51688" y="736890"/>
                </a:lnTo>
                <a:lnTo>
                  <a:pt x="45338" y="726004"/>
                </a:lnTo>
                <a:close/>
              </a:path>
              <a:path w="103504" h="762000">
                <a:moveTo>
                  <a:pt x="96265" y="665988"/>
                </a:moveTo>
                <a:lnTo>
                  <a:pt x="92455" y="667003"/>
                </a:lnTo>
                <a:lnTo>
                  <a:pt x="58038" y="726004"/>
                </a:lnTo>
                <a:lnTo>
                  <a:pt x="58038" y="749426"/>
                </a:lnTo>
                <a:lnTo>
                  <a:pt x="59020" y="749426"/>
                </a:lnTo>
                <a:lnTo>
                  <a:pt x="103377" y="673353"/>
                </a:lnTo>
                <a:lnTo>
                  <a:pt x="102362" y="669544"/>
                </a:lnTo>
                <a:lnTo>
                  <a:pt x="96265" y="665988"/>
                </a:lnTo>
                <a:close/>
              </a:path>
              <a:path w="103504" h="762000">
                <a:moveTo>
                  <a:pt x="51688" y="736890"/>
                </a:moveTo>
                <a:lnTo>
                  <a:pt x="46227" y="746251"/>
                </a:lnTo>
                <a:lnTo>
                  <a:pt x="57150" y="746251"/>
                </a:lnTo>
                <a:lnTo>
                  <a:pt x="51688" y="736890"/>
                </a:lnTo>
                <a:close/>
              </a:path>
              <a:path w="103504" h="762000">
                <a:moveTo>
                  <a:pt x="58038" y="726004"/>
                </a:moveTo>
                <a:lnTo>
                  <a:pt x="51688" y="736890"/>
                </a:lnTo>
                <a:lnTo>
                  <a:pt x="57150" y="746251"/>
                </a:lnTo>
                <a:lnTo>
                  <a:pt x="58038" y="746251"/>
                </a:lnTo>
                <a:lnTo>
                  <a:pt x="58038" y="726004"/>
                </a:lnTo>
                <a:close/>
              </a:path>
              <a:path w="103504" h="762000">
                <a:moveTo>
                  <a:pt x="58038" y="0"/>
                </a:moveTo>
                <a:lnTo>
                  <a:pt x="45338" y="0"/>
                </a:lnTo>
                <a:lnTo>
                  <a:pt x="45338" y="726004"/>
                </a:lnTo>
                <a:lnTo>
                  <a:pt x="51688" y="736890"/>
                </a:lnTo>
                <a:lnTo>
                  <a:pt x="58038" y="726004"/>
                </a:lnTo>
                <a:lnTo>
                  <a:pt x="58038" y="0"/>
                </a:lnTo>
                <a:close/>
              </a:path>
            </a:pathLst>
          </a:custGeom>
          <a:solidFill>
            <a:srgbClr val="00CC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7492110" y="2514600"/>
            <a:ext cx="103505" cy="609600"/>
          </a:xfrm>
          <a:custGeom>
            <a:avLst/>
            <a:gdLst/>
            <a:ahLst/>
            <a:cxnLst/>
            <a:rect l="l" t="t" r="r" b="b"/>
            <a:pathLst>
              <a:path w="103504" h="609600">
                <a:moveTo>
                  <a:pt x="7112" y="513588"/>
                </a:moveTo>
                <a:lnTo>
                  <a:pt x="1016" y="517144"/>
                </a:lnTo>
                <a:lnTo>
                  <a:pt x="0" y="520953"/>
                </a:lnTo>
                <a:lnTo>
                  <a:pt x="51689" y="609600"/>
                </a:lnTo>
                <a:lnTo>
                  <a:pt x="59020" y="597026"/>
                </a:lnTo>
                <a:lnTo>
                  <a:pt x="45339" y="597026"/>
                </a:lnTo>
                <a:lnTo>
                  <a:pt x="45339" y="573604"/>
                </a:lnTo>
                <a:lnTo>
                  <a:pt x="10922" y="514603"/>
                </a:lnTo>
                <a:lnTo>
                  <a:pt x="7112" y="513588"/>
                </a:lnTo>
                <a:close/>
              </a:path>
              <a:path w="103504" h="609600">
                <a:moveTo>
                  <a:pt x="45339" y="573604"/>
                </a:moveTo>
                <a:lnTo>
                  <a:pt x="45339" y="597026"/>
                </a:lnTo>
                <a:lnTo>
                  <a:pt x="58039" y="597026"/>
                </a:lnTo>
                <a:lnTo>
                  <a:pt x="58039" y="593851"/>
                </a:lnTo>
                <a:lnTo>
                  <a:pt x="46228" y="593851"/>
                </a:lnTo>
                <a:lnTo>
                  <a:pt x="51689" y="584490"/>
                </a:lnTo>
                <a:lnTo>
                  <a:pt x="45339" y="573604"/>
                </a:lnTo>
                <a:close/>
              </a:path>
              <a:path w="103504" h="609600">
                <a:moveTo>
                  <a:pt x="96266" y="513588"/>
                </a:moveTo>
                <a:lnTo>
                  <a:pt x="92456" y="514603"/>
                </a:lnTo>
                <a:lnTo>
                  <a:pt x="58039" y="573604"/>
                </a:lnTo>
                <a:lnTo>
                  <a:pt x="58039" y="597026"/>
                </a:lnTo>
                <a:lnTo>
                  <a:pt x="59020" y="597026"/>
                </a:lnTo>
                <a:lnTo>
                  <a:pt x="103378" y="520953"/>
                </a:lnTo>
                <a:lnTo>
                  <a:pt x="102362" y="517144"/>
                </a:lnTo>
                <a:lnTo>
                  <a:pt x="96266" y="513588"/>
                </a:lnTo>
                <a:close/>
              </a:path>
              <a:path w="103504" h="609600">
                <a:moveTo>
                  <a:pt x="51689" y="584490"/>
                </a:moveTo>
                <a:lnTo>
                  <a:pt x="46228" y="593851"/>
                </a:lnTo>
                <a:lnTo>
                  <a:pt x="57150" y="593851"/>
                </a:lnTo>
                <a:lnTo>
                  <a:pt x="51689" y="584490"/>
                </a:lnTo>
                <a:close/>
              </a:path>
              <a:path w="103504" h="609600">
                <a:moveTo>
                  <a:pt x="58039" y="573604"/>
                </a:moveTo>
                <a:lnTo>
                  <a:pt x="51689" y="584490"/>
                </a:lnTo>
                <a:lnTo>
                  <a:pt x="57150" y="593851"/>
                </a:lnTo>
                <a:lnTo>
                  <a:pt x="58039" y="593851"/>
                </a:lnTo>
                <a:lnTo>
                  <a:pt x="58039" y="573604"/>
                </a:lnTo>
                <a:close/>
              </a:path>
              <a:path w="103504" h="609600">
                <a:moveTo>
                  <a:pt x="58039" y="0"/>
                </a:moveTo>
                <a:lnTo>
                  <a:pt x="45339" y="0"/>
                </a:lnTo>
                <a:lnTo>
                  <a:pt x="45339" y="573604"/>
                </a:lnTo>
                <a:lnTo>
                  <a:pt x="51689" y="584490"/>
                </a:lnTo>
                <a:lnTo>
                  <a:pt x="58039" y="573604"/>
                </a:lnTo>
                <a:lnTo>
                  <a:pt x="58039" y="0"/>
                </a:lnTo>
                <a:close/>
              </a:path>
            </a:pathLst>
          </a:custGeom>
          <a:solidFill>
            <a:srgbClr val="00CC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167498" y="4114800"/>
            <a:ext cx="103505" cy="1295400"/>
          </a:xfrm>
          <a:custGeom>
            <a:avLst/>
            <a:gdLst/>
            <a:ahLst/>
            <a:cxnLst/>
            <a:rect l="l" t="t" r="r" b="b"/>
            <a:pathLst>
              <a:path w="103505" h="1295400">
                <a:moveTo>
                  <a:pt x="51701" y="25155"/>
                </a:moveTo>
                <a:lnTo>
                  <a:pt x="45351" y="36044"/>
                </a:lnTo>
                <a:lnTo>
                  <a:pt x="45351" y="1295400"/>
                </a:lnTo>
                <a:lnTo>
                  <a:pt x="58051" y="1295400"/>
                </a:lnTo>
                <a:lnTo>
                  <a:pt x="58051" y="36044"/>
                </a:lnTo>
                <a:lnTo>
                  <a:pt x="51701" y="25155"/>
                </a:lnTo>
                <a:close/>
              </a:path>
              <a:path w="103505" h="1295400">
                <a:moveTo>
                  <a:pt x="51701" y="0"/>
                </a:moveTo>
                <a:lnTo>
                  <a:pt x="0" y="88645"/>
                </a:lnTo>
                <a:lnTo>
                  <a:pt x="1028" y="92456"/>
                </a:lnTo>
                <a:lnTo>
                  <a:pt x="7086" y="96012"/>
                </a:lnTo>
                <a:lnTo>
                  <a:pt x="10972" y="94995"/>
                </a:lnTo>
                <a:lnTo>
                  <a:pt x="45351" y="36044"/>
                </a:lnTo>
                <a:lnTo>
                  <a:pt x="45351" y="12573"/>
                </a:lnTo>
                <a:lnTo>
                  <a:pt x="59036" y="12573"/>
                </a:lnTo>
                <a:lnTo>
                  <a:pt x="51701" y="0"/>
                </a:lnTo>
                <a:close/>
              </a:path>
              <a:path w="103505" h="1295400">
                <a:moveTo>
                  <a:pt x="59036" y="12573"/>
                </a:moveTo>
                <a:lnTo>
                  <a:pt x="58051" y="12573"/>
                </a:lnTo>
                <a:lnTo>
                  <a:pt x="58051" y="36044"/>
                </a:lnTo>
                <a:lnTo>
                  <a:pt x="92430" y="94995"/>
                </a:lnTo>
                <a:lnTo>
                  <a:pt x="96316" y="96012"/>
                </a:lnTo>
                <a:lnTo>
                  <a:pt x="102374" y="92456"/>
                </a:lnTo>
                <a:lnTo>
                  <a:pt x="103390" y="88645"/>
                </a:lnTo>
                <a:lnTo>
                  <a:pt x="101638" y="85598"/>
                </a:lnTo>
                <a:lnTo>
                  <a:pt x="59036" y="12573"/>
                </a:lnTo>
                <a:close/>
              </a:path>
              <a:path w="103505" h="1295400">
                <a:moveTo>
                  <a:pt x="58051" y="12573"/>
                </a:moveTo>
                <a:lnTo>
                  <a:pt x="45351" y="12573"/>
                </a:lnTo>
                <a:lnTo>
                  <a:pt x="45351" y="36044"/>
                </a:lnTo>
                <a:lnTo>
                  <a:pt x="51701" y="25155"/>
                </a:lnTo>
                <a:lnTo>
                  <a:pt x="46215" y="15748"/>
                </a:lnTo>
                <a:lnTo>
                  <a:pt x="58051" y="15748"/>
                </a:lnTo>
                <a:lnTo>
                  <a:pt x="58051" y="12573"/>
                </a:lnTo>
                <a:close/>
              </a:path>
              <a:path w="103505" h="1295400">
                <a:moveTo>
                  <a:pt x="58051" y="15748"/>
                </a:moveTo>
                <a:lnTo>
                  <a:pt x="57188" y="15748"/>
                </a:lnTo>
                <a:lnTo>
                  <a:pt x="51701" y="25155"/>
                </a:lnTo>
                <a:lnTo>
                  <a:pt x="58051" y="36044"/>
                </a:lnTo>
                <a:lnTo>
                  <a:pt x="58051" y="15748"/>
                </a:lnTo>
                <a:close/>
              </a:path>
              <a:path w="103505" h="1295400">
                <a:moveTo>
                  <a:pt x="57188" y="15748"/>
                </a:moveTo>
                <a:lnTo>
                  <a:pt x="46215" y="15748"/>
                </a:lnTo>
                <a:lnTo>
                  <a:pt x="51701" y="25155"/>
                </a:lnTo>
                <a:lnTo>
                  <a:pt x="57188" y="15748"/>
                </a:lnTo>
                <a:close/>
              </a:path>
            </a:pathLst>
          </a:custGeom>
          <a:solidFill>
            <a:srgbClr val="00CC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2843910" y="4343400"/>
            <a:ext cx="103505" cy="1066800"/>
          </a:xfrm>
          <a:custGeom>
            <a:avLst/>
            <a:gdLst/>
            <a:ahLst/>
            <a:cxnLst/>
            <a:rect l="l" t="t" r="r" b="b"/>
            <a:pathLst>
              <a:path w="103505" h="1066800">
                <a:moveTo>
                  <a:pt x="51688" y="25109"/>
                </a:moveTo>
                <a:lnTo>
                  <a:pt x="45338" y="35995"/>
                </a:lnTo>
                <a:lnTo>
                  <a:pt x="45338" y="1066800"/>
                </a:lnTo>
                <a:lnTo>
                  <a:pt x="58038" y="1066800"/>
                </a:lnTo>
                <a:lnTo>
                  <a:pt x="58038" y="35995"/>
                </a:lnTo>
                <a:lnTo>
                  <a:pt x="51688" y="25109"/>
                </a:lnTo>
                <a:close/>
              </a:path>
              <a:path w="103505" h="1066800">
                <a:moveTo>
                  <a:pt x="51688" y="0"/>
                </a:moveTo>
                <a:lnTo>
                  <a:pt x="0" y="88645"/>
                </a:lnTo>
                <a:lnTo>
                  <a:pt x="1015" y="92456"/>
                </a:lnTo>
                <a:lnTo>
                  <a:pt x="7112" y="96012"/>
                </a:lnTo>
                <a:lnTo>
                  <a:pt x="10921" y="94995"/>
                </a:lnTo>
                <a:lnTo>
                  <a:pt x="45338" y="35995"/>
                </a:lnTo>
                <a:lnTo>
                  <a:pt x="45338" y="12573"/>
                </a:lnTo>
                <a:lnTo>
                  <a:pt x="59020" y="12573"/>
                </a:lnTo>
                <a:lnTo>
                  <a:pt x="51688" y="0"/>
                </a:lnTo>
                <a:close/>
              </a:path>
              <a:path w="103505" h="1066800">
                <a:moveTo>
                  <a:pt x="59020" y="12573"/>
                </a:moveTo>
                <a:lnTo>
                  <a:pt x="58038" y="12573"/>
                </a:lnTo>
                <a:lnTo>
                  <a:pt x="58038" y="35995"/>
                </a:lnTo>
                <a:lnTo>
                  <a:pt x="92456" y="94995"/>
                </a:lnTo>
                <a:lnTo>
                  <a:pt x="96265" y="96012"/>
                </a:lnTo>
                <a:lnTo>
                  <a:pt x="102362" y="92456"/>
                </a:lnTo>
                <a:lnTo>
                  <a:pt x="103377" y="88645"/>
                </a:lnTo>
                <a:lnTo>
                  <a:pt x="59020" y="12573"/>
                </a:lnTo>
                <a:close/>
              </a:path>
              <a:path w="103505" h="1066800">
                <a:moveTo>
                  <a:pt x="58038" y="12573"/>
                </a:moveTo>
                <a:lnTo>
                  <a:pt x="45338" y="12573"/>
                </a:lnTo>
                <a:lnTo>
                  <a:pt x="45338" y="35995"/>
                </a:lnTo>
                <a:lnTo>
                  <a:pt x="51688" y="25109"/>
                </a:lnTo>
                <a:lnTo>
                  <a:pt x="46227" y="15748"/>
                </a:lnTo>
                <a:lnTo>
                  <a:pt x="58038" y="15748"/>
                </a:lnTo>
                <a:lnTo>
                  <a:pt x="58038" y="12573"/>
                </a:lnTo>
                <a:close/>
              </a:path>
              <a:path w="103505" h="1066800">
                <a:moveTo>
                  <a:pt x="58038" y="15748"/>
                </a:moveTo>
                <a:lnTo>
                  <a:pt x="57150" y="15748"/>
                </a:lnTo>
                <a:lnTo>
                  <a:pt x="51688" y="25109"/>
                </a:lnTo>
                <a:lnTo>
                  <a:pt x="58038" y="35995"/>
                </a:lnTo>
                <a:lnTo>
                  <a:pt x="58038" y="15748"/>
                </a:lnTo>
                <a:close/>
              </a:path>
              <a:path w="103505" h="1066800">
                <a:moveTo>
                  <a:pt x="57150" y="15748"/>
                </a:moveTo>
                <a:lnTo>
                  <a:pt x="46227" y="15748"/>
                </a:lnTo>
                <a:lnTo>
                  <a:pt x="51688" y="25109"/>
                </a:lnTo>
                <a:lnTo>
                  <a:pt x="57150" y="15748"/>
                </a:lnTo>
                <a:close/>
              </a:path>
            </a:pathLst>
          </a:custGeom>
          <a:solidFill>
            <a:srgbClr val="00CC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4520310" y="4495800"/>
            <a:ext cx="103505" cy="914400"/>
          </a:xfrm>
          <a:custGeom>
            <a:avLst/>
            <a:gdLst/>
            <a:ahLst/>
            <a:cxnLst/>
            <a:rect l="l" t="t" r="r" b="b"/>
            <a:pathLst>
              <a:path w="103504" h="914400">
                <a:moveTo>
                  <a:pt x="51688" y="25109"/>
                </a:moveTo>
                <a:lnTo>
                  <a:pt x="45338" y="35995"/>
                </a:lnTo>
                <a:lnTo>
                  <a:pt x="45338" y="914400"/>
                </a:lnTo>
                <a:lnTo>
                  <a:pt x="58038" y="914400"/>
                </a:lnTo>
                <a:lnTo>
                  <a:pt x="58038" y="35995"/>
                </a:lnTo>
                <a:lnTo>
                  <a:pt x="51688" y="25109"/>
                </a:lnTo>
                <a:close/>
              </a:path>
              <a:path w="103504" h="914400">
                <a:moveTo>
                  <a:pt x="51688" y="0"/>
                </a:moveTo>
                <a:lnTo>
                  <a:pt x="0" y="88645"/>
                </a:lnTo>
                <a:lnTo>
                  <a:pt x="1015" y="92456"/>
                </a:lnTo>
                <a:lnTo>
                  <a:pt x="7112" y="96012"/>
                </a:lnTo>
                <a:lnTo>
                  <a:pt x="10922" y="94995"/>
                </a:lnTo>
                <a:lnTo>
                  <a:pt x="45338" y="35995"/>
                </a:lnTo>
                <a:lnTo>
                  <a:pt x="45338" y="12573"/>
                </a:lnTo>
                <a:lnTo>
                  <a:pt x="59020" y="12573"/>
                </a:lnTo>
                <a:lnTo>
                  <a:pt x="51688" y="0"/>
                </a:lnTo>
                <a:close/>
              </a:path>
              <a:path w="103504" h="914400">
                <a:moveTo>
                  <a:pt x="59020" y="12573"/>
                </a:moveTo>
                <a:lnTo>
                  <a:pt x="58038" y="12573"/>
                </a:lnTo>
                <a:lnTo>
                  <a:pt x="58038" y="35995"/>
                </a:lnTo>
                <a:lnTo>
                  <a:pt x="92455" y="94995"/>
                </a:lnTo>
                <a:lnTo>
                  <a:pt x="96265" y="96012"/>
                </a:lnTo>
                <a:lnTo>
                  <a:pt x="102362" y="92456"/>
                </a:lnTo>
                <a:lnTo>
                  <a:pt x="103377" y="88645"/>
                </a:lnTo>
                <a:lnTo>
                  <a:pt x="59020" y="12573"/>
                </a:lnTo>
                <a:close/>
              </a:path>
              <a:path w="103504" h="914400">
                <a:moveTo>
                  <a:pt x="58038" y="12573"/>
                </a:moveTo>
                <a:lnTo>
                  <a:pt x="45338" y="12573"/>
                </a:lnTo>
                <a:lnTo>
                  <a:pt x="45338" y="35995"/>
                </a:lnTo>
                <a:lnTo>
                  <a:pt x="51688" y="25109"/>
                </a:lnTo>
                <a:lnTo>
                  <a:pt x="46227" y="15748"/>
                </a:lnTo>
                <a:lnTo>
                  <a:pt x="58038" y="15748"/>
                </a:lnTo>
                <a:lnTo>
                  <a:pt x="58038" y="12573"/>
                </a:lnTo>
                <a:close/>
              </a:path>
              <a:path w="103504" h="914400">
                <a:moveTo>
                  <a:pt x="58038" y="15748"/>
                </a:moveTo>
                <a:lnTo>
                  <a:pt x="57150" y="15748"/>
                </a:lnTo>
                <a:lnTo>
                  <a:pt x="51688" y="25109"/>
                </a:lnTo>
                <a:lnTo>
                  <a:pt x="58038" y="35995"/>
                </a:lnTo>
                <a:lnTo>
                  <a:pt x="58038" y="15748"/>
                </a:lnTo>
                <a:close/>
              </a:path>
              <a:path w="103504" h="914400">
                <a:moveTo>
                  <a:pt x="57150" y="15748"/>
                </a:moveTo>
                <a:lnTo>
                  <a:pt x="46227" y="15748"/>
                </a:lnTo>
                <a:lnTo>
                  <a:pt x="51688" y="25109"/>
                </a:lnTo>
                <a:lnTo>
                  <a:pt x="57150" y="15748"/>
                </a:lnTo>
                <a:close/>
              </a:path>
            </a:pathLst>
          </a:custGeom>
          <a:solidFill>
            <a:srgbClr val="00CC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6349110" y="4724400"/>
            <a:ext cx="103505" cy="685800"/>
          </a:xfrm>
          <a:custGeom>
            <a:avLst/>
            <a:gdLst/>
            <a:ahLst/>
            <a:cxnLst/>
            <a:rect l="l" t="t" r="r" b="b"/>
            <a:pathLst>
              <a:path w="103504" h="685800">
                <a:moveTo>
                  <a:pt x="51688" y="25109"/>
                </a:moveTo>
                <a:lnTo>
                  <a:pt x="45338" y="35995"/>
                </a:lnTo>
                <a:lnTo>
                  <a:pt x="45338" y="685800"/>
                </a:lnTo>
                <a:lnTo>
                  <a:pt x="58038" y="685800"/>
                </a:lnTo>
                <a:lnTo>
                  <a:pt x="58038" y="35995"/>
                </a:lnTo>
                <a:lnTo>
                  <a:pt x="51688" y="25109"/>
                </a:lnTo>
                <a:close/>
              </a:path>
              <a:path w="103504" h="685800">
                <a:moveTo>
                  <a:pt x="51688" y="0"/>
                </a:moveTo>
                <a:lnTo>
                  <a:pt x="0" y="88645"/>
                </a:lnTo>
                <a:lnTo>
                  <a:pt x="1015" y="92456"/>
                </a:lnTo>
                <a:lnTo>
                  <a:pt x="7112" y="96012"/>
                </a:lnTo>
                <a:lnTo>
                  <a:pt x="10922" y="94995"/>
                </a:lnTo>
                <a:lnTo>
                  <a:pt x="45338" y="35995"/>
                </a:lnTo>
                <a:lnTo>
                  <a:pt x="45338" y="12573"/>
                </a:lnTo>
                <a:lnTo>
                  <a:pt x="59020" y="12573"/>
                </a:lnTo>
                <a:lnTo>
                  <a:pt x="51688" y="0"/>
                </a:lnTo>
                <a:close/>
              </a:path>
              <a:path w="103504" h="685800">
                <a:moveTo>
                  <a:pt x="59020" y="12573"/>
                </a:moveTo>
                <a:lnTo>
                  <a:pt x="58038" y="12573"/>
                </a:lnTo>
                <a:lnTo>
                  <a:pt x="58038" y="35995"/>
                </a:lnTo>
                <a:lnTo>
                  <a:pt x="92455" y="94995"/>
                </a:lnTo>
                <a:lnTo>
                  <a:pt x="96265" y="96012"/>
                </a:lnTo>
                <a:lnTo>
                  <a:pt x="102362" y="92456"/>
                </a:lnTo>
                <a:lnTo>
                  <a:pt x="103377" y="88645"/>
                </a:lnTo>
                <a:lnTo>
                  <a:pt x="59020" y="12573"/>
                </a:lnTo>
                <a:close/>
              </a:path>
              <a:path w="103504" h="685800">
                <a:moveTo>
                  <a:pt x="58038" y="12573"/>
                </a:moveTo>
                <a:lnTo>
                  <a:pt x="45338" y="12573"/>
                </a:lnTo>
                <a:lnTo>
                  <a:pt x="45338" y="35995"/>
                </a:lnTo>
                <a:lnTo>
                  <a:pt x="51688" y="25109"/>
                </a:lnTo>
                <a:lnTo>
                  <a:pt x="46227" y="15748"/>
                </a:lnTo>
                <a:lnTo>
                  <a:pt x="58038" y="15748"/>
                </a:lnTo>
                <a:lnTo>
                  <a:pt x="58038" y="12573"/>
                </a:lnTo>
                <a:close/>
              </a:path>
              <a:path w="103504" h="685800">
                <a:moveTo>
                  <a:pt x="58038" y="15748"/>
                </a:moveTo>
                <a:lnTo>
                  <a:pt x="57150" y="15748"/>
                </a:lnTo>
                <a:lnTo>
                  <a:pt x="51688" y="25109"/>
                </a:lnTo>
                <a:lnTo>
                  <a:pt x="58038" y="35995"/>
                </a:lnTo>
                <a:lnTo>
                  <a:pt x="58038" y="15748"/>
                </a:lnTo>
                <a:close/>
              </a:path>
              <a:path w="103504" h="685800">
                <a:moveTo>
                  <a:pt x="57150" y="15748"/>
                </a:moveTo>
                <a:lnTo>
                  <a:pt x="46227" y="15748"/>
                </a:lnTo>
                <a:lnTo>
                  <a:pt x="51688" y="25109"/>
                </a:lnTo>
                <a:lnTo>
                  <a:pt x="57150" y="15748"/>
                </a:lnTo>
                <a:close/>
              </a:path>
            </a:pathLst>
          </a:custGeom>
          <a:solidFill>
            <a:srgbClr val="00CC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8025510" y="4953000"/>
            <a:ext cx="103505" cy="457200"/>
          </a:xfrm>
          <a:custGeom>
            <a:avLst/>
            <a:gdLst/>
            <a:ahLst/>
            <a:cxnLst/>
            <a:rect l="l" t="t" r="r" b="b"/>
            <a:pathLst>
              <a:path w="103504" h="457200">
                <a:moveTo>
                  <a:pt x="51689" y="25109"/>
                </a:moveTo>
                <a:lnTo>
                  <a:pt x="45339" y="35995"/>
                </a:lnTo>
                <a:lnTo>
                  <a:pt x="45339" y="457200"/>
                </a:lnTo>
                <a:lnTo>
                  <a:pt x="58039" y="457200"/>
                </a:lnTo>
                <a:lnTo>
                  <a:pt x="58039" y="35995"/>
                </a:lnTo>
                <a:lnTo>
                  <a:pt x="51689" y="25109"/>
                </a:lnTo>
                <a:close/>
              </a:path>
              <a:path w="103504" h="457200">
                <a:moveTo>
                  <a:pt x="51689" y="0"/>
                </a:moveTo>
                <a:lnTo>
                  <a:pt x="0" y="88645"/>
                </a:lnTo>
                <a:lnTo>
                  <a:pt x="1016" y="92456"/>
                </a:lnTo>
                <a:lnTo>
                  <a:pt x="7112" y="96012"/>
                </a:lnTo>
                <a:lnTo>
                  <a:pt x="10922" y="94995"/>
                </a:lnTo>
                <a:lnTo>
                  <a:pt x="45339" y="35995"/>
                </a:lnTo>
                <a:lnTo>
                  <a:pt x="45339" y="12573"/>
                </a:lnTo>
                <a:lnTo>
                  <a:pt x="59020" y="12573"/>
                </a:lnTo>
                <a:lnTo>
                  <a:pt x="51689" y="0"/>
                </a:lnTo>
                <a:close/>
              </a:path>
              <a:path w="103504" h="457200">
                <a:moveTo>
                  <a:pt x="59020" y="12573"/>
                </a:moveTo>
                <a:lnTo>
                  <a:pt x="58039" y="12573"/>
                </a:lnTo>
                <a:lnTo>
                  <a:pt x="58039" y="35995"/>
                </a:lnTo>
                <a:lnTo>
                  <a:pt x="92456" y="94995"/>
                </a:lnTo>
                <a:lnTo>
                  <a:pt x="96266" y="96012"/>
                </a:lnTo>
                <a:lnTo>
                  <a:pt x="102362" y="92456"/>
                </a:lnTo>
                <a:lnTo>
                  <a:pt x="103378" y="88645"/>
                </a:lnTo>
                <a:lnTo>
                  <a:pt x="59020" y="12573"/>
                </a:lnTo>
                <a:close/>
              </a:path>
              <a:path w="103504" h="457200">
                <a:moveTo>
                  <a:pt x="58039" y="12573"/>
                </a:moveTo>
                <a:lnTo>
                  <a:pt x="45339" y="12573"/>
                </a:lnTo>
                <a:lnTo>
                  <a:pt x="45339" y="35995"/>
                </a:lnTo>
                <a:lnTo>
                  <a:pt x="51689" y="25109"/>
                </a:lnTo>
                <a:lnTo>
                  <a:pt x="46228" y="15748"/>
                </a:lnTo>
                <a:lnTo>
                  <a:pt x="58039" y="15748"/>
                </a:lnTo>
                <a:lnTo>
                  <a:pt x="58039" y="12573"/>
                </a:lnTo>
                <a:close/>
              </a:path>
              <a:path w="103504" h="457200">
                <a:moveTo>
                  <a:pt x="58039" y="15748"/>
                </a:moveTo>
                <a:lnTo>
                  <a:pt x="57150" y="15748"/>
                </a:lnTo>
                <a:lnTo>
                  <a:pt x="51689" y="25109"/>
                </a:lnTo>
                <a:lnTo>
                  <a:pt x="58039" y="35995"/>
                </a:lnTo>
                <a:lnTo>
                  <a:pt x="58039" y="15748"/>
                </a:lnTo>
                <a:close/>
              </a:path>
              <a:path w="103504" h="457200">
                <a:moveTo>
                  <a:pt x="57150" y="15748"/>
                </a:moveTo>
                <a:lnTo>
                  <a:pt x="46228" y="15748"/>
                </a:lnTo>
                <a:lnTo>
                  <a:pt x="51689" y="25109"/>
                </a:lnTo>
                <a:lnTo>
                  <a:pt x="57150" y="15748"/>
                </a:lnTo>
                <a:close/>
              </a:path>
            </a:pathLst>
          </a:custGeom>
          <a:solidFill>
            <a:srgbClr val="00CC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 txBox="1"/>
          <p:nvPr/>
        </p:nvSpPr>
        <p:spPr>
          <a:xfrm>
            <a:off x="7553070" y="3505580"/>
            <a:ext cx="1127125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1270" algn="ctr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latin typeface="Times New Roman"/>
                <a:cs typeface="Times New Roman"/>
              </a:rPr>
              <a:t>High  Channel  Richness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236321" y="2971927"/>
            <a:ext cx="1127125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635" algn="ctr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latin typeface="Times New Roman"/>
                <a:cs typeface="Times New Roman"/>
              </a:rPr>
              <a:t>Low  Channel  Richness</a:t>
            </a:r>
            <a:endParaRPr sz="2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48055" y="448055"/>
            <a:ext cx="7502652" cy="9022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88340" y="563626"/>
            <a:ext cx="7003415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u="heavy" dirty="0">
                <a:solidFill>
                  <a:srgbClr val="003399"/>
                </a:solidFill>
                <a:uFill>
                  <a:solidFill>
                    <a:srgbClr val="003399"/>
                  </a:solidFill>
                </a:uFill>
                <a:latin typeface="Tahoma"/>
                <a:cs typeface="Tahoma"/>
              </a:rPr>
              <a:t>Organization Communication</a:t>
            </a:r>
            <a:r>
              <a:rPr sz="3200" u="heavy" spc="-10" dirty="0">
                <a:solidFill>
                  <a:srgbClr val="003399"/>
                </a:solidFill>
                <a:uFill>
                  <a:solidFill>
                    <a:srgbClr val="003399"/>
                  </a:solidFill>
                </a:uFill>
                <a:latin typeface="Tahoma"/>
                <a:cs typeface="Tahoma"/>
              </a:rPr>
              <a:t> </a:t>
            </a:r>
            <a:r>
              <a:rPr sz="3200" u="heavy" spc="-5" dirty="0">
                <a:solidFill>
                  <a:srgbClr val="003399"/>
                </a:solidFill>
                <a:uFill>
                  <a:solidFill>
                    <a:srgbClr val="003399"/>
                  </a:solidFill>
                </a:uFill>
                <a:latin typeface="Tahoma"/>
                <a:cs typeface="Tahoma"/>
              </a:rPr>
              <a:t>Networks</a:t>
            </a:r>
            <a:endParaRPr sz="3200">
              <a:latin typeface="Tahoma"/>
              <a:cs typeface="Tahom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91895" y="1007363"/>
            <a:ext cx="7014972" cy="746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955344" y="1563065"/>
            <a:ext cx="389890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-5" dirty="0">
                <a:latin typeface="Times New Roman"/>
                <a:cs typeface="Times New Roman"/>
              </a:rPr>
              <a:t>Organization</a:t>
            </a:r>
            <a:r>
              <a:rPr sz="3600" b="1" spc="-45" dirty="0">
                <a:latin typeface="Times New Roman"/>
                <a:cs typeface="Times New Roman"/>
              </a:rPr>
              <a:t> </a:t>
            </a:r>
            <a:r>
              <a:rPr sz="3600" b="1" dirty="0">
                <a:latin typeface="Times New Roman"/>
                <a:cs typeface="Times New Roman"/>
              </a:rPr>
              <a:t>Chart</a:t>
            </a:r>
            <a:endParaRPr sz="36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259571" y="6521088"/>
            <a:ext cx="374015" cy="1670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b="1" spc="-5" dirty="0">
                <a:solidFill>
                  <a:srgbClr val="333333"/>
                </a:solidFill>
                <a:latin typeface="Arial"/>
                <a:cs typeface="Arial"/>
              </a:rPr>
              <a:t>16-</a:t>
            </a:r>
            <a:fld id="{81D60167-4931-47E6-BA6A-407CBD079E47}" type="slidenum">
              <a:rPr sz="1000" b="1" spc="-5" dirty="0">
                <a:solidFill>
                  <a:srgbClr val="333333"/>
                </a:solidFill>
                <a:latin typeface="Arial"/>
                <a:cs typeface="Arial"/>
              </a:rPr>
              <a:t>96</a:t>
            </a:fld>
            <a:endParaRPr sz="10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55344" y="2167255"/>
            <a:ext cx="7480934" cy="2903855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303530" marR="5080" indent="-291465">
              <a:lnSpc>
                <a:spcPts val="3460"/>
              </a:lnSpc>
              <a:spcBef>
                <a:spcPts val="535"/>
              </a:spcBef>
              <a:buClr>
                <a:srgbClr val="CC3300"/>
              </a:buClr>
              <a:buSzPct val="81250"/>
              <a:buFont typeface="Wingdings"/>
              <a:buChar char=""/>
              <a:tabLst>
                <a:tab pos="321945" algn="l"/>
              </a:tabLst>
            </a:pPr>
            <a:r>
              <a:rPr sz="3200" b="1" dirty="0">
                <a:latin typeface="Arial Narrow"/>
                <a:cs typeface="Arial Narrow"/>
              </a:rPr>
              <a:t>Summarizes the formal reporting channels</a:t>
            </a:r>
            <a:r>
              <a:rPr sz="3200" b="1" spc="-170" dirty="0">
                <a:latin typeface="Arial Narrow"/>
                <a:cs typeface="Arial Narrow"/>
              </a:rPr>
              <a:t> </a:t>
            </a:r>
            <a:r>
              <a:rPr sz="3200" b="1" spc="-5" dirty="0">
                <a:latin typeface="Arial Narrow"/>
                <a:cs typeface="Arial Narrow"/>
              </a:rPr>
              <a:t>in  an organization.</a:t>
            </a:r>
            <a:endParaRPr sz="3200">
              <a:latin typeface="Arial Narrow"/>
              <a:cs typeface="Arial Narrow"/>
            </a:endParaRPr>
          </a:p>
          <a:p>
            <a:pPr marL="303530" marR="748665" indent="-291465">
              <a:lnSpc>
                <a:spcPts val="3460"/>
              </a:lnSpc>
              <a:spcBef>
                <a:spcPts val="760"/>
              </a:spcBef>
              <a:buClr>
                <a:srgbClr val="CC3300"/>
              </a:buClr>
              <a:buSzPct val="81250"/>
              <a:buFont typeface="Wingdings"/>
              <a:buChar char=""/>
              <a:tabLst>
                <a:tab pos="321945" algn="l"/>
              </a:tabLst>
            </a:pPr>
            <a:r>
              <a:rPr sz="3200" b="1" dirty="0">
                <a:latin typeface="Arial Narrow"/>
                <a:cs typeface="Arial Narrow"/>
              </a:rPr>
              <a:t>Communication </a:t>
            </a:r>
            <a:r>
              <a:rPr sz="3200" b="1" spc="-5" dirty="0">
                <a:latin typeface="Arial Narrow"/>
                <a:cs typeface="Arial Narrow"/>
              </a:rPr>
              <a:t>in </a:t>
            </a:r>
            <a:r>
              <a:rPr sz="3200" b="1" dirty="0">
                <a:latin typeface="Arial Narrow"/>
                <a:cs typeface="Arial Narrow"/>
              </a:rPr>
              <a:t>an organization</a:t>
            </a:r>
            <a:r>
              <a:rPr sz="3200" b="1" spc="-180" dirty="0">
                <a:latin typeface="Arial Narrow"/>
                <a:cs typeface="Arial Narrow"/>
              </a:rPr>
              <a:t> </a:t>
            </a:r>
            <a:r>
              <a:rPr sz="3200" b="1" dirty="0">
                <a:latin typeface="Arial Narrow"/>
                <a:cs typeface="Arial Narrow"/>
              </a:rPr>
              <a:t>flows  through formal </a:t>
            </a:r>
            <a:r>
              <a:rPr sz="3200" b="1" spc="-5" dirty="0">
                <a:latin typeface="Arial Narrow"/>
                <a:cs typeface="Arial Narrow"/>
              </a:rPr>
              <a:t>and informal</a:t>
            </a:r>
            <a:r>
              <a:rPr sz="3200" b="1" spc="-125" dirty="0">
                <a:latin typeface="Arial Narrow"/>
                <a:cs typeface="Arial Narrow"/>
              </a:rPr>
              <a:t> </a:t>
            </a:r>
            <a:r>
              <a:rPr sz="3200" b="1" dirty="0">
                <a:latin typeface="Arial Narrow"/>
                <a:cs typeface="Arial Narrow"/>
              </a:rPr>
              <a:t>pathways</a:t>
            </a:r>
            <a:endParaRPr sz="3200">
              <a:latin typeface="Arial Narrow"/>
              <a:cs typeface="Arial Narrow"/>
            </a:endParaRPr>
          </a:p>
          <a:p>
            <a:pPr marL="303530" marR="304800" indent="-291465">
              <a:lnSpc>
                <a:spcPts val="3460"/>
              </a:lnSpc>
              <a:spcBef>
                <a:spcPts val="760"/>
              </a:spcBef>
              <a:buClr>
                <a:srgbClr val="CC3300"/>
              </a:buClr>
              <a:buSzPct val="81250"/>
              <a:buFont typeface="Wingdings"/>
              <a:buChar char=""/>
              <a:tabLst>
                <a:tab pos="321945" algn="l"/>
              </a:tabLst>
            </a:pPr>
            <a:r>
              <a:rPr sz="3200" b="1" dirty="0">
                <a:latin typeface="Arial Narrow"/>
                <a:cs typeface="Arial Narrow"/>
              </a:rPr>
              <a:t>Vertical </a:t>
            </a:r>
            <a:r>
              <a:rPr sz="3200" b="1" spc="-5" dirty="0">
                <a:latin typeface="Arial Narrow"/>
                <a:cs typeface="Arial Narrow"/>
              </a:rPr>
              <a:t>communications </a:t>
            </a:r>
            <a:r>
              <a:rPr sz="3200" b="1" dirty="0">
                <a:latin typeface="Arial Narrow"/>
                <a:cs typeface="Arial Narrow"/>
              </a:rPr>
              <a:t>flow up </a:t>
            </a:r>
            <a:r>
              <a:rPr sz="3200" b="1" spc="-5" dirty="0">
                <a:latin typeface="Arial Narrow"/>
                <a:cs typeface="Arial Narrow"/>
              </a:rPr>
              <a:t>and</a:t>
            </a:r>
            <a:r>
              <a:rPr sz="3200" b="1" spc="-110" dirty="0">
                <a:latin typeface="Arial Narrow"/>
                <a:cs typeface="Arial Narrow"/>
              </a:rPr>
              <a:t> </a:t>
            </a:r>
            <a:r>
              <a:rPr sz="3200" b="1" dirty="0">
                <a:latin typeface="Arial Narrow"/>
                <a:cs typeface="Arial Narrow"/>
              </a:rPr>
              <a:t>down  the </a:t>
            </a:r>
            <a:r>
              <a:rPr sz="3200" b="1" spc="-5" dirty="0">
                <a:latin typeface="Arial Narrow"/>
                <a:cs typeface="Arial Narrow"/>
              </a:rPr>
              <a:t>corporate</a:t>
            </a:r>
            <a:r>
              <a:rPr sz="3200" b="1" spc="-40" dirty="0">
                <a:latin typeface="Arial Narrow"/>
                <a:cs typeface="Arial Narrow"/>
              </a:rPr>
              <a:t> </a:t>
            </a:r>
            <a:r>
              <a:rPr sz="3200" b="1" dirty="0">
                <a:latin typeface="Arial Narrow"/>
                <a:cs typeface="Arial Narrow"/>
              </a:rPr>
              <a:t>hierarchy.</a:t>
            </a:r>
            <a:endParaRPr sz="32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48055" y="448055"/>
            <a:ext cx="7502652" cy="9022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88340" y="563626"/>
            <a:ext cx="7003415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u="heavy" dirty="0">
                <a:solidFill>
                  <a:srgbClr val="003399"/>
                </a:solidFill>
                <a:uFill>
                  <a:solidFill>
                    <a:srgbClr val="003399"/>
                  </a:solidFill>
                </a:uFill>
                <a:latin typeface="Tahoma"/>
                <a:cs typeface="Tahoma"/>
              </a:rPr>
              <a:t>Organization Communication</a:t>
            </a:r>
            <a:r>
              <a:rPr sz="3200" u="heavy" spc="-10" dirty="0">
                <a:solidFill>
                  <a:srgbClr val="003399"/>
                </a:solidFill>
                <a:uFill>
                  <a:solidFill>
                    <a:srgbClr val="003399"/>
                  </a:solidFill>
                </a:uFill>
                <a:latin typeface="Tahoma"/>
                <a:cs typeface="Tahoma"/>
              </a:rPr>
              <a:t> </a:t>
            </a:r>
            <a:r>
              <a:rPr sz="3200" u="heavy" spc="-5" dirty="0">
                <a:solidFill>
                  <a:srgbClr val="003399"/>
                </a:solidFill>
                <a:uFill>
                  <a:solidFill>
                    <a:srgbClr val="003399"/>
                  </a:solidFill>
                </a:uFill>
                <a:latin typeface="Tahoma"/>
                <a:cs typeface="Tahoma"/>
              </a:rPr>
              <a:t>Networks</a:t>
            </a:r>
            <a:endParaRPr sz="3200">
              <a:latin typeface="Tahoma"/>
              <a:cs typeface="Tahom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91895" y="1007363"/>
            <a:ext cx="7014972" cy="746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84276" y="1444752"/>
            <a:ext cx="4474464" cy="101193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955344" y="1563065"/>
            <a:ext cx="389890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-5" dirty="0">
                <a:latin typeface="Times New Roman"/>
                <a:cs typeface="Times New Roman"/>
              </a:rPr>
              <a:t>Organization</a:t>
            </a:r>
            <a:r>
              <a:rPr sz="3600" b="1" spc="-45" dirty="0">
                <a:latin typeface="Times New Roman"/>
                <a:cs typeface="Times New Roman"/>
              </a:rPr>
              <a:t> </a:t>
            </a:r>
            <a:r>
              <a:rPr sz="3600" b="1" dirty="0">
                <a:latin typeface="Times New Roman"/>
                <a:cs typeface="Times New Roman"/>
              </a:rPr>
              <a:t>Chart</a:t>
            </a:r>
            <a:endParaRPr sz="36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766572" y="2170176"/>
            <a:ext cx="740664" cy="72085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022603" y="2057400"/>
            <a:ext cx="7179564" cy="90220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005839" y="2496311"/>
            <a:ext cx="5134356" cy="90220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66572" y="3145535"/>
            <a:ext cx="740664" cy="72085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022603" y="3032760"/>
            <a:ext cx="7923276" cy="90220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005839" y="3471671"/>
            <a:ext cx="2542032" cy="90220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011423" y="3471671"/>
            <a:ext cx="870203" cy="90220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345179" y="3471671"/>
            <a:ext cx="1328927" cy="902207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137659" y="3471671"/>
            <a:ext cx="4256532" cy="902207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005839" y="3910584"/>
            <a:ext cx="6810756" cy="902207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005839" y="4349496"/>
            <a:ext cx="3720084" cy="902208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955344" y="2167255"/>
            <a:ext cx="7628255" cy="2806700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303530" marR="746760" indent="-291465">
              <a:lnSpc>
                <a:spcPts val="3460"/>
              </a:lnSpc>
              <a:spcBef>
                <a:spcPts val="535"/>
              </a:spcBef>
              <a:buClr>
                <a:srgbClr val="CC3300"/>
              </a:buClr>
              <a:buSzPct val="81250"/>
              <a:buFont typeface="Wingdings"/>
              <a:buChar char=""/>
              <a:tabLst>
                <a:tab pos="321945" algn="l"/>
              </a:tabLst>
            </a:pPr>
            <a:r>
              <a:rPr sz="3200" b="1" dirty="0">
                <a:latin typeface="Arial Narrow"/>
                <a:cs typeface="Arial Narrow"/>
              </a:rPr>
              <a:t>Horizontal </a:t>
            </a:r>
            <a:r>
              <a:rPr sz="3200" b="1" spc="-5" dirty="0">
                <a:latin typeface="Arial Narrow"/>
                <a:cs typeface="Arial Narrow"/>
              </a:rPr>
              <a:t>communications </a:t>
            </a:r>
            <a:r>
              <a:rPr sz="3200" b="1" dirty="0">
                <a:latin typeface="Arial Narrow"/>
                <a:cs typeface="Arial Narrow"/>
              </a:rPr>
              <a:t>flow</a:t>
            </a:r>
            <a:r>
              <a:rPr sz="3200" b="1" spc="-105" dirty="0">
                <a:latin typeface="Arial Narrow"/>
                <a:cs typeface="Arial Narrow"/>
              </a:rPr>
              <a:t> </a:t>
            </a:r>
            <a:r>
              <a:rPr sz="3200" b="1" dirty="0">
                <a:latin typeface="Arial Narrow"/>
                <a:cs typeface="Arial Narrow"/>
              </a:rPr>
              <a:t>between  </a:t>
            </a:r>
            <a:r>
              <a:rPr sz="3200" b="1" spc="-5" dirty="0">
                <a:latin typeface="Arial Narrow"/>
                <a:cs typeface="Arial Narrow"/>
              </a:rPr>
              <a:t>employees </a:t>
            </a:r>
            <a:r>
              <a:rPr sz="3200" b="1" dirty="0">
                <a:latin typeface="Arial Narrow"/>
                <a:cs typeface="Arial Narrow"/>
              </a:rPr>
              <a:t>of the </a:t>
            </a:r>
            <a:r>
              <a:rPr sz="3200" b="1" spc="-5" dirty="0">
                <a:latin typeface="Arial Narrow"/>
                <a:cs typeface="Arial Narrow"/>
              </a:rPr>
              <a:t>same</a:t>
            </a:r>
            <a:r>
              <a:rPr sz="3200" b="1" spc="-55" dirty="0">
                <a:latin typeface="Arial Narrow"/>
                <a:cs typeface="Arial Narrow"/>
              </a:rPr>
              <a:t> </a:t>
            </a:r>
            <a:r>
              <a:rPr sz="3200" b="1" spc="-5" dirty="0">
                <a:latin typeface="Arial Narrow"/>
                <a:cs typeface="Arial Narrow"/>
              </a:rPr>
              <a:t>level.</a:t>
            </a:r>
            <a:endParaRPr sz="3200">
              <a:latin typeface="Arial Narrow"/>
              <a:cs typeface="Arial Narrow"/>
            </a:endParaRPr>
          </a:p>
          <a:p>
            <a:pPr marL="303530" marR="5080" indent="-291465">
              <a:lnSpc>
                <a:spcPct val="90000"/>
              </a:lnSpc>
              <a:spcBef>
                <a:spcPts val="710"/>
              </a:spcBef>
              <a:buClr>
                <a:srgbClr val="CC3300"/>
              </a:buClr>
              <a:buSzPct val="81250"/>
              <a:buFont typeface="Wingdings"/>
              <a:buChar char=""/>
              <a:tabLst>
                <a:tab pos="321945" algn="l"/>
              </a:tabLst>
            </a:pPr>
            <a:r>
              <a:rPr sz="3200" b="1" spc="-5" dirty="0">
                <a:latin typeface="Arial Narrow"/>
                <a:cs typeface="Arial Narrow"/>
              </a:rPr>
              <a:t>Informal </a:t>
            </a:r>
            <a:r>
              <a:rPr sz="3200" b="1" dirty="0">
                <a:latin typeface="Arial Narrow"/>
                <a:cs typeface="Arial Narrow"/>
              </a:rPr>
              <a:t>communications </a:t>
            </a:r>
            <a:r>
              <a:rPr sz="3200" b="1" spc="-5" dirty="0">
                <a:latin typeface="Arial Narrow"/>
                <a:cs typeface="Arial Narrow"/>
              </a:rPr>
              <a:t>can span levels and  </a:t>
            </a:r>
            <a:r>
              <a:rPr sz="3200" b="1" dirty="0">
                <a:latin typeface="Arial Narrow"/>
                <a:cs typeface="Arial Narrow"/>
              </a:rPr>
              <a:t>departments—the grapevine </a:t>
            </a:r>
            <a:r>
              <a:rPr sz="3200" b="1" spc="-5" dirty="0">
                <a:latin typeface="Arial Narrow"/>
                <a:cs typeface="Arial Narrow"/>
              </a:rPr>
              <a:t>is an informal  </a:t>
            </a:r>
            <a:r>
              <a:rPr sz="3200" b="1" dirty="0">
                <a:latin typeface="Arial Narrow"/>
                <a:cs typeface="Arial Narrow"/>
              </a:rPr>
              <a:t>network </a:t>
            </a:r>
            <a:r>
              <a:rPr sz="3200" b="1" spc="-5" dirty="0">
                <a:latin typeface="Arial Narrow"/>
                <a:cs typeface="Arial Narrow"/>
              </a:rPr>
              <a:t>carrying </a:t>
            </a:r>
            <a:r>
              <a:rPr sz="3200" b="1" dirty="0">
                <a:latin typeface="Arial Narrow"/>
                <a:cs typeface="Arial Narrow"/>
              </a:rPr>
              <a:t>unofficial </a:t>
            </a:r>
            <a:r>
              <a:rPr sz="3200" b="1" spc="-5" dirty="0">
                <a:latin typeface="Arial Narrow"/>
                <a:cs typeface="Arial Narrow"/>
              </a:rPr>
              <a:t>information  </a:t>
            </a:r>
            <a:r>
              <a:rPr sz="3200" b="1" dirty="0">
                <a:latin typeface="Arial Narrow"/>
                <a:cs typeface="Arial Narrow"/>
              </a:rPr>
              <a:t>throughout the</a:t>
            </a:r>
            <a:r>
              <a:rPr sz="3200" b="1" spc="-55" dirty="0">
                <a:latin typeface="Arial Narrow"/>
                <a:cs typeface="Arial Narrow"/>
              </a:rPr>
              <a:t> </a:t>
            </a:r>
            <a:r>
              <a:rPr sz="3200" b="1" dirty="0">
                <a:latin typeface="Arial Narrow"/>
                <a:cs typeface="Arial Narrow"/>
              </a:rPr>
              <a:t>firm.</a:t>
            </a:r>
            <a:endParaRPr sz="3200">
              <a:latin typeface="Arial Narrow"/>
              <a:cs typeface="Arial Narrow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8259571" y="6521088"/>
            <a:ext cx="374015" cy="1670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b="1" spc="-5" dirty="0">
                <a:solidFill>
                  <a:srgbClr val="333333"/>
                </a:solidFill>
                <a:latin typeface="Arial"/>
                <a:cs typeface="Arial"/>
              </a:rPr>
              <a:t>16-</a:t>
            </a:r>
            <a:fld id="{81D60167-4931-47E6-BA6A-407CBD079E47}" type="slidenum">
              <a:rPr sz="1000" b="1" spc="-5" dirty="0">
                <a:solidFill>
                  <a:srgbClr val="333333"/>
                </a:solidFill>
                <a:latin typeface="Arial"/>
                <a:cs typeface="Arial"/>
              </a:rPr>
              <a:t>97</a:t>
            </a:fld>
            <a:endParaRPr sz="1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52043" y="35051"/>
            <a:ext cx="7234428" cy="9022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95883" y="594359"/>
            <a:ext cx="6618732" cy="746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52043" y="522731"/>
            <a:ext cx="5617463" cy="90220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91718" y="150317"/>
            <a:ext cx="6594475" cy="100266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3200" u="heavy" spc="-5" dirty="0">
                <a:solidFill>
                  <a:srgbClr val="003399"/>
                </a:solidFill>
                <a:uFill>
                  <a:solidFill>
                    <a:srgbClr val="003399"/>
                  </a:solidFill>
                </a:uFill>
                <a:latin typeface="Tahoma"/>
                <a:cs typeface="Tahoma"/>
              </a:rPr>
              <a:t>Formal </a:t>
            </a:r>
            <a:r>
              <a:rPr sz="3200" u="heavy" dirty="0">
                <a:solidFill>
                  <a:srgbClr val="003399"/>
                </a:solidFill>
                <a:uFill>
                  <a:solidFill>
                    <a:srgbClr val="003399"/>
                  </a:solidFill>
                </a:uFill>
                <a:latin typeface="Tahoma"/>
                <a:cs typeface="Tahoma"/>
              </a:rPr>
              <a:t>and </a:t>
            </a:r>
            <a:r>
              <a:rPr sz="3200" u="heavy" spc="-5" dirty="0">
                <a:solidFill>
                  <a:srgbClr val="003399"/>
                </a:solidFill>
                <a:uFill>
                  <a:solidFill>
                    <a:srgbClr val="003399"/>
                  </a:solidFill>
                </a:uFill>
                <a:latin typeface="Tahoma"/>
                <a:cs typeface="Tahoma"/>
              </a:rPr>
              <a:t>Informal Communication </a:t>
            </a:r>
            <a:r>
              <a:rPr sz="3200" spc="-5" dirty="0">
                <a:solidFill>
                  <a:srgbClr val="003399"/>
                </a:solidFill>
                <a:latin typeface="Tahoma"/>
                <a:cs typeface="Tahoma"/>
              </a:rPr>
              <a:t> </a:t>
            </a:r>
            <a:r>
              <a:rPr sz="3200" u="heavy" spc="-5" dirty="0">
                <a:solidFill>
                  <a:srgbClr val="003399"/>
                </a:solidFill>
                <a:uFill>
                  <a:solidFill>
                    <a:srgbClr val="003399"/>
                  </a:solidFill>
                </a:uFill>
                <a:latin typeface="Tahoma"/>
                <a:cs typeface="Tahoma"/>
              </a:rPr>
              <a:t>Networks </a:t>
            </a:r>
            <a:r>
              <a:rPr sz="3200" u="heavy" dirty="0">
                <a:solidFill>
                  <a:srgbClr val="003399"/>
                </a:solidFill>
                <a:uFill>
                  <a:solidFill>
                    <a:srgbClr val="003399"/>
                  </a:solidFill>
                </a:uFill>
                <a:latin typeface="Tahoma"/>
                <a:cs typeface="Tahoma"/>
              </a:rPr>
              <a:t>in an</a:t>
            </a:r>
            <a:r>
              <a:rPr sz="3200" u="heavy" spc="-15" dirty="0">
                <a:solidFill>
                  <a:srgbClr val="003399"/>
                </a:solidFill>
                <a:uFill>
                  <a:solidFill>
                    <a:srgbClr val="003399"/>
                  </a:solidFill>
                </a:uFill>
                <a:latin typeface="Tahoma"/>
                <a:cs typeface="Tahoma"/>
              </a:rPr>
              <a:t> </a:t>
            </a:r>
            <a:r>
              <a:rPr sz="3200" u="heavy" dirty="0">
                <a:solidFill>
                  <a:srgbClr val="003399"/>
                </a:solidFill>
                <a:uFill>
                  <a:solidFill>
                    <a:srgbClr val="003399"/>
                  </a:solidFill>
                </a:uFill>
                <a:latin typeface="Tahoma"/>
                <a:cs typeface="Tahoma"/>
              </a:rPr>
              <a:t>Organization</a:t>
            </a:r>
            <a:endParaRPr sz="3200">
              <a:latin typeface="Tahoma"/>
              <a:cs typeface="Tahoma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95883" y="1082039"/>
            <a:ext cx="5129784" cy="7467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33400" y="1295400"/>
            <a:ext cx="8001000" cy="50292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39495" y="736091"/>
            <a:ext cx="4777740" cy="8077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18515" y="230124"/>
            <a:ext cx="5314188" cy="81838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18515" y="672083"/>
            <a:ext cx="3887724" cy="81838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35940" y="324357"/>
            <a:ext cx="4758055" cy="909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900" b="1" u="heavy" dirty="0">
                <a:solidFill>
                  <a:srgbClr val="003399"/>
                </a:solidFill>
                <a:uFill>
                  <a:solidFill>
                    <a:srgbClr val="003399"/>
                  </a:solidFill>
                </a:uFill>
                <a:latin typeface="Times New Roman"/>
                <a:cs typeface="Times New Roman"/>
              </a:rPr>
              <a:t>BARRIERS TO</a:t>
            </a:r>
            <a:r>
              <a:rPr sz="2900" b="1" u="heavy" spc="-65" dirty="0">
                <a:solidFill>
                  <a:srgbClr val="003399"/>
                </a:solidFill>
                <a:uFill>
                  <a:solidFill>
                    <a:srgbClr val="003399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900" b="1" u="heavy" dirty="0">
                <a:solidFill>
                  <a:srgbClr val="003399"/>
                </a:solidFill>
                <a:uFill>
                  <a:solidFill>
                    <a:srgbClr val="003399"/>
                  </a:solidFill>
                </a:uFill>
                <a:latin typeface="Times New Roman"/>
                <a:cs typeface="Times New Roman"/>
              </a:rPr>
              <a:t>EFFECTIVE </a:t>
            </a:r>
            <a:r>
              <a:rPr sz="2900" b="1" dirty="0">
                <a:solidFill>
                  <a:srgbClr val="003399"/>
                </a:solidFill>
                <a:latin typeface="Times New Roman"/>
                <a:cs typeface="Times New Roman"/>
              </a:rPr>
              <a:t> </a:t>
            </a:r>
            <a:r>
              <a:rPr sz="2900" b="1" u="heavy" dirty="0">
                <a:solidFill>
                  <a:srgbClr val="003399"/>
                </a:solidFill>
                <a:uFill>
                  <a:solidFill>
                    <a:srgbClr val="003399"/>
                  </a:solidFill>
                </a:uFill>
                <a:latin typeface="Times New Roman"/>
                <a:cs typeface="Times New Roman"/>
              </a:rPr>
              <a:t>COMMUNICATION</a:t>
            </a:r>
            <a:endParaRPr sz="29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39495" y="1178052"/>
            <a:ext cx="3445764" cy="8077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612140" y="1505153"/>
            <a:ext cx="5233035" cy="4763135"/>
          </a:xfrm>
          <a:prstGeom prst="rect">
            <a:avLst/>
          </a:prstGeom>
        </p:spPr>
        <p:txBody>
          <a:bodyPr vert="horz" wrap="square" lIns="0" tIns="60325" rIns="0" bIns="0" rtlCol="0">
            <a:spAutoFit/>
          </a:bodyPr>
          <a:lstStyle/>
          <a:p>
            <a:pPr marL="12700" marR="1370965" algn="just">
              <a:lnSpc>
                <a:spcPts val="3030"/>
              </a:lnSpc>
              <a:spcBef>
                <a:spcPts val="475"/>
              </a:spcBef>
              <a:buSzPct val="96428"/>
              <a:buFont typeface="Wingdings"/>
              <a:buChar char=""/>
              <a:tabLst>
                <a:tab pos="295910" algn="l"/>
              </a:tabLst>
            </a:pPr>
            <a:r>
              <a:rPr sz="2800" b="1" spc="-5" dirty="0">
                <a:latin typeface="Arial"/>
                <a:cs typeface="Arial"/>
              </a:rPr>
              <a:t>Filtering - Refers to a  sender’s</a:t>
            </a:r>
            <a:r>
              <a:rPr sz="2800" b="1" spc="10" dirty="0">
                <a:latin typeface="Arial"/>
                <a:cs typeface="Arial"/>
              </a:rPr>
              <a:t> </a:t>
            </a:r>
            <a:r>
              <a:rPr sz="2800" b="1" spc="-5" dirty="0">
                <a:latin typeface="Arial"/>
                <a:cs typeface="Arial"/>
              </a:rPr>
              <a:t>purposely</a:t>
            </a:r>
            <a:endParaRPr sz="2800">
              <a:latin typeface="Arial"/>
              <a:cs typeface="Arial"/>
            </a:endParaRPr>
          </a:p>
          <a:p>
            <a:pPr marL="12700" marR="110489" algn="just">
              <a:lnSpc>
                <a:spcPts val="3020"/>
              </a:lnSpc>
            </a:pPr>
            <a:r>
              <a:rPr sz="2800" b="1" spc="-5" dirty="0">
                <a:latin typeface="Arial"/>
                <a:cs typeface="Arial"/>
              </a:rPr>
              <a:t>manipulating information so it  will be </a:t>
            </a:r>
            <a:r>
              <a:rPr sz="2800" b="1" dirty="0">
                <a:latin typeface="Arial"/>
                <a:cs typeface="Arial"/>
              </a:rPr>
              <a:t>seen </a:t>
            </a:r>
            <a:r>
              <a:rPr sz="2800" b="1" spc="-5" dirty="0">
                <a:latin typeface="Arial"/>
                <a:cs typeface="Arial"/>
              </a:rPr>
              <a:t>favourably by the  </a:t>
            </a:r>
            <a:r>
              <a:rPr sz="2800" b="1" dirty="0">
                <a:latin typeface="Arial"/>
                <a:cs typeface="Arial"/>
              </a:rPr>
              <a:t>receiver.</a:t>
            </a:r>
            <a:endParaRPr sz="2800">
              <a:latin typeface="Arial"/>
              <a:cs typeface="Arial"/>
            </a:endParaRPr>
          </a:p>
          <a:p>
            <a:pPr marL="12700" marR="5080">
              <a:lnSpc>
                <a:spcPct val="90000"/>
              </a:lnSpc>
              <a:spcBef>
                <a:spcPts val="635"/>
              </a:spcBef>
              <a:buSzPct val="96428"/>
              <a:buFont typeface="Wingdings"/>
              <a:buChar char=""/>
              <a:tabLst>
                <a:tab pos="295910" algn="l"/>
              </a:tabLst>
            </a:pPr>
            <a:r>
              <a:rPr sz="2800" b="1" spc="-5" dirty="0">
                <a:latin typeface="Arial"/>
                <a:cs typeface="Arial"/>
              </a:rPr>
              <a:t>Selective Perception - </a:t>
            </a:r>
            <a:r>
              <a:rPr sz="2800" b="1" spc="-10" dirty="0">
                <a:latin typeface="Arial"/>
                <a:cs typeface="Arial"/>
              </a:rPr>
              <a:t>The  </a:t>
            </a:r>
            <a:r>
              <a:rPr sz="2800" b="1" dirty="0">
                <a:latin typeface="Arial"/>
                <a:cs typeface="Arial"/>
              </a:rPr>
              <a:t>receivers </a:t>
            </a:r>
            <a:r>
              <a:rPr sz="2800" b="1" spc="-5" dirty="0">
                <a:latin typeface="Arial"/>
                <a:cs typeface="Arial"/>
              </a:rPr>
              <a:t>in the  communication process  </a:t>
            </a:r>
            <a:r>
              <a:rPr sz="2800" b="1" dirty="0">
                <a:latin typeface="Arial"/>
                <a:cs typeface="Arial"/>
              </a:rPr>
              <a:t>selectively see </a:t>
            </a:r>
            <a:r>
              <a:rPr sz="2800" b="1" spc="-5" dirty="0">
                <a:latin typeface="Arial"/>
                <a:cs typeface="Arial"/>
              </a:rPr>
              <a:t>and </a:t>
            </a:r>
            <a:r>
              <a:rPr sz="2800" b="1" dirty="0">
                <a:latin typeface="Arial"/>
                <a:cs typeface="Arial"/>
              </a:rPr>
              <a:t>hear </a:t>
            </a:r>
            <a:r>
              <a:rPr sz="2800" b="1" spc="-5" dirty="0">
                <a:latin typeface="Arial"/>
                <a:cs typeface="Arial"/>
              </a:rPr>
              <a:t>based  on their needs, motivations,  </a:t>
            </a:r>
            <a:r>
              <a:rPr sz="2800" b="1" dirty="0">
                <a:latin typeface="Arial"/>
                <a:cs typeface="Arial"/>
              </a:rPr>
              <a:t>experience, </a:t>
            </a:r>
            <a:r>
              <a:rPr sz="2800" b="1" spc="-5" dirty="0">
                <a:latin typeface="Arial"/>
                <a:cs typeface="Arial"/>
              </a:rPr>
              <a:t>background, and  other </a:t>
            </a:r>
            <a:r>
              <a:rPr sz="2800" b="1" dirty="0">
                <a:latin typeface="Arial"/>
                <a:cs typeface="Arial"/>
              </a:rPr>
              <a:t>personal</a:t>
            </a:r>
            <a:r>
              <a:rPr sz="2800" b="1" spc="-5" dirty="0">
                <a:latin typeface="Arial"/>
                <a:cs typeface="Arial"/>
              </a:rPr>
              <a:t> </a:t>
            </a:r>
            <a:r>
              <a:rPr sz="2800" b="1" dirty="0">
                <a:latin typeface="Arial"/>
                <a:cs typeface="Arial"/>
              </a:rPr>
              <a:t>characteristics.</a:t>
            </a:r>
            <a:endParaRPr sz="28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345935" y="1635251"/>
            <a:ext cx="2471927" cy="474878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269735" y="4149851"/>
            <a:ext cx="2624327" cy="270814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4883</Words>
  <Application>Microsoft Office PowerPoint</Application>
  <PresentationFormat>On-screen Show (4:3)</PresentationFormat>
  <Paragraphs>755</Paragraphs>
  <Slides>142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142</vt:i4>
      </vt:variant>
    </vt:vector>
  </HeadingPairs>
  <TitlesOfParts>
    <vt:vector size="156" baseType="lpstr">
      <vt:lpstr>Arial</vt:lpstr>
      <vt:lpstr>Arial Black</vt:lpstr>
      <vt:lpstr>Century</vt:lpstr>
      <vt:lpstr>Cambria</vt:lpstr>
      <vt:lpstr>Lucida Handwriting</vt:lpstr>
      <vt:lpstr>Arial Narrow</vt:lpstr>
      <vt:lpstr>Gabriola</vt:lpstr>
      <vt:lpstr>Times New Roman</vt:lpstr>
      <vt:lpstr>Calibri</vt:lpstr>
      <vt:lpstr>Tahoma</vt:lpstr>
      <vt:lpstr>Pristina</vt:lpstr>
      <vt:lpstr>Wingdings</vt:lpstr>
      <vt:lpstr>Comic Sans MS</vt:lpstr>
      <vt:lpstr>Office Theme</vt:lpstr>
      <vt:lpstr>PowerPoint Presentation</vt:lpstr>
      <vt:lpstr>Lesson 1.The Dynamics of people and  organizations</vt:lpstr>
      <vt:lpstr>Premises</vt:lpstr>
      <vt:lpstr>There are no perfect solutions to  organizational problems</vt:lpstr>
      <vt:lpstr>What is an Organization?</vt:lpstr>
      <vt:lpstr>What is an Organization</vt:lpstr>
      <vt:lpstr>The Meaning of Organizational  Behavior</vt:lpstr>
      <vt:lpstr>Goals of OB</vt:lpstr>
      <vt:lpstr> Levels of Analysis</vt:lpstr>
      <vt:lpstr>Components of Organizational  Behavior</vt:lpstr>
      <vt:lpstr>Benefits of Studying Organizational  Behavior</vt:lpstr>
      <vt:lpstr>Key forces – complex set of forces affects the  nature of organizations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Fundamental Concepts of OB</vt:lpstr>
      <vt:lpstr>PowerPoint Presentation</vt:lpstr>
      <vt:lpstr>Nature of organization</vt:lpstr>
      <vt:lpstr>PowerPoint Presentation</vt:lpstr>
      <vt:lpstr>Key Developments in OB History</vt:lpstr>
      <vt:lpstr>Key Developments in OB History</vt:lpstr>
      <vt:lpstr>Key Developments in OB History</vt:lpstr>
      <vt:lpstr>Key Managerial Practices of Successful  Organizations</vt:lpstr>
      <vt:lpstr>What other knowledge  help us understand OB?</vt:lpstr>
      <vt:lpstr>Contributing Disciplines</vt:lpstr>
      <vt:lpstr>Contributing Disciplines to the OB Field</vt:lpstr>
      <vt:lpstr>Social Psychology</vt:lpstr>
      <vt:lpstr>PowerPoint Presentation</vt:lpstr>
      <vt:lpstr>PowerPoint Presentation</vt:lpstr>
      <vt:lpstr>PowerPoint Presentation</vt:lpstr>
      <vt:lpstr>Anthropology</vt:lpstr>
      <vt:lpstr>PowerPoint Presentation</vt:lpstr>
      <vt:lpstr>PowerPoint Presentation</vt:lpstr>
      <vt:lpstr>SIGNIFICANCE OF OB</vt:lpstr>
      <vt:lpstr>Limitations of OB</vt:lpstr>
      <vt:lpstr>Challenges &amp; Opportunities for OB</vt:lpstr>
      <vt:lpstr>Managing Diversity</vt:lpstr>
      <vt:lpstr> Diversity</vt:lpstr>
      <vt:lpstr>Diversity Implications</vt:lpstr>
      <vt:lpstr>OB Insights</vt:lpstr>
      <vt:lpstr>Lesson 2. Models of  Organizational Behaviour</vt:lpstr>
      <vt:lpstr>Organizational Behavior System</vt:lpstr>
      <vt:lpstr>Philosphy of Organizational Behavior</vt:lpstr>
      <vt:lpstr>2 Sources of Philosophy of Organizational  Behanvior</vt:lpstr>
      <vt:lpstr>VALUES</vt:lpstr>
      <vt:lpstr>VISION</vt:lpstr>
      <vt:lpstr>MISSION</vt:lpstr>
      <vt:lpstr>GOALS</vt:lpstr>
      <vt:lpstr>Integration of Educational Philosophy  to DepEd’s Vision - Mission</vt:lpstr>
      <vt:lpstr>DepEd Vision</vt:lpstr>
      <vt:lpstr>PowerPoint Presentation</vt:lpstr>
      <vt:lpstr>“…and contribute meaningfully to  building the nation.”</vt:lpstr>
      <vt:lpstr>DepEd Mission</vt:lpstr>
      <vt:lpstr>Students learn in a child-friendly,  gender-sensitive, safe, and motivating environment.</vt:lpstr>
      <vt:lpstr>Students learn in a child-friendly,  gender-sensitive, safe, and motivating environment.</vt:lpstr>
      <vt:lpstr>Teachers facilitate learning and  constantly nurture every learner.</vt:lpstr>
      <vt:lpstr>Administrators and staff, as stewards of  the Institution, ensure an enabling and  supportive environment for effective  learning to happen.</vt:lpstr>
      <vt:lpstr>Administrators and staff, as  stewards of the Institution, ensure an enabling and supportive  environment for effective learning to  happen.</vt:lpstr>
      <vt:lpstr>DepEd Core Values</vt:lpstr>
      <vt:lpstr>Strategic Priorities</vt:lpstr>
      <vt:lpstr>Targets and Reforms</vt:lpstr>
      <vt:lpstr>Culture, Systems &amp; Processes</vt:lpstr>
      <vt:lpstr>Technology</vt:lpstr>
      <vt:lpstr>Learner-centered and Inclusive Education</vt:lpstr>
      <vt:lpstr>Curriculum Implementation</vt:lpstr>
      <vt:lpstr>External Relationships</vt:lpstr>
      <vt:lpstr>MODELS OF ORGANIZATIONAL  BEHAVIOR</vt:lpstr>
      <vt:lpstr>MODELS OF ORGANIZATIONAL  BEHAVIOR</vt:lpstr>
      <vt:lpstr>MODELS OF ORGANIZATIONAL  BEHAVIOR</vt:lpstr>
      <vt:lpstr>MODELS OF ORGANIZATIONAL  BEHAVIOR</vt:lpstr>
      <vt:lpstr>MODELS OF ORGANIZATIONAL  BEHAVIOR</vt:lpstr>
      <vt:lpstr>MODELS OF ORGANIZATIONAL  BEHAVIOR</vt:lpstr>
      <vt:lpstr>Models of OB</vt:lpstr>
      <vt:lpstr>Lesson 3 : Managing  Communications</vt:lpstr>
      <vt:lpstr>PowerPoint Presentation</vt:lpstr>
      <vt:lpstr>PowerPoint Presentation</vt:lpstr>
      <vt:lpstr>The Communication Process</vt:lpstr>
      <vt:lpstr>Ideation</vt:lpstr>
      <vt:lpstr>Encoding</vt:lpstr>
      <vt:lpstr>Transmission</vt:lpstr>
      <vt:lpstr>PowerPoint Presentation</vt:lpstr>
      <vt:lpstr>Understanding</vt:lpstr>
      <vt:lpstr>Acceptance and Action</vt:lpstr>
      <vt:lpstr>PowerPoint Presentation</vt:lpstr>
      <vt:lpstr>PowerPoint Presentation</vt:lpstr>
      <vt:lpstr>ORGANIZATIONAL</vt:lpstr>
      <vt:lpstr>Communication Networks</vt:lpstr>
      <vt:lpstr>Communication Networks</vt:lpstr>
      <vt:lpstr>PowerPoint Presentation</vt:lpstr>
      <vt:lpstr>Communication Networks in  Groups and Teams</vt:lpstr>
      <vt:lpstr>FORMAL SMALL – GROUP NETWORKS</vt:lpstr>
      <vt:lpstr>THE GRAPEVINE</vt:lpstr>
      <vt:lpstr>CHOICE OF COMMUNICATION CHANNEL</vt:lpstr>
      <vt:lpstr>Organization Chart</vt:lpstr>
      <vt:lpstr>Organization Chart</vt:lpstr>
      <vt:lpstr>Formal and Informal Communication  Networks in an Organization</vt:lpstr>
      <vt:lpstr>BARRIERS TO EFFECTIVE  COMMUNICATION</vt:lpstr>
      <vt:lpstr>BARRIERS TO EFFECTIVE  COMMUNICATION</vt:lpstr>
      <vt:lpstr>BARRIERS TO EFFECTIVE  COMMUNICATION</vt:lpstr>
      <vt:lpstr>BARRIERS TO EFFECTIVE  COMMUNICATION</vt:lpstr>
      <vt:lpstr>GLOBAL IMPLICATIONS</vt:lpstr>
      <vt:lpstr>GLOBAL IMPLICATIONS</vt:lpstr>
      <vt:lpstr>Communication Skills For Managers as  Receivers</vt:lpstr>
      <vt:lpstr>PowerPoint Presentation</vt:lpstr>
      <vt:lpstr>PowerPoint Presentation</vt:lpstr>
      <vt:lpstr>Listening V/S Hearing</vt:lpstr>
      <vt:lpstr>PowerPoint Presentation</vt:lpstr>
      <vt:lpstr>Listening is learned first and used most, but  taught least.</vt:lpstr>
      <vt:lpstr>How Important is listening ?</vt:lpstr>
      <vt:lpstr>PowerPoint Presentation</vt:lpstr>
      <vt:lpstr>Listening builds stronger  relationships</vt:lpstr>
      <vt:lpstr>PowerPoint Presentation</vt:lpstr>
      <vt:lpstr>Listening leads to learning …openness encourages personal  growth and learning</vt:lpstr>
      <vt:lpstr>Listening reduces stress and  tension</vt:lpstr>
      <vt:lpstr>Listening is CRITICAL  in conflict resolution</vt:lpstr>
      <vt:lpstr>Why Be A Good Listener?</vt:lpstr>
      <vt:lpstr>Listening promotes being heard</vt:lpstr>
      <vt:lpstr>PowerPoint Presentation</vt:lpstr>
      <vt:lpstr>LISTENING AND LEADERS</vt:lpstr>
      <vt:lpstr>Process of listening</vt:lpstr>
      <vt:lpstr>Receiving It refers to the response caused by sound  waves stimulating the sensory receptors of  the ear; it is physical response.</vt:lpstr>
      <vt:lpstr>Remembering</vt:lpstr>
      <vt:lpstr>Evaluating</vt:lpstr>
      <vt:lpstr>STYLES  OF EFFECTIVE LISTENING</vt:lpstr>
      <vt:lpstr>STYLES OF EFFECTIVE LISTENING</vt:lpstr>
      <vt:lpstr>Participatory-Passive listening</vt:lpstr>
      <vt:lpstr>Participatory-Passive listening</vt:lpstr>
      <vt:lpstr>Empathic-Objective listening</vt:lpstr>
      <vt:lpstr>Empathic-Objective listening</vt:lpstr>
      <vt:lpstr>Non judgmental- Critical listening</vt:lpstr>
      <vt:lpstr>Non judgmental- Critical listening</vt:lpstr>
      <vt:lpstr>Surface-Depth listening</vt:lpstr>
      <vt:lpstr>Surface-Depth listening</vt:lpstr>
      <vt:lpstr>PowerPoint Presentation</vt:lpstr>
      <vt:lpstr>ACTIVE LISTENING</vt:lpstr>
      <vt:lpstr>Purpose:</vt:lpstr>
      <vt:lpstr> “TECHNIQUES OF EFFECTIVE  LISTENING”</vt:lpstr>
      <vt:lpstr>Techniques:</vt:lpstr>
      <vt:lpstr>Quick flashback</vt:lpstr>
      <vt:lpstr>Contd..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DR NADEEM</cp:lastModifiedBy>
  <cp:revision>1</cp:revision>
  <dcterms:created xsi:type="dcterms:W3CDTF">2020-04-16T01:44:25Z</dcterms:created>
  <dcterms:modified xsi:type="dcterms:W3CDTF">2020-05-02T20:28:51Z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2014-12-15T00:00:00Z</vt:filetime>
  </property>
  <property fmtid="{D5CDD505-2E9C-101B-9397-08002B2CF9AE}" pid="3" name="Creator">
    <vt:lpwstr>Microsoft® PowerPoint® 2013</vt:lpwstr>
  </property>
  <property fmtid="{D5CDD505-2E9C-101B-9397-08002B2CF9AE}" pid="4" name="LastSaved">
    <vt:filetime>2020-04-16T00:00:00Z</vt:filetime>
  </property>
</Properties>
</file>