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8" r:id="rId5"/>
    <p:sldId id="259" r:id="rId6"/>
    <p:sldId id="260" r:id="rId7"/>
    <p:sldId id="261" r:id="rId8"/>
    <p:sldId id="262" r:id="rId9"/>
    <p:sldId id="263" r:id="rId10"/>
    <p:sldId id="270" r:id="rId11"/>
    <p:sldId id="271"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94660"/>
  </p:normalViewPr>
  <p:slideViewPr>
    <p:cSldViewPr snapToGrid="0">
      <p:cViewPr varScale="1">
        <p:scale>
          <a:sx n="73" d="100"/>
          <a:sy n="73" d="100"/>
        </p:scale>
        <p:origin x="4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7053" y="1964267"/>
            <a:ext cx="5813072" cy="2421464"/>
          </a:xfrm>
        </p:spPr>
        <p:txBody>
          <a:bodyPr/>
          <a:lstStyle/>
          <a:p>
            <a:r>
              <a:rPr lang="en-GB" dirty="0" smtClean="0"/>
              <a:t>Budgeting and cost control options</a:t>
            </a:r>
            <a:endParaRPr lang="en-GB" dirty="0"/>
          </a:p>
        </p:txBody>
      </p:sp>
      <p:sp>
        <p:nvSpPr>
          <p:cNvPr id="3" name="Subtitle 2"/>
          <p:cNvSpPr>
            <a:spLocks noGrp="1"/>
          </p:cNvSpPr>
          <p:nvPr>
            <p:ph type="subTitle" idx="1"/>
          </p:nvPr>
        </p:nvSpPr>
        <p:spPr>
          <a:xfrm>
            <a:off x="5347053" y="4549288"/>
            <a:ext cx="5813072" cy="1405467"/>
          </a:xfrm>
        </p:spPr>
        <p:txBody>
          <a:bodyPr/>
          <a:lstStyle/>
          <a:p>
            <a:r>
              <a:rPr lang="en-GB" dirty="0" smtClean="0"/>
              <a:t>By: saba Ashraf</a:t>
            </a:r>
          </a:p>
          <a:p>
            <a:r>
              <a:rPr lang="en-GB" dirty="0" smtClean="0"/>
              <a:t>Noon business school, university of sargodha</a:t>
            </a:r>
            <a:endParaRPr lang="en-GB"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3229" b="97327" l="16096" r="94007">
                        <a14:foregroundMark x1="30394" y1="28174" x2="65068" y2="2339"/>
                        <a14:foregroundMark x1="30736" y1="28174" x2="30394" y2="37082"/>
                        <a14:foregroundMark x1="30736" y1="37751" x2="25771" y2="42428"/>
                        <a14:foregroundMark x1="26627" y1="42094" x2="26627" y2="64365"/>
                        <a14:foregroundMark x1="26627" y1="64365" x2="28253" y2="65479"/>
                        <a14:foregroundMark x1="28253" y1="65479" x2="30394" y2="63697"/>
                        <a14:foregroundMark x1="30394" y1="63697" x2="30394" y2="66147"/>
                        <a14:foregroundMark x1="30394" y1="66147" x2="31507" y2="66481"/>
                        <a14:foregroundMark x1="31507" y1="66815" x2="32021" y2="69376"/>
                        <a14:foregroundMark x1="32877" y1="69710" x2="55736" y2="87082"/>
                        <a14:foregroundMark x1="55479" y1="87416" x2="90668" y2="60802"/>
                        <a14:foregroundMark x1="90411" y1="60468" x2="90411" y2="58686"/>
                        <a14:foregroundMark x1="90411" y1="58686" x2="79195" y2="49889"/>
                        <a14:foregroundMark x1="64726" y1="2004" x2="66952" y2="5234"/>
                        <a14:foregroundMark x1="66952" y1="5568" x2="67209" y2="39198"/>
                        <a14:foregroundMark x1="68065" y1="38864" x2="69692" y2="40312"/>
                        <a14:foregroundMark x1="69692" y1="40312" x2="69692" y2="42428"/>
                        <a14:foregroundMark x1="69692" y1="42428" x2="74315" y2="45991"/>
                        <a14:foregroundMark x1="74572" y1="46325" x2="75086" y2="42762"/>
                        <a14:foregroundMark x1="75086" y1="42762" x2="74315" y2="43764"/>
                        <a14:foregroundMark x1="74315" y1="43764" x2="71575" y2="38864"/>
                        <a14:foregroundMark x1="71575" y1="38864" x2="72432" y2="38864"/>
                        <a14:foregroundMark x1="72432" y1="38864" x2="71832" y2="35301"/>
                        <a14:foregroundMark x1="71832" y1="35301" x2="74829" y2="32851"/>
                        <a14:foregroundMark x1="74829" y1="32851" x2="75685" y2="37082"/>
                        <a14:foregroundMark x1="75685" y1="37082" x2="77312" y2="33185"/>
                        <a14:foregroundMark x1="77312" y1="33185" x2="78938" y2="34967"/>
                        <a14:foregroundMark x1="78938" y1="34967" x2="79195" y2="37416"/>
                        <a14:foregroundMark x1="79195" y1="37416" x2="80308" y2="40980"/>
                        <a14:foregroundMark x1="80308" y1="40980" x2="78682" y2="45212"/>
                        <a14:foregroundMark x1="79709" y1="45212" x2="79709" y2="48441"/>
                        <a14:foregroundMark x1="17894" y1="78174" x2="29623" y2="68931"/>
                        <a14:foregroundMark x1="17380" y1="78508" x2="17380" y2="81403"/>
                        <a14:foregroundMark x1="17380" y1="81403" x2="37243" y2="95880"/>
                        <a14:foregroundMark x1="35873" y1="94543" x2="36986" y2="95880"/>
                        <a14:foregroundMark x1="37757" y1="96214" x2="49743" y2="86748"/>
                        <a14:foregroundMark x1="49743" y1="86748" x2="50086" y2="84521"/>
                        <a14:foregroundMark x1="50086" y1="84521" x2="51712" y2="83853"/>
                      </a14:backgroundRemoval>
                    </a14:imgEffect>
                  </a14:imgLayer>
                </a14:imgProps>
              </a:ext>
            </a:extLst>
          </a:blip>
          <a:stretch>
            <a:fillRect/>
          </a:stretch>
        </p:blipFill>
        <p:spPr>
          <a:xfrm>
            <a:off x="0" y="1964267"/>
            <a:ext cx="6021977" cy="3685852"/>
          </a:xfrm>
          <a:prstGeom prst="rect">
            <a:avLst/>
          </a:prstGeom>
        </p:spPr>
      </p:pic>
    </p:spTree>
    <p:extLst>
      <p:ext uri="{BB962C8B-B14F-4D97-AF65-F5344CB8AC3E}">
        <p14:creationId xmlns:p14="http://schemas.microsoft.com/office/powerpoint/2010/main" val="89226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the actual budget</a:t>
            </a:r>
            <a:endParaRPr lang="en-GB" dirty="0"/>
          </a:p>
        </p:txBody>
      </p:sp>
      <p:sp>
        <p:nvSpPr>
          <p:cNvPr id="3" name="Content Placeholder 2"/>
          <p:cNvSpPr>
            <a:spLocks noGrp="1"/>
          </p:cNvSpPr>
          <p:nvPr>
            <p:ph idx="1"/>
          </p:nvPr>
        </p:nvSpPr>
        <p:spPr/>
        <p:txBody>
          <a:bodyPr/>
          <a:lstStyle/>
          <a:p>
            <a:r>
              <a:rPr lang="en-GB" dirty="0" smtClean="0"/>
              <a:t>The budget should help the project manager control the project. So it should be done task by task, step by step. </a:t>
            </a:r>
          </a:p>
          <a:p>
            <a:r>
              <a:rPr lang="en-GB" dirty="0" smtClean="0"/>
              <a:t>You must thoroughly understand the component of each activity and use the </a:t>
            </a:r>
            <a:r>
              <a:rPr lang="en-GB" b="1" dirty="0" smtClean="0"/>
              <a:t>bottom up method </a:t>
            </a:r>
            <a:r>
              <a:rPr lang="en-GB" dirty="0" smtClean="0"/>
              <a:t>to cost out each one. Use the best estimating capabilities. </a:t>
            </a:r>
          </a:p>
          <a:p>
            <a:r>
              <a:rPr lang="en-GB" dirty="0" smtClean="0"/>
              <a:t>Costs are tied up to projects goals, so you must have enough money to meet the desired goals. </a:t>
            </a:r>
          </a:p>
          <a:p>
            <a:r>
              <a:rPr lang="en-GB" dirty="0" smtClean="0"/>
              <a:t>Costs are tied to time frames and schedules, and doing things faster costs more money. </a:t>
            </a:r>
            <a:endParaRPr lang="en-GB" dirty="0"/>
          </a:p>
        </p:txBody>
      </p:sp>
    </p:spTree>
    <p:extLst>
      <p:ext uri="{BB962C8B-B14F-4D97-AF65-F5344CB8AC3E}">
        <p14:creationId xmlns:p14="http://schemas.microsoft.com/office/powerpoint/2010/main" val="123787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Opinion matters</a:t>
            </a:r>
            <a:endParaRPr lang="en-GB" dirty="0"/>
          </a:p>
        </p:txBody>
      </p:sp>
      <p:sp>
        <p:nvSpPr>
          <p:cNvPr id="3" name="Content Placeholder 2"/>
          <p:cNvSpPr>
            <a:spLocks noGrp="1"/>
          </p:cNvSpPr>
          <p:nvPr>
            <p:ph idx="1"/>
          </p:nvPr>
        </p:nvSpPr>
        <p:spPr/>
        <p:txBody>
          <a:bodyPr/>
          <a:lstStyle/>
          <a:p>
            <a:r>
              <a:rPr lang="en-GB" dirty="0" smtClean="0"/>
              <a:t>Getting expert opinions (answer-back process)</a:t>
            </a:r>
          </a:p>
          <a:p>
            <a:r>
              <a:rPr lang="en-GB" dirty="0" smtClean="0"/>
              <a:t>People who can prove to be helpful in developing your estimate</a:t>
            </a:r>
          </a:p>
          <a:p>
            <a:pPr lvl="1"/>
            <a:r>
              <a:rPr lang="en-GB" dirty="0" smtClean="0"/>
              <a:t>Other project managers or experts</a:t>
            </a:r>
          </a:p>
          <a:p>
            <a:pPr lvl="1"/>
            <a:r>
              <a:rPr lang="en-GB" dirty="0" smtClean="0"/>
              <a:t>Your management team</a:t>
            </a:r>
          </a:p>
          <a:p>
            <a:pPr lvl="1"/>
            <a:r>
              <a:rPr lang="en-GB" dirty="0" smtClean="0"/>
              <a:t>Standard pricing guides</a:t>
            </a:r>
          </a:p>
        </p:txBody>
      </p:sp>
      <p:sp>
        <p:nvSpPr>
          <p:cNvPr id="4" name="AutoShape 2" descr="Five opinion columns you need to read this week - The State 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7388886" y="3188866"/>
            <a:ext cx="3428340" cy="2156426"/>
          </a:xfrm>
          <a:prstGeom prst="rect">
            <a:avLst/>
          </a:prstGeom>
        </p:spPr>
      </p:pic>
    </p:spTree>
    <p:extLst>
      <p:ext uri="{BB962C8B-B14F-4D97-AF65-F5344CB8AC3E}">
        <p14:creationId xmlns:p14="http://schemas.microsoft.com/office/powerpoint/2010/main" val="254443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Refining the Budget</a:t>
            </a:r>
            <a:endParaRPr lang="en-GB" dirty="0"/>
          </a:p>
        </p:txBody>
      </p:sp>
      <p:sp>
        <p:nvSpPr>
          <p:cNvPr id="3" name="Content Placeholder 2"/>
          <p:cNvSpPr>
            <a:spLocks noGrp="1"/>
          </p:cNvSpPr>
          <p:nvPr>
            <p:ph idx="1"/>
          </p:nvPr>
        </p:nvSpPr>
        <p:spPr/>
        <p:txBody>
          <a:bodyPr/>
          <a:lstStyle/>
          <a:p>
            <a:r>
              <a:rPr lang="en-GB" b="1" dirty="0" smtClean="0"/>
              <a:t>Doing the first </a:t>
            </a:r>
            <a:r>
              <a:rPr lang="en-GB" b="1" dirty="0" smtClean="0"/>
              <a:t>cut</a:t>
            </a:r>
            <a:r>
              <a:rPr lang="en-GB" dirty="0" smtClean="0"/>
              <a:t>:  First cut should never become the actual budget number. It is often remembered as real budget quotation</a:t>
            </a:r>
            <a:endParaRPr lang="en-GB" dirty="0" smtClean="0"/>
          </a:p>
          <a:p>
            <a:r>
              <a:rPr lang="en-GB" b="1" dirty="0" smtClean="0"/>
              <a:t>Doing a second </a:t>
            </a:r>
            <a:r>
              <a:rPr lang="en-GB" b="1" dirty="0" smtClean="0"/>
              <a:t>cut: </a:t>
            </a:r>
            <a:r>
              <a:rPr lang="en-GB" dirty="0" smtClean="0"/>
              <a:t>Ask other to carefully review the  budget and focus on the resources required for each time estimate. You should always look at the historical project costs for guidance</a:t>
            </a:r>
            <a:endParaRPr lang="en-GB" dirty="0" smtClean="0"/>
          </a:p>
          <a:p>
            <a:r>
              <a:rPr lang="en-GB" b="1" dirty="0" smtClean="0"/>
              <a:t>Getting it </a:t>
            </a:r>
            <a:r>
              <a:rPr lang="en-GB" b="1" dirty="0" smtClean="0"/>
              <a:t>right</a:t>
            </a:r>
            <a:r>
              <a:rPr lang="en-GB" dirty="0" smtClean="0"/>
              <a:t>: </a:t>
            </a:r>
            <a:r>
              <a:rPr lang="en-GB" dirty="0" smtClean="0"/>
              <a:t>In this step you dot he fine tuning</a:t>
            </a:r>
            <a:endParaRPr lang="en-GB" dirty="0" smtClean="0"/>
          </a:p>
          <a:p>
            <a:r>
              <a:rPr lang="en-GB" b="1" dirty="0" smtClean="0"/>
              <a:t>Wrapping it </a:t>
            </a:r>
            <a:r>
              <a:rPr lang="en-GB" b="1" dirty="0" smtClean="0"/>
              <a:t>up</a:t>
            </a:r>
            <a:r>
              <a:rPr lang="en-GB" dirty="0" smtClean="0"/>
              <a:t>: you figure out if the project is workable or affordable.</a:t>
            </a:r>
            <a:endParaRPr lang="en-GB" dirty="0" smtClean="0"/>
          </a:p>
          <a:p>
            <a:r>
              <a:rPr lang="en-GB" b="1" dirty="0" smtClean="0"/>
              <a:t>Presenting it for </a:t>
            </a:r>
            <a:r>
              <a:rPr lang="en-GB" b="1" dirty="0" smtClean="0"/>
              <a:t>approval</a:t>
            </a:r>
            <a:r>
              <a:rPr lang="en-GB" dirty="0" smtClean="0"/>
              <a:t>: it is finally presented to steering committee for approval.</a:t>
            </a:r>
            <a:endParaRPr lang="en-GB" dirty="0" smtClean="0"/>
          </a:p>
          <a:p>
            <a:pPr marL="0" indent="0" algn="ctr">
              <a:buNone/>
            </a:pPr>
            <a:r>
              <a:rPr lang="en-GB" dirty="0" smtClean="0"/>
              <a:t>DO NOT FORGET THE ADD CONTEGENCY RESERVE</a:t>
            </a:r>
            <a:endParaRPr lang="en-GB" dirty="0"/>
          </a:p>
        </p:txBody>
      </p:sp>
    </p:spTree>
    <p:extLst>
      <p:ext uri="{BB962C8B-B14F-4D97-AF65-F5344CB8AC3E}">
        <p14:creationId xmlns:p14="http://schemas.microsoft.com/office/powerpoint/2010/main" val="43606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Mastering the budget control</a:t>
            </a:r>
            <a:endParaRPr lang="en-GB" dirty="0"/>
          </a:p>
        </p:txBody>
      </p:sp>
      <p:sp>
        <p:nvSpPr>
          <p:cNvPr id="3" name="Content Placeholder 2"/>
          <p:cNvSpPr>
            <a:spLocks noGrp="1"/>
          </p:cNvSpPr>
          <p:nvPr>
            <p:ph idx="1"/>
          </p:nvPr>
        </p:nvSpPr>
        <p:spPr>
          <a:xfrm>
            <a:off x="685801" y="2142067"/>
            <a:ext cx="6995159" cy="3649133"/>
          </a:xfrm>
        </p:spPr>
        <p:txBody>
          <a:bodyPr/>
          <a:lstStyle/>
          <a:p>
            <a:r>
              <a:rPr lang="en-GB" dirty="0" smtClean="0"/>
              <a:t>You need to have full control over budget to avoid budget slippage.</a:t>
            </a:r>
          </a:p>
          <a:p>
            <a:r>
              <a:rPr lang="en-GB" dirty="0" smtClean="0"/>
              <a:t>It is prudent to know time value of money  invested in the project as we all know what a dollar buys today will be less a year from now. There are four ways you can validate your budget.</a:t>
            </a:r>
          </a:p>
          <a:p>
            <a:pPr lvl="1"/>
            <a:r>
              <a:rPr lang="en-GB" dirty="0" smtClean="0"/>
              <a:t>Cash flow analysis</a:t>
            </a:r>
          </a:p>
          <a:p>
            <a:pPr lvl="1"/>
            <a:r>
              <a:rPr lang="en-GB" dirty="0" smtClean="0"/>
              <a:t>Payback</a:t>
            </a:r>
          </a:p>
          <a:p>
            <a:pPr lvl="1"/>
            <a:r>
              <a:rPr lang="en-GB" dirty="0" smtClean="0"/>
              <a:t>Net present value</a:t>
            </a:r>
          </a:p>
          <a:p>
            <a:pPr lvl="1"/>
            <a:r>
              <a:rPr lang="en-GB" dirty="0" smtClean="0"/>
              <a:t>Internal rate of return</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286" b="96286" l="2097" r="96774"/>
                    </a14:imgEffect>
                  </a14:imgLayer>
                </a14:imgProps>
              </a:ext>
            </a:extLst>
          </a:blip>
          <a:stretch>
            <a:fillRect/>
          </a:stretch>
        </p:blipFill>
        <p:spPr>
          <a:xfrm>
            <a:off x="6428123" y="3202305"/>
            <a:ext cx="5260957" cy="2969895"/>
          </a:xfrm>
          <a:prstGeom prst="rect">
            <a:avLst/>
          </a:prstGeom>
        </p:spPr>
      </p:pic>
    </p:spTree>
    <p:extLst>
      <p:ext uri="{BB962C8B-B14F-4D97-AF65-F5344CB8AC3E}">
        <p14:creationId xmlns:p14="http://schemas.microsoft.com/office/powerpoint/2010/main" val="348599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Cash flow analysis</a:t>
            </a:r>
            <a:endParaRPr lang="en-GB" dirty="0"/>
          </a:p>
        </p:txBody>
      </p:sp>
      <p:sp>
        <p:nvSpPr>
          <p:cNvPr id="3" name="Content Placeholder 2"/>
          <p:cNvSpPr>
            <a:spLocks noGrp="1"/>
          </p:cNvSpPr>
          <p:nvPr>
            <p:ph idx="1"/>
          </p:nvPr>
        </p:nvSpPr>
        <p:spPr/>
        <p:txBody>
          <a:bodyPr/>
          <a:lstStyle/>
          <a:p>
            <a:r>
              <a:rPr lang="en-US" dirty="0"/>
              <a:t>A </a:t>
            </a:r>
            <a:r>
              <a:rPr lang="en-US" dirty="0" smtClean="0"/>
              <a:t>cash </a:t>
            </a:r>
            <a:r>
              <a:rPr lang="en-US" dirty="0"/>
              <a:t>flow statement is one of the most important financial statements for a project or </a:t>
            </a:r>
            <a:r>
              <a:rPr lang="en-US" dirty="0" smtClean="0"/>
              <a:t>business.</a:t>
            </a:r>
          </a:p>
          <a:p>
            <a:r>
              <a:rPr lang="en-US" dirty="0"/>
              <a:t>A cash flow analysis is a method for checking up on your firm's financial health</a:t>
            </a:r>
            <a:endParaRPr lang="en-US" dirty="0" smtClean="0"/>
          </a:p>
          <a:p>
            <a:r>
              <a:rPr lang="en-US" dirty="0"/>
              <a:t>A cash flow statement is a listing of the flows of cash into and out of the business or project. </a:t>
            </a:r>
            <a:endParaRPr lang="en-US" dirty="0" smtClean="0"/>
          </a:p>
          <a:p>
            <a:r>
              <a:rPr lang="en-US" dirty="0"/>
              <a:t>A cash flow statement is not only concerned with the amount of the cash flows but also the timing of the flows. Many cash flows are constructed with multiple time periods. For example, it may list monthly cash inflows and outflows over a year’s time</a:t>
            </a:r>
            <a:r>
              <a:rPr lang="en-US" dirty="0" smtClean="0"/>
              <a:t>.</a:t>
            </a:r>
          </a:p>
          <a:p>
            <a:r>
              <a:rPr lang="en-US" dirty="0"/>
              <a:t>Working capital is an important part of a cash flow analysis</a:t>
            </a:r>
            <a:endParaRPr lang="en-GB" dirty="0"/>
          </a:p>
        </p:txBody>
      </p:sp>
    </p:spTree>
    <p:extLst>
      <p:ext uri="{BB962C8B-B14F-4D97-AF65-F5344CB8AC3E}">
        <p14:creationId xmlns:p14="http://schemas.microsoft.com/office/powerpoint/2010/main" val="121202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payback</a:t>
            </a:r>
            <a:endParaRPr lang="en-GB" dirty="0"/>
          </a:p>
        </p:txBody>
      </p:sp>
      <p:sp>
        <p:nvSpPr>
          <p:cNvPr id="3" name="Content Placeholder 2"/>
          <p:cNvSpPr>
            <a:spLocks noGrp="1"/>
          </p:cNvSpPr>
          <p:nvPr>
            <p:ph idx="1"/>
          </p:nvPr>
        </p:nvSpPr>
        <p:spPr>
          <a:xfrm>
            <a:off x="685802" y="2142067"/>
            <a:ext cx="6172198" cy="3649133"/>
          </a:xfrm>
        </p:spPr>
        <p:txBody>
          <a:bodyPr/>
          <a:lstStyle/>
          <a:p>
            <a:r>
              <a:rPr lang="en-US" dirty="0"/>
              <a:t>The payback period refers to the amount of time it takes to recover the cost of an investment. Simply put, the payback period is the length of time an investment reaches a break-even point</a:t>
            </a:r>
            <a:r>
              <a:rPr lang="en-US" dirty="0" smtClean="0"/>
              <a:t>.</a:t>
            </a:r>
          </a:p>
          <a:p>
            <a:r>
              <a:rPr lang="en-US" dirty="0"/>
              <a:t>The desirability of an investment is directly related to its payback period. Shorter paybacks mean more attractive investments</a:t>
            </a:r>
            <a:r>
              <a:rPr lang="en-US" dirty="0" smtClean="0"/>
              <a:t>.</a:t>
            </a:r>
          </a:p>
          <a:p>
            <a:r>
              <a:rPr lang="en-US" dirty="0" smtClean="0"/>
              <a:t>Payback period can be calculated by dividing the initial investment/cost of project by net annual inflow.</a:t>
            </a:r>
          </a:p>
          <a:p>
            <a:endParaRPr lang="en-US" dirty="0" smtClean="0"/>
          </a:p>
          <a:p>
            <a:endParaRPr lang="en-GB"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5104" r="90000"/>
                    </a14:imgEffect>
                  </a14:imgLayer>
                </a14:imgProps>
              </a:ext>
            </a:extLst>
          </a:blip>
          <a:stretch>
            <a:fillRect/>
          </a:stretch>
        </p:blipFill>
        <p:spPr>
          <a:xfrm>
            <a:off x="7289073" y="1130950"/>
            <a:ext cx="5522592" cy="4141944"/>
          </a:xfrm>
          <a:prstGeom prst="rect">
            <a:avLst/>
          </a:prstGeom>
        </p:spPr>
      </p:pic>
      <p:pic>
        <p:nvPicPr>
          <p:cNvPr id="6" name="Picture 5"/>
          <p:cNvPicPr>
            <a:picLocks noChangeAspect="1"/>
          </p:cNvPicPr>
          <p:nvPr/>
        </p:nvPicPr>
        <p:blipFill rotWithShape="1">
          <a:blip r:embed="rId4"/>
          <a:srcRect l="11191" t="68000" r="14094" b="8952"/>
          <a:stretch/>
        </p:blipFill>
        <p:spPr>
          <a:xfrm>
            <a:off x="6858000" y="4349640"/>
            <a:ext cx="4480561" cy="1036612"/>
          </a:xfrm>
          <a:prstGeom prst="rect">
            <a:avLst/>
          </a:prstGeom>
        </p:spPr>
      </p:pic>
    </p:spTree>
    <p:extLst>
      <p:ext uri="{BB962C8B-B14F-4D97-AF65-F5344CB8AC3E}">
        <p14:creationId xmlns:p14="http://schemas.microsoft.com/office/powerpoint/2010/main" val="77824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 present value (NPV)</a:t>
            </a:r>
            <a:endParaRPr lang="en-GB" dirty="0"/>
          </a:p>
        </p:txBody>
      </p:sp>
      <p:sp>
        <p:nvSpPr>
          <p:cNvPr id="3" name="Content Placeholder 2"/>
          <p:cNvSpPr>
            <a:spLocks noGrp="1"/>
          </p:cNvSpPr>
          <p:nvPr>
            <p:ph idx="1"/>
          </p:nvPr>
        </p:nvSpPr>
        <p:spPr/>
        <p:txBody>
          <a:bodyPr/>
          <a:lstStyle/>
          <a:p>
            <a:r>
              <a:rPr lang="en-US" dirty="0"/>
              <a:t>The net present value method is used to evaluate current or potential investments and allows you to </a:t>
            </a:r>
            <a:r>
              <a:rPr lang="en-US" dirty="0" smtClean="0"/>
              <a:t>calculate </a:t>
            </a:r>
            <a:r>
              <a:rPr lang="en-US" dirty="0"/>
              <a:t>the expected return on investment (ROI) you'll receive</a:t>
            </a:r>
            <a:r>
              <a:rPr lang="en-US" dirty="0" smtClean="0"/>
              <a:t>.</a:t>
            </a:r>
          </a:p>
          <a:p>
            <a:r>
              <a:rPr lang="en-US" b="1" dirty="0"/>
              <a:t>Net Present Value (NPV) = Cash flow / (1 + discount rate) ^ number of time </a:t>
            </a:r>
            <a:r>
              <a:rPr lang="en-US" b="1" dirty="0" smtClean="0"/>
              <a:t>periods.</a:t>
            </a:r>
          </a:p>
          <a:p>
            <a:r>
              <a:rPr lang="en-US" dirty="0"/>
              <a:t>If the net present value is positive, your project is profitable. But, if the NPV is negative, your project is unprofitable</a:t>
            </a:r>
            <a:endParaRPr lang="en-GB" dirty="0"/>
          </a:p>
        </p:txBody>
      </p:sp>
    </p:spTree>
    <p:extLst>
      <p:ext uri="{BB962C8B-B14F-4D97-AF65-F5344CB8AC3E}">
        <p14:creationId xmlns:p14="http://schemas.microsoft.com/office/powerpoint/2010/main" val="3447216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rate of return</a:t>
            </a:r>
            <a:endParaRPr lang="en-GB" dirty="0"/>
          </a:p>
        </p:txBody>
      </p:sp>
      <p:sp>
        <p:nvSpPr>
          <p:cNvPr id="3" name="Content Placeholder 2"/>
          <p:cNvSpPr>
            <a:spLocks noGrp="1"/>
          </p:cNvSpPr>
          <p:nvPr>
            <p:ph idx="1"/>
          </p:nvPr>
        </p:nvSpPr>
        <p:spPr/>
        <p:txBody>
          <a:bodyPr/>
          <a:lstStyle/>
          <a:p>
            <a:r>
              <a:rPr lang="en-US" dirty="0"/>
              <a:t>Internal rate of return (IRR) is the interest rate at which the net present value of all the cash flows (both positive and negative) from a project or investment equal zero</a:t>
            </a:r>
            <a:r>
              <a:rPr lang="en-US" dirty="0" smtClean="0"/>
              <a:t>.</a:t>
            </a:r>
          </a:p>
          <a:p>
            <a:r>
              <a:rPr lang="en-US" dirty="0"/>
              <a:t>Internal rate of return is used to evaluate the attractiveness of a project or investment. If the IRR of a new project exceeds a company’s required rate of return, that project is desirable. If IRR falls below the required rate of return, the project should be </a:t>
            </a:r>
            <a:r>
              <a:rPr lang="en-US" dirty="0" smtClean="0"/>
              <a:t>rejected</a:t>
            </a:r>
            <a:r>
              <a:rPr lang="en-US" dirty="0" smtClean="0"/>
              <a:t>.</a:t>
            </a:r>
          </a:p>
          <a:p>
            <a:endParaRPr lang="en-GB" dirty="0"/>
          </a:p>
        </p:txBody>
      </p:sp>
      <p:pic>
        <p:nvPicPr>
          <p:cNvPr id="4" name="Picture 3"/>
          <p:cNvPicPr>
            <a:picLocks noChangeAspect="1"/>
          </p:cNvPicPr>
          <p:nvPr/>
        </p:nvPicPr>
        <p:blipFill>
          <a:blip r:embed="rId2"/>
          <a:stretch>
            <a:fillRect/>
          </a:stretch>
        </p:blipFill>
        <p:spPr>
          <a:xfrm>
            <a:off x="4239577" y="4802505"/>
            <a:ext cx="3438525" cy="1276350"/>
          </a:xfrm>
          <a:prstGeom prst="rect">
            <a:avLst/>
          </a:prstGeom>
        </p:spPr>
      </p:pic>
    </p:spTree>
    <p:extLst>
      <p:ext uri="{BB962C8B-B14F-4D97-AF65-F5344CB8AC3E}">
        <p14:creationId xmlns:p14="http://schemas.microsoft.com/office/powerpoint/2010/main" val="53693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685801" y="2065867"/>
            <a:ext cx="10131425" cy="4613607"/>
          </a:xfrm>
        </p:spPr>
        <p:txBody>
          <a:bodyPr/>
          <a:lstStyle/>
          <a:p>
            <a:r>
              <a:rPr lang="en-GB" dirty="0" smtClean="0"/>
              <a:t>What is project budgeting?</a:t>
            </a:r>
            <a:endParaRPr lang="en-GB" dirty="0"/>
          </a:p>
          <a:p>
            <a:r>
              <a:rPr lang="en-GB" dirty="0" smtClean="0"/>
              <a:t>Avoiding the classic budgeting mistake</a:t>
            </a:r>
          </a:p>
          <a:p>
            <a:r>
              <a:rPr lang="en-GB" dirty="0" smtClean="0"/>
              <a:t>Three levels of accuracy</a:t>
            </a:r>
          </a:p>
          <a:p>
            <a:r>
              <a:rPr lang="en-GB" dirty="0" smtClean="0"/>
              <a:t>Things needed to be documented</a:t>
            </a:r>
          </a:p>
          <a:p>
            <a:r>
              <a:rPr lang="en-GB" dirty="0" smtClean="0"/>
              <a:t>Sources of data for building budget</a:t>
            </a:r>
          </a:p>
          <a:p>
            <a:r>
              <a:rPr lang="en-GB" dirty="0" smtClean="0"/>
              <a:t>Building the actual budget</a:t>
            </a:r>
          </a:p>
          <a:p>
            <a:r>
              <a:rPr lang="en-GB" dirty="0" smtClean="0"/>
              <a:t>Refining the budget</a:t>
            </a:r>
          </a:p>
          <a:p>
            <a:r>
              <a:rPr lang="en-GB" dirty="0" smtClean="0"/>
              <a:t>Mastering the budget control</a:t>
            </a:r>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val="165274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164653" cy="1371600"/>
          </a:xfrm>
        </p:spPr>
        <p:txBody>
          <a:bodyPr/>
          <a:lstStyle/>
          <a:p>
            <a:r>
              <a:rPr lang="en-GB" dirty="0" smtClean="0"/>
              <a:t>What is project budgeting?</a:t>
            </a:r>
            <a:endParaRPr lang="en-GB" dirty="0"/>
          </a:p>
        </p:txBody>
      </p:sp>
      <p:pic>
        <p:nvPicPr>
          <p:cNvPr id="5" name="Picture Placeholder 4"/>
          <p:cNvPicPr>
            <a:picLocks noGrp="1" noChangeAspect="1"/>
          </p:cNvPicPr>
          <p:nvPr>
            <p:ph type="pic" idx="1"/>
          </p:nvPr>
        </p:nvPicPr>
        <p:blipFill>
          <a:blip r:embed="rId2">
            <a:extLst>
              <a:ext uri="{BEBA8EAE-BF5A-486C-A8C5-ECC9F3942E4B}">
                <a14:imgProps xmlns:a14="http://schemas.microsoft.com/office/drawing/2010/main">
                  <a14:imgLayer r:embed="rId3">
                    <a14:imgEffect>
                      <a14:backgroundRemoval t="10000" b="90000" l="21292" r="78708"/>
                    </a14:imgEffect>
                  </a14:imgLayer>
                </a14:imgProps>
              </a:ext>
            </a:extLst>
          </a:blip>
          <a:srcRect l="14115" r="14115"/>
          <a:stretch>
            <a:fillRect/>
          </a:stretch>
        </p:blipFill>
        <p:spPr>
          <a:xfrm>
            <a:off x="7627693" y="1423851"/>
            <a:ext cx="3280974" cy="4572000"/>
          </a:xfrm>
          <a:prstGeom prst="rect">
            <a:avLst/>
          </a:prstGeom>
          <a:ln>
            <a:noFill/>
          </a:ln>
        </p:spPr>
      </p:pic>
      <p:sp>
        <p:nvSpPr>
          <p:cNvPr id="3" name="Content Placeholder 2"/>
          <p:cNvSpPr>
            <a:spLocks noGrp="1"/>
          </p:cNvSpPr>
          <p:nvPr>
            <p:ph type="body" sz="half" idx="2"/>
          </p:nvPr>
        </p:nvSpPr>
        <p:spPr>
          <a:xfrm>
            <a:off x="685800" y="2860766"/>
            <a:ext cx="6164653" cy="2625634"/>
          </a:xfrm>
        </p:spPr>
        <p:txBody>
          <a:bodyPr>
            <a:normAutofit/>
          </a:bodyPr>
          <a:lstStyle/>
          <a:p>
            <a:r>
              <a:rPr lang="en-US" dirty="0"/>
              <a:t>Project budgeting is determining the total amount of money that is allocated for the project to use. </a:t>
            </a:r>
            <a:endParaRPr lang="en-US" dirty="0" smtClean="0"/>
          </a:p>
          <a:p>
            <a:r>
              <a:rPr lang="en-US" dirty="0" smtClean="0"/>
              <a:t>The </a:t>
            </a:r>
            <a:r>
              <a:rPr lang="en-US" dirty="0"/>
              <a:t>project budget has been estimated by the project manager and/or the project management team. </a:t>
            </a:r>
            <a:endParaRPr lang="en-US" dirty="0" smtClean="0"/>
          </a:p>
          <a:p>
            <a:r>
              <a:rPr lang="en-US" dirty="0" smtClean="0"/>
              <a:t>The </a:t>
            </a:r>
            <a:r>
              <a:rPr lang="en-US" dirty="0"/>
              <a:t>budget is an estimate of all the costs that should be required to complete the project. We use the words 'should be' because if a project is poorly estimated, then the project will require more costs.</a:t>
            </a:r>
            <a:endParaRPr lang="en-GB" dirty="0"/>
          </a:p>
        </p:txBody>
      </p:sp>
      <p:sp>
        <p:nvSpPr>
          <p:cNvPr id="6" name="TextBox 5"/>
          <p:cNvSpPr txBox="1"/>
          <p:nvPr/>
        </p:nvSpPr>
        <p:spPr>
          <a:xfrm>
            <a:off x="1985046" y="5486400"/>
            <a:ext cx="3566160" cy="646331"/>
          </a:xfrm>
          <a:prstGeom prst="rect">
            <a:avLst/>
          </a:prstGeom>
          <a:solidFill>
            <a:schemeClr val="bg2">
              <a:lumMod val="75000"/>
            </a:schemeClr>
          </a:solidFill>
        </p:spPr>
        <p:txBody>
          <a:bodyPr wrap="square" rtlCol="0">
            <a:spAutoFit/>
          </a:bodyPr>
          <a:lstStyle/>
          <a:p>
            <a:r>
              <a:rPr lang="en-GB" dirty="0" smtClean="0"/>
              <a:t>The conceptual budget process is;</a:t>
            </a:r>
          </a:p>
          <a:p>
            <a:r>
              <a:rPr lang="en-GB" dirty="0" smtClean="0"/>
              <a:t>People + Resources + Time = Budget</a:t>
            </a:r>
            <a:endParaRPr lang="en-GB" dirty="0"/>
          </a:p>
        </p:txBody>
      </p:sp>
    </p:spTree>
    <p:extLst>
      <p:ext uri="{BB962C8B-B14F-4D97-AF65-F5344CB8AC3E}">
        <p14:creationId xmlns:p14="http://schemas.microsoft.com/office/powerpoint/2010/main" val="327074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Avoiding the classic budgeting mistakes</a:t>
            </a:r>
            <a:endParaRPr lang="en-GB" dirty="0"/>
          </a:p>
        </p:txBody>
      </p:sp>
      <p:sp>
        <p:nvSpPr>
          <p:cNvPr id="3" name="Content Placeholder 2"/>
          <p:cNvSpPr>
            <a:spLocks noGrp="1"/>
          </p:cNvSpPr>
          <p:nvPr>
            <p:ph idx="1"/>
          </p:nvPr>
        </p:nvSpPr>
        <p:spPr>
          <a:xfrm>
            <a:off x="685802" y="2142067"/>
            <a:ext cx="8719456" cy="4162697"/>
          </a:xfrm>
        </p:spPr>
        <p:txBody>
          <a:bodyPr/>
          <a:lstStyle/>
          <a:p>
            <a:r>
              <a:rPr lang="en-GB" dirty="0" smtClean="0"/>
              <a:t>Before you start estimating the budget, desist from the following mistakes</a:t>
            </a:r>
          </a:p>
          <a:p>
            <a:r>
              <a:rPr lang="en-GB" b="1" dirty="0" smtClean="0"/>
              <a:t>Mistake 1</a:t>
            </a:r>
            <a:r>
              <a:rPr lang="en-GB" dirty="0" smtClean="0"/>
              <a:t>: Never blurt out some random numbers that you think might be your estimate of your budget. Speaking off the top of your head can lead to scope misinterpretation. </a:t>
            </a:r>
          </a:p>
          <a:p>
            <a:r>
              <a:rPr lang="en-GB" b="1" dirty="0" smtClean="0"/>
              <a:t>Mistake 2</a:t>
            </a:r>
            <a:r>
              <a:rPr lang="en-GB" dirty="0" smtClean="0"/>
              <a:t>: Thinking of developing a budget without creating WBS. Poorly defined number can never give the best estimate of your costs. Do not rush. Better wait for WBS to complete. </a:t>
            </a:r>
          </a:p>
          <a:p>
            <a:r>
              <a:rPr lang="en-GB" b="1" dirty="0" smtClean="0"/>
              <a:t>Mistake 3</a:t>
            </a:r>
            <a:r>
              <a:rPr lang="en-GB" dirty="0" smtClean="0"/>
              <a:t>: Failing to account for the risks in completing the project. It does not allow you to have flexibility in budget. </a:t>
            </a:r>
          </a:p>
          <a:p>
            <a:r>
              <a:rPr lang="en-GB" b="1" dirty="0" smtClean="0"/>
              <a:t>Mistake 4</a:t>
            </a:r>
            <a:r>
              <a:rPr lang="en-GB" dirty="0" smtClean="0"/>
              <a:t>: Not applying the proper experience and skills levels of the people available to the project work. It would take longer to complete the work.</a:t>
            </a:r>
          </a:p>
          <a:p>
            <a:endParaRPr lang="en-GB"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100000" l="9524" r="100000"/>
                    </a14:imgEffect>
                  </a14:imgLayer>
                </a14:imgProps>
              </a:ext>
            </a:extLst>
          </a:blip>
          <a:stretch>
            <a:fillRect/>
          </a:stretch>
        </p:blipFill>
        <p:spPr>
          <a:xfrm>
            <a:off x="8331789" y="2065867"/>
            <a:ext cx="3860211" cy="2782630"/>
          </a:xfrm>
          <a:prstGeom prst="rect">
            <a:avLst/>
          </a:prstGeom>
        </p:spPr>
      </p:pic>
    </p:spTree>
    <p:extLst>
      <p:ext uri="{BB962C8B-B14F-4D97-AF65-F5344CB8AC3E}">
        <p14:creationId xmlns:p14="http://schemas.microsoft.com/office/powerpoint/2010/main" val="147160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levels of accuracy for estimating</a:t>
            </a:r>
            <a:endParaRPr lang="en-GB" dirty="0"/>
          </a:p>
        </p:txBody>
      </p:sp>
      <p:sp>
        <p:nvSpPr>
          <p:cNvPr id="3" name="Content Placeholder 2"/>
          <p:cNvSpPr>
            <a:spLocks noGrp="1"/>
          </p:cNvSpPr>
          <p:nvPr>
            <p:ph idx="1"/>
          </p:nvPr>
        </p:nvSpPr>
        <p:spPr>
          <a:xfrm>
            <a:off x="685801" y="2142067"/>
            <a:ext cx="7978139" cy="3649133"/>
          </a:xfrm>
        </p:spPr>
        <p:txBody>
          <a:bodyPr/>
          <a:lstStyle/>
          <a:p>
            <a:r>
              <a:rPr lang="en-GB" b="1" dirty="0" smtClean="0"/>
              <a:t>Ballpark estimate: </a:t>
            </a:r>
            <a:r>
              <a:rPr lang="en-US" dirty="0"/>
              <a:t>A ballpark figure is a rough numerical estimate or approximation of the value of something that is otherwise </a:t>
            </a:r>
            <a:r>
              <a:rPr lang="en-US" dirty="0" smtClean="0"/>
              <a:t>unknown.  It is only useful if you are experienced enough  to have a true gut-level feel for the entire project must cost. </a:t>
            </a:r>
          </a:p>
          <a:p>
            <a:r>
              <a:rPr lang="en-US" b="1" dirty="0" smtClean="0"/>
              <a:t>Rough order of magnitude</a:t>
            </a:r>
            <a:r>
              <a:rPr lang="en-US" dirty="0" smtClean="0"/>
              <a:t>: During the project definition phase, you might recognize aspects of the project that are similar to the project you worked on before. </a:t>
            </a:r>
            <a:r>
              <a:rPr lang="en-US" dirty="0" smtClean="0"/>
              <a:t>(</a:t>
            </a:r>
            <a:r>
              <a:rPr lang="en-US" dirty="0" smtClean="0"/>
              <a:t>analogous</a:t>
            </a:r>
            <a:r>
              <a:rPr lang="en-US" dirty="0" smtClean="0"/>
              <a:t> </a:t>
            </a:r>
            <a:r>
              <a:rPr lang="en-US" dirty="0" smtClean="0"/>
              <a:t>estimate)</a:t>
            </a:r>
          </a:p>
          <a:p>
            <a:r>
              <a:rPr lang="en-US" b="1" dirty="0" smtClean="0"/>
              <a:t>Detailed estimate: </a:t>
            </a:r>
            <a:r>
              <a:rPr lang="en-US" dirty="0" smtClean="0"/>
              <a:t>the two earlier estimates can occur in the project definition phase, whereas this level of budgeting occurs in the project planning phase. The project managers roll up all the estimated cost and develops a budget. This is also called bottom-up estimate. This kind of estimate takes months.</a:t>
            </a:r>
            <a:endParaRPr lang="en-GB"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778" b="100000" l="4000" r="100000"/>
                    </a14:imgEffect>
                  </a14:imgLayer>
                </a14:imgProps>
              </a:ext>
            </a:extLst>
          </a:blip>
          <a:stretch>
            <a:fillRect/>
          </a:stretch>
        </p:blipFill>
        <p:spPr>
          <a:xfrm>
            <a:off x="8674101" y="2700337"/>
            <a:ext cx="2143125" cy="2143125"/>
          </a:xfrm>
          <a:prstGeom prst="rect">
            <a:avLst/>
          </a:prstGeom>
          <a:ln>
            <a:noFill/>
          </a:ln>
        </p:spPr>
      </p:pic>
    </p:spTree>
    <p:extLst>
      <p:ext uri="{BB962C8B-B14F-4D97-AF65-F5344CB8AC3E}">
        <p14:creationId xmlns:p14="http://schemas.microsoft.com/office/powerpoint/2010/main" val="398650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needed to be documented</a:t>
            </a:r>
            <a:endParaRPr lang="en-GB" dirty="0"/>
          </a:p>
        </p:txBody>
      </p:sp>
      <p:sp>
        <p:nvSpPr>
          <p:cNvPr id="3" name="Content Placeholder 2"/>
          <p:cNvSpPr>
            <a:spLocks noGrp="1"/>
          </p:cNvSpPr>
          <p:nvPr>
            <p:ph idx="1"/>
          </p:nvPr>
        </p:nvSpPr>
        <p:spPr>
          <a:xfrm>
            <a:off x="685801" y="2142067"/>
            <a:ext cx="10131425" cy="2635673"/>
          </a:xfrm>
        </p:spPr>
        <p:txBody>
          <a:bodyPr/>
          <a:lstStyle/>
          <a:p>
            <a:r>
              <a:rPr lang="en-GB" dirty="0" smtClean="0"/>
              <a:t>The basis of the estimates (how it was developed)</a:t>
            </a:r>
          </a:p>
          <a:p>
            <a:r>
              <a:rPr lang="en-GB" dirty="0" smtClean="0"/>
              <a:t>All assumptions that were made.</a:t>
            </a:r>
          </a:p>
          <a:p>
            <a:r>
              <a:rPr lang="en-GB" dirty="0" smtClean="0"/>
              <a:t>Known constraints.</a:t>
            </a:r>
          </a:p>
          <a:p>
            <a:r>
              <a:rPr lang="en-GB" dirty="0" smtClean="0"/>
              <a:t>Confidence level</a:t>
            </a:r>
            <a:endParaRPr lang="en-GB" dirty="0"/>
          </a:p>
        </p:txBody>
      </p:sp>
      <p:sp>
        <p:nvSpPr>
          <p:cNvPr id="4" name="TextBox 3"/>
          <p:cNvSpPr txBox="1"/>
          <p:nvPr/>
        </p:nvSpPr>
        <p:spPr>
          <a:xfrm>
            <a:off x="2971800" y="4983480"/>
            <a:ext cx="5989320" cy="1200329"/>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t>PEDDING</a:t>
            </a:r>
            <a:r>
              <a:rPr lang="en-GB" dirty="0" smtClean="0"/>
              <a:t>:</a:t>
            </a:r>
            <a:r>
              <a:rPr lang="en-US" dirty="0"/>
              <a:t>Padding the budget means making the budget proposal larger than the actual estimates for the project</a:t>
            </a:r>
            <a:r>
              <a:rPr lang="en-US" dirty="0" smtClean="0"/>
              <a:t>. It occurs when managers have lack of information. It affects the quality of estimate.</a:t>
            </a:r>
            <a:r>
              <a:rPr lang="en-GB" dirty="0" smtClean="0"/>
              <a:t> </a:t>
            </a:r>
            <a:endParaRPr lang="en-GB" dirty="0"/>
          </a:p>
        </p:txBody>
      </p:sp>
    </p:spTree>
    <p:extLst>
      <p:ext uri="{BB962C8B-B14F-4D97-AF65-F5344CB8AC3E}">
        <p14:creationId xmlns:p14="http://schemas.microsoft.com/office/powerpoint/2010/main" val="247077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data for building the budget</a:t>
            </a:r>
            <a:endParaRPr lang="en-GB" dirty="0"/>
          </a:p>
        </p:txBody>
      </p:sp>
      <p:sp>
        <p:nvSpPr>
          <p:cNvPr id="3" name="Content Placeholder 2"/>
          <p:cNvSpPr>
            <a:spLocks noGrp="1"/>
          </p:cNvSpPr>
          <p:nvPr>
            <p:ph idx="1"/>
          </p:nvPr>
        </p:nvSpPr>
        <p:spPr/>
        <p:txBody>
          <a:bodyPr/>
          <a:lstStyle/>
          <a:p>
            <a:r>
              <a:rPr lang="en-GB" dirty="0" smtClean="0"/>
              <a:t>INTRERNAL LABOR</a:t>
            </a:r>
          </a:p>
          <a:p>
            <a:r>
              <a:rPr lang="en-GB" dirty="0" smtClean="0"/>
              <a:t>INTERNAL EQUIPMENT</a:t>
            </a:r>
          </a:p>
          <a:p>
            <a:r>
              <a:rPr lang="en-GB" dirty="0" smtClean="0"/>
              <a:t>EXTERNAL LABOR AND EQUIPMENT</a:t>
            </a:r>
          </a:p>
          <a:p>
            <a:r>
              <a:rPr lang="en-GB" dirty="0" smtClean="0"/>
              <a:t>MATERIALS</a:t>
            </a:r>
          </a:p>
          <a:p>
            <a:r>
              <a:rPr lang="en-GB" dirty="0" smtClean="0"/>
              <a:t>TRAVEL</a:t>
            </a:r>
            <a:endParaRPr lang="en-GB" dirty="0"/>
          </a:p>
        </p:txBody>
      </p:sp>
      <p:pic>
        <p:nvPicPr>
          <p:cNvPr id="1026" name="Picture 2" descr="Construction Project Management Software– Zoho Pro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860" y="2142067"/>
            <a:ext cx="5311140" cy="341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1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Direct and indirect cost</a:t>
            </a:r>
            <a:endParaRPr lang="en-GB" dirty="0"/>
          </a:p>
        </p:txBody>
      </p:sp>
      <p:sp>
        <p:nvSpPr>
          <p:cNvPr id="3" name="Content Placeholder 2"/>
          <p:cNvSpPr>
            <a:spLocks noGrp="1"/>
          </p:cNvSpPr>
          <p:nvPr>
            <p:ph idx="1"/>
          </p:nvPr>
        </p:nvSpPr>
        <p:spPr/>
        <p:txBody>
          <a:bodyPr/>
          <a:lstStyle/>
          <a:p>
            <a:r>
              <a:rPr lang="en-GB" dirty="0" smtClean="0"/>
              <a:t>Direct costs include the following:</a:t>
            </a:r>
          </a:p>
          <a:p>
            <a:pPr lvl="1"/>
            <a:r>
              <a:rPr lang="en-GB" dirty="0" smtClean="0"/>
              <a:t>Labour: the cost of people working on the project</a:t>
            </a:r>
          </a:p>
          <a:p>
            <a:pPr lvl="1"/>
            <a:r>
              <a:rPr lang="en-GB" dirty="0" smtClean="0"/>
              <a:t>Supplies and raw material</a:t>
            </a:r>
          </a:p>
          <a:p>
            <a:pPr lvl="1"/>
            <a:r>
              <a:rPr lang="en-GB" dirty="0" smtClean="0"/>
              <a:t>Equipment</a:t>
            </a:r>
          </a:p>
          <a:p>
            <a:pPr lvl="1"/>
            <a:r>
              <a:rPr lang="en-GB" dirty="0" smtClean="0"/>
              <a:t>Travel</a:t>
            </a:r>
          </a:p>
          <a:p>
            <a:pPr lvl="1"/>
            <a:r>
              <a:rPr lang="en-GB" dirty="0" smtClean="0"/>
              <a:t>Legal fees</a:t>
            </a:r>
          </a:p>
          <a:p>
            <a:pPr lvl="1"/>
            <a:r>
              <a:rPr lang="en-GB" dirty="0" smtClean="0"/>
              <a:t>Training</a:t>
            </a:r>
          </a:p>
          <a:p>
            <a:pPr lvl="1"/>
            <a:r>
              <a:rPr lang="en-GB" dirty="0" smtClean="0"/>
              <a:t>Marketing and advertising</a:t>
            </a:r>
          </a:p>
        </p:txBody>
      </p:sp>
    </p:spTree>
    <p:extLst>
      <p:ext uri="{BB962C8B-B14F-4D97-AF65-F5344CB8AC3E}">
        <p14:creationId xmlns:p14="http://schemas.microsoft.com/office/powerpoint/2010/main" val="119437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Direct and indirect cost</a:t>
            </a:r>
            <a:endParaRPr lang="en-GB" dirty="0"/>
          </a:p>
        </p:txBody>
      </p:sp>
      <p:sp>
        <p:nvSpPr>
          <p:cNvPr id="3" name="Content Placeholder 2"/>
          <p:cNvSpPr>
            <a:spLocks noGrp="1"/>
          </p:cNvSpPr>
          <p:nvPr>
            <p:ph idx="1"/>
          </p:nvPr>
        </p:nvSpPr>
        <p:spPr/>
        <p:txBody>
          <a:bodyPr/>
          <a:lstStyle/>
          <a:p>
            <a:r>
              <a:rPr lang="en-GB" dirty="0" smtClean="0"/>
              <a:t>Indirect costs include:</a:t>
            </a:r>
          </a:p>
          <a:p>
            <a:pPr lvl="1"/>
            <a:r>
              <a:rPr lang="en-GB" dirty="0" smtClean="0"/>
              <a:t>Facilities</a:t>
            </a:r>
          </a:p>
          <a:p>
            <a:pPr lvl="1"/>
            <a:r>
              <a:rPr lang="en-GB" dirty="0" smtClean="0"/>
              <a:t>Site-specific requirement</a:t>
            </a:r>
          </a:p>
          <a:p>
            <a:pPr lvl="1"/>
            <a:r>
              <a:rPr lang="en-GB" dirty="0" smtClean="0"/>
              <a:t>Management and administrative overhead</a:t>
            </a:r>
          </a:p>
          <a:p>
            <a:pPr marL="0" indent="0">
              <a:buNone/>
            </a:pPr>
            <a:endParaRPr lang="en-GB" dirty="0"/>
          </a:p>
        </p:txBody>
      </p:sp>
    </p:spTree>
    <p:extLst>
      <p:ext uri="{BB962C8B-B14F-4D97-AF65-F5344CB8AC3E}">
        <p14:creationId xmlns:p14="http://schemas.microsoft.com/office/powerpoint/2010/main" val="3541648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2856</TotalTime>
  <Words>1216</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Celestial</vt:lpstr>
      <vt:lpstr>Budgeting and cost control options</vt:lpstr>
      <vt:lpstr>outline</vt:lpstr>
      <vt:lpstr>What is project budgeting?</vt:lpstr>
      <vt:lpstr>Avoiding the classic budgeting mistakes</vt:lpstr>
      <vt:lpstr>Three levels of accuracy for estimating</vt:lpstr>
      <vt:lpstr>Things needed to be documented</vt:lpstr>
      <vt:lpstr>Sources of data for building the budget</vt:lpstr>
      <vt:lpstr>Direct and indirect cost</vt:lpstr>
      <vt:lpstr>Direct and indirect cost</vt:lpstr>
      <vt:lpstr>Building the actual budget</vt:lpstr>
      <vt:lpstr>Opinion matters</vt:lpstr>
      <vt:lpstr>Refining the Budget</vt:lpstr>
      <vt:lpstr>Mastering the budget control</vt:lpstr>
      <vt:lpstr>Cash flow analysis</vt:lpstr>
      <vt:lpstr>payback</vt:lpstr>
      <vt:lpstr>NET present value (NPV)</vt:lpstr>
      <vt:lpstr>Internal rate of return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Budgeting and cost control options</dc:title>
  <dc:creator>Windows User</dc:creator>
  <cp:lastModifiedBy>Windows User</cp:lastModifiedBy>
  <cp:revision>48</cp:revision>
  <dcterms:created xsi:type="dcterms:W3CDTF">2020-04-22T09:38:06Z</dcterms:created>
  <dcterms:modified xsi:type="dcterms:W3CDTF">2020-05-02T10:47:19Z</dcterms:modified>
</cp:coreProperties>
</file>