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9" r:id="rId4"/>
    <p:sldId id="260" r:id="rId5"/>
    <p:sldId id="261" r:id="rId6"/>
    <p:sldId id="262"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9" autoAdjust="0"/>
    <p:restoredTop sz="94660"/>
  </p:normalViewPr>
  <p:slideViewPr>
    <p:cSldViewPr snapToGrid="0">
      <p:cViewPr varScale="1">
        <p:scale>
          <a:sx n="75" d="100"/>
          <a:sy n="75" d="100"/>
        </p:scale>
        <p:origin x="81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19"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20"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21"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22"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23"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24"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28972576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00"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1048601"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048602" name="Date Placeholder 3"/>
          <p:cNvSpPr>
            <a:spLocks noGrp="1"/>
          </p:cNvSpPr>
          <p:nvPr>
            <p:ph type="dt" sz="half" idx="10"/>
          </p:nvPr>
        </p:nvSpPr>
        <p:spPr/>
        <p:txBody>
          <a:bodyPr/>
          <a:lstStyle/>
          <a:p>
            <a:fld id="{CAB5B19A-A4F7-4A02-8DD8-A2AED000464D}" type="datetimeFigureOut">
              <a:rPr lang="en-US" smtClean="0"/>
              <a:t>5/3/2020</a:t>
            </a:fld>
            <a:endParaRPr lang="en-US" dirty="0"/>
          </a:p>
        </p:txBody>
      </p:sp>
      <p:sp>
        <p:nvSpPr>
          <p:cNvPr id="1048603" name="Footer Placeholder 4"/>
          <p:cNvSpPr>
            <a:spLocks noGrp="1"/>
          </p:cNvSpPr>
          <p:nvPr>
            <p:ph type="ftr" sz="quarter" idx="11"/>
          </p:nvPr>
        </p:nvSpPr>
        <p:spPr/>
        <p:txBody>
          <a:bodyPr/>
          <a:lstStyle/>
          <a:p>
            <a:endParaRPr lang="en-US" dirty="0"/>
          </a:p>
        </p:txBody>
      </p:sp>
      <p:sp>
        <p:nvSpPr>
          <p:cNvPr id="1048604" name="Slide Number Placeholder 5"/>
          <p:cNvSpPr>
            <a:spLocks noGrp="1"/>
          </p:cNvSpPr>
          <p:nvPr>
            <p:ph type="sldNum" sz="quarter" idx="12"/>
          </p:nvPr>
        </p:nvSpPr>
        <p:spPr/>
        <p:txBody>
          <a:bodyPr/>
          <a:lstStyle/>
          <a:p>
            <a:fld id="{FFD83300-B81B-4859-8F5E-5C26E339E43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89" name="Title 1"/>
          <p:cNvSpPr>
            <a:spLocks noGrp="1"/>
          </p:cNvSpPr>
          <p:nvPr>
            <p:ph type="title"/>
          </p:nvPr>
        </p:nvSpPr>
        <p:spPr/>
        <p:txBody>
          <a:bodyPr/>
          <a:lstStyle/>
          <a:p>
            <a:r>
              <a:rPr lang="en-US" smtClean="0"/>
              <a:t>Click to edit Master title style</a:t>
            </a:r>
            <a:endParaRPr lang="en-US" dirty="0"/>
          </a:p>
        </p:txBody>
      </p:sp>
      <p:sp>
        <p:nvSpPr>
          <p:cNvPr id="1048690"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91" name="Date Placeholder 3"/>
          <p:cNvSpPr>
            <a:spLocks noGrp="1"/>
          </p:cNvSpPr>
          <p:nvPr>
            <p:ph type="dt" sz="half" idx="10"/>
          </p:nvPr>
        </p:nvSpPr>
        <p:spPr/>
        <p:txBody>
          <a:bodyPr/>
          <a:lstStyle/>
          <a:p>
            <a:fld id="{CAB5B19A-A4F7-4A02-8DD8-A2AED000464D}" type="datetimeFigureOut">
              <a:rPr lang="en-US" smtClean="0"/>
              <a:t>5/3/2020</a:t>
            </a:fld>
            <a:endParaRPr lang="en-US" dirty="0"/>
          </a:p>
        </p:txBody>
      </p:sp>
      <p:sp>
        <p:nvSpPr>
          <p:cNvPr id="1048692" name="Footer Placeholder 4"/>
          <p:cNvSpPr>
            <a:spLocks noGrp="1"/>
          </p:cNvSpPr>
          <p:nvPr>
            <p:ph type="ftr" sz="quarter" idx="11"/>
          </p:nvPr>
        </p:nvSpPr>
        <p:spPr/>
        <p:txBody>
          <a:bodyPr/>
          <a:lstStyle/>
          <a:p>
            <a:endParaRPr lang="en-US" dirty="0"/>
          </a:p>
        </p:txBody>
      </p:sp>
      <p:sp>
        <p:nvSpPr>
          <p:cNvPr id="1048693" name="Slide Number Placeholder 5"/>
          <p:cNvSpPr>
            <a:spLocks noGrp="1"/>
          </p:cNvSpPr>
          <p:nvPr>
            <p:ph type="sldNum" sz="quarter" idx="12"/>
          </p:nvPr>
        </p:nvSpPr>
        <p:spPr/>
        <p:txBody>
          <a:bodyPr/>
          <a:lstStyle/>
          <a:p>
            <a:fld id="{FFD83300-B81B-4859-8F5E-5C26E339E43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78"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1048679"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80" name="Date Placeholder 3"/>
          <p:cNvSpPr>
            <a:spLocks noGrp="1"/>
          </p:cNvSpPr>
          <p:nvPr>
            <p:ph type="dt" sz="half" idx="10"/>
          </p:nvPr>
        </p:nvSpPr>
        <p:spPr/>
        <p:txBody>
          <a:bodyPr/>
          <a:lstStyle/>
          <a:p>
            <a:fld id="{CAB5B19A-A4F7-4A02-8DD8-A2AED000464D}" type="datetimeFigureOut">
              <a:rPr lang="en-US" smtClean="0"/>
              <a:t>5/3/2020</a:t>
            </a:fld>
            <a:endParaRPr lang="en-US" dirty="0"/>
          </a:p>
        </p:txBody>
      </p:sp>
      <p:sp>
        <p:nvSpPr>
          <p:cNvPr id="1048681" name="Footer Placeholder 4"/>
          <p:cNvSpPr>
            <a:spLocks noGrp="1"/>
          </p:cNvSpPr>
          <p:nvPr>
            <p:ph type="ftr" sz="quarter" idx="11"/>
          </p:nvPr>
        </p:nvSpPr>
        <p:spPr/>
        <p:txBody>
          <a:bodyPr/>
          <a:lstStyle/>
          <a:p>
            <a:endParaRPr lang="en-US" dirty="0"/>
          </a:p>
        </p:txBody>
      </p:sp>
      <p:sp>
        <p:nvSpPr>
          <p:cNvPr id="1048682" name="Slide Number Placeholder 5"/>
          <p:cNvSpPr>
            <a:spLocks noGrp="1"/>
          </p:cNvSpPr>
          <p:nvPr>
            <p:ph type="sldNum" sz="quarter" idx="12"/>
          </p:nvPr>
        </p:nvSpPr>
        <p:spPr/>
        <p:txBody>
          <a:bodyPr/>
          <a:lstStyle/>
          <a:p>
            <a:fld id="{FFD83300-B81B-4859-8F5E-5C26E339E43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1" name="Title 1"/>
          <p:cNvSpPr>
            <a:spLocks noGrp="1"/>
          </p:cNvSpPr>
          <p:nvPr>
            <p:ph type="title"/>
          </p:nvPr>
        </p:nvSpPr>
        <p:spPr/>
        <p:txBody>
          <a:bodyPr/>
          <a:lstStyle/>
          <a:p>
            <a:r>
              <a:rPr lang="en-US" smtClean="0"/>
              <a:t>Click to edit Master title style</a:t>
            </a:r>
            <a:endParaRPr lang="en-US" dirty="0"/>
          </a:p>
        </p:txBody>
      </p:sp>
      <p:sp>
        <p:nvSpPr>
          <p:cNvPr id="1048582"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583" name="Date Placeholder 3"/>
          <p:cNvSpPr>
            <a:spLocks noGrp="1"/>
          </p:cNvSpPr>
          <p:nvPr>
            <p:ph type="dt" sz="half" idx="10"/>
          </p:nvPr>
        </p:nvSpPr>
        <p:spPr/>
        <p:txBody>
          <a:bodyPr/>
          <a:lstStyle/>
          <a:p>
            <a:fld id="{CAB5B19A-A4F7-4A02-8DD8-A2AED000464D}" type="datetimeFigureOut">
              <a:rPr lang="en-US" smtClean="0"/>
              <a:t>5/3/2020</a:t>
            </a:fld>
            <a:endParaRPr lang="en-US" dirty="0"/>
          </a:p>
        </p:txBody>
      </p:sp>
      <p:sp>
        <p:nvSpPr>
          <p:cNvPr id="1048584" name="Footer Placeholder 4"/>
          <p:cNvSpPr>
            <a:spLocks noGrp="1"/>
          </p:cNvSpPr>
          <p:nvPr>
            <p:ph type="ftr" sz="quarter" idx="11"/>
          </p:nvPr>
        </p:nvSpPr>
        <p:spPr/>
        <p:txBody>
          <a:bodyPr/>
          <a:lstStyle/>
          <a:p>
            <a:endParaRPr lang="en-US" dirty="0"/>
          </a:p>
        </p:txBody>
      </p:sp>
      <p:sp>
        <p:nvSpPr>
          <p:cNvPr id="1048585" name="Slide Number Placeholder 5"/>
          <p:cNvSpPr>
            <a:spLocks noGrp="1"/>
          </p:cNvSpPr>
          <p:nvPr>
            <p:ph type="sldNum" sz="quarter" idx="12"/>
          </p:nvPr>
        </p:nvSpPr>
        <p:spPr/>
        <p:txBody>
          <a:bodyPr/>
          <a:lstStyle/>
          <a:p>
            <a:fld id="{FFD83300-B81B-4859-8F5E-5C26E339E43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94"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1048695"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48696" name="Date Placeholder 3"/>
          <p:cNvSpPr>
            <a:spLocks noGrp="1"/>
          </p:cNvSpPr>
          <p:nvPr>
            <p:ph type="dt" sz="half" idx="10"/>
          </p:nvPr>
        </p:nvSpPr>
        <p:spPr/>
        <p:txBody>
          <a:bodyPr/>
          <a:lstStyle/>
          <a:p>
            <a:fld id="{CAB5B19A-A4F7-4A02-8DD8-A2AED000464D}" type="datetimeFigureOut">
              <a:rPr lang="en-US" smtClean="0"/>
              <a:t>5/3/2020</a:t>
            </a:fld>
            <a:endParaRPr lang="en-US" dirty="0"/>
          </a:p>
        </p:txBody>
      </p:sp>
      <p:sp>
        <p:nvSpPr>
          <p:cNvPr id="1048697" name="Footer Placeholder 4"/>
          <p:cNvSpPr>
            <a:spLocks noGrp="1"/>
          </p:cNvSpPr>
          <p:nvPr>
            <p:ph type="ftr" sz="quarter" idx="11"/>
          </p:nvPr>
        </p:nvSpPr>
        <p:spPr/>
        <p:txBody>
          <a:bodyPr/>
          <a:lstStyle/>
          <a:p>
            <a:endParaRPr lang="en-US" dirty="0"/>
          </a:p>
        </p:txBody>
      </p:sp>
      <p:sp>
        <p:nvSpPr>
          <p:cNvPr id="1048698" name="Slide Number Placeholder 5"/>
          <p:cNvSpPr>
            <a:spLocks noGrp="1"/>
          </p:cNvSpPr>
          <p:nvPr>
            <p:ph type="sldNum" sz="quarter" idx="12"/>
          </p:nvPr>
        </p:nvSpPr>
        <p:spPr/>
        <p:txBody>
          <a:bodyPr/>
          <a:lstStyle/>
          <a:p>
            <a:fld id="{FFD83300-B81B-4859-8F5E-5C26E339E43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99" name="Title 1"/>
          <p:cNvSpPr>
            <a:spLocks noGrp="1"/>
          </p:cNvSpPr>
          <p:nvPr>
            <p:ph type="title"/>
          </p:nvPr>
        </p:nvSpPr>
        <p:spPr/>
        <p:txBody>
          <a:bodyPr/>
          <a:lstStyle/>
          <a:p>
            <a:r>
              <a:rPr lang="en-US" smtClean="0"/>
              <a:t>Click to edit Master title style</a:t>
            </a:r>
            <a:endParaRPr lang="en-US" dirty="0"/>
          </a:p>
        </p:txBody>
      </p:sp>
      <p:sp>
        <p:nvSpPr>
          <p:cNvPr id="1048700"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01"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02" name="Date Placeholder 4"/>
          <p:cNvSpPr>
            <a:spLocks noGrp="1"/>
          </p:cNvSpPr>
          <p:nvPr>
            <p:ph type="dt" sz="half" idx="10"/>
          </p:nvPr>
        </p:nvSpPr>
        <p:spPr/>
        <p:txBody>
          <a:bodyPr/>
          <a:lstStyle/>
          <a:p>
            <a:fld id="{CAB5B19A-A4F7-4A02-8DD8-A2AED000464D}" type="datetimeFigureOut">
              <a:rPr lang="en-US" smtClean="0"/>
              <a:t>5/3/2020</a:t>
            </a:fld>
            <a:endParaRPr lang="en-US" dirty="0"/>
          </a:p>
        </p:txBody>
      </p:sp>
      <p:sp>
        <p:nvSpPr>
          <p:cNvPr id="1048703" name="Footer Placeholder 5"/>
          <p:cNvSpPr>
            <a:spLocks noGrp="1"/>
          </p:cNvSpPr>
          <p:nvPr>
            <p:ph type="ftr" sz="quarter" idx="11"/>
          </p:nvPr>
        </p:nvSpPr>
        <p:spPr/>
        <p:txBody>
          <a:bodyPr/>
          <a:lstStyle/>
          <a:p>
            <a:endParaRPr lang="en-US" dirty="0"/>
          </a:p>
        </p:txBody>
      </p:sp>
      <p:sp>
        <p:nvSpPr>
          <p:cNvPr id="1048704" name="Slide Number Placeholder 6"/>
          <p:cNvSpPr>
            <a:spLocks noGrp="1"/>
          </p:cNvSpPr>
          <p:nvPr>
            <p:ph type="sldNum" sz="quarter" idx="12"/>
          </p:nvPr>
        </p:nvSpPr>
        <p:spPr/>
        <p:txBody>
          <a:bodyPr/>
          <a:lstStyle/>
          <a:p>
            <a:fld id="{FFD83300-B81B-4859-8F5E-5C26E339E43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05"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1048706"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07"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08"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09"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10" name="Date Placeholder 6"/>
          <p:cNvSpPr>
            <a:spLocks noGrp="1"/>
          </p:cNvSpPr>
          <p:nvPr>
            <p:ph type="dt" sz="half" idx="10"/>
          </p:nvPr>
        </p:nvSpPr>
        <p:spPr/>
        <p:txBody>
          <a:bodyPr/>
          <a:lstStyle/>
          <a:p>
            <a:fld id="{CAB5B19A-A4F7-4A02-8DD8-A2AED000464D}" type="datetimeFigureOut">
              <a:rPr lang="en-US" smtClean="0"/>
              <a:t>5/3/2020</a:t>
            </a:fld>
            <a:endParaRPr lang="en-US" dirty="0"/>
          </a:p>
        </p:txBody>
      </p:sp>
      <p:sp>
        <p:nvSpPr>
          <p:cNvPr id="1048711" name="Footer Placeholder 7"/>
          <p:cNvSpPr>
            <a:spLocks noGrp="1"/>
          </p:cNvSpPr>
          <p:nvPr>
            <p:ph type="ftr" sz="quarter" idx="11"/>
          </p:nvPr>
        </p:nvSpPr>
        <p:spPr/>
        <p:txBody>
          <a:bodyPr/>
          <a:lstStyle/>
          <a:p>
            <a:endParaRPr lang="en-US" dirty="0"/>
          </a:p>
        </p:txBody>
      </p:sp>
      <p:sp>
        <p:nvSpPr>
          <p:cNvPr id="1048712" name="Slide Number Placeholder 8"/>
          <p:cNvSpPr>
            <a:spLocks noGrp="1"/>
          </p:cNvSpPr>
          <p:nvPr>
            <p:ph type="sldNum" sz="quarter" idx="12"/>
          </p:nvPr>
        </p:nvSpPr>
        <p:spPr/>
        <p:txBody>
          <a:bodyPr/>
          <a:lstStyle/>
          <a:p>
            <a:fld id="{FFD83300-B81B-4859-8F5E-5C26E339E43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74" name="Title 1"/>
          <p:cNvSpPr>
            <a:spLocks noGrp="1"/>
          </p:cNvSpPr>
          <p:nvPr>
            <p:ph type="title"/>
          </p:nvPr>
        </p:nvSpPr>
        <p:spPr/>
        <p:txBody>
          <a:bodyPr/>
          <a:lstStyle/>
          <a:p>
            <a:r>
              <a:rPr lang="en-US" smtClean="0"/>
              <a:t>Click to edit Master title style</a:t>
            </a:r>
            <a:endParaRPr lang="en-US" dirty="0"/>
          </a:p>
        </p:txBody>
      </p:sp>
      <p:sp>
        <p:nvSpPr>
          <p:cNvPr id="1048675" name="Date Placeholder 2"/>
          <p:cNvSpPr>
            <a:spLocks noGrp="1"/>
          </p:cNvSpPr>
          <p:nvPr>
            <p:ph type="dt" sz="half" idx="10"/>
          </p:nvPr>
        </p:nvSpPr>
        <p:spPr/>
        <p:txBody>
          <a:bodyPr/>
          <a:lstStyle/>
          <a:p>
            <a:fld id="{CAB5B19A-A4F7-4A02-8DD8-A2AED000464D}" type="datetimeFigureOut">
              <a:rPr lang="en-US" smtClean="0"/>
              <a:t>5/3/2020</a:t>
            </a:fld>
            <a:endParaRPr lang="en-US" dirty="0"/>
          </a:p>
        </p:txBody>
      </p:sp>
      <p:sp>
        <p:nvSpPr>
          <p:cNvPr id="1048676" name="Footer Placeholder 3"/>
          <p:cNvSpPr>
            <a:spLocks noGrp="1"/>
          </p:cNvSpPr>
          <p:nvPr>
            <p:ph type="ftr" sz="quarter" idx="11"/>
          </p:nvPr>
        </p:nvSpPr>
        <p:spPr/>
        <p:txBody>
          <a:bodyPr/>
          <a:lstStyle/>
          <a:p>
            <a:endParaRPr lang="en-US" dirty="0"/>
          </a:p>
        </p:txBody>
      </p:sp>
      <p:sp>
        <p:nvSpPr>
          <p:cNvPr id="1048677" name="Slide Number Placeholder 4"/>
          <p:cNvSpPr>
            <a:spLocks noGrp="1"/>
          </p:cNvSpPr>
          <p:nvPr>
            <p:ph type="sldNum" sz="quarter" idx="12"/>
          </p:nvPr>
        </p:nvSpPr>
        <p:spPr/>
        <p:txBody>
          <a:bodyPr/>
          <a:lstStyle/>
          <a:p>
            <a:fld id="{FFD83300-B81B-4859-8F5E-5C26E339E43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14" name="Date Placeholder 1"/>
          <p:cNvSpPr>
            <a:spLocks noGrp="1"/>
          </p:cNvSpPr>
          <p:nvPr>
            <p:ph type="dt" sz="half" idx="10"/>
          </p:nvPr>
        </p:nvSpPr>
        <p:spPr/>
        <p:txBody>
          <a:bodyPr/>
          <a:lstStyle/>
          <a:p>
            <a:fld id="{CAB5B19A-A4F7-4A02-8DD8-A2AED000464D}" type="datetimeFigureOut">
              <a:rPr lang="en-US" smtClean="0"/>
              <a:t>5/3/2020</a:t>
            </a:fld>
            <a:endParaRPr lang="en-US" dirty="0"/>
          </a:p>
        </p:txBody>
      </p:sp>
      <p:sp>
        <p:nvSpPr>
          <p:cNvPr id="1048615" name="Footer Placeholder 2"/>
          <p:cNvSpPr>
            <a:spLocks noGrp="1"/>
          </p:cNvSpPr>
          <p:nvPr>
            <p:ph type="ftr" sz="quarter" idx="11"/>
          </p:nvPr>
        </p:nvSpPr>
        <p:spPr/>
        <p:txBody>
          <a:bodyPr/>
          <a:lstStyle/>
          <a:p>
            <a:endParaRPr lang="en-US" dirty="0"/>
          </a:p>
        </p:txBody>
      </p:sp>
      <p:sp>
        <p:nvSpPr>
          <p:cNvPr id="1048616" name="Slide Number Placeholder 3"/>
          <p:cNvSpPr>
            <a:spLocks noGrp="1"/>
          </p:cNvSpPr>
          <p:nvPr>
            <p:ph type="sldNum" sz="quarter" idx="12"/>
          </p:nvPr>
        </p:nvSpPr>
        <p:spPr/>
        <p:txBody>
          <a:bodyPr/>
          <a:lstStyle/>
          <a:p>
            <a:fld id="{FFD83300-B81B-4859-8F5E-5C26E339E43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13"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1048714"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15"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8716" name="Date Placeholder 4"/>
          <p:cNvSpPr>
            <a:spLocks noGrp="1"/>
          </p:cNvSpPr>
          <p:nvPr>
            <p:ph type="dt" sz="half" idx="10"/>
          </p:nvPr>
        </p:nvSpPr>
        <p:spPr/>
        <p:txBody>
          <a:bodyPr/>
          <a:lstStyle/>
          <a:p>
            <a:fld id="{CAB5B19A-A4F7-4A02-8DD8-A2AED000464D}" type="datetimeFigureOut">
              <a:rPr lang="en-US" smtClean="0"/>
              <a:t>5/3/2020</a:t>
            </a:fld>
            <a:endParaRPr lang="en-US" dirty="0"/>
          </a:p>
        </p:txBody>
      </p:sp>
      <p:sp>
        <p:nvSpPr>
          <p:cNvPr id="1048717" name="Footer Placeholder 5"/>
          <p:cNvSpPr>
            <a:spLocks noGrp="1"/>
          </p:cNvSpPr>
          <p:nvPr>
            <p:ph type="ftr" sz="quarter" idx="11"/>
          </p:nvPr>
        </p:nvSpPr>
        <p:spPr/>
        <p:txBody>
          <a:bodyPr/>
          <a:lstStyle/>
          <a:p>
            <a:endParaRPr lang="en-US" dirty="0"/>
          </a:p>
        </p:txBody>
      </p:sp>
      <p:sp>
        <p:nvSpPr>
          <p:cNvPr id="1048718" name="Slide Number Placeholder 6"/>
          <p:cNvSpPr>
            <a:spLocks noGrp="1"/>
          </p:cNvSpPr>
          <p:nvPr>
            <p:ph type="sldNum" sz="quarter" idx="12"/>
          </p:nvPr>
        </p:nvSpPr>
        <p:spPr/>
        <p:txBody>
          <a:bodyPr/>
          <a:lstStyle/>
          <a:p>
            <a:fld id="{FFD83300-B81B-4859-8F5E-5C26E339E43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83"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1048684"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48685"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8686" name="Date Placeholder 4"/>
          <p:cNvSpPr>
            <a:spLocks noGrp="1"/>
          </p:cNvSpPr>
          <p:nvPr>
            <p:ph type="dt" sz="half" idx="10"/>
          </p:nvPr>
        </p:nvSpPr>
        <p:spPr/>
        <p:txBody>
          <a:bodyPr/>
          <a:lstStyle/>
          <a:p>
            <a:fld id="{CAB5B19A-A4F7-4A02-8DD8-A2AED000464D}" type="datetimeFigureOut">
              <a:rPr lang="en-US" smtClean="0"/>
              <a:t>5/3/2020</a:t>
            </a:fld>
            <a:endParaRPr lang="en-US" dirty="0"/>
          </a:p>
        </p:txBody>
      </p:sp>
      <p:sp>
        <p:nvSpPr>
          <p:cNvPr id="1048687" name="Footer Placeholder 5"/>
          <p:cNvSpPr>
            <a:spLocks noGrp="1"/>
          </p:cNvSpPr>
          <p:nvPr>
            <p:ph type="ftr" sz="quarter" idx="11"/>
          </p:nvPr>
        </p:nvSpPr>
        <p:spPr/>
        <p:txBody>
          <a:bodyPr/>
          <a:lstStyle/>
          <a:p>
            <a:endParaRPr lang="en-US" dirty="0"/>
          </a:p>
        </p:txBody>
      </p:sp>
      <p:sp>
        <p:nvSpPr>
          <p:cNvPr id="1048688" name="Slide Number Placeholder 6"/>
          <p:cNvSpPr>
            <a:spLocks noGrp="1"/>
          </p:cNvSpPr>
          <p:nvPr>
            <p:ph type="sldNum" sz="quarter" idx="12"/>
          </p:nvPr>
        </p:nvSpPr>
        <p:spPr/>
        <p:txBody>
          <a:bodyPr/>
          <a:lstStyle/>
          <a:p>
            <a:fld id="{FFD83300-B81B-4859-8F5E-5C26E339E43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5B19A-A4F7-4A02-8DD8-A2AED000464D}" type="datetimeFigureOut">
              <a:rPr lang="en-US" smtClean="0"/>
              <a:t>5/3/2020</a:t>
            </a:fld>
            <a:endParaRPr lang="en-US" dirty="0"/>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83300-B81B-4859-8F5E-5C26E339E438}"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3" descr="C:\Users\computer world\Desktop\2-1.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r>
              <a:rPr lang="en-US" dirty="0" smtClean="0"/>
              <a:t>LANGUAGE</a:t>
            </a:r>
            <a:endParaRPr lang="en-US" dirty="0"/>
          </a:p>
        </p:txBody>
      </p:sp>
      <p:sp>
        <p:nvSpPr>
          <p:cNvPr id="1048598" name="Content Placeholder 2"/>
          <p:cNvSpPr>
            <a:spLocks noGrp="1"/>
          </p:cNvSpPr>
          <p:nvPr>
            <p:ph idx="1"/>
          </p:nvPr>
        </p:nvSpPr>
        <p:spPr/>
        <p:txBody>
          <a:bodyPr/>
          <a:lstStyle/>
          <a:p>
            <a:r>
              <a:rPr lang="en-US" dirty="0" smtClean="0"/>
              <a:t>Language is a shared system of vocal sounds, written signs, and/or gestured used to convey meaning among members of a culture.</a:t>
            </a:r>
            <a:endParaRPr lang="en-US" dirty="0"/>
          </a:p>
        </p:txBody>
      </p:sp>
      <p:sp>
        <p:nvSpPr>
          <p:cNvPr id="1048599" name="object 21"/>
          <p:cNvSpPr/>
          <p:nvPr/>
        </p:nvSpPr>
        <p:spPr>
          <a:xfrm>
            <a:off x="4365938" y="3520225"/>
            <a:ext cx="4253806" cy="2932090"/>
          </a:xfrm>
          <a:prstGeom prst="rect">
            <a:avLst/>
          </a:prstGeom>
          <a:blipFill>
            <a:blip r:embed="rId2" cstate="print"/>
            <a:stretch>
              <a:fillRect/>
            </a:stretch>
          </a:blipFill>
        </p:spPr>
        <p:txBody>
          <a:bodyPr wrap="square" lIns="0" tIns="0" rIns="0" bIns="0" rtlCol="0"/>
          <a:lstStyle/>
          <a:p>
            <a:endParaRPr dirty="0">
              <a:solidFill>
                <a:prstClr val="black"/>
              </a:solidFill>
              <a:latin typeface="Trebuchet MS" panose="020B0603020202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title"/>
          </p:nvPr>
        </p:nvSpPr>
        <p:spPr/>
        <p:txBody>
          <a:bodyPr/>
          <a:lstStyle/>
          <a:p>
            <a:r>
              <a:rPr lang="en-US" dirty="0" smtClean="0"/>
              <a:t>PRACTICES:</a:t>
            </a:r>
            <a:endParaRPr lang="en-US" dirty="0"/>
          </a:p>
        </p:txBody>
      </p:sp>
      <p:sp>
        <p:nvSpPr>
          <p:cNvPr id="1048594" name="Content Placeholder 2"/>
          <p:cNvSpPr>
            <a:spLocks noGrp="1"/>
          </p:cNvSpPr>
          <p:nvPr>
            <p:ph idx="1"/>
          </p:nvPr>
        </p:nvSpPr>
        <p:spPr/>
        <p:txBody>
          <a:bodyPr/>
          <a:lstStyle/>
          <a:p>
            <a:r>
              <a:rPr lang="en-US" dirty="0" smtClean="0"/>
              <a:t>Practices are observable cultural customs such as taboos (culturally forbidden Behaviours) and ceremonies.</a:t>
            </a:r>
            <a:endParaRPr lang="en-US" dirty="0"/>
          </a:p>
        </p:txBody>
      </p:sp>
      <p:pic>
        <p:nvPicPr>
          <p:cNvPr id="2097155" name="Picture 3"/>
          <p:cNvPicPr>
            <a:picLocks noChangeAspect="1"/>
          </p:cNvPicPr>
          <p:nvPr/>
        </p:nvPicPr>
        <p:blipFill>
          <a:blip r:embed="rId2"/>
          <a:stretch>
            <a:fillRect/>
          </a:stretch>
        </p:blipFill>
        <p:spPr>
          <a:xfrm>
            <a:off x="3657935" y="2768958"/>
            <a:ext cx="6524625" cy="354294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Title 1"/>
          <p:cNvSpPr>
            <a:spLocks noGrp="1"/>
          </p:cNvSpPr>
          <p:nvPr>
            <p:ph type="title"/>
          </p:nvPr>
        </p:nvSpPr>
        <p:spPr/>
        <p:txBody>
          <a:bodyPr/>
          <a:lstStyle/>
          <a:p>
            <a:r>
              <a:rPr lang="en-US" dirty="0" smtClean="0"/>
              <a:t>SOCIALIZATION</a:t>
            </a:r>
            <a:endParaRPr lang="en-US" dirty="0"/>
          </a:p>
        </p:txBody>
      </p:sp>
      <p:sp>
        <p:nvSpPr>
          <p:cNvPr id="1048590" name="Content Placeholder 2"/>
          <p:cNvSpPr>
            <a:spLocks noGrp="1"/>
          </p:cNvSpPr>
          <p:nvPr>
            <p:ph idx="1"/>
          </p:nvPr>
        </p:nvSpPr>
        <p:spPr/>
        <p:txBody>
          <a:bodyPr/>
          <a:lstStyle/>
          <a:p>
            <a:r>
              <a:rPr lang="en-US" dirty="0" smtClean="0"/>
              <a:t>Socialization is the process by which people lean values, norms, Behaviours and social skills. It is the means by which new members are brought into a culture.</a:t>
            </a:r>
            <a:endParaRPr lang="en-US" dirty="0"/>
          </a:p>
        </p:txBody>
      </p:sp>
      <p:pic>
        <p:nvPicPr>
          <p:cNvPr id="2097153" name="Picture 3"/>
          <p:cNvPicPr>
            <a:picLocks noChangeAspect="1"/>
          </p:cNvPicPr>
          <p:nvPr/>
        </p:nvPicPr>
        <p:blipFill rotWithShape="1">
          <a:blip r:embed="rId2"/>
          <a:srcRect b="9643"/>
          <a:stretch>
            <a:fillRect/>
          </a:stretch>
        </p:blipFill>
        <p:spPr>
          <a:xfrm>
            <a:off x="5342184" y="2847482"/>
            <a:ext cx="5886450" cy="361896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title"/>
          </p:nvPr>
        </p:nvSpPr>
        <p:spPr/>
        <p:txBody>
          <a:bodyPr/>
          <a:lstStyle/>
          <a:p>
            <a:r>
              <a:rPr lang="en-US" dirty="0" smtClean="0"/>
              <a:t>WHAT MUST BE FOR CULTURE TO EXIST?</a:t>
            </a:r>
            <a:endParaRPr lang="en-US" dirty="0"/>
          </a:p>
        </p:txBody>
      </p:sp>
      <p:sp>
        <p:nvSpPr>
          <p:cNvPr id="1048587" name="Content Placeholder 2"/>
          <p:cNvSpPr>
            <a:spLocks noGrp="1"/>
          </p:cNvSpPr>
          <p:nvPr>
            <p:ph idx="1"/>
          </p:nvPr>
        </p:nvSpPr>
        <p:spPr/>
        <p:txBody>
          <a:bodyPr/>
          <a:lstStyle/>
          <a:p>
            <a:r>
              <a:rPr lang="en-US" dirty="0" smtClean="0"/>
              <a:t>It must be shared by the vast majority of members of a group or society.</a:t>
            </a:r>
          </a:p>
          <a:p>
            <a:r>
              <a:rPr lang="en-US" dirty="0" smtClean="0"/>
              <a:t>It must be passed on from generation to generation; and</a:t>
            </a:r>
          </a:p>
          <a:p>
            <a:r>
              <a:rPr lang="en-US" dirty="0" smtClean="0"/>
              <a:t>It must shape behavior and perceptions.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dirty="0" smtClean="0"/>
              <a:t>CULTURAL ICEBERG</a:t>
            </a:r>
            <a:endParaRPr lang="en-US" dirty="0"/>
          </a:p>
        </p:txBody>
      </p:sp>
      <p:pic>
        <p:nvPicPr>
          <p:cNvPr id="2097152" name="Content Placeholder 3"/>
          <p:cNvPicPr>
            <a:picLocks noGrp="1" noChangeAspect="1"/>
          </p:cNvPicPr>
          <p:nvPr>
            <p:ph idx="1"/>
          </p:nvPr>
        </p:nvPicPr>
        <p:blipFill>
          <a:blip r:embed="rId2"/>
          <a:stretch>
            <a:fillRect/>
          </a:stretch>
        </p:blipFill>
        <p:spPr>
          <a:xfrm>
            <a:off x="2862262" y="1853406"/>
            <a:ext cx="6467475" cy="429577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Title 1"/>
          <p:cNvSpPr>
            <a:spLocks noGrp="1"/>
          </p:cNvSpPr>
          <p:nvPr>
            <p:ph type="title"/>
          </p:nvPr>
        </p:nvSpPr>
        <p:spPr/>
        <p:txBody>
          <a:bodyPr/>
          <a:lstStyle/>
          <a:p>
            <a:r>
              <a:rPr lang="en-US" dirty="0" smtClean="0"/>
              <a:t>ORGANIZATIONAL CULTURE</a:t>
            </a:r>
            <a:endParaRPr lang="en-US" dirty="0"/>
          </a:p>
        </p:txBody>
      </p:sp>
      <p:sp>
        <p:nvSpPr>
          <p:cNvPr id="1048592" name="Content Placeholder 2"/>
          <p:cNvSpPr>
            <a:spLocks noGrp="1"/>
          </p:cNvSpPr>
          <p:nvPr>
            <p:ph idx="1"/>
          </p:nvPr>
        </p:nvSpPr>
        <p:spPr/>
        <p:txBody>
          <a:bodyPr/>
          <a:lstStyle/>
          <a:p>
            <a:r>
              <a:rPr lang="en-US" dirty="0" smtClean="0"/>
              <a:t>It determines through the organization’s rituals, values, means, norms and language.</a:t>
            </a:r>
          </a:p>
          <a:p>
            <a:r>
              <a:rPr lang="en-US" dirty="0" smtClean="0"/>
              <a:t>As a result the culture of an organization is a sense if identity_ ‘who we are’, ‘what we stand for’, and ‘what we do’.</a:t>
            </a:r>
          </a:p>
          <a:p>
            <a:r>
              <a:rPr lang="en-US" dirty="0" smtClean="0"/>
              <a:t>In short, org. culture is the way in which ‘things are done in the organization.’</a:t>
            </a:r>
            <a:endParaRPr lang="en-US" dirty="0"/>
          </a:p>
        </p:txBody>
      </p:sp>
      <p:pic>
        <p:nvPicPr>
          <p:cNvPr id="2097154" name="Picture 3"/>
          <p:cNvPicPr>
            <a:picLocks noChangeAspect="1"/>
          </p:cNvPicPr>
          <p:nvPr/>
        </p:nvPicPr>
        <p:blipFill>
          <a:blip r:embed="rId2"/>
          <a:stretch>
            <a:fillRect/>
          </a:stretch>
        </p:blipFill>
        <p:spPr>
          <a:xfrm>
            <a:off x="5532549" y="4262907"/>
            <a:ext cx="5821251" cy="23824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
          <p:cNvSpPr>
            <a:spLocks noGrp="1"/>
          </p:cNvSpPr>
          <p:nvPr>
            <p:ph type="title"/>
          </p:nvPr>
        </p:nvSpPr>
        <p:spPr/>
        <p:txBody>
          <a:bodyPr/>
          <a:lstStyle/>
          <a:p>
            <a:r>
              <a:rPr lang="en-US" dirty="0" smtClean="0"/>
              <a:t>ROLE OF AN ORGANIZATIONAL CULTURE:</a:t>
            </a:r>
            <a:endParaRPr lang="en-US" dirty="0"/>
          </a:p>
        </p:txBody>
      </p:sp>
      <p:sp>
        <p:nvSpPr>
          <p:cNvPr id="1048596" name="Content Placeholder 2"/>
          <p:cNvSpPr>
            <a:spLocks noGrp="1"/>
          </p:cNvSpPr>
          <p:nvPr>
            <p:ph idx="1"/>
          </p:nvPr>
        </p:nvSpPr>
        <p:spPr/>
        <p:txBody>
          <a:bodyPr/>
          <a:lstStyle/>
          <a:p>
            <a:r>
              <a:rPr lang="en-US" dirty="0" smtClean="0"/>
              <a:t>Culture provides a sense of identity.</a:t>
            </a:r>
          </a:p>
          <a:p>
            <a:r>
              <a:rPr lang="en-US" dirty="0" smtClean="0"/>
              <a:t>Culture helps to create a commitment to the vision and the mission of the organization,</a:t>
            </a:r>
          </a:p>
          <a:p>
            <a:r>
              <a:rPr lang="en-US" dirty="0" smtClean="0"/>
              <a:t>Culture clarifies and reinforces standards of behavior.</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
          <p:cNvSpPr>
            <a:spLocks noGrp="1"/>
          </p:cNvSpPr>
          <p:nvPr>
            <p:ph type="title"/>
          </p:nvPr>
        </p:nvSpPr>
        <p:spPr/>
        <p:txBody>
          <a:bodyPr/>
          <a:lstStyle/>
          <a:p>
            <a:r>
              <a:rPr lang="en-US" dirty="0" smtClean="0"/>
              <a:t>IMPORTANCE OF AN ORGANIZATIONAL CULTURE:</a:t>
            </a:r>
            <a:endParaRPr lang="en-US" dirty="0"/>
          </a:p>
        </p:txBody>
      </p:sp>
      <p:sp>
        <p:nvSpPr>
          <p:cNvPr id="1048637" name="Content Placeholder 2"/>
          <p:cNvSpPr>
            <a:spLocks noGrp="1"/>
          </p:cNvSpPr>
          <p:nvPr>
            <p:ph idx="1"/>
          </p:nvPr>
        </p:nvSpPr>
        <p:spPr/>
        <p:txBody>
          <a:bodyPr/>
          <a:lstStyle/>
          <a:p>
            <a:r>
              <a:rPr lang="en-US" dirty="0" smtClean="0"/>
              <a:t>It is the culture that decides the way employees interact at their workplace.</a:t>
            </a:r>
          </a:p>
          <a:p>
            <a:r>
              <a:rPr lang="en-US" dirty="0" smtClean="0"/>
              <a:t>It also promotes healthy relationships at workplace (among the employees).</a:t>
            </a:r>
          </a:p>
          <a:p>
            <a:r>
              <a:rPr lang="en-US" dirty="0" smtClean="0"/>
              <a:t>It represents certain predefined guidelines which guide the employees and give them a sense of direction at the workplace.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Content Placeholder 2"/>
          <p:cNvSpPr>
            <a:spLocks noGrp="1"/>
          </p:cNvSpPr>
          <p:nvPr>
            <p:ph idx="1"/>
          </p:nvPr>
        </p:nvSpPr>
        <p:spPr/>
        <p:txBody>
          <a:bodyPr/>
          <a:lstStyle/>
          <a:p>
            <a:r>
              <a:rPr lang="en-US" dirty="0" smtClean="0"/>
              <a:t>No two organizations  can have the same culture. It is the culture of an organization which make it distinct from others.</a:t>
            </a:r>
          </a:p>
          <a:p>
            <a:r>
              <a:rPr lang="en-US" dirty="0" smtClean="0"/>
              <a:t>It bring all the employees on a common platform and also unites the employees coming from various background (i.e.- religion, cast, area, etc.)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Title 1"/>
          <p:cNvSpPr>
            <a:spLocks noGrp="1"/>
          </p:cNvSpPr>
          <p:nvPr>
            <p:ph type="title"/>
          </p:nvPr>
        </p:nvSpPr>
        <p:spPr/>
        <p:txBody>
          <a:bodyPr/>
          <a:lstStyle/>
          <a:p>
            <a:r>
              <a:rPr lang="en-US" dirty="0" smtClean="0"/>
              <a:t>TYPES OF CULTURE</a:t>
            </a:r>
            <a:endParaRPr lang="en-US" dirty="0"/>
          </a:p>
        </p:txBody>
      </p:sp>
      <p:sp>
        <p:nvSpPr>
          <p:cNvPr id="1048640" name="Content Placeholder 2"/>
          <p:cNvSpPr>
            <a:spLocks noGrp="1"/>
          </p:cNvSpPr>
          <p:nvPr>
            <p:ph idx="1"/>
          </p:nvPr>
        </p:nvSpPr>
        <p:spPr/>
        <p:txBody>
          <a:bodyPr/>
          <a:lstStyle/>
          <a:p>
            <a:r>
              <a:rPr lang="en-US" dirty="0" smtClean="0"/>
              <a:t>The basic types of organizational culture are:</a:t>
            </a:r>
          </a:p>
          <a:p>
            <a:pPr marL="514350" indent="-514350">
              <a:buFont typeface="+mj-lt"/>
              <a:buAutoNum type="arabicPeriod"/>
            </a:pPr>
            <a:r>
              <a:rPr lang="en-US" dirty="0" smtClean="0"/>
              <a:t>Hierarchy culture</a:t>
            </a:r>
          </a:p>
          <a:p>
            <a:pPr marL="514350" indent="-514350">
              <a:buFont typeface="+mj-lt"/>
              <a:buAutoNum type="arabicPeriod"/>
            </a:pPr>
            <a:r>
              <a:rPr lang="en-US" dirty="0" smtClean="0"/>
              <a:t>Market culture</a:t>
            </a:r>
          </a:p>
          <a:p>
            <a:pPr marL="514350" indent="-514350">
              <a:buFont typeface="+mj-lt"/>
              <a:buAutoNum type="arabicPeriod"/>
            </a:pPr>
            <a:r>
              <a:rPr lang="en-US" dirty="0" smtClean="0"/>
              <a:t>Clan culture</a:t>
            </a:r>
          </a:p>
          <a:p>
            <a:pPr marL="514350" indent="-514350">
              <a:buFont typeface="+mj-lt"/>
              <a:buAutoNum type="arabicPeriod"/>
            </a:pPr>
            <a:r>
              <a:rPr lang="en-US" dirty="0" smtClean="0"/>
              <a:t>Adhocracy culture</a:t>
            </a:r>
          </a:p>
        </p:txBody>
      </p:sp>
      <p:pic>
        <p:nvPicPr>
          <p:cNvPr id="2097163" name="Picture 3"/>
          <p:cNvPicPr>
            <a:picLocks noChangeAspect="1"/>
          </p:cNvPicPr>
          <p:nvPr/>
        </p:nvPicPr>
        <p:blipFill>
          <a:blip r:embed="rId2"/>
          <a:stretch>
            <a:fillRect/>
          </a:stretch>
        </p:blipFill>
        <p:spPr>
          <a:xfrm>
            <a:off x="5581650" y="2393134"/>
            <a:ext cx="5772150" cy="37838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txBox="1"/>
          <p:nvPr/>
        </p:nvSpPr>
        <p:spPr>
          <a:xfrm>
            <a:off x="1524000" y="359765"/>
            <a:ext cx="9144000" cy="161070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       </a:t>
            </a:r>
            <a:r>
              <a:rPr lang="en-US" smtClean="0"/>
              <a:t>LECTURE </a:t>
            </a:r>
            <a:r>
              <a:rPr lang="en-US" smtClean="0"/>
              <a:t># 25-26</a:t>
            </a:r>
            <a:endParaRPr lang="en-US" dirty="0" smtClean="0"/>
          </a:p>
          <a:p>
            <a:pPr algn="ctr"/>
            <a:r>
              <a:rPr lang="en-US" b="1" dirty="0" smtClean="0"/>
              <a:t>ORGANIZATIONAL CULTURE</a:t>
            </a:r>
          </a:p>
          <a:p>
            <a:pPr algn="ctr"/>
            <a:r>
              <a:rPr lang="en-US" altLang="en" dirty="0"/>
              <a:t>PSYC-6223</a:t>
            </a:r>
            <a:endParaRPr lang="en-US" b="1" dirty="0"/>
          </a:p>
        </p:txBody>
      </p:sp>
      <p:pic>
        <p:nvPicPr>
          <p:cNvPr id="2097157" name="Picture 4"/>
          <p:cNvPicPr>
            <a:picLocks noChangeAspect="1"/>
          </p:cNvPicPr>
          <p:nvPr/>
        </p:nvPicPr>
        <p:blipFill>
          <a:blip r:embed="rId2"/>
          <a:stretch>
            <a:fillRect/>
          </a:stretch>
        </p:blipFill>
        <p:spPr>
          <a:xfrm>
            <a:off x="2408349" y="1970468"/>
            <a:ext cx="7881869" cy="362086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Title 1"/>
          <p:cNvSpPr>
            <a:spLocks noGrp="1"/>
          </p:cNvSpPr>
          <p:nvPr>
            <p:ph type="title"/>
          </p:nvPr>
        </p:nvSpPr>
        <p:spPr/>
        <p:txBody>
          <a:bodyPr/>
          <a:lstStyle/>
          <a:p>
            <a:r>
              <a:rPr lang="en-US" dirty="0" smtClean="0"/>
              <a:t>HIERARCHY CULTURE:</a:t>
            </a:r>
            <a:endParaRPr lang="en-US" dirty="0"/>
          </a:p>
        </p:txBody>
      </p:sp>
      <p:sp>
        <p:nvSpPr>
          <p:cNvPr id="1048642" name="Content Placeholder 2"/>
          <p:cNvSpPr>
            <a:spLocks noGrp="1"/>
          </p:cNvSpPr>
          <p:nvPr>
            <p:ph idx="1"/>
          </p:nvPr>
        </p:nvSpPr>
        <p:spPr/>
        <p:txBody>
          <a:bodyPr/>
          <a:lstStyle/>
          <a:p>
            <a:pPr marL="0" indent="0">
              <a:buNone/>
            </a:pPr>
            <a:r>
              <a:rPr lang="en-US" dirty="0" smtClean="0"/>
              <a:t>it is a systematic culture in which every things has its own level and importance. In it every things is done in a systematic process.</a:t>
            </a:r>
            <a:endParaRPr lang="en-US" dirty="0"/>
          </a:p>
        </p:txBody>
      </p:sp>
      <p:pic>
        <p:nvPicPr>
          <p:cNvPr id="2097164" name="Picture 3"/>
          <p:cNvPicPr>
            <a:picLocks noChangeAspect="1"/>
          </p:cNvPicPr>
          <p:nvPr/>
        </p:nvPicPr>
        <p:blipFill rotWithShape="1">
          <a:blip r:embed="rId2"/>
          <a:srcRect t="13258"/>
          <a:stretch>
            <a:fillRect/>
          </a:stretch>
        </p:blipFill>
        <p:spPr>
          <a:xfrm>
            <a:off x="2848981" y="3013657"/>
            <a:ext cx="5953125" cy="345481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Title 1"/>
          <p:cNvSpPr>
            <a:spLocks noGrp="1"/>
          </p:cNvSpPr>
          <p:nvPr>
            <p:ph type="title"/>
          </p:nvPr>
        </p:nvSpPr>
        <p:spPr/>
        <p:txBody>
          <a:bodyPr/>
          <a:lstStyle/>
          <a:p>
            <a:r>
              <a:rPr lang="en-US" dirty="0" smtClean="0"/>
              <a:t>MARKET CULTURE:</a:t>
            </a:r>
            <a:endParaRPr lang="en-US" dirty="0"/>
          </a:p>
        </p:txBody>
      </p:sp>
      <p:sp>
        <p:nvSpPr>
          <p:cNvPr id="1048644" name="Content Placeholder 2"/>
          <p:cNvSpPr>
            <a:spLocks noGrp="1"/>
          </p:cNvSpPr>
          <p:nvPr>
            <p:ph idx="1"/>
          </p:nvPr>
        </p:nvSpPr>
        <p:spPr/>
        <p:txBody>
          <a:bodyPr>
            <a:normAutofit fontScale="92857"/>
          </a:bodyPr>
          <a:lstStyle/>
          <a:p>
            <a:r>
              <a:rPr lang="en-US" dirty="0"/>
              <a:t>I</a:t>
            </a:r>
            <a:r>
              <a:rPr lang="en-US" dirty="0" smtClean="0"/>
              <a:t>n such a organizational culture the organizational total depend upon the outside or the external environment. In this culture the main focused in on stability and order with an external orientation in mind.</a:t>
            </a:r>
          </a:p>
          <a:p>
            <a:r>
              <a:rPr lang="en-US" dirty="0" smtClean="0"/>
              <a:t>In a market culture, the values and norms reflect the significance of achieving measureable and demanding goals mainly concerning those that are financial and market based.</a:t>
            </a:r>
          </a:p>
          <a:p>
            <a:r>
              <a:rPr lang="en-US" dirty="0" smtClean="0"/>
              <a:t>Companies with a market culture tend to focus on:</a:t>
            </a:r>
          </a:p>
          <a:p>
            <a:r>
              <a:rPr lang="en-US" dirty="0" smtClean="0"/>
              <a:t>Sales growth</a:t>
            </a:r>
          </a:p>
          <a:p>
            <a:r>
              <a:rPr lang="en-US" dirty="0" smtClean="0"/>
              <a:t>Profitability</a:t>
            </a:r>
          </a:p>
          <a:p>
            <a:r>
              <a:rPr lang="en-US" dirty="0" smtClean="0"/>
              <a:t>Market share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Title 1"/>
          <p:cNvSpPr>
            <a:spLocks noGrp="1"/>
          </p:cNvSpPr>
          <p:nvPr>
            <p:ph type="title"/>
          </p:nvPr>
        </p:nvSpPr>
        <p:spPr/>
        <p:txBody>
          <a:bodyPr/>
          <a:lstStyle/>
          <a:p>
            <a:r>
              <a:rPr lang="en-US" dirty="0" smtClean="0"/>
              <a:t>CLAN CULTURE:</a:t>
            </a:r>
            <a:endParaRPr lang="en-US" dirty="0"/>
          </a:p>
        </p:txBody>
      </p:sp>
      <p:sp>
        <p:nvSpPr>
          <p:cNvPr id="1048646" name="Content Placeholder 2"/>
          <p:cNvSpPr>
            <a:spLocks noGrp="1"/>
          </p:cNvSpPr>
          <p:nvPr>
            <p:ph idx="1"/>
          </p:nvPr>
        </p:nvSpPr>
        <p:spPr/>
        <p:txBody>
          <a:bodyPr/>
          <a:lstStyle/>
          <a:p>
            <a:pPr marL="0" indent="0">
              <a:buNone/>
            </a:pPr>
            <a:r>
              <a:rPr lang="en-US" dirty="0" smtClean="0"/>
              <a:t>   A culture which is flexible and discrete. Here the members as employees share the vision, mission and values of the organization and an atmosphere is created for fun and adventure with the spirits of work for the employees.</a:t>
            </a:r>
          </a:p>
          <a:p>
            <a:r>
              <a:rPr lang="en-US" dirty="0" smtClean="0"/>
              <a:t>A clan culture achieve unity through socialization.</a:t>
            </a:r>
            <a:endParaRPr lang="en-US" dirty="0"/>
          </a:p>
        </p:txBody>
      </p:sp>
      <p:pic>
        <p:nvPicPr>
          <p:cNvPr id="2097165" name="Picture 3"/>
          <p:cNvPicPr>
            <a:picLocks noChangeAspect="1"/>
          </p:cNvPicPr>
          <p:nvPr/>
        </p:nvPicPr>
        <p:blipFill>
          <a:blip r:embed="rId2"/>
          <a:stretch>
            <a:fillRect/>
          </a:stretch>
        </p:blipFill>
        <p:spPr>
          <a:xfrm>
            <a:off x="6993228" y="3902298"/>
            <a:ext cx="4566096" cy="274232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Title 1"/>
          <p:cNvSpPr>
            <a:spLocks noGrp="1"/>
          </p:cNvSpPr>
          <p:nvPr>
            <p:ph type="title"/>
          </p:nvPr>
        </p:nvSpPr>
        <p:spPr/>
        <p:txBody>
          <a:bodyPr/>
          <a:lstStyle/>
          <a:p>
            <a:r>
              <a:rPr lang="en-US" dirty="0" smtClean="0"/>
              <a:t>ADHOCRACY CULTURE:</a:t>
            </a:r>
            <a:endParaRPr lang="en-US" dirty="0"/>
          </a:p>
        </p:txBody>
      </p:sp>
      <p:sp>
        <p:nvSpPr>
          <p:cNvPr id="1048648" name="Content Placeholder 2"/>
          <p:cNvSpPr>
            <a:spLocks noGrp="1"/>
          </p:cNvSpPr>
          <p:nvPr>
            <p:ph idx="1"/>
          </p:nvPr>
        </p:nvSpPr>
        <p:spPr/>
        <p:txBody>
          <a:bodyPr/>
          <a:lstStyle/>
          <a:p>
            <a:pPr marL="0" indent="0">
              <a:buNone/>
            </a:pPr>
            <a:r>
              <a:rPr lang="en-US" dirty="0" smtClean="0"/>
              <a:t> </a:t>
            </a:r>
            <a:r>
              <a:rPr lang="en-US" dirty="0"/>
              <a:t>O</a:t>
            </a:r>
            <a:r>
              <a:rPr lang="en-US" dirty="0" smtClean="0"/>
              <a:t>rganization that have an adhocracy culture emphasize an orientation towards the external environment with an internal flexibility and discretion.</a:t>
            </a:r>
            <a:endParaRPr lang="en-US" dirty="0"/>
          </a:p>
        </p:txBody>
      </p:sp>
      <p:pic>
        <p:nvPicPr>
          <p:cNvPr id="2097166" name="Picture 3"/>
          <p:cNvPicPr>
            <a:picLocks noChangeAspect="1"/>
          </p:cNvPicPr>
          <p:nvPr/>
        </p:nvPicPr>
        <p:blipFill rotWithShape="1">
          <a:blip r:embed="rId2"/>
          <a:srcRect b="28042"/>
          <a:stretch>
            <a:fillRect/>
          </a:stretch>
        </p:blipFill>
        <p:spPr>
          <a:xfrm>
            <a:off x="3477296" y="2962141"/>
            <a:ext cx="6516710" cy="3657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Title 1"/>
          <p:cNvSpPr>
            <a:spLocks noGrp="1"/>
          </p:cNvSpPr>
          <p:nvPr>
            <p:ph type="title"/>
          </p:nvPr>
        </p:nvSpPr>
        <p:spPr/>
        <p:txBody>
          <a:bodyPr/>
          <a:lstStyle/>
          <a:p>
            <a:r>
              <a:rPr lang="en-US" dirty="0" smtClean="0"/>
              <a:t>HANDY’S 4 TYPES OF ORGANIZATIONAL CULTURE:</a:t>
            </a:r>
            <a:endParaRPr lang="en-US" dirty="0"/>
          </a:p>
        </p:txBody>
      </p:sp>
      <p:sp>
        <p:nvSpPr>
          <p:cNvPr id="1048650" name="Content Placeholder 2"/>
          <p:cNvSpPr>
            <a:spLocks noGrp="1"/>
          </p:cNvSpPr>
          <p:nvPr>
            <p:ph idx="1"/>
          </p:nvPr>
        </p:nvSpPr>
        <p:spPr/>
        <p:txBody>
          <a:bodyPr/>
          <a:lstStyle/>
          <a:p>
            <a:pPr marL="0" indent="0">
              <a:buNone/>
            </a:pPr>
            <a:r>
              <a:rPr lang="en-US" dirty="0" smtClean="0"/>
              <a:t>Following are the  four organizational culture:</a:t>
            </a:r>
          </a:p>
          <a:p>
            <a:r>
              <a:rPr lang="en-US" dirty="0" smtClean="0"/>
              <a:t>A power culture</a:t>
            </a:r>
          </a:p>
          <a:p>
            <a:r>
              <a:rPr lang="en-US" dirty="0" smtClean="0"/>
              <a:t>A role culture</a:t>
            </a:r>
          </a:p>
          <a:p>
            <a:r>
              <a:rPr lang="en-US" dirty="0" smtClean="0"/>
              <a:t>A task culture</a:t>
            </a:r>
          </a:p>
          <a:p>
            <a:r>
              <a:rPr lang="en-US" dirty="0" smtClean="0"/>
              <a:t>A person culture</a:t>
            </a:r>
            <a:endParaRPr lang="en-US" dirty="0"/>
          </a:p>
        </p:txBody>
      </p:sp>
      <p:pic>
        <p:nvPicPr>
          <p:cNvPr id="2097167" name="Picture 5"/>
          <p:cNvPicPr>
            <a:picLocks noChangeAspect="1"/>
          </p:cNvPicPr>
          <p:nvPr/>
        </p:nvPicPr>
        <p:blipFill>
          <a:blip r:embed="rId2"/>
          <a:stretch>
            <a:fillRect/>
          </a:stretch>
        </p:blipFill>
        <p:spPr>
          <a:xfrm>
            <a:off x="4106080" y="2425722"/>
            <a:ext cx="6838950" cy="40671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Title 1"/>
          <p:cNvSpPr>
            <a:spLocks noGrp="1"/>
          </p:cNvSpPr>
          <p:nvPr>
            <p:ph type="title"/>
          </p:nvPr>
        </p:nvSpPr>
        <p:spPr/>
        <p:txBody>
          <a:bodyPr/>
          <a:lstStyle/>
          <a:p>
            <a:r>
              <a:rPr lang="en-US" dirty="0" smtClean="0"/>
              <a:t>A POWER CULTURE:</a:t>
            </a:r>
            <a:endParaRPr lang="en-US" dirty="0"/>
          </a:p>
        </p:txBody>
      </p:sp>
      <p:sp>
        <p:nvSpPr>
          <p:cNvPr id="1048652" name="Content Placeholder 2"/>
          <p:cNvSpPr>
            <a:spLocks noGrp="1"/>
          </p:cNvSpPr>
          <p:nvPr>
            <p:ph idx="1"/>
          </p:nvPr>
        </p:nvSpPr>
        <p:spPr/>
        <p:txBody>
          <a:bodyPr/>
          <a:lstStyle/>
          <a:p>
            <a:r>
              <a:rPr lang="en-US" dirty="0" smtClean="0"/>
              <a:t>A power culture is one based on the dominance of one or a small number of individuals within an organization. They make the key decisions for the organization.</a:t>
            </a:r>
            <a:endParaRPr lang="en-US" dirty="0"/>
          </a:p>
        </p:txBody>
      </p:sp>
      <p:pic>
        <p:nvPicPr>
          <p:cNvPr id="2097168" name="Picture 3"/>
          <p:cNvPicPr>
            <a:picLocks noChangeAspect="1"/>
          </p:cNvPicPr>
          <p:nvPr/>
        </p:nvPicPr>
        <p:blipFill>
          <a:blip r:embed="rId2"/>
          <a:stretch>
            <a:fillRect/>
          </a:stretch>
        </p:blipFill>
        <p:spPr>
          <a:xfrm>
            <a:off x="6096000" y="2852805"/>
            <a:ext cx="3810000" cy="36766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Title 1"/>
          <p:cNvSpPr>
            <a:spLocks noGrp="1"/>
          </p:cNvSpPr>
          <p:nvPr>
            <p:ph type="title"/>
          </p:nvPr>
        </p:nvSpPr>
        <p:spPr/>
        <p:txBody>
          <a:bodyPr/>
          <a:lstStyle/>
          <a:p>
            <a:r>
              <a:rPr lang="en-US" dirty="0" smtClean="0"/>
              <a:t>A ROLE CULTURE:</a:t>
            </a:r>
            <a:endParaRPr lang="en-US" dirty="0"/>
          </a:p>
        </p:txBody>
      </p:sp>
      <p:sp>
        <p:nvSpPr>
          <p:cNvPr id="1048654" name="Content Placeholder 2"/>
          <p:cNvSpPr>
            <a:spLocks noGrp="1"/>
          </p:cNvSpPr>
          <p:nvPr>
            <p:ph idx="1"/>
          </p:nvPr>
        </p:nvSpPr>
        <p:spPr/>
        <p:txBody>
          <a:bodyPr/>
          <a:lstStyle/>
          <a:p>
            <a:r>
              <a:rPr lang="en-US" dirty="0" smtClean="0"/>
              <a:t>A role culture exist in large hierarchical organizations in which individuals have clear roles (jobs) to perform which are closely specified.</a:t>
            </a:r>
            <a:endParaRPr lang="en-US" dirty="0"/>
          </a:p>
        </p:txBody>
      </p:sp>
      <p:pic>
        <p:nvPicPr>
          <p:cNvPr id="2097169" name="Picture 3"/>
          <p:cNvPicPr>
            <a:picLocks noChangeAspect="1"/>
          </p:cNvPicPr>
          <p:nvPr/>
        </p:nvPicPr>
        <p:blipFill>
          <a:blip r:embed="rId2"/>
          <a:stretch>
            <a:fillRect/>
          </a:stretch>
        </p:blipFill>
        <p:spPr>
          <a:xfrm>
            <a:off x="3528812" y="3013656"/>
            <a:ext cx="5615188" cy="316330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Title 1"/>
          <p:cNvSpPr>
            <a:spLocks noGrp="1"/>
          </p:cNvSpPr>
          <p:nvPr>
            <p:ph type="title"/>
          </p:nvPr>
        </p:nvSpPr>
        <p:spPr/>
        <p:txBody>
          <a:bodyPr/>
          <a:lstStyle/>
          <a:p>
            <a:r>
              <a:rPr lang="en-US" dirty="0" smtClean="0"/>
              <a:t>A TASK CULTURE:</a:t>
            </a:r>
            <a:endParaRPr lang="en-US" dirty="0"/>
          </a:p>
        </p:txBody>
      </p:sp>
      <p:sp>
        <p:nvSpPr>
          <p:cNvPr id="1048656" name="Content Placeholder 2"/>
          <p:cNvSpPr>
            <a:spLocks noGrp="1"/>
          </p:cNvSpPr>
          <p:nvPr>
            <p:ph idx="1"/>
          </p:nvPr>
        </p:nvSpPr>
        <p:spPr/>
        <p:txBody>
          <a:bodyPr/>
          <a:lstStyle/>
          <a:p>
            <a:r>
              <a:rPr lang="en-US" dirty="0" smtClean="0"/>
              <a:t>A task culture it exist when teams are formed to complete particular tasks. A different teams have distinct culture…..</a:t>
            </a:r>
          </a:p>
          <a:p>
            <a:pPr marL="0" indent="0">
              <a:buNone/>
            </a:pPr>
            <a:r>
              <a:rPr lang="en-US" dirty="0"/>
              <a:t> </a:t>
            </a:r>
            <a:r>
              <a:rPr lang="en-US" dirty="0" smtClean="0"/>
              <a:t>      which make it more creative.</a:t>
            </a:r>
          </a:p>
        </p:txBody>
      </p:sp>
      <p:pic>
        <p:nvPicPr>
          <p:cNvPr id="2097170" name="Picture 3"/>
          <p:cNvPicPr>
            <a:picLocks noChangeAspect="1"/>
          </p:cNvPicPr>
          <p:nvPr/>
        </p:nvPicPr>
        <p:blipFill rotWithShape="1">
          <a:blip r:embed="rId2"/>
          <a:srcRect t="48803" r="49648"/>
          <a:stretch>
            <a:fillRect/>
          </a:stretch>
        </p:blipFill>
        <p:spPr>
          <a:xfrm>
            <a:off x="5842715" y="2884868"/>
            <a:ext cx="5670998" cy="359320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Title 1"/>
          <p:cNvSpPr>
            <a:spLocks noGrp="1"/>
          </p:cNvSpPr>
          <p:nvPr>
            <p:ph type="title"/>
          </p:nvPr>
        </p:nvSpPr>
        <p:spPr/>
        <p:txBody>
          <a:bodyPr/>
          <a:lstStyle/>
          <a:p>
            <a:r>
              <a:rPr lang="en-US" dirty="0" smtClean="0"/>
              <a:t>A PERSON CULTURE:</a:t>
            </a:r>
            <a:endParaRPr lang="en-US" dirty="0"/>
          </a:p>
        </p:txBody>
      </p:sp>
      <p:sp>
        <p:nvSpPr>
          <p:cNvPr id="1048658" name="Content Placeholder 2"/>
          <p:cNvSpPr>
            <a:spLocks noGrp="1"/>
          </p:cNvSpPr>
          <p:nvPr>
            <p:ph idx="1"/>
          </p:nvPr>
        </p:nvSpPr>
        <p:spPr/>
        <p:txBody>
          <a:bodyPr/>
          <a:lstStyle/>
          <a:p>
            <a:r>
              <a:rPr lang="en-US" dirty="0" smtClean="0"/>
              <a:t>A person culture is the most individualistic form of culture and exist when individuals are fully allowed to express themselves and make decisions for themselves. It only exist in a very loose form of organization.</a:t>
            </a:r>
            <a:endParaRPr lang="en-US" dirty="0"/>
          </a:p>
        </p:txBody>
      </p:sp>
      <p:pic>
        <p:nvPicPr>
          <p:cNvPr id="2097171" name="Picture 3"/>
          <p:cNvPicPr>
            <a:picLocks noChangeAspect="1"/>
          </p:cNvPicPr>
          <p:nvPr/>
        </p:nvPicPr>
        <p:blipFill rotWithShape="1">
          <a:blip r:embed="rId2"/>
          <a:srcRect l="51620" t="49366"/>
          <a:stretch>
            <a:fillRect/>
          </a:stretch>
        </p:blipFill>
        <p:spPr>
          <a:xfrm>
            <a:off x="3515933" y="3567448"/>
            <a:ext cx="5563673" cy="312956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Title 1"/>
          <p:cNvSpPr>
            <a:spLocks noGrp="1"/>
          </p:cNvSpPr>
          <p:nvPr>
            <p:ph type="title"/>
          </p:nvPr>
        </p:nvSpPr>
        <p:spPr/>
        <p:txBody>
          <a:bodyPr/>
          <a:lstStyle/>
          <a:p>
            <a:r>
              <a:rPr lang="en-US" dirty="0" smtClean="0"/>
              <a:t>CLASSIFICATION OF ORGANIZATIONAL CULTURE:</a:t>
            </a:r>
            <a:endParaRPr lang="en-US" dirty="0"/>
          </a:p>
        </p:txBody>
      </p:sp>
      <p:sp>
        <p:nvSpPr>
          <p:cNvPr id="1048660" name="Content Placeholder 2"/>
          <p:cNvSpPr>
            <a:spLocks noGrp="1"/>
          </p:cNvSpPr>
          <p:nvPr>
            <p:ph idx="1"/>
          </p:nvPr>
        </p:nvSpPr>
        <p:spPr/>
        <p:txBody>
          <a:bodyPr/>
          <a:lstStyle/>
          <a:p>
            <a:r>
              <a:rPr lang="en-US" dirty="0" smtClean="0"/>
              <a:t>Strong  vs. weak culture</a:t>
            </a:r>
          </a:p>
          <a:p>
            <a:r>
              <a:rPr lang="en-US" dirty="0" smtClean="0"/>
              <a:t>Soft   vs. hard culture</a:t>
            </a:r>
          </a:p>
          <a:p>
            <a:r>
              <a:rPr lang="en-US" dirty="0" smtClean="0"/>
              <a:t>Formal   vs. informal culture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
          <p:cNvSpPr>
            <a:spLocks noGrp="1"/>
          </p:cNvSpPr>
          <p:nvPr>
            <p:ph type="title"/>
          </p:nvPr>
        </p:nvSpPr>
        <p:spPr/>
        <p:txBody>
          <a:bodyPr/>
          <a:lstStyle/>
          <a:p>
            <a:r>
              <a:rPr lang="en-US" dirty="0" smtClean="0"/>
              <a:t>ORGANIZATION</a:t>
            </a:r>
            <a:endParaRPr lang="en-US" dirty="0"/>
          </a:p>
        </p:txBody>
      </p:sp>
      <p:sp>
        <p:nvSpPr>
          <p:cNvPr id="1048609" name="Content Placeholder 2"/>
          <p:cNvSpPr>
            <a:spLocks noGrp="1"/>
          </p:cNvSpPr>
          <p:nvPr>
            <p:ph idx="1"/>
          </p:nvPr>
        </p:nvSpPr>
        <p:spPr/>
        <p:txBody>
          <a:bodyPr/>
          <a:lstStyle/>
          <a:p>
            <a:r>
              <a:rPr lang="en-US" dirty="0" smtClean="0"/>
              <a:t>A social unit of people that is structured and managed to meet a need or to pursue collective goal. </a:t>
            </a:r>
          </a:p>
          <a:p>
            <a:r>
              <a:rPr lang="en-US" dirty="0" smtClean="0"/>
              <a:t>In simple words, different individuals come together, form a group for a collective purpose or objective.</a:t>
            </a:r>
            <a:endParaRPr lang="en-US" dirty="0"/>
          </a:p>
        </p:txBody>
      </p:sp>
      <p:pic>
        <p:nvPicPr>
          <p:cNvPr id="2097158" name="Picture 3"/>
          <p:cNvPicPr>
            <a:picLocks noChangeAspect="1"/>
          </p:cNvPicPr>
          <p:nvPr/>
        </p:nvPicPr>
        <p:blipFill>
          <a:blip r:embed="rId2"/>
          <a:stretch>
            <a:fillRect/>
          </a:stretch>
        </p:blipFill>
        <p:spPr>
          <a:xfrm>
            <a:off x="6096000" y="3348507"/>
            <a:ext cx="5493913" cy="315324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Title 1"/>
          <p:cNvSpPr>
            <a:spLocks noGrp="1"/>
          </p:cNvSpPr>
          <p:nvPr>
            <p:ph type="title"/>
          </p:nvPr>
        </p:nvSpPr>
        <p:spPr/>
        <p:txBody>
          <a:bodyPr/>
          <a:lstStyle/>
          <a:p>
            <a:r>
              <a:rPr lang="en-US" dirty="0" smtClean="0"/>
              <a:t>STRONG VS. WEAK CULTURE:</a:t>
            </a:r>
            <a:endParaRPr lang="en-US" dirty="0"/>
          </a:p>
        </p:txBody>
      </p:sp>
      <p:sp>
        <p:nvSpPr>
          <p:cNvPr id="1048662" name="Content Placeholder 2"/>
          <p:cNvSpPr>
            <a:spLocks noGrp="1"/>
          </p:cNvSpPr>
          <p:nvPr>
            <p:ph idx="1"/>
          </p:nvPr>
        </p:nvSpPr>
        <p:spPr/>
        <p:txBody>
          <a:bodyPr/>
          <a:lstStyle/>
          <a:p>
            <a:r>
              <a:rPr lang="en-US" dirty="0" smtClean="0"/>
              <a:t>Strong culture is said to exist where staff respond to stimulus because of their alignment to organizational values.</a:t>
            </a:r>
          </a:p>
          <a:p>
            <a:pPr marL="0" indent="0">
              <a:buNone/>
            </a:pPr>
            <a:r>
              <a:rPr lang="en-US" dirty="0"/>
              <a:t> </a:t>
            </a:r>
            <a:r>
              <a:rPr lang="en-US" dirty="0" smtClean="0"/>
              <a:t>         i.e.  Firm operate like a very well oiled machines….</a:t>
            </a:r>
          </a:p>
          <a:p>
            <a:pPr marL="0" indent="0">
              <a:buNone/>
            </a:pPr>
            <a:r>
              <a:rPr lang="en-US" dirty="0" smtClean="0"/>
              <a:t>Whereas, in weak culture there is a little alignment with organizational values and control must be exercised though extensive procedures and bureaucracy.</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Title 1"/>
          <p:cNvSpPr>
            <a:spLocks noGrp="1"/>
          </p:cNvSpPr>
          <p:nvPr>
            <p:ph type="title"/>
          </p:nvPr>
        </p:nvSpPr>
        <p:spPr/>
        <p:txBody>
          <a:bodyPr/>
          <a:lstStyle/>
          <a:p>
            <a:r>
              <a:rPr lang="en-US" dirty="0" smtClean="0"/>
              <a:t>SOFT VS. HARD CULTURE:</a:t>
            </a:r>
            <a:endParaRPr lang="en-US" dirty="0"/>
          </a:p>
        </p:txBody>
      </p:sp>
      <p:sp>
        <p:nvSpPr>
          <p:cNvPr id="1048664" name="Content Placeholder 2"/>
          <p:cNvSpPr>
            <a:spLocks noGrp="1"/>
          </p:cNvSpPr>
          <p:nvPr>
            <p:ph idx="1"/>
          </p:nvPr>
        </p:nvSpPr>
        <p:spPr/>
        <p:txBody>
          <a:bodyPr/>
          <a:lstStyle/>
          <a:p>
            <a:r>
              <a:rPr lang="en-US" dirty="0" smtClean="0"/>
              <a:t>In a soft culture the employees pursue their own personal goals and give less importance to the organizational goals.</a:t>
            </a:r>
          </a:p>
          <a:p>
            <a:r>
              <a:rPr lang="en-US" dirty="0" smtClean="0"/>
              <a:t>Whereas, in a hard culture the employees consider more on organizational goals than of their own goals.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Title 1"/>
          <p:cNvSpPr>
            <a:spLocks noGrp="1"/>
          </p:cNvSpPr>
          <p:nvPr>
            <p:ph type="title"/>
          </p:nvPr>
        </p:nvSpPr>
        <p:spPr/>
        <p:txBody>
          <a:bodyPr/>
          <a:lstStyle/>
          <a:p>
            <a:r>
              <a:rPr lang="en-US" dirty="0" smtClean="0"/>
              <a:t>FORMAL VS. INFORMAL CULTURE:</a:t>
            </a:r>
            <a:endParaRPr lang="en-US" dirty="0"/>
          </a:p>
        </p:txBody>
      </p:sp>
      <p:sp>
        <p:nvSpPr>
          <p:cNvPr id="1048666" name="Content Placeholder 2"/>
          <p:cNvSpPr>
            <a:spLocks noGrp="1"/>
          </p:cNvSpPr>
          <p:nvPr>
            <p:ph idx="1"/>
          </p:nvPr>
        </p:nvSpPr>
        <p:spPr/>
        <p:txBody>
          <a:bodyPr/>
          <a:lstStyle/>
          <a:p>
            <a:r>
              <a:rPr lang="en-US" dirty="0" smtClean="0"/>
              <a:t>In formal organizational culture there is more emphasis on roles, responsibilities, rules and regulations.</a:t>
            </a:r>
          </a:p>
          <a:p>
            <a:r>
              <a:rPr lang="en-US" dirty="0" smtClean="0"/>
              <a:t>Whereas, in informal culture there is no such thing like rules and regulations, etc. employees are free to do there works as they like…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Title 1"/>
          <p:cNvSpPr>
            <a:spLocks noGrp="1"/>
          </p:cNvSpPr>
          <p:nvPr>
            <p:ph type="title"/>
          </p:nvPr>
        </p:nvSpPr>
        <p:spPr/>
        <p:txBody>
          <a:bodyPr/>
          <a:lstStyle/>
          <a:p>
            <a:r>
              <a:rPr lang="en-US" dirty="0" smtClean="0"/>
              <a:t>RELATIONSHIP BETWEEN CULTURE AND ORGANIZATIONAL PERFORMANCE:</a:t>
            </a:r>
            <a:endParaRPr lang="en-US" dirty="0"/>
          </a:p>
        </p:txBody>
      </p:sp>
      <p:sp>
        <p:nvSpPr>
          <p:cNvPr id="1048668" name="Content Placeholder 2"/>
          <p:cNvSpPr>
            <a:spLocks noGrp="1"/>
          </p:cNvSpPr>
          <p:nvPr>
            <p:ph idx="1"/>
          </p:nvPr>
        </p:nvSpPr>
        <p:spPr/>
        <p:txBody>
          <a:bodyPr/>
          <a:lstStyle/>
          <a:p>
            <a:r>
              <a:rPr lang="en-US" dirty="0" smtClean="0"/>
              <a:t>Organizational culture has a potential to enhance organizational performance, individual satisfaction, the sense of certainty about how problems are to be handled.</a:t>
            </a:r>
          </a:p>
          <a:p>
            <a:r>
              <a:rPr lang="en-US" dirty="0" smtClean="0"/>
              <a:t>Culture serve as a control mechanism to channel behavior towards Behaviours and to prevent undesired Behaviours.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9" name="Title 1"/>
          <p:cNvSpPr>
            <a:spLocks noGrp="1"/>
          </p:cNvSpPr>
          <p:nvPr>
            <p:ph type="title"/>
          </p:nvPr>
        </p:nvSpPr>
        <p:spPr/>
        <p:txBody>
          <a:bodyPr/>
          <a:lstStyle/>
          <a:p>
            <a:r>
              <a:rPr lang="en-US" dirty="0" smtClean="0"/>
              <a:t>BUILDING A STRONG ORGANIZATIONAL CULTURE:</a:t>
            </a:r>
            <a:endParaRPr lang="en-US" dirty="0"/>
          </a:p>
        </p:txBody>
      </p:sp>
      <p:sp>
        <p:nvSpPr>
          <p:cNvPr id="1048670" name="Content Placeholder 2"/>
          <p:cNvSpPr>
            <a:spLocks noGrp="1"/>
          </p:cNvSpPr>
          <p:nvPr>
            <p:ph idx="1"/>
          </p:nvPr>
        </p:nvSpPr>
        <p:spPr/>
        <p:txBody>
          <a:bodyPr/>
          <a:lstStyle/>
          <a:p>
            <a:r>
              <a:rPr lang="en-US" dirty="0" smtClean="0"/>
              <a:t>A common behavioral style must be shared by managers and employees.</a:t>
            </a:r>
          </a:p>
          <a:p>
            <a:r>
              <a:rPr lang="en-US" dirty="0" smtClean="0"/>
              <a:t>Have the same basic approaches to solving problems, meeting goals and dealing with stakeholders.</a:t>
            </a:r>
          </a:p>
          <a:p>
            <a:r>
              <a:rPr lang="en-US" dirty="0" smtClean="0"/>
              <a:t>Have share common norms that guide rule governing rewards and punishment.</a:t>
            </a:r>
          </a:p>
          <a:p>
            <a:r>
              <a:rPr lang="en-US" dirty="0" smtClean="0"/>
              <a:t> a strong organizational culture assist in the creation of a stable organization, the consequences of which lead to the achievement of the company’s strategic goals.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Title 1"/>
          <p:cNvSpPr>
            <a:spLocks noGrp="1"/>
          </p:cNvSpPr>
          <p:nvPr>
            <p:ph type="title"/>
          </p:nvPr>
        </p:nvSpPr>
        <p:spPr/>
        <p:txBody>
          <a:bodyPr/>
          <a:lstStyle/>
          <a:p>
            <a:r>
              <a:rPr lang="en-US" dirty="0" smtClean="0"/>
              <a:t>STEPS TO BUILDING A STRONG ORGANIZATIONAL CULTURE:</a:t>
            </a:r>
            <a:endParaRPr lang="en-US" dirty="0"/>
          </a:p>
        </p:txBody>
      </p:sp>
      <p:pic>
        <p:nvPicPr>
          <p:cNvPr id="2097172" name="Content Placeholder 3"/>
          <p:cNvPicPr>
            <a:picLocks noGrp="1" noChangeAspect="1"/>
          </p:cNvPicPr>
          <p:nvPr>
            <p:ph idx="1"/>
          </p:nvPr>
        </p:nvPicPr>
        <p:blipFill rotWithShape="1">
          <a:blip r:embed="rId2"/>
          <a:srcRect t="26119"/>
          <a:stretch>
            <a:fillRect/>
          </a:stretch>
        </p:blipFill>
        <p:spPr>
          <a:xfrm>
            <a:off x="1416675" y="1944710"/>
            <a:ext cx="8525813" cy="3214822"/>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Title 1"/>
          <p:cNvSpPr>
            <a:spLocks noGrp="1"/>
          </p:cNvSpPr>
          <p:nvPr>
            <p:ph type="title"/>
          </p:nvPr>
        </p:nvSpPr>
        <p:spPr/>
        <p:txBody>
          <a:bodyPr/>
          <a:lstStyle/>
          <a:p>
            <a:r>
              <a:rPr lang="en-US" dirty="0" smtClean="0"/>
              <a:t>OUTCOMES OF SOCIALIZATION PROCESS:</a:t>
            </a:r>
            <a:endParaRPr lang="en-US" dirty="0"/>
          </a:p>
        </p:txBody>
      </p:sp>
      <p:pic>
        <p:nvPicPr>
          <p:cNvPr id="2097173" name="Content Placeholder 3"/>
          <p:cNvPicPr>
            <a:picLocks noGrp="1" noChangeAspect="1"/>
          </p:cNvPicPr>
          <p:nvPr>
            <p:ph idx="1"/>
          </p:nvPr>
        </p:nvPicPr>
        <p:blipFill rotWithShape="1">
          <a:blip r:embed="rId2"/>
          <a:srcRect t="23181"/>
          <a:stretch>
            <a:fillRect/>
          </a:stretch>
        </p:blipFill>
        <p:spPr>
          <a:xfrm>
            <a:off x="1043189" y="1429555"/>
            <a:ext cx="9182637" cy="4404575"/>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Rectangle 3"/>
          <p:cNvSpPr/>
          <p:nvPr/>
        </p:nvSpPr>
        <p:spPr>
          <a:xfrm>
            <a:off x="3845351" y="2967335"/>
            <a:ext cx="4729480" cy="891541"/>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ANY QUESTION</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4" name="Content Placeholder 4"/>
          <p:cNvPicPr>
            <a:picLocks noGrp="1" noChangeAspect="1"/>
          </p:cNvPicPr>
          <p:nvPr>
            <p:ph idx="1"/>
          </p:nvPr>
        </p:nvPicPr>
        <p:blipFill>
          <a:blip r:embed="rId2"/>
          <a:stretch>
            <a:fillRect/>
          </a:stretch>
        </p:blipFill>
        <p:spPr>
          <a:xfrm>
            <a:off x="2305318" y="734096"/>
            <a:ext cx="7456868" cy="5589431"/>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1"/>
          <p:cNvSpPr>
            <a:spLocks noGrp="1"/>
          </p:cNvSpPr>
          <p:nvPr>
            <p:ph type="title"/>
          </p:nvPr>
        </p:nvSpPr>
        <p:spPr/>
        <p:txBody>
          <a:bodyPr/>
          <a:lstStyle/>
          <a:p>
            <a:r>
              <a:rPr lang="en-US" dirty="0" smtClean="0"/>
              <a:t>CULTURE:</a:t>
            </a:r>
            <a:endParaRPr lang="en-US" dirty="0"/>
          </a:p>
        </p:txBody>
      </p:sp>
      <p:sp>
        <p:nvSpPr>
          <p:cNvPr id="1048611" name="Content Placeholder 2"/>
          <p:cNvSpPr>
            <a:spLocks noGrp="1"/>
          </p:cNvSpPr>
          <p:nvPr>
            <p:ph idx="1"/>
          </p:nvPr>
        </p:nvSpPr>
        <p:spPr/>
        <p:txBody>
          <a:bodyPr/>
          <a:lstStyle/>
          <a:p>
            <a:r>
              <a:rPr lang="en-US" dirty="0" smtClean="0"/>
              <a:t>Something made-up of the beliefs, ideologies, principles and values of people living in the society.</a:t>
            </a:r>
          </a:p>
          <a:p>
            <a:r>
              <a:rPr lang="en-US" dirty="0" smtClean="0"/>
              <a:t>It determines the direction of the “thinking and action” of the people….</a:t>
            </a:r>
            <a:endParaRPr lang="en-US" dirty="0"/>
          </a:p>
        </p:txBody>
      </p:sp>
      <p:pic>
        <p:nvPicPr>
          <p:cNvPr id="2097159" name="Picture 3"/>
          <p:cNvPicPr>
            <a:picLocks noChangeAspect="1"/>
          </p:cNvPicPr>
          <p:nvPr/>
        </p:nvPicPr>
        <p:blipFill>
          <a:blip r:embed="rId2"/>
          <a:stretch>
            <a:fillRect/>
          </a:stretch>
        </p:blipFill>
        <p:spPr>
          <a:xfrm>
            <a:off x="4572000" y="3335628"/>
            <a:ext cx="5937496" cy="338975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
          <p:cNvSpPr>
            <a:spLocks noGrp="1"/>
          </p:cNvSpPr>
          <p:nvPr>
            <p:ph type="title"/>
          </p:nvPr>
        </p:nvSpPr>
        <p:spPr/>
        <p:txBody>
          <a:bodyPr/>
          <a:lstStyle/>
          <a:p>
            <a:r>
              <a:rPr lang="en-US" dirty="0" smtClean="0"/>
              <a:t>DEFINITION</a:t>
            </a:r>
            <a:endParaRPr lang="en-US" dirty="0"/>
          </a:p>
        </p:txBody>
      </p:sp>
      <p:sp>
        <p:nvSpPr>
          <p:cNvPr id="1048613" name="Content Placeholder 2"/>
          <p:cNvSpPr>
            <a:spLocks noGrp="1"/>
          </p:cNvSpPr>
          <p:nvPr>
            <p:ph idx="1"/>
          </p:nvPr>
        </p:nvSpPr>
        <p:spPr/>
        <p:txBody>
          <a:bodyPr>
            <a:normAutofit/>
          </a:bodyPr>
          <a:lstStyle/>
          <a:p>
            <a:pPr marL="0" indent="0">
              <a:buNone/>
            </a:pPr>
            <a:endParaRPr lang="en-US" dirty="0"/>
          </a:p>
          <a:p>
            <a:pPr marL="0" indent="0">
              <a:buNone/>
            </a:pPr>
            <a:endParaRPr lang="en-US" dirty="0" smtClean="0"/>
          </a:p>
          <a:p>
            <a:pPr marL="0" indent="0">
              <a:buNone/>
            </a:pPr>
            <a:r>
              <a:rPr lang="en-US" dirty="0" smtClean="0"/>
              <a:t>Culture is the unique dominant pattern of shared beliefs, assumptions, values, and norms that shape the socialization, symbols, language and practices of a group of people.</a:t>
            </a:r>
          </a:p>
          <a:p>
            <a:r>
              <a:rPr lang="en-US" dirty="0" smtClean="0"/>
              <a:t>The attitude and approaches that typify the way staff carry out their tasks.</a:t>
            </a:r>
          </a:p>
          <a:p>
            <a:r>
              <a:rPr lang="en-US" dirty="0" smtClean="0"/>
              <a:t>Culture is developed and transmitted by people, consciously and unconsciously, to subsequent generations.</a:t>
            </a:r>
            <a:endParaRPr lang="en-US" dirty="0"/>
          </a:p>
        </p:txBody>
      </p:sp>
      <p:pic>
        <p:nvPicPr>
          <p:cNvPr id="2097160" name="Picture 3"/>
          <p:cNvPicPr>
            <a:picLocks noChangeAspect="1"/>
          </p:cNvPicPr>
          <p:nvPr/>
        </p:nvPicPr>
        <p:blipFill>
          <a:blip r:embed="rId2"/>
          <a:stretch>
            <a:fillRect/>
          </a:stretch>
        </p:blipFill>
        <p:spPr>
          <a:xfrm>
            <a:off x="4849648" y="262095"/>
            <a:ext cx="4688230" cy="25583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object 9"/>
          <p:cNvSpPr txBox="1"/>
          <p:nvPr/>
        </p:nvSpPr>
        <p:spPr>
          <a:xfrm>
            <a:off x="2241809" y="601014"/>
            <a:ext cx="6943725" cy="1332865"/>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95"/>
              </a:spcBef>
            </a:pPr>
            <a:r>
              <a:rPr lang="en-US" spc="-5" dirty="0" smtClean="0"/>
              <a:t>CHARACTERISTICS OF ORGANIZATIONAL</a:t>
            </a:r>
            <a:r>
              <a:rPr lang="en-US" spc="90" dirty="0" smtClean="0"/>
              <a:t> </a:t>
            </a:r>
            <a:r>
              <a:rPr lang="en-US" spc="-5" dirty="0" smtClean="0"/>
              <a:t>CULTURE</a:t>
            </a:r>
            <a:endParaRPr lang="en-US" dirty="0"/>
          </a:p>
        </p:txBody>
      </p:sp>
      <p:sp>
        <p:nvSpPr>
          <p:cNvPr id="1048618" name="object 13"/>
          <p:cNvSpPr/>
          <p:nvPr/>
        </p:nvSpPr>
        <p:spPr>
          <a:xfrm>
            <a:off x="2414799" y="2189408"/>
            <a:ext cx="6597747" cy="4516192"/>
          </a:xfrm>
          <a:prstGeom prst="rect">
            <a:avLst/>
          </a:prstGeom>
          <a:blipFill>
            <a:blip r:embed="rId2" cstate="print"/>
            <a:stretch>
              <a:fillRect/>
            </a:stretch>
          </a:blipFill>
        </p:spPr>
        <p:txBody>
          <a:bodyPr wrap="square" lIns="0" tIns="0" rIns="0" bIns="0" rtlCol="0"/>
          <a:lstStyle/>
          <a:p>
            <a:endParaRPr/>
          </a:p>
        </p:txBody>
      </p:sp>
      <p:sp>
        <p:nvSpPr>
          <p:cNvPr id="1048619" name="object 14"/>
          <p:cNvSpPr txBox="1"/>
          <p:nvPr/>
        </p:nvSpPr>
        <p:spPr>
          <a:xfrm>
            <a:off x="6072399" y="2397616"/>
            <a:ext cx="1487805" cy="1080135"/>
          </a:xfrm>
          <a:prstGeom prst="rect">
            <a:avLst/>
          </a:prstGeom>
        </p:spPr>
        <p:txBody>
          <a:bodyPr vert="horz" wrap="square" lIns="0" tIns="13335" rIns="0" bIns="0" rtlCol="0">
            <a:spAutoFit/>
          </a:bodyPr>
          <a:lstStyle/>
          <a:p>
            <a:pPr marL="12700" marR="5080" indent="-635" algn="ctr">
              <a:lnSpc>
                <a:spcPct val="100000"/>
              </a:lnSpc>
              <a:spcBef>
                <a:spcPts val="105"/>
              </a:spcBef>
            </a:pPr>
            <a:r>
              <a:rPr dirty="0" smtClean="0">
                <a:latin typeface="Times New Roman"/>
                <a:cs typeface="Times New Roman"/>
              </a:rPr>
              <a:t>Philosophy</a:t>
            </a:r>
            <a:r>
              <a:rPr lang="en-US" dirty="0">
                <a:latin typeface="Times New Roman"/>
                <a:cs typeface="Times New Roman"/>
              </a:rPr>
              <a:t> </a:t>
            </a:r>
            <a:r>
              <a:rPr dirty="0" smtClean="0">
                <a:latin typeface="Times New Roman"/>
                <a:cs typeface="Times New Roman"/>
              </a:rPr>
              <a:t>on </a:t>
            </a:r>
            <a:r>
              <a:rPr spc="-5" dirty="0">
                <a:latin typeface="Times New Roman"/>
                <a:cs typeface="Times New Roman"/>
              </a:rPr>
              <a:t>treatment </a:t>
            </a:r>
            <a:r>
              <a:rPr dirty="0" smtClean="0">
                <a:latin typeface="Times New Roman"/>
                <a:cs typeface="Times New Roman"/>
              </a:rPr>
              <a:t>of</a:t>
            </a:r>
            <a:r>
              <a:rPr spc="-95" dirty="0" smtClean="0">
                <a:latin typeface="Times New Roman"/>
                <a:cs typeface="Times New Roman"/>
              </a:rPr>
              <a:t> </a:t>
            </a:r>
            <a:r>
              <a:rPr dirty="0">
                <a:latin typeface="Times New Roman"/>
                <a:cs typeface="Times New Roman"/>
              </a:rPr>
              <a:t>employees/  customers</a:t>
            </a:r>
          </a:p>
        </p:txBody>
      </p:sp>
      <p:sp>
        <p:nvSpPr>
          <p:cNvPr id="1048620" name="object 15"/>
          <p:cNvSpPr txBox="1"/>
          <p:nvPr/>
        </p:nvSpPr>
        <p:spPr>
          <a:xfrm>
            <a:off x="7734847" y="3712261"/>
            <a:ext cx="945514" cy="1093470"/>
          </a:xfrm>
          <a:prstGeom prst="rect">
            <a:avLst/>
          </a:prstGeom>
        </p:spPr>
        <p:txBody>
          <a:bodyPr vert="horz" wrap="square" lIns="0" tIns="13335" rIns="0" bIns="0" rtlCol="0">
            <a:spAutoFit/>
          </a:bodyPr>
          <a:lstStyle/>
          <a:p>
            <a:pPr marL="12700" marR="5080" indent="66675" algn="just">
              <a:lnSpc>
                <a:spcPct val="100000"/>
              </a:lnSpc>
              <a:spcBef>
                <a:spcPts val="105"/>
              </a:spcBef>
            </a:pPr>
            <a:r>
              <a:rPr spc="-5" dirty="0" smtClean="0">
                <a:latin typeface="Times New Roman"/>
                <a:cs typeface="Times New Roman"/>
              </a:rPr>
              <a:t>Rules</a:t>
            </a:r>
            <a:endParaRPr lang="en-US" spc="-5" dirty="0" smtClean="0">
              <a:latin typeface="Times New Roman"/>
              <a:cs typeface="Times New Roman"/>
            </a:endParaRPr>
          </a:p>
          <a:p>
            <a:pPr marL="12700" marR="5080" indent="66675" algn="just">
              <a:lnSpc>
                <a:spcPct val="100000"/>
              </a:lnSpc>
              <a:spcBef>
                <a:spcPts val="105"/>
              </a:spcBef>
            </a:pPr>
            <a:r>
              <a:rPr lang="en-US" dirty="0" smtClean="0">
                <a:latin typeface="Times New Roman"/>
                <a:cs typeface="Times New Roman"/>
              </a:rPr>
              <a:t>O</a:t>
            </a:r>
            <a:r>
              <a:rPr dirty="0" smtClean="0">
                <a:latin typeface="Times New Roman"/>
                <a:cs typeface="Times New Roman"/>
              </a:rPr>
              <a:t>f</a:t>
            </a:r>
            <a:r>
              <a:rPr lang="en-US" dirty="0" smtClean="0">
                <a:latin typeface="Times New Roman"/>
                <a:cs typeface="Times New Roman"/>
              </a:rPr>
              <a:t> </a:t>
            </a:r>
            <a:r>
              <a:rPr dirty="0" smtClean="0">
                <a:latin typeface="Times New Roman"/>
                <a:cs typeface="Times New Roman"/>
              </a:rPr>
              <a:t>emp</a:t>
            </a:r>
            <a:r>
              <a:rPr spc="-10" dirty="0" smtClean="0">
                <a:latin typeface="Times New Roman"/>
                <a:cs typeface="Times New Roman"/>
              </a:rPr>
              <a:t>l</a:t>
            </a:r>
            <a:r>
              <a:rPr dirty="0" smtClean="0">
                <a:latin typeface="Times New Roman"/>
                <a:cs typeface="Times New Roman"/>
              </a:rPr>
              <a:t>o</a:t>
            </a:r>
            <a:r>
              <a:rPr spc="10" dirty="0" smtClean="0">
                <a:latin typeface="Times New Roman"/>
                <a:cs typeface="Times New Roman"/>
              </a:rPr>
              <a:t>y</a:t>
            </a:r>
            <a:r>
              <a:rPr dirty="0" smtClean="0">
                <a:latin typeface="Times New Roman"/>
                <a:cs typeface="Times New Roman"/>
              </a:rPr>
              <a:t>ee  </a:t>
            </a:r>
            <a:r>
              <a:rPr dirty="0">
                <a:latin typeface="Times New Roman"/>
                <a:cs typeface="Times New Roman"/>
              </a:rPr>
              <a:t>behavior</a:t>
            </a:r>
          </a:p>
        </p:txBody>
      </p:sp>
      <p:sp>
        <p:nvSpPr>
          <p:cNvPr id="1048621" name="object 16"/>
          <p:cNvSpPr txBox="1"/>
          <p:nvPr/>
        </p:nvSpPr>
        <p:spPr>
          <a:xfrm>
            <a:off x="6160664" y="5666728"/>
            <a:ext cx="1664335" cy="566822"/>
          </a:xfrm>
          <a:prstGeom prst="rect">
            <a:avLst/>
          </a:prstGeom>
        </p:spPr>
        <p:txBody>
          <a:bodyPr vert="horz" wrap="square" lIns="0" tIns="12700" rIns="0" bIns="0" rtlCol="0">
            <a:spAutoFit/>
          </a:bodyPr>
          <a:lstStyle/>
          <a:p>
            <a:pPr marL="434340" marR="5080" indent="-422275">
              <a:lnSpc>
                <a:spcPct val="100000"/>
              </a:lnSpc>
              <a:spcBef>
                <a:spcPts val="100"/>
              </a:spcBef>
            </a:pPr>
            <a:r>
              <a:rPr dirty="0">
                <a:latin typeface="Times New Roman"/>
                <a:cs typeface="Times New Roman"/>
              </a:rPr>
              <a:t>Org</a:t>
            </a:r>
            <a:r>
              <a:rPr spc="10" dirty="0">
                <a:latin typeface="Times New Roman"/>
                <a:cs typeface="Times New Roman"/>
              </a:rPr>
              <a:t>a</a:t>
            </a:r>
            <a:r>
              <a:rPr dirty="0">
                <a:latin typeface="Times New Roman"/>
                <a:cs typeface="Times New Roman"/>
              </a:rPr>
              <a:t>ni</a:t>
            </a:r>
            <a:r>
              <a:rPr spc="-20" dirty="0">
                <a:latin typeface="Times New Roman"/>
                <a:cs typeface="Times New Roman"/>
              </a:rPr>
              <a:t>z</a:t>
            </a:r>
            <a:r>
              <a:rPr dirty="0">
                <a:latin typeface="Times New Roman"/>
                <a:cs typeface="Times New Roman"/>
              </a:rPr>
              <a:t>a</a:t>
            </a:r>
            <a:r>
              <a:rPr spc="5" dirty="0">
                <a:latin typeface="Times New Roman"/>
                <a:cs typeface="Times New Roman"/>
              </a:rPr>
              <a:t>t</a:t>
            </a:r>
            <a:r>
              <a:rPr dirty="0">
                <a:latin typeface="Times New Roman"/>
                <a:cs typeface="Times New Roman"/>
              </a:rPr>
              <a:t>i</a:t>
            </a:r>
            <a:r>
              <a:rPr spc="-15" dirty="0">
                <a:latin typeface="Times New Roman"/>
                <a:cs typeface="Times New Roman"/>
              </a:rPr>
              <a:t>o</a:t>
            </a:r>
            <a:r>
              <a:rPr dirty="0">
                <a:latin typeface="Times New Roman"/>
                <a:cs typeface="Times New Roman"/>
              </a:rPr>
              <a:t>nal  </a:t>
            </a:r>
            <a:r>
              <a:rPr spc="-5" dirty="0">
                <a:latin typeface="Times New Roman"/>
                <a:cs typeface="Times New Roman"/>
              </a:rPr>
              <a:t>climate</a:t>
            </a:r>
            <a:endParaRPr dirty="0">
              <a:latin typeface="Times New Roman"/>
              <a:cs typeface="Times New Roman"/>
            </a:endParaRPr>
          </a:p>
        </p:txBody>
      </p:sp>
      <p:sp>
        <p:nvSpPr>
          <p:cNvPr id="1048622" name="object 17"/>
          <p:cNvSpPr txBox="1"/>
          <p:nvPr/>
        </p:nvSpPr>
        <p:spPr>
          <a:xfrm>
            <a:off x="4091199" y="5652317"/>
            <a:ext cx="1116965" cy="566822"/>
          </a:xfrm>
          <a:prstGeom prst="rect">
            <a:avLst/>
          </a:prstGeom>
        </p:spPr>
        <p:txBody>
          <a:bodyPr vert="horz" wrap="square" lIns="0" tIns="12700" rIns="0" bIns="0" rtlCol="0">
            <a:spAutoFit/>
          </a:bodyPr>
          <a:lstStyle/>
          <a:p>
            <a:pPr marL="218440" marR="5080" indent="-206375" algn="ctr">
              <a:lnSpc>
                <a:spcPct val="100000"/>
              </a:lnSpc>
              <a:spcBef>
                <a:spcPts val="100"/>
              </a:spcBef>
            </a:pPr>
            <a:r>
              <a:rPr spc="5" dirty="0">
                <a:latin typeface="Times New Roman"/>
                <a:cs typeface="Times New Roman"/>
              </a:rPr>
              <a:t>Do</a:t>
            </a:r>
            <a:r>
              <a:rPr dirty="0">
                <a:latin typeface="Times New Roman"/>
                <a:cs typeface="Times New Roman"/>
              </a:rPr>
              <a:t>min</a:t>
            </a:r>
            <a:r>
              <a:rPr spc="5" dirty="0">
                <a:latin typeface="Times New Roman"/>
                <a:cs typeface="Times New Roman"/>
              </a:rPr>
              <a:t>a</a:t>
            </a:r>
            <a:r>
              <a:rPr dirty="0">
                <a:latin typeface="Times New Roman"/>
                <a:cs typeface="Times New Roman"/>
              </a:rPr>
              <a:t>nt  values</a:t>
            </a:r>
          </a:p>
        </p:txBody>
      </p:sp>
      <p:sp>
        <p:nvSpPr>
          <p:cNvPr id="1048623" name="object 15"/>
          <p:cNvSpPr txBox="1"/>
          <p:nvPr/>
        </p:nvSpPr>
        <p:spPr>
          <a:xfrm>
            <a:off x="2709940" y="4160186"/>
            <a:ext cx="945514" cy="382797"/>
          </a:xfrm>
          <a:prstGeom prst="rect">
            <a:avLst/>
          </a:prstGeom>
        </p:spPr>
        <p:txBody>
          <a:bodyPr vert="horz" wrap="square" lIns="0" tIns="13335" rIns="0" bIns="0" rtlCol="0">
            <a:spAutoFit/>
          </a:bodyPr>
          <a:lstStyle/>
          <a:p>
            <a:pPr marL="12700" marR="5080" indent="66675" algn="just">
              <a:lnSpc>
                <a:spcPct val="100000"/>
              </a:lnSpc>
              <a:spcBef>
                <a:spcPts val="105"/>
              </a:spcBef>
            </a:pPr>
            <a:r>
              <a:rPr lang="en-US" sz="2400" spc="-5" dirty="0" smtClean="0">
                <a:latin typeface="Times New Roman"/>
                <a:cs typeface="Times New Roman"/>
              </a:rPr>
              <a:t>Norms</a:t>
            </a:r>
          </a:p>
        </p:txBody>
      </p:sp>
      <p:sp>
        <p:nvSpPr>
          <p:cNvPr id="1048624" name="object 15"/>
          <p:cNvSpPr txBox="1"/>
          <p:nvPr/>
        </p:nvSpPr>
        <p:spPr>
          <a:xfrm>
            <a:off x="4049710" y="2372912"/>
            <a:ext cx="1158453" cy="840105"/>
          </a:xfrm>
          <a:prstGeom prst="rect">
            <a:avLst/>
          </a:prstGeom>
        </p:spPr>
        <p:txBody>
          <a:bodyPr vert="horz" wrap="square" lIns="0" tIns="13335" rIns="0" bIns="0" rtlCol="0">
            <a:spAutoFit/>
          </a:bodyPr>
          <a:lstStyle/>
          <a:p>
            <a:pPr marL="12700" marR="5080" indent="66675" algn="just">
              <a:lnSpc>
                <a:spcPct val="100000"/>
              </a:lnSpc>
              <a:spcBef>
                <a:spcPts val="105"/>
              </a:spcBef>
            </a:pPr>
            <a:r>
              <a:rPr lang="en-US" spc="-5" dirty="0" smtClean="0">
                <a:latin typeface="Times New Roman"/>
                <a:cs typeface="Times New Roman"/>
              </a:rPr>
              <a:t>Observed</a:t>
            </a:r>
          </a:p>
          <a:p>
            <a:pPr marL="12700" marR="5080" indent="66675" algn="just">
              <a:lnSpc>
                <a:spcPct val="100000"/>
              </a:lnSpc>
              <a:spcBef>
                <a:spcPts val="105"/>
              </a:spcBef>
            </a:pPr>
            <a:r>
              <a:rPr lang="en-US" spc="-5" dirty="0" smtClean="0">
                <a:latin typeface="Times New Roman"/>
                <a:cs typeface="Times New Roman"/>
              </a:rPr>
              <a:t>Behavioral</a:t>
            </a:r>
          </a:p>
          <a:p>
            <a:pPr marL="12700" marR="5080" indent="66675" algn="just">
              <a:lnSpc>
                <a:spcPct val="100000"/>
              </a:lnSpc>
              <a:spcBef>
                <a:spcPts val="105"/>
              </a:spcBef>
            </a:pPr>
            <a:r>
              <a:rPr lang="en-US" spc="-5" dirty="0" smtClean="0">
                <a:latin typeface="Times New Roman"/>
                <a:cs typeface="Times New Roman"/>
              </a:rPr>
              <a:t>regularities</a:t>
            </a:r>
            <a:endParaRPr dirty="0">
              <a:latin typeface="Times New Roman"/>
              <a:cs typeface="Times New Roman"/>
            </a:endParaRPr>
          </a:p>
        </p:txBody>
      </p:sp>
      <p:sp>
        <p:nvSpPr>
          <p:cNvPr id="1048625" name="object 15"/>
          <p:cNvSpPr txBox="1"/>
          <p:nvPr/>
        </p:nvSpPr>
        <p:spPr>
          <a:xfrm>
            <a:off x="4999788" y="4015550"/>
            <a:ext cx="1560121" cy="629018"/>
          </a:xfrm>
          <a:prstGeom prst="rect">
            <a:avLst/>
          </a:prstGeom>
        </p:spPr>
        <p:txBody>
          <a:bodyPr vert="horz" wrap="square" lIns="0" tIns="13335" rIns="0" bIns="0" rtlCol="0">
            <a:spAutoFit/>
          </a:bodyPr>
          <a:lstStyle/>
          <a:p>
            <a:pPr marL="12700" algn="ctr">
              <a:lnSpc>
                <a:spcPct val="100000"/>
              </a:lnSpc>
              <a:spcBef>
                <a:spcPts val="95"/>
              </a:spcBef>
            </a:pPr>
            <a:r>
              <a:rPr lang="en-US" sz="2000" spc="-5" dirty="0" smtClean="0"/>
              <a:t>Organizational</a:t>
            </a:r>
            <a:r>
              <a:rPr lang="en-US" sz="2000" spc="90" dirty="0" smtClean="0"/>
              <a:t> </a:t>
            </a:r>
            <a:r>
              <a:rPr lang="en-US" sz="2000" spc="-5" dirty="0" smtClean="0"/>
              <a:t>culture</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
          <p:cNvSpPr>
            <a:spLocks noGrp="1"/>
          </p:cNvSpPr>
          <p:nvPr>
            <p:ph type="title"/>
          </p:nvPr>
        </p:nvSpPr>
        <p:spPr/>
        <p:txBody>
          <a:bodyPr/>
          <a:lstStyle/>
          <a:p>
            <a:r>
              <a:rPr lang="en-US" dirty="0" smtClean="0"/>
              <a:t>SHARED ASSUMPTIONS:</a:t>
            </a:r>
            <a:endParaRPr lang="en-US" dirty="0"/>
          </a:p>
        </p:txBody>
      </p:sp>
      <p:sp>
        <p:nvSpPr>
          <p:cNvPr id="1048631" name="Content Placeholder 2"/>
          <p:cNvSpPr>
            <a:spLocks noGrp="1"/>
          </p:cNvSpPr>
          <p:nvPr>
            <p:ph idx="1"/>
          </p:nvPr>
        </p:nvSpPr>
        <p:spPr/>
        <p:txBody>
          <a:bodyPr/>
          <a:lstStyle/>
          <a:p>
            <a:r>
              <a:rPr lang="en-US" dirty="0" smtClean="0"/>
              <a:t>Shared assumptions are the thoughts and feelings that members of a culture take for granted and believe to be true.</a:t>
            </a:r>
            <a:endParaRPr lang="en-US" dirty="0"/>
          </a:p>
        </p:txBody>
      </p:sp>
      <p:pic>
        <p:nvPicPr>
          <p:cNvPr id="2097161" name="Picture 4"/>
          <p:cNvPicPr>
            <a:picLocks noChangeAspect="1"/>
          </p:cNvPicPr>
          <p:nvPr/>
        </p:nvPicPr>
        <p:blipFill rotWithShape="1">
          <a:blip r:embed="rId2" cstate="print"/>
          <a:srcRect t="6970"/>
          <a:stretch>
            <a:fillRect/>
          </a:stretch>
        </p:blipFill>
        <p:spPr>
          <a:xfrm>
            <a:off x="3258355" y="2910625"/>
            <a:ext cx="5898524" cy="32663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
          <p:cNvSpPr>
            <a:spLocks noGrp="1"/>
          </p:cNvSpPr>
          <p:nvPr>
            <p:ph type="title"/>
          </p:nvPr>
        </p:nvSpPr>
        <p:spPr/>
        <p:txBody>
          <a:bodyPr/>
          <a:lstStyle/>
          <a:p>
            <a:r>
              <a:rPr lang="en-US" dirty="0" smtClean="0"/>
              <a:t>VALUES AND NORMS:</a:t>
            </a:r>
            <a:endParaRPr lang="en-US" dirty="0"/>
          </a:p>
        </p:txBody>
      </p:sp>
      <p:sp>
        <p:nvSpPr>
          <p:cNvPr id="1048633" name="Content Placeholder 2"/>
          <p:cNvSpPr>
            <a:spLocks noGrp="1"/>
          </p:cNvSpPr>
          <p:nvPr>
            <p:ph idx="1"/>
          </p:nvPr>
        </p:nvSpPr>
        <p:spPr/>
        <p:txBody>
          <a:bodyPr/>
          <a:lstStyle/>
          <a:p>
            <a:r>
              <a:rPr lang="en-US" b="1" dirty="0" smtClean="0"/>
              <a:t>Values </a:t>
            </a:r>
            <a:r>
              <a:rPr lang="en-US" dirty="0" smtClean="0"/>
              <a:t>are the basic beliefs people hold that specify general preference and Behaviours, and define what is right and wrong.</a:t>
            </a:r>
          </a:p>
          <a:p>
            <a:r>
              <a:rPr lang="en-US" b="1" dirty="0"/>
              <a:t> </a:t>
            </a:r>
            <a:r>
              <a:rPr lang="en-US" b="1" dirty="0" smtClean="0"/>
              <a:t>     </a:t>
            </a:r>
            <a:r>
              <a:rPr lang="en-US" dirty="0" smtClean="0"/>
              <a:t>cultural values are reflected in a society’s morals, customs and established practices</a:t>
            </a:r>
          </a:p>
          <a:p>
            <a:r>
              <a:rPr lang="en-US" b="1" dirty="0" smtClean="0"/>
              <a:t>Norms </a:t>
            </a:r>
            <a:r>
              <a:rPr lang="en-US" dirty="0" smtClean="0"/>
              <a:t>are rules that govern Behaviours of groups of people.</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r>
              <a:rPr lang="en-US" dirty="0" smtClean="0"/>
              <a:t>SYMBOLS:</a:t>
            </a:r>
            <a:endParaRPr lang="en-US" dirty="0"/>
          </a:p>
        </p:txBody>
      </p:sp>
      <p:sp>
        <p:nvSpPr>
          <p:cNvPr id="1048635" name="Content Placeholder 2"/>
          <p:cNvSpPr>
            <a:spLocks noGrp="1"/>
          </p:cNvSpPr>
          <p:nvPr>
            <p:ph idx="1"/>
          </p:nvPr>
        </p:nvSpPr>
        <p:spPr/>
        <p:txBody>
          <a:bodyPr/>
          <a:lstStyle/>
          <a:p>
            <a:r>
              <a:rPr lang="en-US" dirty="0" smtClean="0"/>
              <a:t>A symbols is any visible object, act, or event that conveys meaning to others. examples:</a:t>
            </a:r>
          </a:p>
          <a:p>
            <a:r>
              <a:rPr lang="en-US" dirty="0" smtClean="0"/>
              <a:t>Artefacts</a:t>
            </a:r>
          </a:p>
          <a:p>
            <a:r>
              <a:rPr lang="en-US" dirty="0" smtClean="0"/>
              <a:t>Dress</a:t>
            </a:r>
          </a:p>
          <a:p>
            <a:r>
              <a:rPr lang="en-US" dirty="0" smtClean="0"/>
              <a:t>Office layout</a:t>
            </a:r>
          </a:p>
          <a:p>
            <a:r>
              <a:rPr lang="en-US" dirty="0" smtClean="0"/>
              <a:t>Slogans</a:t>
            </a:r>
          </a:p>
          <a:p>
            <a:r>
              <a:rPr lang="en-US" dirty="0" smtClean="0"/>
              <a:t>ceremonies</a:t>
            </a:r>
            <a:endParaRPr lang="en-US" dirty="0"/>
          </a:p>
        </p:txBody>
      </p:sp>
      <p:pic>
        <p:nvPicPr>
          <p:cNvPr id="2097162" name="Picture 3"/>
          <p:cNvPicPr>
            <a:picLocks noChangeAspect="1"/>
          </p:cNvPicPr>
          <p:nvPr/>
        </p:nvPicPr>
        <p:blipFill>
          <a:blip r:embed="rId2"/>
          <a:stretch>
            <a:fillRect/>
          </a:stretch>
        </p:blipFill>
        <p:spPr>
          <a:xfrm>
            <a:off x="5257800" y="2434107"/>
            <a:ext cx="6096000" cy="41019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1283</Words>
  <Application>Microsoft Office PowerPoint</Application>
  <PresentationFormat>Widescreen</PresentationFormat>
  <Paragraphs>124</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Times New Roman</vt:lpstr>
      <vt:lpstr>Trebuchet MS</vt:lpstr>
      <vt:lpstr>Office Theme</vt:lpstr>
      <vt:lpstr>PowerPoint Presentation</vt:lpstr>
      <vt:lpstr>PowerPoint Presentation</vt:lpstr>
      <vt:lpstr>ORGANIZATION</vt:lpstr>
      <vt:lpstr>CULTURE:</vt:lpstr>
      <vt:lpstr>DEFINITION</vt:lpstr>
      <vt:lpstr>PowerPoint Presentation</vt:lpstr>
      <vt:lpstr>SHARED ASSUMPTIONS:</vt:lpstr>
      <vt:lpstr>VALUES AND NORMS:</vt:lpstr>
      <vt:lpstr>SYMBOLS:</vt:lpstr>
      <vt:lpstr>LANGUAGE</vt:lpstr>
      <vt:lpstr>PRACTICES:</vt:lpstr>
      <vt:lpstr>SOCIALIZATION</vt:lpstr>
      <vt:lpstr>WHAT MUST BE FOR CULTURE TO EXIST?</vt:lpstr>
      <vt:lpstr>CULTURAL ICEBERG</vt:lpstr>
      <vt:lpstr>ORGANIZATIONAL CULTURE</vt:lpstr>
      <vt:lpstr>ROLE OF AN ORGANIZATIONAL CULTURE:</vt:lpstr>
      <vt:lpstr>IMPORTANCE OF AN ORGANIZATIONAL CULTURE:</vt:lpstr>
      <vt:lpstr>PowerPoint Presentation</vt:lpstr>
      <vt:lpstr>TYPES OF CULTURE</vt:lpstr>
      <vt:lpstr>HIERARCHY CULTURE:</vt:lpstr>
      <vt:lpstr>MARKET CULTURE:</vt:lpstr>
      <vt:lpstr>CLAN CULTURE:</vt:lpstr>
      <vt:lpstr>ADHOCRACY CULTURE:</vt:lpstr>
      <vt:lpstr>HANDY’S 4 TYPES OF ORGANIZATIONAL CULTURE:</vt:lpstr>
      <vt:lpstr>A POWER CULTURE:</vt:lpstr>
      <vt:lpstr>A ROLE CULTURE:</vt:lpstr>
      <vt:lpstr>A TASK CULTURE:</vt:lpstr>
      <vt:lpstr>A PERSON CULTURE:</vt:lpstr>
      <vt:lpstr>CLASSIFICATION OF ORGANIZATIONAL CULTURE:</vt:lpstr>
      <vt:lpstr>STRONG VS. WEAK CULTURE:</vt:lpstr>
      <vt:lpstr>SOFT VS. HARD CULTURE:</vt:lpstr>
      <vt:lpstr>FORMAL VS. INFORMAL CULTURE:</vt:lpstr>
      <vt:lpstr>RELATIONSHIP BETWEEN CULTURE AND ORGANIZATIONAL PERFORMANCE:</vt:lpstr>
      <vt:lpstr>BUILDING A STRONG ORGANIZATIONAL CULTURE:</vt:lpstr>
      <vt:lpstr>STEPS TO BUILDING A STRONG ORGANIZATIONAL CULTURE:</vt:lpstr>
      <vt:lpstr>OUTCOMES OF SOCIALIZATION PROCESS: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culture</dc:title>
  <dc:creator>X220</dc:creator>
  <cp:lastModifiedBy>Nouman Awan</cp:lastModifiedBy>
  <cp:revision>3</cp:revision>
  <dcterms:created xsi:type="dcterms:W3CDTF">2020-04-03T15:28:04Z</dcterms:created>
  <dcterms:modified xsi:type="dcterms:W3CDTF">2020-05-03T00:13:39Z</dcterms:modified>
</cp:coreProperties>
</file>