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1411D0-00A6-489F-8961-2681899BA220}" type="datetimeFigureOut">
              <a:rPr lang="en-US" smtClean="0"/>
              <a:t>4/17/2020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3C3568-81A6-4783-954B-47E3C1BBF8B5}" type="slidenum">
              <a:rPr lang="en-US" smtClean="0"/>
              <a:t>‹#›</a:t>
            </a:fld>
            <a:endParaRPr lang="en-US"/>
          </a:p>
        </p:txBody>
      </p:sp>
    </p:spTree>
    <p:extLst>
      <p:ext uri="{BB962C8B-B14F-4D97-AF65-F5344CB8AC3E}">
        <p14:creationId xmlns:p14="http://schemas.microsoft.com/office/powerpoint/2010/main" val="4236781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197CA40E-672F-44C6-93EE-E8A18CCB0C6E}" type="slidenum">
              <a:rPr lang="en-US" altLang="en-US">
                <a:latin typeface="Arial" charset="0"/>
              </a:rPr>
              <a:pPr/>
              <a:t>1</a:t>
            </a:fld>
            <a:endParaRPr lang="en-US" alt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1519" indent="-285080">
              <a:defRPr>
                <a:solidFill>
                  <a:schemeClr val="tx1"/>
                </a:solidFill>
                <a:latin typeface="Tahoma" pitchFamily="34" charset="0"/>
              </a:defRPr>
            </a:lvl2pPr>
            <a:lvl3pPr marL="1141878" indent="-227441">
              <a:defRPr>
                <a:solidFill>
                  <a:schemeClr val="tx1"/>
                </a:solidFill>
                <a:latin typeface="Tahoma" pitchFamily="34" charset="0"/>
              </a:defRPr>
            </a:lvl3pPr>
            <a:lvl4pPr marL="1599875" indent="-227441">
              <a:defRPr>
                <a:solidFill>
                  <a:schemeClr val="tx1"/>
                </a:solidFill>
                <a:latin typeface="Tahoma" pitchFamily="34" charset="0"/>
              </a:defRPr>
            </a:lvl4pPr>
            <a:lvl5pPr marL="2056314" indent="-227441">
              <a:defRPr>
                <a:solidFill>
                  <a:schemeClr val="tx1"/>
                </a:solidFill>
                <a:latin typeface="Tahoma" pitchFamily="34" charset="0"/>
              </a:defRPr>
            </a:lvl5pPr>
            <a:lvl6pPr marL="2504965" indent="-227441" eaLnBrk="0" fontAlgn="base" hangingPunct="0">
              <a:spcBef>
                <a:spcPct val="0"/>
              </a:spcBef>
              <a:spcAft>
                <a:spcPct val="0"/>
              </a:spcAft>
              <a:defRPr>
                <a:solidFill>
                  <a:schemeClr val="tx1"/>
                </a:solidFill>
                <a:latin typeface="Tahoma" pitchFamily="34" charset="0"/>
              </a:defRPr>
            </a:lvl6pPr>
            <a:lvl7pPr marL="2953615" indent="-227441" eaLnBrk="0" fontAlgn="base" hangingPunct="0">
              <a:spcBef>
                <a:spcPct val="0"/>
              </a:spcBef>
              <a:spcAft>
                <a:spcPct val="0"/>
              </a:spcAft>
              <a:defRPr>
                <a:solidFill>
                  <a:schemeClr val="tx1"/>
                </a:solidFill>
                <a:latin typeface="Tahoma" pitchFamily="34" charset="0"/>
              </a:defRPr>
            </a:lvl7pPr>
            <a:lvl8pPr marL="3402265" indent="-227441" eaLnBrk="0" fontAlgn="base" hangingPunct="0">
              <a:spcBef>
                <a:spcPct val="0"/>
              </a:spcBef>
              <a:spcAft>
                <a:spcPct val="0"/>
              </a:spcAft>
              <a:defRPr>
                <a:solidFill>
                  <a:schemeClr val="tx1"/>
                </a:solidFill>
                <a:latin typeface="Tahoma" pitchFamily="34" charset="0"/>
              </a:defRPr>
            </a:lvl8pPr>
            <a:lvl9pPr marL="3850916" indent="-227441" eaLnBrk="0" fontAlgn="base" hangingPunct="0">
              <a:spcBef>
                <a:spcPct val="0"/>
              </a:spcBef>
              <a:spcAft>
                <a:spcPct val="0"/>
              </a:spcAft>
              <a:defRPr>
                <a:solidFill>
                  <a:schemeClr val="tx1"/>
                </a:solidFill>
                <a:latin typeface="Tahoma" pitchFamily="34" charset="0"/>
              </a:defRPr>
            </a:lvl9pPr>
          </a:lstStyle>
          <a:p>
            <a:fld id="{623057BF-80A8-473F-A370-2723099EBE10}" type="slidenum">
              <a:rPr lang="en-US" altLang="en-US" smtClean="0">
                <a:latin typeface="Times New Roman" pitchFamily="18" charset="0"/>
              </a:rPr>
              <a:pPr/>
              <a:t>63</a:t>
            </a:fld>
            <a:endParaRPr lang="en-US" altLang="en-US" smtClean="0">
              <a:latin typeface="Times New Roman" pitchFamily="18" charset="0"/>
            </a:endParaRPr>
          </a:p>
        </p:txBody>
      </p:sp>
      <p:sp>
        <p:nvSpPr>
          <p:cNvPr id="137219"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37220" name="Rectangle 3"/>
          <p:cNvSpPr>
            <a:spLocks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ltLang="en-US" smtClean="0"/>
              <a:t>One sperm cell will fuse w/ egg – into embryo and other will fuse w/ central nuclei – into endosperm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1519" indent="-285080">
              <a:defRPr sz="1200">
                <a:solidFill>
                  <a:schemeClr val="tx1"/>
                </a:solidFill>
                <a:latin typeface="Calibri" pitchFamily="34" charset="0"/>
              </a:defRPr>
            </a:lvl2pPr>
            <a:lvl3pPr marL="1141878" indent="-227441">
              <a:defRPr sz="1200">
                <a:solidFill>
                  <a:schemeClr val="tx1"/>
                </a:solidFill>
                <a:latin typeface="Calibri" pitchFamily="34" charset="0"/>
              </a:defRPr>
            </a:lvl3pPr>
            <a:lvl4pPr marL="1599875" indent="-227441">
              <a:defRPr sz="1200">
                <a:solidFill>
                  <a:schemeClr val="tx1"/>
                </a:solidFill>
                <a:latin typeface="Calibri" pitchFamily="34" charset="0"/>
              </a:defRPr>
            </a:lvl4pPr>
            <a:lvl5pPr marL="2056314" indent="-227441">
              <a:defRPr sz="1200">
                <a:solidFill>
                  <a:schemeClr val="tx1"/>
                </a:solidFill>
                <a:latin typeface="Calibri" pitchFamily="34" charset="0"/>
              </a:defRPr>
            </a:lvl5pPr>
            <a:lvl6pPr marL="2504965" indent="-227441" eaLnBrk="0" fontAlgn="base" hangingPunct="0">
              <a:spcBef>
                <a:spcPct val="30000"/>
              </a:spcBef>
              <a:spcAft>
                <a:spcPct val="0"/>
              </a:spcAft>
              <a:defRPr sz="1200">
                <a:solidFill>
                  <a:schemeClr val="tx1"/>
                </a:solidFill>
                <a:latin typeface="Calibri" pitchFamily="34" charset="0"/>
              </a:defRPr>
            </a:lvl6pPr>
            <a:lvl7pPr marL="2953615" indent="-227441" eaLnBrk="0" fontAlgn="base" hangingPunct="0">
              <a:spcBef>
                <a:spcPct val="30000"/>
              </a:spcBef>
              <a:spcAft>
                <a:spcPct val="0"/>
              </a:spcAft>
              <a:defRPr sz="1200">
                <a:solidFill>
                  <a:schemeClr val="tx1"/>
                </a:solidFill>
                <a:latin typeface="Calibri" pitchFamily="34" charset="0"/>
              </a:defRPr>
            </a:lvl7pPr>
            <a:lvl8pPr marL="3402265" indent="-227441" eaLnBrk="0" fontAlgn="base" hangingPunct="0">
              <a:spcBef>
                <a:spcPct val="30000"/>
              </a:spcBef>
              <a:spcAft>
                <a:spcPct val="0"/>
              </a:spcAft>
              <a:defRPr sz="1200">
                <a:solidFill>
                  <a:schemeClr val="tx1"/>
                </a:solidFill>
                <a:latin typeface="Calibri" pitchFamily="34" charset="0"/>
              </a:defRPr>
            </a:lvl8pPr>
            <a:lvl9pPr marL="3850916" indent="-227441" eaLnBrk="0" fontAlgn="base" hangingPunct="0">
              <a:spcBef>
                <a:spcPct val="30000"/>
              </a:spcBef>
              <a:spcAft>
                <a:spcPct val="0"/>
              </a:spcAft>
              <a:defRPr sz="1200">
                <a:solidFill>
                  <a:schemeClr val="tx1"/>
                </a:solidFill>
                <a:latin typeface="Calibri" pitchFamily="34" charset="0"/>
              </a:defRPr>
            </a:lvl9pPr>
          </a:lstStyle>
          <a:p>
            <a:fld id="{6D38AF1D-B40E-4B38-ACC9-1389D32B28B6}" type="slidenum">
              <a:rPr lang="en-AU" altLang="en-US" smtClean="0">
                <a:solidFill>
                  <a:srgbClr val="000000"/>
                </a:solidFill>
                <a:latin typeface="Arial" pitchFamily="34" charset="0"/>
                <a:cs typeface="Arial" pitchFamily="34" charset="0"/>
              </a:rPr>
              <a:pPr/>
              <a:t>69</a:t>
            </a:fld>
            <a:endParaRPr lang="en-AU" altLang="en-US" smtClean="0">
              <a:solidFill>
                <a:srgbClr val="000000"/>
              </a:solidFill>
              <a:latin typeface="Arial" pitchFamily="34" charset="0"/>
              <a:cs typeface="Arial" pitchFamily="34" charset="0"/>
            </a:endParaRPr>
          </a:p>
        </p:txBody>
      </p:sp>
      <p:sp>
        <p:nvSpPr>
          <p:cNvPr id="13824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1519" indent="-285080">
              <a:defRPr sz="1200">
                <a:solidFill>
                  <a:schemeClr val="tx1"/>
                </a:solidFill>
                <a:latin typeface="Calibri" pitchFamily="34" charset="0"/>
              </a:defRPr>
            </a:lvl2pPr>
            <a:lvl3pPr marL="1141878" indent="-227441">
              <a:defRPr sz="1200">
                <a:solidFill>
                  <a:schemeClr val="tx1"/>
                </a:solidFill>
                <a:latin typeface="Calibri" pitchFamily="34" charset="0"/>
              </a:defRPr>
            </a:lvl3pPr>
            <a:lvl4pPr marL="1599875" indent="-227441">
              <a:defRPr sz="1200">
                <a:solidFill>
                  <a:schemeClr val="tx1"/>
                </a:solidFill>
                <a:latin typeface="Calibri" pitchFamily="34" charset="0"/>
              </a:defRPr>
            </a:lvl4pPr>
            <a:lvl5pPr marL="2056314" indent="-227441">
              <a:defRPr sz="1200">
                <a:solidFill>
                  <a:schemeClr val="tx1"/>
                </a:solidFill>
                <a:latin typeface="Calibri" pitchFamily="34" charset="0"/>
              </a:defRPr>
            </a:lvl5pPr>
            <a:lvl6pPr marL="2504965" indent="-227441" eaLnBrk="0" fontAlgn="base" hangingPunct="0">
              <a:spcBef>
                <a:spcPct val="30000"/>
              </a:spcBef>
              <a:spcAft>
                <a:spcPct val="0"/>
              </a:spcAft>
              <a:defRPr sz="1200">
                <a:solidFill>
                  <a:schemeClr val="tx1"/>
                </a:solidFill>
                <a:latin typeface="Calibri" pitchFamily="34" charset="0"/>
              </a:defRPr>
            </a:lvl6pPr>
            <a:lvl7pPr marL="2953615" indent="-227441" eaLnBrk="0" fontAlgn="base" hangingPunct="0">
              <a:spcBef>
                <a:spcPct val="30000"/>
              </a:spcBef>
              <a:spcAft>
                <a:spcPct val="0"/>
              </a:spcAft>
              <a:defRPr sz="1200">
                <a:solidFill>
                  <a:schemeClr val="tx1"/>
                </a:solidFill>
                <a:latin typeface="Calibri" pitchFamily="34" charset="0"/>
              </a:defRPr>
            </a:lvl7pPr>
            <a:lvl8pPr marL="3402265" indent="-227441" eaLnBrk="0" fontAlgn="base" hangingPunct="0">
              <a:spcBef>
                <a:spcPct val="30000"/>
              </a:spcBef>
              <a:spcAft>
                <a:spcPct val="0"/>
              </a:spcAft>
              <a:defRPr sz="1200">
                <a:solidFill>
                  <a:schemeClr val="tx1"/>
                </a:solidFill>
                <a:latin typeface="Calibri" pitchFamily="34" charset="0"/>
              </a:defRPr>
            </a:lvl8pPr>
            <a:lvl9pPr marL="3850916" indent="-227441" eaLnBrk="0" fontAlgn="base" hangingPunct="0">
              <a:spcBef>
                <a:spcPct val="30000"/>
              </a:spcBef>
              <a:spcAft>
                <a:spcPct val="0"/>
              </a:spcAft>
              <a:defRPr sz="1200">
                <a:solidFill>
                  <a:schemeClr val="tx1"/>
                </a:solidFill>
                <a:latin typeface="Calibri" pitchFamily="34" charset="0"/>
              </a:defRPr>
            </a:lvl9pPr>
          </a:lstStyle>
          <a:p>
            <a:fld id="{34DAAE9F-1C2F-4209-B4CA-608CC33AE562}" type="slidenum">
              <a:rPr lang="en-AU" altLang="en-US" smtClean="0">
                <a:solidFill>
                  <a:srgbClr val="000000"/>
                </a:solidFill>
                <a:latin typeface="Arial" pitchFamily="34" charset="0"/>
                <a:cs typeface="Arial" pitchFamily="34" charset="0"/>
              </a:rPr>
              <a:pPr/>
              <a:t>82</a:t>
            </a:fld>
            <a:endParaRPr lang="en-AU" altLang="en-US" smtClean="0">
              <a:solidFill>
                <a:srgbClr val="000000"/>
              </a:solidFill>
              <a:latin typeface="Arial" pitchFamily="34" charset="0"/>
              <a:cs typeface="Arial" pitchFamily="34" charset="0"/>
            </a:endParaRPr>
          </a:p>
        </p:txBody>
      </p:sp>
      <p:sp>
        <p:nvSpPr>
          <p:cNvPr id="13926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1519" indent="-285080">
              <a:defRPr sz="1200">
                <a:solidFill>
                  <a:schemeClr val="tx1"/>
                </a:solidFill>
                <a:latin typeface="Calibri" pitchFamily="34" charset="0"/>
              </a:defRPr>
            </a:lvl2pPr>
            <a:lvl3pPr marL="1141878" indent="-227441">
              <a:defRPr sz="1200">
                <a:solidFill>
                  <a:schemeClr val="tx1"/>
                </a:solidFill>
                <a:latin typeface="Calibri" pitchFamily="34" charset="0"/>
              </a:defRPr>
            </a:lvl3pPr>
            <a:lvl4pPr marL="1599875" indent="-227441">
              <a:defRPr sz="1200">
                <a:solidFill>
                  <a:schemeClr val="tx1"/>
                </a:solidFill>
                <a:latin typeface="Calibri" pitchFamily="34" charset="0"/>
              </a:defRPr>
            </a:lvl4pPr>
            <a:lvl5pPr marL="2056314" indent="-227441">
              <a:defRPr sz="1200">
                <a:solidFill>
                  <a:schemeClr val="tx1"/>
                </a:solidFill>
                <a:latin typeface="Calibri" pitchFamily="34" charset="0"/>
              </a:defRPr>
            </a:lvl5pPr>
            <a:lvl6pPr marL="2504965" indent="-227441" eaLnBrk="0" fontAlgn="base" hangingPunct="0">
              <a:spcBef>
                <a:spcPct val="30000"/>
              </a:spcBef>
              <a:spcAft>
                <a:spcPct val="0"/>
              </a:spcAft>
              <a:defRPr sz="1200">
                <a:solidFill>
                  <a:schemeClr val="tx1"/>
                </a:solidFill>
                <a:latin typeface="Calibri" pitchFamily="34" charset="0"/>
              </a:defRPr>
            </a:lvl6pPr>
            <a:lvl7pPr marL="2953615" indent="-227441" eaLnBrk="0" fontAlgn="base" hangingPunct="0">
              <a:spcBef>
                <a:spcPct val="30000"/>
              </a:spcBef>
              <a:spcAft>
                <a:spcPct val="0"/>
              </a:spcAft>
              <a:defRPr sz="1200">
                <a:solidFill>
                  <a:schemeClr val="tx1"/>
                </a:solidFill>
                <a:latin typeface="Calibri" pitchFamily="34" charset="0"/>
              </a:defRPr>
            </a:lvl7pPr>
            <a:lvl8pPr marL="3402265" indent="-227441" eaLnBrk="0" fontAlgn="base" hangingPunct="0">
              <a:spcBef>
                <a:spcPct val="30000"/>
              </a:spcBef>
              <a:spcAft>
                <a:spcPct val="0"/>
              </a:spcAft>
              <a:defRPr sz="1200">
                <a:solidFill>
                  <a:schemeClr val="tx1"/>
                </a:solidFill>
                <a:latin typeface="Calibri" pitchFamily="34" charset="0"/>
              </a:defRPr>
            </a:lvl8pPr>
            <a:lvl9pPr marL="3850916" indent="-227441" eaLnBrk="0" fontAlgn="base" hangingPunct="0">
              <a:spcBef>
                <a:spcPct val="30000"/>
              </a:spcBef>
              <a:spcAft>
                <a:spcPct val="0"/>
              </a:spcAft>
              <a:defRPr sz="1200">
                <a:solidFill>
                  <a:schemeClr val="tx1"/>
                </a:solidFill>
                <a:latin typeface="Calibri" pitchFamily="34" charset="0"/>
              </a:defRPr>
            </a:lvl9pPr>
          </a:lstStyle>
          <a:p>
            <a:fld id="{FA364630-D09D-4794-9A2B-DF6E0717C2D7}" type="slidenum">
              <a:rPr lang="en-AU" altLang="en-US" smtClean="0">
                <a:solidFill>
                  <a:srgbClr val="000000"/>
                </a:solidFill>
                <a:latin typeface="Arial" pitchFamily="34" charset="0"/>
                <a:cs typeface="Arial" pitchFamily="34" charset="0"/>
              </a:rPr>
              <a:pPr/>
              <a:t>83</a:t>
            </a:fld>
            <a:endParaRPr lang="en-AU" altLang="en-US" smtClean="0">
              <a:solidFill>
                <a:srgbClr val="000000"/>
              </a:solidFill>
              <a:latin typeface="Arial" pitchFamily="34" charset="0"/>
              <a:cs typeface="Arial" pitchFamily="34" charset="0"/>
            </a:endParaRPr>
          </a:p>
        </p:txBody>
      </p:sp>
      <p:sp>
        <p:nvSpPr>
          <p:cNvPr id="14029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A53BBF8-3FED-4AAF-9F12-9A7436D14C45}" type="datetimeFigureOut">
              <a:rPr lang="en-US" smtClean="0"/>
              <a:t>4/17/2020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1C1A40C-AAC5-4030-8D8C-A6D843C0FC73}"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53BBF8-3FED-4AAF-9F12-9A7436D14C45}"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1A40C-AAC5-4030-8D8C-A6D843C0FC7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53BBF8-3FED-4AAF-9F12-9A7436D14C45}"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1A40C-AAC5-4030-8D8C-A6D843C0FC7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50938" y="214313"/>
            <a:ext cx="7793037" cy="146208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826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1826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fld id="{2A5ACEC8-EB61-42AE-AFB2-CE0F763F19F2}" type="datetimeFigureOut">
              <a:rPr lang="en-US"/>
              <a:pPr>
                <a:defRPr/>
              </a:pPr>
              <a:t>4/17/2020</a:t>
            </a:fld>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618B2015-470C-474B-BD35-B19A57DBC371}" type="slidenum">
              <a:rPr lang="en-US"/>
              <a:pPr>
                <a:defRPr/>
              </a:pPr>
              <a:t>‹#›</a:t>
            </a:fld>
            <a:endParaRPr lang="en-US"/>
          </a:p>
        </p:txBody>
      </p:sp>
    </p:spTree>
    <p:extLst>
      <p:ext uri="{BB962C8B-B14F-4D97-AF65-F5344CB8AC3E}">
        <p14:creationId xmlns:p14="http://schemas.microsoft.com/office/powerpoint/2010/main" val="2501631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3" name="Rectangle 4"/>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AU"/>
          </a:p>
        </p:txBody>
      </p:sp>
      <p:sp>
        <p:nvSpPr>
          <p:cNvPr id="4" name="Rectangle 5"/>
          <p:cNvSpPr>
            <a:spLocks noGrp="1" noChangeArrowheads="1"/>
          </p:cNvSpPr>
          <p:nvPr>
            <p:ph type="ftr" sz="quarter" idx="11"/>
          </p:nvPr>
        </p:nvSpPr>
        <p:spPr/>
        <p:txBody>
          <a:bodyPr/>
          <a:lstStyle>
            <a:lvl1pPr eaLnBrk="0" hangingPunct="0">
              <a:defRPr>
                <a:latin typeface="Tahoma" pitchFamily="34" charset="0"/>
              </a:defRPr>
            </a:lvl1pPr>
          </a:lstStyle>
          <a:p>
            <a:pPr>
              <a:defRPr/>
            </a:pPr>
            <a:endParaRPr lang="en-AU"/>
          </a:p>
        </p:txBody>
      </p:sp>
      <p:sp>
        <p:nvSpPr>
          <p:cNvPr id="5" name="Rectangle 6"/>
          <p:cNvSpPr>
            <a:spLocks noGrp="1" noChangeArrowheads="1"/>
          </p:cNvSpPr>
          <p:nvPr>
            <p:ph type="sldNum" sz="quarter" idx="12"/>
          </p:nvPr>
        </p:nvSpPr>
        <p:spPr/>
        <p:txBody>
          <a:bodyPr/>
          <a:lstStyle>
            <a:lvl1pPr eaLnBrk="0" hangingPunct="0">
              <a:defRPr>
                <a:latin typeface="Tahoma" pitchFamily="34" charset="0"/>
              </a:defRPr>
            </a:lvl1pPr>
          </a:lstStyle>
          <a:p>
            <a:pPr>
              <a:defRPr/>
            </a:pPr>
            <a:fld id="{DF53DF29-E52F-40AA-8B3C-7FE6B49D5E71}" type="slidenum">
              <a:rPr lang="en-AU"/>
              <a:pPr>
                <a:defRPr/>
              </a:pPr>
              <a:t>‹#›</a:t>
            </a:fld>
            <a:endParaRPr lang="en-AU"/>
          </a:p>
        </p:txBody>
      </p:sp>
    </p:spTree>
    <p:extLst>
      <p:ext uri="{BB962C8B-B14F-4D97-AF65-F5344CB8AC3E}">
        <p14:creationId xmlns:p14="http://schemas.microsoft.com/office/powerpoint/2010/main" val="564710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53BBF8-3FED-4AAF-9F12-9A7436D14C45}"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1A40C-AAC5-4030-8D8C-A6D843C0FC7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A53BBF8-3FED-4AAF-9F12-9A7436D14C45}"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1C1A40C-AAC5-4030-8D8C-A6D843C0FC7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A53BBF8-3FED-4AAF-9F12-9A7436D14C45}"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C1A40C-AAC5-4030-8D8C-A6D843C0FC7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A53BBF8-3FED-4AAF-9F12-9A7436D14C45}" type="datetimeFigureOut">
              <a:rPr lang="en-US" smtClean="0"/>
              <a:t>4/17/2020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C1A40C-AAC5-4030-8D8C-A6D843C0FC7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A53BBF8-3FED-4AAF-9F12-9A7436D14C45}" type="datetimeFigureOut">
              <a:rPr lang="en-US" smtClean="0"/>
              <a:t>4/17/2020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C1A40C-AAC5-4030-8D8C-A6D843C0FC7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3BBF8-3FED-4AAF-9F12-9A7436D14C45}" type="datetimeFigureOut">
              <a:rPr lang="en-US" smtClean="0"/>
              <a:t>4/17/2020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C1A40C-AAC5-4030-8D8C-A6D843C0FC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A53BBF8-3FED-4AAF-9F12-9A7436D14C45}"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C1A40C-AAC5-4030-8D8C-A6D843C0FC7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A53BBF8-3FED-4AAF-9F12-9A7436D14C45}"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C1A40C-AAC5-4030-8D8C-A6D843C0FC7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A53BBF8-3FED-4AAF-9F12-9A7436D14C45}" type="datetimeFigureOut">
              <a:rPr lang="en-US" smtClean="0"/>
              <a:t>4/17/2020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1C1A40C-AAC5-4030-8D8C-A6D843C0FC7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hyperlink" Target="http://physics.bu.edu/pacman/beta-testers/sky.gif" TargetMode="External"/><Relationship Id="rId3" Type="http://schemas.openxmlformats.org/officeDocument/2006/relationships/image" Target="../media/image27.jpeg"/><Relationship Id="rId7" Type="http://schemas.openxmlformats.org/officeDocument/2006/relationships/image" Target="../media/image29.jpeg"/><Relationship Id="rId2" Type="http://schemas.openxmlformats.org/officeDocument/2006/relationships/hyperlink" Target="http://www.swwater.co.uk/media/images/ACF188.GIF" TargetMode="External"/><Relationship Id="rId1" Type="http://schemas.openxmlformats.org/officeDocument/2006/relationships/slideLayout" Target="../slideLayouts/slideLayout7.xml"/><Relationship Id="rId6" Type="http://schemas.openxmlformats.org/officeDocument/2006/relationships/hyperlink" Target="http://www.celestiamotherlode.net/catalog/images/screenshots/various/sol_A_portrait_of_our_sun_1__rthorvald.jpg" TargetMode="External"/><Relationship Id="rId5" Type="http://schemas.openxmlformats.org/officeDocument/2006/relationships/image" Target="../media/image28.jpeg"/><Relationship Id="rId4" Type="http://schemas.openxmlformats.org/officeDocument/2006/relationships/hyperlink" Target="http://www.wunderground.com/data/images/world_highs24.gif" TargetMode="External"/><Relationship Id="rId9" Type="http://schemas.openxmlformats.org/officeDocument/2006/relationships/image" Target="../media/image3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hyperlink" Target="http://images.google.com.pk/imgres?imgurl=http://www.gardensablaze.com/Annuals/Zinnia8.JPG&amp;imgrefurl=http://www.gardensablaze.com/Annuals/AnnualsZinnia.htm&amp;usg=__dN54saLkEwPSLt90qrgMtZAmhsI=&amp;h=480&amp;w=640&amp;sz=62&amp;hl=en&amp;start=5&amp;tbnid=yQXBpgAyGakQOM:&amp;tbnh=103&amp;tbnw=137&amp;prev=/images%3Fq%3DZinnia%26gbv%3D2%26hl%3Den" TargetMode="External"/><Relationship Id="rId3" Type="http://schemas.openxmlformats.org/officeDocument/2006/relationships/image" Target="../media/image31.jpeg"/><Relationship Id="rId7" Type="http://schemas.openxmlformats.org/officeDocument/2006/relationships/image" Target="../media/image33.jpeg"/><Relationship Id="rId2" Type="http://schemas.openxmlformats.org/officeDocument/2006/relationships/hyperlink" Target="http://images.google.com.pk/imgres?imgurl=http://ncfarmsinc.com/store/images/Petunia%2520Mini%2520Pink%2520Brocade.jpg&amp;imgrefurl=http://ncfarmsinc.com/store/index.php%3FcPath%3D66_127&amp;usg=__QbYqWJsupVvch43Y4rQcJPOhjsA=&amp;h=300&amp;w=300&amp;sz=86&amp;hl=en&amp;start=7&amp;tbnid=yMggJsvs9ULXQM:&amp;tbnh=116&amp;tbnw=116&amp;prev=/images%3Fq%3DPetunia%26gbv%3D2%26hl%3Den%26sa%3DG" TargetMode="External"/><Relationship Id="rId1" Type="http://schemas.openxmlformats.org/officeDocument/2006/relationships/slideLayout" Target="../slideLayouts/slideLayout7.xml"/><Relationship Id="rId6" Type="http://schemas.openxmlformats.org/officeDocument/2006/relationships/hyperlink" Target="http://images.google.com.pk/imgres?imgurl=http://image34.webshots.com/34/3/39/36/2864339360062516904WZekHa_fs.jpg&amp;imgrefurl=http://outdoors.webshots.com/photo/2864339360062516904WZekHa&amp;usg=__0Sw43deejNlGH1hi9BHLUWmmFP4=&amp;h=1800&amp;w=2400&amp;sz=986&amp;hl=en&amp;start=11&amp;tbnid=VSdK2JsmPxm60M:&amp;tbnh=113&amp;tbnw=150&amp;prev=/images%3Fq%3DDhalia%26gbv%3D2%26hl%3Den" TargetMode="External"/><Relationship Id="rId11" Type="http://schemas.openxmlformats.org/officeDocument/2006/relationships/image" Target="../media/image35.jpeg"/><Relationship Id="rId5" Type="http://schemas.openxmlformats.org/officeDocument/2006/relationships/image" Target="../media/image32.jpeg"/><Relationship Id="rId10" Type="http://schemas.openxmlformats.org/officeDocument/2006/relationships/hyperlink" Target="http://images.google.com.pk/imgres?imgurl=http://thegrowingconnection.org/ahs/uploaded_images/Okra8.4.064-702720.jpg&amp;imgrefurl=http://thegrowingconnection.org/ahs/2006/08/okra-is-blooming.html&amp;usg=__xz-2eaWybjLhNPo6fJtVshj90F0=&amp;h=1024&amp;w=768&amp;sz=148&amp;hl=en&amp;start=9&amp;tbnid=pXp3AstGkf6JwM:&amp;tbnh=150&amp;tbnw=113&amp;prev=/images%3Fq%3DOkra%26gbv%3D2%26hl%3Den" TargetMode="External"/><Relationship Id="rId4" Type="http://schemas.openxmlformats.org/officeDocument/2006/relationships/hyperlink" Target="http://images.google.com.pk/imgres?imgurl=http://image03.webshots.com/3/3/60/70/11336070orLMMQcRJE_fs.jpg&amp;imgrefurl=http://home-and-garden.webshots.com/photo/1011336070011003079orLMMQcRJE&amp;usg=__NoWf6odxKBr7UvAnSm4yLdeERzM=&amp;h=723&amp;w=968&amp;sz=72&amp;hl=en&amp;start=1&amp;tbnid=RvJBgx2AkAmL6M:&amp;tbnh=111&amp;tbnw=148&amp;prev=/images%3Fq%3DPholox%26gbv%3D2%26hl%3Den" TargetMode="External"/><Relationship Id="rId9" Type="http://schemas.openxmlformats.org/officeDocument/2006/relationships/image" Target="../media/image3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hyperlink" Target="http://images.google.com.pk/imgres?imgurl=http://www.realestatebloglab.com/images/Turnip.jpg&amp;imgrefurl=http://www.realestatebloglab.com/real-estate-blogging/wringing-water-from-a-turnip-while-sitting-on-a-gold-mine/&amp;usg=__P0BhHY3I8K9UCd_YOwWOCBi6N88=&amp;h=241&amp;w=285&amp;sz=7&amp;hl=en&amp;start=4&amp;tbnid=6OtTPi43wE5UrM:&amp;tbnh=97&amp;tbnw=115&amp;prev=/images%3Fq%3DTurnip%26gbv%3D2%26hl%3Den" TargetMode="External"/><Relationship Id="rId13"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38.jpeg"/><Relationship Id="rId12" Type="http://schemas.openxmlformats.org/officeDocument/2006/relationships/hyperlink" Target="http://images.google.com.pk/imgres?imgurl=http://www.downtowntomatoes.com/archives/dj/Cabbage%2520002.jpg&amp;imgrefurl=http://www.downtowntomatoes.com/archives/2006/07/&amp;usg=__KaMCQwH4FIJCoOMwZYmoCBiX7jI=&amp;h=370&amp;w=420&amp;sz=15&amp;hl=en&amp;start=15&amp;tbnid=qR9BcwFD0HQ4WM:&amp;tbnh=110&amp;tbnw=125&amp;prev=/images%3Fq%3DCabbage%26gbv%3D2%26hl%3Den" TargetMode="External"/><Relationship Id="rId2" Type="http://schemas.openxmlformats.org/officeDocument/2006/relationships/hyperlink" Target="http://images.google.com.pk/imgres?imgurl=http://www.methodsofhealing.com/files/2009/07/beet1.jpg&amp;imgrefurl=http://www.methodsofhealing.com/natural-therapies-for-anemia/&amp;usg=__ID0JZSgyvMZO5XNIzUG5QLTi04g=&amp;h=500&amp;w=431&amp;sz=59&amp;hl=en&amp;start=16&amp;tbnid=GEW1q6hOPZI5MM:&amp;tbnh=130&amp;tbnw=112&amp;prev=/images%3Fq%3DBeets%26gbv%3D2%26hl%3Den" TargetMode="External"/><Relationship Id="rId1" Type="http://schemas.openxmlformats.org/officeDocument/2006/relationships/slideLayout" Target="../slideLayouts/slideLayout2.xml"/><Relationship Id="rId6" Type="http://schemas.openxmlformats.org/officeDocument/2006/relationships/hyperlink" Target="http://images.google.com.pk/imgres?imgurl=http://www.jungleseeds.com/images/DaikonRadish.jpg&amp;imgrefurl=http://www.jungleseeds.com/SeedShop/RootVeg.htm&amp;usg=__adA0gj1lfl4ZNLvAdWscctOO0Gs=&amp;h=424&amp;w=400&amp;sz=29&amp;hl=en&amp;start=3&amp;tbnid=FVK8ZKDNDNUELM:&amp;tbnh=126&amp;tbnw=119&amp;prev=/images%3Fq%3DRadish%26gbv%3D2%26hl%3Den" TargetMode="External"/><Relationship Id="rId11" Type="http://schemas.openxmlformats.org/officeDocument/2006/relationships/image" Target="../media/image40.jpeg"/><Relationship Id="rId5" Type="http://schemas.openxmlformats.org/officeDocument/2006/relationships/image" Target="../media/image37.jpeg"/><Relationship Id="rId10" Type="http://schemas.openxmlformats.org/officeDocument/2006/relationships/hyperlink" Target="http://images.google.com.pk/imgres?imgurl=http://static.howstuffworks.com/gif/celery-1.jpg&amp;imgrefurl=http://home.howstuffworks.com/celery.htm&amp;usg=__0hSQwrHzunEzdJ8kbhyyj8PqxcA=&amp;h=533&amp;w=400&amp;sz=56&amp;hl=en&amp;start=6&amp;tbnid=5jJv71t87Ac_pM:&amp;tbnh=132&amp;tbnw=99&amp;prev=/images%3Fq%3DCelery%26gbv%3D2%26hl%3Den" TargetMode="External"/><Relationship Id="rId4" Type="http://schemas.openxmlformats.org/officeDocument/2006/relationships/hyperlink" Target="http://images.google.com.pk/imgres?imgurl=http://www.worldcommunitycookbook.org/season/guide/photos/carrots.jpg&amp;imgrefurl=http://www.worldcommunitycookbook.org/season/guide/carrots.html&amp;usg=__5Qrhc2B2JVHIigAwCmUxHaWrErM=&amp;h=300&amp;w=360&amp;sz=42&amp;hl=en&amp;start=1&amp;tbnid=2K-TbndFe5tGHM:&amp;tbnh=101&amp;tbnw=121&amp;prev=/images%3Fq%3DCarrots%26gbv%3D2%26hl%3Den" TargetMode="External"/><Relationship Id="rId9" Type="http://schemas.openxmlformats.org/officeDocument/2006/relationships/image" Target="../media/image3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images.google.com.pk/imgres?imgurl=http://www.twofrog.com/images/crocus665web.jpg&amp;imgrefurl=http://www.twofrog.com/autumncrocus.html&amp;usg=__3KcXFhmfKBpdKScviSZGduTjS8Y=&amp;h=446&amp;w=550&amp;sz=43&amp;hl=en&amp;start=3&amp;um=1&amp;tbnid=tFAYNTedbYv3cM:&amp;tbnh=108&amp;tbnw=133&amp;prev=/images%3Fq%3DCrocus%26hl%3Den%26sa%3DG%26um%3D1" TargetMode="External"/><Relationship Id="rId13" Type="http://schemas.openxmlformats.org/officeDocument/2006/relationships/image" Target="../media/image47.jpeg"/><Relationship Id="rId18" Type="http://schemas.openxmlformats.org/officeDocument/2006/relationships/hyperlink" Target="http://images.google.com.pk/imgres?imgurl=http://www.hiddenacresnurseryfl.com/products/Shrubs/Duranta%2520Gold%2520Mound/Duranta%2520Gold%2520Mound%25201.gif&amp;imgrefurl=http://www.hiddenacresnurseryfl.com/products/Shrubs/Duranta%2520Gold%2520Mound/Duranta%2520Gold%2520Mound.htm&amp;usg=__T8ueKXQnI_ycKxskxkBK2chgUO8=&amp;h=340&amp;w=300&amp;sz=90&amp;hl=en&amp;start=17&amp;um=1&amp;tbnid=pbZeGnh660RpkM:&amp;tbnh=119&amp;tbnw=105&amp;prev=/images%3Fq%3Dduranta%26hl%3Den%26sa%3DG%26um%3D1" TargetMode="External"/><Relationship Id="rId3" Type="http://schemas.openxmlformats.org/officeDocument/2006/relationships/image" Target="../media/image42.jpeg"/><Relationship Id="rId21" Type="http://schemas.openxmlformats.org/officeDocument/2006/relationships/image" Target="../media/image51.jpeg"/><Relationship Id="rId7" Type="http://schemas.openxmlformats.org/officeDocument/2006/relationships/image" Target="../media/image44.jpeg"/><Relationship Id="rId12" Type="http://schemas.openxmlformats.org/officeDocument/2006/relationships/hyperlink" Target="http://images.google.com.pk/imgres?imgurl=http://www.pdphoto.org/jons/pictures3/rose_1_bg_030703.jpg&amp;imgrefurl=http://www.pdphoto.org/PictureDetail.php%3Fmat%3D%26pg%3D5428&amp;usg=__lyc2Vit73xWUKKf18x5-v9mpRDo=&amp;h=1025&amp;w=768&amp;sz=81&amp;hl=en&amp;start=4&amp;um=1&amp;tbnid=tTcwYF5H5I8-nM:&amp;tbnh=150&amp;tbnw=112&amp;prev=/images%3Fq%3DRose%26hl%3Den%26um%3D1" TargetMode="External"/><Relationship Id="rId17" Type="http://schemas.openxmlformats.org/officeDocument/2006/relationships/image" Target="../media/image49.jpeg"/><Relationship Id="rId2" Type="http://schemas.openxmlformats.org/officeDocument/2006/relationships/hyperlink" Target="http://images.google.com.pk/imgres?imgurl=http://growabrain.typepad.com/photos/uncategorized/ginger.jpg&amp;imgrefurl=http://www.squidoo.com/asianaromatics&amp;usg=__acQ-Du2HzzcO3XxmE_m_unKZb6A=&amp;h=375&amp;w=500&amp;sz=87&amp;hl=en&amp;start=8&amp;tbnid=t69CmUJGoQUXdM:&amp;tbnh=98&amp;tbnw=130&amp;prev=/images%3Fq%3DGinger%26gbv%3D2%26hl%3Den" TargetMode="External"/><Relationship Id="rId16" Type="http://schemas.openxmlformats.org/officeDocument/2006/relationships/hyperlink" Target="http://images.google.com.pk/imgres?imgurl=http://thecorner.files.wordpress.com/2009/04/jasmine-flower.jpg&amp;imgrefurl=http://thecorner.wordpress.com/2009/04/06/he-watered-my-veins/&amp;usg=__ktKd2XuZlNkDUhJwDbp3W13hpbk=&amp;h=325&amp;w=430&amp;sz=20&amp;hl=en&amp;start=8&amp;um=1&amp;tbnid=_JYmacZlLCoxsM:&amp;tbnh=95&amp;tbnw=126&amp;prev=/images%3Fq%3Djasmine%26hl%3Den%26um%3D1" TargetMode="External"/><Relationship Id="rId20" Type="http://schemas.openxmlformats.org/officeDocument/2006/relationships/hyperlink" Target="http://images.google.com.pk/imgres?imgurl=http://www.backyardlivingmagazine.com/photo-gallery/Orange-All-Stars/album/slides/Lantana.jpg&amp;imgrefurl=http://www.backyardlivingmagazine.com/photo-gallery/Orange-All-Stars/album/slides/Lantana.aspx&amp;usg=__Y8VnLNjVDZokQRdkKKozZoF97Lo=&amp;h=361&amp;w=512&amp;sz=31&amp;hl=en&amp;start=16&amp;um=1&amp;tbnid=biCroGHGJ7qC_M:&amp;tbnh=92&amp;tbnw=131&amp;prev=/images%3Fq%3Dlantana%26hl%3Den%26um%3D1" TargetMode="External"/><Relationship Id="rId1" Type="http://schemas.openxmlformats.org/officeDocument/2006/relationships/slideLayout" Target="../slideLayouts/slideLayout7.xml"/><Relationship Id="rId6" Type="http://schemas.openxmlformats.org/officeDocument/2006/relationships/hyperlink" Target="http://images.google.com.pk/imgres?imgurl=http://www.riyaspices.com/product_images/thumb/Turmeric_c_12421392482009_05_12.jpg&amp;imgrefurl=http://www.riyaspices.com/user/Riya-food_products-Raw%2520Spices.html&amp;usg=__jJZz_4cFAr_JoGQy8W9mQFHxqP0=&amp;h=360&amp;w=360&amp;sz=40&amp;hl=en&amp;start=1&amp;um=1&amp;tbnid=P_nSS15wBkS0hM:&amp;tbnh=121&amp;tbnw=121&amp;prev=/images%3Fq%3DTurmeric%26hl%3Den%26sa%3DN%26um%3D1" TargetMode="External"/><Relationship Id="rId11" Type="http://schemas.openxmlformats.org/officeDocument/2006/relationships/image" Target="../media/image46.jpeg"/><Relationship Id="rId5" Type="http://schemas.openxmlformats.org/officeDocument/2006/relationships/image" Target="../media/image43.jpeg"/><Relationship Id="rId15" Type="http://schemas.openxmlformats.org/officeDocument/2006/relationships/image" Target="../media/image48.jpeg"/><Relationship Id="rId10" Type="http://schemas.openxmlformats.org/officeDocument/2006/relationships/hyperlink" Target="http://images.google.com.pk/imgres?imgurl=http://www.geocities.com/williamwchow/botany/ginger.jpg&amp;imgrefurl=http://www.geocities.com/williamwchow/botany/ginger.htm&amp;usg=__U9ssPKRSs2oIAI8dmmPuF5MoWRw=&amp;h=729&amp;w=403&amp;sz=34&amp;hl=en&amp;start=8&amp;um=1&amp;tbnid=Dizp1qJ-n7XbMM:&amp;tbnh=141&amp;tbnw=78&amp;prev=/images%3Fq%3Dginger%2Bplant%26hl%3Den%26um%3D1" TargetMode="External"/><Relationship Id="rId19" Type="http://schemas.openxmlformats.org/officeDocument/2006/relationships/image" Target="../media/image50.jpeg"/><Relationship Id="rId4" Type="http://schemas.openxmlformats.org/officeDocument/2006/relationships/hyperlink" Target="http://images.google.com.pk/imgres?imgurl=http://www.oller.net/turmeric2.gif&amp;imgrefurl=http://www.oller.net/turmeric.htm&amp;usg=__hGHode_jgpuMldgYaZGd_MCXzJk=&amp;h=401&amp;w=249&amp;sz=97&amp;hl=en&amp;start=12&amp;um=1&amp;tbnid=kgnfZOAnrIUAzM:&amp;tbnh=124&amp;tbnw=77&amp;prev=/images%3Fq%3DTurmeric%26hl%3Den%26sa%3DN%26um%3D1" TargetMode="External"/><Relationship Id="rId9" Type="http://schemas.openxmlformats.org/officeDocument/2006/relationships/image" Target="../media/image45.jpeg"/><Relationship Id="rId14" Type="http://schemas.openxmlformats.org/officeDocument/2006/relationships/hyperlink" Target="http://images.google.com.pk/imgres?imgurl=http://www.devalt.org/newsletter/feb04/image/hibiscus.jpg&amp;imgrefurl=http://www.devalt.org/newsletter/feb04/of_5.htm&amp;usg=__v_-1aoc0IN5MMku35KDoFEKEBXo=&amp;h=251&amp;w=242&amp;sz=34&amp;hl=en&amp;start=7&amp;um=1&amp;tbnid=lSxjvm203GxGSM:&amp;tbnh=111&amp;tbnw=107&amp;prev=/images%3Fq%3DShoeflower%26hl%3Den%26um%3D1"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hyperlink" Target="https://en.wikipedia.org/wiki/Flower" TargetMode="External"/><Relationship Id="rId7" Type="http://schemas.openxmlformats.org/officeDocument/2006/relationships/image" Target="../media/image57.jpeg"/><Relationship Id="rId2" Type="http://schemas.openxmlformats.org/officeDocument/2006/relationships/hyperlink" Target="https://en.wikipedia.org/wiki/Sugar" TargetMode="External"/><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hyperlink" Target="https://en.wikipedia.org/wiki/Pollination" TargetMode="External"/><Relationship Id="rId9" Type="http://schemas.openxmlformats.org/officeDocument/2006/relationships/image" Target="../media/image59.jpeg"/></Relationships>
</file>

<file path=ppt/slides/_rels/slide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hyperlink" Target="http://aolsearch.aol.co.uk/image_browse?query=pollination&amp;first=1&amp;last=12&amp;imgurl=http://extension.oregonstate.edu/mg/botany/images/redir?urn=http://extension.oregonstate.edu/mg/botany/images/flowerstills.jpg&amp;rank=6&amp;source=googleImage&amp;searchType" TargetMode="External"/><Relationship Id="rId1" Type="http://schemas.openxmlformats.org/officeDocument/2006/relationships/slideLayout" Target="../slideLayouts/slideLayout7.xml"/><Relationship Id="rId4" Type="http://schemas.openxmlformats.org/officeDocument/2006/relationships/image" Target="http://extension.oregonstate.edu/mg/botany/images/flowerstills.jpg"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jpeg"/></Relationships>
</file>

<file path=ppt/slides/_rels/slide5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hyperlink" Target="http://aolsearch.aol.co.uk/image_browse?query=pollination&amp;first=1&amp;last=12&amp;imgurl=http://www.thealpinehouse.fsnet.co.uk/crocus%20pages/images/redir?urn=http://www.thealpinehouse.fsnet.co.uk/crocus%20pages/images/pulchellus%20zephyr%20Pollination" TargetMode="External"/><Relationship Id="rId1" Type="http://schemas.openxmlformats.org/officeDocument/2006/relationships/slideLayout" Target="../slideLayouts/slideLayout7.xml"/><Relationship Id="rId4" Type="http://schemas.openxmlformats.org/officeDocument/2006/relationships/image" Target="http://www.thealpinehouse.fsnet.co.uk/crocus%20pages/images/pulchellus%20zephyr%20Pollination%2001.JPG"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slideLayout" Target="../slideLayouts/slideLayout12.xml"/><Relationship Id="rId5" Type="http://schemas.openxmlformats.org/officeDocument/2006/relationships/image" Target="../media/image75.wmf"/><Relationship Id="rId4" Type="http://schemas.openxmlformats.org/officeDocument/2006/relationships/image" Target="../media/image74.wmf"/></Relationships>
</file>

<file path=ppt/slides/_rels/slide5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wmf"/><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6.png"/></Relationships>
</file>

<file path=ppt/slides/_rels/slide67.x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762000" y="1524000"/>
            <a:ext cx="8229600" cy="1143000"/>
          </a:xfrm>
        </p:spPr>
        <p:txBody>
          <a:bodyPr/>
          <a:lstStyle/>
          <a:p>
            <a:pPr eaLnBrk="1" hangingPunct="1"/>
            <a:r>
              <a:rPr lang="en-US" altLang="en-US" sz="6000" b="1" smtClean="0"/>
              <a:t>Horticulture?</a:t>
            </a:r>
          </a:p>
        </p:txBody>
      </p:sp>
      <p:pic>
        <p:nvPicPr>
          <p:cNvPr id="6147" name="Picture 4" descr="Fruits and  Vegetables group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105400" y="3962400"/>
            <a:ext cx="2895600" cy="2328863"/>
          </a:xfrm>
          <a:noFill/>
        </p:spPr>
      </p:pic>
      <p:sp>
        <p:nvSpPr>
          <p:cNvPr id="6148" name="Rectangle 7"/>
          <p:cNvSpPr>
            <a:spLocks noChangeArrowheads="1"/>
          </p:cNvSpPr>
          <p:nvPr/>
        </p:nvSpPr>
        <p:spPr bwMode="auto">
          <a:xfrm>
            <a:off x="2481263" y="2438400"/>
            <a:ext cx="50561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000" b="1">
                <a:latin typeface="Verdana" pitchFamily="34" charset="0"/>
              </a:rPr>
              <a:t>University College of Agriculture, </a:t>
            </a:r>
          </a:p>
          <a:p>
            <a:pPr algn="ctr"/>
            <a:r>
              <a:rPr lang="en-US" altLang="en-US" sz="2000" b="1">
                <a:latin typeface="Verdana" pitchFamily="34" charset="0"/>
              </a:rPr>
              <a:t>University of Sargodha</a:t>
            </a:r>
          </a:p>
        </p:txBody>
      </p:sp>
      <p:pic>
        <p:nvPicPr>
          <p:cNvPr id="614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18192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5"/>
          <p:cNvSpPr>
            <a:spLocks noChangeArrowheads="1"/>
          </p:cNvSpPr>
          <p:nvPr/>
        </p:nvSpPr>
        <p:spPr bwMode="auto">
          <a:xfrm>
            <a:off x="2742920" y="434975"/>
            <a:ext cx="31438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4000" b="1" dirty="0" smtClean="0">
                <a:solidFill>
                  <a:srgbClr val="000000"/>
                </a:solidFill>
                <a:latin typeface="Verdana" pitchFamily="34" charset="0"/>
              </a:rPr>
              <a:t>HORT-201</a:t>
            </a:r>
            <a:endParaRPr lang="en-US" altLang="en-US" sz="4000" b="1" dirty="0">
              <a:solidFill>
                <a:srgbClr val="000000"/>
              </a:solidFill>
              <a:latin typeface="Verdana" pitchFamily="34" charset="0"/>
            </a:endParaRPr>
          </a:p>
        </p:txBody>
      </p:sp>
      <p:grpSp>
        <p:nvGrpSpPr>
          <p:cNvPr id="6151" name="Group 10"/>
          <p:cNvGrpSpPr>
            <a:grpSpLocks/>
          </p:cNvGrpSpPr>
          <p:nvPr/>
        </p:nvGrpSpPr>
        <p:grpSpPr bwMode="auto">
          <a:xfrm>
            <a:off x="762000" y="3962400"/>
            <a:ext cx="3048000" cy="2286000"/>
            <a:chOff x="0" y="0"/>
            <a:chExt cx="9372601" cy="7391400"/>
          </a:xfrm>
        </p:grpSpPr>
        <p:pic>
          <p:nvPicPr>
            <p:cNvPr id="6153" name="Picture 2" descr="Field 0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876800"/>
              <a:ext cx="3124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3" descr="P10100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2" y="2330450"/>
              <a:ext cx="3048002"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4" descr="White-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362200"/>
              <a:ext cx="3048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5" descr="Carro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0"/>
              <a:ext cx="3200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6" descr="Pea V-2001-5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0"/>
              <a:ext cx="3048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9" descr="FD-8-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2971800"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3" descr="Tomato Nagin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1800" y="2286000"/>
              <a:ext cx="3200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3" descr="Onion Phulkar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4953000"/>
              <a:ext cx="3048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10" descr="P101000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72202" y="4824414"/>
              <a:ext cx="3200399" cy="256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52"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534400" y="6475413"/>
            <a:ext cx="381000"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8356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150938" y="214313"/>
            <a:ext cx="7793037" cy="1004887"/>
          </a:xfrm>
        </p:spPr>
        <p:txBody>
          <a:bodyPr/>
          <a:lstStyle/>
          <a:p>
            <a:r>
              <a:rPr lang="en-US" altLang="en-US" smtClean="0"/>
              <a:t>Factors affecting growth</a:t>
            </a:r>
          </a:p>
        </p:txBody>
      </p:sp>
      <p:sp>
        <p:nvSpPr>
          <p:cNvPr id="53251" name="Content Placeholder 2"/>
          <p:cNvSpPr>
            <a:spLocks noGrp="1"/>
          </p:cNvSpPr>
          <p:nvPr>
            <p:ph idx="1"/>
          </p:nvPr>
        </p:nvSpPr>
        <p:spPr>
          <a:xfrm>
            <a:off x="914400" y="1981200"/>
            <a:ext cx="7772400" cy="4114800"/>
          </a:xfrm>
        </p:spPr>
        <p:txBody>
          <a:bodyPr/>
          <a:lstStyle/>
          <a:p>
            <a:r>
              <a:rPr lang="en-US" altLang="en-US" sz="2400" smtClean="0"/>
              <a:t>Water</a:t>
            </a:r>
          </a:p>
          <a:p>
            <a:r>
              <a:rPr lang="en-US" altLang="en-US" sz="2400" smtClean="0"/>
              <a:t>Oxygen</a:t>
            </a:r>
          </a:p>
          <a:p>
            <a:r>
              <a:rPr lang="en-US" altLang="en-US" sz="2400" smtClean="0"/>
              <a:t>Light</a:t>
            </a:r>
          </a:p>
          <a:p>
            <a:r>
              <a:rPr lang="en-US" altLang="en-US" sz="2400" smtClean="0"/>
              <a:t>Soil/ media</a:t>
            </a:r>
          </a:p>
        </p:txBody>
      </p:sp>
    </p:spTree>
    <p:extLst>
      <p:ext uri="{BB962C8B-B14F-4D97-AF65-F5344CB8AC3E}">
        <p14:creationId xmlns:p14="http://schemas.microsoft.com/office/powerpoint/2010/main" val="2312751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endParaRPr lang="en-US" altLang="en-US" smtClean="0"/>
          </a:p>
        </p:txBody>
      </p:sp>
      <p:sp>
        <p:nvSpPr>
          <p:cNvPr id="54275" name="Content Placeholder 2"/>
          <p:cNvSpPr>
            <a:spLocks noGrp="1"/>
          </p:cNvSpPr>
          <p:nvPr>
            <p:ph idx="1"/>
          </p:nvPr>
        </p:nvSpPr>
        <p:spPr>
          <a:xfrm>
            <a:off x="228600" y="2209800"/>
            <a:ext cx="8763000" cy="4114800"/>
          </a:xfrm>
        </p:spPr>
        <p:txBody>
          <a:bodyPr/>
          <a:lstStyle/>
          <a:p>
            <a:r>
              <a:rPr lang="en-US" altLang="en-US" sz="2000" smtClean="0">
                <a:latin typeface="Times New Roman" pitchFamily="18" charset="0"/>
              </a:rPr>
              <a:t>Adequate water is essential to maintain the turgidity of growing cells,</a:t>
            </a:r>
          </a:p>
          <a:p>
            <a:r>
              <a:rPr lang="en-US" altLang="en-US" sz="2000" smtClean="0">
                <a:latin typeface="Times New Roman" pitchFamily="18" charset="0"/>
              </a:rPr>
              <a:t> which is basic to growth. </a:t>
            </a:r>
          </a:p>
          <a:p>
            <a:r>
              <a:rPr lang="en-US" altLang="en-US" sz="2000" smtClean="0">
                <a:latin typeface="Times New Roman" pitchFamily="18" charset="0"/>
              </a:rPr>
              <a:t>Protoplasm is able to work properly only when it is saturated with water.</a:t>
            </a:r>
          </a:p>
          <a:p>
            <a:r>
              <a:rPr lang="en-US" altLang="en-US" sz="2000" smtClean="0">
                <a:latin typeface="Times New Roman" pitchFamily="18" charset="0"/>
              </a:rPr>
              <a:t> Water is absorbed by the plant roots from the soil and supplied to the leaves through the xylem for the process of photosynthesis.</a:t>
            </a:r>
          </a:p>
          <a:p>
            <a:r>
              <a:rPr lang="en-US" altLang="en-US" sz="2000" smtClean="0">
                <a:latin typeface="Times New Roman" pitchFamily="18" charset="0"/>
              </a:rPr>
              <a:t>A small amount is utilized by the plants for different processes including growth, and the rest is lost during transpiration</a:t>
            </a:r>
            <a:r>
              <a:rPr lang="en-US" altLang="en-US" smtClean="0">
                <a:latin typeface="Times New Roman" pitchFamily="18" charset="0"/>
              </a:rPr>
              <a:t>.</a:t>
            </a:r>
            <a:endParaRPr lang="en-US" altLang="en-US" smtClean="0"/>
          </a:p>
        </p:txBody>
      </p:sp>
    </p:spTree>
    <p:extLst>
      <p:ext uri="{BB962C8B-B14F-4D97-AF65-F5344CB8AC3E}">
        <p14:creationId xmlns:p14="http://schemas.microsoft.com/office/powerpoint/2010/main" val="2082943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066800"/>
            <a:ext cx="7793038" cy="700088"/>
          </a:xfrm>
        </p:spPr>
        <p:txBody>
          <a:bodyPr/>
          <a:lstStyle/>
          <a:p>
            <a:pPr>
              <a:defRPr/>
            </a:pPr>
            <a:r>
              <a:rPr lang="en-US" sz="3200" dirty="0" smtClean="0">
                <a:solidFill>
                  <a:srgbClr val="000000"/>
                </a:solidFill>
                <a:latin typeface="Times New Roman"/>
                <a:ea typeface="+mn-ea"/>
                <a:cs typeface="+mn-cs"/>
              </a:rPr>
              <a:t>Oxygen</a:t>
            </a:r>
            <a:endParaRPr lang="en-US" sz="3200" dirty="0"/>
          </a:p>
        </p:txBody>
      </p:sp>
      <p:sp>
        <p:nvSpPr>
          <p:cNvPr id="55299" name="Content Placeholder 2"/>
          <p:cNvSpPr>
            <a:spLocks noGrp="1"/>
          </p:cNvSpPr>
          <p:nvPr>
            <p:ph idx="1"/>
          </p:nvPr>
        </p:nvSpPr>
        <p:spPr>
          <a:xfrm>
            <a:off x="838200" y="2133600"/>
            <a:ext cx="7772400" cy="4114800"/>
          </a:xfrm>
        </p:spPr>
        <p:txBody>
          <a:bodyPr/>
          <a:lstStyle/>
          <a:p>
            <a:r>
              <a:rPr lang="en-US" altLang="en-US" sz="2000" smtClean="0">
                <a:latin typeface="Times New Roman" pitchFamily="18" charset="0"/>
              </a:rPr>
              <a:t>Oxygen is necessary for the process of respiration of all living plant tissues, particularly the growing parts. </a:t>
            </a:r>
          </a:p>
          <a:p>
            <a:r>
              <a:rPr lang="en-US" altLang="en-US" sz="2000" smtClean="0">
                <a:latin typeface="Times New Roman" pitchFamily="18" charset="0"/>
              </a:rPr>
              <a:t>Respiration is a process of oxidation that releases energy which is utilized for the many activities carried out by living tissues.</a:t>
            </a:r>
          </a:p>
          <a:p>
            <a:r>
              <a:rPr lang="en-US" altLang="en-US" sz="2000" smtClean="0">
                <a:latin typeface="Times New Roman" pitchFamily="18" charset="0"/>
              </a:rPr>
              <a:t> Growth takes place only when the tissues of growing parts are</a:t>
            </a:r>
          </a:p>
          <a:p>
            <a:r>
              <a:rPr lang="en-US" altLang="en-US" sz="2000" smtClean="0">
                <a:latin typeface="Times New Roman" pitchFamily="18" charset="0"/>
              </a:rPr>
              <a:t>supplied with nutrients such as carbohydrates, proteins, vitamins, hormones, mineral salts, and micronutrients.</a:t>
            </a:r>
            <a:endParaRPr lang="en-US" altLang="en-US" sz="2000" smtClean="0"/>
          </a:p>
        </p:txBody>
      </p:sp>
    </p:spTree>
    <p:extLst>
      <p:ext uri="{BB962C8B-B14F-4D97-AF65-F5344CB8AC3E}">
        <p14:creationId xmlns:p14="http://schemas.microsoft.com/office/powerpoint/2010/main" val="2595457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150938" y="685800"/>
            <a:ext cx="7793037" cy="990600"/>
          </a:xfrm>
        </p:spPr>
        <p:txBody>
          <a:bodyPr/>
          <a:lstStyle/>
          <a:p>
            <a:r>
              <a:rPr lang="en-US" altLang="en-US" smtClean="0"/>
              <a:t>Light</a:t>
            </a:r>
          </a:p>
        </p:txBody>
      </p:sp>
      <p:sp>
        <p:nvSpPr>
          <p:cNvPr id="56323" name="Content Placeholder 2"/>
          <p:cNvSpPr>
            <a:spLocks noGrp="1"/>
          </p:cNvSpPr>
          <p:nvPr>
            <p:ph idx="1"/>
          </p:nvPr>
        </p:nvSpPr>
        <p:spPr>
          <a:xfrm>
            <a:off x="838200" y="1981200"/>
            <a:ext cx="7772400" cy="4495800"/>
          </a:xfrm>
        </p:spPr>
        <p:txBody>
          <a:bodyPr/>
          <a:lstStyle/>
          <a:p>
            <a:r>
              <a:rPr lang="en-US" altLang="en-US" sz="2000" smtClean="0">
                <a:latin typeface="Times New Roman" pitchFamily="18" charset="0"/>
              </a:rPr>
              <a:t>During the initial stages of growth, light is not very essential. Actually, the process of growth takes place more rapidly at night or during darkness than in light. </a:t>
            </a:r>
          </a:p>
          <a:p>
            <a:r>
              <a:rPr lang="en-US" altLang="en-US" sz="2000" smtClean="0">
                <a:latin typeface="Times New Roman" pitchFamily="18" charset="0"/>
              </a:rPr>
              <a:t>In fact, in some cases light has an inhibiting effect on growth, for example the germination of seeds. </a:t>
            </a:r>
          </a:p>
          <a:p>
            <a:r>
              <a:rPr lang="en-US" altLang="en-US" sz="2000" smtClean="0">
                <a:latin typeface="Times New Roman" pitchFamily="18" charset="0"/>
              </a:rPr>
              <a:t>Plants require a certain rate of light intensity and wavelength to remain healthy and develop normal sturdy stems and green leaves. </a:t>
            </a:r>
          </a:p>
          <a:p>
            <a:r>
              <a:rPr lang="en-US" altLang="en-US" sz="2000" smtClean="0">
                <a:latin typeface="Times New Roman" pitchFamily="18" charset="0"/>
              </a:rPr>
              <a:t>The process of photosynthesis takes place during the light, and continuous absence of light is harmful to plants. Plants grown in darkness or in dim light become weak, with yellow or pale green leaves, tall lanky stems, and a sickly appearance; they rarely produce flowers and fruits.</a:t>
            </a:r>
          </a:p>
          <a:p>
            <a:r>
              <a:rPr lang="en-US" altLang="en-US" sz="2000" smtClean="0">
                <a:latin typeface="Times New Roman" pitchFamily="18" charset="0"/>
              </a:rPr>
              <a:t>Plants showing the above symptoms are said to be </a:t>
            </a:r>
            <a:r>
              <a:rPr lang="en-US" altLang="en-US" sz="2000" b="1" smtClean="0">
                <a:latin typeface="Times New Roman" pitchFamily="18" charset="0"/>
              </a:rPr>
              <a:t>etiolated.</a:t>
            </a:r>
            <a:endParaRPr lang="en-US" altLang="en-US" sz="2000" smtClean="0"/>
          </a:p>
        </p:txBody>
      </p:sp>
    </p:spTree>
    <p:extLst>
      <p:ext uri="{BB962C8B-B14F-4D97-AF65-F5344CB8AC3E}">
        <p14:creationId xmlns:p14="http://schemas.microsoft.com/office/powerpoint/2010/main" val="2981324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mtClean="0"/>
              <a:t>SOIL</a:t>
            </a:r>
          </a:p>
        </p:txBody>
      </p:sp>
      <p:sp>
        <p:nvSpPr>
          <p:cNvPr id="57347" name="Content Placeholder 2"/>
          <p:cNvSpPr>
            <a:spLocks noGrp="1"/>
          </p:cNvSpPr>
          <p:nvPr>
            <p:ph idx="1"/>
          </p:nvPr>
        </p:nvSpPr>
        <p:spPr>
          <a:xfrm>
            <a:off x="381000" y="1981200"/>
            <a:ext cx="8458200" cy="4343400"/>
          </a:xfrm>
        </p:spPr>
        <p:txBody>
          <a:bodyPr/>
          <a:lstStyle/>
          <a:p>
            <a:pPr algn="just"/>
            <a:r>
              <a:rPr lang="en-US" altLang="en-US" sz="2000" smtClean="0">
                <a:latin typeface="Times New Roman" pitchFamily="18" charset="0"/>
                <a:cs typeface="Times New Roman" pitchFamily="18" charset="0"/>
              </a:rPr>
              <a:t>For optimum growth, plants require soil suited to their individual characteristics. </a:t>
            </a:r>
          </a:p>
          <a:p>
            <a:pPr algn="just"/>
            <a:r>
              <a:rPr lang="en-US" altLang="en-US" sz="2000" smtClean="0">
                <a:latin typeface="Times New Roman" pitchFamily="18" charset="0"/>
                <a:cs typeface="Times New Roman" pitchFamily="18" charset="0"/>
              </a:rPr>
              <a:t>The texture of the soil is one of its most essential properties.</a:t>
            </a:r>
          </a:p>
          <a:p>
            <a:pPr algn="just"/>
            <a:r>
              <a:rPr lang="en-US" altLang="en-US" sz="2000" smtClean="0">
                <a:latin typeface="Times New Roman" pitchFamily="18" charset="0"/>
                <a:cs typeface="Times New Roman" pitchFamily="18" charset="0"/>
              </a:rPr>
              <a:t>Loam consists of about 40% silt, 40% sand, and 20% clay. </a:t>
            </a:r>
          </a:p>
          <a:p>
            <a:pPr algn="just"/>
            <a:r>
              <a:rPr lang="en-US" altLang="en-US" sz="2000" smtClean="0">
                <a:latin typeface="Times New Roman" pitchFamily="18" charset="0"/>
                <a:cs typeface="Times New Roman" pitchFamily="18" charset="0"/>
              </a:rPr>
              <a:t>The capacity of soil to retain and distribute water“ depends upon the arrangement of various soil particles.</a:t>
            </a:r>
          </a:p>
          <a:p>
            <a:pPr algn="just"/>
            <a:r>
              <a:rPr lang="en-US" altLang="en-US" sz="2000" smtClean="0">
                <a:latin typeface="Times New Roman" pitchFamily="18" charset="0"/>
                <a:cs typeface="Times New Roman" pitchFamily="18" charset="0"/>
              </a:rPr>
              <a:t> Well-aerated soil is suitable for plant growth because the roots of the plant get sufficient oxygen for respiration. Soils having a low rate of gaseous diffusion hamper the respiration of roots, which has an adverse affect on plant growth. </a:t>
            </a:r>
          </a:p>
          <a:p>
            <a:pPr algn="just"/>
            <a:r>
              <a:rPr lang="en-US" altLang="en-US" sz="2000" smtClean="0">
                <a:latin typeface="Times New Roman" pitchFamily="18" charset="0"/>
                <a:cs typeface="Times New Roman" pitchFamily="18" charset="0"/>
              </a:rPr>
              <a:t>Loam is considered to be the ideal for the growth of beneficial microbes and plants. It has the capacity to retain enough water, and permits free movement of water without preventing aeration.</a:t>
            </a:r>
          </a:p>
        </p:txBody>
      </p:sp>
    </p:spTree>
    <p:extLst>
      <p:ext uri="{BB962C8B-B14F-4D97-AF65-F5344CB8AC3E}">
        <p14:creationId xmlns:p14="http://schemas.microsoft.com/office/powerpoint/2010/main" val="4090989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body" idx="1"/>
          </p:nvPr>
        </p:nvSpPr>
        <p:spPr>
          <a:xfrm>
            <a:off x="457200" y="2133600"/>
            <a:ext cx="8382000" cy="4572000"/>
          </a:xfrm>
        </p:spPr>
        <p:txBody>
          <a:bodyPr/>
          <a:lstStyle/>
          <a:p>
            <a:r>
              <a:rPr lang="en-US" altLang="en-US" sz="2400" smtClean="0">
                <a:solidFill>
                  <a:srgbClr val="424142"/>
                </a:solidFill>
                <a:latin typeface="Georgia" pitchFamily="18" charset="0"/>
              </a:rPr>
              <a:t>A seed is a mature ovule formed in the ovary of a flower, which is formed after the fertilization.</a:t>
            </a:r>
          </a:p>
          <a:p>
            <a:pPr eaLnBrk="1" hangingPunct="1"/>
            <a:endParaRPr lang="en-US" altLang="en-US" smtClean="0">
              <a:solidFill>
                <a:srgbClr val="22228B"/>
              </a:solidFill>
            </a:endParaRPr>
          </a:p>
          <a:p>
            <a:pPr eaLnBrk="1" hangingPunct="1"/>
            <a:endParaRPr lang="en-US" altLang="en-US" smtClean="0">
              <a:solidFill>
                <a:srgbClr val="22228B"/>
              </a:solidFill>
            </a:endParaRPr>
          </a:p>
          <a:p>
            <a:pPr eaLnBrk="1" hangingPunct="1"/>
            <a:endParaRPr lang="en-US" altLang="en-US" smtClean="0">
              <a:solidFill>
                <a:srgbClr val="22228B"/>
              </a:solidFill>
            </a:endParaRPr>
          </a:p>
          <a:p>
            <a:pPr eaLnBrk="1" hangingPunct="1"/>
            <a:endParaRPr lang="en-US" altLang="en-US" smtClean="0">
              <a:solidFill>
                <a:srgbClr val="22228B"/>
              </a:solidFill>
            </a:endParaRPr>
          </a:p>
          <a:p>
            <a:pPr eaLnBrk="1" hangingPunct="1"/>
            <a:endParaRPr lang="en-US" altLang="en-US" smtClean="0"/>
          </a:p>
        </p:txBody>
      </p:sp>
      <p:sp>
        <p:nvSpPr>
          <p:cNvPr id="6152" name="Text Box 8"/>
          <p:cNvSpPr txBox="1">
            <a:spLocks noGrp="1" noChangeArrowheads="1"/>
          </p:cNvSpPr>
          <p:nvPr>
            <p:ph type="title"/>
          </p:nvPr>
        </p:nvSpPr>
        <p:spPr/>
        <p:txBody>
          <a:bodyPr/>
          <a:lstStyle/>
          <a:p>
            <a:pPr eaLnBrk="1" hangingPunct="1">
              <a:defRPr/>
            </a:pPr>
            <a:r>
              <a:rPr lang="en-US" b="1" dirty="0" smtClean="0">
                <a:effectLst>
                  <a:outerShdw blurRad="38100" dist="38100" dir="2700000" algn="tl">
                    <a:srgbClr val="C0C0C0"/>
                  </a:outerShdw>
                </a:effectLst>
              </a:rPr>
              <a:t>What are seeds?</a:t>
            </a:r>
          </a:p>
        </p:txBody>
      </p:sp>
    </p:spTree>
    <p:extLst>
      <p:ext uri="{BB962C8B-B14F-4D97-AF65-F5344CB8AC3E}">
        <p14:creationId xmlns:p14="http://schemas.microsoft.com/office/powerpoint/2010/main" val="1536002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Group 5"/>
          <p:cNvGrpSpPr>
            <a:grpSpLocks noChangeAspect="1"/>
          </p:cNvGrpSpPr>
          <p:nvPr/>
        </p:nvGrpSpPr>
        <p:grpSpPr bwMode="auto">
          <a:xfrm>
            <a:off x="533400" y="381000"/>
            <a:ext cx="8091488" cy="6072188"/>
            <a:chOff x="336" y="240"/>
            <a:chExt cx="5097" cy="3825"/>
          </a:xfrm>
        </p:grpSpPr>
        <p:sp>
          <p:nvSpPr>
            <p:cNvPr id="59395" name="AutoShape 4"/>
            <p:cNvSpPr>
              <a:spLocks noChangeAspect="1" noChangeArrowheads="1" noTextEdit="1"/>
            </p:cNvSpPr>
            <p:nvPr/>
          </p:nvSpPr>
          <p:spPr bwMode="auto">
            <a:xfrm>
              <a:off x="336" y="240"/>
              <a:ext cx="5088" cy="3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5939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336"/>
              <a:ext cx="5097" cy="3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84461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76200"/>
            <a:ext cx="9144000" cy="6858000"/>
          </a:xfrm>
          <a:noFill/>
        </p:spPr>
      </p:pic>
    </p:spTree>
    <p:extLst>
      <p:ext uri="{BB962C8B-B14F-4D97-AF65-F5344CB8AC3E}">
        <p14:creationId xmlns:p14="http://schemas.microsoft.com/office/powerpoint/2010/main" val="3947744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p:cNvPicPr>
            <a:picLocks noChangeAspect="1" noChangeArrowheads="1"/>
          </p:cNvPicPr>
          <p:nvPr/>
        </p:nvPicPr>
        <p:blipFill>
          <a:blip r:embed="rId2">
            <a:extLst>
              <a:ext uri="{28A0092B-C50C-407E-A947-70E740481C1C}">
                <a14:useLocalDpi xmlns:a14="http://schemas.microsoft.com/office/drawing/2010/main" val="0"/>
              </a:ext>
            </a:extLst>
          </a:blip>
          <a:srcRect t="3847" b="5128"/>
          <a:stretch>
            <a:fillRect/>
          </a:stretch>
        </p:blipFill>
        <p:spPr bwMode="auto">
          <a:xfrm>
            <a:off x="914400" y="1143000"/>
            <a:ext cx="7391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4"/>
          <p:cNvSpPr>
            <a:spLocks noGrp="1" noChangeArrowheads="1"/>
          </p:cNvSpPr>
          <p:nvPr>
            <p:ph type="title"/>
          </p:nvPr>
        </p:nvSpPr>
        <p:spPr>
          <a:xfrm>
            <a:off x="0" y="0"/>
            <a:ext cx="9144000" cy="838200"/>
          </a:xfrm>
        </p:spPr>
        <p:txBody>
          <a:bodyPr/>
          <a:lstStyle/>
          <a:p>
            <a:pPr algn="ctr" eaLnBrk="1" hangingPunct="1"/>
            <a:r>
              <a:rPr lang="en-US" altLang="en-US" sz="3200" smtClean="0"/>
              <a:t>Seed structure of Dicots and Monocots</a:t>
            </a:r>
          </a:p>
        </p:txBody>
      </p:sp>
    </p:spTree>
    <p:extLst>
      <p:ext uri="{BB962C8B-B14F-4D97-AF65-F5344CB8AC3E}">
        <p14:creationId xmlns:p14="http://schemas.microsoft.com/office/powerpoint/2010/main" val="2952579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title"/>
          </p:nvPr>
        </p:nvSpPr>
        <p:spPr>
          <a:xfrm>
            <a:off x="0" y="0"/>
            <a:ext cx="9144000" cy="1066800"/>
          </a:xfrm>
        </p:spPr>
        <p:txBody>
          <a:bodyPr/>
          <a:lstStyle/>
          <a:p>
            <a:pPr algn="ctr" eaLnBrk="1" hangingPunct="1"/>
            <a:r>
              <a:rPr lang="en-US" altLang="en-US" smtClean="0"/>
              <a:t>Food storage in Seeds</a:t>
            </a:r>
          </a:p>
        </p:txBody>
      </p:sp>
      <p:pic>
        <p:nvPicPr>
          <p:cNvPr id="62467" name="Picture 4"/>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990600" y="1371600"/>
            <a:ext cx="7391400" cy="5276850"/>
          </a:xfrm>
          <a:noFill/>
        </p:spPr>
      </p:pic>
    </p:spTree>
    <p:extLst>
      <p:ext uri="{BB962C8B-B14F-4D97-AF65-F5344CB8AC3E}">
        <p14:creationId xmlns:p14="http://schemas.microsoft.com/office/powerpoint/2010/main" val="1109598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idx="4294967295"/>
          </p:nvPr>
        </p:nvSpPr>
        <p:spPr>
          <a:xfrm>
            <a:off x="990600" y="2949575"/>
            <a:ext cx="7772400" cy="1470025"/>
          </a:xfrm>
        </p:spPr>
        <p:txBody>
          <a:bodyPr anchor="ctr"/>
          <a:lstStyle/>
          <a:p>
            <a:pPr eaLnBrk="1" hangingPunct="1"/>
            <a:r>
              <a:rPr lang="en-US" altLang="en-US" b="1" smtClean="0">
                <a:solidFill>
                  <a:srgbClr val="C00000"/>
                </a:solidFill>
              </a:rPr>
              <a:t>Phases of Plant Growth</a:t>
            </a:r>
          </a:p>
        </p:txBody>
      </p:sp>
    </p:spTree>
    <p:extLst>
      <p:ext uri="{BB962C8B-B14F-4D97-AF65-F5344CB8AC3E}">
        <p14:creationId xmlns:p14="http://schemas.microsoft.com/office/powerpoint/2010/main" val="21539491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5" descr="bean_de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81200"/>
            <a:ext cx="33051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6"/>
          <p:cNvSpPr>
            <a:spLocks noChangeArrowheads="1"/>
          </p:cNvSpPr>
          <p:nvPr/>
        </p:nvSpPr>
        <p:spPr bwMode="auto">
          <a:xfrm>
            <a:off x="457200" y="533400"/>
            <a:ext cx="8229600" cy="1143000"/>
          </a:xfrm>
          <a:prstGeom prst="rect">
            <a:avLst/>
          </a:prstGeom>
          <a:noFill/>
          <a:ln w="9525">
            <a:noFill/>
            <a:miter lim="800000"/>
            <a:headEnd/>
            <a:tailEnd/>
          </a:ln>
          <a:effectLst/>
        </p:spPr>
        <p:txBody>
          <a:bodyPr anchor="ctr"/>
          <a:lstStyle/>
          <a:p>
            <a:pPr algn="ctr" eaLnBrk="1" hangingPunct="1">
              <a:defRPr/>
            </a:pPr>
            <a:r>
              <a:rPr lang="en-US" sz="4000" b="1">
                <a:solidFill>
                  <a:srgbClr val="333399"/>
                </a:solidFill>
                <a:effectLst>
                  <a:outerShdw blurRad="38100" dist="38100" dir="2700000" algn="tl">
                    <a:srgbClr val="C0C0C0"/>
                  </a:outerShdw>
                </a:effectLst>
                <a:latin typeface="Times New Roman" pitchFamily="18" charset="0"/>
              </a:rPr>
              <a:t>Parts of a seed</a:t>
            </a:r>
          </a:p>
        </p:txBody>
      </p:sp>
      <p:pic>
        <p:nvPicPr>
          <p:cNvPr id="63492" name="Picture 7" descr="bean_co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057400"/>
            <a:ext cx="330993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ext Box 8"/>
          <p:cNvSpPr txBox="1">
            <a:spLocks noChangeArrowheads="1"/>
          </p:cNvSpPr>
          <p:nvPr/>
        </p:nvSpPr>
        <p:spPr bwMode="auto">
          <a:xfrm>
            <a:off x="914400" y="1981200"/>
            <a:ext cx="1222375"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eaLnBrk="1" hangingPunct="1"/>
            <a:r>
              <a:rPr lang="en-US" altLang="en-US" sz="1600">
                <a:solidFill>
                  <a:srgbClr val="000000"/>
                </a:solidFill>
                <a:latin typeface="Times New Roman" pitchFamily="18" charset="0"/>
              </a:rPr>
              <a:t>First leaves</a:t>
            </a:r>
          </a:p>
        </p:txBody>
      </p:sp>
      <p:sp>
        <p:nvSpPr>
          <p:cNvPr id="63494" name="Line 10"/>
          <p:cNvSpPr>
            <a:spLocks noChangeShapeType="1"/>
          </p:cNvSpPr>
          <p:nvPr/>
        </p:nvSpPr>
        <p:spPr bwMode="auto">
          <a:xfrm flipV="1">
            <a:off x="990600" y="3048000"/>
            <a:ext cx="1676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495" name="Text Box 11"/>
          <p:cNvSpPr txBox="1">
            <a:spLocks noChangeArrowheads="1"/>
          </p:cNvSpPr>
          <p:nvPr/>
        </p:nvSpPr>
        <p:spPr bwMode="auto">
          <a:xfrm>
            <a:off x="0" y="2819400"/>
            <a:ext cx="1490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eaLnBrk="1" hangingPunct="1"/>
            <a:r>
              <a:rPr lang="en-US" altLang="en-US" sz="1400">
                <a:solidFill>
                  <a:srgbClr val="000000"/>
                </a:solidFill>
                <a:latin typeface="Times New Roman" pitchFamily="18" charset="0"/>
              </a:rPr>
              <a:t>Epicotyle = stem</a:t>
            </a:r>
          </a:p>
        </p:txBody>
      </p:sp>
    </p:spTree>
    <p:extLst>
      <p:ext uri="{BB962C8B-B14F-4D97-AF65-F5344CB8AC3E}">
        <p14:creationId xmlns:p14="http://schemas.microsoft.com/office/powerpoint/2010/main" val="3868306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981200"/>
            <a:ext cx="7848600" cy="2085975"/>
          </a:xfrm>
          <a:prstGeom prst="rect">
            <a:avLst/>
          </a:prstGeom>
        </p:spPr>
        <p:txBody>
          <a:bodyPr>
            <a:spAutoFit/>
          </a:bodyPr>
          <a:lstStyle/>
          <a:p>
            <a:pPr marL="342900" indent="-342900">
              <a:spcBef>
                <a:spcPct val="20000"/>
              </a:spcBef>
              <a:buClr>
                <a:srgbClr val="3333CC"/>
              </a:buClr>
              <a:buSzPct val="60000"/>
              <a:buFont typeface="Wingdings" pitchFamily="2" charset="2"/>
              <a:buChar char="n"/>
              <a:defRPr/>
            </a:pPr>
            <a:r>
              <a:rPr lang="en-US" sz="2400" kern="0" dirty="0">
                <a:solidFill>
                  <a:srgbClr val="424142"/>
                </a:solidFill>
                <a:latin typeface="Georgia"/>
              </a:rPr>
              <a:t>The outer covering of a seed is called seed-coat which is a protective covering and is known as </a:t>
            </a:r>
            <a:r>
              <a:rPr lang="en-US" sz="2400" kern="0" dirty="0" err="1">
                <a:solidFill>
                  <a:srgbClr val="424142"/>
                </a:solidFill>
                <a:latin typeface="Georgia"/>
              </a:rPr>
              <a:t>testa</a:t>
            </a:r>
            <a:r>
              <a:rPr lang="en-US" sz="2400" kern="0" dirty="0">
                <a:solidFill>
                  <a:srgbClr val="424142"/>
                </a:solidFill>
                <a:latin typeface="Georgia"/>
              </a:rPr>
              <a:t>. </a:t>
            </a:r>
          </a:p>
          <a:p>
            <a:pPr marL="342900" indent="-342900">
              <a:spcBef>
                <a:spcPct val="20000"/>
              </a:spcBef>
              <a:buClr>
                <a:srgbClr val="3333CC"/>
              </a:buClr>
              <a:buSzPct val="60000"/>
              <a:buFont typeface="Wingdings" pitchFamily="2" charset="2"/>
              <a:buChar char="n"/>
              <a:defRPr/>
            </a:pPr>
            <a:r>
              <a:rPr lang="en-US" sz="2400" kern="0" dirty="0">
                <a:solidFill>
                  <a:srgbClr val="424142"/>
                </a:solidFill>
                <a:latin typeface="Georgia"/>
              </a:rPr>
              <a:t>Seeds contain a small opening called </a:t>
            </a:r>
            <a:r>
              <a:rPr lang="en-US" sz="2400" kern="0" dirty="0" err="1">
                <a:solidFill>
                  <a:srgbClr val="424142"/>
                </a:solidFill>
                <a:latin typeface="Georgia"/>
              </a:rPr>
              <a:t>micropyle</a:t>
            </a:r>
            <a:r>
              <a:rPr lang="en-US" sz="2400" kern="0" dirty="0">
                <a:solidFill>
                  <a:srgbClr val="424142"/>
                </a:solidFill>
                <a:latin typeface="Georgia"/>
              </a:rPr>
              <a:t> through which water enters into the seed.</a:t>
            </a:r>
          </a:p>
          <a:p>
            <a:pPr marL="342900" indent="-342900">
              <a:spcBef>
                <a:spcPct val="20000"/>
              </a:spcBef>
              <a:buClr>
                <a:srgbClr val="3333CC"/>
              </a:buClr>
              <a:buSzPct val="60000"/>
              <a:buFont typeface="Wingdings" pitchFamily="2" charset="2"/>
              <a:buChar char="n"/>
              <a:defRPr/>
            </a:pPr>
            <a:r>
              <a:rPr lang="en-US" sz="2400" kern="0" dirty="0">
                <a:solidFill>
                  <a:srgbClr val="424142"/>
                </a:solidFill>
                <a:latin typeface="Georgia"/>
              </a:rPr>
              <a:t>The inner layer below the </a:t>
            </a:r>
            <a:r>
              <a:rPr lang="en-US" sz="2400" kern="0" dirty="0" err="1">
                <a:solidFill>
                  <a:srgbClr val="424142"/>
                </a:solidFill>
                <a:latin typeface="Georgia"/>
              </a:rPr>
              <a:t>testa</a:t>
            </a:r>
            <a:r>
              <a:rPr lang="en-US" sz="2400" kern="0" dirty="0">
                <a:solidFill>
                  <a:srgbClr val="424142"/>
                </a:solidFill>
                <a:latin typeface="Georgia"/>
              </a:rPr>
              <a:t> is called </a:t>
            </a:r>
            <a:r>
              <a:rPr lang="en-US" sz="2400" kern="0" dirty="0" err="1">
                <a:solidFill>
                  <a:srgbClr val="424142"/>
                </a:solidFill>
                <a:latin typeface="Georgia"/>
              </a:rPr>
              <a:t>tegmen</a:t>
            </a:r>
            <a:r>
              <a:rPr lang="en-US" sz="2400" kern="0" dirty="0">
                <a:solidFill>
                  <a:srgbClr val="424142"/>
                </a:solidFill>
                <a:latin typeface="Georgia"/>
              </a:rPr>
              <a:t>. </a:t>
            </a:r>
          </a:p>
        </p:txBody>
      </p:sp>
    </p:spTree>
    <p:extLst>
      <p:ext uri="{BB962C8B-B14F-4D97-AF65-F5344CB8AC3E}">
        <p14:creationId xmlns:p14="http://schemas.microsoft.com/office/powerpoint/2010/main" val="4170104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2209800"/>
            <a:ext cx="8153400" cy="4114800"/>
          </a:xfrm>
        </p:spPr>
        <p:txBody>
          <a:bodyPr/>
          <a:lstStyle/>
          <a:p>
            <a:pPr>
              <a:buClr>
                <a:srgbClr val="3333CC"/>
              </a:buClr>
              <a:defRPr/>
            </a:pPr>
            <a:r>
              <a:rPr lang="en-US" sz="2400" dirty="0" smtClean="0">
                <a:solidFill>
                  <a:srgbClr val="424142"/>
                </a:solidFill>
                <a:latin typeface="Georgia"/>
              </a:rPr>
              <a:t>Inside, seeds contain embryo which consists of </a:t>
            </a:r>
          </a:p>
          <a:p>
            <a:pPr>
              <a:buClr>
                <a:srgbClr val="3333CC"/>
              </a:buClr>
              <a:defRPr/>
            </a:pPr>
            <a:r>
              <a:rPr lang="en-US" sz="2400" dirty="0" smtClean="0">
                <a:solidFill>
                  <a:srgbClr val="424142"/>
                </a:solidFill>
                <a:latin typeface="Georgia"/>
              </a:rPr>
              <a:t>Cotyledons</a:t>
            </a:r>
          </a:p>
          <a:p>
            <a:pPr>
              <a:buClr>
                <a:srgbClr val="3333CC"/>
              </a:buClr>
              <a:defRPr/>
            </a:pPr>
            <a:r>
              <a:rPr lang="en-US" sz="2400" dirty="0" smtClean="0">
                <a:solidFill>
                  <a:srgbClr val="424142"/>
                </a:solidFill>
                <a:latin typeface="Georgia"/>
              </a:rPr>
              <a:t> Radicle </a:t>
            </a:r>
          </a:p>
          <a:p>
            <a:pPr>
              <a:buClr>
                <a:srgbClr val="3333CC"/>
              </a:buClr>
              <a:defRPr/>
            </a:pPr>
            <a:r>
              <a:rPr lang="en-US" sz="2400" dirty="0" smtClean="0">
                <a:solidFill>
                  <a:srgbClr val="424142"/>
                </a:solidFill>
                <a:latin typeface="Georgia"/>
              </a:rPr>
              <a:t>Plumule</a:t>
            </a:r>
          </a:p>
          <a:p>
            <a:pPr marL="0" indent="0">
              <a:buClr>
                <a:srgbClr val="3333CC"/>
              </a:buClr>
              <a:buFont typeface="Wingdings" pitchFamily="2" charset="2"/>
              <a:buNone/>
              <a:defRPr/>
            </a:pPr>
            <a:endParaRPr lang="en-US" sz="2400" dirty="0">
              <a:solidFill>
                <a:srgbClr val="424142"/>
              </a:solidFill>
              <a:latin typeface="Georgia"/>
            </a:endParaRPr>
          </a:p>
          <a:p>
            <a:pPr marL="0" indent="0">
              <a:buClr>
                <a:srgbClr val="3333CC"/>
              </a:buClr>
              <a:buFont typeface="Wingdings" pitchFamily="2" charset="2"/>
              <a:buNone/>
              <a:defRPr/>
            </a:pPr>
            <a:r>
              <a:rPr lang="en-US" sz="2400" dirty="0" smtClean="0">
                <a:solidFill>
                  <a:srgbClr val="424142"/>
                </a:solidFill>
                <a:latin typeface="Georgia"/>
              </a:rPr>
              <a:t>Seed contains endosperm. However the endosperm is absent in some seeds. Hilum is a scar, where the seed breaks from the stalk of the ovule wall.</a:t>
            </a:r>
          </a:p>
          <a:p>
            <a:pPr>
              <a:defRPr/>
            </a:pPr>
            <a:endParaRPr lang="en-US" dirty="0"/>
          </a:p>
        </p:txBody>
      </p:sp>
    </p:spTree>
    <p:extLst>
      <p:ext uri="{BB962C8B-B14F-4D97-AF65-F5344CB8AC3E}">
        <p14:creationId xmlns:p14="http://schemas.microsoft.com/office/powerpoint/2010/main" val="2342737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endParaRPr lang="en-US" altLang="en-US" smtClean="0"/>
          </a:p>
        </p:txBody>
      </p:sp>
      <p:sp>
        <p:nvSpPr>
          <p:cNvPr id="66563" name="Content Placeholder 2"/>
          <p:cNvSpPr>
            <a:spLocks noGrp="1"/>
          </p:cNvSpPr>
          <p:nvPr>
            <p:ph idx="1"/>
          </p:nvPr>
        </p:nvSpPr>
        <p:spPr>
          <a:xfrm>
            <a:off x="533400" y="2286000"/>
            <a:ext cx="8421688" cy="4267200"/>
          </a:xfrm>
        </p:spPr>
        <p:txBody>
          <a:bodyPr/>
          <a:lstStyle/>
          <a:p>
            <a:r>
              <a:rPr lang="en-US" altLang="en-US" sz="1600" b="1" smtClean="0">
                <a:solidFill>
                  <a:srgbClr val="424142"/>
                </a:solidFill>
                <a:latin typeface="Georgia" pitchFamily="18" charset="0"/>
              </a:rPr>
              <a:t>Types of Seeds According to the Food Storage Tissue</a:t>
            </a:r>
            <a:endParaRPr lang="en-US" altLang="en-US" sz="1600" smtClean="0">
              <a:solidFill>
                <a:srgbClr val="424142"/>
              </a:solidFill>
              <a:latin typeface="Georgia" pitchFamily="18" charset="0"/>
            </a:endParaRPr>
          </a:p>
          <a:p>
            <a:r>
              <a:rPr lang="en-US" altLang="en-US" sz="1600" smtClean="0">
                <a:solidFill>
                  <a:srgbClr val="424142"/>
                </a:solidFill>
                <a:latin typeface="Georgia" pitchFamily="18" charset="0"/>
              </a:rPr>
              <a:t>There are two types of seeds according to the food storage tissue.</a:t>
            </a:r>
          </a:p>
          <a:p>
            <a:r>
              <a:rPr lang="en-US" altLang="en-US" sz="1600" b="1" smtClean="0">
                <a:solidFill>
                  <a:srgbClr val="424142"/>
                </a:solidFill>
                <a:latin typeface="Georgia" pitchFamily="18" charset="0"/>
              </a:rPr>
              <a:t>A. Endospermic Seeds (Albuminous):</a:t>
            </a:r>
            <a:endParaRPr lang="en-US" altLang="en-US" sz="1600" smtClean="0">
              <a:solidFill>
                <a:srgbClr val="424142"/>
              </a:solidFill>
              <a:latin typeface="Georgia" pitchFamily="18" charset="0"/>
            </a:endParaRPr>
          </a:p>
          <a:p>
            <a:r>
              <a:rPr lang="en-US" altLang="en-US" sz="1600" smtClean="0">
                <a:solidFill>
                  <a:srgbClr val="424142"/>
                </a:solidFill>
                <a:latin typeface="Georgia" pitchFamily="18" charset="0"/>
              </a:rPr>
              <a:t>Endospermic seeds are those in which food is stored in endosperm, e.g., wheat, rice and bajra.</a:t>
            </a:r>
          </a:p>
          <a:p>
            <a:r>
              <a:rPr lang="en-US" altLang="en-US" sz="1600" b="1" smtClean="0">
                <a:solidFill>
                  <a:srgbClr val="424142"/>
                </a:solidFill>
                <a:latin typeface="Georgia" pitchFamily="18" charset="0"/>
              </a:rPr>
              <a:t>B. Non-Endospermic Seeds (Exalbuminous):</a:t>
            </a:r>
            <a:endParaRPr lang="en-US" altLang="en-US" sz="1600" smtClean="0">
              <a:solidFill>
                <a:srgbClr val="424142"/>
              </a:solidFill>
              <a:latin typeface="Georgia" pitchFamily="18" charset="0"/>
            </a:endParaRPr>
          </a:p>
          <a:p>
            <a:r>
              <a:rPr lang="en-US" altLang="en-US" sz="1600" smtClean="0">
                <a:solidFill>
                  <a:srgbClr val="424142"/>
                </a:solidFill>
                <a:latin typeface="Georgia" pitchFamily="18" charset="0"/>
              </a:rPr>
              <a:t>Non-endospermic seeds are those in which food is stored in cotyledons, e.g., pea and gram.</a:t>
            </a:r>
          </a:p>
          <a:p>
            <a:endParaRPr lang="en-US" altLang="en-US" smtClean="0"/>
          </a:p>
        </p:txBody>
      </p:sp>
    </p:spTree>
    <p:extLst>
      <p:ext uri="{BB962C8B-B14F-4D97-AF65-F5344CB8AC3E}">
        <p14:creationId xmlns:p14="http://schemas.microsoft.com/office/powerpoint/2010/main" val="1164658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sz="3200" b="1" smtClean="0">
                <a:solidFill>
                  <a:srgbClr val="424142"/>
                </a:solidFill>
                <a:latin typeface="Georgia" pitchFamily="18" charset="0"/>
              </a:rPr>
              <a:t>Types of Seeds According to the Number of Cotyledons:</a:t>
            </a:r>
            <a:endParaRPr lang="en-US" altLang="en-US" sz="3200" smtClean="0"/>
          </a:p>
        </p:txBody>
      </p:sp>
      <p:sp>
        <p:nvSpPr>
          <p:cNvPr id="67587" name="Content Placeholder 2"/>
          <p:cNvSpPr>
            <a:spLocks noGrp="1"/>
          </p:cNvSpPr>
          <p:nvPr>
            <p:ph idx="1"/>
          </p:nvPr>
        </p:nvSpPr>
        <p:spPr>
          <a:xfrm>
            <a:off x="533400" y="2017713"/>
            <a:ext cx="8421688" cy="4114800"/>
          </a:xfrm>
        </p:spPr>
        <p:txBody>
          <a:bodyPr/>
          <a:lstStyle/>
          <a:p>
            <a:r>
              <a:rPr lang="en-US" altLang="en-US" b="1" smtClean="0">
                <a:solidFill>
                  <a:srgbClr val="424142"/>
                </a:solidFill>
                <a:latin typeface="Georgia" pitchFamily="18" charset="0"/>
              </a:rPr>
              <a:t>A. Monocotyledonous Seeds:</a:t>
            </a:r>
            <a:endParaRPr lang="en-US" altLang="en-US" smtClean="0">
              <a:solidFill>
                <a:srgbClr val="424142"/>
              </a:solidFill>
              <a:latin typeface="Georgia" pitchFamily="18" charset="0"/>
            </a:endParaRPr>
          </a:p>
          <a:p>
            <a:r>
              <a:rPr lang="en-US" altLang="en-US" smtClean="0">
                <a:latin typeface="Georgia" pitchFamily="18" charset="0"/>
              </a:rPr>
              <a:t>These seeds contain only one cotyledon; for example, wheat, bajra, maize and rice, </a:t>
            </a:r>
            <a:r>
              <a:rPr lang="fr-FR" altLang="en-US" smtClean="0"/>
              <a:t>Banana, Coconut, Dates, Pine apple, </a:t>
            </a:r>
            <a:r>
              <a:rPr lang="en-US" altLang="en-US" smtClean="0">
                <a:latin typeface="Georgia" pitchFamily="18" charset="0"/>
              </a:rPr>
              <a:t> </a:t>
            </a:r>
          </a:p>
          <a:p>
            <a:r>
              <a:rPr lang="en-US" altLang="en-US" b="1" smtClean="0"/>
              <a:t>B. Dicotyledonous Seeds:</a:t>
            </a:r>
            <a:endParaRPr lang="en-US" altLang="en-US" smtClean="0"/>
          </a:p>
          <a:p>
            <a:r>
              <a:rPr lang="en-US" altLang="en-US" smtClean="0"/>
              <a:t>These seeds contain two cotyledons; for example, mango, gram and pea.</a:t>
            </a:r>
          </a:p>
          <a:p>
            <a:endParaRPr lang="en-US" altLang="en-US" smtClean="0">
              <a:solidFill>
                <a:srgbClr val="424142"/>
              </a:solidFill>
              <a:latin typeface="Georgia" pitchFamily="18" charset="0"/>
            </a:endParaRPr>
          </a:p>
          <a:p>
            <a:endParaRPr lang="en-US" altLang="en-US" smtClean="0"/>
          </a:p>
        </p:txBody>
      </p:sp>
    </p:spTree>
    <p:extLst>
      <p:ext uri="{BB962C8B-B14F-4D97-AF65-F5344CB8AC3E}">
        <p14:creationId xmlns:p14="http://schemas.microsoft.com/office/powerpoint/2010/main" val="3976654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smtClean="0"/>
              <a:t>Functions of seed</a:t>
            </a:r>
          </a:p>
        </p:txBody>
      </p:sp>
      <p:sp>
        <p:nvSpPr>
          <p:cNvPr id="68611" name="Content Placeholder 2"/>
          <p:cNvSpPr>
            <a:spLocks noGrp="1"/>
          </p:cNvSpPr>
          <p:nvPr>
            <p:ph idx="1"/>
          </p:nvPr>
        </p:nvSpPr>
        <p:spPr>
          <a:xfrm>
            <a:off x="762000" y="2057400"/>
            <a:ext cx="7772400" cy="4114800"/>
          </a:xfrm>
        </p:spPr>
        <p:txBody>
          <a:bodyPr/>
          <a:lstStyle/>
          <a:p>
            <a:r>
              <a:rPr lang="en-US" altLang="en-US" smtClean="0"/>
              <a:t>Reproduction</a:t>
            </a:r>
          </a:p>
          <a:p>
            <a:r>
              <a:rPr lang="en-US" altLang="en-US" smtClean="0"/>
              <a:t>Container of embryo</a:t>
            </a:r>
          </a:p>
          <a:p>
            <a:pPr>
              <a:buFont typeface="Wingdings" pitchFamily="2" charset="2"/>
              <a:buChar char="Ø"/>
            </a:pPr>
            <a:r>
              <a:rPr lang="en-US" altLang="en-US" smtClean="0"/>
              <a:t>In which embryo develop and reach maturity</a:t>
            </a:r>
          </a:p>
          <a:p>
            <a:r>
              <a:rPr lang="en-US" altLang="en-US" smtClean="0"/>
              <a:t>Protection of embryo</a:t>
            </a:r>
          </a:p>
          <a:p>
            <a:r>
              <a:rPr lang="en-US" altLang="en-US" smtClean="0"/>
              <a:t>Storage of food</a:t>
            </a:r>
          </a:p>
        </p:txBody>
      </p:sp>
    </p:spTree>
    <p:extLst>
      <p:ext uri="{BB962C8B-B14F-4D97-AF65-F5344CB8AC3E}">
        <p14:creationId xmlns:p14="http://schemas.microsoft.com/office/powerpoint/2010/main" val="337865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en-US" smtClean="0"/>
              <a:t>Seed germination</a:t>
            </a:r>
          </a:p>
        </p:txBody>
      </p:sp>
      <p:sp>
        <p:nvSpPr>
          <p:cNvPr id="69635" name="Rectangle 3"/>
          <p:cNvSpPr>
            <a:spLocks noGrp="1" noChangeArrowheads="1"/>
          </p:cNvSpPr>
          <p:nvPr>
            <p:ph type="body" idx="1"/>
          </p:nvPr>
        </p:nvSpPr>
        <p:spPr/>
        <p:txBody>
          <a:bodyPr/>
          <a:lstStyle/>
          <a:p>
            <a:pPr>
              <a:buClr>
                <a:srgbClr val="3333CC"/>
              </a:buClr>
            </a:pPr>
            <a:r>
              <a:rPr lang="en-US" altLang="en-US" smtClean="0">
                <a:solidFill>
                  <a:srgbClr val="000000"/>
                </a:solidFill>
              </a:rPr>
              <a:t>When seed provided with moisture and proper temperature </a:t>
            </a:r>
            <a:r>
              <a:rPr lang="en-US" altLang="en-US" smtClean="0">
                <a:solidFill>
                  <a:srgbClr val="FF0000"/>
                </a:solidFill>
              </a:rPr>
              <a:t>as well as air</a:t>
            </a:r>
            <a:r>
              <a:rPr lang="en-US" altLang="en-US" smtClean="0">
                <a:solidFill>
                  <a:srgbClr val="000000"/>
                </a:solidFill>
              </a:rPr>
              <a:t>, the dormant embryo starts growing this process called germination</a:t>
            </a:r>
          </a:p>
          <a:p>
            <a:pPr eaLnBrk="1" hangingPunct="1">
              <a:lnSpc>
                <a:spcPct val="90000"/>
              </a:lnSpc>
            </a:pPr>
            <a:r>
              <a:rPr lang="en-US" altLang="en-US" sz="2800" smtClean="0">
                <a:solidFill>
                  <a:srgbClr val="002060"/>
                </a:solidFill>
              </a:rPr>
              <a:t>Beginning of growth of a seed</a:t>
            </a:r>
          </a:p>
          <a:p>
            <a:pPr eaLnBrk="1" hangingPunct="1">
              <a:lnSpc>
                <a:spcPct val="90000"/>
              </a:lnSpc>
            </a:pPr>
            <a:endParaRPr lang="en-US" altLang="en-US" sz="2800" smtClean="0"/>
          </a:p>
        </p:txBody>
      </p:sp>
    </p:spTree>
    <p:extLst>
      <p:ext uri="{BB962C8B-B14F-4D97-AF65-F5344CB8AC3E}">
        <p14:creationId xmlns:p14="http://schemas.microsoft.com/office/powerpoint/2010/main" val="23528011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endParaRPr lang="en-US" altLang="en-US" smtClean="0"/>
          </a:p>
        </p:txBody>
      </p:sp>
      <p:sp>
        <p:nvSpPr>
          <p:cNvPr id="70659" name="Content Placeholder 2"/>
          <p:cNvSpPr>
            <a:spLocks noGrp="1"/>
          </p:cNvSpPr>
          <p:nvPr>
            <p:ph idx="1"/>
          </p:nvPr>
        </p:nvSpPr>
        <p:spPr/>
        <p:txBody>
          <a:bodyPr/>
          <a:lstStyle/>
          <a:p>
            <a:pPr eaLnBrk="1" hangingPunct="1">
              <a:lnSpc>
                <a:spcPct val="90000"/>
              </a:lnSpc>
              <a:buClr>
                <a:srgbClr val="3333CC"/>
              </a:buClr>
            </a:pPr>
            <a:r>
              <a:rPr lang="en-US" altLang="en-US" sz="2800" b="1" smtClean="0">
                <a:solidFill>
                  <a:srgbClr val="002060"/>
                </a:solidFill>
              </a:rPr>
              <a:t>Seed physiologist </a:t>
            </a:r>
          </a:p>
          <a:p>
            <a:pPr lvl="1" eaLnBrk="1" hangingPunct="1">
              <a:lnSpc>
                <a:spcPct val="90000"/>
              </a:lnSpc>
              <a:buClr>
                <a:srgbClr val="FF0000"/>
              </a:buClr>
            </a:pPr>
            <a:r>
              <a:rPr lang="en-US" altLang="en-US" sz="2400" smtClean="0">
                <a:solidFill>
                  <a:srgbClr val="002060"/>
                </a:solidFill>
              </a:rPr>
              <a:t>Protrusion of primary root</a:t>
            </a:r>
          </a:p>
          <a:p>
            <a:pPr eaLnBrk="1" hangingPunct="1">
              <a:lnSpc>
                <a:spcPct val="90000"/>
              </a:lnSpc>
              <a:buClr>
                <a:srgbClr val="3333CC"/>
              </a:buClr>
            </a:pPr>
            <a:r>
              <a:rPr lang="en-US" altLang="en-US" sz="2800" b="1" smtClean="0">
                <a:solidFill>
                  <a:srgbClr val="002060"/>
                </a:solidFill>
              </a:rPr>
              <a:t>Seed technologist </a:t>
            </a:r>
          </a:p>
          <a:p>
            <a:pPr lvl="1" eaLnBrk="1" hangingPunct="1">
              <a:lnSpc>
                <a:spcPct val="90000"/>
              </a:lnSpc>
              <a:buClr>
                <a:srgbClr val="FF0000"/>
              </a:buClr>
            </a:pPr>
            <a:r>
              <a:rPr lang="en-US" altLang="en-US" sz="2400" smtClean="0">
                <a:solidFill>
                  <a:srgbClr val="002060"/>
                </a:solidFill>
              </a:rPr>
              <a:t>Emergence and development from seed embryo of  essential structures </a:t>
            </a:r>
          </a:p>
          <a:p>
            <a:pPr lvl="2" eaLnBrk="1" hangingPunct="1">
              <a:lnSpc>
                <a:spcPct val="90000"/>
              </a:lnSpc>
              <a:buClr>
                <a:srgbClr val="3333CC"/>
              </a:buClr>
            </a:pPr>
            <a:r>
              <a:rPr lang="en-US" altLang="en-US" sz="2000" smtClean="0">
                <a:solidFill>
                  <a:srgbClr val="002060"/>
                </a:solidFill>
              </a:rPr>
              <a:t>ability to produce a normal plant under favorable conditions.</a:t>
            </a:r>
          </a:p>
        </p:txBody>
      </p:sp>
    </p:spTree>
    <p:extLst>
      <p:ext uri="{BB962C8B-B14F-4D97-AF65-F5344CB8AC3E}">
        <p14:creationId xmlns:p14="http://schemas.microsoft.com/office/powerpoint/2010/main" val="2448476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457200" y="457200"/>
            <a:ext cx="8229600" cy="1143000"/>
          </a:xfrm>
        </p:spPr>
        <p:txBody>
          <a:bodyPr anchor="ctr"/>
          <a:lstStyle/>
          <a:p>
            <a:pPr algn="ctr" eaLnBrk="1" hangingPunct="1"/>
            <a:r>
              <a:rPr lang="en-US" altLang="en-US" b="1" u="sng" smtClean="0">
                <a:solidFill>
                  <a:srgbClr val="008000"/>
                </a:solidFill>
              </a:rPr>
              <a:t>SEED GERMINATION</a:t>
            </a:r>
            <a:r>
              <a:rPr lang="en-US" altLang="en-US" smtClean="0">
                <a:solidFill>
                  <a:srgbClr val="008000"/>
                </a:solidFill>
              </a:rPr>
              <a:t> </a:t>
            </a:r>
          </a:p>
        </p:txBody>
      </p:sp>
      <p:pic>
        <p:nvPicPr>
          <p:cNvPr id="71683" name="Picture 5" descr="bean.bmp (44218 bytes)"/>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524000" y="2286000"/>
            <a:ext cx="5791200" cy="3070225"/>
          </a:xfrm>
          <a:noFill/>
        </p:spPr>
      </p:pic>
      <p:sp>
        <p:nvSpPr>
          <p:cNvPr id="71684" name="Rectangle 5"/>
          <p:cNvSpPr>
            <a:spLocks noChangeArrowheads="1"/>
          </p:cNvSpPr>
          <p:nvPr/>
        </p:nvSpPr>
        <p:spPr bwMode="auto">
          <a:xfrm>
            <a:off x="152400" y="922338"/>
            <a:ext cx="8991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buFont typeface="Wingdings" pitchFamily="2" charset="2"/>
              <a:buChar char="Ø"/>
            </a:pPr>
            <a:r>
              <a:rPr lang="en-US" altLang="en-US" sz="2200">
                <a:latin typeface="Times New Roman" pitchFamily="18" charset="0"/>
              </a:rPr>
              <a:t>    </a:t>
            </a:r>
            <a:endParaRPr lang="en-US" altLang="en-US" sz="2200">
              <a:solidFill>
                <a:srgbClr val="002060"/>
              </a:solidFill>
              <a:latin typeface="Times New Roman" pitchFamily="18" charset="0"/>
            </a:endParaRPr>
          </a:p>
        </p:txBody>
      </p:sp>
    </p:spTree>
    <p:extLst>
      <p:ext uri="{BB962C8B-B14F-4D97-AF65-F5344CB8AC3E}">
        <p14:creationId xmlns:p14="http://schemas.microsoft.com/office/powerpoint/2010/main" val="19410217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idx="4294967295"/>
          </p:nvPr>
        </p:nvSpPr>
        <p:spPr>
          <a:xfrm>
            <a:off x="152400" y="2209800"/>
            <a:ext cx="8763000" cy="2514600"/>
          </a:xfrm>
        </p:spPr>
        <p:txBody>
          <a:bodyPr anchor="ctr"/>
          <a:lstStyle/>
          <a:p>
            <a:pPr algn="ctr" eaLnBrk="1" hangingPunct="1"/>
            <a:r>
              <a:rPr lang="en-US" altLang="en-US" sz="4800" b="1" smtClean="0">
                <a:solidFill>
                  <a:srgbClr val="C00000"/>
                </a:solidFill>
              </a:rPr>
              <a:t>Pattern/types of Germination</a:t>
            </a:r>
          </a:p>
        </p:txBody>
      </p:sp>
    </p:spTree>
    <p:extLst>
      <p:ext uri="{BB962C8B-B14F-4D97-AF65-F5344CB8AC3E}">
        <p14:creationId xmlns:p14="http://schemas.microsoft.com/office/powerpoint/2010/main" val="4177509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0"/>
            <a:ext cx="8229600" cy="944563"/>
          </a:xfrm>
        </p:spPr>
        <p:txBody>
          <a:bodyPr/>
          <a:lstStyle/>
          <a:p>
            <a:pPr eaLnBrk="1" hangingPunct="1"/>
            <a:r>
              <a:rPr lang="en-US" altLang="en-US" b="1" smtClean="0">
                <a:solidFill>
                  <a:srgbClr val="00B050"/>
                </a:solidFill>
                <a:latin typeface="Arial" pitchFamily="34" charset="0"/>
                <a:cs typeface="Arial" pitchFamily="34" charset="0"/>
              </a:rPr>
              <a:t>GROWTH</a:t>
            </a:r>
            <a:endParaRPr lang="en-US" altLang="en-US" smtClean="0">
              <a:solidFill>
                <a:srgbClr val="00B050"/>
              </a:solidFill>
              <a:latin typeface="Arial" pitchFamily="34" charset="0"/>
              <a:cs typeface="Arial" pitchFamily="34" charset="0"/>
            </a:endParaRPr>
          </a:p>
        </p:txBody>
      </p:sp>
      <p:sp>
        <p:nvSpPr>
          <p:cNvPr id="3" name="Content Placeholder 2"/>
          <p:cNvSpPr>
            <a:spLocks noGrp="1"/>
          </p:cNvSpPr>
          <p:nvPr>
            <p:ph idx="1"/>
          </p:nvPr>
        </p:nvSpPr>
        <p:spPr>
          <a:xfrm>
            <a:off x="0" y="838200"/>
            <a:ext cx="9144000" cy="6019800"/>
          </a:xfrm>
        </p:spPr>
        <p:txBody>
          <a:bodyPr rtlCol="0">
            <a:normAutofit fontScale="92500"/>
          </a:bodyPr>
          <a:lstStyle/>
          <a:p>
            <a:pPr marL="0" eaLnBrk="1" fontAlgn="auto" hangingPunct="1">
              <a:spcBef>
                <a:spcPts val="0"/>
              </a:spcBef>
              <a:spcAft>
                <a:spcPts val="0"/>
              </a:spcAft>
              <a:buFont typeface="Arial" pitchFamily="34" charset="0"/>
              <a:buNone/>
              <a:defRPr/>
            </a:pPr>
            <a:r>
              <a:rPr lang="en-US" b="1" dirty="0" smtClean="0">
                <a:solidFill>
                  <a:srgbClr val="0070C0"/>
                </a:solidFill>
                <a:latin typeface="Arial" pitchFamily="34" charset="0"/>
                <a:ea typeface="Times New Roman"/>
                <a:cs typeface="Arial" pitchFamily="34" charset="0"/>
              </a:rPr>
              <a:t>Growth</a:t>
            </a:r>
            <a:endParaRPr lang="en-US" dirty="0" smtClean="0">
              <a:solidFill>
                <a:srgbClr val="0070C0"/>
              </a:solidFill>
              <a:latin typeface="Arial" pitchFamily="34" charset="0"/>
              <a:ea typeface="Times New Roman"/>
              <a:cs typeface="Arial" pitchFamily="34" charset="0"/>
            </a:endParaRPr>
          </a:p>
          <a:p>
            <a:pPr marL="0" eaLnBrk="1" fontAlgn="auto" hangingPunct="1">
              <a:lnSpc>
                <a:spcPts val="3240"/>
              </a:lnSpc>
              <a:spcBef>
                <a:spcPts val="0"/>
              </a:spcBef>
              <a:spcAft>
                <a:spcPts val="0"/>
              </a:spcAft>
              <a:buFont typeface="Wingdings" pitchFamily="2" charset="2"/>
              <a:buChar char="Ø"/>
              <a:defRPr/>
            </a:pPr>
            <a:r>
              <a:rPr lang="en-US" dirty="0" smtClean="0">
                <a:solidFill>
                  <a:srgbClr val="339933"/>
                </a:solidFill>
                <a:latin typeface="Arial" pitchFamily="34" charset="0"/>
                <a:ea typeface="Times New Roman"/>
                <a:cs typeface="Arial" pitchFamily="34" charset="0"/>
              </a:rPr>
              <a:t>Irreversible change in Mass, i.e. increase in size,          </a:t>
            </a:r>
            <a:br>
              <a:rPr lang="en-US" dirty="0" smtClean="0">
                <a:solidFill>
                  <a:srgbClr val="339933"/>
                </a:solidFill>
                <a:latin typeface="Arial" pitchFamily="34" charset="0"/>
                <a:ea typeface="Times New Roman"/>
                <a:cs typeface="Arial" pitchFamily="34" charset="0"/>
              </a:rPr>
            </a:br>
            <a:r>
              <a:rPr lang="en-US" dirty="0" smtClean="0">
                <a:solidFill>
                  <a:srgbClr val="339933"/>
                </a:solidFill>
                <a:latin typeface="Arial" pitchFamily="34" charset="0"/>
                <a:ea typeface="Times New Roman"/>
                <a:cs typeface="Arial" pitchFamily="34" charset="0"/>
              </a:rPr>
              <a:t>   volume and weight of any part of plant’s body. </a:t>
            </a:r>
          </a:p>
          <a:p>
            <a:pPr marL="0" eaLnBrk="1" fontAlgn="auto" hangingPunct="1">
              <a:lnSpc>
                <a:spcPts val="3240"/>
              </a:lnSpc>
              <a:spcBef>
                <a:spcPts val="0"/>
              </a:spcBef>
              <a:spcAft>
                <a:spcPts val="0"/>
              </a:spcAft>
              <a:buFont typeface="Wingdings" pitchFamily="2" charset="2"/>
              <a:buChar char="Ø"/>
              <a:defRPr/>
            </a:pPr>
            <a:r>
              <a:rPr lang="en-US" dirty="0" smtClean="0">
                <a:solidFill>
                  <a:srgbClr val="7030A0"/>
                </a:solidFill>
                <a:latin typeface="Arial" pitchFamily="34" charset="0"/>
                <a:ea typeface="Times New Roman"/>
                <a:cs typeface="Arial" pitchFamily="34" charset="0"/>
              </a:rPr>
              <a:t>It means quantitative increase in plant body. </a:t>
            </a:r>
          </a:p>
          <a:p>
            <a:pPr marL="0" eaLnBrk="1" fontAlgn="auto" hangingPunct="1">
              <a:lnSpc>
                <a:spcPts val="3240"/>
              </a:lnSpc>
              <a:spcBef>
                <a:spcPts val="0"/>
              </a:spcBef>
              <a:spcAft>
                <a:spcPts val="0"/>
              </a:spcAft>
              <a:buFont typeface="Wingdings" pitchFamily="2" charset="2"/>
              <a:buChar char="Ø"/>
              <a:tabLst>
                <a:tab pos="1543050" algn="l"/>
              </a:tabLst>
              <a:defRPr/>
            </a:pPr>
            <a:r>
              <a:rPr lang="en-US" dirty="0" smtClean="0">
                <a:solidFill>
                  <a:srgbClr val="FF0000"/>
                </a:solidFill>
                <a:latin typeface="Arial" pitchFamily="34" charset="0"/>
                <a:ea typeface="Times New Roman"/>
                <a:cs typeface="Arial" pitchFamily="34" charset="0"/>
              </a:rPr>
              <a:t>e.g. Cell division           Cell enlargement.</a:t>
            </a:r>
          </a:p>
          <a:p>
            <a:pPr marL="0" eaLnBrk="1" fontAlgn="auto" hangingPunct="1">
              <a:lnSpc>
                <a:spcPts val="3240"/>
              </a:lnSpc>
              <a:spcBef>
                <a:spcPts val="0"/>
              </a:spcBef>
              <a:spcAft>
                <a:spcPts val="0"/>
              </a:spcAft>
              <a:buFont typeface="Arial" pitchFamily="34" charset="0"/>
              <a:buNone/>
              <a:defRPr/>
            </a:pPr>
            <a:r>
              <a:rPr lang="en-US" b="1" dirty="0" smtClean="0">
                <a:solidFill>
                  <a:srgbClr val="FF0000"/>
                </a:solidFill>
                <a:latin typeface="Arial" pitchFamily="34" charset="0"/>
                <a:ea typeface="Times New Roman"/>
                <a:cs typeface="Arial" pitchFamily="34" charset="0"/>
              </a:rPr>
              <a:t> </a:t>
            </a:r>
            <a:endParaRPr lang="en-US" dirty="0" smtClean="0">
              <a:solidFill>
                <a:srgbClr val="FF0000"/>
              </a:solidFill>
              <a:latin typeface="Arial" pitchFamily="34" charset="0"/>
              <a:ea typeface="Times New Roman"/>
              <a:cs typeface="Arial" pitchFamily="34" charset="0"/>
            </a:endParaRPr>
          </a:p>
          <a:p>
            <a:pPr marL="0" eaLnBrk="1" fontAlgn="auto" hangingPunct="1">
              <a:lnSpc>
                <a:spcPts val="3240"/>
              </a:lnSpc>
              <a:spcBef>
                <a:spcPts val="0"/>
              </a:spcBef>
              <a:spcAft>
                <a:spcPts val="0"/>
              </a:spcAft>
              <a:buFont typeface="Arial" pitchFamily="34" charset="0"/>
              <a:buNone/>
              <a:defRPr/>
            </a:pPr>
            <a:r>
              <a:rPr lang="en-US" b="1" dirty="0" smtClean="0">
                <a:solidFill>
                  <a:srgbClr val="C00000"/>
                </a:solidFill>
                <a:latin typeface="Arial" pitchFamily="34" charset="0"/>
                <a:ea typeface="Times New Roman"/>
                <a:cs typeface="Arial" pitchFamily="34" charset="0"/>
              </a:rPr>
              <a:t>Development</a:t>
            </a:r>
            <a:endParaRPr lang="en-US" dirty="0" smtClean="0">
              <a:solidFill>
                <a:srgbClr val="C00000"/>
              </a:solidFill>
              <a:latin typeface="Arial" pitchFamily="34" charset="0"/>
              <a:ea typeface="Times New Roman"/>
              <a:cs typeface="Arial" pitchFamily="34" charset="0"/>
            </a:endParaRPr>
          </a:p>
          <a:p>
            <a:pPr marL="0" eaLnBrk="1" fontAlgn="auto" hangingPunct="1">
              <a:lnSpc>
                <a:spcPts val="3240"/>
              </a:lnSpc>
              <a:spcBef>
                <a:spcPts val="0"/>
              </a:spcBef>
              <a:spcAft>
                <a:spcPts val="0"/>
              </a:spcAft>
              <a:buFont typeface="Wingdings" pitchFamily="2" charset="2"/>
              <a:buChar char="Ø"/>
              <a:defRPr/>
            </a:pPr>
            <a:r>
              <a:rPr lang="en-US" dirty="0" smtClean="0">
                <a:solidFill>
                  <a:srgbClr val="339933"/>
                </a:solidFill>
                <a:latin typeface="Arial" pitchFamily="34" charset="0"/>
                <a:ea typeface="Times New Roman"/>
                <a:cs typeface="Arial" pitchFamily="34" charset="0"/>
              </a:rPr>
              <a:t>Irreversible change in state. </a:t>
            </a:r>
          </a:p>
          <a:p>
            <a:pPr marL="0" eaLnBrk="1" fontAlgn="auto" hangingPunct="1">
              <a:lnSpc>
                <a:spcPts val="3240"/>
              </a:lnSpc>
              <a:spcBef>
                <a:spcPts val="0"/>
              </a:spcBef>
              <a:spcAft>
                <a:spcPts val="0"/>
              </a:spcAft>
              <a:buFont typeface="Wingdings" pitchFamily="2" charset="2"/>
              <a:buChar char="Ø"/>
              <a:defRPr/>
            </a:pPr>
            <a:r>
              <a:rPr lang="en-US" dirty="0" smtClean="0">
                <a:solidFill>
                  <a:srgbClr val="7030A0"/>
                </a:solidFill>
                <a:latin typeface="Arial" pitchFamily="34" charset="0"/>
                <a:ea typeface="Times New Roman"/>
                <a:cs typeface="Arial" pitchFamily="34" charset="0"/>
              </a:rPr>
              <a:t>It means the qualitative change in plant body.</a:t>
            </a:r>
          </a:p>
          <a:p>
            <a:pPr marL="0" eaLnBrk="1" fontAlgn="auto" hangingPunct="1">
              <a:lnSpc>
                <a:spcPts val="3240"/>
              </a:lnSpc>
              <a:spcBef>
                <a:spcPts val="0"/>
              </a:spcBef>
              <a:spcAft>
                <a:spcPts val="0"/>
              </a:spcAft>
              <a:buFont typeface="Wingdings" pitchFamily="2" charset="2"/>
              <a:buChar char="Ø"/>
              <a:defRPr/>
            </a:pPr>
            <a:r>
              <a:rPr lang="en-US" dirty="0" smtClean="0">
                <a:solidFill>
                  <a:srgbClr val="FF0000"/>
                </a:solidFill>
                <a:latin typeface="Arial" pitchFamily="34" charset="0"/>
                <a:ea typeface="Times New Roman"/>
                <a:cs typeface="Arial" pitchFamily="34" charset="0"/>
              </a:rPr>
              <a:t>e.g. Seed         Seedling          Vegetative     </a:t>
            </a:r>
            <a:br>
              <a:rPr lang="en-US" dirty="0" smtClean="0">
                <a:solidFill>
                  <a:srgbClr val="FF0000"/>
                </a:solidFill>
                <a:latin typeface="Arial" pitchFamily="34" charset="0"/>
                <a:ea typeface="Times New Roman"/>
                <a:cs typeface="Arial" pitchFamily="34" charset="0"/>
              </a:rPr>
            </a:br>
            <a:r>
              <a:rPr lang="en-US" dirty="0" smtClean="0">
                <a:solidFill>
                  <a:srgbClr val="FF0000"/>
                </a:solidFill>
                <a:latin typeface="Arial" pitchFamily="34" charset="0"/>
                <a:ea typeface="Times New Roman"/>
                <a:cs typeface="Arial" pitchFamily="34" charset="0"/>
              </a:rPr>
              <a:t>          maturation             Flowering.</a:t>
            </a:r>
          </a:p>
          <a:p>
            <a:pPr marL="0" eaLnBrk="1" fontAlgn="auto" hangingPunct="1">
              <a:lnSpc>
                <a:spcPts val="3240"/>
              </a:lnSpc>
              <a:spcBef>
                <a:spcPts val="0"/>
              </a:spcBef>
              <a:spcAft>
                <a:spcPts val="0"/>
              </a:spcAft>
              <a:buFont typeface="Arial" pitchFamily="34" charset="0"/>
              <a:buNone/>
              <a:defRPr/>
            </a:pPr>
            <a:endParaRPr lang="en-US" dirty="0">
              <a:latin typeface="Arial" pitchFamily="34" charset="0"/>
              <a:ea typeface="Times New Roman"/>
              <a:cs typeface="Arial" pitchFamily="34" charset="0"/>
            </a:endParaRPr>
          </a:p>
          <a:p>
            <a:pPr marL="0" eaLnBrk="1" fontAlgn="auto" hangingPunct="1">
              <a:lnSpc>
                <a:spcPts val="3240"/>
              </a:lnSpc>
              <a:spcBef>
                <a:spcPts val="0"/>
              </a:spcBef>
              <a:spcAft>
                <a:spcPts val="0"/>
              </a:spcAft>
              <a:buFont typeface="Arial" pitchFamily="34" charset="0"/>
              <a:buNone/>
              <a:defRPr/>
            </a:pPr>
            <a:r>
              <a:rPr lang="en-US" sz="3900" i="1" dirty="0" smtClean="0">
                <a:latin typeface="Arial" pitchFamily="34" charset="0"/>
                <a:ea typeface="Times New Roman"/>
                <a:cs typeface="Arial" pitchFamily="34" charset="0"/>
              </a:rPr>
              <a:t>Growth is a </a:t>
            </a:r>
            <a:r>
              <a:rPr lang="en-US" sz="3900" i="1" dirty="0" smtClean="0">
                <a:solidFill>
                  <a:srgbClr val="FF0000"/>
                </a:solidFill>
                <a:latin typeface="Arial" pitchFamily="34" charset="0"/>
                <a:ea typeface="Times New Roman"/>
                <a:cs typeface="Arial" pitchFamily="34" charset="0"/>
              </a:rPr>
              <a:t>continuous</a:t>
            </a:r>
            <a:r>
              <a:rPr lang="en-US" sz="3900" i="1" dirty="0" smtClean="0">
                <a:latin typeface="Arial" pitchFamily="34" charset="0"/>
                <a:ea typeface="Times New Roman"/>
                <a:cs typeface="Arial" pitchFamily="34" charset="0"/>
              </a:rPr>
              <a:t> process</a:t>
            </a:r>
          </a:p>
          <a:p>
            <a:pPr marL="0" eaLnBrk="1" fontAlgn="auto" hangingPunct="1">
              <a:lnSpc>
                <a:spcPts val="3240"/>
              </a:lnSpc>
              <a:spcBef>
                <a:spcPts val="0"/>
              </a:spcBef>
              <a:spcAft>
                <a:spcPts val="0"/>
              </a:spcAft>
              <a:buFont typeface="Arial" pitchFamily="34" charset="0"/>
              <a:buNone/>
              <a:defRPr/>
            </a:pPr>
            <a:r>
              <a:rPr lang="en-US" sz="3900" i="1" dirty="0" smtClean="0">
                <a:latin typeface="Arial" pitchFamily="34" charset="0"/>
                <a:ea typeface="Times New Roman"/>
                <a:cs typeface="Arial" pitchFamily="34" charset="0"/>
              </a:rPr>
              <a:t>Development is </a:t>
            </a:r>
            <a:r>
              <a:rPr lang="en-US" sz="3900" i="1" dirty="0" smtClean="0">
                <a:solidFill>
                  <a:srgbClr val="FF0000"/>
                </a:solidFill>
                <a:latin typeface="Arial" pitchFamily="34" charset="0"/>
                <a:ea typeface="Times New Roman"/>
                <a:cs typeface="Arial" pitchFamily="34" charset="0"/>
              </a:rPr>
              <a:t>phase to phase </a:t>
            </a:r>
            <a:r>
              <a:rPr lang="en-US" sz="3900" i="1" dirty="0" smtClean="0">
                <a:latin typeface="Arial" pitchFamily="34" charset="0"/>
                <a:ea typeface="Times New Roman"/>
                <a:cs typeface="Arial" pitchFamily="34" charset="0"/>
              </a:rPr>
              <a:t>process. </a:t>
            </a:r>
            <a:endParaRPr lang="en-US" sz="3900" i="1" dirty="0">
              <a:latin typeface="Arial" pitchFamily="34" charset="0"/>
              <a:cs typeface="Arial" pitchFamily="34" charset="0"/>
            </a:endParaRPr>
          </a:p>
        </p:txBody>
      </p:sp>
      <p:cxnSp>
        <p:nvCxnSpPr>
          <p:cNvPr id="5" name="Elbow Connector 4"/>
          <p:cNvCxnSpPr/>
          <p:nvPr/>
        </p:nvCxnSpPr>
        <p:spPr>
          <a:xfrm>
            <a:off x="4572000" y="4800600"/>
            <a:ext cx="914400" cy="1588"/>
          </a:xfrm>
          <a:prstGeom prst="bentConnector3">
            <a:avLst>
              <a:gd name="adj1" fmla="val -3846"/>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a:off x="2133600" y="4800600"/>
            <a:ext cx="914400" cy="1588"/>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a:off x="3124200" y="5257800"/>
            <a:ext cx="914400" cy="1588"/>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a:off x="3352800" y="2743200"/>
            <a:ext cx="914400" cy="1588"/>
          </a:xfrm>
          <a:prstGeom prst="bentConnector3">
            <a:avLst>
              <a:gd name="adj1" fmla="val -3846"/>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472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 calcmode="lin" valueType="num">
                                      <p:cBhvr additive="base">
                                        <p:cTn id="7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 calcmode="lin" valueType="num">
                                      <p:cBhvr additive="base">
                                        <p:cTn id="7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3"/>
          <p:cNvSpPr>
            <a:spLocks noGrp="1"/>
          </p:cNvSpPr>
          <p:nvPr>
            <p:ph type="title" idx="4294967295"/>
          </p:nvPr>
        </p:nvSpPr>
        <p:spPr>
          <a:xfrm>
            <a:off x="838200" y="152400"/>
            <a:ext cx="7772400" cy="1143000"/>
          </a:xfrm>
        </p:spPr>
        <p:txBody>
          <a:bodyPr anchor="ctr"/>
          <a:lstStyle/>
          <a:p>
            <a:pPr eaLnBrk="1" hangingPunct="1"/>
            <a:r>
              <a:rPr lang="en-US" altLang="en-US" b="1" smtClean="0">
                <a:solidFill>
                  <a:srgbClr val="C00000"/>
                </a:solidFill>
              </a:rPr>
              <a:t>Epigeal Germination</a:t>
            </a:r>
            <a:endParaRPr lang="en-US" altLang="en-US" smtClean="0">
              <a:solidFill>
                <a:srgbClr val="C00000"/>
              </a:solidFill>
            </a:endParaRPr>
          </a:p>
        </p:txBody>
      </p:sp>
      <p:sp>
        <p:nvSpPr>
          <p:cNvPr id="5" name="Content Placeholder 4"/>
          <p:cNvSpPr>
            <a:spLocks noGrp="1"/>
          </p:cNvSpPr>
          <p:nvPr>
            <p:ph sz="half" idx="4294967295"/>
          </p:nvPr>
        </p:nvSpPr>
        <p:spPr>
          <a:xfrm>
            <a:off x="914400" y="1981200"/>
            <a:ext cx="6553200" cy="1447800"/>
          </a:xfrm>
        </p:spPr>
        <p:txBody>
          <a:bodyPr>
            <a:normAutofit fontScale="92500" lnSpcReduction="20000"/>
          </a:bodyPr>
          <a:lstStyle/>
          <a:p>
            <a:pPr algn="just" eaLnBrk="1" hangingPunct="1">
              <a:defRPr/>
            </a:pPr>
            <a:r>
              <a:rPr lang="en-US" sz="2600" dirty="0" err="1" smtClean="0"/>
              <a:t>Epi</a:t>
            </a:r>
            <a:r>
              <a:rPr lang="en-US" sz="2600" dirty="0" smtClean="0"/>
              <a:t> means above </a:t>
            </a:r>
          </a:p>
          <a:p>
            <a:pPr algn="just" eaLnBrk="1" hangingPunct="1">
              <a:defRPr/>
            </a:pPr>
            <a:r>
              <a:rPr lang="en-US" sz="2600" dirty="0" smtClean="0"/>
              <a:t>Seed leaves remain on new shoot </a:t>
            </a:r>
          </a:p>
          <a:p>
            <a:pPr lvl="1" algn="just" eaLnBrk="1" hangingPunct="1">
              <a:defRPr/>
            </a:pPr>
            <a:r>
              <a:rPr lang="en-US" sz="2200" dirty="0" smtClean="0"/>
              <a:t>brought above ground </a:t>
            </a:r>
          </a:p>
          <a:p>
            <a:pPr algn="just" eaLnBrk="1" hangingPunct="1">
              <a:defRPr/>
            </a:pPr>
            <a:r>
              <a:rPr lang="en-US" sz="2600" dirty="0" smtClean="0"/>
              <a:t>e.g. melon, beans, cucumbers, gourds</a:t>
            </a:r>
          </a:p>
          <a:p>
            <a:pPr algn="just" eaLnBrk="1" hangingPunct="1">
              <a:defRPr/>
            </a:pPr>
            <a:endParaRPr lang="en-US" sz="2600" dirty="0" smtClean="0"/>
          </a:p>
        </p:txBody>
      </p:sp>
      <p:pic>
        <p:nvPicPr>
          <p:cNvPr id="73732" name="Picture 2" descr="mhtml:file://C:\Users\taha\Desktop\phases%20of%20plant%20growth\Types%20of%20germination.mht!http://theseedsite.co.uk/epigeal.gif"/>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2514600" y="3886200"/>
            <a:ext cx="3581400"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26803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ChangeArrowheads="1"/>
          </p:cNvSpPr>
          <p:nvPr/>
        </p:nvSpPr>
        <p:spPr bwMode="auto">
          <a:xfrm>
            <a:off x="457200" y="2209800"/>
            <a:ext cx="81534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a:latin typeface="Times New Roman" pitchFamily="18" charset="0"/>
              </a:rPr>
              <a:t>The embryo of the sown seed, for instance a melon </a:t>
            </a:r>
            <a:r>
              <a:rPr lang="en-US" altLang="en-US" i="1">
                <a:latin typeface="Times New Roman" pitchFamily="18" charset="0"/>
              </a:rPr>
              <a:t>(Cucumis melo), </a:t>
            </a:r>
            <a:r>
              <a:rPr lang="en-US" altLang="en-US">
                <a:latin typeface="Times New Roman" pitchFamily="18" charset="0"/>
              </a:rPr>
              <a:t>absorbs moisture and swells. Pressure develops from inside, due to which the seed coat ruptures and the radicle (young root) first emerges out of the seed coat through the micropyle and goes down into the soil. </a:t>
            </a:r>
          </a:p>
          <a:p>
            <a:pPr algn="just"/>
            <a:r>
              <a:rPr lang="en-US" altLang="en-US">
                <a:latin typeface="Arial" pitchFamily="34" charset="0"/>
              </a:rPr>
              <a:t>It </a:t>
            </a:r>
            <a:r>
              <a:rPr lang="en-US" altLang="en-US">
                <a:latin typeface="Times New Roman" pitchFamily="18" charset="0"/>
              </a:rPr>
              <a:t>becomes the primary root and soon gives out lateral roots and fixes</a:t>
            </a:r>
          </a:p>
          <a:p>
            <a:pPr algn="just"/>
            <a:r>
              <a:rPr lang="en-US" altLang="en-US">
                <a:latin typeface="Times New Roman" pitchFamily="18" charset="0"/>
              </a:rPr>
              <a:t>the young seedling in the soil.</a:t>
            </a:r>
          </a:p>
          <a:p>
            <a:pPr algn="just"/>
            <a:r>
              <a:rPr lang="en-US" altLang="en-US">
                <a:latin typeface="Times New Roman" pitchFamily="18" charset="0"/>
              </a:rPr>
              <a:t> The portion of the axis below the cotyledons is known as the hypocotyl; this grows relatively fast and pushes the cotyledons </a:t>
            </a:r>
            <a:r>
              <a:rPr lang="en-US" altLang="en-US" i="1">
                <a:latin typeface="Times New Roman" pitchFamily="18" charset="0"/>
              </a:rPr>
              <a:t>above </a:t>
            </a:r>
            <a:r>
              <a:rPr lang="en-US" altLang="en-US">
                <a:latin typeface="Times New Roman" pitchFamily="18" charset="0"/>
              </a:rPr>
              <a:t>the surface of the soil, hence the term </a:t>
            </a:r>
            <a:r>
              <a:rPr lang="en-US" altLang="en-US" i="1">
                <a:latin typeface="Times New Roman" pitchFamily="18" charset="0"/>
              </a:rPr>
              <a:t>epigeal </a:t>
            </a:r>
            <a:r>
              <a:rPr lang="en-US" altLang="en-US">
                <a:latin typeface="Times New Roman" pitchFamily="18" charset="0"/>
              </a:rPr>
              <a:t>germination.</a:t>
            </a:r>
          </a:p>
          <a:p>
            <a:pPr algn="just"/>
            <a:r>
              <a:rPr lang="en-US" altLang="en-US">
                <a:latin typeface="Times New Roman" pitchFamily="18" charset="0"/>
              </a:rPr>
              <a:t>This type of germination is observed in muskmelons, gourds, luffa, beans, and cucumbers.</a:t>
            </a:r>
          </a:p>
        </p:txBody>
      </p:sp>
      <p:sp>
        <p:nvSpPr>
          <p:cNvPr id="2" name="Rectangle 1"/>
          <p:cNvSpPr/>
          <p:nvPr/>
        </p:nvSpPr>
        <p:spPr>
          <a:xfrm>
            <a:off x="1371600" y="590550"/>
            <a:ext cx="6553200" cy="769938"/>
          </a:xfrm>
          <a:prstGeom prst="rect">
            <a:avLst/>
          </a:prstGeom>
        </p:spPr>
        <p:txBody>
          <a:bodyPr>
            <a:spAutoFit/>
          </a:bodyPr>
          <a:lstStyle/>
          <a:p>
            <a:pPr>
              <a:defRPr/>
            </a:pPr>
            <a:r>
              <a:rPr lang="en-US" altLang="en-US" sz="4400" b="1" kern="0" dirty="0">
                <a:solidFill>
                  <a:srgbClr val="C00000"/>
                </a:solidFill>
                <a:latin typeface="Tahoma"/>
                <a:ea typeface="+mj-ea"/>
                <a:cs typeface="+mj-cs"/>
              </a:rPr>
              <a:t>Epigeal Germination</a:t>
            </a:r>
            <a:endParaRPr lang="en-US" dirty="0"/>
          </a:p>
        </p:txBody>
      </p:sp>
    </p:spTree>
    <p:extLst>
      <p:ext uri="{BB962C8B-B14F-4D97-AF65-F5344CB8AC3E}">
        <p14:creationId xmlns:p14="http://schemas.microsoft.com/office/powerpoint/2010/main" val="3004461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p:txBody>
          <a:bodyPr anchor="ctr"/>
          <a:lstStyle/>
          <a:p>
            <a:pPr algn="ctr" eaLnBrk="1" hangingPunct="1"/>
            <a:r>
              <a:rPr lang="en-US" altLang="en-US" sz="3200" b="1" u="sng" smtClean="0">
                <a:solidFill>
                  <a:srgbClr val="C00000"/>
                </a:solidFill>
              </a:rPr>
              <a:t>DICOT vs MONOCOT GERMINATION</a:t>
            </a:r>
          </a:p>
        </p:txBody>
      </p:sp>
      <p:pic>
        <p:nvPicPr>
          <p:cNvPr id="75779" name="Picture 3" descr="568888_m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057400"/>
            <a:ext cx="77724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65596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475" y="1066800"/>
            <a:ext cx="5572125"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1905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1066800"/>
            <a:ext cx="1676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54902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3"/>
          <p:cNvSpPr>
            <a:spLocks noGrp="1"/>
          </p:cNvSpPr>
          <p:nvPr>
            <p:ph type="title" idx="4294967295"/>
          </p:nvPr>
        </p:nvSpPr>
        <p:spPr>
          <a:xfrm>
            <a:off x="609600" y="228600"/>
            <a:ext cx="7772400" cy="1143000"/>
          </a:xfrm>
        </p:spPr>
        <p:txBody>
          <a:bodyPr anchor="ctr"/>
          <a:lstStyle/>
          <a:p>
            <a:pPr eaLnBrk="1" hangingPunct="1"/>
            <a:r>
              <a:rPr lang="en-US" altLang="en-US" b="1" smtClean="0">
                <a:solidFill>
                  <a:srgbClr val="008000"/>
                </a:solidFill>
              </a:rPr>
              <a:t>Hypogeal Germination</a:t>
            </a:r>
            <a:endParaRPr lang="en-US" altLang="en-US" smtClean="0">
              <a:solidFill>
                <a:srgbClr val="008000"/>
              </a:solidFill>
            </a:endParaRPr>
          </a:p>
        </p:txBody>
      </p:sp>
      <p:sp>
        <p:nvSpPr>
          <p:cNvPr id="77827" name="Content Placeholder 4"/>
          <p:cNvSpPr>
            <a:spLocks noGrp="1"/>
          </p:cNvSpPr>
          <p:nvPr>
            <p:ph sz="half" idx="4294967295"/>
          </p:nvPr>
        </p:nvSpPr>
        <p:spPr>
          <a:xfrm>
            <a:off x="457200" y="1905000"/>
            <a:ext cx="8229600" cy="2133600"/>
          </a:xfrm>
        </p:spPr>
        <p:txBody>
          <a:bodyPr/>
          <a:lstStyle/>
          <a:p>
            <a:pPr algn="just" eaLnBrk="1" hangingPunct="1"/>
            <a:r>
              <a:rPr lang="en-US" altLang="en-US" sz="2800" smtClean="0">
                <a:solidFill>
                  <a:srgbClr val="002060"/>
                </a:solidFill>
              </a:rPr>
              <a:t>Hypo means below</a:t>
            </a:r>
          </a:p>
          <a:p>
            <a:pPr algn="just" eaLnBrk="1" hangingPunct="1"/>
            <a:r>
              <a:rPr lang="en-US" altLang="en-US" sz="2800" smtClean="0">
                <a:solidFill>
                  <a:srgbClr val="002060"/>
                </a:solidFill>
              </a:rPr>
              <a:t>Seed leaves/cotyledons remain below soil  </a:t>
            </a:r>
          </a:p>
          <a:p>
            <a:pPr eaLnBrk="1" hangingPunct="1"/>
            <a:r>
              <a:rPr lang="en-US" altLang="en-US" sz="2800" smtClean="0">
                <a:solidFill>
                  <a:srgbClr val="002060"/>
                </a:solidFill>
              </a:rPr>
              <a:t>e.g.  Litchi, Jackfruit, </a:t>
            </a:r>
          </a:p>
          <a:p>
            <a:pPr eaLnBrk="1" hangingPunct="1"/>
            <a:endParaRPr lang="en-US" altLang="en-US" sz="2400" smtClean="0"/>
          </a:p>
        </p:txBody>
      </p:sp>
      <p:pic>
        <p:nvPicPr>
          <p:cNvPr id="77828" name="Picture 2" descr="mhtml:file://C:\Users\taha\Desktop\phases%20of%20plant%20growth\Types%20of%20germination.mht!http://theseedsite.co.uk/hypogeal.gif"/>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914400" y="3352800"/>
            <a:ext cx="70104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94381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ChangeArrowheads="1"/>
          </p:cNvSpPr>
          <p:nvPr/>
        </p:nvSpPr>
        <p:spPr bwMode="auto">
          <a:xfrm>
            <a:off x="762000" y="20574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600" b="1">
                <a:latin typeface="Times New Roman" pitchFamily="18" charset="0"/>
              </a:rPr>
              <a:t>Hypogeal germination. </a:t>
            </a:r>
            <a:r>
              <a:rPr lang="en-US" altLang="en-US">
                <a:latin typeface="Times New Roman" pitchFamily="18" charset="0"/>
              </a:rPr>
              <a:t>A fairly fresh mango seed </a:t>
            </a:r>
            <a:r>
              <a:rPr lang="en-US" altLang="en-US" i="1">
                <a:latin typeface="Times New Roman" pitchFamily="18" charset="0"/>
              </a:rPr>
              <a:t>(Mangifera indica),</a:t>
            </a:r>
          </a:p>
          <a:p>
            <a:r>
              <a:rPr lang="en-US" altLang="en-US">
                <a:latin typeface="Times New Roman" pitchFamily="18" charset="0"/>
              </a:rPr>
              <a:t>presoaked over night, is sown in the soil. The huge embryo imbibes moisture, and the cells of the embryo become turgid. </a:t>
            </a:r>
          </a:p>
          <a:p>
            <a:r>
              <a:rPr lang="en-US" altLang="en-US">
                <a:latin typeface="Times New Roman" pitchFamily="18" charset="0"/>
              </a:rPr>
              <a:t>The pressure exerted by this turgidity splits the hard endocarp, which opens at the pointed end. </a:t>
            </a:r>
          </a:p>
          <a:p>
            <a:r>
              <a:rPr lang="en-US" altLang="en-US">
                <a:latin typeface="Times New Roman" pitchFamily="18" charset="0"/>
              </a:rPr>
              <a:t>First the radicle comes out and goes towards the force of gravity in the soil. It stablishes itself in the soil by sending out small hairs and lateral roots to absorb water and dissolved mineral salts. </a:t>
            </a:r>
          </a:p>
          <a:p>
            <a:r>
              <a:rPr lang="en-US" altLang="en-US">
                <a:latin typeface="Times New Roman" pitchFamily="18" charset="0"/>
              </a:rPr>
              <a:t>The </a:t>
            </a:r>
            <a:r>
              <a:rPr lang="en-US" altLang="en-US" sz="1600" b="1">
                <a:latin typeface="Times New Roman" pitchFamily="18" charset="0"/>
              </a:rPr>
              <a:t>epicotyl, </a:t>
            </a:r>
            <a:r>
              <a:rPr lang="en-US" altLang="en-US">
                <a:latin typeface="Times New Roman" pitchFamily="18" charset="0"/>
              </a:rPr>
              <a:t>the part of the axis situated above the cotyledons, grows rapidly and carries the pIumule above the surface of the soil. </a:t>
            </a:r>
          </a:p>
          <a:p>
            <a:r>
              <a:rPr lang="en-US" altLang="en-US">
                <a:latin typeface="Times New Roman" pitchFamily="18" charset="0"/>
              </a:rPr>
              <a:t>The large cotyledons which contain the reserve food material do not come above‘ the surface of the soil; they remain </a:t>
            </a:r>
            <a:r>
              <a:rPr lang="en-US" altLang="en-US" i="1">
                <a:latin typeface="Times New Roman" pitchFamily="18" charset="0"/>
              </a:rPr>
              <a:t>underground </a:t>
            </a:r>
            <a:r>
              <a:rPr lang="en-US" altLang="en-US">
                <a:latin typeface="Times New Roman" pitchFamily="18" charset="0"/>
              </a:rPr>
              <a:t>(hence the term </a:t>
            </a:r>
            <a:r>
              <a:rPr lang="en-US" altLang="en-US" i="1">
                <a:latin typeface="Times New Roman" pitchFamily="18" charset="0"/>
              </a:rPr>
              <a:t>hypogea/ </a:t>
            </a:r>
            <a:r>
              <a:rPr lang="en-US" altLang="en-US">
                <a:latin typeface="Times New Roman" pitchFamily="18" charset="0"/>
              </a:rPr>
              <a:t>germination), providing nutrition to the growing tissue, and ultimately disintegrate.</a:t>
            </a:r>
          </a:p>
          <a:p>
            <a:r>
              <a:rPr lang="en-US" altLang="en-US">
                <a:latin typeface="Times New Roman" pitchFamily="18" charset="0"/>
              </a:rPr>
              <a:t> The </a:t>
            </a:r>
            <a:r>
              <a:rPr lang="en-US" altLang="en-US" sz="1600" b="1">
                <a:latin typeface="Times New Roman" pitchFamily="18" charset="0"/>
              </a:rPr>
              <a:t>plumule </a:t>
            </a:r>
            <a:r>
              <a:rPr lang="en-US" altLang="en-US">
                <a:latin typeface="Times New Roman" pitchFamily="18" charset="0"/>
              </a:rPr>
              <a:t>(young shoot) first gives out brownish leaves which turn green when they are exposed to sunlight and start manufacturing food material like ordinary green leaves. In this way the young seedling is established. Hypogeal germination is also found in litchi, groundnut, peas, gram, and jackfruit.</a:t>
            </a:r>
            <a:endParaRPr lang="en-US" altLang="en-US"/>
          </a:p>
        </p:txBody>
      </p:sp>
      <p:sp>
        <p:nvSpPr>
          <p:cNvPr id="2" name="Rectangle 1"/>
          <p:cNvSpPr/>
          <p:nvPr/>
        </p:nvSpPr>
        <p:spPr>
          <a:xfrm>
            <a:off x="1143000" y="765175"/>
            <a:ext cx="7467600" cy="769938"/>
          </a:xfrm>
          <a:prstGeom prst="rect">
            <a:avLst/>
          </a:prstGeom>
        </p:spPr>
        <p:txBody>
          <a:bodyPr>
            <a:spAutoFit/>
          </a:bodyPr>
          <a:lstStyle/>
          <a:p>
            <a:pPr>
              <a:defRPr/>
            </a:pPr>
            <a:r>
              <a:rPr lang="en-US" altLang="en-US" sz="4400" b="1" kern="0" dirty="0">
                <a:solidFill>
                  <a:srgbClr val="008000"/>
                </a:solidFill>
                <a:latin typeface="Tahoma"/>
                <a:ea typeface="+mj-ea"/>
                <a:cs typeface="+mj-cs"/>
              </a:rPr>
              <a:t>Hypogeal Germination</a:t>
            </a:r>
            <a:endParaRPr lang="en-US" dirty="0"/>
          </a:p>
        </p:txBody>
      </p:sp>
    </p:spTree>
    <p:extLst>
      <p:ext uri="{BB962C8B-B14F-4D97-AF65-F5344CB8AC3E}">
        <p14:creationId xmlns:p14="http://schemas.microsoft.com/office/powerpoint/2010/main" val="26992965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16" descr="ACF18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486400"/>
            <a:ext cx="1752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9" descr="world_highs24">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267200"/>
            <a:ext cx="23622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7" descr="sol_A_portrait_of_our_sun_1__rthorvald">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2819400"/>
            <a:ext cx="19780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5" descr="sky">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1524000"/>
            <a:ext cx="22860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2"/>
          <p:cNvSpPr>
            <a:spLocks noGrp="1" noChangeArrowheads="1"/>
          </p:cNvSpPr>
          <p:nvPr>
            <p:ph type="title" idx="4294967295"/>
          </p:nvPr>
        </p:nvSpPr>
        <p:spPr>
          <a:xfrm>
            <a:off x="685800" y="228600"/>
            <a:ext cx="7772400" cy="1143000"/>
          </a:xfrm>
        </p:spPr>
        <p:txBody>
          <a:bodyPr anchor="ctr"/>
          <a:lstStyle/>
          <a:p>
            <a:pPr eaLnBrk="1" hangingPunct="1">
              <a:defRPr/>
            </a:pPr>
            <a:r>
              <a:rPr lang="en-US" sz="4000" b="1" smtClean="0">
                <a:solidFill>
                  <a:srgbClr val="C00000"/>
                </a:solidFill>
                <a:effectLst>
                  <a:outerShdw blurRad="38100" dist="38100" dir="2700000" algn="tl">
                    <a:srgbClr val="C0C0C0"/>
                  </a:outerShdw>
                </a:effectLst>
              </a:rPr>
              <a:t>What do seeds need to GERMINATE?</a:t>
            </a:r>
          </a:p>
        </p:txBody>
      </p:sp>
      <p:sp>
        <p:nvSpPr>
          <p:cNvPr id="10243" name="Rectangle 3"/>
          <p:cNvSpPr>
            <a:spLocks noGrp="1" noChangeArrowheads="1"/>
          </p:cNvSpPr>
          <p:nvPr>
            <p:ph type="body" idx="4294967295"/>
          </p:nvPr>
        </p:nvSpPr>
        <p:spPr>
          <a:xfrm>
            <a:off x="457200" y="1752600"/>
            <a:ext cx="8458200" cy="4525963"/>
          </a:xfrm>
        </p:spPr>
        <p:txBody>
          <a:bodyPr/>
          <a:lstStyle/>
          <a:p>
            <a:pPr eaLnBrk="1" hangingPunct="1">
              <a:lnSpc>
                <a:spcPct val="80000"/>
              </a:lnSpc>
              <a:buFont typeface="Wingdings" pitchFamily="2" charset="2"/>
              <a:buNone/>
              <a:defRPr/>
            </a:pPr>
            <a:r>
              <a:rPr lang="en-US" sz="2800" b="1" dirty="0" smtClean="0">
                <a:solidFill>
                  <a:srgbClr val="262699"/>
                </a:solidFill>
              </a:rPr>
              <a:t>Oxygen</a:t>
            </a:r>
            <a:r>
              <a:rPr lang="en-US" sz="2800" b="1" dirty="0" smtClean="0"/>
              <a:t>     	</a:t>
            </a:r>
            <a:r>
              <a:rPr lang="en-US" sz="2800" dirty="0" smtClean="0"/>
              <a:t>-</a:t>
            </a:r>
            <a:r>
              <a:rPr lang="en-US" sz="2800" dirty="0" smtClean="0">
                <a:solidFill>
                  <a:srgbClr val="002060"/>
                </a:solidFill>
              </a:rPr>
              <a:t> </a:t>
            </a:r>
            <a:r>
              <a:rPr lang="en-US" sz="2800" b="1" dirty="0" smtClean="0">
                <a:solidFill>
                  <a:srgbClr val="FF0000"/>
                </a:solidFill>
              </a:rPr>
              <a:t>Growth</a:t>
            </a:r>
          </a:p>
          <a:p>
            <a:pPr eaLnBrk="1" hangingPunct="1">
              <a:lnSpc>
                <a:spcPct val="80000"/>
              </a:lnSpc>
              <a:buFont typeface="Wingdings" pitchFamily="2" charset="2"/>
              <a:buNone/>
              <a:defRPr/>
            </a:pPr>
            <a:endParaRPr lang="en-US" sz="2800" b="1" dirty="0" smtClean="0"/>
          </a:p>
          <a:p>
            <a:pPr eaLnBrk="1" hangingPunct="1">
              <a:lnSpc>
                <a:spcPct val="80000"/>
              </a:lnSpc>
              <a:buFont typeface="Wingdings" pitchFamily="2" charset="2"/>
              <a:buNone/>
              <a:defRPr/>
            </a:pPr>
            <a:endParaRPr lang="en-US" sz="2800" b="1" dirty="0" smtClean="0">
              <a:effectLst>
                <a:outerShdw blurRad="38100" dist="38100" dir="2700000" algn="tl">
                  <a:srgbClr val="C0C0C0"/>
                </a:outerShdw>
              </a:effectLst>
            </a:endParaRPr>
          </a:p>
          <a:p>
            <a:pPr eaLnBrk="1" hangingPunct="1">
              <a:lnSpc>
                <a:spcPct val="80000"/>
              </a:lnSpc>
              <a:buFont typeface="Wingdings" pitchFamily="2" charset="2"/>
              <a:buNone/>
              <a:defRPr/>
            </a:pPr>
            <a:r>
              <a:rPr lang="en-US" sz="2800" b="1" dirty="0" smtClean="0">
                <a:solidFill>
                  <a:srgbClr val="0070C0"/>
                </a:solidFill>
                <a:effectLst>
                  <a:outerShdw blurRad="38100" dist="38100" dir="2700000" algn="tl">
                    <a:srgbClr val="C0C0C0"/>
                  </a:outerShdw>
                </a:effectLst>
              </a:rPr>
              <a:t>Sun </a:t>
            </a:r>
            <a:r>
              <a:rPr lang="en-US" sz="2800" dirty="0" smtClean="0"/>
              <a:t>           </a:t>
            </a:r>
            <a:r>
              <a:rPr lang="en-US" sz="2800" b="1" dirty="0" smtClean="0">
                <a:solidFill>
                  <a:srgbClr val="FF0000"/>
                </a:solidFill>
              </a:rPr>
              <a:t>- Energy for PHOTOSYNTHESIS</a:t>
            </a:r>
          </a:p>
          <a:p>
            <a:pPr eaLnBrk="1" hangingPunct="1">
              <a:lnSpc>
                <a:spcPct val="80000"/>
              </a:lnSpc>
              <a:buFont typeface="Wingdings" pitchFamily="2" charset="2"/>
              <a:buNone/>
              <a:defRPr/>
            </a:pPr>
            <a:endParaRPr lang="en-US" sz="2800" dirty="0" smtClean="0"/>
          </a:p>
          <a:p>
            <a:pPr eaLnBrk="1" hangingPunct="1">
              <a:lnSpc>
                <a:spcPct val="80000"/>
              </a:lnSpc>
              <a:buFont typeface="Wingdings" pitchFamily="2" charset="2"/>
              <a:buNone/>
              <a:defRPr/>
            </a:pPr>
            <a:endParaRPr lang="en-US" sz="2800" dirty="0" smtClean="0"/>
          </a:p>
          <a:p>
            <a:pPr eaLnBrk="1" hangingPunct="1">
              <a:lnSpc>
                <a:spcPct val="80000"/>
              </a:lnSpc>
              <a:buFont typeface="Wingdings" pitchFamily="2" charset="2"/>
              <a:buNone/>
              <a:defRPr/>
            </a:pPr>
            <a:r>
              <a:rPr lang="en-US" sz="2800" b="1" dirty="0" smtClean="0">
                <a:effectLst>
                  <a:outerShdw blurRad="38100" dist="38100" dir="2700000" algn="tl">
                    <a:srgbClr val="C0C0C0"/>
                  </a:outerShdw>
                </a:effectLst>
              </a:rPr>
              <a:t>Temperature</a:t>
            </a:r>
            <a:r>
              <a:rPr lang="en-US" sz="2800" dirty="0" smtClean="0"/>
              <a:t>  </a:t>
            </a:r>
            <a:r>
              <a:rPr lang="en-US" sz="2800" b="1" dirty="0" smtClean="0">
                <a:solidFill>
                  <a:srgbClr val="FF0000"/>
                </a:solidFill>
              </a:rPr>
              <a:t>– Cold? Hot?  Warm?</a:t>
            </a:r>
            <a:r>
              <a:rPr lang="en-US" sz="2800" dirty="0" smtClean="0"/>
              <a:t> </a:t>
            </a:r>
          </a:p>
          <a:p>
            <a:pPr eaLnBrk="1" hangingPunct="1">
              <a:lnSpc>
                <a:spcPct val="80000"/>
              </a:lnSpc>
              <a:buFont typeface="Wingdings" pitchFamily="2" charset="2"/>
              <a:buNone/>
              <a:defRPr/>
            </a:pPr>
            <a:r>
              <a:rPr lang="en-US" sz="2400" dirty="0" smtClean="0"/>
              <a:t>                              </a:t>
            </a:r>
            <a:r>
              <a:rPr lang="en-US" sz="2600" dirty="0" smtClean="0">
                <a:solidFill>
                  <a:srgbClr val="C00000"/>
                </a:solidFill>
              </a:rPr>
              <a:t>(Optimal temperature 25º-30º C (77º-86º F)</a:t>
            </a:r>
            <a:endParaRPr lang="en-US" sz="2600" b="1" dirty="0" smtClean="0">
              <a:solidFill>
                <a:srgbClr val="C00000"/>
              </a:solidFill>
            </a:endParaRPr>
          </a:p>
          <a:p>
            <a:pPr eaLnBrk="1" hangingPunct="1">
              <a:lnSpc>
                <a:spcPct val="80000"/>
              </a:lnSpc>
              <a:buFont typeface="Wingdings" pitchFamily="2" charset="2"/>
              <a:buNone/>
              <a:defRPr/>
            </a:pPr>
            <a:endParaRPr lang="en-US" sz="2800" dirty="0" smtClean="0"/>
          </a:p>
          <a:p>
            <a:pPr eaLnBrk="1" hangingPunct="1">
              <a:lnSpc>
                <a:spcPct val="80000"/>
              </a:lnSpc>
              <a:buFont typeface="Wingdings" pitchFamily="2" charset="2"/>
              <a:buNone/>
              <a:defRPr/>
            </a:pPr>
            <a:endParaRPr lang="en-US" sz="2800" dirty="0" smtClean="0"/>
          </a:p>
          <a:p>
            <a:pPr eaLnBrk="1" hangingPunct="1">
              <a:lnSpc>
                <a:spcPct val="80000"/>
              </a:lnSpc>
              <a:buFont typeface="Wingdings" pitchFamily="2" charset="2"/>
              <a:buNone/>
              <a:defRPr/>
            </a:pPr>
            <a:r>
              <a:rPr lang="en-US" sz="2800" b="1" dirty="0" smtClean="0">
                <a:solidFill>
                  <a:srgbClr val="C00000"/>
                </a:solidFill>
                <a:effectLst>
                  <a:outerShdw blurRad="38100" dist="38100" dir="2700000" algn="tl">
                    <a:srgbClr val="C0C0C0"/>
                  </a:outerShdw>
                </a:effectLst>
              </a:rPr>
              <a:t>Water</a:t>
            </a:r>
            <a:r>
              <a:rPr lang="en-US" sz="2800" dirty="0" smtClean="0">
                <a:solidFill>
                  <a:srgbClr val="C00000"/>
                </a:solidFill>
              </a:rPr>
              <a:t>  </a:t>
            </a:r>
            <a:r>
              <a:rPr lang="en-US" sz="2800" dirty="0" smtClean="0"/>
              <a:t>        - </a:t>
            </a:r>
            <a:r>
              <a:rPr lang="en-US" sz="2800" b="1" dirty="0" smtClean="0">
                <a:solidFill>
                  <a:srgbClr val="FF0000"/>
                </a:solidFill>
              </a:rPr>
              <a:t>Photosynthesis and growth</a:t>
            </a:r>
          </a:p>
        </p:txBody>
      </p:sp>
    </p:spTree>
    <p:extLst>
      <p:ext uri="{BB962C8B-B14F-4D97-AF65-F5344CB8AC3E}">
        <p14:creationId xmlns:p14="http://schemas.microsoft.com/office/powerpoint/2010/main" val="18869649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362200"/>
            <a:ext cx="7467600" cy="1477963"/>
          </a:xfrm>
          <a:prstGeom prst="rect">
            <a:avLst/>
          </a:prstGeom>
        </p:spPr>
        <p:txBody>
          <a:bodyPr>
            <a:spAutoFit/>
          </a:bodyPr>
          <a:lstStyle/>
          <a:p>
            <a:pPr>
              <a:defRPr/>
            </a:pPr>
            <a:r>
              <a:rPr lang="en-US" dirty="0">
                <a:latin typeface="Times New Roman"/>
              </a:rPr>
              <a:t>Herbaceous plants are small plants with soft stems. Generally, they are</a:t>
            </a:r>
          </a:p>
          <a:p>
            <a:pPr>
              <a:defRPr/>
            </a:pPr>
            <a:r>
              <a:rPr lang="en-US" dirty="0">
                <a:latin typeface="Times New Roman"/>
              </a:rPr>
              <a:t>classified according to their life span as: </a:t>
            </a:r>
          </a:p>
          <a:p>
            <a:pPr marL="342900" indent="-342900">
              <a:buFontTx/>
              <a:buAutoNum type="arabicParenBoth"/>
              <a:defRPr/>
            </a:pPr>
            <a:r>
              <a:rPr lang="en-US" dirty="0">
                <a:latin typeface="Times New Roman"/>
              </a:rPr>
              <a:t>annuals</a:t>
            </a:r>
          </a:p>
          <a:p>
            <a:pPr marL="342900" indent="-342900">
              <a:buFontTx/>
              <a:buAutoNum type="arabicParenBoth"/>
              <a:defRPr/>
            </a:pPr>
            <a:r>
              <a:rPr lang="en-US" dirty="0">
                <a:latin typeface="Times New Roman"/>
              </a:rPr>
              <a:t>biennials</a:t>
            </a:r>
          </a:p>
          <a:p>
            <a:pPr>
              <a:defRPr/>
            </a:pPr>
            <a:r>
              <a:rPr lang="en-US" dirty="0">
                <a:latin typeface="Times New Roman"/>
              </a:rPr>
              <a:t>(3) perennials</a:t>
            </a:r>
            <a:endParaRPr lang="en-US" dirty="0"/>
          </a:p>
        </p:txBody>
      </p:sp>
      <p:sp>
        <p:nvSpPr>
          <p:cNvPr id="3" name="Rectangle 2"/>
          <p:cNvSpPr/>
          <p:nvPr/>
        </p:nvSpPr>
        <p:spPr>
          <a:xfrm>
            <a:off x="1208088" y="838200"/>
            <a:ext cx="7772400" cy="584200"/>
          </a:xfrm>
          <a:prstGeom prst="rect">
            <a:avLst/>
          </a:prstGeom>
        </p:spPr>
        <p:txBody>
          <a:bodyPr>
            <a:spAutoFit/>
          </a:bodyPr>
          <a:lstStyle/>
          <a:p>
            <a:pPr>
              <a:defRPr/>
            </a:pPr>
            <a:r>
              <a:rPr lang="en-US" altLang="en-US" sz="3200" b="1" kern="0" dirty="0">
                <a:solidFill>
                  <a:srgbClr val="C00000"/>
                </a:solidFill>
                <a:latin typeface="Tahoma"/>
                <a:ea typeface="+mj-ea"/>
                <a:cs typeface="+mj-cs"/>
              </a:rPr>
              <a:t>VEGETATIVE GROWTH PATTERNS</a:t>
            </a:r>
            <a:endParaRPr lang="en-US" sz="3200" dirty="0"/>
          </a:p>
        </p:txBody>
      </p:sp>
    </p:spTree>
    <p:extLst>
      <p:ext uri="{BB962C8B-B14F-4D97-AF65-F5344CB8AC3E}">
        <p14:creationId xmlns:p14="http://schemas.microsoft.com/office/powerpoint/2010/main" val="40201929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p:txBody>
          <a:bodyPr anchor="ctr"/>
          <a:lstStyle/>
          <a:p>
            <a:pPr algn="ctr" eaLnBrk="1" hangingPunct="1"/>
            <a:r>
              <a:rPr lang="en-US" altLang="en-US" b="1" smtClean="0">
                <a:solidFill>
                  <a:srgbClr val="C00000"/>
                </a:solidFill>
              </a:rPr>
              <a:t>VEGETATIVE GROWTH PATTERNS</a:t>
            </a:r>
          </a:p>
        </p:txBody>
      </p:sp>
      <p:sp>
        <p:nvSpPr>
          <p:cNvPr id="81923" name="Rectangle 3"/>
          <p:cNvSpPr>
            <a:spLocks noGrp="1" noChangeArrowheads="1"/>
          </p:cNvSpPr>
          <p:nvPr>
            <p:ph type="body" idx="4294967295"/>
          </p:nvPr>
        </p:nvSpPr>
        <p:spPr>
          <a:xfrm>
            <a:off x="1066800" y="1752600"/>
            <a:ext cx="7772400" cy="4114800"/>
          </a:xfrm>
        </p:spPr>
        <p:txBody>
          <a:bodyPr/>
          <a:lstStyle/>
          <a:p>
            <a:pPr eaLnBrk="1" hangingPunct="1">
              <a:buFont typeface="Wingdings" pitchFamily="2" charset="2"/>
              <a:buNone/>
            </a:pPr>
            <a:r>
              <a:rPr lang="en-US" altLang="en-US" b="1" smtClean="0">
                <a:solidFill>
                  <a:srgbClr val="008000"/>
                </a:solidFill>
              </a:rPr>
              <a:t>Annuals</a:t>
            </a:r>
            <a:endParaRPr lang="en-US" altLang="en-US" smtClean="0">
              <a:solidFill>
                <a:srgbClr val="002060"/>
              </a:solidFill>
            </a:endParaRPr>
          </a:p>
          <a:p>
            <a:pPr lvl="1" eaLnBrk="1" hangingPunct="1"/>
            <a:r>
              <a:rPr lang="en-US" altLang="en-US" smtClean="0">
                <a:solidFill>
                  <a:srgbClr val="002060"/>
                </a:solidFill>
              </a:rPr>
              <a:t>Herbaceous (non-woody)  plants</a:t>
            </a:r>
          </a:p>
          <a:p>
            <a:pPr lvl="1" eaLnBrk="1" hangingPunct="1"/>
            <a:r>
              <a:rPr lang="en-US" altLang="en-US" smtClean="0">
                <a:solidFill>
                  <a:srgbClr val="002060"/>
                </a:solidFill>
              </a:rPr>
              <a:t>Complete life cycle in </a:t>
            </a:r>
            <a:r>
              <a:rPr lang="en-US" altLang="en-US" b="1" i="1" smtClean="0">
                <a:solidFill>
                  <a:srgbClr val="002060"/>
                </a:solidFill>
              </a:rPr>
              <a:t>one growing season</a:t>
            </a:r>
          </a:p>
          <a:p>
            <a:pPr lvl="1" eaLnBrk="1" hangingPunct="1"/>
            <a:r>
              <a:rPr lang="en-US" altLang="en-US" b="1" smtClean="0">
                <a:solidFill>
                  <a:srgbClr val="002060"/>
                </a:solidFill>
              </a:rPr>
              <a:t>e.g. Petunia, Phlox, Dahlia, Zinnia, Okra</a:t>
            </a:r>
          </a:p>
        </p:txBody>
      </p:sp>
      <p:pic>
        <p:nvPicPr>
          <p:cNvPr id="81924" name="Picture 2" descr="http://t0.gstatic.com/images?q=tbn:yMggJsvs9ULXQM:http://ncfarmsinc.com/store/images/Petunia%2520Mini%2520Pink%2520Brocad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00600"/>
            <a:ext cx="1752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4" descr="http://t1.gstatic.com/images?q=tbn:RvJBgx2AkAmL6M:http://image03.webshots.com/3/3/60/70/11336070orLMMQcRJE_f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4800600"/>
            <a:ext cx="1905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Picture 6" descr="http://t2.gstatic.com/images?q=tbn:VSdK2JsmPxm60M:http://image34.webshots.com/34/3/39/36/2864339360062516904WZekHa_fs.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4425" y="4800600"/>
            <a:ext cx="19081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7" name="Picture 8" descr="http://t1.gstatic.com/images?q=tbn:yQXBpgAyGakQOM:http://www.gardensablaze.com/Annuals/Zinnia8.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48006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8" name="Picture 10" descr="http://t3.gstatic.com/images?q=tbn:pXp3AstGkf6JwM:http://thegrowingconnection.org/ahs/uploaded_images/Okra8.4.064-702720.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91400" y="4800600"/>
            <a:ext cx="1752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21017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ChangeArrowheads="1"/>
          </p:cNvSpPr>
          <p:nvPr/>
        </p:nvSpPr>
        <p:spPr bwMode="auto">
          <a:xfrm>
            <a:off x="762000" y="2274888"/>
            <a:ext cx="7620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600" b="1">
                <a:latin typeface="Times New Roman" pitchFamily="18" charset="0"/>
              </a:rPr>
              <a:t>Annuals </a:t>
            </a:r>
            <a:r>
              <a:rPr lang="en-US" altLang="en-US">
                <a:latin typeface="Times New Roman" pitchFamily="18" charset="0"/>
              </a:rPr>
              <a:t>are those plants which germinate, attain their vegetative growth</a:t>
            </a:r>
          </a:p>
          <a:p>
            <a:r>
              <a:rPr lang="en-US" altLang="en-US">
                <a:latin typeface="Times New Roman" pitchFamily="18" charset="0"/>
              </a:rPr>
              <a:t>in one season or survive for a few months or a year, giving out flowers and</a:t>
            </a:r>
          </a:p>
          <a:p>
            <a:r>
              <a:rPr lang="en-US" altLang="en-US">
                <a:latin typeface="Times New Roman" pitchFamily="18" charset="0"/>
              </a:rPr>
              <a:t>bearing fruits and seeds within that period. Almost all seasonal flowers,</a:t>
            </a:r>
          </a:p>
          <a:p>
            <a:r>
              <a:rPr lang="en-US" altLang="en-US">
                <a:latin typeface="Times New Roman" pitchFamily="18" charset="0"/>
              </a:rPr>
              <a:t>cereals, and most vegetable and edible oil seed plants are annuals.</a:t>
            </a:r>
            <a:endParaRPr lang="en-US" altLang="en-US"/>
          </a:p>
        </p:txBody>
      </p:sp>
    </p:spTree>
    <p:extLst>
      <p:ext uri="{BB962C8B-B14F-4D97-AF65-F5344CB8AC3E}">
        <p14:creationId xmlns:p14="http://schemas.microsoft.com/office/powerpoint/2010/main" val="1883176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p:txBody>
          <a:bodyPr anchor="ctr"/>
          <a:lstStyle/>
          <a:p>
            <a:pPr eaLnBrk="1" hangingPunct="1"/>
            <a:r>
              <a:rPr lang="en-US" altLang="en-US" b="1" smtClean="0">
                <a:solidFill>
                  <a:srgbClr val="262699"/>
                </a:solidFill>
              </a:rPr>
              <a:t>Growth</a:t>
            </a:r>
            <a:endParaRPr lang="en-US" altLang="en-US" smtClean="0">
              <a:solidFill>
                <a:srgbClr val="262699"/>
              </a:solidFill>
            </a:endParaRPr>
          </a:p>
        </p:txBody>
      </p:sp>
      <p:sp>
        <p:nvSpPr>
          <p:cNvPr id="47107" name="Content Placeholder 2"/>
          <p:cNvSpPr>
            <a:spLocks noGrp="1"/>
          </p:cNvSpPr>
          <p:nvPr>
            <p:ph idx="4294967295"/>
          </p:nvPr>
        </p:nvSpPr>
        <p:spPr>
          <a:xfrm>
            <a:off x="762000" y="1981200"/>
            <a:ext cx="7772400" cy="4495800"/>
          </a:xfrm>
        </p:spPr>
        <p:txBody>
          <a:bodyPr/>
          <a:lstStyle/>
          <a:p>
            <a:pPr algn="just" eaLnBrk="1" hangingPunct="1"/>
            <a:r>
              <a:rPr lang="en-US" altLang="en-US" smtClean="0"/>
              <a:t>Growth is an obvious phenomenon of life </a:t>
            </a:r>
          </a:p>
          <a:p>
            <a:pPr algn="just" eaLnBrk="1" hangingPunct="1"/>
            <a:r>
              <a:rPr lang="en-US" altLang="en-US" smtClean="0"/>
              <a:t>quantitative term</a:t>
            </a:r>
          </a:p>
          <a:p>
            <a:pPr algn="just" eaLnBrk="1" hangingPunct="1"/>
            <a:r>
              <a:rPr lang="en-US" altLang="en-US" smtClean="0"/>
              <a:t>an increase</a:t>
            </a:r>
          </a:p>
          <a:p>
            <a:pPr lvl="1" algn="just" eaLnBrk="1" hangingPunct="1"/>
            <a:r>
              <a:rPr lang="en-US" altLang="en-US" smtClean="0"/>
              <a:t>in number </a:t>
            </a:r>
          </a:p>
          <a:p>
            <a:pPr lvl="1" algn="just" eaLnBrk="1" hangingPunct="1"/>
            <a:r>
              <a:rPr lang="en-US" altLang="en-US" smtClean="0"/>
              <a:t>volume (size) or </a:t>
            </a:r>
          </a:p>
          <a:p>
            <a:pPr lvl="1" algn="just" eaLnBrk="1" hangingPunct="1"/>
            <a:r>
              <a:rPr lang="en-US" altLang="en-US" smtClean="0"/>
              <a:t>weight </a:t>
            </a:r>
          </a:p>
          <a:p>
            <a:pPr lvl="1" algn="just" eaLnBrk="1" hangingPunct="1"/>
            <a:r>
              <a:rPr lang="en-US" altLang="en-US" smtClean="0"/>
              <a:t>of cell, tissue or organ in plant life cycle.</a:t>
            </a:r>
          </a:p>
        </p:txBody>
      </p:sp>
    </p:spTree>
    <p:extLst>
      <p:ext uri="{BB962C8B-B14F-4D97-AF65-F5344CB8AC3E}">
        <p14:creationId xmlns:p14="http://schemas.microsoft.com/office/powerpoint/2010/main" val="39955409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10" descr="http://t1.gstatic.com/images?q=tbn:GEW1q6hOPZI5MM:http://www.methodsofhealing.com/files/2009/07/beet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724400"/>
            <a:ext cx="1447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ctangle 11"/>
          <p:cNvSpPr>
            <a:spLocks noGrp="1" noChangeArrowheads="1"/>
          </p:cNvSpPr>
          <p:nvPr>
            <p:ph type="title"/>
          </p:nvPr>
        </p:nvSpPr>
        <p:spPr/>
        <p:txBody>
          <a:bodyPr/>
          <a:lstStyle/>
          <a:p>
            <a:pPr eaLnBrk="1" hangingPunct="1"/>
            <a:r>
              <a:rPr lang="en-US" altLang="en-US" smtClean="0"/>
              <a:t>Biennials </a:t>
            </a:r>
          </a:p>
        </p:txBody>
      </p:sp>
      <p:sp>
        <p:nvSpPr>
          <p:cNvPr id="83972" name="Rectangle 3"/>
          <p:cNvSpPr>
            <a:spLocks noGrp="1" noChangeArrowheads="1"/>
          </p:cNvSpPr>
          <p:nvPr>
            <p:ph type="body" idx="1"/>
          </p:nvPr>
        </p:nvSpPr>
        <p:spPr>
          <a:xfrm>
            <a:off x="457200" y="1295400"/>
            <a:ext cx="7772400" cy="4114800"/>
          </a:xfrm>
        </p:spPr>
        <p:txBody>
          <a:bodyPr/>
          <a:lstStyle/>
          <a:p>
            <a:pPr eaLnBrk="1" hangingPunct="1">
              <a:buFont typeface="Wingdings" pitchFamily="2" charset="2"/>
              <a:buNone/>
            </a:pPr>
            <a:endParaRPr lang="en-US" altLang="en-US" smtClean="0"/>
          </a:p>
          <a:p>
            <a:pPr lvl="1" eaLnBrk="1" hangingPunct="1"/>
            <a:r>
              <a:rPr lang="en-US" altLang="en-US" smtClean="0">
                <a:solidFill>
                  <a:srgbClr val="002060"/>
                </a:solidFill>
              </a:rPr>
              <a:t>Herbaceous plants</a:t>
            </a:r>
          </a:p>
          <a:p>
            <a:pPr lvl="1" eaLnBrk="1" hangingPunct="1"/>
            <a:r>
              <a:rPr lang="en-US" altLang="en-US" smtClean="0">
                <a:solidFill>
                  <a:srgbClr val="002060"/>
                </a:solidFill>
              </a:rPr>
              <a:t>Require </a:t>
            </a:r>
            <a:r>
              <a:rPr lang="en-US" altLang="en-US" b="1" i="1" smtClean="0">
                <a:solidFill>
                  <a:srgbClr val="002060"/>
                </a:solidFill>
              </a:rPr>
              <a:t>two growing seasons</a:t>
            </a:r>
            <a:r>
              <a:rPr lang="en-US" altLang="en-US" smtClean="0">
                <a:solidFill>
                  <a:srgbClr val="002060"/>
                </a:solidFill>
              </a:rPr>
              <a:t> to complete their life cycle (not necessarily two full years)</a:t>
            </a:r>
          </a:p>
          <a:p>
            <a:pPr lvl="1" eaLnBrk="1" hangingPunct="1">
              <a:buFont typeface="Wingdings" pitchFamily="2" charset="2"/>
              <a:buNone/>
            </a:pPr>
            <a:r>
              <a:rPr lang="en-US" altLang="en-US" smtClean="0">
                <a:solidFill>
                  <a:srgbClr val="002060"/>
                </a:solidFill>
              </a:rPr>
              <a:t>	e.g. Carrots, Radish, Turnip, Celery, Beets, Cabbage etc.</a:t>
            </a:r>
          </a:p>
          <a:p>
            <a:pPr lvl="1" eaLnBrk="1" hangingPunct="1">
              <a:buFont typeface="Wingdings" pitchFamily="2" charset="2"/>
              <a:buNone/>
            </a:pPr>
            <a:r>
              <a:rPr lang="en-US" altLang="en-US" smtClean="0"/>
              <a:t>		</a:t>
            </a:r>
          </a:p>
        </p:txBody>
      </p:sp>
      <p:pic>
        <p:nvPicPr>
          <p:cNvPr id="83973" name="Picture 2" descr="http://t3.gstatic.com/images?q=tbn:2K-TbndFe5tGHM:http://www.worldcommunitycookbook.org/season/guide/photos/carrot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699000"/>
            <a:ext cx="16002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4" name="Picture 4" descr="http://t0.gstatic.com/images?q=tbn:FVK8ZKDNDNUELM:http://www.jungleseeds.com/images/DaikonRadish.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4724400"/>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5" name="Picture 6" descr="http://t3.gstatic.com/images?q=tbn:6OtTPi43wE5UrM:http://www.realestatebloglab.com/images/Turnip.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4724400"/>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6" name="Picture 8" descr="http://t3.gstatic.com/images?q=tbn:5jJv71t87Ac_pM:http://static.howstuffworks.com/gif/celery-1.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0" y="4724400"/>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7" name="Picture 12" descr="http://t1.gstatic.com/images?q=tbn:qR9BcwFD0HQ4WM:http://www.downtowntomatoes.com/archives/dj/Cabbage%2520002.jp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48200" y="4724400"/>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22499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smtClean="0">
                <a:solidFill>
                  <a:srgbClr val="000000"/>
                </a:solidFill>
                <a:latin typeface="Times New Roman"/>
                <a:ea typeface="+mn-ea"/>
                <a:cs typeface="+mn-cs"/>
              </a:rPr>
              <a:t>Biennials</a:t>
            </a:r>
            <a:endParaRPr lang="en-US" dirty="0"/>
          </a:p>
        </p:txBody>
      </p:sp>
      <p:sp>
        <p:nvSpPr>
          <p:cNvPr id="84995" name="Content Placeholder 2"/>
          <p:cNvSpPr>
            <a:spLocks noGrp="1"/>
          </p:cNvSpPr>
          <p:nvPr>
            <p:ph idx="1"/>
          </p:nvPr>
        </p:nvSpPr>
        <p:spPr>
          <a:xfrm>
            <a:off x="838200" y="2057400"/>
            <a:ext cx="7772400" cy="4114800"/>
          </a:xfrm>
        </p:spPr>
        <p:txBody>
          <a:bodyPr/>
          <a:lstStyle/>
          <a:p>
            <a:r>
              <a:rPr lang="en-US" altLang="en-US" b="1" smtClean="0">
                <a:latin typeface="Times New Roman" pitchFamily="18" charset="0"/>
              </a:rPr>
              <a:t>Biennials </a:t>
            </a:r>
            <a:r>
              <a:rPr lang="en-US" altLang="en-US" sz="2800" smtClean="0">
                <a:latin typeface="Times New Roman" pitchFamily="18" charset="0"/>
              </a:rPr>
              <a:t>are also herbaceous plants; they complete their vegetative</a:t>
            </a:r>
          </a:p>
          <a:p>
            <a:r>
              <a:rPr lang="en-US" altLang="en-US" sz="2800" smtClean="0">
                <a:latin typeface="Times New Roman" pitchFamily="18" charset="0"/>
              </a:rPr>
              <a:t>growth in the first year. In temperate climates they produce flowers, fruits,</a:t>
            </a:r>
          </a:p>
          <a:p>
            <a:r>
              <a:rPr lang="en-US" altLang="en-US" sz="2800" smtClean="0">
                <a:latin typeface="Times New Roman" pitchFamily="18" charset="0"/>
              </a:rPr>
              <a:t>and seeds in the second year, but in tropical climates they complete their life</a:t>
            </a:r>
          </a:p>
          <a:p>
            <a:r>
              <a:rPr lang="en-US" altLang="en-US" sz="2800" smtClean="0">
                <a:latin typeface="Times New Roman" pitchFamily="18" charset="0"/>
              </a:rPr>
              <a:t>cycle in one year like annuals. Carrot, radish, turnip, cabbage, and beet are</a:t>
            </a:r>
          </a:p>
          <a:p>
            <a:r>
              <a:rPr lang="en-US" altLang="en-US" sz="2800" smtClean="0">
                <a:latin typeface="Times New Roman" pitchFamily="18" charset="0"/>
              </a:rPr>
              <a:t>common biennials of Pakistan.</a:t>
            </a:r>
            <a:endParaRPr lang="en-US" altLang="en-US" sz="2800" smtClean="0"/>
          </a:p>
        </p:txBody>
      </p:sp>
    </p:spTree>
    <p:extLst>
      <p:ext uri="{BB962C8B-B14F-4D97-AF65-F5344CB8AC3E}">
        <p14:creationId xmlns:p14="http://schemas.microsoft.com/office/powerpoint/2010/main" val="23351572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body" idx="4294967295"/>
          </p:nvPr>
        </p:nvSpPr>
        <p:spPr>
          <a:xfrm>
            <a:off x="457200" y="0"/>
            <a:ext cx="8686800" cy="6130925"/>
          </a:xfrm>
        </p:spPr>
        <p:txBody>
          <a:bodyPr/>
          <a:lstStyle/>
          <a:p>
            <a:pPr eaLnBrk="1" hangingPunct="1">
              <a:buFont typeface="Wingdings" pitchFamily="2" charset="2"/>
              <a:buNone/>
            </a:pPr>
            <a:r>
              <a:rPr lang="en-US" altLang="en-US" b="1" smtClean="0">
                <a:solidFill>
                  <a:srgbClr val="008000"/>
                </a:solidFill>
              </a:rPr>
              <a:t>Perennials</a:t>
            </a:r>
            <a:endParaRPr lang="en-US" altLang="en-US" smtClean="0"/>
          </a:p>
          <a:p>
            <a:pPr lvl="1" eaLnBrk="1" hangingPunct="1"/>
            <a:r>
              <a:rPr lang="en-US" altLang="en-US" sz="2200" smtClean="0">
                <a:solidFill>
                  <a:srgbClr val="002060"/>
                </a:solidFill>
              </a:rPr>
              <a:t>Either herbaceous or woody</a:t>
            </a:r>
          </a:p>
          <a:p>
            <a:pPr lvl="1" eaLnBrk="1" hangingPunct="1"/>
            <a:r>
              <a:rPr lang="en-US" altLang="en-US" sz="2200" b="1" smtClean="0">
                <a:solidFill>
                  <a:srgbClr val="002060"/>
                </a:solidFill>
              </a:rPr>
              <a:t>Herbaceous</a:t>
            </a:r>
            <a:r>
              <a:rPr lang="en-US" altLang="en-US" sz="2200" smtClean="0">
                <a:solidFill>
                  <a:srgbClr val="002060"/>
                </a:solidFill>
              </a:rPr>
              <a:t> roots live indefinitely (shoots can)</a:t>
            </a:r>
          </a:p>
          <a:p>
            <a:pPr lvl="2" eaLnBrk="1" hangingPunct="1"/>
            <a:r>
              <a:rPr lang="en-US" altLang="en-US" sz="2200" smtClean="0">
                <a:solidFill>
                  <a:srgbClr val="002060"/>
                </a:solidFill>
              </a:rPr>
              <a:t>Shoot growth resumes in spring from adventitious buds in crown</a:t>
            </a:r>
          </a:p>
          <a:p>
            <a:pPr lvl="2" eaLnBrk="1" hangingPunct="1"/>
            <a:r>
              <a:rPr lang="en-US" altLang="en-US" sz="2200" smtClean="0">
                <a:solidFill>
                  <a:srgbClr val="002060"/>
                </a:solidFill>
              </a:rPr>
              <a:t>Many grown as annuals</a:t>
            </a:r>
          </a:p>
          <a:p>
            <a:pPr lvl="2" eaLnBrk="1" hangingPunct="1"/>
            <a:r>
              <a:rPr lang="en-US" altLang="en-US" sz="2200" smtClean="0">
                <a:solidFill>
                  <a:srgbClr val="002060"/>
                </a:solidFill>
              </a:rPr>
              <a:t>e.g. Ginger, Turmeric, Crocus</a:t>
            </a:r>
          </a:p>
          <a:p>
            <a:pPr lvl="2" eaLnBrk="1" hangingPunct="1"/>
            <a:endParaRPr lang="en-US" altLang="en-US" smtClean="0">
              <a:solidFill>
                <a:srgbClr val="002060"/>
              </a:solidFill>
            </a:endParaRPr>
          </a:p>
          <a:p>
            <a:pPr lvl="1" eaLnBrk="1" hangingPunct="1">
              <a:buFont typeface="Wingdings" pitchFamily="2" charset="2"/>
              <a:buNone/>
            </a:pPr>
            <a:endParaRPr lang="en-US" altLang="en-US" b="1" smtClean="0">
              <a:solidFill>
                <a:srgbClr val="002060"/>
              </a:solidFill>
            </a:endParaRPr>
          </a:p>
          <a:p>
            <a:pPr lvl="1" eaLnBrk="1" hangingPunct="1">
              <a:buFont typeface="Wingdings" pitchFamily="2" charset="2"/>
              <a:buNone/>
            </a:pPr>
            <a:r>
              <a:rPr lang="en-US" altLang="en-US" sz="2200" b="1" smtClean="0">
                <a:solidFill>
                  <a:srgbClr val="002060"/>
                </a:solidFill>
              </a:rPr>
              <a:t>Woody</a:t>
            </a:r>
            <a:r>
              <a:rPr lang="en-US" altLang="en-US" sz="2200" smtClean="0">
                <a:solidFill>
                  <a:srgbClr val="002060"/>
                </a:solidFill>
              </a:rPr>
              <a:t> roots and shoots live indefinitely</a:t>
            </a:r>
          </a:p>
          <a:p>
            <a:pPr lvl="2" eaLnBrk="1" hangingPunct="1"/>
            <a:r>
              <a:rPr lang="en-US" altLang="en-US" sz="2200" smtClean="0">
                <a:solidFill>
                  <a:srgbClr val="002060"/>
                </a:solidFill>
              </a:rPr>
              <a:t>Growth varies with annual environment and zone</a:t>
            </a:r>
          </a:p>
          <a:p>
            <a:pPr lvl="2" eaLnBrk="1" hangingPunct="1"/>
            <a:r>
              <a:rPr lang="en-US" altLang="en-US" sz="2200" smtClean="0">
                <a:solidFill>
                  <a:srgbClr val="002060"/>
                </a:solidFill>
              </a:rPr>
              <a:t>Pronounced diurnal variation in shoot growth; night greater</a:t>
            </a:r>
          </a:p>
          <a:p>
            <a:pPr lvl="2" eaLnBrk="1" hangingPunct="1"/>
            <a:r>
              <a:rPr lang="en-US" altLang="en-US" sz="2200" smtClean="0">
                <a:solidFill>
                  <a:srgbClr val="002060"/>
                </a:solidFill>
              </a:rPr>
              <a:t>e.g. Rose, Shoeflower, Jasmine, Duranta, Lantana</a:t>
            </a:r>
          </a:p>
          <a:p>
            <a:pPr lvl="2" eaLnBrk="1" hangingPunct="1"/>
            <a:endParaRPr lang="en-US" altLang="en-US" smtClean="0">
              <a:solidFill>
                <a:srgbClr val="002060"/>
              </a:solidFill>
            </a:endParaRPr>
          </a:p>
          <a:p>
            <a:pPr lvl="1" eaLnBrk="1" hangingPunct="1"/>
            <a:endParaRPr lang="en-US" altLang="en-US" smtClean="0"/>
          </a:p>
        </p:txBody>
      </p:sp>
      <p:grpSp>
        <p:nvGrpSpPr>
          <p:cNvPr id="86019" name="Group 9"/>
          <p:cNvGrpSpPr>
            <a:grpSpLocks/>
          </p:cNvGrpSpPr>
          <p:nvPr/>
        </p:nvGrpSpPr>
        <p:grpSpPr bwMode="auto">
          <a:xfrm>
            <a:off x="0" y="2590800"/>
            <a:ext cx="9144000" cy="1371600"/>
            <a:chOff x="0" y="5486400"/>
            <a:chExt cx="9144000" cy="1371600"/>
          </a:xfrm>
        </p:grpSpPr>
        <p:pic>
          <p:nvPicPr>
            <p:cNvPr id="86025" name="Picture 2" descr="http://t2.gstatic.com/images?q=tbn:t69CmUJGoQUXdM:http://growabrain.typepad.com/photos/uncategorized/ginge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864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6" name="Picture 4" descr="http://t3.gstatic.com/images?q=tbn:kgnfZOAnrIUAzM:http://www.oller.net/turmeric2.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54864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7" name="Picture 6" descr="http://t2.gstatic.com/images?q=tbn:P_nSS15wBkS0hM:http://www.riyaspices.com/product_images/thumb/Turmeric_c_12421392482009_05_12.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5486400"/>
              <a:ext cx="1752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8" name="Picture 8" descr="http://t0.gstatic.com/images?q=tbn:tFAYNTedbYv3cM:http://www.twofrog.com/images/crocus665web.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15200" y="54864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9" name="Picture 10" descr="http://t1.gstatic.com/images?q=tbn:Dizp1qJ-n7XbMM:http://www.geocities.com/williamwchow/botany/ginger.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28800" y="5514974"/>
              <a:ext cx="1752600" cy="134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6020" name="Picture 12" descr="http://t0.gstatic.com/images?q=tbn:tTcwYF5H5I8-nM:http://www.pdphoto.org/jons/pictures3/rose_1_bg_030703.jp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638800"/>
            <a:ext cx="1447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14" descr="http://t3.gstatic.com/images?q=tbn:lSxjvm203GxGSM:http://www.devalt.org/newsletter/feb04/image/hibiscus.jpg">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5000" y="5638800"/>
            <a:ext cx="1447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16" descr="http://t2.gstatic.com/images?q=tbn:_JYmacZlLCoxsM:http://thecorner.files.wordpress.com/2009/04/jasmine-flower.jpg">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10000" y="5638800"/>
            <a:ext cx="1447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3" name="Picture 18" descr="http://t2.gstatic.com/images?q=tbn:pbZeGnh660RpkM:http://www.hiddenacresnurseryfl.com/products/Shrubs/Duranta%2520Gold%2520Mound/Duranta%2520Gold%2520Mound%25201.gif">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15000" y="5638800"/>
            <a:ext cx="1447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4" name="Picture 20" descr="http://t3.gstatic.com/images?q=tbn:biCroGHGJ7qC_M:http://www.backyardlivingmagazine.com/photo-gallery/Orange-All-Stars/album/slides/Lantana.jpg">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696200" y="5638800"/>
            <a:ext cx="1447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45619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ChangeArrowheads="1"/>
          </p:cNvSpPr>
          <p:nvPr/>
        </p:nvSpPr>
        <p:spPr bwMode="auto">
          <a:xfrm>
            <a:off x="533400" y="2209800"/>
            <a:ext cx="8153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latin typeface="Times New Roman" pitchFamily="18" charset="0"/>
              </a:rPr>
              <a:t>Perennials survive for many years. </a:t>
            </a:r>
          </a:p>
          <a:p>
            <a:r>
              <a:rPr lang="en-US" altLang="en-US">
                <a:latin typeface="Times New Roman" pitchFamily="18" charset="0"/>
              </a:rPr>
              <a:t>They can be classified into two</a:t>
            </a:r>
          </a:p>
          <a:p>
            <a:r>
              <a:rPr lang="en-US" altLang="en-US">
                <a:latin typeface="Times New Roman" pitchFamily="18" charset="0"/>
              </a:rPr>
              <a:t>categories: (1) herbaceous perennials,</a:t>
            </a:r>
          </a:p>
          <a:p>
            <a:r>
              <a:rPr lang="en-US" altLang="en-US">
                <a:latin typeface="Times New Roman" pitchFamily="18" charset="0"/>
              </a:rPr>
              <a:t> and (2) woody perennials.</a:t>
            </a:r>
          </a:p>
          <a:p>
            <a:r>
              <a:rPr lang="en-US" altLang="en-US">
                <a:latin typeface="Times New Roman" pitchFamily="18" charset="0"/>
              </a:rPr>
              <a:t> Under favourable conditions, herbaceous perennials give out aerial shoots from</a:t>
            </a:r>
          </a:p>
          <a:p>
            <a:r>
              <a:rPr lang="en-US" altLang="en-US">
                <a:latin typeface="Times New Roman" pitchFamily="18" charset="0"/>
              </a:rPr>
              <a:t>dormant underground stems like rhizomes, corms, bulbs, and tubers. </a:t>
            </a:r>
          </a:p>
          <a:p>
            <a:r>
              <a:rPr lang="en-US" altLang="en-US">
                <a:latin typeface="Times New Roman" pitchFamily="18" charset="0"/>
              </a:rPr>
              <a:t>The aerial shoots, like annual plants, bear flowers and fruits containing seeds. </a:t>
            </a:r>
          </a:p>
          <a:p>
            <a:r>
              <a:rPr lang="en-US" altLang="en-US">
                <a:latin typeface="Times New Roman" pitchFamily="18" charset="0"/>
              </a:rPr>
              <a:t>During unfavourable seasons, the aerial parts die but underground parts</a:t>
            </a:r>
          </a:p>
          <a:p>
            <a:r>
              <a:rPr lang="en-US" altLang="en-US">
                <a:latin typeface="Times New Roman" pitchFamily="18" charset="0"/>
              </a:rPr>
              <a:t>persist and remain alive. </a:t>
            </a:r>
          </a:p>
          <a:p>
            <a:r>
              <a:rPr lang="en-US" altLang="en-US">
                <a:latin typeface="Times New Roman" pitchFamily="18" charset="0"/>
              </a:rPr>
              <a:t>When the season again becomes favourable, they will repeat the same pattern of growth. Ginger, turmeric, arrowroot, crocus, and saffron tulip are examples of such perennials.</a:t>
            </a:r>
            <a:endParaRPr lang="en-US" altLang="en-US"/>
          </a:p>
        </p:txBody>
      </p:sp>
    </p:spTree>
    <p:extLst>
      <p:ext uri="{BB962C8B-B14F-4D97-AF65-F5344CB8AC3E}">
        <p14:creationId xmlns:p14="http://schemas.microsoft.com/office/powerpoint/2010/main" val="40779790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a:xfrm>
            <a:off x="685800" y="228600"/>
            <a:ext cx="7772400" cy="1143000"/>
          </a:xfrm>
        </p:spPr>
        <p:txBody>
          <a:bodyPr anchor="ctr"/>
          <a:lstStyle/>
          <a:p>
            <a:pPr eaLnBrk="1" hangingPunct="1"/>
            <a:r>
              <a:rPr lang="en-US" altLang="en-US" b="1" smtClean="0">
                <a:solidFill>
                  <a:srgbClr val="C00000"/>
                </a:solidFill>
              </a:rPr>
              <a:t>What is pollination?</a:t>
            </a:r>
          </a:p>
        </p:txBody>
      </p:sp>
      <p:sp>
        <p:nvSpPr>
          <p:cNvPr id="3075" name="Rectangle 3"/>
          <p:cNvSpPr>
            <a:spLocks noGrp="1" noChangeArrowheads="1"/>
          </p:cNvSpPr>
          <p:nvPr>
            <p:ph type="body" idx="4294967295"/>
          </p:nvPr>
        </p:nvSpPr>
        <p:spPr>
          <a:xfrm>
            <a:off x="609600" y="1828800"/>
            <a:ext cx="7772400" cy="4114800"/>
          </a:xfrm>
        </p:spPr>
        <p:txBody>
          <a:bodyPr/>
          <a:lstStyle/>
          <a:p>
            <a:pPr eaLnBrk="1" hangingPunct="1"/>
            <a:r>
              <a:rPr lang="en-US" altLang="en-US" b="1" smtClean="0">
                <a:solidFill>
                  <a:srgbClr val="00664D"/>
                </a:solidFill>
              </a:rPr>
              <a:t>Pollination</a:t>
            </a:r>
            <a:r>
              <a:rPr lang="en-US" altLang="en-US" smtClean="0">
                <a:solidFill>
                  <a:srgbClr val="00664D"/>
                </a:solidFill>
              </a:rPr>
              <a:t>: The transfer of pollen from the male </a:t>
            </a:r>
            <a:r>
              <a:rPr lang="en-US" altLang="en-US" b="1" smtClean="0">
                <a:solidFill>
                  <a:srgbClr val="00664D"/>
                </a:solidFill>
              </a:rPr>
              <a:t>anther</a:t>
            </a:r>
            <a:r>
              <a:rPr lang="en-US" altLang="en-US" smtClean="0">
                <a:solidFill>
                  <a:srgbClr val="00664D"/>
                </a:solidFill>
              </a:rPr>
              <a:t> to the female </a:t>
            </a:r>
            <a:r>
              <a:rPr lang="en-US" altLang="en-US" b="1" smtClean="0">
                <a:solidFill>
                  <a:srgbClr val="00664D"/>
                </a:solidFill>
              </a:rPr>
              <a:t>stigma</a:t>
            </a:r>
          </a:p>
        </p:txBody>
      </p:sp>
      <p:pic>
        <p:nvPicPr>
          <p:cNvPr id="3079" name="Picture 7" descr="pollenationtype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352800"/>
            <a:ext cx="27114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216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http://www.bio.miami.edu/~cmallery/150/mendel/sf10x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133600"/>
            <a:ext cx="632460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Rectangle 4"/>
          <p:cNvSpPr>
            <a:spLocks noChangeArrowheads="1"/>
          </p:cNvSpPr>
          <p:nvPr/>
        </p:nvSpPr>
        <p:spPr bwMode="auto">
          <a:xfrm>
            <a:off x="1066800" y="0"/>
            <a:ext cx="7467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3600" b="1" u="sng">
                <a:solidFill>
                  <a:srgbClr val="C00000"/>
                </a:solidFill>
                <a:latin typeface="Times New Roman" pitchFamily="18" charset="0"/>
              </a:rPr>
              <a:t>SELF POLLINATION</a:t>
            </a:r>
            <a:endParaRPr lang="en-US" altLang="en-US" sz="3600" b="1">
              <a:solidFill>
                <a:srgbClr val="C00000"/>
              </a:solidFill>
              <a:latin typeface="Times New Roman" pitchFamily="18" charset="0"/>
            </a:endParaRPr>
          </a:p>
          <a:p>
            <a:pPr eaLnBrk="1" hangingPunct="1"/>
            <a:r>
              <a:rPr lang="en-US" altLang="en-US" sz="3200" b="1">
                <a:solidFill>
                  <a:srgbClr val="008000"/>
                </a:solidFill>
                <a:latin typeface="Times New Roman" pitchFamily="18" charset="0"/>
              </a:rPr>
              <a:t>Pollen is transferred from </a:t>
            </a:r>
            <a:r>
              <a:rPr lang="en-US" altLang="en-US" sz="3200" b="1" u="sng">
                <a:solidFill>
                  <a:srgbClr val="008000"/>
                </a:solidFill>
                <a:latin typeface="Times New Roman" pitchFamily="18" charset="0"/>
              </a:rPr>
              <a:t>stamen</a:t>
            </a:r>
            <a:r>
              <a:rPr lang="en-US" altLang="en-US" sz="3200" b="1">
                <a:solidFill>
                  <a:srgbClr val="008000"/>
                </a:solidFill>
                <a:latin typeface="Times New Roman" pitchFamily="18" charset="0"/>
              </a:rPr>
              <a:t> to </a:t>
            </a:r>
            <a:r>
              <a:rPr lang="en-US" altLang="en-US" sz="3200" b="1" u="sng">
                <a:solidFill>
                  <a:srgbClr val="008000"/>
                </a:solidFill>
                <a:latin typeface="Times New Roman" pitchFamily="18" charset="0"/>
              </a:rPr>
              <a:t>stigma </a:t>
            </a:r>
            <a:r>
              <a:rPr lang="en-US" altLang="en-US" sz="3200" b="1">
                <a:solidFill>
                  <a:srgbClr val="008000"/>
                </a:solidFill>
                <a:latin typeface="Times New Roman" pitchFamily="18" charset="0"/>
              </a:rPr>
              <a:t>on the same plant.</a:t>
            </a:r>
            <a:endParaRPr lang="en-US" altLang="en-US" sz="3200">
              <a:solidFill>
                <a:srgbClr val="008000"/>
              </a:solidFill>
              <a:latin typeface="Times New Roman" pitchFamily="18" charset="0"/>
            </a:endParaRPr>
          </a:p>
        </p:txBody>
      </p:sp>
    </p:spTree>
    <p:extLst>
      <p:ext uri="{BB962C8B-B14F-4D97-AF65-F5344CB8AC3E}">
        <p14:creationId xmlns:p14="http://schemas.microsoft.com/office/powerpoint/2010/main" val="23299878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ChangeArrowheads="1"/>
          </p:cNvSpPr>
          <p:nvPr/>
        </p:nvSpPr>
        <p:spPr bwMode="auto">
          <a:xfrm>
            <a:off x="900113" y="428625"/>
            <a:ext cx="83058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3600" b="1" u="sng">
                <a:solidFill>
                  <a:srgbClr val="C00000"/>
                </a:solidFill>
                <a:latin typeface="Times New Roman" pitchFamily="18" charset="0"/>
              </a:rPr>
              <a:t>CROSS POLLINATION</a:t>
            </a:r>
            <a:endParaRPr lang="en-US" altLang="en-US" sz="3600" b="1">
              <a:solidFill>
                <a:srgbClr val="C00000"/>
              </a:solidFill>
              <a:latin typeface="Times New Roman" pitchFamily="18" charset="0"/>
            </a:endParaRPr>
          </a:p>
          <a:p>
            <a:pPr eaLnBrk="1" hangingPunct="1"/>
            <a:endParaRPr lang="en-US" altLang="en-US" sz="3200" b="1">
              <a:latin typeface="Times New Roman" pitchFamily="18" charset="0"/>
            </a:endParaRPr>
          </a:p>
          <a:p>
            <a:pPr eaLnBrk="1" hangingPunct="1"/>
            <a:endParaRPr lang="en-US" altLang="en-US" sz="3200" b="1">
              <a:latin typeface="Times New Roman" pitchFamily="18" charset="0"/>
            </a:endParaRPr>
          </a:p>
          <a:p>
            <a:pPr eaLnBrk="1" hangingPunct="1"/>
            <a:r>
              <a:rPr lang="en-US" altLang="en-US" sz="3200" b="1">
                <a:latin typeface="Times New Roman" pitchFamily="18" charset="0"/>
              </a:rPr>
              <a:t>Pol</a:t>
            </a:r>
            <a:r>
              <a:rPr lang="en-US" altLang="en-US" sz="3200" b="1">
                <a:solidFill>
                  <a:srgbClr val="008000"/>
                </a:solidFill>
                <a:latin typeface="Times New Roman" pitchFamily="18" charset="0"/>
              </a:rPr>
              <a:t>len is transferred from the </a:t>
            </a:r>
            <a:r>
              <a:rPr lang="en-US" altLang="en-US" sz="3200" b="1" u="sng">
                <a:solidFill>
                  <a:srgbClr val="008000"/>
                </a:solidFill>
                <a:latin typeface="Times New Roman" pitchFamily="18" charset="0"/>
              </a:rPr>
              <a:t>stamen</a:t>
            </a:r>
            <a:r>
              <a:rPr lang="en-US" altLang="en-US" sz="3200" b="1">
                <a:solidFill>
                  <a:srgbClr val="008000"/>
                </a:solidFill>
                <a:latin typeface="Times New Roman" pitchFamily="18" charset="0"/>
              </a:rPr>
              <a:t> of one plant to the </a:t>
            </a:r>
            <a:r>
              <a:rPr lang="en-US" altLang="en-US" sz="3200" b="1" u="sng">
                <a:solidFill>
                  <a:srgbClr val="008000"/>
                </a:solidFill>
                <a:latin typeface="Times New Roman" pitchFamily="18" charset="0"/>
              </a:rPr>
              <a:t>stigma</a:t>
            </a:r>
            <a:r>
              <a:rPr lang="en-US" altLang="en-US" sz="3200" b="1">
                <a:solidFill>
                  <a:srgbClr val="008000"/>
                </a:solidFill>
                <a:latin typeface="Times New Roman" pitchFamily="18" charset="0"/>
              </a:rPr>
              <a:t> of a different plant.</a:t>
            </a:r>
            <a:endParaRPr lang="en-US" altLang="en-US" sz="3200">
              <a:solidFill>
                <a:srgbClr val="008000"/>
              </a:solidFill>
              <a:latin typeface="Times New Roman" pitchFamily="18" charset="0"/>
            </a:endParaRPr>
          </a:p>
        </p:txBody>
      </p:sp>
      <p:pic>
        <p:nvPicPr>
          <p:cNvPr id="9011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124200"/>
            <a:ext cx="78454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42382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a:xfrm>
            <a:off x="533400" y="152400"/>
            <a:ext cx="8077200" cy="1066800"/>
          </a:xfrm>
        </p:spPr>
        <p:txBody>
          <a:bodyPr anchor="ctr"/>
          <a:lstStyle/>
          <a:p>
            <a:pPr eaLnBrk="1" hangingPunct="1"/>
            <a:r>
              <a:rPr lang="en-US" altLang="en-US" smtClean="0"/>
              <a:t>Function of flower</a:t>
            </a:r>
          </a:p>
        </p:txBody>
      </p:sp>
      <p:sp>
        <p:nvSpPr>
          <p:cNvPr id="6147" name="Rectangle 3"/>
          <p:cNvSpPr>
            <a:spLocks noGrp="1" noChangeArrowheads="1"/>
          </p:cNvSpPr>
          <p:nvPr>
            <p:ph type="body" idx="4294967295"/>
          </p:nvPr>
        </p:nvSpPr>
        <p:spPr>
          <a:xfrm>
            <a:off x="914400" y="1676400"/>
            <a:ext cx="8077200" cy="1828800"/>
          </a:xfrm>
        </p:spPr>
        <p:txBody>
          <a:bodyPr/>
          <a:lstStyle/>
          <a:p>
            <a:pPr eaLnBrk="1" hangingPunct="1"/>
            <a:r>
              <a:rPr lang="en-US" altLang="en-US" smtClean="0"/>
              <a:t>To attract pollinators with colorful petals, scent, nectar and pollen</a:t>
            </a:r>
          </a:p>
          <a:p>
            <a:pPr eaLnBrk="1" hangingPunct="1"/>
            <a:r>
              <a:rPr lang="en-US" altLang="en-US" sz="2000" b="1" smtClean="0"/>
              <a:t>Nectar</a:t>
            </a:r>
            <a:r>
              <a:rPr lang="en-US" altLang="en-US" sz="2000" smtClean="0"/>
              <a:t> is a </a:t>
            </a:r>
            <a:r>
              <a:rPr lang="en-US" altLang="en-US" sz="2000" smtClean="0">
                <a:hlinkClick r:id="rId2" tooltip="Sugar"/>
              </a:rPr>
              <a:t>sugar</a:t>
            </a:r>
            <a:r>
              <a:rPr lang="en-US" altLang="en-US" sz="2000" smtClean="0"/>
              <a:t>-rich liquid produced by plants in glands called </a:t>
            </a:r>
            <a:r>
              <a:rPr lang="en-US" altLang="en-US" sz="2000" b="1" smtClean="0"/>
              <a:t>nectaries</a:t>
            </a:r>
            <a:r>
              <a:rPr lang="en-US" altLang="en-US" sz="2000" smtClean="0"/>
              <a:t>, either within the </a:t>
            </a:r>
            <a:r>
              <a:rPr lang="en-US" altLang="en-US" sz="2000" smtClean="0">
                <a:hlinkClick r:id="rId3" tooltip="Flower"/>
              </a:rPr>
              <a:t>flowers</a:t>
            </a:r>
            <a:r>
              <a:rPr lang="en-US" altLang="en-US" sz="2000" smtClean="0"/>
              <a:t> with which it attracts </a:t>
            </a:r>
            <a:r>
              <a:rPr lang="en-US" altLang="en-US" sz="2000" smtClean="0">
                <a:hlinkClick r:id="rId4" tooltip="Pollination"/>
              </a:rPr>
              <a:t>pollinating</a:t>
            </a:r>
            <a:r>
              <a:rPr lang="en-US" altLang="en-US" sz="2000" smtClean="0"/>
              <a:t> birds.</a:t>
            </a:r>
          </a:p>
        </p:txBody>
      </p:sp>
      <p:pic>
        <p:nvPicPr>
          <p:cNvPr id="6148" name="Picture 4" desc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25" y="3725863"/>
            <a:ext cx="2133600"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B-343%20Orchid%203%20pedal%20purple_lr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75" y="5321300"/>
            <a:ext cx="21336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Bee--Coneflower"/>
          <p:cNvPicPr>
            <a:picLocks noChangeAspect="1" noChangeArrowheads="1"/>
          </p:cNvPicPr>
          <p:nvPr/>
        </p:nvPicPr>
        <p:blipFill>
          <a:blip r:embed="rId7">
            <a:lum bright="6000" contrast="12000"/>
            <a:extLst>
              <a:ext uri="{28A0092B-C50C-407E-A947-70E740481C1C}">
                <a14:useLocalDpi xmlns:a14="http://schemas.microsoft.com/office/drawing/2010/main" val="0"/>
              </a:ext>
            </a:extLst>
          </a:blip>
          <a:srcRect/>
          <a:stretch>
            <a:fillRect/>
          </a:stretch>
        </p:blipFill>
        <p:spPr bwMode="auto">
          <a:xfrm>
            <a:off x="2168525" y="3709988"/>
            <a:ext cx="1752600"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4119563"/>
            <a:ext cx="388620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flower_bu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6625" y="5321300"/>
            <a:ext cx="17526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9033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5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a:xfrm>
            <a:off x="762000" y="228600"/>
            <a:ext cx="7772400" cy="685800"/>
          </a:xfrm>
        </p:spPr>
        <p:txBody>
          <a:bodyPr anchor="ctr"/>
          <a:lstStyle/>
          <a:p>
            <a:pPr eaLnBrk="1" hangingPunct="1"/>
            <a:r>
              <a:rPr lang="en-US" altLang="en-US" b="1" smtClean="0">
                <a:solidFill>
                  <a:srgbClr val="00664D"/>
                </a:solidFill>
              </a:rPr>
              <a:t>Overview of floral organs</a:t>
            </a:r>
          </a:p>
        </p:txBody>
      </p:sp>
      <p:pic>
        <p:nvPicPr>
          <p:cNvPr id="7172" name="Picture 4" descr="flowerla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8229600" cy="533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Rectangle 5"/>
          <p:cNvSpPr>
            <a:spLocks noChangeArrowheads="1"/>
          </p:cNvSpPr>
          <p:nvPr/>
        </p:nvSpPr>
        <p:spPr bwMode="auto">
          <a:xfrm>
            <a:off x="457200" y="2667000"/>
            <a:ext cx="1981200" cy="1524000"/>
          </a:xfrm>
          <a:prstGeom prst="rect">
            <a:avLst/>
          </a:prstGeom>
          <a:solidFill>
            <a:schemeClr val="bg1"/>
          </a:solidFill>
          <a:ln w="9525">
            <a:solidFill>
              <a:schemeClr val="bg1"/>
            </a:solidFill>
            <a:miter lim="800000"/>
            <a:headEnd/>
            <a:tailEnd/>
          </a:ln>
        </p:spPr>
        <p:txBody>
          <a:bodyPr wrap="none" anchor="ctr"/>
          <a:lstStyle/>
          <a:p>
            <a:pPr eaLnBrk="1" hangingPunct="1"/>
            <a:endParaRPr lang="en-US" altLang="en-US" sz="4800">
              <a:latin typeface="Times New Roman" pitchFamily="18" charset="0"/>
            </a:endParaRPr>
          </a:p>
        </p:txBody>
      </p:sp>
      <p:sp>
        <p:nvSpPr>
          <p:cNvPr id="92165" name="Rectangle 6"/>
          <p:cNvSpPr>
            <a:spLocks noChangeArrowheads="1"/>
          </p:cNvSpPr>
          <p:nvPr/>
        </p:nvSpPr>
        <p:spPr bwMode="auto">
          <a:xfrm>
            <a:off x="6705600" y="3581400"/>
            <a:ext cx="1752600" cy="457200"/>
          </a:xfrm>
          <a:prstGeom prst="rect">
            <a:avLst/>
          </a:prstGeom>
          <a:solidFill>
            <a:schemeClr val="bg1"/>
          </a:solidFill>
          <a:ln w="9525">
            <a:solidFill>
              <a:schemeClr val="bg1"/>
            </a:solidFill>
            <a:miter lim="800000"/>
            <a:headEnd/>
            <a:tailEnd/>
          </a:ln>
        </p:spPr>
        <p:txBody>
          <a:bodyPr wrap="none" anchor="ctr"/>
          <a:lstStyle/>
          <a:p>
            <a:pPr eaLnBrk="1" hangingPunct="1"/>
            <a:endParaRPr lang="en-US" altLang="en-US" sz="4800">
              <a:latin typeface="Times New Roman" pitchFamily="18" charset="0"/>
            </a:endParaRPr>
          </a:p>
        </p:txBody>
      </p:sp>
      <p:sp>
        <p:nvSpPr>
          <p:cNvPr id="92166" name="Rectangle 7"/>
          <p:cNvSpPr>
            <a:spLocks noChangeArrowheads="1"/>
          </p:cNvSpPr>
          <p:nvPr/>
        </p:nvSpPr>
        <p:spPr bwMode="auto">
          <a:xfrm>
            <a:off x="6477000" y="1828800"/>
            <a:ext cx="1752600" cy="457200"/>
          </a:xfrm>
          <a:prstGeom prst="rect">
            <a:avLst/>
          </a:prstGeom>
          <a:solidFill>
            <a:schemeClr val="bg1"/>
          </a:solidFill>
          <a:ln w="9525">
            <a:solidFill>
              <a:schemeClr val="bg1"/>
            </a:solidFill>
            <a:miter lim="800000"/>
            <a:headEnd/>
            <a:tailEnd/>
          </a:ln>
        </p:spPr>
        <p:txBody>
          <a:bodyPr wrap="none" anchor="ctr"/>
          <a:lstStyle/>
          <a:p>
            <a:pPr eaLnBrk="1" hangingPunct="1"/>
            <a:endParaRPr lang="en-US" altLang="en-US" sz="4800">
              <a:latin typeface="Times New Roman" pitchFamily="18" charset="0"/>
            </a:endParaRPr>
          </a:p>
        </p:txBody>
      </p:sp>
      <p:sp>
        <p:nvSpPr>
          <p:cNvPr id="92167" name="Rectangle 8"/>
          <p:cNvSpPr>
            <a:spLocks noChangeArrowheads="1"/>
          </p:cNvSpPr>
          <p:nvPr/>
        </p:nvSpPr>
        <p:spPr bwMode="auto">
          <a:xfrm>
            <a:off x="7924800" y="1066800"/>
            <a:ext cx="533400" cy="609600"/>
          </a:xfrm>
          <a:prstGeom prst="rect">
            <a:avLst/>
          </a:prstGeom>
          <a:solidFill>
            <a:schemeClr val="bg1"/>
          </a:solidFill>
          <a:ln w="9525">
            <a:solidFill>
              <a:schemeClr val="bg1"/>
            </a:solidFill>
            <a:miter lim="800000"/>
            <a:headEnd/>
            <a:tailEnd/>
          </a:ln>
        </p:spPr>
        <p:txBody>
          <a:bodyPr wrap="none" anchor="ctr"/>
          <a:lstStyle/>
          <a:p>
            <a:pPr eaLnBrk="1" hangingPunct="1"/>
            <a:endParaRPr lang="en-US" altLang="en-US" sz="4800">
              <a:latin typeface="Times New Roman" pitchFamily="18" charset="0"/>
            </a:endParaRPr>
          </a:p>
        </p:txBody>
      </p:sp>
      <p:sp>
        <p:nvSpPr>
          <p:cNvPr id="92168" name="Rectangle 9"/>
          <p:cNvSpPr>
            <a:spLocks noChangeArrowheads="1"/>
          </p:cNvSpPr>
          <p:nvPr/>
        </p:nvSpPr>
        <p:spPr bwMode="auto">
          <a:xfrm>
            <a:off x="3429000" y="2514600"/>
            <a:ext cx="762000" cy="457200"/>
          </a:xfrm>
          <a:prstGeom prst="rect">
            <a:avLst/>
          </a:prstGeom>
          <a:solidFill>
            <a:schemeClr val="bg1"/>
          </a:solidFill>
          <a:ln w="9525">
            <a:solidFill>
              <a:schemeClr val="bg1"/>
            </a:solidFill>
            <a:miter lim="800000"/>
            <a:headEnd/>
            <a:tailEnd/>
          </a:ln>
        </p:spPr>
        <p:txBody>
          <a:bodyPr wrap="none" anchor="ctr"/>
          <a:lstStyle/>
          <a:p>
            <a:pPr eaLnBrk="1" hangingPunct="1"/>
            <a:endParaRPr lang="en-US" altLang="en-US" sz="4800">
              <a:latin typeface="Times New Roman" pitchFamily="18" charset="0"/>
            </a:endParaRPr>
          </a:p>
        </p:txBody>
      </p:sp>
    </p:spTree>
    <p:extLst>
      <p:ext uri="{BB962C8B-B14F-4D97-AF65-F5344CB8AC3E}">
        <p14:creationId xmlns:p14="http://schemas.microsoft.com/office/powerpoint/2010/main" val="2398471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ox(in)">
                                      <p:cBhvr>
                                        <p:cTn id="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9144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5155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762000" y="2133600"/>
            <a:ext cx="7772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latin typeface="Times New Roman" pitchFamily="18" charset="0"/>
              </a:rPr>
              <a:t>Growth is the product of metabolic processes that take place in the</a:t>
            </a:r>
          </a:p>
          <a:p>
            <a:r>
              <a:rPr lang="en-US" altLang="en-US">
                <a:latin typeface="Times New Roman" pitchFamily="18" charset="0"/>
              </a:rPr>
              <a:t>plant. </a:t>
            </a:r>
          </a:p>
          <a:p>
            <a:endParaRPr lang="en-US" altLang="en-US">
              <a:latin typeface="Times New Roman" pitchFamily="18" charset="0"/>
            </a:endParaRPr>
          </a:p>
          <a:p>
            <a:r>
              <a:rPr lang="en-US" altLang="en-US" b="1">
                <a:solidFill>
                  <a:srgbClr val="FF0000"/>
                </a:solidFill>
                <a:latin typeface="Times New Roman" pitchFamily="18" charset="0"/>
              </a:rPr>
              <a:t>ANABOLIC: Constructive process</a:t>
            </a:r>
            <a:r>
              <a:rPr lang="en-US" altLang="en-US">
                <a:latin typeface="Times New Roman" pitchFamily="18" charset="0"/>
              </a:rPr>
              <a:t>:</a:t>
            </a:r>
          </a:p>
          <a:p>
            <a:r>
              <a:rPr lang="en-US" altLang="en-US">
                <a:latin typeface="Times New Roman" pitchFamily="18" charset="0"/>
              </a:rPr>
              <a:t>When conditions are favourable, anabolic (constructive) processes are</a:t>
            </a:r>
          </a:p>
          <a:p>
            <a:r>
              <a:rPr lang="en-US" altLang="en-US">
                <a:latin typeface="Times New Roman" pitchFamily="18" charset="0"/>
              </a:rPr>
              <a:t>dominant over catabolic (destructive) ones, with the result that there is an</a:t>
            </a:r>
          </a:p>
          <a:p>
            <a:r>
              <a:rPr lang="en-US" altLang="en-US">
                <a:latin typeface="Times New Roman" pitchFamily="18" charset="0"/>
              </a:rPr>
              <a:t>overall increase in size. The growth of living plants is actually the permanent</a:t>
            </a:r>
          </a:p>
          <a:p>
            <a:r>
              <a:rPr lang="en-US" altLang="en-US">
                <a:latin typeface="Times New Roman" pitchFamily="18" charset="0"/>
              </a:rPr>
              <a:t>deposition of material which is utilized by the plant to construct new tissues.</a:t>
            </a:r>
          </a:p>
          <a:p>
            <a:r>
              <a:rPr lang="en-US" altLang="en-US" sz="1600" b="1">
                <a:solidFill>
                  <a:srgbClr val="FF0000"/>
                </a:solidFill>
                <a:latin typeface="Times New Roman" pitchFamily="18" charset="0"/>
              </a:rPr>
              <a:t>CATABOLIC</a:t>
            </a:r>
            <a:r>
              <a:rPr lang="en-US" altLang="en-US" b="1">
                <a:solidFill>
                  <a:srgbClr val="FF0000"/>
                </a:solidFill>
                <a:latin typeface="Times New Roman" pitchFamily="18" charset="0"/>
              </a:rPr>
              <a:t> PROCESS: Destructive process</a:t>
            </a:r>
          </a:p>
          <a:p>
            <a:r>
              <a:rPr lang="en-US" altLang="en-US">
                <a:latin typeface="Times New Roman" pitchFamily="18" charset="0"/>
              </a:rPr>
              <a:t>When conditions are unfavourable, and the rate of catabolic processes is</a:t>
            </a:r>
          </a:p>
          <a:p>
            <a:r>
              <a:rPr lang="en-US" altLang="en-US">
                <a:latin typeface="Times New Roman" pitchFamily="18" charset="0"/>
              </a:rPr>
              <a:t>greater than that of anabolic ones, then growth will cease and the plant will</a:t>
            </a:r>
          </a:p>
          <a:p>
            <a:r>
              <a:rPr lang="en-US" altLang="en-US">
                <a:latin typeface="Times New Roman" pitchFamily="18" charset="0"/>
              </a:rPr>
              <a:t>ultimately die.</a:t>
            </a:r>
            <a:endParaRPr lang="en-US" altLang="en-US"/>
          </a:p>
        </p:txBody>
      </p:sp>
    </p:spTree>
    <p:extLst>
      <p:ext uri="{BB962C8B-B14F-4D97-AF65-F5344CB8AC3E}">
        <p14:creationId xmlns:p14="http://schemas.microsoft.com/office/powerpoint/2010/main" val="16765797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152400" y="152400"/>
            <a:ext cx="8534400" cy="762000"/>
          </a:xfrm>
        </p:spPr>
        <p:txBody>
          <a:bodyPr anchor="ctr"/>
          <a:lstStyle/>
          <a:p>
            <a:pPr eaLnBrk="1" hangingPunct="1"/>
            <a:r>
              <a:rPr lang="en-US" altLang="en-US" b="1" smtClean="0">
                <a:solidFill>
                  <a:srgbClr val="00664D"/>
                </a:solidFill>
              </a:rPr>
              <a:t>Reproductive floral organs: female</a:t>
            </a:r>
          </a:p>
        </p:txBody>
      </p:sp>
      <p:sp>
        <p:nvSpPr>
          <p:cNvPr id="8195" name="Rectangle 3"/>
          <p:cNvSpPr>
            <a:spLocks noGrp="1" noChangeArrowheads="1"/>
          </p:cNvSpPr>
          <p:nvPr>
            <p:ph type="body" idx="4294967295"/>
          </p:nvPr>
        </p:nvSpPr>
        <p:spPr>
          <a:xfrm>
            <a:off x="152400" y="1143000"/>
            <a:ext cx="8763000" cy="4724400"/>
          </a:xfrm>
        </p:spPr>
        <p:txBody>
          <a:bodyPr/>
          <a:lstStyle/>
          <a:p>
            <a:pPr eaLnBrk="1" hangingPunct="1"/>
            <a:r>
              <a:rPr lang="en-US" altLang="en-US" sz="2800" b="1" smtClean="0">
                <a:solidFill>
                  <a:srgbClr val="22228B"/>
                </a:solidFill>
              </a:rPr>
              <a:t>Carpel </a:t>
            </a:r>
            <a:r>
              <a:rPr lang="en-US" altLang="en-US" sz="2800" smtClean="0">
                <a:solidFill>
                  <a:srgbClr val="22228B"/>
                </a:solidFill>
              </a:rPr>
              <a:t>or </a:t>
            </a:r>
            <a:r>
              <a:rPr lang="en-US" altLang="en-US" sz="2800" b="1" smtClean="0">
                <a:solidFill>
                  <a:srgbClr val="22228B"/>
                </a:solidFill>
              </a:rPr>
              <a:t>pistil</a:t>
            </a:r>
            <a:r>
              <a:rPr lang="en-US" altLang="en-US" sz="2800" smtClean="0">
                <a:solidFill>
                  <a:srgbClr val="22228B"/>
                </a:solidFill>
              </a:rPr>
              <a:t> – female reproductive organs; contains:</a:t>
            </a:r>
          </a:p>
          <a:p>
            <a:pPr lvl="1" eaLnBrk="1" hangingPunct="1"/>
            <a:r>
              <a:rPr lang="en-US" altLang="en-US" sz="2400" b="1" smtClean="0">
                <a:solidFill>
                  <a:srgbClr val="22228B"/>
                </a:solidFill>
              </a:rPr>
              <a:t>Stigma – </a:t>
            </a:r>
            <a:r>
              <a:rPr lang="en-US" altLang="en-US" sz="2400" smtClean="0">
                <a:solidFill>
                  <a:srgbClr val="22228B"/>
                </a:solidFill>
              </a:rPr>
              <a:t> is where pollen sticks to</a:t>
            </a:r>
          </a:p>
          <a:p>
            <a:pPr lvl="1" eaLnBrk="1" hangingPunct="1"/>
            <a:r>
              <a:rPr lang="en-US" altLang="en-US" sz="2400" b="1" smtClean="0">
                <a:solidFill>
                  <a:srgbClr val="22228B"/>
                </a:solidFill>
              </a:rPr>
              <a:t>Style</a:t>
            </a:r>
            <a:r>
              <a:rPr lang="en-US" altLang="en-US" sz="2400" smtClean="0">
                <a:solidFill>
                  <a:srgbClr val="22228B"/>
                </a:solidFill>
              </a:rPr>
              <a:t> – is the long tube that connects stigma to ovary</a:t>
            </a:r>
          </a:p>
          <a:p>
            <a:pPr lvl="1" eaLnBrk="1" hangingPunct="1"/>
            <a:r>
              <a:rPr lang="en-US" altLang="en-US" sz="2400" b="1" smtClean="0">
                <a:solidFill>
                  <a:srgbClr val="22228B"/>
                </a:solidFill>
              </a:rPr>
              <a:t>Ovary </a:t>
            </a:r>
            <a:r>
              <a:rPr lang="en-US" altLang="en-US" sz="2400" smtClean="0">
                <a:solidFill>
                  <a:srgbClr val="22228B"/>
                </a:solidFill>
              </a:rPr>
              <a:t>– enlarged structure at the base of carpel/pistil where the ovules are located.</a:t>
            </a:r>
          </a:p>
          <a:p>
            <a:pPr lvl="1" eaLnBrk="1" hangingPunct="1"/>
            <a:r>
              <a:rPr lang="en-US" altLang="en-US" sz="2400" b="1" smtClean="0">
                <a:solidFill>
                  <a:srgbClr val="22228B"/>
                </a:solidFill>
              </a:rPr>
              <a:t>Ovules </a:t>
            </a:r>
            <a:r>
              <a:rPr lang="en-US" altLang="en-US" sz="2400" smtClean="0">
                <a:solidFill>
                  <a:srgbClr val="22228B"/>
                </a:solidFill>
              </a:rPr>
              <a:t>– contains female </a:t>
            </a:r>
            <a:br>
              <a:rPr lang="en-US" altLang="en-US" sz="2400" smtClean="0">
                <a:solidFill>
                  <a:srgbClr val="22228B"/>
                </a:solidFill>
              </a:rPr>
            </a:br>
            <a:r>
              <a:rPr lang="en-US" altLang="en-US" sz="2400" smtClean="0">
                <a:solidFill>
                  <a:srgbClr val="22228B"/>
                </a:solidFill>
              </a:rPr>
              <a:t>gametophyte, becomes </a:t>
            </a:r>
            <a:br>
              <a:rPr lang="en-US" altLang="en-US" sz="2400" smtClean="0">
                <a:solidFill>
                  <a:srgbClr val="22228B"/>
                </a:solidFill>
              </a:rPr>
            </a:br>
            <a:r>
              <a:rPr lang="en-US" altLang="en-US" sz="2400" smtClean="0">
                <a:solidFill>
                  <a:srgbClr val="22228B"/>
                </a:solidFill>
              </a:rPr>
              <a:t>the seed</a:t>
            </a:r>
          </a:p>
          <a:p>
            <a:pPr lvl="1" eaLnBrk="1" hangingPunct="1"/>
            <a:r>
              <a:rPr lang="en-US" altLang="en-US" sz="2400" smtClean="0">
                <a:solidFill>
                  <a:srgbClr val="22228B"/>
                </a:solidFill>
              </a:rPr>
              <a:t>Plants have style!</a:t>
            </a:r>
          </a:p>
        </p:txBody>
      </p:sp>
      <p:pic>
        <p:nvPicPr>
          <p:cNvPr id="8197" name="Picture 5" descr="carp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657600"/>
            <a:ext cx="19145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AutoShape 6"/>
          <p:cNvSpPr>
            <a:spLocks/>
          </p:cNvSpPr>
          <p:nvPr/>
        </p:nvSpPr>
        <p:spPr bwMode="auto">
          <a:xfrm>
            <a:off x="6781800" y="3886200"/>
            <a:ext cx="533400" cy="2667000"/>
          </a:xfrm>
          <a:prstGeom prst="rightBrace">
            <a:avLst>
              <a:gd name="adj1" fmla="val 41667"/>
              <a:gd name="adj2" fmla="val 5047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sz="4800">
              <a:latin typeface="Times New Roman" pitchFamily="18" charset="0"/>
            </a:endParaRPr>
          </a:p>
        </p:txBody>
      </p:sp>
      <p:sp>
        <p:nvSpPr>
          <p:cNvPr id="8199" name="Text Box 7"/>
          <p:cNvSpPr txBox="1">
            <a:spLocks noChangeArrowheads="1"/>
          </p:cNvSpPr>
          <p:nvPr/>
        </p:nvSpPr>
        <p:spPr bwMode="auto">
          <a:xfrm>
            <a:off x="7391400" y="4572000"/>
            <a:ext cx="11874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eaLnBrk="1" hangingPunct="1"/>
            <a:r>
              <a:rPr lang="en-US" altLang="en-US">
                <a:latin typeface="Times New Roman" pitchFamily="18" charset="0"/>
              </a:rPr>
              <a:t>carpel</a:t>
            </a:r>
          </a:p>
          <a:p>
            <a:pPr eaLnBrk="1" hangingPunct="1"/>
            <a:r>
              <a:rPr lang="en-US" altLang="en-US">
                <a:latin typeface="Times New Roman" pitchFamily="18" charset="0"/>
              </a:rPr>
              <a:t>   or</a:t>
            </a:r>
          </a:p>
          <a:p>
            <a:pPr eaLnBrk="1" hangingPunct="1"/>
            <a:r>
              <a:rPr lang="en-US" altLang="en-US">
                <a:latin typeface="Times New Roman" pitchFamily="18" charset="0"/>
              </a:rPr>
              <a:t> pistil</a:t>
            </a:r>
          </a:p>
        </p:txBody>
      </p:sp>
      <p:sp>
        <p:nvSpPr>
          <p:cNvPr id="8200" name="Oval 8"/>
          <p:cNvSpPr>
            <a:spLocks noChangeArrowheads="1"/>
          </p:cNvSpPr>
          <p:nvPr/>
        </p:nvSpPr>
        <p:spPr bwMode="auto">
          <a:xfrm>
            <a:off x="5638800" y="4800600"/>
            <a:ext cx="1143000" cy="1219200"/>
          </a:xfrm>
          <a:prstGeom prst="ellipse">
            <a:avLst/>
          </a:prstGeom>
          <a:solidFill>
            <a:srgbClr val="F3FAFF"/>
          </a:solidFill>
          <a:ln w="9525">
            <a:solidFill>
              <a:srgbClr val="F3FAFF"/>
            </a:solidFill>
            <a:round/>
            <a:headEnd/>
            <a:tailEnd/>
          </a:ln>
        </p:spPr>
        <p:txBody>
          <a:bodyPr wrap="none" anchor="ctr"/>
          <a:lstStyle/>
          <a:p>
            <a:pPr eaLnBrk="1" hangingPunct="1"/>
            <a:endParaRPr lang="en-US" altLang="en-US" sz="4800">
              <a:latin typeface="Times New Roman" pitchFamily="18" charset="0"/>
            </a:endParaRPr>
          </a:p>
        </p:txBody>
      </p:sp>
      <p:sp>
        <p:nvSpPr>
          <p:cNvPr id="8201" name="Text Box 9"/>
          <p:cNvSpPr txBox="1">
            <a:spLocks noChangeArrowheads="1"/>
          </p:cNvSpPr>
          <p:nvPr/>
        </p:nvSpPr>
        <p:spPr bwMode="auto">
          <a:xfrm>
            <a:off x="3200400" y="5410200"/>
            <a:ext cx="877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eaLnBrk="1" hangingPunct="1"/>
            <a:r>
              <a:rPr lang="en-US" altLang="en-US" sz="4800">
                <a:latin typeface="Times New Roman" pitchFamily="18" charset="0"/>
              </a:rPr>
              <a:t>ovary</a:t>
            </a:r>
          </a:p>
        </p:txBody>
      </p:sp>
      <p:sp>
        <p:nvSpPr>
          <p:cNvPr id="8202" name="Line 10"/>
          <p:cNvSpPr>
            <a:spLocks noChangeShapeType="1"/>
          </p:cNvSpPr>
          <p:nvPr/>
        </p:nvSpPr>
        <p:spPr bwMode="auto">
          <a:xfrm>
            <a:off x="4648200" y="5943600"/>
            <a:ext cx="457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601755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1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9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19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0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20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8198" grpId="0" animBg="1"/>
      <p:bldP spid="8199" grpId="0"/>
      <p:bldP spid="8200" grpId="0" animBg="1"/>
      <p:bldP spid="8201" grpId="0"/>
      <p:bldP spid="820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a:xfrm>
            <a:off x="381000" y="228600"/>
            <a:ext cx="8458200" cy="838200"/>
          </a:xfrm>
        </p:spPr>
        <p:txBody>
          <a:bodyPr anchor="ctr"/>
          <a:lstStyle/>
          <a:p>
            <a:pPr eaLnBrk="1" hangingPunct="1"/>
            <a:r>
              <a:rPr lang="en-US" altLang="en-US" sz="4000" b="1" smtClean="0">
                <a:solidFill>
                  <a:srgbClr val="008000"/>
                </a:solidFill>
              </a:rPr>
              <a:t>Reproductive floral organs: male</a:t>
            </a:r>
          </a:p>
        </p:txBody>
      </p:sp>
      <p:sp>
        <p:nvSpPr>
          <p:cNvPr id="9219" name="Rectangle 3"/>
          <p:cNvSpPr>
            <a:spLocks noGrp="1" noChangeArrowheads="1"/>
          </p:cNvSpPr>
          <p:nvPr>
            <p:ph type="body" idx="4294967295"/>
          </p:nvPr>
        </p:nvSpPr>
        <p:spPr>
          <a:xfrm>
            <a:off x="228600" y="1143000"/>
            <a:ext cx="8763000" cy="2667000"/>
          </a:xfrm>
        </p:spPr>
        <p:txBody>
          <a:bodyPr/>
          <a:lstStyle/>
          <a:p>
            <a:pPr algn="just" eaLnBrk="1" hangingPunct="1"/>
            <a:r>
              <a:rPr lang="en-US" altLang="en-US" b="1" smtClean="0">
                <a:solidFill>
                  <a:srgbClr val="002060"/>
                </a:solidFill>
              </a:rPr>
              <a:t>Stamen</a:t>
            </a:r>
            <a:r>
              <a:rPr lang="en-US" altLang="en-US" smtClean="0">
                <a:solidFill>
                  <a:srgbClr val="002060"/>
                </a:solidFill>
              </a:rPr>
              <a:t> – male floral organ, consists of:</a:t>
            </a:r>
          </a:p>
          <a:p>
            <a:pPr lvl="1" algn="just" eaLnBrk="1" hangingPunct="1"/>
            <a:r>
              <a:rPr lang="en-US" altLang="en-US" b="1" smtClean="0">
                <a:solidFill>
                  <a:srgbClr val="002060"/>
                </a:solidFill>
              </a:rPr>
              <a:t>Anther </a:t>
            </a:r>
            <a:r>
              <a:rPr lang="en-US" altLang="en-US" smtClean="0">
                <a:solidFill>
                  <a:srgbClr val="002060"/>
                </a:solidFill>
              </a:rPr>
              <a:t>– part of the stamen that produces pollen</a:t>
            </a:r>
          </a:p>
          <a:p>
            <a:pPr lvl="1" algn="just" eaLnBrk="1" hangingPunct="1"/>
            <a:r>
              <a:rPr lang="en-US" altLang="en-US" b="1" smtClean="0">
                <a:solidFill>
                  <a:srgbClr val="002060"/>
                </a:solidFill>
              </a:rPr>
              <a:t>Filament</a:t>
            </a:r>
            <a:r>
              <a:rPr lang="en-US" altLang="en-US" smtClean="0">
                <a:solidFill>
                  <a:srgbClr val="002060"/>
                </a:solidFill>
              </a:rPr>
              <a:t> – stalk-like structure that holds anther</a:t>
            </a:r>
          </a:p>
          <a:p>
            <a:pPr lvl="1" algn="just" eaLnBrk="1" hangingPunct="1"/>
            <a:r>
              <a:rPr lang="en-US" altLang="en-US" b="1" smtClean="0">
                <a:solidFill>
                  <a:srgbClr val="002060"/>
                </a:solidFill>
              </a:rPr>
              <a:t>Pollen</a:t>
            </a:r>
            <a:r>
              <a:rPr lang="en-US" altLang="en-US" smtClean="0">
                <a:solidFill>
                  <a:srgbClr val="002060"/>
                </a:solidFill>
              </a:rPr>
              <a:t> – immature male gametophyte</a:t>
            </a:r>
          </a:p>
        </p:txBody>
      </p:sp>
      <p:pic>
        <p:nvPicPr>
          <p:cNvPr id="9221" name="Picture 5" descr="05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657600"/>
            <a:ext cx="38862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386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762000" y="228600"/>
            <a:ext cx="7772400" cy="685800"/>
          </a:xfrm>
        </p:spPr>
        <p:txBody>
          <a:bodyPr anchor="ctr"/>
          <a:lstStyle/>
          <a:p>
            <a:pPr eaLnBrk="1" hangingPunct="1"/>
            <a:r>
              <a:rPr lang="en-US" altLang="en-US" b="1" smtClean="0">
                <a:solidFill>
                  <a:srgbClr val="008000"/>
                </a:solidFill>
              </a:rPr>
              <a:t>Non-reproductive floral organs</a:t>
            </a:r>
          </a:p>
        </p:txBody>
      </p:sp>
      <p:sp>
        <p:nvSpPr>
          <p:cNvPr id="10243" name="Rectangle 3"/>
          <p:cNvSpPr>
            <a:spLocks noGrp="1" noChangeArrowheads="1"/>
          </p:cNvSpPr>
          <p:nvPr>
            <p:ph type="body" idx="4294967295"/>
          </p:nvPr>
        </p:nvSpPr>
        <p:spPr>
          <a:xfrm>
            <a:off x="228600" y="914400"/>
            <a:ext cx="8534400" cy="2209800"/>
          </a:xfrm>
        </p:spPr>
        <p:txBody>
          <a:bodyPr/>
          <a:lstStyle/>
          <a:p>
            <a:pPr eaLnBrk="1" hangingPunct="1"/>
            <a:r>
              <a:rPr lang="en-US" altLang="en-US" b="1" smtClean="0">
                <a:solidFill>
                  <a:srgbClr val="002060"/>
                </a:solidFill>
              </a:rPr>
              <a:t>Petals</a:t>
            </a:r>
            <a:r>
              <a:rPr lang="en-US" altLang="en-US" smtClean="0">
                <a:solidFill>
                  <a:srgbClr val="002060"/>
                </a:solidFill>
              </a:rPr>
              <a:t> – whorl of flower organs that are often brightly colored to attract pollinators</a:t>
            </a:r>
          </a:p>
          <a:p>
            <a:pPr eaLnBrk="1" hangingPunct="1"/>
            <a:r>
              <a:rPr lang="en-US" altLang="en-US" b="1" smtClean="0">
                <a:solidFill>
                  <a:srgbClr val="002060"/>
                </a:solidFill>
              </a:rPr>
              <a:t>Corolla</a:t>
            </a:r>
            <a:r>
              <a:rPr lang="en-US" altLang="en-US" smtClean="0">
                <a:solidFill>
                  <a:srgbClr val="002060"/>
                </a:solidFill>
              </a:rPr>
              <a:t> – whorl of petals </a:t>
            </a:r>
            <a:br>
              <a:rPr lang="en-US" altLang="en-US" smtClean="0">
                <a:solidFill>
                  <a:srgbClr val="002060"/>
                </a:solidFill>
              </a:rPr>
            </a:br>
            <a:r>
              <a:rPr lang="en-US" altLang="en-US" smtClean="0">
                <a:solidFill>
                  <a:srgbClr val="002060"/>
                </a:solidFill>
              </a:rPr>
              <a:t>in a flower</a:t>
            </a:r>
          </a:p>
        </p:txBody>
      </p:sp>
      <p:sp>
        <p:nvSpPr>
          <p:cNvPr id="10245" name="Rectangle 5"/>
          <p:cNvSpPr>
            <a:spLocks noChangeArrowheads="1"/>
          </p:cNvSpPr>
          <p:nvPr/>
        </p:nvSpPr>
        <p:spPr bwMode="auto">
          <a:xfrm>
            <a:off x="152400" y="3200400"/>
            <a:ext cx="6324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altLang="en-US" sz="3200" b="1">
                <a:solidFill>
                  <a:srgbClr val="002060"/>
                </a:solidFill>
                <a:latin typeface="Times New Roman" pitchFamily="18" charset="0"/>
              </a:rPr>
              <a:t>Sepals</a:t>
            </a:r>
            <a:r>
              <a:rPr lang="en-US" altLang="en-US" sz="3200">
                <a:solidFill>
                  <a:srgbClr val="002060"/>
                </a:solidFill>
                <a:latin typeface="Times New Roman" pitchFamily="18" charset="0"/>
              </a:rPr>
              <a:t> – whorl of leaf-like organs outside the corolla; help protect the unopened flower bud.</a:t>
            </a:r>
          </a:p>
          <a:p>
            <a:pPr marL="342900" indent="-342900" eaLnBrk="1" hangingPunct="1">
              <a:spcBef>
                <a:spcPct val="20000"/>
              </a:spcBef>
              <a:buFontTx/>
              <a:buChar char="•"/>
            </a:pPr>
            <a:r>
              <a:rPr lang="en-US" altLang="en-US" sz="3200" b="1">
                <a:solidFill>
                  <a:srgbClr val="002060"/>
                </a:solidFill>
                <a:latin typeface="Times New Roman" pitchFamily="18" charset="0"/>
              </a:rPr>
              <a:t>Calyx </a:t>
            </a:r>
            <a:r>
              <a:rPr lang="en-US" altLang="en-US" sz="3200">
                <a:solidFill>
                  <a:srgbClr val="002060"/>
                </a:solidFill>
                <a:latin typeface="Times New Roman" pitchFamily="18" charset="0"/>
              </a:rPr>
              <a:t>– whorl of sepals in a flower</a:t>
            </a:r>
          </a:p>
          <a:p>
            <a:pPr marL="342900" indent="-342900" eaLnBrk="1" hangingPunct="1">
              <a:spcBef>
                <a:spcPct val="20000"/>
              </a:spcBef>
              <a:buFontTx/>
              <a:buChar char="•"/>
            </a:pPr>
            <a:endParaRPr lang="en-US" altLang="en-US" sz="3200">
              <a:latin typeface="Times New Roman" pitchFamily="18" charset="0"/>
            </a:endParaRPr>
          </a:p>
        </p:txBody>
      </p:sp>
      <p:pic>
        <p:nvPicPr>
          <p:cNvPr id="10248" name="Picture 8" descr="107-0710_sm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733800"/>
            <a:ext cx="21717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0" descr="flower-bud-500hma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057400"/>
            <a:ext cx="24384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1778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5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a:xfrm>
            <a:off x="914400" y="5257800"/>
            <a:ext cx="7620000" cy="1600200"/>
          </a:xfrm>
        </p:spPr>
        <p:txBody>
          <a:bodyPr anchor="ctr"/>
          <a:lstStyle/>
          <a:p>
            <a:pPr eaLnBrk="1" hangingPunct="1"/>
            <a:r>
              <a:rPr lang="en-GB" altLang="en-US" sz="4800" smtClean="0">
                <a:solidFill>
                  <a:srgbClr val="002060"/>
                </a:solidFill>
              </a:rPr>
              <a:t>How do the seeds get there???</a:t>
            </a:r>
          </a:p>
        </p:txBody>
      </p:sp>
      <p:sp>
        <p:nvSpPr>
          <p:cNvPr id="97283" name="Rectangle 4">
            <a:hlinkClick r:id="rId2"/>
          </p:cNvPr>
          <p:cNvSpPr>
            <a:spLocks noChangeArrowheads="1"/>
          </p:cNvSpPr>
          <p:nvPr/>
        </p:nvSpPr>
        <p:spPr bwMode="auto">
          <a:xfrm>
            <a:off x="1724025" y="7286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sz="4800">
              <a:latin typeface="Times New Roman" pitchFamily="18" charset="0"/>
            </a:endParaRPr>
          </a:p>
        </p:txBody>
      </p:sp>
      <p:pic>
        <p:nvPicPr>
          <p:cNvPr id="97284" name="Picture 3" descr="http://extension.oregonstate.edu/mg/botany/images/flowerstills.jpg">
            <a:hlinkClick r:id="rId2"/>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133600" y="685800"/>
            <a:ext cx="4905375"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21339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228600" y="228600"/>
            <a:ext cx="7772400" cy="762000"/>
          </a:xfrm>
        </p:spPr>
        <p:txBody>
          <a:bodyPr anchor="ctr"/>
          <a:lstStyle/>
          <a:p>
            <a:pPr eaLnBrk="1" hangingPunct="1"/>
            <a:r>
              <a:rPr lang="en-US" altLang="en-US" b="1" smtClean="0">
                <a:solidFill>
                  <a:srgbClr val="002060"/>
                </a:solidFill>
              </a:rPr>
              <a:t>Animal pollinators: Bees</a:t>
            </a:r>
          </a:p>
        </p:txBody>
      </p:sp>
      <p:sp>
        <p:nvSpPr>
          <p:cNvPr id="19459" name="Rectangle 3"/>
          <p:cNvSpPr>
            <a:spLocks noGrp="1" noChangeArrowheads="1"/>
          </p:cNvSpPr>
          <p:nvPr>
            <p:ph type="body" idx="4294967295"/>
          </p:nvPr>
        </p:nvSpPr>
        <p:spPr>
          <a:xfrm>
            <a:off x="152400" y="1066800"/>
            <a:ext cx="8686800" cy="5638800"/>
          </a:xfrm>
        </p:spPr>
        <p:txBody>
          <a:bodyPr/>
          <a:lstStyle/>
          <a:p>
            <a:pPr eaLnBrk="1" hangingPunct="1"/>
            <a:r>
              <a:rPr lang="en-US" altLang="en-US" sz="2800" b="1" smtClean="0">
                <a:solidFill>
                  <a:srgbClr val="002060"/>
                </a:solidFill>
              </a:rPr>
              <a:t>Bees</a:t>
            </a:r>
            <a:r>
              <a:rPr lang="en-US" altLang="en-US" sz="2800" smtClean="0">
                <a:solidFill>
                  <a:srgbClr val="002060"/>
                </a:solidFill>
              </a:rPr>
              <a:t> – are the most important group of flower pollinators</a:t>
            </a:r>
          </a:p>
          <a:p>
            <a:pPr eaLnBrk="1" hangingPunct="1"/>
            <a:r>
              <a:rPr lang="en-US" altLang="en-US" sz="2800" smtClean="0">
                <a:solidFill>
                  <a:srgbClr val="002060"/>
                </a:solidFill>
              </a:rPr>
              <a:t>They live on the nectar and feed </a:t>
            </a:r>
            <a:br>
              <a:rPr lang="en-US" altLang="en-US" sz="2800" smtClean="0">
                <a:solidFill>
                  <a:srgbClr val="002060"/>
                </a:solidFill>
              </a:rPr>
            </a:br>
            <a:r>
              <a:rPr lang="en-US" altLang="en-US" sz="2800" smtClean="0">
                <a:solidFill>
                  <a:srgbClr val="002060"/>
                </a:solidFill>
              </a:rPr>
              <a:t>larvae, also eat the pollen.</a:t>
            </a:r>
          </a:p>
          <a:p>
            <a:pPr eaLnBrk="1" hangingPunct="1"/>
            <a:r>
              <a:rPr lang="en-US" altLang="en-US" sz="2800" smtClean="0">
                <a:solidFill>
                  <a:srgbClr val="002060"/>
                </a:solidFill>
              </a:rPr>
              <a:t>Bees are guided by sight and</a:t>
            </a:r>
            <a:br>
              <a:rPr lang="en-US" altLang="en-US" sz="2800" smtClean="0">
                <a:solidFill>
                  <a:srgbClr val="002060"/>
                </a:solidFill>
              </a:rPr>
            </a:br>
            <a:r>
              <a:rPr lang="en-US" altLang="en-US" sz="2800" smtClean="0">
                <a:solidFill>
                  <a:srgbClr val="002060"/>
                </a:solidFill>
              </a:rPr>
              <a:t>smell</a:t>
            </a:r>
          </a:p>
        </p:txBody>
      </p:sp>
      <p:pic>
        <p:nvPicPr>
          <p:cNvPr id="98308" name="Picture 5" descr="BEE-ON-FLOW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286000"/>
            <a:ext cx="24384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7" descr="B0205302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506913"/>
            <a:ext cx="3467100"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9" descr="potan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876800"/>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1" name="Picture 11" descr="Flower_Cartoo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228600"/>
            <a:ext cx="1508125"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5245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46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a:hlinkClick r:id="rId2"/>
          </p:cNvPr>
          <p:cNvSpPr>
            <a:spLocks noChangeArrowheads="1"/>
          </p:cNvSpPr>
          <p:nvPr/>
        </p:nvSpPr>
        <p:spPr bwMode="auto">
          <a:xfrm>
            <a:off x="1714500" y="1285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sz="4800">
              <a:latin typeface="Times New Roman" pitchFamily="18" charset="0"/>
            </a:endParaRPr>
          </a:p>
        </p:txBody>
      </p:sp>
      <p:pic>
        <p:nvPicPr>
          <p:cNvPr id="99331" name="Picture 2" descr="http://www.thealpinehouse.fsnet.co.uk/crocus%20pages/images/pulchellus%20zephyr%20Pollination%2001.JPG">
            <a:hlinkClick r:id="rId2"/>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14500" y="1285875"/>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2" name="Text Box 4"/>
          <p:cNvSpPr txBox="1">
            <a:spLocks noChangeArrowheads="1"/>
          </p:cNvSpPr>
          <p:nvPr/>
        </p:nvSpPr>
        <p:spPr bwMode="auto">
          <a:xfrm>
            <a:off x="0" y="56388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algn="ctr" eaLnBrk="1" hangingPunct="1">
              <a:spcBef>
                <a:spcPct val="50000"/>
              </a:spcBef>
            </a:pPr>
            <a:r>
              <a:rPr lang="en-GB" altLang="en-US">
                <a:latin typeface="Times New Roman" pitchFamily="18" charset="0"/>
              </a:rPr>
              <a:t>Bees are really important for pollination</a:t>
            </a:r>
          </a:p>
        </p:txBody>
      </p:sp>
    </p:spTree>
    <p:extLst>
      <p:ext uri="{BB962C8B-B14F-4D97-AF65-F5344CB8AC3E}">
        <p14:creationId xmlns:p14="http://schemas.microsoft.com/office/powerpoint/2010/main" val="8364789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sz="quarter"/>
          </p:nvPr>
        </p:nvSpPr>
        <p:spPr/>
        <p:txBody>
          <a:bodyPr/>
          <a:lstStyle/>
          <a:p>
            <a:pPr eaLnBrk="1" hangingPunct="1"/>
            <a:r>
              <a:rPr lang="en-US" altLang="en-US" smtClean="0"/>
              <a:t>Pollination by bees and birds</a:t>
            </a:r>
          </a:p>
        </p:txBody>
      </p:sp>
      <p:pic>
        <p:nvPicPr>
          <p:cNvPr id="100355" name="Picture 3"/>
          <p:cNvPicPr>
            <a:picLocks noChangeAspect="1" noChangeArrowheads="1"/>
          </p:cNvPicPr>
          <p:nvPr>
            <p:ph sz="quarter" idx="1"/>
          </p:nvPr>
        </p:nvPicPr>
        <p:blipFill>
          <a:blip r:embed="rId2">
            <a:lum bright="6000" contrast="6000"/>
            <a:extLst>
              <a:ext uri="{28A0092B-C50C-407E-A947-70E740481C1C}">
                <a14:useLocalDpi xmlns:a14="http://schemas.microsoft.com/office/drawing/2010/main" val="0"/>
              </a:ext>
            </a:extLst>
          </a:blip>
          <a:srcRect/>
          <a:stretch>
            <a:fillRect/>
          </a:stretch>
        </p:blipFill>
        <p:spPr>
          <a:xfrm>
            <a:off x="1524000" y="1752600"/>
            <a:ext cx="2792413" cy="1981200"/>
          </a:xfrm>
          <a:noFill/>
        </p:spPr>
      </p:pic>
      <p:pic>
        <p:nvPicPr>
          <p:cNvPr id="100356" name="Picture 4"/>
          <p:cNvPicPr>
            <a:picLocks noChangeAspect="1" noChangeArrowheads="1"/>
          </p:cNvPicPr>
          <p:nvPr>
            <p:ph sz="quarter" idx="2"/>
          </p:nvPr>
        </p:nvPicPr>
        <p:blipFill>
          <a:blip r:embed="rId3">
            <a:lum bright="6000" contrast="6000"/>
            <a:extLst>
              <a:ext uri="{28A0092B-C50C-407E-A947-70E740481C1C}">
                <a14:useLocalDpi xmlns:a14="http://schemas.microsoft.com/office/drawing/2010/main" val="0"/>
              </a:ext>
            </a:extLst>
          </a:blip>
          <a:srcRect/>
          <a:stretch>
            <a:fillRect/>
          </a:stretch>
        </p:blipFill>
        <p:spPr>
          <a:xfrm>
            <a:off x="1549400" y="3810000"/>
            <a:ext cx="2743200" cy="2441575"/>
          </a:xfrm>
          <a:noFill/>
        </p:spPr>
      </p:pic>
      <p:pic>
        <p:nvPicPr>
          <p:cNvPr id="100357" name="Picture 5"/>
          <p:cNvPicPr>
            <a:picLocks noChangeAspect="1" noChangeArrowheads="1"/>
          </p:cNvPicPr>
          <p:nvPr>
            <p:ph sz="quarter" idx="3"/>
          </p:nvPr>
        </p:nvPicPr>
        <p:blipFill>
          <a:blip r:embed="rId4">
            <a:lum bright="6000" contrast="6000"/>
            <a:extLst>
              <a:ext uri="{28A0092B-C50C-407E-A947-70E740481C1C}">
                <a14:useLocalDpi xmlns:a14="http://schemas.microsoft.com/office/drawing/2010/main" val="0"/>
              </a:ext>
            </a:extLst>
          </a:blip>
          <a:srcRect/>
          <a:stretch>
            <a:fillRect/>
          </a:stretch>
        </p:blipFill>
        <p:spPr>
          <a:xfrm>
            <a:off x="4478338" y="3962400"/>
            <a:ext cx="3276600" cy="2220913"/>
          </a:xfrm>
          <a:noFill/>
        </p:spPr>
      </p:pic>
      <p:pic>
        <p:nvPicPr>
          <p:cNvPr id="100358" name="Picture 6"/>
          <p:cNvPicPr>
            <a:picLocks noChangeAspect="1" noChangeArrowheads="1"/>
          </p:cNvPicPr>
          <p:nvPr>
            <p:ph sz="quarter" idx="4"/>
          </p:nvPr>
        </p:nvPicPr>
        <p:blipFill>
          <a:blip r:embed="rId5">
            <a:lum bright="6000" contrast="6000"/>
            <a:extLst>
              <a:ext uri="{28A0092B-C50C-407E-A947-70E740481C1C}">
                <a14:useLocalDpi xmlns:a14="http://schemas.microsoft.com/office/drawing/2010/main" val="0"/>
              </a:ext>
            </a:extLst>
          </a:blip>
          <a:srcRect t="10449" b="9494"/>
          <a:stretch>
            <a:fillRect/>
          </a:stretch>
        </p:blipFill>
        <p:spPr>
          <a:xfrm>
            <a:off x="4521200" y="1752600"/>
            <a:ext cx="3200400" cy="2133600"/>
          </a:xfrm>
          <a:noFill/>
        </p:spPr>
      </p:pic>
    </p:spTree>
    <p:extLst>
      <p:ext uri="{BB962C8B-B14F-4D97-AF65-F5344CB8AC3E}">
        <p14:creationId xmlns:p14="http://schemas.microsoft.com/office/powerpoint/2010/main" val="34948516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altLang="en-US" smtClean="0"/>
              <a:t>Pollination by bats </a:t>
            </a:r>
          </a:p>
        </p:txBody>
      </p:sp>
      <p:pic>
        <p:nvPicPr>
          <p:cNvPr id="101379" name="Picture 3"/>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833563" y="2322513"/>
            <a:ext cx="3387725" cy="2730500"/>
          </a:xfrm>
          <a:noFill/>
        </p:spPr>
      </p:pic>
      <p:pic>
        <p:nvPicPr>
          <p:cNvPr id="101380" name="Picture 4"/>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49888" y="2324100"/>
            <a:ext cx="2741612" cy="2741613"/>
          </a:xfrm>
          <a:noFill/>
        </p:spPr>
      </p:pic>
    </p:spTree>
    <p:extLst>
      <p:ext uri="{BB962C8B-B14F-4D97-AF65-F5344CB8AC3E}">
        <p14:creationId xmlns:p14="http://schemas.microsoft.com/office/powerpoint/2010/main" val="1983693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altLang="en-US" sz="4000" smtClean="0"/>
              <a:t>Symbiotic relationship between </a:t>
            </a:r>
            <a:br>
              <a:rPr lang="en-US" altLang="en-US" sz="4000" smtClean="0"/>
            </a:br>
            <a:r>
              <a:rPr lang="en-US" altLang="en-US" sz="4000" smtClean="0"/>
              <a:t>fig and wasp</a:t>
            </a:r>
          </a:p>
        </p:txBody>
      </p:sp>
      <p:pic>
        <p:nvPicPr>
          <p:cNvPr id="102403" name="Picture 3"/>
          <p:cNvPicPr>
            <a:picLocks noChangeAspect="1" noChangeArrowheads="1"/>
          </p:cNvPicPr>
          <p:nvPr>
            <p:ph idx="1"/>
          </p:nvPr>
        </p:nvPicPr>
        <p:blipFill>
          <a:blip r:embed="rId2">
            <a:lum contrast="12000"/>
            <a:extLst>
              <a:ext uri="{28A0092B-C50C-407E-A947-70E740481C1C}">
                <a14:useLocalDpi xmlns:a14="http://schemas.microsoft.com/office/drawing/2010/main" val="0"/>
              </a:ext>
            </a:extLst>
          </a:blip>
          <a:srcRect/>
          <a:stretch>
            <a:fillRect/>
          </a:stretch>
        </p:blipFill>
        <p:spPr>
          <a:xfrm>
            <a:off x="2782888" y="2703513"/>
            <a:ext cx="4648200" cy="2863850"/>
          </a:xfrm>
          <a:noFill/>
        </p:spPr>
      </p:pic>
    </p:spTree>
    <p:extLst>
      <p:ext uri="{BB962C8B-B14F-4D97-AF65-F5344CB8AC3E}">
        <p14:creationId xmlns:p14="http://schemas.microsoft.com/office/powerpoint/2010/main" val="36673318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idx="4294967295"/>
          </p:nvPr>
        </p:nvSpPr>
        <p:spPr>
          <a:xfrm>
            <a:off x="838200" y="603250"/>
            <a:ext cx="7885113" cy="1073150"/>
          </a:xfrm>
        </p:spPr>
        <p:txBody>
          <a:bodyPr anchor="ctr"/>
          <a:lstStyle/>
          <a:p>
            <a:pPr eaLnBrk="1" hangingPunct="1"/>
            <a:r>
              <a:rPr lang="en-US" altLang="en-US" b="1" smtClean="0">
                <a:solidFill>
                  <a:srgbClr val="008000"/>
                </a:solidFill>
              </a:rPr>
              <a:t>Pollination and Fertilization</a:t>
            </a:r>
          </a:p>
        </p:txBody>
      </p:sp>
      <p:sp>
        <p:nvSpPr>
          <p:cNvPr id="11267" name="Rectangle 3"/>
          <p:cNvSpPr>
            <a:spLocks noGrp="1" noChangeArrowheads="1"/>
          </p:cNvSpPr>
          <p:nvPr>
            <p:ph type="body" idx="4294967295"/>
          </p:nvPr>
        </p:nvSpPr>
        <p:spPr>
          <a:xfrm>
            <a:off x="685800" y="1981200"/>
            <a:ext cx="7467600" cy="3124200"/>
          </a:xfrm>
        </p:spPr>
        <p:txBody>
          <a:bodyPr/>
          <a:lstStyle/>
          <a:p>
            <a:pPr eaLnBrk="1" hangingPunct="1"/>
            <a:r>
              <a:rPr lang="en-US" altLang="en-US" sz="2400" smtClean="0">
                <a:solidFill>
                  <a:srgbClr val="008000"/>
                </a:solidFill>
              </a:rPr>
              <a:t>Pollen contains 2 nuclei: </a:t>
            </a:r>
          </a:p>
          <a:p>
            <a:pPr lvl="1" eaLnBrk="1" hangingPunct="1"/>
            <a:r>
              <a:rPr lang="en-US" altLang="en-US" sz="2000" smtClean="0">
                <a:solidFill>
                  <a:srgbClr val="008000"/>
                </a:solidFill>
              </a:rPr>
              <a:t>a </a:t>
            </a:r>
            <a:r>
              <a:rPr lang="en-US" altLang="en-US" sz="2000" b="1" smtClean="0">
                <a:solidFill>
                  <a:srgbClr val="008000"/>
                </a:solidFill>
              </a:rPr>
              <a:t>sperm</a:t>
            </a:r>
            <a:r>
              <a:rPr lang="en-US" altLang="en-US" sz="2000" smtClean="0">
                <a:solidFill>
                  <a:srgbClr val="008000"/>
                </a:solidFill>
              </a:rPr>
              <a:t> nucleus and </a:t>
            </a:r>
          </a:p>
          <a:p>
            <a:pPr lvl="1" eaLnBrk="1" hangingPunct="1"/>
            <a:r>
              <a:rPr lang="en-US" altLang="en-US" sz="2000" b="1" smtClean="0">
                <a:solidFill>
                  <a:srgbClr val="008000"/>
                </a:solidFill>
              </a:rPr>
              <a:t>tube</a:t>
            </a:r>
            <a:r>
              <a:rPr lang="en-US" altLang="en-US" sz="2000" smtClean="0">
                <a:solidFill>
                  <a:srgbClr val="008000"/>
                </a:solidFill>
              </a:rPr>
              <a:t> nucleus</a:t>
            </a:r>
          </a:p>
          <a:p>
            <a:pPr eaLnBrk="1" hangingPunct="1"/>
            <a:r>
              <a:rPr lang="en-US" altLang="en-US" sz="2400" smtClean="0">
                <a:solidFill>
                  <a:srgbClr val="008000"/>
                </a:solidFill>
              </a:rPr>
              <a:t>Sperm nucleus is protected in gametophyte tissue </a:t>
            </a:r>
          </a:p>
        </p:txBody>
      </p:sp>
      <p:pic>
        <p:nvPicPr>
          <p:cNvPr id="11269" name="Picture 5" descr="poll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810000"/>
            <a:ext cx="17859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descr="poll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1148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38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457200" y="2286000"/>
            <a:ext cx="8001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2400">
                <a:latin typeface="Times New Roman" pitchFamily="18" charset="0"/>
              </a:rPr>
              <a:t>In short, growth is a vital process that brings about permanent and irreversible increase in size and weight. Some plants exhibit growth which is rapid but restricted to certain parts of the plant only, e.g. the tendrils and some fruits of some members of the Cucurbitaceae family and certain fruits such as okra or lady's finger </a:t>
            </a:r>
            <a:r>
              <a:rPr lang="en-US" altLang="en-US" sz="2400" i="1">
                <a:latin typeface="Times New Roman" pitchFamily="18" charset="0"/>
              </a:rPr>
              <a:t>(Abelmoschus esculentus), </a:t>
            </a:r>
            <a:r>
              <a:rPr lang="en-US" altLang="en-US" sz="2400">
                <a:latin typeface="Times New Roman" pitchFamily="18" charset="0"/>
              </a:rPr>
              <a:t>a member of the Malvaceae family.</a:t>
            </a:r>
            <a:endParaRPr lang="en-US" altLang="en-US" sz="2400"/>
          </a:p>
        </p:txBody>
      </p:sp>
    </p:spTree>
    <p:extLst>
      <p:ext uri="{BB962C8B-B14F-4D97-AF65-F5344CB8AC3E}">
        <p14:creationId xmlns:p14="http://schemas.microsoft.com/office/powerpoint/2010/main" val="16141587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685800" y="304800"/>
            <a:ext cx="7772400" cy="914400"/>
          </a:xfrm>
        </p:spPr>
        <p:txBody>
          <a:bodyPr anchor="ctr"/>
          <a:lstStyle/>
          <a:p>
            <a:pPr eaLnBrk="1" hangingPunct="1"/>
            <a:r>
              <a:rPr lang="en-US" altLang="en-US" b="1" smtClean="0">
                <a:solidFill>
                  <a:srgbClr val="008000"/>
                </a:solidFill>
              </a:rPr>
              <a:t>Pollination and Fertilization</a:t>
            </a:r>
          </a:p>
        </p:txBody>
      </p:sp>
      <p:sp>
        <p:nvSpPr>
          <p:cNvPr id="12291" name="Rectangle 3"/>
          <p:cNvSpPr>
            <a:spLocks noGrp="1" noChangeArrowheads="1"/>
          </p:cNvSpPr>
          <p:nvPr>
            <p:ph type="body" idx="4294967295"/>
          </p:nvPr>
        </p:nvSpPr>
        <p:spPr>
          <a:xfrm>
            <a:off x="457200" y="1981200"/>
            <a:ext cx="8458200" cy="4800600"/>
          </a:xfrm>
        </p:spPr>
        <p:txBody>
          <a:bodyPr/>
          <a:lstStyle/>
          <a:p>
            <a:pPr eaLnBrk="1" hangingPunct="1"/>
            <a:r>
              <a:rPr lang="en-US" altLang="en-US" sz="2800" b="1" smtClean="0">
                <a:solidFill>
                  <a:srgbClr val="008000"/>
                </a:solidFill>
              </a:rPr>
              <a:t>Pollination</a:t>
            </a:r>
            <a:r>
              <a:rPr lang="en-US" altLang="en-US" sz="2800" smtClean="0">
                <a:solidFill>
                  <a:srgbClr val="008000"/>
                </a:solidFill>
              </a:rPr>
              <a:t>: </a:t>
            </a:r>
          </a:p>
          <a:p>
            <a:pPr lvl="1" eaLnBrk="1" hangingPunct="1"/>
            <a:r>
              <a:rPr lang="en-US" altLang="en-US" sz="2400" smtClean="0">
                <a:solidFill>
                  <a:srgbClr val="008000"/>
                </a:solidFill>
              </a:rPr>
              <a:t>To transfer pollen from male anther to stigma.</a:t>
            </a:r>
          </a:p>
          <a:p>
            <a:pPr lvl="1" eaLnBrk="1" hangingPunct="1"/>
            <a:r>
              <a:rPr lang="en-US" altLang="en-US" sz="2400" smtClean="0">
                <a:solidFill>
                  <a:srgbClr val="008000"/>
                </a:solidFill>
              </a:rPr>
              <a:t>Pollen sticks to stigma, starts growing a pollen tube</a:t>
            </a:r>
          </a:p>
          <a:p>
            <a:pPr eaLnBrk="1" hangingPunct="1"/>
            <a:r>
              <a:rPr lang="en-US" altLang="en-US" sz="2800" b="1" smtClean="0">
                <a:solidFill>
                  <a:srgbClr val="008000"/>
                </a:solidFill>
              </a:rPr>
              <a:t>Fertilization</a:t>
            </a:r>
          </a:p>
          <a:p>
            <a:pPr lvl="1" eaLnBrk="1" hangingPunct="1"/>
            <a:r>
              <a:rPr lang="en-US" altLang="en-US" sz="2400" smtClean="0">
                <a:solidFill>
                  <a:srgbClr val="008000"/>
                </a:solidFill>
              </a:rPr>
              <a:t>begins when tube grows toward egg</a:t>
            </a:r>
          </a:p>
        </p:txBody>
      </p:sp>
      <p:pic>
        <p:nvPicPr>
          <p:cNvPr id="12295" name="Picture 7" descr="Pollen_GFP1"/>
          <p:cNvPicPr>
            <a:picLocks noChangeAspect="1" noChangeArrowheads="1"/>
          </p:cNvPicPr>
          <p:nvPr/>
        </p:nvPicPr>
        <p:blipFill>
          <a:blip r:embed="rId2">
            <a:lum bright="12000" contrast="30000"/>
            <a:extLst>
              <a:ext uri="{28A0092B-C50C-407E-A947-70E740481C1C}">
                <a14:useLocalDpi xmlns:a14="http://schemas.microsoft.com/office/drawing/2010/main" val="0"/>
              </a:ext>
            </a:extLst>
          </a:blip>
          <a:srcRect/>
          <a:stretch>
            <a:fillRect/>
          </a:stretch>
        </p:blipFill>
        <p:spPr bwMode="auto">
          <a:xfrm>
            <a:off x="2895600" y="4670425"/>
            <a:ext cx="29718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2413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2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C:\Courses\courses 2014\Hort 607 Breeding horticultural plants\1610201434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28600"/>
            <a:ext cx="4495800" cy="599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6655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1066800" y="914400"/>
            <a:ext cx="7772400" cy="762000"/>
          </a:xfrm>
        </p:spPr>
        <p:txBody>
          <a:bodyPr anchor="ctr"/>
          <a:lstStyle/>
          <a:p>
            <a:pPr eaLnBrk="1" hangingPunct="1"/>
            <a:r>
              <a:rPr lang="en-US" altLang="en-US" b="1" smtClean="0">
                <a:solidFill>
                  <a:srgbClr val="008000"/>
                </a:solidFill>
              </a:rPr>
              <a:t>Double Fertilization</a:t>
            </a:r>
          </a:p>
        </p:txBody>
      </p:sp>
      <p:sp>
        <p:nvSpPr>
          <p:cNvPr id="13315" name="Rectangle 3"/>
          <p:cNvSpPr>
            <a:spLocks noGrp="1" noChangeArrowheads="1"/>
          </p:cNvSpPr>
          <p:nvPr>
            <p:ph type="body" idx="4294967295"/>
          </p:nvPr>
        </p:nvSpPr>
        <p:spPr>
          <a:xfrm>
            <a:off x="228600" y="1981200"/>
            <a:ext cx="8686800" cy="4648200"/>
          </a:xfrm>
        </p:spPr>
        <p:txBody>
          <a:bodyPr/>
          <a:lstStyle/>
          <a:p>
            <a:pPr eaLnBrk="1" hangingPunct="1"/>
            <a:r>
              <a:rPr lang="en-US" altLang="en-US" sz="2400" smtClean="0">
                <a:solidFill>
                  <a:srgbClr val="008000"/>
                </a:solidFill>
              </a:rPr>
              <a:t>The process by which two male gametes enter the embryo sac and both participate in fertilization, one with egg and other with polar nuclei is called double fertilization.</a:t>
            </a:r>
          </a:p>
          <a:p>
            <a:pPr eaLnBrk="1" hangingPunct="1"/>
            <a:r>
              <a:rPr lang="en-US" altLang="en-US" sz="2400" smtClean="0">
                <a:solidFill>
                  <a:srgbClr val="008000"/>
                </a:solidFill>
              </a:rPr>
              <a:t> One sperm nucleus fertilizes egg, producing a </a:t>
            </a:r>
            <a:r>
              <a:rPr lang="en-US" altLang="en-US" sz="2400" b="1" smtClean="0">
                <a:solidFill>
                  <a:srgbClr val="008000"/>
                </a:solidFill>
              </a:rPr>
              <a:t>zygote</a:t>
            </a:r>
            <a:r>
              <a:rPr lang="en-US" altLang="en-US" sz="2400" smtClean="0">
                <a:solidFill>
                  <a:srgbClr val="008000"/>
                </a:solidFill>
              </a:rPr>
              <a:t> (2n) </a:t>
            </a:r>
          </a:p>
          <a:p>
            <a:pPr lvl="1" eaLnBrk="1" hangingPunct="1"/>
            <a:r>
              <a:rPr lang="en-US" altLang="en-US" sz="2400" smtClean="0">
                <a:solidFill>
                  <a:srgbClr val="008000"/>
                </a:solidFill>
                <a:sym typeface="Wingdings" pitchFamily="2" charset="2"/>
              </a:rPr>
              <a:t>plant </a:t>
            </a:r>
            <a:r>
              <a:rPr lang="en-US" altLang="en-US" sz="2400" b="1" smtClean="0">
                <a:solidFill>
                  <a:srgbClr val="008000"/>
                </a:solidFill>
                <a:sym typeface="Wingdings" pitchFamily="2" charset="2"/>
              </a:rPr>
              <a:t>embryo </a:t>
            </a:r>
            <a:r>
              <a:rPr lang="en-US" altLang="en-US" sz="2400" smtClean="0">
                <a:solidFill>
                  <a:srgbClr val="008000"/>
                </a:solidFill>
                <a:sym typeface="Wingdings" pitchFamily="2" charset="2"/>
              </a:rPr>
              <a:t>inside the seed</a:t>
            </a:r>
            <a:endParaRPr lang="en-US" altLang="en-US" sz="2400" b="1" smtClean="0">
              <a:solidFill>
                <a:srgbClr val="008000"/>
              </a:solidFill>
            </a:endParaRPr>
          </a:p>
          <a:p>
            <a:pPr eaLnBrk="1" hangingPunct="1"/>
            <a:r>
              <a:rPr lang="en-US" altLang="en-US" sz="2400" smtClean="0">
                <a:solidFill>
                  <a:srgbClr val="008000"/>
                </a:solidFill>
              </a:rPr>
              <a:t>Another sperm nucleus fuses with polar nuclei, </a:t>
            </a:r>
          </a:p>
          <a:p>
            <a:pPr lvl="1" eaLnBrk="1" hangingPunct="1"/>
            <a:r>
              <a:rPr lang="en-US" altLang="en-US" sz="2400" smtClean="0">
                <a:solidFill>
                  <a:srgbClr val="008000"/>
                </a:solidFill>
              </a:rPr>
              <a:t>resulting in a triploid </a:t>
            </a:r>
            <a:r>
              <a:rPr lang="en-US" altLang="en-US" sz="2400" b="1" smtClean="0">
                <a:solidFill>
                  <a:srgbClr val="008000"/>
                </a:solidFill>
              </a:rPr>
              <a:t>endosperm</a:t>
            </a:r>
            <a:r>
              <a:rPr lang="en-US" altLang="en-US" sz="2400" smtClean="0">
                <a:solidFill>
                  <a:srgbClr val="008000"/>
                </a:solidFill>
              </a:rPr>
              <a:t> (3n)</a:t>
            </a:r>
          </a:p>
          <a:p>
            <a:pPr eaLnBrk="1" hangingPunct="1"/>
            <a:r>
              <a:rPr lang="en-US" altLang="en-US" sz="2400" smtClean="0">
                <a:solidFill>
                  <a:srgbClr val="008000"/>
                </a:solidFill>
              </a:rPr>
              <a:t>Endosperm </a:t>
            </a:r>
          </a:p>
          <a:p>
            <a:pPr lvl="1" eaLnBrk="1" hangingPunct="1"/>
            <a:r>
              <a:rPr lang="en-US" altLang="en-US" sz="2400" smtClean="0">
                <a:solidFill>
                  <a:srgbClr val="008000"/>
                </a:solidFill>
              </a:rPr>
              <a:t>source of food for the young embryo.</a:t>
            </a:r>
          </a:p>
        </p:txBody>
      </p:sp>
    </p:spTree>
    <p:extLst>
      <p:ext uri="{BB962C8B-B14F-4D97-AF65-F5344CB8AC3E}">
        <p14:creationId xmlns:p14="http://schemas.microsoft.com/office/powerpoint/2010/main" val="3435714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3"/>
          <p:cNvSpPr>
            <a:spLocks noGrp="1"/>
          </p:cNvSpPr>
          <p:nvPr>
            <p:ph type="sldNum" sz="quarter" idx="12"/>
          </p:nvPr>
        </p:nvSpPr>
        <p:spPr>
          <a:xfrm>
            <a:off x="65532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fld id="{C4CBF64D-D400-4446-BF73-A82109DD7E40}" type="slidenum">
              <a:rPr lang="en-US" altLang="en-US" sz="1400" smtClean="0">
                <a:latin typeface="Times New Roman" pitchFamily="18" charset="0"/>
              </a:rPr>
              <a:pPr/>
              <a:t>63</a:t>
            </a:fld>
            <a:endParaRPr lang="en-US" altLang="en-US" sz="1400" smtClean="0">
              <a:latin typeface="Times New Roman" pitchFamily="18" charset="0"/>
            </a:endParaRPr>
          </a:p>
        </p:txBody>
      </p:sp>
      <p:sp>
        <p:nvSpPr>
          <p:cNvPr id="107523" name="Text Box 2"/>
          <p:cNvSpPr txBox="1">
            <a:spLocks noChangeArrowheads="1"/>
          </p:cNvSpPr>
          <p:nvPr/>
        </p:nvSpPr>
        <p:spPr bwMode="auto">
          <a:xfrm>
            <a:off x="5486400" y="2438400"/>
            <a:ext cx="36576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93700" indent="-393700">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eaLnBrk="1" hangingPunct="1">
              <a:buFont typeface="Times" pitchFamily="18" charset="0"/>
              <a:buChar char="•"/>
            </a:pPr>
            <a:r>
              <a:rPr lang="en-US" altLang="en-US" sz="2400">
                <a:solidFill>
                  <a:srgbClr val="008000"/>
                </a:solidFill>
                <a:latin typeface="Times New Roman" pitchFamily="18" charset="0"/>
              </a:rPr>
              <a:t>One sperm fertilizes the egg cell to develop into the embryo. </a:t>
            </a:r>
          </a:p>
          <a:p>
            <a:pPr eaLnBrk="1" hangingPunct="1">
              <a:buFont typeface="Times" pitchFamily="18" charset="0"/>
              <a:buChar char="•"/>
            </a:pPr>
            <a:endParaRPr lang="en-US" altLang="en-US" sz="2400">
              <a:solidFill>
                <a:srgbClr val="008000"/>
              </a:solidFill>
              <a:latin typeface="Times New Roman" pitchFamily="18" charset="0"/>
            </a:endParaRPr>
          </a:p>
          <a:p>
            <a:pPr eaLnBrk="1" hangingPunct="1">
              <a:buFont typeface="Times" pitchFamily="18" charset="0"/>
              <a:buChar char="•"/>
            </a:pPr>
            <a:r>
              <a:rPr lang="en-US" altLang="en-US" sz="2400">
                <a:solidFill>
                  <a:srgbClr val="008000"/>
                </a:solidFill>
                <a:latin typeface="Times New Roman" pitchFamily="18" charset="0"/>
              </a:rPr>
              <a:t>the other sperm fertilizes the diploid central cell nucleus to develop into the endosperm.</a:t>
            </a:r>
          </a:p>
        </p:txBody>
      </p:sp>
      <p:grpSp>
        <p:nvGrpSpPr>
          <p:cNvPr id="107524" name="Group 24"/>
          <p:cNvGrpSpPr>
            <a:grpSpLocks/>
          </p:cNvGrpSpPr>
          <p:nvPr/>
        </p:nvGrpSpPr>
        <p:grpSpPr bwMode="auto">
          <a:xfrm>
            <a:off x="381000" y="2133600"/>
            <a:ext cx="5410200" cy="4267200"/>
            <a:chOff x="0" y="1008"/>
            <a:chExt cx="3408" cy="2688"/>
          </a:xfrm>
        </p:grpSpPr>
        <p:pic>
          <p:nvPicPr>
            <p:cNvPr id="107526" name="Picture 3"/>
            <p:cNvPicPr>
              <a:picLocks noChangeAspect="1" noChangeArrowheads="1"/>
            </p:cNvPicPr>
            <p:nvPr/>
          </p:nvPicPr>
          <p:blipFill>
            <a:blip r:embed="rId3">
              <a:extLst>
                <a:ext uri="{28A0092B-C50C-407E-A947-70E740481C1C}">
                  <a14:useLocalDpi xmlns:a14="http://schemas.microsoft.com/office/drawing/2010/main" val="0"/>
                </a:ext>
              </a:extLst>
            </a:blip>
            <a:srcRect l="59450" t="12286" r="6606" b="12286"/>
            <a:stretch>
              <a:fillRect/>
            </a:stretch>
          </p:blipFill>
          <p:spPr bwMode="auto">
            <a:xfrm>
              <a:off x="1296" y="1392"/>
              <a:ext cx="1727"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7" name="Line 4"/>
            <p:cNvSpPr>
              <a:spLocks noChangeShapeType="1"/>
            </p:cNvSpPr>
            <p:nvPr/>
          </p:nvSpPr>
          <p:spPr bwMode="auto">
            <a:xfrm flipV="1">
              <a:off x="1104" y="2928"/>
              <a:ext cx="864" cy="33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7528" name="Text Box 5"/>
            <p:cNvSpPr txBox="1">
              <a:spLocks noChangeArrowheads="1"/>
            </p:cNvSpPr>
            <p:nvPr/>
          </p:nvSpPr>
          <p:spPr bwMode="auto">
            <a:xfrm>
              <a:off x="448" y="3216"/>
              <a:ext cx="91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eaLnBrk="1" hangingPunct="1"/>
              <a:r>
                <a:rPr lang="en-US" altLang="en-US" sz="2400">
                  <a:latin typeface="Times New Roman" pitchFamily="18" charset="0"/>
                </a:rPr>
                <a:t>Micropyle</a:t>
              </a:r>
            </a:p>
          </p:txBody>
        </p:sp>
        <p:sp>
          <p:nvSpPr>
            <p:cNvPr id="107529" name="Line 6"/>
            <p:cNvSpPr>
              <a:spLocks noChangeShapeType="1"/>
            </p:cNvSpPr>
            <p:nvPr/>
          </p:nvSpPr>
          <p:spPr bwMode="auto">
            <a:xfrm>
              <a:off x="1008" y="2496"/>
              <a:ext cx="1056" cy="14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7530" name="Text Box 7"/>
            <p:cNvSpPr txBox="1">
              <a:spLocks noChangeArrowheads="1"/>
            </p:cNvSpPr>
            <p:nvPr/>
          </p:nvSpPr>
          <p:spPr bwMode="auto">
            <a:xfrm>
              <a:off x="720" y="2160"/>
              <a:ext cx="4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eaLnBrk="1" hangingPunct="1"/>
              <a:r>
                <a:rPr lang="en-US" altLang="en-US" sz="2400">
                  <a:latin typeface="Times New Roman" pitchFamily="18" charset="0"/>
                </a:rPr>
                <a:t>Egg</a:t>
              </a:r>
            </a:p>
          </p:txBody>
        </p:sp>
        <p:sp>
          <p:nvSpPr>
            <p:cNvPr id="107531" name="Line 8"/>
            <p:cNvSpPr>
              <a:spLocks noChangeShapeType="1"/>
            </p:cNvSpPr>
            <p:nvPr/>
          </p:nvSpPr>
          <p:spPr bwMode="auto">
            <a:xfrm flipV="1">
              <a:off x="1008" y="2784"/>
              <a:ext cx="912" cy="14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7532" name="Line 9"/>
            <p:cNvSpPr>
              <a:spLocks noChangeShapeType="1"/>
            </p:cNvSpPr>
            <p:nvPr/>
          </p:nvSpPr>
          <p:spPr bwMode="auto">
            <a:xfrm>
              <a:off x="1536" y="2832"/>
              <a:ext cx="528"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7533" name="Text Box 10"/>
            <p:cNvSpPr txBox="1">
              <a:spLocks noChangeArrowheads="1"/>
            </p:cNvSpPr>
            <p:nvPr/>
          </p:nvSpPr>
          <p:spPr bwMode="auto">
            <a:xfrm>
              <a:off x="0" y="2544"/>
              <a:ext cx="8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eaLnBrk="1" hangingPunct="1"/>
              <a:r>
                <a:rPr lang="en-US" altLang="en-US" sz="2400">
                  <a:latin typeface="Times New Roman" pitchFamily="18" charset="0"/>
                </a:rPr>
                <a:t>Synergids</a:t>
              </a:r>
            </a:p>
          </p:txBody>
        </p:sp>
        <p:sp>
          <p:nvSpPr>
            <p:cNvPr id="107534" name="Line 11"/>
            <p:cNvSpPr>
              <a:spLocks noChangeShapeType="1"/>
            </p:cNvSpPr>
            <p:nvPr/>
          </p:nvSpPr>
          <p:spPr bwMode="auto">
            <a:xfrm>
              <a:off x="1536" y="1488"/>
              <a:ext cx="432" cy="38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7535" name="Text Box 12"/>
            <p:cNvSpPr txBox="1">
              <a:spLocks noChangeArrowheads="1"/>
            </p:cNvSpPr>
            <p:nvPr/>
          </p:nvSpPr>
          <p:spPr bwMode="auto">
            <a:xfrm>
              <a:off x="1296" y="1152"/>
              <a:ext cx="1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eaLnBrk="1" hangingPunct="1"/>
              <a:r>
                <a:rPr lang="en-US" altLang="en-US" sz="2400">
                  <a:latin typeface="Times New Roman" pitchFamily="18" charset="0"/>
                </a:rPr>
                <a:t>Antipodal cells</a:t>
              </a:r>
            </a:p>
          </p:txBody>
        </p:sp>
        <p:sp>
          <p:nvSpPr>
            <p:cNvPr id="107536" name="Line 13"/>
            <p:cNvSpPr>
              <a:spLocks noChangeShapeType="1"/>
            </p:cNvSpPr>
            <p:nvPr/>
          </p:nvSpPr>
          <p:spPr bwMode="auto">
            <a:xfrm>
              <a:off x="1056" y="1872"/>
              <a:ext cx="912" cy="38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7537" name="Text Box 14"/>
            <p:cNvSpPr txBox="1">
              <a:spLocks noChangeArrowheads="1"/>
            </p:cNvSpPr>
            <p:nvPr/>
          </p:nvSpPr>
          <p:spPr bwMode="auto">
            <a:xfrm>
              <a:off x="432" y="1536"/>
              <a:ext cx="129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eaLnBrk="1" hangingPunct="1"/>
              <a:r>
                <a:rPr lang="en-US" altLang="en-US" sz="2400">
                  <a:latin typeface="Times New Roman" pitchFamily="18" charset="0"/>
                </a:rPr>
                <a:t>Central cell nuclei</a:t>
              </a:r>
            </a:p>
          </p:txBody>
        </p:sp>
        <p:sp>
          <p:nvSpPr>
            <p:cNvPr id="107538" name="Line 15"/>
            <p:cNvSpPr>
              <a:spLocks noChangeShapeType="1"/>
            </p:cNvSpPr>
            <p:nvPr/>
          </p:nvSpPr>
          <p:spPr bwMode="auto">
            <a:xfrm flipH="1" flipV="1">
              <a:off x="2640" y="2928"/>
              <a:ext cx="384" cy="19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7539" name="Text Box 16"/>
            <p:cNvSpPr txBox="1">
              <a:spLocks noChangeArrowheads="1"/>
            </p:cNvSpPr>
            <p:nvPr/>
          </p:nvSpPr>
          <p:spPr bwMode="auto">
            <a:xfrm>
              <a:off x="1824" y="3408"/>
              <a:ext cx="6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eaLnBrk="1" hangingPunct="1"/>
              <a:r>
                <a:rPr lang="en-US" altLang="en-US" sz="2400">
                  <a:latin typeface="Times New Roman" pitchFamily="18" charset="0"/>
                </a:rPr>
                <a:t>Sperms</a:t>
              </a:r>
            </a:p>
          </p:txBody>
        </p:sp>
        <p:sp>
          <p:nvSpPr>
            <p:cNvPr id="107540" name="Text Box 17"/>
            <p:cNvSpPr txBox="1">
              <a:spLocks noChangeArrowheads="1"/>
            </p:cNvSpPr>
            <p:nvPr/>
          </p:nvSpPr>
          <p:spPr bwMode="auto">
            <a:xfrm>
              <a:off x="2736" y="3072"/>
              <a:ext cx="67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eaLnBrk="1" hangingPunct="1"/>
              <a:r>
                <a:rPr lang="en-US" altLang="en-US" sz="2400">
                  <a:latin typeface="Times New Roman" pitchFamily="18" charset="0"/>
                </a:rPr>
                <a:t>Pollen tube</a:t>
              </a:r>
            </a:p>
          </p:txBody>
        </p:sp>
        <p:sp>
          <p:nvSpPr>
            <p:cNvPr id="107541" name="Line 19"/>
            <p:cNvSpPr>
              <a:spLocks noChangeShapeType="1"/>
            </p:cNvSpPr>
            <p:nvPr/>
          </p:nvSpPr>
          <p:spPr bwMode="auto">
            <a:xfrm>
              <a:off x="960" y="1296"/>
              <a:ext cx="624" cy="52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7542" name="Text Box 20"/>
            <p:cNvSpPr txBox="1">
              <a:spLocks noChangeArrowheads="1"/>
            </p:cNvSpPr>
            <p:nvPr/>
          </p:nvSpPr>
          <p:spPr bwMode="auto">
            <a:xfrm>
              <a:off x="336" y="1008"/>
              <a:ext cx="6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eaLnBrk="1" hangingPunct="1"/>
              <a:r>
                <a:rPr lang="en-US" altLang="en-US" sz="2400">
                  <a:latin typeface="Times New Roman" pitchFamily="18" charset="0"/>
                </a:rPr>
                <a:t>Ovule</a:t>
              </a:r>
            </a:p>
          </p:txBody>
        </p:sp>
      </p:grpSp>
      <p:sp>
        <p:nvSpPr>
          <p:cNvPr id="107525" name="Text Box 21"/>
          <p:cNvSpPr txBox="1">
            <a:spLocks noChangeArrowheads="1"/>
          </p:cNvSpPr>
          <p:nvPr/>
        </p:nvSpPr>
        <p:spPr bwMode="auto">
          <a:xfrm>
            <a:off x="2514600" y="914400"/>
            <a:ext cx="3981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eaLnBrk="1" hangingPunct="1"/>
            <a:r>
              <a:rPr lang="en-US" altLang="en-US" sz="3600" b="1">
                <a:solidFill>
                  <a:srgbClr val="008000"/>
                </a:solidFill>
                <a:latin typeface="Times New Roman" pitchFamily="18" charset="0"/>
              </a:rPr>
              <a:t>Double fertilization</a:t>
            </a:r>
          </a:p>
        </p:txBody>
      </p:sp>
    </p:spTree>
    <p:extLst>
      <p:ext uri="{BB962C8B-B14F-4D97-AF65-F5344CB8AC3E}">
        <p14:creationId xmlns:p14="http://schemas.microsoft.com/office/powerpoint/2010/main" val="8594167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4"/>
          <p:cNvSpPr>
            <a:spLocks noGrp="1" noChangeArrowheads="1"/>
          </p:cNvSpPr>
          <p:nvPr>
            <p:ph type="title" idx="4294967295"/>
          </p:nvPr>
        </p:nvSpPr>
        <p:spPr>
          <a:xfrm>
            <a:off x="457200" y="277813"/>
            <a:ext cx="8458200" cy="636587"/>
          </a:xfrm>
        </p:spPr>
        <p:txBody>
          <a:bodyPr anchor="ctr"/>
          <a:lstStyle/>
          <a:p>
            <a:pPr eaLnBrk="1" hangingPunct="1"/>
            <a:r>
              <a:rPr lang="en-US" altLang="en-US" sz="3200" b="1" u="sng" smtClean="0"/>
              <a:t>POLLINATION &amp; DOUBLE FERTILIZATION</a:t>
            </a:r>
          </a:p>
        </p:txBody>
      </p:sp>
      <p:pic>
        <p:nvPicPr>
          <p:cNvPr id="108547" name="Picture 8" descr="doublefertiliz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95400"/>
            <a:ext cx="6781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8076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609600" y="2286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en-US" sz="4000" b="1" u="sng">
                <a:solidFill>
                  <a:srgbClr val="008000"/>
                </a:solidFill>
                <a:latin typeface="Times New Roman" pitchFamily="18" charset="0"/>
                <a:cs typeface="Times New Roman" pitchFamily="18" charset="0"/>
              </a:rPr>
              <a:t>ANGIOSPERM LIFE CYCLE</a:t>
            </a:r>
            <a:endParaRPr lang="en-US" altLang="en-US" sz="4000" b="1" u="sng">
              <a:solidFill>
                <a:srgbClr val="008000"/>
              </a:solidFill>
              <a:latin typeface="Times New Roman" pitchFamily="18" charset="0"/>
            </a:endParaRPr>
          </a:p>
        </p:txBody>
      </p:sp>
      <p:sp>
        <p:nvSpPr>
          <p:cNvPr id="109571" name="Rectangle 3"/>
          <p:cNvSpPr>
            <a:spLocks noChangeArrowheads="1"/>
          </p:cNvSpPr>
          <p:nvPr/>
        </p:nvSpPr>
        <p:spPr bwMode="auto">
          <a:xfrm>
            <a:off x="3175" y="-433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sz="4800">
              <a:latin typeface="Times New Roman" pitchFamily="18" charset="0"/>
            </a:endParaRPr>
          </a:p>
        </p:txBody>
      </p:sp>
      <p:pic>
        <p:nvPicPr>
          <p:cNvPr id="109572" name="Picture 4" descr="17-10-AngiospermCycl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600"/>
            <a:ext cx="8153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35064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594"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050" name="Photo Editor Photo" r:id="rId3" imgW="6095238" imgH="4571429" progId="MSPhotoEd.3">
                  <p:embed/>
                </p:oleObj>
              </mc:Choice>
              <mc:Fallback>
                <p:oleObj name="Photo Editor Photo" r:id="rId3" imgW="6095238" imgH="457142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359722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4"/>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extLst>
      <p:ext uri="{BB962C8B-B14F-4D97-AF65-F5344CB8AC3E}">
        <p14:creationId xmlns:p14="http://schemas.microsoft.com/office/powerpoint/2010/main" val="31151846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36513" y="0"/>
            <a:ext cx="9220200" cy="1524000"/>
          </a:xfrm>
        </p:spPr>
        <p:txBody>
          <a:bodyPr/>
          <a:lstStyle/>
          <a:p>
            <a:r>
              <a:rPr lang="en-US" altLang="en-US" sz="3600" b="1" smtClean="0"/>
              <a:t>Parthenocarpy and parthenogenesis</a:t>
            </a:r>
            <a:r>
              <a:rPr lang="en-US" altLang="en-US" smtClean="0"/>
              <a:t/>
            </a:r>
            <a:br>
              <a:rPr lang="en-US" altLang="en-US" smtClean="0"/>
            </a:br>
            <a:endParaRPr lang="en-US" altLang="en-US" smtClean="0"/>
          </a:p>
        </p:txBody>
      </p:sp>
      <p:sp>
        <p:nvSpPr>
          <p:cNvPr id="112643" name="Content Placeholder 2"/>
          <p:cNvSpPr>
            <a:spLocks noGrp="1"/>
          </p:cNvSpPr>
          <p:nvPr>
            <p:ph idx="1"/>
          </p:nvPr>
        </p:nvSpPr>
        <p:spPr>
          <a:xfrm>
            <a:off x="609600" y="2057400"/>
            <a:ext cx="7772400" cy="4114800"/>
          </a:xfrm>
        </p:spPr>
        <p:txBody>
          <a:bodyPr/>
          <a:lstStyle/>
          <a:p>
            <a:pPr>
              <a:buClr>
                <a:srgbClr val="3333CC"/>
              </a:buClr>
            </a:pPr>
            <a:r>
              <a:rPr lang="en-US" altLang="en-US" smtClean="0">
                <a:solidFill>
                  <a:srgbClr val="000000"/>
                </a:solidFill>
              </a:rPr>
              <a:t>Parthenocarpy</a:t>
            </a:r>
          </a:p>
          <a:p>
            <a:r>
              <a:rPr lang="en-US" altLang="en-US" smtClean="0"/>
              <a:t>The development of fruit without fertilization is called Parthenocarpy</a:t>
            </a:r>
          </a:p>
          <a:p>
            <a:r>
              <a:rPr lang="en-US" altLang="en-US" smtClean="0"/>
              <a:t>Banana, grapes pineapple, mulberries</a:t>
            </a:r>
          </a:p>
          <a:p>
            <a:endParaRPr lang="en-US" altLang="en-US" smtClean="0"/>
          </a:p>
          <a:p>
            <a:r>
              <a:rPr lang="en-US" altLang="en-US" smtClean="0"/>
              <a:t>Parthenogenesis</a:t>
            </a:r>
          </a:p>
          <a:p>
            <a:r>
              <a:rPr lang="en-US" altLang="en-US" smtClean="0"/>
              <a:t>The development of seed with without fertilization is called parthenogenesis</a:t>
            </a:r>
          </a:p>
        </p:txBody>
      </p:sp>
    </p:spTree>
    <p:extLst>
      <p:ext uri="{BB962C8B-B14F-4D97-AF65-F5344CB8AC3E}">
        <p14:creationId xmlns:p14="http://schemas.microsoft.com/office/powerpoint/2010/main" val="27145704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6" name="Picture 4"/>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bwMode="auto">
          <a:xfrm>
            <a:off x="715963" y="274638"/>
            <a:ext cx="7710487" cy="5851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7004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46436"/>
                                        </p:tgtEl>
                                        <p:attrNameLst>
                                          <p:attrName>style.visibility</p:attrName>
                                        </p:attrNameLst>
                                      </p:cBhvr>
                                      <p:to>
                                        <p:strVal val="visible"/>
                                      </p:to>
                                    </p:set>
                                    <p:anim calcmode="lin" valueType="num">
                                      <p:cBhvr>
                                        <p:cTn id="7" dur="500" fill="hold"/>
                                        <p:tgtEl>
                                          <p:spTgt spid="146436"/>
                                        </p:tgtEl>
                                        <p:attrNameLst>
                                          <p:attrName>ppt_w</p:attrName>
                                        </p:attrNameLst>
                                      </p:cBhvr>
                                      <p:tavLst>
                                        <p:tav tm="0">
                                          <p:val>
                                            <p:fltVal val="0"/>
                                          </p:val>
                                        </p:tav>
                                        <p:tav tm="100000">
                                          <p:val>
                                            <p:strVal val="#ppt_w"/>
                                          </p:val>
                                        </p:tav>
                                      </p:tavLst>
                                    </p:anim>
                                    <p:anim calcmode="lin" valueType="num">
                                      <p:cBhvr>
                                        <p:cTn id="8" dur="500" fill="hold"/>
                                        <p:tgtEl>
                                          <p:spTgt spid="1464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ChangeArrowheads="1"/>
          </p:cNvSpPr>
          <p:nvPr/>
        </p:nvSpPr>
        <p:spPr bwMode="auto">
          <a:xfrm>
            <a:off x="533400" y="1995488"/>
            <a:ext cx="7924800" cy="486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2000"/>
              <a:t>Growth in living organisms is not uniform throughout the life span. Growth takes Heredity place at a faster rate till the plants or animals attain maturity. </a:t>
            </a:r>
          </a:p>
          <a:p>
            <a:pPr algn="just"/>
            <a:r>
              <a:rPr lang="en-US" altLang="en-US" sz="2000"/>
              <a:t>Then it slows down and at a particular time it stops. Later in life death occurs. </a:t>
            </a:r>
          </a:p>
          <a:p>
            <a:pPr algn="just"/>
            <a:r>
              <a:rPr lang="en-US" altLang="en-US" sz="2000"/>
              <a:t>All these changes that occur in an organism starting from its beginning till its death may collectively be termed as development. </a:t>
            </a:r>
          </a:p>
          <a:p>
            <a:pPr algn="just"/>
            <a:r>
              <a:rPr lang="en-US" altLang="en-US" sz="2000"/>
              <a:t>Development is associated with morphogenesis and differentiation. Morphogenesis is the process of development of shape and structure of an organism; and differentiation is the process of change in cells, tissues or organs to carry out different functions.</a:t>
            </a:r>
          </a:p>
          <a:p>
            <a:pPr algn="just"/>
            <a:endParaRPr lang="en-US" altLang="en-US"/>
          </a:p>
          <a:p>
            <a:pPr algn="just"/>
            <a:endParaRPr lang="en-US" altLang="en-US"/>
          </a:p>
          <a:p>
            <a:pPr algn="just"/>
            <a:endParaRPr lang="en-US" altLang="en-US"/>
          </a:p>
          <a:p>
            <a:pPr algn="just"/>
            <a:endParaRPr lang="en-US" altLang="en-US"/>
          </a:p>
          <a:p>
            <a:pPr algn="just"/>
            <a:endParaRPr lang="en-US" altLang="en-US"/>
          </a:p>
        </p:txBody>
      </p:sp>
    </p:spTree>
    <p:extLst>
      <p:ext uri="{BB962C8B-B14F-4D97-AF65-F5344CB8AC3E}">
        <p14:creationId xmlns:p14="http://schemas.microsoft.com/office/powerpoint/2010/main" val="4952873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descr="Large confetti"/>
          <p:cNvSpPr>
            <a:spLocks noGrp="1" noChangeArrowheads="1"/>
          </p:cNvSpPr>
          <p:nvPr>
            <p:ph type="title" idx="4294967295"/>
          </p:nvPr>
        </p:nvSpPr>
        <p:spPr/>
        <p:txBody>
          <a:bodyPr anchor="ctr"/>
          <a:lstStyle/>
          <a:p>
            <a:pPr eaLnBrk="1" hangingPunct="1"/>
            <a:r>
              <a:rPr lang="en-US" altLang="en-US" b="1" smtClean="0">
                <a:solidFill>
                  <a:srgbClr val="C00000"/>
                </a:solidFill>
              </a:rPr>
              <a:t>Phase changes</a:t>
            </a:r>
          </a:p>
        </p:txBody>
      </p:sp>
      <p:sp>
        <p:nvSpPr>
          <p:cNvPr id="114691" name="Rectangle 3"/>
          <p:cNvSpPr>
            <a:spLocks noGrp="1" noChangeArrowheads="1"/>
          </p:cNvSpPr>
          <p:nvPr>
            <p:ph type="body" idx="4294967295"/>
          </p:nvPr>
        </p:nvSpPr>
        <p:spPr/>
        <p:txBody>
          <a:bodyPr/>
          <a:lstStyle/>
          <a:p>
            <a:pPr eaLnBrk="1" hangingPunct="1"/>
            <a:r>
              <a:rPr lang="en-US" altLang="en-US" b="1" smtClean="0">
                <a:solidFill>
                  <a:srgbClr val="002060"/>
                </a:solidFill>
              </a:rPr>
              <a:t>Juvenility</a:t>
            </a:r>
          </a:p>
          <a:p>
            <a:pPr eaLnBrk="1" hangingPunct="1"/>
            <a:r>
              <a:rPr lang="en-US" altLang="en-US" b="1" smtClean="0">
                <a:solidFill>
                  <a:srgbClr val="002060"/>
                </a:solidFill>
              </a:rPr>
              <a:t>Maturity</a:t>
            </a:r>
          </a:p>
          <a:p>
            <a:pPr eaLnBrk="1" hangingPunct="1"/>
            <a:r>
              <a:rPr lang="en-US" altLang="en-US" b="1" smtClean="0">
                <a:solidFill>
                  <a:srgbClr val="002060"/>
                </a:solidFill>
              </a:rPr>
              <a:t>Fruit growth and development</a:t>
            </a:r>
          </a:p>
          <a:p>
            <a:pPr eaLnBrk="1" hangingPunct="1"/>
            <a:r>
              <a:rPr lang="en-US" altLang="en-US" b="1" smtClean="0">
                <a:solidFill>
                  <a:srgbClr val="002060"/>
                </a:solidFill>
              </a:rPr>
              <a:t>Senescence and death</a:t>
            </a:r>
          </a:p>
          <a:p>
            <a:pPr lvl="1" eaLnBrk="1" hangingPunct="1"/>
            <a:r>
              <a:rPr lang="en-US" altLang="en-US" b="1" smtClean="0">
                <a:solidFill>
                  <a:srgbClr val="002060"/>
                </a:solidFill>
              </a:rPr>
              <a:t>Abscission- shedding of fruit or leaves</a:t>
            </a:r>
          </a:p>
        </p:txBody>
      </p:sp>
    </p:spTree>
    <p:extLst>
      <p:ext uri="{BB962C8B-B14F-4D97-AF65-F5344CB8AC3E}">
        <p14:creationId xmlns:p14="http://schemas.microsoft.com/office/powerpoint/2010/main" val="7828409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475"/>
            <a:ext cx="9144000" cy="662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69534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a:xfrm>
            <a:off x="1219200" y="304800"/>
            <a:ext cx="8915400" cy="1295400"/>
          </a:xfrm>
        </p:spPr>
        <p:txBody>
          <a:bodyPr anchor="ctr"/>
          <a:lstStyle/>
          <a:p>
            <a:pPr eaLnBrk="1" hangingPunct="1"/>
            <a:r>
              <a:rPr lang="en-US" altLang="en-US" b="1" smtClean="0"/>
              <a:t>Fruit Development and Senescence</a:t>
            </a:r>
            <a:endParaRPr lang="en-US" altLang="en-US" smtClean="0"/>
          </a:p>
        </p:txBody>
      </p:sp>
      <p:sp>
        <p:nvSpPr>
          <p:cNvPr id="116739" name="AutoShape 3"/>
          <p:cNvSpPr>
            <a:spLocks noChangeArrowheads="1"/>
          </p:cNvSpPr>
          <p:nvPr/>
        </p:nvSpPr>
        <p:spPr bwMode="auto">
          <a:xfrm>
            <a:off x="685800" y="2514600"/>
            <a:ext cx="8153400" cy="1095375"/>
          </a:xfrm>
          <a:prstGeom prst="homePlate">
            <a:avLst>
              <a:gd name="adj" fmla="val 100005"/>
            </a:avLst>
          </a:prstGeom>
          <a:solidFill>
            <a:srgbClr val="FF0000"/>
          </a:solidFill>
          <a:ln w="12700">
            <a:solidFill>
              <a:schemeClr val="tx1"/>
            </a:solidFill>
            <a:miter lim="800000"/>
            <a:headEnd type="none" w="sm" len="sm"/>
            <a:tailEnd type="none" w="sm" len="sm"/>
          </a:ln>
        </p:spPr>
        <p:txBody>
          <a:bodyPr wrap="none" anchor="ctr"/>
          <a:lstStyle/>
          <a:p>
            <a:pPr eaLnBrk="1" hangingPunct="1"/>
            <a:endParaRPr lang="en-US" altLang="en-US" sz="4800">
              <a:latin typeface="Times New Roman" pitchFamily="18" charset="0"/>
            </a:endParaRPr>
          </a:p>
        </p:txBody>
      </p:sp>
      <p:sp>
        <p:nvSpPr>
          <p:cNvPr id="116740" name="Rectangle 4"/>
          <p:cNvSpPr>
            <a:spLocks noChangeArrowheads="1"/>
          </p:cNvSpPr>
          <p:nvPr/>
        </p:nvSpPr>
        <p:spPr bwMode="auto">
          <a:xfrm>
            <a:off x="685800" y="2514600"/>
            <a:ext cx="533400" cy="1066800"/>
          </a:xfrm>
          <a:prstGeom prst="rect">
            <a:avLst/>
          </a:prstGeom>
          <a:solidFill>
            <a:srgbClr val="FF99CC"/>
          </a:solidFill>
          <a:ln w="12700">
            <a:solidFill>
              <a:schemeClr val="tx1"/>
            </a:solidFill>
            <a:miter lim="800000"/>
            <a:headEnd type="none" w="sm" len="sm"/>
            <a:tailEnd type="none" w="sm" len="sm"/>
          </a:ln>
        </p:spPr>
        <p:txBody>
          <a:bodyPr wrap="none" anchor="ctr"/>
          <a:lstStyle/>
          <a:p>
            <a:pPr eaLnBrk="1" hangingPunct="1"/>
            <a:endParaRPr lang="en-US" altLang="en-US" sz="4800">
              <a:latin typeface="Times New Roman" pitchFamily="18" charset="0"/>
            </a:endParaRPr>
          </a:p>
        </p:txBody>
      </p:sp>
      <p:sp>
        <p:nvSpPr>
          <p:cNvPr id="116741" name="Rectangle 5"/>
          <p:cNvSpPr>
            <a:spLocks noChangeArrowheads="1"/>
          </p:cNvSpPr>
          <p:nvPr/>
        </p:nvSpPr>
        <p:spPr bwMode="auto">
          <a:xfrm>
            <a:off x="1219200" y="2514600"/>
            <a:ext cx="914400" cy="1066800"/>
          </a:xfrm>
          <a:prstGeom prst="rect">
            <a:avLst/>
          </a:prstGeom>
          <a:solidFill>
            <a:srgbClr val="FFFF99"/>
          </a:solidFill>
          <a:ln w="12700">
            <a:solidFill>
              <a:schemeClr val="tx1"/>
            </a:solidFill>
            <a:miter lim="800000"/>
            <a:headEnd type="none" w="sm" len="sm"/>
            <a:tailEnd type="none" w="sm" len="sm"/>
          </a:ln>
        </p:spPr>
        <p:txBody>
          <a:bodyPr wrap="none" anchor="ctr"/>
          <a:lstStyle/>
          <a:p>
            <a:pPr eaLnBrk="1" hangingPunct="1"/>
            <a:endParaRPr lang="en-US" altLang="en-US" sz="4800">
              <a:latin typeface="Times New Roman" pitchFamily="18" charset="0"/>
            </a:endParaRPr>
          </a:p>
        </p:txBody>
      </p:sp>
      <p:sp>
        <p:nvSpPr>
          <p:cNvPr id="116742" name="Rectangle 6"/>
          <p:cNvSpPr>
            <a:spLocks noChangeArrowheads="1"/>
          </p:cNvSpPr>
          <p:nvPr/>
        </p:nvSpPr>
        <p:spPr bwMode="auto">
          <a:xfrm>
            <a:off x="2133600" y="2514600"/>
            <a:ext cx="2819400" cy="1066800"/>
          </a:xfrm>
          <a:prstGeom prst="rect">
            <a:avLst/>
          </a:prstGeom>
          <a:solidFill>
            <a:schemeClr val="accent1"/>
          </a:solidFill>
          <a:ln w="12700">
            <a:solidFill>
              <a:schemeClr val="tx1"/>
            </a:solidFill>
            <a:miter lim="800000"/>
            <a:headEnd type="none" w="sm" len="sm"/>
            <a:tailEnd type="none" w="sm" len="sm"/>
          </a:ln>
        </p:spPr>
        <p:txBody>
          <a:bodyPr wrap="none" anchor="ctr"/>
          <a:lstStyle/>
          <a:p>
            <a:pPr eaLnBrk="1" hangingPunct="1"/>
            <a:endParaRPr lang="en-US" altLang="en-US" sz="4800">
              <a:latin typeface="Times New Roman" pitchFamily="18" charset="0"/>
            </a:endParaRPr>
          </a:p>
        </p:txBody>
      </p:sp>
      <p:sp>
        <p:nvSpPr>
          <p:cNvPr id="116743" name="Rectangle 7"/>
          <p:cNvSpPr>
            <a:spLocks noChangeArrowheads="1"/>
          </p:cNvSpPr>
          <p:nvPr/>
        </p:nvSpPr>
        <p:spPr bwMode="auto">
          <a:xfrm>
            <a:off x="4953000" y="2514600"/>
            <a:ext cx="1371600" cy="1066800"/>
          </a:xfrm>
          <a:prstGeom prst="rect">
            <a:avLst/>
          </a:prstGeom>
          <a:solidFill>
            <a:srgbClr val="FFFF00"/>
          </a:solidFill>
          <a:ln w="12700">
            <a:solidFill>
              <a:schemeClr val="tx1"/>
            </a:solidFill>
            <a:miter lim="800000"/>
            <a:headEnd type="none" w="sm" len="sm"/>
            <a:tailEnd type="none" w="sm" len="sm"/>
          </a:ln>
        </p:spPr>
        <p:txBody>
          <a:bodyPr wrap="none" anchor="ctr"/>
          <a:lstStyle/>
          <a:p>
            <a:pPr eaLnBrk="1" hangingPunct="1"/>
            <a:endParaRPr lang="en-US" altLang="en-US" sz="4800">
              <a:latin typeface="Times New Roman" pitchFamily="18" charset="0"/>
            </a:endParaRPr>
          </a:p>
        </p:txBody>
      </p:sp>
      <p:sp>
        <p:nvSpPr>
          <p:cNvPr id="116744" name="Text Box 8"/>
          <p:cNvSpPr txBox="1">
            <a:spLocks noChangeArrowheads="1"/>
          </p:cNvSpPr>
          <p:nvPr/>
        </p:nvSpPr>
        <p:spPr bwMode="auto">
          <a:xfrm rot="-5400000">
            <a:off x="511175" y="2841625"/>
            <a:ext cx="83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eaLnBrk="1" hangingPunct="1">
              <a:spcBef>
                <a:spcPct val="50000"/>
              </a:spcBef>
            </a:pPr>
            <a:r>
              <a:rPr lang="en-US" altLang="en-US" sz="1600" b="1">
                <a:latin typeface="Times New Roman" pitchFamily="18" charset="0"/>
              </a:rPr>
              <a:t>Bloom</a:t>
            </a:r>
          </a:p>
        </p:txBody>
      </p:sp>
      <p:sp>
        <p:nvSpPr>
          <p:cNvPr id="116745" name="Rectangle 9"/>
          <p:cNvSpPr>
            <a:spLocks noChangeArrowheads="1"/>
          </p:cNvSpPr>
          <p:nvPr/>
        </p:nvSpPr>
        <p:spPr bwMode="auto">
          <a:xfrm>
            <a:off x="1219200" y="2743200"/>
            <a:ext cx="8636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gn="ctr" eaLnBrk="1" hangingPunct="1">
              <a:spcBef>
                <a:spcPct val="50000"/>
              </a:spcBef>
            </a:pPr>
            <a:r>
              <a:rPr lang="en-US" altLang="en-US" sz="1600" b="1">
                <a:latin typeface="Times New Roman" pitchFamily="18" charset="0"/>
              </a:rPr>
              <a:t>Cell</a:t>
            </a:r>
          </a:p>
          <a:p>
            <a:pPr algn="ctr" eaLnBrk="1" hangingPunct="1">
              <a:spcBef>
                <a:spcPct val="50000"/>
              </a:spcBef>
            </a:pPr>
            <a:r>
              <a:rPr lang="en-US" altLang="en-US" sz="1600" b="1">
                <a:latin typeface="Times New Roman" pitchFamily="18" charset="0"/>
              </a:rPr>
              <a:t>division</a:t>
            </a:r>
          </a:p>
        </p:txBody>
      </p:sp>
      <p:sp>
        <p:nvSpPr>
          <p:cNvPr id="116746" name="Rectangle 10"/>
          <p:cNvSpPr>
            <a:spLocks noChangeArrowheads="1"/>
          </p:cNvSpPr>
          <p:nvPr/>
        </p:nvSpPr>
        <p:spPr bwMode="auto">
          <a:xfrm>
            <a:off x="2590800" y="2895600"/>
            <a:ext cx="1828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ctr" eaLnBrk="1" hangingPunct="1">
              <a:spcBef>
                <a:spcPct val="50000"/>
              </a:spcBef>
            </a:pPr>
            <a:r>
              <a:rPr lang="en-US" altLang="en-US" sz="1600" b="1">
                <a:latin typeface="Times New Roman" pitchFamily="18" charset="0"/>
              </a:rPr>
              <a:t>Cell enlargement</a:t>
            </a:r>
          </a:p>
        </p:txBody>
      </p:sp>
      <p:sp>
        <p:nvSpPr>
          <p:cNvPr id="116747" name="Rectangle 11"/>
          <p:cNvSpPr>
            <a:spLocks noChangeArrowheads="1"/>
          </p:cNvSpPr>
          <p:nvPr/>
        </p:nvSpPr>
        <p:spPr bwMode="auto">
          <a:xfrm>
            <a:off x="5029200" y="2895600"/>
            <a:ext cx="1190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eaLnBrk="1" hangingPunct="1">
              <a:spcBef>
                <a:spcPct val="50000"/>
              </a:spcBef>
            </a:pPr>
            <a:r>
              <a:rPr lang="en-US" altLang="en-US" sz="1600" b="1">
                <a:solidFill>
                  <a:srgbClr val="6666FF"/>
                </a:solidFill>
                <a:latin typeface="Times New Roman" pitchFamily="18" charset="0"/>
              </a:rPr>
              <a:t>Maturation</a:t>
            </a:r>
            <a:endParaRPr lang="en-US" altLang="en-US" sz="1600" b="1">
              <a:latin typeface="Times New Roman" pitchFamily="18" charset="0"/>
            </a:endParaRPr>
          </a:p>
        </p:txBody>
      </p:sp>
      <p:sp>
        <p:nvSpPr>
          <p:cNvPr id="116748" name="Rectangle 12"/>
          <p:cNvSpPr>
            <a:spLocks noChangeArrowheads="1"/>
          </p:cNvSpPr>
          <p:nvPr/>
        </p:nvSpPr>
        <p:spPr bwMode="auto">
          <a:xfrm>
            <a:off x="6400800" y="2895600"/>
            <a:ext cx="2290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eaLnBrk="1" hangingPunct="1">
              <a:spcBef>
                <a:spcPct val="50000"/>
              </a:spcBef>
            </a:pPr>
            <a:r>
              <a:rPr lang="en-US" altLang="en-US" sz="1600" b="1">
                <a:latin typeface="Times New Roman" pitchFamily="18" charset="0"/>
              </a:rPr>
              <a:t>Ripening       Senescence</a:t>
            </a:r>
          </a:p>
        </p:txBody>
      </p:sp>
      <p:sp>
        <p:nvSpPr>
          <p:cNvPr id="116749" name="AutoShape 15"/>
          <p:cNvSpPr>
            <a:spLocks/>
          </p:cNvSpPr>
          <p:nvPr/>
        </p:nvSpPr>
        <p:spPr bwMode="auto">
          <a:xfrm>
            <a:off x="1905000" y="5105400"/>
            <a:ext cx="2514600" cy="349250"/>
          </a:xfrm>
          <a:prstGeom prst="accentCallout2">
            <a:avLst>
              <a:gd name="adj1" fmla="val 32727"/>
              <a:gd name="adj2" fmla="val 103032"/>
              <a:gd name="adj3" fmla="val 32727"/>
              <a:gd name="adj4" fmla="val 127463"/>
              <a:gd name="adj5" fmla="val -552727"/>
              <a:gd name="adj6" fmla="val 176579"/>
            </a:avLst>
          </a:prstGeom>
          <a:solidFill>
            <a:schemeClr val="accent1"/>
          </a:solidFill>
          <a:ln w="12700">
            <a:solidFill>
              <a:srgbClr val="6666FF"/>
            </a:solidFill>
            <a:miter lim="800000"/>
            <a:headEnd type="none" w="sm" len="sm"/>
            <a:tailEnd type="none" w="sm" len="sm"/>
          </a:ln>
        </p:spPr>
        <p:txBody>
          <a:bodyPr>
            <a:spAutoFit/>
          </a:bodyPr>
          <a:lstStyle/>
          <a:p>
            <a:pPr algn="ctr" eaLnBrk="1" hangingPunct="1"/>
            <a:r>
              <a:rPr lang="en-US" altLang="en-US" sz="1600" b="1">
                <a:latin typeface="Times New Roman" pitchFamily="18" charset="0"/>
              </a:rPr>
              <a:t>Physiological maturity</a:t>
            </a:r>
          </a:p>
        </p:txBody>
      </p:sp>
      <p:sp>
        <p:nvSpPr>
          <p:cNvPr id="116750" name="AutoShape 17"/>
          <p:cNvSpPr>
            <a:spLocks/>
          </p:cNvSpPr>
          <p:nvPr/>
        </p:nvSpPr>
        <p:spPr bwMode="auto">
          <a:xfrm>
            <a:off x="4724400" y="1600200"/>
            <a:ext cx="1981200" cy="593725"/>
          </a:xfrm>
          <a:prstGeom prst="accentCallout2">
            <a:avLst>
              <a:gd name="adj1" fmla="val 19250"/>
              <a:gd name="adj2" fmla="val 103847"/>
              <a:gd name="adj3" fmla="val 19250"/>
              <a:gd name="adj4" fmla="val 104005"/>
              <a:gd name="adj5" fmla="val 208023"/>
              <a:gd name="adj6" fmla="val 104727"/>
            </a:avLst>
          </a:prstGeom>
          <a:solidFill>
            <a:schemeClr val="accent1"/>
          </a:solidFill>
          <a:ln w="12700">
            <a:solidFill>
              <a:schemeClr val="tx1"/>
            </a:solidFill>
            <a:miter lim="800000"/>
            <a:headEnd type="none" w="sm" len="sm"/>
            <a:tailEnd type="none" w="sm" len="sm"/>
          </a:ln>
        </p:spPr>
        <p:txBody>
          <a:bodyPr>
            <a:spAutoFit/>
          </a:bodyPr>
          <a:lstStyle/>
          <a:p>
            <a:pPr algn="ctr" eaLnBrk="1" hangingPunct="1"/>
            <a:r>
              <a:rPr lang="en-US" altLang="en-US" sz="1600" b="1">
                <a:latin typeface="Times New Roman" pitchFamily="18" charset="0"/>
              </a:rPr>
              <a:t>End of development and maturation</a:t>
            </a:r>
          </a:p>
        </p:txBody>
      </p:sp>
      <p:sp>
        <p:nvSpPr>
          <p:cNvPr id="116751" name="AutoShape 18"/>
          <p:cNvSpPr>
            <a:spLocks/>
          </p:cNvSpPr>
          <p:nvPr/>
        </p:nvSpPr>
        <p:spPr bwMode="auto">
          <a:xfrm>
            <a:off x="6197600" y="4216400"/>
            <a:ext cx="1847850" cy="838200"/>
          </a:xfrm>
          <a:prstGeom prst="accentCallout2">
            <a:avLst>
              <a:gd name="adj1" fmla="val 13634"/>
              <a:gd name="adj2" fmla="val 104125"/>
              <a:gd name="adj3" fmla="val 13634"/>
              <a:gd name="adj4" fmla="val 104125"/>
              <a:gd name="adj5" fmla="val -110606"/>
              <a:gd name="adj6" fmla="val 104125"/>
            </a:avLst>
          </a:prstGeom>
          <a:solidFill>
            <a:schemeClr val="accent1"/>
          </a:solidFill>
          <a:ln w="12700">
            <a:solidFill>
              <a:schemeClr val="tx1"/>
            </a:solidFill>
            <a:miter lim="800000"/>
            <a:headEnd type="none" w="sm" len="sm"/>
            <a:tailEnd type="none" w="sm" len="sm"/>
          </a:ln>
        </p:spPr>
        <p:txBody>
          <a:bodyPr>
            <a:spAutoFit/>
          </a:bodyPr>
          <a:lstStyle/>
          <a:p>
            <a:pPr algn="ctr" eaLnBrk="1" hangingPunct="1"/>
            <a:r>
              <a:rPr lang="en-US" altLang="en-US" sz="1600" b="1">
                <a:latin typeface="Times New Roman" pitchFamily="18" charset="0"/>
              </a:rPr>
              <a:t>Irreversible process leading to death</a:t>
            </a:r>
          </a:p>
        </p:txBody>
      </p:sp>
      <p:sp>
        <p:nvSpPr>
          <p:cNvPr id="116752" name="Rectangle 20"/>
          <p:cNvSpPr>
            <a:spLocks noChangeArrowheads="1"/>
          </p:cNvSpPr>
          <p:nvPr/>
        </p:nvSpPr>
        <p:spPr bwMode="auto">
          <a:xfrm>
            <a:off x="1981200" y="1905000"/>
            <a:ext cx="2486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eaLnBrk="1" hangingPunct="1"/>
            <a:r>
              <a:rPr lang="en-US" altLang="en-US" sz="3200" b="1">
                <a:solidFill>
                  <a:srgbClr val="002060"/>
                </a:solidFill>
                <a:latin typeface="Times New Roman" pitchFamily="18" charset="0"/>
              </a:rPr>
              <a:t>Development</a:t>
            </a:r>
          </a:p>
        </p:txBody>
      </p:sp>
      <p:sp>
        <p:nvSpPr>
          <p:cNvPr id="116753" name="Line 22"/>
          <p:cNvSpPr>
            <a:spLocks noChangeShapeType="1"/>
          </p:cNvSpPr>
          <p:nvPr/>
        </p:nvSpPr>
        <p:spPr bwMode="auto">
          <a:xfrm>
            <a:off x="685800" y="2438400"/>
            <a:ext cx="6629400" cy="0"/>
          </a:xfrm>
          <a:prstGeom prst="line">
            <a:avLst/>
          </a:prstGeom>
          <a:noFill/>
          <a:ln w="508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6754" name="Line 23"/>
          <p:cNvSpPr>
            <a:spLocks noChangeShapeType="1"/>
          </p:cNvSpPr>
          <p:nvPr/>
        </p:nvSpPr>
        <p:spPr bwMode="auto">
          <a:xfrm>
            <a:off x="4953000" y="2667000"/>
            <a:ext cx="2438400" cy="0"/>
          </a:xfrm>
          <a:prstGeom prst="line">
            <a:avLst/>
          </a:prstGeom>
          <a:noFill/>
          <a:ln w="50800">
            <a:solidFill>
              <a:srgbClr val="3366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2014766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6"/>
          <p:cNvSpPr>
            <a:spLocks noGrp="1" noChangeArrowheads="1"/>
          </p:cNvSpPr>
          <p:nvPr>
            <p:ph type="title"/>
          </p:nvPr>
        </p:nvSpPr>
        <p:spPr/>
        <p:txBody>
          <a:bodyPr/>
          <a:lstStyle/>
          <a:p>
            <a:pPr eaLnBrk="1" hangingPunct="1"/>
            <a:r>
              <a:rPr lang="en-US" altLang="en-US" smtClean="0"/>
              <a:t>Stages of Fruit Development</a:t>
            </a:r>
          </a:p>
        </p:txBody>
      </p:sp>
      <p:sp>
        <p:nvSpPr>
          <p:cNvPr id="117763" name="Rectangle 7"/>
          <p:cNvSpPr>
            <a:spLocks noGrp="1" noChangeArrowheads="1"/>
          </p:cNvSpPr>
          <p:nvPr>
            <p:ph type="body" idx="1"/>
          </p:nvPr>
        </p:nvSpPr>
        <p:spPr/>
        <p:txBody>
          <a:bodyPr/>
          <a:lstStyle/>
          <a:p>
            <a:pPr eaLnBrk="1" hangingPunct="1">
              <a:lnSpc>
                <a:spcPct val="90000"/>
              </a:lnSpc>
              <a:buFont typeface="Wingdings" pitchFamily="2" charset="2"/>
              <a:buNone/>
            </a:pPr>
            <a:r>
              <a:rPr lang="en-US" altLang="en-US" sz="2400" b="1" smtClean="0"/>
              <a:t>Maturation</a:t>
            </a:r>
            <a:endParaRPr lang="en-US" altLang="en-US" sz="2400" smtClean="0"/>
          </a:p>
          <a:p>
            <a:pPr algn="just" eaLnBrk="1" hangingPunct="1">
              <a:lnSpc>
                <a:spcPct val="90000"/>
              </a:lnSpc>
            </a:pPr>
            <a:r>
              <a:rPr lang="en-US" altLang="en-US" sz="2000" b="1" smtClean="0"/>
              <a:t>stage of development leading to attainment of physiological or horticultural maturity</a:t>
            </a:r>
          </a:p>
          <a:p>
            <a:pPr algn="just" eaLnBrk="1" hangingPunct="1">
              <a:lnSpc>
                <a:spcPct val="90000"/>
              </a:lnSpc>
              <a:buFont typeface="Wingdings" pitchFamily="2" charset="2"/>
              <a:buNone/>
            </a:pPr>
            <a:r>
              <a:rPr lang="en-US" altLang="en-US" sz="2400" b="1" smtClean="0"/>
              <a:t>Physiological Maturity</a:t>
            </a:r>
            <a:endParaRPr lang="en-US" altLang="en-US" sz="2400" smtClean="0"/>
          </a:p>
          <a:p>
            <a:pPr algn="just" eaLnBrk="1" hangingPunct="1">
              <a:lnSpc>
                <a:spcPct val="90000"/>
              </a:lnSpc>
            </a:pPr>
            <a:r>
              <a:rPr lang="en-US" altLang="en-US" sz="2000" b="1" smtClean="0"/>
              <a:t>when a plant or plant part continue developing even if detached.</a:t>
            </a:r>
          </a:p>
          <a:p>
            <a:pPr algn="just" eaLnBrk="1" hangingPunct="1">
              <a:lnSpc>
                <a:spcPct val="90000"/>
              </a:lnSpc>
            </a:pPr>
            <a:r>
              <a:rPr lang="en-US" altLang="en-US" sz="2000" b="1" smtClean="0"/>
              <a:t>after full development before ripening if picked able to continue ripening </a:t>
            </a:r>
          </a:p>
          <a:p>
            <a:pPr algn="just" eaLnBrk="1" hangingPunct="1">
              <a:lnSpc>
                <a:spcPct val="90000"/>
              </a:lnSpc>
              <a:buFont typeface="Wingdings" pitchFamily="2" charset="2"/>
              <a:buNone/>
            </a:pPr>
            <a:r>
              <a:rPr lang="en-US" altLang="en-US" sz="2400" b="1" smtClean="0"/>
              <a:t>Horticultural maturity</a:t>
            </a:r>
            <a:endParaRPr lang="en-US" altLang="en-US" sz="2400" smtClean="0"/>
          </a:p>
          <a:p>
            <a:pPr algn="just" eaLnBrk="1" hangingPunct="1">
              <a:lnSpc>
                <a:spcPct val="90000"/>
              </a:lnSpc>
            </a:pPr>
            <a:r>
              <a:rPr lang="en-US" altLang="en-US" sz="2000" b="1" smtClean="0"/>
              <a:t>when a plant or plant part possesses prerequisites for utilization by consumers for a particular purpose</a:t>
            </a:r>
            <a:endParaRPr lang="en-US" altLang="en-US" sz="2400" smtClean="0"/>
          </a:p>
        </p:txBody>
      </p:sp>
      <p:pic>
        <p:nvPicPr>
          <p:cNvPr id="1177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198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237624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62000"/>
            <a:ext cx="7086600"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3328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10" name="Group 1035"/>
          <p:cNvGrpSpPr>
            <a:grpSpLocks/>
          </p:cNvGrpSpPr>
          <p:nvPr/>
        </p:nvGrpSpPr>
        <p:grpSpPr bwMode="auto">
          <a:xfrm>
            <a:off x="611188" y="692150"/>
            <a:ext cx="7926387" cy="5122863"/>
            <a:chOff x="451" y="618"/>
            <a:chExt cx="4993" cy="3227"/>
          </a:xfrm>
        </p:grpSpPr>
        <p:sp>
          <p:nvSpPr>
            <p:cNvPr id="119812" name="AutoShape 1029" descr="FRESA"/>
            <p:cNvSpPr>
              <a:spLocks noChangeAspect="1" noChangeArrowheads="1" noTextEdit="1"/>
            </p:cNvSpPr>
            <p:nvPr/>
          </p:nvSpPr>
          <p:spPr bwMode="auto">
            <a:xfrm>
              <a:off x="521" y="618"/>
              <a:ext cx="4808" cy="3132"/>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9813" name="Rectangle 1030"/>
            <p:cNvSpPr>
              <a:spLocks noChangeArrowheads="1"/>
            </p:cNvSpPr>
            <p:nvPr/>
          </p:nvSpPr>
          <p:spPr bwMode="auto">
            <a:xfrm>
              <a:off x="618" y="813"/>
              <a:ext cx="4701" cy="288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sz="4800">
                <a:latin typeface="Times New Roman" pitchFamily="18" charset="0"/>
              </a:endParaRPr>
            </a:p>
          </p:txBody>
        </p:sp>
        <p:sp>
          <p:nvSpPr>
            <p:cNvPr id="119814" name="Freeform 1031"/>
            <p:cNvSpPr>
              <a:spLocks/>
            </p:cNvSpPr>
            <p:nvPr/>
          </p:nvSpPr>
          <p:spPr bwMode="auto">
            <a:xfrm>
              <a:off x="451" y="3612"/>
              <a:ext cx="4984" cy="233"/>
            </a:xfrm>
            <a:custGeom>
              <a:avLst/>
              <a:gdLst>
                <a:gd name="T0" fmla="*/ 0 w 5249"/>
                <a:gd name="T1" fmla="*/ 55 h 245"/>
                <a:gd name="T2" fmla="*/ 54 w 5249"/>
                <a:gd name="T3" fmla="*/ 0 h 245"/>
                <a:gd name="T4" fmla="*/ 1055 w 5249"/>
                <a:gd name="T5" fmla="*/ 0 h 245"/>
                <a:gd name="T6" fmla="*/ 1110 w 5249"/>
                <a:gd name="T7" fmla="*/ 55 h 245"/>
                <a:gd name="T8" fmla="*/ 0 w 5249"/>
                <a:gd name="T9" fmla="*/ 55 h 245"/>
                <a:gd name="T10" fmla="*/ 0 60000 65536"/>
                <a:gd name="T11" fmla="*/ 0 60000 65536"/>
                <a:gd name="T12" fmla="*/ 0 60000 65536"/>
                <a:gd name="T13" fmla="*/ 0 60000 65536"/>
                <a:gd name="T14" fmla="*/ 0 60000 65536"/>
                <a:gd name="T15" fmla="*/ 0 w 5249"/>
                <a:gd name="T16" fmla="*/ 0 h 245"/>
                <a:gd name="T17" fmla="*/ 5249 w 5249"/>
                <a:gd name="T18" fmla="*/ 245 h 245"/>
              </a:gdLst>
              <a:ahLst/>
              <a:cxnLst>
                <a:cxn ang="T10">
                  <a:pos x="T0" y="T1"/>
                </a:cxn>
                <a:cxn ang="T11">
                  <a:pos x="T2" y="T3"/>
                </a:cxn>
                <a:cxn ang="T12">
                  <a:pos x="T4" y="T5"/>
                </a:cxn>
                <a:cxn ang="T13">
                  <a:pos x="T6" y="T7"/>
                </a:cxn>
                <a:cxn ang="T14">
                  <a:pos x="T8" y="T9"/>
                </a:cxn>
              </a:cxnLst>
              <a:rect l="T15" t="T16" r="T17" b="T18"/>
              <a:pathLst>
                <a:path w="5249" h="245">
                  <a:moveTo>
                    <a:pt x="0" y="245"/>
                  </a:moveTo>
                  <a:lnTo>
                    <a:pt x="254" y="0"/>
                  </a:lnTo>
                  <a:lnTo>
                    <a:pt x="4996" y="0"/>
                  </a:lnTo>
                  <a:lnTo>
                    <a:pt x="5249" y="245"/>
                  </a:lnTo>
                  <a:lnTo>
                    <a:pt x="0" y="245"/>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15" name="Freeform 1032"/>
            <p:cNvSpPr>
              <a:spLocks/>
            </p:cNvSpPr>
            <p:nvPr/>
          </p:nvSpPr>
          <p:spPr bwMode="auto">
            <a:xfrm>
              <a:off x="5195" y="638"/>
              <a:ext cx="240" cy="3207"/>
            </a:xfrm>
            <a:custGeom>
              <a:avLst/>
              <a:gdLst>
                <a:gd name="T0" fmla="*/ 52 w 253"/>
                <a:gd name="T1" fmla="*/ 717 h 3377"/>
                <a:gd name="T2" fmla="*/ 0 w 253"/>
                <a:gd name="T3" fmla="*/ 666 h 3377"/>
                <a:gd name="T4" fmla="*/ 0 w 253"/>
                <a:gd name="T5" fmla="*/ 51 h 3377"/>
                <a:gd name="T6" fmla="*/ 52 w 253"/>
                <a:gd name="T7" fmla="*/ 0 h 3377"/>
                <a:gd name="T8" fmla="*/ 52 w 253"/>
                <a:gd name="T9" fmla="*/ 717 h 3377"/>
                <a:gd name="T10" fmla="*/ 0 60000 65536"/>
                <a:gd name="T11" fmla="*/ 0 60000 65536"/>
                <a:gd name="T12" fmla="*/ 0 60000 65536"/>
                <a:gd name="T13" fmla="*/ 0 60000 65536"/>
                <a:gd name="T14" fmla="*/ 0 60000 65536"/>
                <a:gd name="T15" fmla="*/ 0 w 253"/>
                <a:gd name="T16" fmla="*/ 0 h 3377"/>
                <a:gd name="T17" fmla="*/ 253 w 253"/>
                <a:gd name="T18" fmla="*/ 3377 h 3377"/>
              </a:gdLst>
              <a:ahLst/>
              <a:cxnLst>
                <a:cxn ang="T10">
                  <a:pos x="T0" y="T1"/>
                </a:cxn>
                <a:cxn ang="T11">
                  <a:pos x="T2" y="T3"/>
                </a:cxn>
                <a:cxn ang="T12">
                  <a:pos x="T4" y="T5"/>
                </a:cxn>
                <a:cxn ang="T13">
                  <a:pos x="T6" y="T7"/>
                </a:cxn>
                <a:cxn ang="T14">
                  <a:pos x="T8" y="T9"/>
                </a:cxn>
              </a:cxnLst>
              <a:rect l="T15" t="T16" r="T17" b="T18"/>
              <a:pathLst>
                <a:path w="253" h="3377">
                  <a:moveTo>
                    <a:pt x="253" y="3377"/>
                  </a:moveTo>
                  <a:lnTo>
                    <a:pt x="0" y="3132"/>
                  </a:lnTo>
                  <a:lnTo>
                    <a:pt x="0" y="245"/>
                  </a:lnTo>
                  <a:lnTo>
                    <a:pt x="253" y="0"/>
                  </a:lnTo>
                  <a:lnTo>
                    <a:pt x="253" y="3377"/>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16" name="Freeform 1033"/>
            <p:cNvSpPr>
              <a:spLocks/>
            </p:cNvSpPr>
            <p:nvPr/>
          </p:nvSpPr>
          <p:spPr bwMode="auto">
            <a:xfrm>
              <a:off x="451" y="638"/>
              <a:ext cx="4993" cy="233"/>
            </a:xfrm>
            <a:custGeom>
              <a:avLst/>
              <a:gdLst>
                <a:gd name="T0" fmla="*/ 1113 w 5258"/>
                <a:gd name="T1" fmla="*/ 0 h 245"/>
                <a:gd name="T2" fmla="*/ 1058 w 5258"/>
                <a:gd name="T3" fmla="*/ 55 h 245"/>
                <a:gd name="T4" fmla="*/ 54 w 5258"/>
                <a:gd name="T5" fmla="*/ 55 h 245"/>
                <a:gd name="T6" fmla="*/ 0 w 5258"/>
                <a:gd name="T7" fmla="*/ 0 h 245"/>
                <a:gd name="T8" fmla="*/ 1114 w 5258"/>
                <a:gd name="T9" fmla="*/ 0 h 245"/>
                <a:gd name="T10" fmla="*/ 1113 w 5258"/>
                <a:gd name="T11" fmla="*/ 0 h 245"/>
                <a:gd name="T12" fmla="*/ 0 60000 65536"/>
                <a:gd name="T13" fmla="*/ 0 60000 65536"/>
                <a:gd name="T14" fmla="*/ 0 60000 65536"/>
                <a:gd name="T15" fmla="*/ 0 60000 65536"/>
                <a:gd name="T16" fmla="*/ 0 60000 65536"/>
                <a:gd name="T17" fmla="*/ 0 60000 65536"/>
                <a:gd name="T18" fmla="*/ 0 w 5258"/>
                <a:gd name="T19" fmla="*/ 0 h 245"/>
                <a:gd name="T20" fmla="*/ 5258 w 5258"/>
                <a:gd name="T21" fmla="*/ 245 h 245"/>
              </a:gdLst>
              <a:ahLst/>
              <a:cxnLst>
                <a:cxn ang="T12">
                  <a:pos x="T0" y="T1"/>
                </a:cxn>
                <a:cxn ang="T13">
                  <a:pos x="T2" y="T3"/>
                </a:cxn>
                <a:cxn ang="T14">
                  <a:pos x="T4" y="T5"/>
                </a:cxn>
                <a:cxn ang="T15">
                  <a:pos x="T6" y="T7"/>
                </a:cxn>
                <a:cxn ang="T16">
                  <a:pos x="T8" y="T9"/>
                </a:cxn>
                <a:cxn ang="T17">
                  <a:pos x="T10" y="T11"/>
                </a:cxn>
              </a:cxnLst>
              <a:rect l="T18" t="T19" r="T20" b="T21"/>
              <a:pathLst>
                <a:path w="5258" h="245">
                  <a:moveTo>
                    <a:pt x="5249" y="0"/>
                  </a:moveTo>
                  <a:lnTo>
                    <a:pt x="4996" y="245"/>
                  </a:lnTo>
                  <a:lnTo>
                    <a:pt x="254" y="245"/>
                  </a:lnTo>
                  <a:lnTo>
                    <a:pt x="0" y="0"/>
                  </a:lnTo>
                  <a:lnTo>
                    <a:pt x="5258" y="0"/>
                  </a:lnTo>
                  <a:lnTo>
                    <a:pt x="5249"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817" name="Freeform 1034"/>
            <p:cNvSpPr>
              <a:spLocks/>
            </p:cNvSpPr>
            <p:nvPr/>
          </p:nvSpPr>
          <p:spPr bwMode="auto">
            <a:xfrm>
              <a:off x="451" y="638"/>
              <a:ext cx="242" cy="3207"/>
            </a:xfrm>
            <a:custGeom>
              <a:avLst/>
              <a:gdLst>
                <a:gd name="T0" fmla="*/ 0 w 254"/>
                <a:gd name="T1" fmla="*/ 0 h 3377"/>
                <a:gd name="T2" fmla="*/ 60 w 254"/>
                <a:gd name="T3" fmla="*/ 51 h 3377"/>
                <a:gd name="T4" fmla="*/ 60 w 254"/>
                <a:gd name="T5" fmla="*/ 666 h 3377"/>
                <a:gd name="T6" fmla="*/ 0 w 254"/>
                <a:gd name="T7" fmla="*/ 717 h 3377"/>
                <a:gd name="T8" fmla="*/ 0 w 254"/>
                <a:gd name="T9" fmla="*/ 0 h 3377"/>
                <a:gd name="T10" fmla="*/ 0 60000 65536"/>
                <a:gd name="T11" fmla="*/ 0 60000 65536"/>
                <a:gd name="T12" fmla="*/ 0 60000 65536"/>
                <a:gd name="T13" fmla="*/ 0 60000 65536"/>
                <a:gd name="T14" fmla="*/ 0 60000 65536"/>
                <a:gd name="T15" fmla="*/ 0 w 254"/>
                <a:gd name="T16" fmla="*/ 0 h 3377"/>
                <a:gd name="T17" fmla="*/ 254 w 254"/>
                <a:gd name="T18" fmla="*/ 3377 h 3377"/>
              </a:gdLst>
              <a:ahLst/>
              <a:cxnLst>
                <a:cxn ang="T10">
                  <a:pos x="T0" y="T1"/>
                </a:cxn>
                <a:cxn ang="T11">
                  <a:pos x="T2" y="T3"/>
                </a:cxn>
                <a:cxn ang="T12">
                  <a:pos x="T4" y="T5"/>
                </a:cxn>
                <a:cxn ang="T13">
                  <a:pos x="T6" y="T7"/>
                </a:cxn>
                <a:cxn ang="T14">
                  <a:pos x="T8" y="T9"/>
                </a:cxn>
              </a:cxnLst>
              <a:rect l="T15" t="T16" r="T17" b="T18"/>
              <a:pathLst>
                <a:path w="254" h="3377">
                  <a:moveTo>
                    <a:pt x="0" y="0"/>
                  </a:moveTo>
                  <a:lnTo>
                    <a:pt x="254" y="245"/>
                  </a:lnTo>
                  <a:lnTo>
                    <a:pt x="254" y="3132"/>
                  </a:lnTo>
                  <a:lnTo>
                    <a:pt x="0" y="3377"/>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8317" name="Text Box 1037"/>
          <p:cNvSpPr txBox="1">
            <a:spLocks noChangeArrowheads="1"/>
          </p:cNvSpPr>
          <p:nvPr/>
        </p:nvSpPr>
        <p:spPr bwMode="auto">
          <a:xfrm>
            <a:off x="1619250" y="4941888"/>
            <a:ext cx="6184900" cy="396875"/>
          </a:xfrm>
          <a:prstGeom prst="rect">
            <a:avLst/>
          </a:prstGeom>
          <a:noFill/>
          <a:ln w="9525">
            <a:noFill/>
            <a:miter lim="800000"/>
            <a:headEnd/>
            <a:tailEnd/>
          </a:ln>
          <a:effectLst/>
        </p:spPr>
        <p:txBody>
          <a:bodyPr wrap="none">
            <a:spAutoFit/>
          </a:bodyPr>
          <a:lstStyle/>
          <a:p>
            <a:pPr eaLnBrk="1" hangingPunct="1">
              <a:defRPr/>
            </a:pPr>
            <a:r>
              <a:rPr lang="en-US" sz="2000" b="1">
                <a:solidFill>
                  <a:schemeClr val="bg1"/>
                </a:solidFill>
                <a:effectLst>
                  <a:outerShdw blurRad="38100" dist="38100" dir="2700000" algn="tl">
                    <a:srgbClr val="C0C0C0"/>
                  </a:outerShdw>
                </a:effectLst>
              </a:rPr>
              <a:t>STRAWBERRY –EXTERNAL COLOUR CHANGES. </a:t>
            </a:r>
          </a:p>
        </p:txBody>
      </p:sp>
    </p:spTree>
    <p:extLst>
      <p:ext uri="{BB962C8B-B14F-4D97-AF65-F5344CB8AC3E}">
        <p14:creationId xmlns:p14="http://schemas.microsoft.com/office/powerpoint/2010/main" val="17981043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834" name="Group 2"/>
          <p:cNvGrpSpPr>
            <a:grpSpLocks/>
          </p:cNvGrpSpPr>
          <p:nvPr/>
        </p:nvGrpSpPr>
        <p:grpSpPr bwMode="auto">
          <a:xfrm>
            <a:off x="611188" y="692150"/>
            <a:ext cx="7926387" cy="5122863"/>
            <a:chOff x="451" y="618"/>
            <a:chExt cx="4993" cy="3227"/>
          </a:xfrm>
        </p:grpSpPr>
        <p:sp>
          <p:nvSpPr>
            <p:cNvPr id="120836" name="AutoShape 3" descr="mangocortado"/>
            <p:cNvSpPr>
              <a:spLocks noChangeAspect="1" noChangeArrowheads="1" noTextEdit="1"/>
            </p:cNvSpPr>
            <p:nvPr/>
          </p:nvSpPr>
          <p:spPr bwMode="auto">
            <a:xfrm>
              <a:off x="521" y="618"/>
              <a:ext cx="4808" cy="3132"/>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0837" name="Rectangle 4"/>
            <p:cNvSpPr>
              <a:spLocks noChangeArrowheads="1"/>
            </p:cNvSpPr>
            <p:nvPr/>
          </p:nvSpPr>
          <p:spPr bwMode="auto">
            <a:xfrm>
              <a:off x="618" y="813"/>
              <a:ext cx="4701" cy="288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sz="4800">
                <a:latin typeface="Times New Roman" pitchFamily="18" charset="0"/>
              </a:endParaRPr>
            </a:p>
          </p:txBody>
        </p:sp>
        <p:sp>
          <p:nvSpPr>
            <p:cNvPr id="120838" name="Freeform 5"/>
            <p:cNvSpPr>
              <a:spLocks/>
            </p:cNvSpPr>
            <p:nvPr/>
          </p:nvSpPr>
          <p:spPr bwMode="auto">
            <a:xfrm>
              <a:off x="451" y="3612"/>
              <a:ext cx="4984" cy="233"/>
            </a:xfrm>
            <a:custGeom>
              <a:avLst/>
              <a:gdLst>
                <a:gd name="T0" fmla="*/ 0 w 5249"/>
                <a:gd name="T1" fmla="*/ 55 h 245"/>
                <a:gd name="T2" fmla="*/ 54 w 5249"/>
                <a:gd name="T3" fmla="*/ 0 h 245"/>
                <a:gd name="T4" fmla="*/ 1055 w 5249"/>
                <a:gd name="T5" fmla="*/ 0 h 245"/>
                <a:gd name="T6" fmla="*/ 1110 w 5249"/>
                <a:gd name="T7" fmla="*/ 55 h 245"/>
                <a:gd name="T8" fmla="*/ 0 w 5249"/>
                <a:gd name="T9" fmla="*/ 55 h 245"/>
                <a:gd name="T10" fmla="*/ 0 60000 65536"/>
                <a:gd name="T11" fmla="*/ 0 60000 65536"/>
                <a:gd name="T12" fmla="*/ 0 60000 65536"/>
                <a:gd name="T13" fmla="*/ 0 60000 65536"/>
                <a:gd name="T14" fmla="*/ 0 60000 65536"/>
                <a:gd name="T15" fmla="*/ 0 w 5249"/>
                <a:gd name="T16" fmla="*/ 0 h 245"/>
                <a:gd name="T17" fmla="*/ 5249 w 5249"/>
                <a:gd name="T18" fmla="*/ 245 h 245"/>
              </a:gdLst>
              <a:ahLst/>
              <a:cxnLst>
                <a:cxn ang="T10">
                  <a:pos x="T0" y="T1"/>
                </a:cxn>
                <a:cxn ang="T11">
                  <a:pos x="T2" y="T3"/>
                </a:cxn>
                <a:cxn ang="T12">
                  <a:pos x="T4" y="T5"/>
                </a:cxn>
                <a:cxn ang="T13">
                  <a:pos x="T6" y="T7"/>
                </a:cxn>
                <a:cxn ang="T14">
                  <a:pos x="T8" y="T9"/>
                </a:cxn>
              </a:cxnLst>
              <a:rect l="T15" t="T16" r="T17" b="T18"/>
              <a:pathLst>
                <a:path w="5249" h="245">
                  <a:moveTo>
                    <a:pt x="0" y="245"/>
                  </a:moveTo>
                  <a:lnTo>
                    <a:pt x="254" y="0"/>
                  </a:lnTo>
                  <a:lnTo>
                    <a:pt x="4996" y="0"/>
                  </a:lnTo>
                  <a:lnTo>
                    <a:pt x="5249" y="245"/>
                  </a:lnTo>
                  <a:lnTo>
                    <a:pt x="0" y="245"/>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39" name="Freeform 6"/>
            <p:cNvSpPr>
              <a:spLocks/>
            </p:cNvSpPr>
            <p:nvPr/>
          </p:nvSpPr>
          <p:spPr bwMode="auto">
            <a:xfrm>
              <a:off x="5195" y="638"/>
              <a:ext cx="240" cy="3207"/>
            </a:xfrm>
            <a:custGeom>
              <a:avLst/>
              <a:gdLst>
                <a:gd name="T0" fmla="*/ 52 w 253"/>
                <a:gd name="T1" fmla="*/ 717 h 3377"/>
                <a:gd name="T2" fmla="*/ 0 w 253"/>
                <a:gd name="T3" fmla="*/ 666 h 3377"/>
                <a:gd name="T4" fmla="*/ 0 w 253"/>
                <a:gd name="T5" fmla="*/ 51 h 3377"/>
                <a:gd name="T6" fmla="*/ 52 w 253"/>
                <a:gd name="T7" fmla="*/ 0 h 3377"/>
                <a:gd name="T8" fmla="*/ 52 w 253"/>
                <a:gd name="T9" fmla="*/ 717 h 3377"/>
                <a:gd name="T10" fmla="*/ 0 60000 65536"/>
                <a:gd name="T11" fmla="*/ 0 60000 65536"/>
                <a:gd name="T12" fmla="*/ 0 60000 65536"/>
                <a:gd name="T13" fmla="*/ 0 60000 65536"/>
                <a:gd name="T14" fmla="*/ 0 60000 65536"/>
                <a:gd name="T15" fmla="*/ 0 w 253"/>
                <a:gd name="T16" fmla="*/ 0 h 3377"/>
                <a:gd name="T17" fmla="*/ 253 w 253"/>
                <a:gd name="T18" fmla="*/ 3377 h 3377"/>
              </a:gdLst>
              <a:ahLst/>
              <a:cxnLst>
                <a:cxn ang="T10">
                  <a:pos x="T0" y="T1"/>
                </a:cxn>
                <a:cxn ang="T11">
                  <a:pos x="T2" y="T3"/>
                </a:cxn>
                <a:cxn ang="T12">
                  <a:pos x="T4" y="T5"/>
                </a:cxn>
                <a:cxn ang="T13">
                  <a:pos x="T6" y="T7"/>
                </a:cxn>
                <a:cxn ang="T14">
                  <a:pos x="T8" y="T9"/>
                </a:cxn>
              </a:cxnLst>
              <a:rect l="T15" t="T16" r="T17" b="T18"/>
              <a:pathLst>
                <a:path w="253" h="3377">
                  <a:moveTo>
                    <a:pt x="253" y="3377"/>
                  </a:moveTo>
                  <a:lnTo>
                    <a:pt x="0" y="3132"/>
                  </a:lnTo>
                  <a:lnTo>
                    <a:pt x="0" y="245"/>
                  </a:lnTo>
                  <a:lnTo>
                    <a:pt x="253" y="0"/>
                  </a:lnTo>
                  <a:lnTo>
                    <a:pt x="253" y="3377"/>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40" name="Freeform 7"/>
            <p:cNvSpPr>
              <a:spLocks/>
            </p:cNvSpPr>
            <p:nvPr/>
          </p:nvSpPr>
          <p:spPr bwMode="auto">
            <a:xfrm>
              <a:off x="451" y="638"/>
              <a:ext cx="4993" cy="233"/>
            </a:xfrm>
            <a:custGeom>
              <a:avLst/>
              <a:gdLst>
                <a:gd name="T0" fmla="*/ 1113 w 5258"/>
                <a:gd name="T1" fmla="*/ 0 h 245"/>
                <a:gd name="T2" fmla="*/ 1058 w 5258"/>
                <a:gd name="T3" fmla="*/ 55 h 245"/>
                <a:gd name="T4" fmla="*/ 54 w 5258"/>
                <a:gd name="T5" fmla="*/ 55 h 245"/>
                <a:gd name="T6" fmla="*/ 0 w 5258"/>
                <a:gd name="T7" fmla="*/ 0 h 245"/>
                <a:gd name="T8" fmla="*/ 1114 w 5258"/>
                <a:gd name="T9" fmla="*/ 0 h 245"/>
                <a:gd name="T10" fmla="*/ 1113 w 5258"/>
                <a:gd name="T11" fmla="*/ 0 h 245"/>
                <a:gd name="T12" fmla="*/ 0 60000 65536"/>
                <a:gd name="T13" fmla="*/ 0 60000 65536"/>
                <a:gd name="T14" fmla="*/ 0 60000 65536"/>
                <a:gd name="T15" fmla="*/ 0 60000 65536"/>
                <a:gd name="T16" fmla="*/ 0 60000 65536"/>
                <a:gd name="T17" fmla="*/ 0 60000 65536"/>
                <a:gd name="T18" fmla="*/ 0 w 5258"/>
                <a:gd name="T19" fmla="*/ 0 h 245"/>
                <a:gd name="T20" fmla="*/ 5258 w 5258"/>
                <a:gd name="T21" fmla="*/ 245 h 245"/>
              </a:gdLst>
              <a:ahLst/>
              <a:cxnLst>
                <a:cxn ang="T12">
                  <a:pos x="T0" y="T1"/>
                </a:cxn>
                <a:cxn ang="T13">
                  <a:pos x="T2" y="T3"/>
                </a:cxn>
                <a:cxn ang="T14">
                  <a:pos x="T4" y="T5"/>
                </a:cxn>
                <a:cxn ang="T15">
                  <a:pos x="T6" y="T7"/>
                </a:cxn>
                <a:cxn ang="T16">
                  <a:pos x="T8" y="T9"/>
                </a:cxn>
                <a:cxn ang="T17">
                  <a:pos x="T10" y="T11"/>
                </a:cxn>
              </a:cxnLst>
              <a:rect l="T18" t="T19" r="T20" b="T21"/>
              <a:pathLst>
                <a:path w="5258" h="245">
                  <a:moveTo>
                    <a:pt x="5249" y="0"/>
                  </a:moveTo>
                  <a:lnTo>
                    <a:pt x="4996" y="245"/>
                  </a:lnTo>
                  <a:lnTo>
                    <a:pt x="254" y="245"/>
                  </a:lnTo>
                  <a:lnTo>
                    <a:pt x="0" y="0"/>
                  </a:lnTo>
                  <a:lnTo>
                    <a:pt x="5258" y="0"/>
                  </a:lnTo>
                  <a:lnTo>
                    <a:pt x="5249"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41" name="Freeform 8"/>
            <p:cNvSpPr>
              <a:spLocks/>
            </p:cNvSpPr>
            <p:nvPr/>
          </p:nvSpPr>
          <p:spPr bwMode="auto">
            <a:xfrm>
              <a:off x="451" y="638"/>
              <a:ext cx="242" cy="3207"/>
            </a:xfrm>
            <a:custGeom>
              <a:avLst/>
              <a:gdLst>
                <a:gd name="T0" fmla="*/ 0 w 254"/>
                <a:gd name="T1" fmla="*/ 0 h 3377"/>
                <a:gd name="T2" fmla="*/ 60 w 254"/>
                <a:gd name="T3" fmla="*/ 51 h 3377"/>
                <a:gd name="T4" fmla="*/ 60 w 254"/>
                <a:gd name="T5" fmla="*/ 666 h 3377"/>
                <a:gd name="T6" fmla="*/ 0 w 254"/>
                <a:gd name="T7" fmla="*/ 717 h 3377"/>
                <a:gd name="T8" fmla="*/ 0 w 254"/>
                <a:gd name="T9" fmla="*/ 0 h 3377"/>
                <a:gd name="T10" fmla="*/ 0 60000 65536"/>
                <a:gd name="T11" fmla="*/ 0 60000 65536"/>
                <a:gd name="T12" fmla="*/ 0 60000 65536"/>
                <a:gd name="T13" fmla="*/ 0 60000 65536"/>
                <a:gd name="T14" fmla="*/ 0 60000 65536"/>
                <a:gd name="T15" fmla="*/ 0 w 254"/>
                <a:gd name="T16" fmla="*/ 0 h 3377"/>
                <a:gd name="T17" fmla="*/ 254 w 254"/>
                <a:gd name="T18" fmla="*/ 3377 h 3377"/>
              </a:gdLst>
              <a:ahLst/>
              <a:cxnLst>
                <a:cxn ang="T10">
                  <a:pos x="T0" y="T1"/>
                </a:cxn>
                <a:cxn ang="T11">
                  <a:pos x="T2" y="T3"/>
                </a:cxn>
                <a:cxn ang="T12">
                  <a:pos x="T4" y="T5"/>
                </a:cxn>
                <a:cxn ang="T13">
                  <a:pos x="T6" y="T7"/>
                </a:cxn>
                <a:cxn ang="T14">
                  <a:pos x="T8" y="T9"/>
                </a:cxn>
              </a:cxnLst>
              <a:rect l="T15" t="T16" r="T17" b="T18"/>
              <a:pathLst>
                <a:path w="254" h="3377">
                  <a:moveTo>
                    <a:pt x="0" y="0"/>
                  </a:moveTo>
                  <a:lnTo>
                    <a:pt x="254" y="245"/>
                  </a:lnTo>
                  <a:lnTo>
                    <a:pt x="254" y="3132"/>
                  </a:lnTo>
                  <a:lnTo>
                    <a:pt x="0" y="3377"/>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0835" name="Text Box 9"/>
          <p:cNvSpPr txBox="1">
            <a:spLocks noChangeArrowheads="1"/>
          </p:cNvSpPr>
          <p:nvPr/>
        </p:nvSpPr>
        <p:spPr bwMode="auto">
          <a:xfrm>
            <a:off x="1981200" y="4868863"/>
            <a:ext cx="5438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algn="ctr" eaLnBrk="1" hangingPunct="1"/>
            <a:r>
              <a:rPr lang="en-US" altLang="en-US" sz="2400">
                <a:solidFill>
                  <a:schemeClr val="bg1"/>
                </a:solidFill>
              </a:rPr>
              <a:t>MANGO-INTERNAL COLOUR CHANGES</a:t>
            </a:r>
          </a:p>
        </p:txBody>
      </p:sp>
    </p:spTree>
    <p:extLst>
      <p:ext uri="{BB962C8B-B14F-4D97-AF65-F5344CB8AC3E}">
        <p14:creationId xmlns:p14="http://schemas.microsoft.com/office/powerpoint/2010/main" val="24347337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altLang="en-US" b="1" smtClean="0"/>
              <a:t>Fruit maturity</a:t>
            </a:r>
          </a:p>
        </p:txBody>
      </p:sp>
      <p:sp>
        <p:nvSpPr>
          <p:cNvPr id="121859" name="Content Placeholder 2"/>
          <p:cNvSpPr>
            <a:spLocks noGrp="1"/>
          </p:cNvSpPr>
          <p:nvPr>
            <p:ph idx="1"/>
          </p:nvPr>
        </p:nvSpPr>
        <p:spPr>
          <a:xfrm>
            <a:off x="533400" y="2209800"/>
            <a:ext cx="7772400" cy="4114800"/>
          </a:xfrm>
        </p:spPr>
        <p:txBody>
          <a:bodyPr/>
          <a:lstStyle/>
          <a:p>
            <a:r>
              <a:rPr lang="en-US" altLang="en-US" sz="2800" smtClean="0">
                <a:latin typeface="Times" pitchFamily="18" charset="0"/>
                <a:cs typeface="Times" pitchFamily="18" charset="0"/>
              </a:rPr>
              <a:t>It is a final stage of fruit development that must take place when fruit is still attached to the mother plant</a:t>
            </a:r>
          </a:p>
          <a:p>
            <a:r>
              <a:rPr lang="en-US" altLang="en-US" sz="2800" smtClean="0">
                <a:latin typeface="Times" pitchFamily="18" charset="0"/>
                <a:cs typeface="Times" pitchFamily="18" charset="0"/>
              </a:rPr>
              <a:t>The enlargement of cell and storage of carbohydrate take place</a:t>
            </a:r>
          </a:p>
          <a:p>
            <a:r>
              <a:rPr lang="en-US" altLang="en-US" sz="2800" smtClean="0">
                <a:latin typeface="Times" pitchFamily="18" charset="0"/>
                <a:cs typeface="Times" pitchFamily="18" charset="0"/>
              </a:rPr>
              <a:t>Aroma and taste producing substance are being accumulated and acidity is decreasing</a:t>
            </a:r>
          </a:p>
          <a:p>
            <a:r>
              <a:rPr lang="en-US" altLang="en-US" sz="2800" smtClean="0">
                <a:latin typeface="Times" pitchFamily="18" charset="0"/>
                <a:cs typeface="Times" pitchFamily="18" charset="0"/>
              </a:rPr>
              <a:t>Fleshy edible portion is not yet soften</a:t>
            </a:r>
          </a:p>
        </p:txBody>
      </p:sp>
    </p:spTree>
    <p:extLst>
      <p:ext uri="{BB962C8B-B14F-4D97-AF65-F5344CB8AC3E}">
        <p14:creationId xmlns:p14="http://schemas.microsoft.com/office/powerpoint/2010/main" val="5660641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altLang="en-US" b="1" smtClean="0"/>
              <a:t>Fruit ripening</a:t>
            </a:r>
          </a:p>
        </p:txBody>
      </p:sp>
      <p:sp>
        <p:nvSpPr>
          <p:cNvPr id="122883" name="Content Placeholder 2"/>
          <p:cNvSpPr>
            <a:spLocks noGrp="1"/>
          </p:cNvSpPr>
          <p:nvPr>
            <p:ph idx="1"/>
          </p:nvPr>
        </p:nvSpPr>
        <p:spPr>
          <a:xfrm>
            <a:off x="685800" y="2133600"/>
            <a:ext cx="7772400" cy="4114800"/>
          </a:xfrm>
        </p:spPr>
        <p:txBody>
          <a:bodyPr/>
          <a:lstStyle/>
          <a:p>
            <a:r>
              <a:rPr lang="en-US" altLang="en-US" sz="2800" smtClean="0">
                <a:latin typeface="Times" pitchFamily="18" charset="0"/>
                <a:cs typeface="Times" pitchFamily="18" charset="0"/>
              </a:rPr>
              <a:t>Ripening of fruit involves certain biochemical changes which take place in the fruit after full maturation</a:t>
            </a:r>
          </a:p>
          <a:p>
            <a:r>
              <a:rPr lang="en-US" altLang="en-US" sz="2800" smtClean="0">
                <a:latin typeface="Times" pitchFamily="18" charset="0"/>
                <a:cs typeface="Times" pitchFamily="18" charset="0"/>
              </a:rPr>
              <a:t>Softening of edible portion is near to complete</a:t>
            </a:r>
          </a:p>
          <a:p>
            <a:r>
              <a:rPr lang="en-US" altLang="en-US" sz="2800" smtClean="0">
                <a:latin typeface="Times" pitchFamily="18" charset="0"/>
                <a:cs typeface="Times" pitchFamily="18" charset="0"/>
              </a:rPr>
              <a:t>The production of aroma and sweet juice increases</a:t>
            </a:r>
          </a:p>
          <a:p>
            <a:r>
              <a:rPr lang="en-US" altLang="en-US" sz="2800" smtClean="0">
                <a:latin typeface="Times" pitchFamily="18" charset="0"/>
                <a:cs typeface="Times" pitchFamily="18" charset="0"/>
              </a:rPr>
              <a:t>Ripening may take place before or after harvesting</a:t>
            </a:r>
          </a:p>
        </p:txBody>
      </p:sp>
    </p:spTree>
    <p:extLst>
      <p:ext uri="{BB962C8B-B14F-4D97-AF65-F5344CB8AC3E}">
        <p14:creationId xmlns:p14="http://schemas.microsoft.com/office/powerpoint/2010/main" val="37729715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Date Placeholder 3"/>
          <p:cNvSpPr>
            <a:spLocks noGrp="1"/>
          </p:cNvSpPr>
          <p:nvPr>
            <p:ph type="dt" sz="quarter" idx="10"/>
          </p:nvPr>
        </p:nvSpPr>
        <p:spPr>
          <a:xfrm>
            <a:off x="6858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r>
              <a:rPr lang="en-US" altLang="en-US" sz="1400" smtClean="0">
                <a:latin typeface="Times New Roman" pitchFamily="18" charset="0"/>
              </a:rPr>
              <a:t>Presentation  3.2</a:t>
            </a:r>
          </a:p>
        </p:txBody>
      </p:sp>
      <p:grpSp>
        <p:nvGrpSpPr>
          <p:cNvPr id="123907" name="Group 2"/>
          <p:cNvGrpSpPr>
            <a:grpSpLocks noChangeAspect="1"/>
          </p:cNvGrpSpPr>
          <p:nvPr/>
        </p:nvGrpSpPr>
        <p:grpSpPr bwMode="auto">
          <a:xfrm>
            <a:off x="0" y="0"/>
            <a:ext cx="9144000" cy="6858000"/>
            <a:chOff x="204" y="572"/>
            <a:chExt cx="5398" cy="3517"/>
          </a:xfrm>
        </p:grpSpPr>
        <p:sp>
          <p:nvSpPr>
            <p:cNvPr id="123910" name="AutoShape 3"/>
            <p:cNvSpPr>
              <a:spLocks noChangeAspect="1" noChangeArrowheads="1" noTextEdit="1"/>
            </p:cNvSpPr>
            <p:nvPr/>
          </p:nvSpPr>
          <p:spPr bwMode="auto">
            <a:xfrm>
              <a:off x="204" y="572"/>
              <a:ext cx="5398" cy="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3911" name="Rectangle 4"/>
            <p:cNvSpPr>
              <a:spLocks noChangeArrowheads="1"/>
            </p:cNvSpPr>
            <p:nvPr/>
          </p:nvSpPr>
          <p:spPr bwMode="auto">
            <a:xfrm>
              <a:off x="449" y="826"/>
              <a:ext cx="4952" cy="3036"/>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sz="4800">
                <a:latin typeface="Times New Roman" pitchFamily="18" charset="0"/>
              </a:endParaRPr>
            </a:p>
          </p:txBody>
        </p:sp>
        <p:sp>
          <p:nvSpPr>
            <p:cNvPr id="123912" name="Freeform 5"/>
            <p:cNvSpPr>
              <a:spLocks/>
            </p:cNvSpPr>
            <p:nvPr/>
          </p:nvSpPr>
          <p:spPr bwMode="auto">
            <a:xfrm>
              <a:off x="274" y="3774"/>
              <a:ext cx="5249" cy="245"/>
            </a:xfrm>
            <a:custGeom>
              <a:avLst/>
              <a:gdLst>
                <a:gd name="T0" fmla="*/ 0 w 5249"/>
                <a:gd name="T1" fmla="*/ 245 h 245"/>
                <a:gd name="T2" fmla="*/ 254 w 5249"/>
                <a:gd name="T3" fmla="*/ 0 h 245"/>
                <a:gd name="T4" fmla="*/ 4996 w 5249"/>
                <a:gd name="T5" fmla="*/ 0 h 245"/>
                <a:gd name="T6" fmla="*/ 5249 w 5249"/>
                <a:gd name="T7" fmla="*/ 245 h 245"/>
                <a:gd name="T8" fmla="*/ 0 w 5249"/>
                <a:gd name="T9" fmla="*/ 245 h 245"/>
                <a:gd name="T10" fmla="*/ 0 60000 65536"/>
                <a:gd name="T11" fmla="*/ 0 60000 65536"/>
                <a:gd name="T12" fmla="*/ 0 60000 65536"/>
                <a:gd name="T13" fmla="*/ 0 60000 65536"/>
                <a:gd name="T14" fmla="*/ 0 60000 65536"/>
                <a:gd name="T15" fmla="*/ 0 w 5249"/>
                <a:gd name="T16" fmla="*/ 0 h 245"/>
                <a:gd name="T17" fmla="*/ 5249 w 5249"/>
                <a:gd name="T18" fmla="*/ 245 h 245"/>
              </a:gdLst>
              <a:ahLst/>
              <a:cxnLst>
                <a:cxn ang="T10">
                  <a:pos x="T0" y="T1"/>
                </a:cxn>
                <a:cxn ang="T11">
                  <a:pos x="T2" y="T3"/>
                </a:cxn>
                <a:cxn ang="T12">
                  <a:pos x="T4" y="T5"/>
                </a:cxn>
                <a:cxn ang="T13">
                  <a:pos x="T6" y="T7"/>
                </a:cxn>
                <a:cxn ang="T14">
                  <a:pos x="T8" y="T9"/>
                </a:cxn>
              </a:cxnLst>
              <a:rect l="T15" t="T16" r="T17" b="T18"/>
              <a:pathLst>
                <a:path w="5249" h="245">
                  <a:moveTo>
                    <a:pt x="0" y="245"/>
                  </a:moveTo>
                  <a:lnTo>
                    <a:pt x="254" y="0"/>
                  </a:lnTo>
                  <a:lnTo>
                    <a:pt x="4996" y="0"/>
                  </a:lnTo>
                  <a:lnTo>
                    <a:pt x="5249" y="245"/>
                  </a:lnTo>
                  <a:lnTo>
                    <a:pt x="0" y="245"/>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13" name="Freeform 6"/>
            <p:cNvSpPr>
              <a:spLocks/>
            </p:cNvSpPr>
            <p:nvPr/>
          </p:nvSpPr>
          <p:spPr bwMode="auto">
            <a:xfrm>
              <a:off x="5270" y="642"/>
              <a:ext cx="253" cy="3377"/>
            </a:xfrm>
            <a:custGeom>
              <a:avLst/>
              <a:gdLst>
                <a:gd name="T0" fmla="*/ 253 w 253"/>
                <a:gd name="T1" fmla="*/ 3377 h 3377"/>
                <a:gd name="T2" fmla="*/ 0 w 253"/>
                <a:gd name="T3" fmla="*/ 3132 h 3377"/>
                <a:gd name="T4" fmla="*/ 0 w 253"/>
                <a:gd name="T5" fmla="*/ 245 h 3377"/>
                <a:gd name="T6" fmla="*/ 253 w 253"/>
                <a:gd name="T7" fmla="*/ 0 h 3377"/>
                <a:gd name="T8" fmla="*/ 253 w 253"/>
                <a:gd name="T9" fmla="*/ 3377 h 3377"/>
                <a:gd name="T10" fmla="*/ 0 60000 65536"/>
                <a:gd name="T11" fmla="*/ 0 60000 65536"/>
                <a:gd name="T12" fmla="*/ 0 60000 65536"/>
                <a:gd name="T13" fmla="*/ 0 60000 65536"/>
                <a:gd name="T14" fmla="*/ 0 60000 65536"/>
                <a:gd name="T15" fmla="*/ 0 w 253"/>
                <a:gd name="T16" fmla="*/ 0 h 3377"/>
                <a:gd name="T17" fmla="*/ 253 w 253"/>
                <a:gd name="T18" fmla="*/ 3377 h 3377"/>
              </a:gdLst>
              <a:ahLst/>
              <a:cxnLst>
                <a:cxn ang="T10">
                  <a:pos x="T0" y="T1"/>
                </a:cxn>
                <a:cxn ang="T11">
                  <a:pos x="T2" y="T3"/>
                </a:cxn>
                <a:cxn ang="T12">
                  <a:pos x="T4" y="T5"/>
                </a:cxn>
                <a:cxn ang="T13">
                  <a:pos x="T6" y="T7"/>
                </a:cxn>
                <a:cxn ang="T14">
                  <a:pos x="T8" y="T9"/>
                </a:cxn>
              </a:cxnLst>
              <a:rect l="T15" t="T16" r="T17" b="T18"/>
              <a:pathLst>
                <a:path w="253" h="3377">
                  <a:moveTo>
                    <a:pt x="253" y="3377"/>
                  </a:moveTo>
                  <a:lnTo>
                    <a:pt x="0" y="3132"/>
                  </a:lnTo>
                  <a:lnTo>
                    <a:pt x="0" y="245"/>
                  </a:lnTo>
                  <a:lnTo>
                    <a:pt x="253" y="0"/>
                  </a:lnTo>
                  <a:lnTo>
                    <a:pt x="253" y="3377"/>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14" name="Freeform 7"/>
            <p:cNvSpPr>
              <a:spLocks/>
            </p:cNvSpPr>
            <p:nvPr/>
          </p:nvSpPr>
          <p:spPr bwMode="auto">
            <a:xfrm>
              <a:off x="274" y="642"/>
              <a:ext cx="5258" cy="245"/>
            </a:xfrm>
            <a:custGeom>
              <a:avLst/>
              <a:gdLst>
                <a:gd name="T0" fmla="*/ 5249 w 5258"/>
                <a:gd name="T1" fmla="*/ 0 h 245"/>
                <a:gd name="T2" fmla="*/ 4996 w 5258"/>
                <a:gd name="T3" fmla="*/ 245 h 245"/>
                <a:gd name="T4" fmla="*/ 254 w 5258"/>
                <a:gd name="T5" fmla="*/ 245 h 245"/>
                <a:gd name="T6" fmla="*/ 0 w 5258"/>
                <a:gd name="T7" fmla="*/ 0 h 245"/>
                <a:gd name="T8" fmla="*/ 5258 w 5258"/>
                <a:gd name="T9" fmla="*/ 0 h 245"/>
                <a:gd name="T10" fmla="*/ 5249 w 5258"/>
                <a:gd name="T11" fmla="*/ 0 h 245"/>
                <a:gd name="T12" fmla="*/ 0 60000 65536"/>
                <a:gd name="T13" fmla="*/ 0 60000 65536"/>
                <a:gd name="T14" fmla="*/ 0 60000 65536"/>
                <a:gd name="T15" fmla="*/ 0 60000 65536"/>
                <a:gd name="T16" fmla="*/ 0 60000 65536"/>
                <a:gd name="T17" fmla="*/ 0 60000 65536"/>
                <a:gd name="T18" fmla="*/ 0 w 5258"/>
                <a:gd name="T19" fmla="*/ 0 h 245"/>
                <a:gd name="T20" fmla="*/ 5258 w 5258"/>
                <a:gd name="T21" fmla="*/ 245 h 245"/>
              </a:gdLst>
              <a:ahLst/>
              <a:cxnLst>
                <a:cxn ang="T12">
                  <a:pos x="T0" y="T1"/>
                </a:cxn>
                <a:cxn ang="T13">
                  <a:pos x="T2" y="T3"/>
                </a:cxn>
                <a:cxn ang="T14">
                  <a:pos x="T4" y="T5"/>
                </a:cxn>
                <a:cxn ang="T15">
                  <a:pos x="T6" y="T7"/>
                </a:cxn>
                <a:cxn ang="T16">
                  <a:pos x="T8" y="T9"/>
                </a:cxn>
                <a:cxn ang="T17">
                  <a:pos x="T10" y="T11"/>
                </a:cxn>
              </a:cxnLst>
              <a:rect l="T18" t="T19" r="T20" b="T21"/>
              <a:pathLst>
                <a:path w="5258" h="245">
                  <a:moveTo>
                    <a:pt x="5249" y="0"/>
                  </a:moveTo>
                  <a:lnTo>
                    <a:pt x="4996" y="245"/>
                  </a:lnTo>
                  <a:lnTo>
                    <a:pt x="254" y="245"/>
                  </a:lnTo>
                  <a:lnTo>
                    <a:pt x="0" y="0"/>
                  </a:lnTo>
                  <a:lnTo>
                    <a:pt x="5258" y="0"/>
                  </a:lnTo>
                  <a:lnTo>
                    <a:pt x="5249"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15" name="Freeform 8"/>
            <p:cNvSpPr>
              <a:spLocks/>
            </p:cNvSpPr>
            <p:nvPr/>
          </p:nvSpPr>
          <p:spPr bwMode="auto">
            <a:xfrm>
              <a:off x="274" y="642"/>
              <a:ext cx="254" cy="3377"/>
            </a:xfrm>
            <a:custGeom>
              <a:avLst/>
              <a:gdLst>
                <a:gd name="T0" fmla="*/ 0 w 254"/>
                <a:gd name="T1" fmla="*/ 0 h 3377"/>
                <a:gd name="T2" fmla="*/ 254 w 254"/>
                <a:gd name="T3" fmla="*/ 245 h 3377"/>
                <a:gd name="T4" fmla="*/ 254 w 254"/>
                <a:gd name="T5" fmla="*/ 3132 h 3377"/>
                <a:gd name="T6" fmla="*/ 0 w 254"/>
                <a:gd name="T7" fmla="*/ 3377 h 3377"/>
                <a:gd name="T8" fmla="*/ 0 w 254"/>
                <a:gd name="T9" fmla="*/ 0 h 3377"/>
                <a:gd name="T10" fmla="*/ 0 60000 65536"/>
                <a:gd name="T11" fmla="*/ 0 60000 65536"/>
                <a:gd name="T12" fmla="*/ 0 60000 65536"/>
                <a:gd name="T13" fmla="*/ 0 60000 65536"/>
                <a:gd name="T14" fmla="*/ 0 60000 65536"/>
                <a:gd name="T15" fmla="*/ 0 w 254"/>
                <a:gd name="T16" fmla="*/ 0 h 3377"/>
                <a:gd name="T17" fmla="*/ 254 w 254"/>
                <a:gd name="T18" fmla="*/ 3377 h 3377"/>
              </a:gdLst>
              <a:ahLst/>
              <a:cxnLst>
                <a:cxn ang="T10">
                  <a:pos x="T0" y="T1"/>
                </a:cxn>
                <a:cxn ang="T11">
                  <a:pos x="T2" y="T3"/>
                </a:cxn>
                <a:cxn ang="T12">
                  <a:pos x="T4" y="T5"/>
                </a:cxn>
                <a:cxn ang="T13">
                  <a:pos x="T6" y="T7"/>
                </a:cxn>
                <a:cxn ang="T14">
                  <a:pos x="T8" y="T9"/>
                </a:cxn>
              </a:cxnLst>
              <a:rect l="T15" t="T16" r="T17" b="T18"/>
              <a:pathLst>
                <a:path w="254" h="3377">
                  <a:moveTo>
                    <a:pt x="0" y="0"/>
                  </a:moveTo>
                  <a:lnTo>
                    <a:pt x="254" y="245"/>
                  </a:lnTo>
                  <a:lnTo>
                    <a:pt x="254" y="3132"/>
                  </a:lnTo>
                  <a:lnTo>
                    <a:pt x="0" y="3377"/>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3908" name="Rectangle 13"/>
          <p:cNvSpPr>
            <a:spLocks noGrp="1" noChangeArrowheads="1"/>
          </p:cNvSpPr>
          <p:nvPr>
            <p:ph type="title"/>
          </p:nvPr>
        </p:nvSpPr>
        <p:spPr>
          <a:xfrm>
            <a:off x="1150938" y="442913"/>
            <a:ext cx="7793037" cy="1462087"/>
          </a:xfrm>
        </p:spPr>
        <p:txBody>
          <a:bodyPr/>
          <a:lstStyle/>
          <a:p>
            <a:pPr eaLnBrk="1" hangingPunct="1"/>
            <a:r>
              <a:rPr lang="en-US" altLang="en-US" sz="4000" b="1" smtClean="0"/>
              <a:t>Climacteric and Non-climacteric fruits</a:t>
            </a:r>
          </a:p>
        </p:txBody>
      </p:sp>
      <p:sp>
        <p:nvSpPr>
          <p:cNvPr id="123909" name="Text Box 10"/>
          <p:cNvSpPr>
            <a:spLocks noChangeArrowheads="1"/>
          </p:cNvSpPr>
          <p:nvPr>
            <p:ph type="body" idx="1"/>
          </p:nvPr>
        </p:nvSpPr>
        <p:spPr>
          <a:solidFill>
            <a:schemeClr val="bg1">
              <a:alpha val="52156"/>
            </a:schemeClr>
          </a:solidFill>
        </p:spPr>
        <p:txBody>
          <a:bodyPr/>
          <a:lstStyle/>
          <a:p>
            <a:pPr eaLnBrk="1" hangingPunct="1">
              <a:lnSpc>
                <a:spcPct val="80000"/>
              </a:lnSpc>
            </a:pPr>
            <a:r>
              <a:rPr lang="en-US" altLang="en-US" sz="2400" smtClean="0"/>
              <a:t>Climacteric fruits </a:t>
            </a:r>
          </a:p>
          <a:p>
            <a:pPr lvl="1" eaLnBrk="1" hangingPunct="1">
              <a:lnSpc>
                <a:spcPct val="80000"/>
              </a:lnSpc>
            </a:pPr>
            <a:r>
              <a:rPr lang="en-US" altLang="en-US" sz="2000" smtClean="0"/>
              <a:t>sensitive to ethylene</a:t>
            </a:r>
          </a:p>
          <a:p>
            <a:pPr lvl="1" eaLnBrk="1" hangingPunct="1">
              <a:lnSpc>
                <a:spcPct val="80000"/>
              </a:lnSpc>
            </a:pPr>
            <a:r>
              <a:rPr lang="en-US" altLang="en-US" sz="2000" smtClean="0"/>
              <a:t>produce larger quantities of ethylene in association with their ripening-(auto catalysis). </a:t>
            </a:r>
          </a:p>
          <a:p>
            <a:pPr lvl="1" eaLnBrk="1" hangingPunct="1">
              <a:lnSpc>
                <a:spcPct val="80000"/>
              </a:lnSpc>
            </a:pPr>
            <a:r>
              <a:rPr lang="en-US" altLang="en-US" sz="2000" smtClean="0"/>
              <a:t>Fruits have starch reserves</a:t>
            </a:r>
          </a:p>
          <a:p>
            <a:pPr eaLnBrk="1" hangingPunct="1">
              <a:lnSpc>
                <a:spcPct val="80000"/>
              </a:lnSpc>
            </a:pPr>
            <a:r>
              <a:rPr lang="en-US" altLang="en-US" sz="2400" smtClean="0"/>
              <a:t> Non-climacteric </a:t>
            </a:r>
          </a:p>
          <a:p>
            <a:pPr lvl="1" eaLnBrk="1" hangingPunct="1">
              <a:lnSpc>
                <a:spcPct val="80000"/>
              </a:lnSpc>
            </a:pPr>
            <a:r>
              <a:rPr lang="en-US" altLang="en-US" sz="2000" smtClean="0"/>
              <a:t>Produce less ethylene. </a:t>
            </a:r>
          </a:p>
          <a:p>
            <a:pPr lvl="1" eaLnBrk="1" hangingPunct="1">
              <a:lnSpc>
                <a:spcPct val="80000"/>
              </a:lnSpc>
            </a:pPr>
            <a:r>
              <a:rPr lang="en-US" altLang="en-US" sz="2000" smtClean="0"/>
              <a:t>Degreening occurs at high conc. </a:t>
            </a:r>
          </a:p>
          <a:p>
            <a:pPr lvl="1" eaLnBrk="1" hangingPunct="1">
              <a:lnSpc>
                <a:spcPct val="80000"/>
              </a:lnSpc>
            </a:pPr>
            <a:r>
              <a:rPr lang="en-US" altLang="en-US" sz="2000" smtClean="0"/>
              <a:t>Increase the metabolism</a:t>
            </a:r>
          </a:p>
          <a:p>
            <a:pPr lvl="1" eaLnBrk="1" hangingPunct="1">
              <a:lnSpc>
                <a:spcPct val="80000"/>
              </a:lnSpc>
            </a:pPr>
            <a:r>
              <a:rPr lang="en-US" altLang="en-US" sz="2000" smtClean="0"/>
              <a:t>Fruits ripen on plants and have no starch reserves</a:t>
            </a:r>
          </a:p>
          <a:p>
            <a:pPr eaLnBrk="1" hangingPunct="1">
              <a:lnSpc>
                <a:spcPct val="80000"/>
              </a:lnSpc>
            </a:pPr>
            <a:r>
              <a:rPr lang="en-US" altLang="en-US" sz="2400" smtClean="0"/>
              <a:t> Leafy vegetables are highly sensitive to Ethylene (withering and yellowing</a:t>
            </a:r>
            <a:r>
              <a:rPr lang="es-ES_tradnl" altLang="en-US" sz="2400" smtClean="0"/>
              <a:t> )</a:t>
            </a:r>
          </a:p>
          <a:p>
            <a:pPr algn="just" eaLnBrk="1" hangingPunct="1">
              <a:lnSpc>
                <a:spcPct val="80000"/>
              </a:lnSpc>
              <a:spcBef>
                <a:spcPct val="0"/>
              </a:spcBef>
              <a:buClr>
                <a:srgbClr val="990000"/>
              </a:buClr>
              <a:buSzPct val="130000"/>
              <a:buFont typeface="Wingdings" pitchFamily="2" charset="2"/>
              <a:buChar char="§"/>
            </a:pPr>
            <a:endParaRPr lang="es-ES_tradnl" altLang="en-US" sz="2000" smtClean="0"/>
          </a:p>
        </p:txBody>
      </p:sp>
    </p:spTree>
    <p:extLst>
      <p:ext uri="{BB962C8B-B14F-4D97-AF65-F5344CB8AC3E}">
        <p14:creationId xmlns:p14="http://schemas.microsoft.com/office/powerpoint/2010/main" val="271107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mtClean="0"/>
              <a:t>Differentiation</a:t>
            </a:r>
          </a:p>
        </p:txBody>
      </p:sp>
      <p:sp>
        <p:nvSpPr>
          <p:cNvPr id="5123" name="Rectangle 3"/>
          <p:cNvSpPr>
            <a:spLocks noGrp="1" noChangeArrowheads="1"/>
          </p:cNvSpPr>
          <p:nvPr>
            <p:ph type="body" idx="1"/>
          </p:nvPr>
        </p:nvSpPr>
        <p:spPr>
          <a:xfrm>
            <a:off x="304800" y="2209800"/>
            <a:ext cx="7772400" cy="2173288"/>
          </a:xfrm>
        </p:spPr>
        <p:txBody>
          <a:bodyPr/>
          <a:lstStyle/>
          <a:p>
            <a:pPr marL="457200" lvl="1" indent="0" algn="just" eaLnBrk="1" hangingPunct="1">
              <a:buFont typeface="Wingdings" pitchFamily="2" charset="2"/>
              <a:buNone/>
              <a:defRPr/>
            </a:pPr>
            <a:endParaRPr lang="en-US" altLang="en-US" b="1" dirty="0" smtClean="0"/>
          </a:p>
          <a:p>
            <a:pPr lvl="1" algn="just" eaLnBrk="1" hangingPunct="1">
              <a:defRPr/>
            </a:pPr>
            <a:r>
              <a:rPr lang="en-US" altLang="en-US" sz="2000" b="1" dirty="0" smtClean="0"/>
              <a:t>Changes in composition, structure and function of cell called differentiation</a:t>
            </a:r>
          </a:p>
          <a:p>
            <a:pPr lvl="1" algn="just" eaLnBrk="1" hangingPunct="1">
              <a:defRPr/>
            </a:pPr>
            <a:endParaRPr lang="en-US" altLang="en-US" dirty="0" smtClean="0"/>
          </a:p>
          <a:p>
            <a:pPr eaLnBrk="1" hangingPunct="1">
              <a:defRPr/>
            </a:pPr>
            <a:endParaRPr lang="en-US" altLang="en-US" dirty="0" smtClean="0"/>
          </a:p>
        </p:txBody>
      </p:sp>
    </p:spTree>
    <p:extLst>
      <p:ext uri="{BB962C8B-B14F-4D97-AF65-F5344CB8AC3E}">
        <p14:creationId xmlns:p14="http://schemas.microsoft.com/office/powerpoint/2010/main" val="40208947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930" name="Group 11"/>
          <p:cNvGrpSpPr>
            <a:grpSpLocks/>
          </p:cNvGrpSpPr>
          <p:nvPr/>
        </p:nvGrpSpPr>
        <p:grpSpPr bwMode="auto">
          <a:xfrm>
            <a:off x="38100" y="1181100"/>
            <a:ext cx="4876800" cy="5638800"/>
            <a:chOff x="914400" y="1916113"/>
            <a:chExt cx="6858000" cy="4252682"/>
          </a:xfrm>
        </p:grpSpPr>
        <p:sp>
          <p:nvSpPr>
            <p:cNvPr id="142338" name="Rectangle 2"/>
            <p:cNvSpPr>
              <a:spLocks noChangeArrowheads="1"/>
            </p:cNvSpPr>
            <p:nvPr/>
          </p:nvSpPr>
          <p:spPr bwMode="auto">
            <a:xfrm>
              <a:off x="914400" y="1978371"/>
              <a:ext cx="6858000" cy="4190424"/>
            </a:xfrm>
            <a:prstGeom prst="rect">
              <a:avLst/>
            </a:prstGeom>
            <a:gradFill rotWithShape="1">
              <a:gsLst>
                <a:gs pos="0">
                  <a:schemeClr val="folHlink"/>
                </a:gs>
                <a:gs pos="50000">
                  <a:srgbClr val="FFFFFF"/>
                </a:gs>
                <a:gs pos="100000">
                  <a:schemeClr val="folHlink"/>
                </a:gs>
              </a:gsLst>
              <a:lin ang="5400000" scaled="1"/>
            </a:gradFill>
            <a:ln w="9525">
              <a:solidFill>
                <a:schemeClr val="tx1"/>
              </a:solidFill>
              <a:miter lim="800000"/>
              <a:headEnd/>
              <a:tailEnd/>
            </a:ln>
            <a:effectLst/>
          </p:spPr>
          <p:txBody>
            <a:bodyPr wrap="none" anchor="ctr"/>
            <a:lstStyle/>
            <a:p>
              <a:pPr eaLnBrk="1" hangingPunct="1">
                <a:defRPr/>
              </a:pPr>
              <a:endParaRPr lang="en-US" sz="4800">
                <a:latin typeface="Times New Roman" charset="0"/>
              </a:endParaRPr>
            </a:p>
          </p:txBody>
        </p:sp>
        <p:sp>
          <p:nvSpPr>
            <p:cNvPr id="124939" name="Text Box 4"/>
            <p:cNvSpPr txBox="1">
              <a:spLocks noChangeArrowheads="1"/>
            </p:cNvSpPr>
            <p:nvPr/>
          </p:nvSpPr>
          <p:spPr bwMode="auto">
            <a:xfrm>
              <a:off x="914400" y="1989146"/>
              <a:ext cx="3201293" cy="328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algn="ctr"/>
              <a:endParaRPr lang="es-ES_tradnl" altLang="en-US" sz="2000" b="1">
                <a:solidFill>
                  <a:srgbClr val="7030A0"/>
                </a:solidFill>
              </a:endParaRPr>
            </a:p>
            <a:p>
              <a:pPr algn="ctr"/>
              <a:r>
                <a:rPr lang="es-ES_tradnl" altLang="en-US" sz="2000" b="1"/>
                <a:t>CLIMACTERIC</a:t>
              </a:r>
            </a:p>
            <a:p>
              <a:pPr algn="ctr"/>
              <a:endParaRPr lang="es-ES_tradnl" altLang="en-US" sz="2400"/>
            </a:p>
            <a:p>
              <a:pPr algn="just">
                <a:buFont typeface="Times New Roman" pitchFamily="18" charset="0"/>
                <a:buAutoNum type="arabicPeriod"/>
              </a:pPr>
              <a:r>
                <a:rPr lang="en-US" altLang="en-US" sz="2400"/>
                <a:t>Apple</a:t>
              </a:r>
            </a:p>
            <a:p>
              <a:pPr algn="just">
                <a:buFont typeface="Times New Roman" pitchFamily="18" charset="0"/>
                <a:buAutoNum type="arabicPeriod"/>
              </a:pPr>
              <a:r>
                <a:rPr lang="en-US" altLang="en-US" sz="2400"/>
                <a:t>Avocado</a:t>
              </a:r>
            </a:p>
            <a:p>
              <a:pPr algn="just">
                <a:buFont typeface="Times New Roman" pitchFamily="18" charset="0"/>
                <a:buAutoNum type="arabicPeriod"/>
              </a:pPr>
              <a:r>
                <a:rPr lang="en-US" altLang="en-US" sz="2400"/>
                <a:t>Mango</a:t>
              </a:r>
            </a:p>
            <a:p>
              <a:pPr algn="just">
                <a:buFont typeface="Times New Roman" pitchFamily="18" charset="0"/>
                <a:buAutoNum type="arabicPeriod"/>
              </a:pPr>
              <a:r>
                <a:rPr lang="en-US" altLang="en-US" sz="2400"/>
                <a:t>Guava</a:t>
              </a:r>
            </a:p>
            <a:p>
              <a:pPr algn="just">
                <a:buFont typeface="Times New Roman" pitchFamily="18" charset="0"/>
                <a:buAutoNum type="arabicPeriod"/>
              </a:pPr>
              <a:r>
                <a:rPr lang="en-US" altLang="en-US" sz="2400"/>
                <a:t>Tomato</a:t>
              </a:r>
            </a:p>
            <a:p>
              <a:pPr algn="just">
                <a:buFont typeface="Times New Roman" pitchFamily="18" charset="0"/>
                <a:buAutoNum type="arabicPeriod"/>
              </a:pPr>
              <a:r>
                <a:rPr lang="en-US" altLang="en-US" sz="2400"/>
                <a:t>Banana</a:t>
              </a:r>
            </a:p>
            <a:p>
              <a:pPr algn="just">
                <a:buFont typeface="Times New Roman" pitchFamily="18" charset="0"/>
                <a:buAutoNum type="arabicPeriod"/>
              </a:pPr>
              <a:r>
                <a:rPr lang="en-US" altLang="en-US" sz="2400"/>
                <a:t>Papaya</a:t>
              </a:r>
            </a:p>
            <a:p>
              <a:pPr algn="just">
                <a:buFont typeface="Times New Roman" pitchFamily="18" charset="0"/>
                <a:buAutoNum type="arabicPeriod"/>
              </a:pPr>
              <a:r>
                <a:rPr lang="en-US" altLang="en-US" sz="2400"/>
                <a:t>Pear</a:t>
              </a:r>
            </a:p>
            <a:p>
              <a:pPr algn="just">
                <a:buFont typeface="Times New Roman" pitchFamily="18" charset="0"/>
                <a:buAutoNum type="arabicPeriod"/>
              </a:pPr>
              <a:r>
                <a:rPr lang="en-US" altLang="en-US" sz="2400"/>
                <a:t>Apricot</a:t>
              </a:r>
            </a:p>
          </p:txBody>
        </p:sp>
        <p:sp>
          <p:nvSpPr>
            <p:cNvPr id="124940" name="Text Box 5"/>
            <p:cNvSpPr txBox="1">
              <a:spLocks noChangeArrowheads="1"/>
            </p:cNvSpPr>
            <p:nvPr/>
          </p:nvSpPr>
          <p:spPr bwMode="auto">
            <a:xfrm>
              <a:off x="3928170" y="1916113"/>
              <a:ext cx="3812977" cy="328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algn="ctr"/>
              <a:endParaRPr lang="es-ES_tradnl" altLang="en-US" sz="2000" b="1">
                <a:solidFill>
                  <a:srgbClr val="7030A0"/>
                </a:solidFill>
              </a:endParaRPr>
            </a:p>
            <a:p>
              <a:pPr algn="ctr"/>
              <a:r>
                <a:rPr lang="es-ES_tradnl" altLang="en-US" sz="2000" b="1"/>
                <a:t>NON-CLIMACTERIC</a:t>
              </a:r>
            </a:p>
            <a:p>
              <a:pPr algn="ctr"/>
              <a:endParaRPr lang="en-US" altLang="en-US" sz="2400">
                <a:latin typeface="Times New Roman" pitchFamily="18" charset="0"/>
              </a:endParaRPr>
            </a:p>
            <a:p>
              <a:pPr algn="just">
                <a:buFont typeface="Times New Roman" pitchFamily="18" charset="0"/>
                <a:buAutoNum type="arabicPeriod"/>
              </a:pPr>
              <a:r>
                <a:rPr lang="en-US" altLang="en-US" sz="2400"/>
                <a:t>Lychee</a:t>
              </a:r>
            </a:p>
            <a:p>
              <a:pPr algn="just">
                <a:buFont typeface="Times New Roman" pitchFamily="18" charset="0"/>
                <a:buAutoNum type="arabicPeriod"/>
              </a:pPr>
              <a:r>
                <a:rPr lang="en-US" altLang="en-US" sz="2400"/>
                <a:t>Grapes</a:t>
              </a:r>
            </a:p>
            <a:p>
              <a:pPr algn="just">
                <a:buFont typeface="Times New Roman" pitchFamily="18" charset="0"/>
                <a:buAutoNum type="arabicPeriod"/>
              </a:pPr>
              <a:r>
                <a:rPr lang="en-US" altLang="en-US" sz="2400"/>
                <a:t>Lemon</a:t>
              </a:r>
            </a:p>
            <a:p>
              <a:pPr algn="just">
                <a:buFont typeface="Times New Roman" pitchFamily="18" charset="0"/>
                <a:buAutoNum type="arabicPeriod"/>
              </a:pPr>
              <a:r>
                <a:rPr lang="en-US" altLang="en-US" sz="2400"/>
                <a:t>Orange</a:t>
              </a:r>
            </a:p>
            <a:p>
              <a:pPr algn="just">
                <a:buFont typeface="Times New Roman" pitchFamily="18" charset="0"/>
                <a:buAutoNum type="arabicPeriod"/>
              </a:pPr>
              <a:r>
                <a:rPr lang="en-US" altLang="en-US" sz="2400"/>
                <a:t>Watermelon </a:t>
              </a:r>
            </a:p>
            <a:p>
              <a:pPr algn="just">
                <a:buFont typeface="Times New Roman" pitchFamily="18" charset="0"/>
                <a:buAutoNum type="arabicPeriod"/>
              </a:pPr>
              <a:r>
                <a:rPr lang="en-US" altLang="en-US" sz="2400"/>
                <a:t>Pineapple</a:t>
              </a:r>
            </a:p>
            <a:p>
              <a:pPr algn="just">
                <a:buFont typeface="Times New Roman" pitchFamily="18" charset="0"/>
                <a:buAutoNum type="arabicPeriod"/>
              </a:pPr>
              <a:r>
                <a:rPr lang="en-US" altLang="en-US" sz="2400"/>
                <a:t>Cherry</a:t>
              </a:r>
            </a:p>
            <a:p>
              <a:pPr algn="just">
                <a:buFont typeface="Times New Roman" pitchFamily="18" charset="0"/>
                <a:buAutoNum type="arabicPeriod"/>
              </a:pPr>
              <a:r>
                <a:rPr lang="en-US" altLang="en-US" sz="2400"/>
                <a:t>Strawberry</a:t>
              </a:r>
            </a:p>
            <a:p>
              <a:pPr algn="just">
                <a:buFont typeface="Times New Roman" pitchFamily="18" charset="0"/>
                <a:buAutoNum type="arabicPeriod"/>
              </a:pPr>
              <a:r>
                <a:rPr lang="en-US" altLang="en-US" sz="2400"/>
                <a:t>Egg-Plant</a:t>
              </a:r>
            </a:p>
          </p:txBody>
        </p:sp>
      </p:grpSp>
      <p:sp>
        <p:nvSpPr>
          <p:cNvPr id="124931" name="Line 6"/>
          <p:cNvSpPr>
            <a:spLocks noChangeShapeType="1"/>
          </p:cNvSpPr>
          <p:nvPr/>
        </p:nvSpPr>
        <p:spPr bwMode="auto">
          <a:xfrm>
            <a:off x="2057400" y="1524000"/>
            <a:ext cx="0" cy="449580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24932" name="Group 7"/>
          <p:cNvGrpSpPr>
            <a:grpSpLocks/>
          </p:cNvGrpSpPr>
          <p:nvPr/>
        </p:nvGrpSpPr>
        <p:grpSpPr bwMode="auto">
          <a:xfrm>
            <a:off x="1600200" y="0"/>
            <a:ext cx="5094288" cy="1190625"/>
            <a:chOff x="703" y="2523"/>
            <a:chExt cx="3010" cy="592"/>
          </a:xfrm>
        </p:grpSpPr>
        <p:sp>
          <p:nvSpPr>
            <p:cNvPr id="124934" name="Freeform 8"/>
            <p:cNvSpPr>
              <a:spLocks/>
            </p:cNvSpPr>
            <p:nvPr/>
          </p:nvSpPr>
          <p:spPr bwMode="auto">
            <a:xfrm>
              <a:off x="1111" y="2523"/>
              <a:ext cx="2430" cy="404"/>
            </a:xfrm>
            <a:custGeom>
              <a:avLst/>
              <a:gdLst>
                <a:gd name="T0" fmla="*/ 77 w 2430"/>
                <a:gd name="T1" fmla="*/ 7 h 404"/>
                <a:gd name="T2" fmla="*/ 239 w 2430"/>
                <a:gd name="T3" fmla="*/ 18 h 404"/>
                <a:gd name="T4" fmla="*/ 327 w 2430"/>
                <a:gd name="T5" fmla="*/ 18 h 404"/>
                <a:gd name="T6" fmla="*/ 1991 w 2430"/>
                <a:gd name="T7" fmla="*/ 18 h 404"/>
                <a:gd name="T8" fmla="*/ 2153 w 2430"/>
                <a:gd name="T9" fmla="*/ 18 h 404"/>
                <a:gd name="T10" fmla="*/ 2353 w 2430"/>
                <a:gd name="T11" fmla="*/ 7 h 404"/>
                <a:gd name="T12" fmla="*/ 2402 w 2430"/>
                <a:gd name="T13" fmla="*/ 18 h 404"/>
                <a:gd name="T14" fmla="*/ 2374 w 2430"/>
                <a:gd name="T15" fmla="*/ 53 h 404"/>
                <a:gd name="T16" fmla="*/ 2342 w 2430"/>
                <a:gd name="T17" fmla="*/ 119 h 404"/>
                <a:gd name="T18" fmla="*/ 2335 w 2430"/>
                <a:gd name="T19" fmla="*/ 158 h 404"/>
                <a:gd name="T20" fmla="*/ 2335 w 2430"/>
                <a:gd name="T21" fmla="*/ 225 h 404"/>
                <a:gd name="T22" fmla="*/ 2353 w 2430"/>
                <a:gd name="T23" fmla="*/ 281 h 404"/>
                <a:gd name="T24" fmla="*/ 2381 w 2430"/>
                <a:gd name="T25" fmla="*/ 341 h 404"/>
                <a:gd name="T26" fmla="*/ 2416 w 2430"/>
                <a:gd name="T27" fmla="*/ 390 h 404"/>
                <a:gd name="T28" fmla="*/ 2269 w 2430"/>
                <a:gd name="T29" fmla="*/ 386 h 404"/>
                <a:gd name="T30" fmla="*/ 2086 w 2430"/>
                <a:gd name="T31" fmla="*/ 379 h 404"/>
                <a:gd name="T32" fmla="*/ 1875 w 2430"/>
                <a:gd name="T33" fmla="*/ 369 h 404"/>
                <a:gd name="T34" fmla="*/ 1661 w 2430"/>
                <a:gd name="T35" fmla="*/ 369 h 404"/>
                <a:gd name="T36" fmla="*/ 1412 w 2430"/>
                <a:gd name="T37" fmla="*/ 369 h 404"/>
                <a:gd name="T38" fmla="*/ 1173 w 2430"/>
                <a:gd name="T39" fmla="*/ 369 h 404"/>
                <a:gd name="T40" fmla="*/ 952 w 2430"/>
                <a:gd name="T41" fmla="*/ 369 h 404"/>
                <a:gd name="T42" fmla="*/ 727 w 2430"/>
                <a:gd name="T43" fmla="*/ 369 h 404"/>
                <a:gd name="T44" fmla="*/ 478 w 2430"/>
                <a:gd name="T45" fmla="*/ 376 h 404"/>
                <a:gd name="T46" fmla="*/ 228 w 2430"/>
                <a:gd name="T47" fmla="*/ 383 h 404"/>
                <a:gd name="T48" fmla="*/ 67 w 2430"/>
                <a:gd name="T49" fmla="*/ 397 h 404"/>
                <a:gd name="T50" fmla="*/ 21 w 2430"/>
                <a:gd name="T51" fmla="*/ 390 h 404"/>
                <a:gd name="T52" fmla="*/ 60 w 2430"/>
                <a:gd name="T53" fmla="*/ 348 h 404"/>
                <a:gd name="T54" fmla="*/ 81 w 2430"/>
                <a:gd name="T55" fmla="*/ 302 h 404"/>
                <a:gd name="T56" fmla="*/ 95 w 2430"/>
                <a:gd name="T57" fmla="*/ 256 h 404"/>
                <a:gd name="T58" fmla="*/ 102 w 2430"/>
                <a:gd name="T59" fmla="*/ 211 h 404"/>
                <a:gd name="T60" fmla="*/ 102 w 2430"/>
                <a:gd name="T61" fmla="*/ 158 h 404"/>
                <a:gd name="T62" fmla="*/ 91 w 2430"/>
                <a:gd name="T63" fmla="*/ 112 h 404"/>
                <a:gd name="T64" fmla="*/ 53 w 2430"/>
                <a:gd name="T65" fmla="*/ 46 h 404"/>
                <a:gd name="T66" fmla="*/ 0 w 2430"/>
                <a:gd name="T67" fmla="*/ 0 h 4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30"/>
                <a:gd name="T103" fmla="*/ 0 h 404"/>
                <a:gd name="T104" fmla="*/ 2430 w 2430"/>
                <a:gd name="T105" fmla="*/ 404 h 40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30" h="404">
                  <a:moveTo>
                    <a:pt x="0" y="0"/>
                  </a:moveTo>
                  <a:lnTo>
                    <a:pt x="77" y="7"/>
                  </a:lnTo>
                  <a:lnTo>
                    <a:pt x="155" y="11"/>
                  </a:lnTo>
                  <a:lnTo>
                    <a:pt x="239" y="18"/>
                  </a:lnTo>
                  <a:lnTo>
                    <a:pt x="295" y="18"/>
                  </a:lnTo>
                  <a:lnTo>
                    <a:pt x="327" y="18"/>
                  </a:lnTo>
                  <a:lnTo>
                    <a:pt x="1001" y="18"/>
                  </a:lnTo>
                  <a:lnTo>
                    <a:pt x="1991" y="18"/>
                  </a:lnTo>
                  <a:lnTo>
                    <a:pt x="2061" y="18"/>
                  </a:lnTo>
                  <a:lnTo>
                    <a:pt x="2153" y="18"/>
                  </a:lnTo>
                  <a:lnTo>
                    <a:pt x="2258" y="11"/>
                  </a:lnTo>
                  <a:lnTo>
                    <a:pt x="2353" y="7"/>
                  </a:lnTo>
                  <a:lnTo>
                    <a:pt x="2430" y="0"/>
                  </a:lnTo>
                  <a:lnTo>
                    <a:pt x="2402" y="18"/>
                  </a:lnTo>
                  <a:lnTo>
                    <a:pt x="2388" y="39"/>
                  </a:lnTo>
                  <a:lnTo>
                    <a:pt x="2374" y="53"/>
                  </a:lnTo>
                  <a:lnTo>
                    <a:pt x="2356" y="88"/>
                  </a:lnTo>
                  <a:lnTo>
                    <a:pt x="2342" y="119"/>
                  </a:lnTo>
                  <a:lnTo>
                    <a:pt x="2342" y="137"/>
                  </a:lnTo>
                  <a:lnTo>
                    <a:pt x="2335" y="158"/>
                  </a:lnTo>
                  <a:lnTo>
                    <a:pt x="2332" y="190"/>
                  </a:lnTo>
                  <a:lnTo>
                    <a:pt x="2335" y="225"/>
                  </a:lnTo>
                  <a:lnTo>
                    <a:pt x="2342" y="253"/>
                  </a:lnTo>
                  <a:lnTo>
                    <a:pt x="2353" y="281"/>
                  </a:lnTo>
                  <a:lnTo>
                    <a:pt x="2370" y="316"/>
                  </a:lnTo>
                  <a:lnTo>
                    <a:pt x="2381" y="341"/>
                  </a:lnTo>
                  <a:lnTo>
                    <a:pt x="2409" y="376"/>
                  </a:lnTo>
                  <a:lnTo>
                    <a:pt x="2416" y="390"/>
                  </a:lnTo>
                  <a:lnTo>
                    <a:pt x="2430" y="404"/>
                  </a:lnTo>
                  <a:lnTo>
                    <a:pt x="2269" y="386"/>
                  </a:lnTo>
                  <a:lnTo>
                    <a:pt x="2191" y="383"/>
                  </a:lnTo>
                  <a:lnTo>
                    <a:pt x="2086" y="379"/>
                  </a:lnTo>
                  <a:lnTo>
                    <a:pt x="2009" y="372"/>
                  </a:lnTo>
                  <a:lnTo>
                    <a:pt x="1875" y="369"/>
                  </a:lnTo>
                  <a:lnTo>
                    <a:pt x="1795" y="369"/>
                  </a:lnTo>
                  <a:lnTo>
                    <a:pt x="1661" y="369"/>
                  </a:lnTo>
                  <a:lnTo>
                    <a:pt x="1524" y="369"/>
                  </a:lnTo>
                  <a:lnTo>
                    <a:pt x="1412" y="369"/>
                  </a:lnTo>
                  <a:lnTo>
                    <a:pt x="1296" y="369"/>
                  </a:lnTo>
                  <a:lnTo>
                    <a:pt x="1173" y="369"/>
                  </a:lnTo>
                  <a:lnTo>
                    <a:pt x="1057" y="369"/>
                  </a:lnTo>
                  <a:lnTo>
                    <a:pt x="952" y="369"/>
                  </a:lnTo>
                  <a:lnTo>
                    <a:pt x="850" y="369"/>
                  </a:lnTo>
                  <a:lnTo>
                    <a:pt x="727" y="369"/>
                  </a:lnTo>
                  <a:lnTo>
                    <a:pt x="601" y="369"/>
                  </a:lnTo>
                  <a:lnTo>
                    <a:pt x="478" y="376"/>
                  </a:lnTo>
                  <a:lnTo>
                    <a:pt x="330" y="379"/>
                  </a:lnTo>
                  <a:lnTo>
                    <a:pt x="228" y="383"/>
                  </a:lnTo>
                  <a:lnTo>
                    <a:pt x="112" y="393"/>
                  </a:lnTo>
                  <a:lnTo>
                    <a:pt x="67" y="397"/>
                  </a:lnTo>
                  <a:lnTo>
                    <a:pt x="0" y="400"/>
                  </a:lnTo>
                  <a:lnTo>
                    <a:pt x="21" y="390"/>
                  </a:lnTo>
                  <a:lnTo>
                    <a:pt x="46" y="362"/>
                  </a:lnTo>
                  <a:lnTo>
                    <a:pt x="60" y="348"/>
                  </a:lnTo>
                  <a:lnTo>
                    <a:pt x="70" y="327"/>
                  </a:lnTo>
                  <a:lnTo>
                    <a:pt x="81" y="302"/>
                  </a:lnTo>
                  <a:lnTo>
                    <a:pt x="88" y="281"/>
                  </a:lnTo>
                  <a:lnTo>
                    <a:pt x="95" y="256"/>
                  </a:lnTo>
                  <a:lnTo>
                    <a:pt x="98" y="228"/>
                  </a:lnTo>
                  <a:lnTo>
                    <a:pt x="102" y="211"/>
                  </a:lnTo>
                  <a:lnTo>
                    <a:pt x="102" y="183"/>
                  </a:lnTo>
                  <a:lnTo>
                    <a:pt x="102" y="158"/>
                  </a:lnTo>
                  <a:lnTo>
                    <a:pt x="95" y="134"/>
                  </a:lnTo>
                  <a:lnTo>
                    <a:pt x="91" y="112"/>
                  </a:lnTo>
                  <a:lnTo>
                    <a:pt x="77" y="88"/>
                  </a:lnTo>
                  <a:lnTo>
                    <a:pt x="53" y="46"/>
                  </a:lnTo>
                  <a:lnTo>
                    <a:pt x="32" y="25"/>
                  </a:lnTo>
                  <a:lnTo>
                    <a:pt x="0"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4935" name="Group 9"/>
            <p:cNvGrpSpPr>
              <a:grpSpLocks/>
            </p:cNvGrpSpPr>
            <p:nvPr/>
          </p:nvGrpSpPr>
          <p:grpSpPr bwMode="auto">
            <a:xfrm>
              <a:off x="703" y="2613"/>
              <a:ext cx="3010" cy="502"/>
              <a:chOff x="748" y="3043"/>
              <a:chExt cx="3010" cy="502"/>
            </a:xfrm>
          </p:grpSpPr>
          <p:sp>
            <p:nvSpPr>
              <p:cNvPr id="124936" name="Freeform 10"/>
              <p:cNvSpPr>
                <a:spLocks/>
              </p:cNvSpPr>
              <p:nvPr/>
            </p:nvSpPr>
            <p:spPr bwMode="auto">
              <a:xfrm>
                <a:off x="748" y="3043"/>
                <a:ext cx="3010" cy="502"/>
              </a:xfrm>
              <a:custGeom>
                <a:avLst/>
                <a:gdLst>
                  <a:gd name="T0" fmla="*/ 95 w 3010"/>
                  <a:gd name="T1" fmla="*/ 7 h 502"/>
                  <a:gd name="T2" fmla="*/ 295 w 3010"/>
                  <a:gd name="T3" fmla="*/ 24 h 502"/>
                  <a:gd name="T4" fmla="*/ 401 w 3010"/>
                  <a:gd name="T5" fmla="*/ 24 h 502"/>
                  <a:gd name="T6" fmla="*/ 2466 w 3010"/>
                  <a:gd name="T7" fmla="*/ 24 h 502"/>
                  <a:gd name="T8" fmla="*/ 2666 w 3010"/>
                  <a:gd name="T9" fmla="*/ 24 h 502"/>
                  <a:gd name="T10" fmla="*/ 2915 w 3010"/>
                  <a:gd name="T11" fmla="*/ 7 h 502"/>
                  <a:gd name="T12" fmla="*/ 2971 w 3010"/>
                  <a:gd name="T13" fmla="*/ 24 h 502"/>
                  <a:gd name="T14" fmla="*/ 2940 w 3010"/>
                  <a:gd name="T15" fmla="*/ 67 h 502"/>
                  <a:gd name="T16" fmla="*/ 2901 w 3010"/>
                  <a:gd name="T17" fmla="*/ 151 h 502"/>
                  <a:gd name="T18" fmla="*/ 2891 w 3010"/>
                  <a:gd name="T19" fmla="*/ 197 h 502"/>
                  <a:gd name="T20" fmla="*/ 2891 w 3010"/>
                  <a:gd name="T21" fmla="*/ 277 h 502"/>
                  <a:gd name="T22" fmla="*/ 2915 w 3010"/>
                  <a:gd name="T23" fmla="*/ 351 h 502"/>
                  <a:gd name="T24" fmla="*/ 2947 w 3010"/>
                  <a:gd name="T25" fmla="*/ 425 h 502"/>
                  <a:gd name="T26" fmla="*/ 2989 w 3010"/>
                  <a:gd name="T27" fmla="*/ 485 h 502"/>
                  <a:gd name="T28" fmla="*/ 2806 w 3010"/>
                  <a:gd name="T29" fmla="*/ 478 h 502"/>
                  <a:gd name="T30" fmla="*/ 2582 w 3010"/>
                  <a:gd name="T31" fmla="*/ 470 h 502"/>
                  <a:gd name="T32" fmla="*/ 2322 w 3010"/>
                  <a:gd name="T33" fmla="*/ 456 h 502"/>
                  <a:gd name="T34" fmla="*/ 2055 w 3010"/>
                  <a:gd name="T35" fmla="*/ 456 h 502"/>
                  <a:gd name="T36" fmla="*/ 1746 w 3010"/>
                  <a:gd name="T37" fmla="*/ 456 h 502"/>
                  <a:gd name="T38" fmla="*/ 1451 w 3010"/>
                  <a:gd name="T39" fmla="*/ 456 h 502"/>
                  <a:gd name="T40" fmla="*/ 1180 w 3010"/>
                  <a:gd name="T41" fmla="*/ 456 h 502"/>
                  <a:gd name="T42" fmla="*/ 896 w 3010"/>
                  <a:gd name="T43" fmla="*/ 456 h 502"/>
                  <a:gd name="T44" fmla="*/ 590 w 3010"/>
                  <a:gd name="T45" fmla="*/ 467 h 502"/>
                  <a:gd name="T46" fmla="*/ 285 w 3010"/>
                  <a:gd name="T47" fmla="*/ 474 h 502"/>
                  <a:gd name="T48" fmla="*/ 85 w 3010"/>
                  <a:gd name="T49" fmla="*/ 492 h 502"/>
                  <a:gd name="T50" fmla="*/ 25 w 3010"/>
                  <a:gd name="T51" fmla="*/ 485 h 502"/>
                  <a:gd name="T52" fmla="*/ 74 w 3010"/>
                  <a:gd name="T53" fmla="*/ 432 h 502"/>
                  <a:gd name="T54" fmla="*/ 99 w 3010"/>
                  <a:gd name="T55" fmla="*/ 379 h 502"/>
                  <a:gd name="T56" fmla="*/ 116 w 3010"/>
                  <a:gd name="T57" fmla="*/ 316 h 502"/>
                  <a:gd name="T58" fmla="*/ 123 w 3010"/>
                  <a:gd name="T59" fmla="*/ 260 h 502"/>
                  <a:gd name="T60" fmla="*/ 123 w 3010"/>
                  <a:gd name="T61" fmla="*/ 197 h 502"/>
                  <a:gd name="T62" fmla="*/ 109 w 3010"/>
                  <a:gd name="T63" fmla="*/ 140 h 502"/>
                  <a:gd name="T64" fmla="*/ 64 w 3010"/>
                  <a:gd name="T65" fmla="*/ 56 h 502"/>
                  <a:gd name="T66" fmla="*/ 0 w 3010"/>
                  <a:gd name="T67" fmla="*/ 0 h 5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10"/>
                  <a:gd name="T103" fmla="*/ 0 h 502"/>
                  <a:gd name="T104" fmla="*/ 3010 w 3010"/>
                  <a:gd name="T105" fmla="*/ 502 h 5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10" h="502">
                    <a:moveTo>
                      <a:pt x="0" y="0"/>
                    </a:moveTo>
                    <a:lnTo>
                      <a:pt x="95" y="7"/>
                    </a:lnTo>
                    <a:lnTo>
                      <a:pt x="190" y="14"/>
                    </a:lnTo>
                    <a:lnTo>
                      <a:pt x="295" y="24"/>
                    </a:lnTo>
                    <a:lnTo>
                      <a:pt x="366" y="24"/>
                    </a:lnTo>
                    <a:lnTo>
                      <a:pt x="401" y="24"/>
                    </a:lnTo>
                    <a:lnTo>
                      <a:pt x="1240" y="24"/>
                    </a:lnTo>
                    <a:lnTo>
                      <a:pt x="2466" y="24"/>
                    </a:lnTo>
                    <a:lnTo>
                      <a:pt x="2546" y="24"/>
                    </a:lnTo>
                    <a:lnTo>
                      <a:pt x="2666" y="24"/>
                    </a:lnTo>
                    <a:lnTo>
                      <a:pt x="2796" y="14"/>
                    </a:lnTo>
                    <a:lnTo>
                      <a:pt x="2915" y="7"/>
                    </a:lnTo>
                    <a:lnTo>
                      <a:pt x="3010" y="0"/>
                    </a:lnTo>
                    <a:lnTo>
                      <a:pt x="2971" y="24"/>
                    </a:lnTo>
                    <a:lnTo>
                      <a:pt x="2950" y="45"/>
                    </a:lnTo>
                    <a:lnTo>
                      <a:pt x="2940" y="67"/>
                    </a:lnTo>
                    <a:lnTo>
                      <a:pt x="2915" y="109"/>
                    </a:lnTo>
                    <a:lnTo>
                      <a:pt x="2901" y="151"/>
                    </a:lnTo>
                    <a:lnTo>
                      <a:pt x="2898" y="172"/>
                    </a:lnTo>
                    <a:lnTo>
                      <a:pt x="2891" y="197"/>
                    </a:lnTo>
                    <a:lnTo>
                      <a:pt x="2887" y="239"/>
                    </a:lnTo>
                    <a:lnTo>
                      <a:pt x="2891" y="277"/>
                    </a:lnTo>
                    <a:lnTo>
                      <a:pt x="2901" y="316"/>
                    </a:lnTo>
                    <a:lnTo>
                      <a:pt x="2915" y="351"/>
                    </a:lnTo>
                    <a:lnTo>
                      <a:pt x="2933" y="390"/>
                    </a:lnTo>
                    <a:lnTo>
                      <a:pt x="2947" y="425"/>
                    </a:lnTo>
                    <a:lnTo>
                      <a:pt x="2978" y="467"/>
                    </a:lnTo>
                    <a:lnTo>
                      <a:pt x="2989" y="485"/>
                    </a:lnTo>
                    <a:lnTo>
                      <a:pt x="3010" y="502"/>
                    </a:lnTo>
                    <a:lnTo>
                      <a:pt x="2806" y="478"/>
                    </a:lnTo>
                    <a:lnTo>
                      <a:pt x="2712" y="474"/>
                    </a:lnTo>
                    <a:lnTo>
                      <a:pt x="2582" y="470"/>
                    </a:lnTo>
                    <a:lnTo>
                      <a:pt x="2487" y="460"/>
                    </a:lnTo>
                    <a:lnTo>
                      <a:pt x="2322" y="456"/>
                    </a:lnTo>
                    <a:lnTo>
                      <a:pt x="2220" y="456"/>
                    </a:lnTo>
                    <a:lnTo>
                      <a:pt x="2055" y="456"/>
                    </a:lnTo>
                    <a:lnTo>
                      <a:pt x="1886" y="456"/>
                    </a:lnTo>
                    <a:lnTo>
                      <a:pt x="1746" y="456"/>
                    </a:lnTo>
                    <a:lnTo>
                      <a:pt x="1605" y="456"/>
                    </a:lnTo>
                    <a:lnTo>
                      <a:pt x="1451" y="456"/>
                    </a:lnTo>
                    <a:lnTo>
                      <a:pt x="1310" y="456"/>
                    </a:lnTo>
                    <a:lnTo>
                      <a:pt x="1180" y="456"/>
                    </a:lnTo>
                    <a:lnTo>
                      <a:pt x="1050" y="456"/>
                    </a:lnTo>
                    <a:lnTo>
                      <a:pt x="896" y="456"/>
                    </a:lnTo>
                    <a:lnTo>
                      <a:pt x="745" y="456"/>
                    </a:lnTo>
                    <a:lnTo>
                      <a:pt x="590" y="467"/>
                    </a:lnTo>
                    <a:lnTo>
                      <a:pt x="408" y="470"/>
                    </a:lnTo>
                    <a:lnTo>
                      <a:pt x="285" y="474"/>
                    </a:lnTo>
                    <a:lnTo>
                      <a:pt x="141" y="488"/>
                    </a:lnTo>
                    <a:lnTo>
                      <a:pt x="85" y="492"/>
                    </a:lnTo>
                    <a:lnTo>
                      <a:pt x="0" y="499"/>
                    </a:lnTo>
                    <a:lnTo>
                      <a:pt x="25" y="485"/>
                    </a:lnTo>
                    <a:lnTo>
                      <a:pt x="57" y="453"/>
                    </a:lnTo>
                    <a:lnTo>
                      <a:pt x="74" y="432"/>
                    </a:lnTo>
                    <a:lnTo>
                      <a:pt x="85" y="407"/>
                    </a:lnTo>
                    <a:lnTo>
                      <a:pt x="99" y="379"/>
                    </a:lnTo>
                    <a:lnTo>
                      <a:pt x="106" y="351"/>
                    </a:lnTo>
                    <a:lnTo>
                      <a:pt x="116" y="316"/>
                    </a:lnTo>
                    <a:lnTo>
                      <a:pt x="123" y="288"/>
                    </a:lnTo>
                    <a:lnTo>
                      <a:pt x="123" y="260"/>
                    </a:lnTo>
                    <a:lnTo>
                      <a:pt x="127" y="228"/>
                    </a:lnTo>
                    <a:lnTo>
                      <a:pt x="123" y="197"/>
                    </a:lnTo>
                    <a:lnTo>
                      <a:pt x="116" y="168"/>
                    </a:lnTo>
                    <a:lnTo>
                      <a:pt x="109" y="140"/>
                    </a:lnTo>
                    <a:lnTo>
                      <a:pt x="95" y="109"/>
                    </a:lnTo>
                    <a:lnTo>
                      <a:pt x="64" y="56"/>
                    </a:lnTo>
                    <a:lnTo>
                      <a:pt x="39" y="31"/>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37" name="WordArt 11"/>
              <p:cNvSpPr>
                <a:spLocks noChangeArrowheads="1" noChangeShapeType="1" noTextEdit="1"/>
              </p:cNvSpPr>
              <p:nvPr/>
            </p:nvSpPr>
            <p:spPr bwMode="auto">
              <a:xfrm>
                <a:off x="1235" y="3145"/>
                <a:ext cx="2028" cy="36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Classification</a:t>
                </a:r>
              </a:p>
            </p:txBody>
          </p:sp>
        </p:grpSp>
      </p:grpSp>
      <p:pic>
        <p:nvPicPr>
          <p:cNvPr id="12493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295400"/>
            <a:ext cx="4267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414468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337"/>
          </a:xfrm>
        </p:spPr>
        <p:txBody>
          <a:bodyPr/>
          <a:lstStyle/>
          <a:p>
            <a:pPr eaLnBrk="1" hangingPunct="1">
              <a:spcBef>
                <a:spcPct val="50000"/>
              </a:spcBef>
              <a:defRPr/>
            </a:pPr>
            <a:r>
              <a:rPr lang="en-AU" altLang="en-US" sz="3200" b="1" kern="1200" dirty="0">
                <a:solidFill>
                  <a:srgbClr val="000000"/>
                </a:solidFill>
                <a:ea typeface="+mn-ea"/>
              </a:rPr>
              <a:t>Fruit Growth</a:t>
            </a:r>
            <a:br>
              <a:rPr lang="en-AU" altLang="en-US" sz="3200" b="1" kern="1200" dirty="0">
                <a:solidFill>
                  <a:srgbClr val="000000"/>
                </a:solidFill>
                <a:ea typeface="+mn-ea"/>
              </a:rPr>
            </a:br>
            <a:endParaRPr lang="en-US" dirty="0"/>
          </a:p>
        </p:txBody>
      </p:sp>
      <p:sp>
        <p:nvSpPr>
          <p:cNvPr id="3" name="Content Placeholder 2"/>
          <p:cNvSpPr>
            <a:spLocks noGrp="1"/>
          </p:cNvSpPr>
          <p:nvPr>
            <p:ph idx="1"/>
          </p:nvPr>
        </p:nvSpPr>
        <p:spPr>
          <a:xfrm>
            <a:off x="457200" y="1484313"/>
            <a:ext cx="8229600" cy="4641850"/>
          </a:xfrm>
        </p:spPr>
        <p:txBody>
          <a:bodyPr/>
          <a:lstStyle/>
          <a:p>
            <a:pPr marL="0" indent="0" eaLnBrk="1" hangingPunct="1">
              <a:spcBef>
                <a:spcPct val="50000"/>
              </a:spcBef>
              <a:buFontTx/>
              <a:buNone/>
              <a:defRPr/>
            </a:pPr>
            <a:r>
              <a:rPr lang="en-AU" altLang="en-US" sz="2400" b="1" kern="1200" dirty="0">
                <a:solidFill>
                  <a:srgbClr val="000000"/>
                </a:solidFill>
              </a:rPr>
              <a:t>After fruit set there is rapid cell division. Then it slows down. Again it accelerate its growth and development up till fruit maturity and after fruit maturity fruit ripening occurs and then process of senescence. </a:t>
            </a:r>
            <a:endParaRPr lang="en-US" altLang="en-US" sz="2400" b="1" kern="1200" dirty="0">
              <a:solidFill>
                <a:srgbClr val="000000"/>
              </a:solidFill>
            </a:endParaRPr>
          </a:p>
          <a:p>
            <a:pPr>
              <a:defRPr/>
            </a:pPr>
            <a:endParaRPr lang="en-US" dirty="0"/>
          </a:p>
        </p:txBody>
      </p:sp>
    </p:spTree>
    <p:extLst>
      <p:ext uri="{BB962C8B-B14F-4D97-AF65-F5344CB8AC3E}">
        <p14:creationId xmlns:p14="http://schemas.microsoft.com/office/powerpoint/2010/main" val="14671744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2" name="Text Box 4"/>
          <p:cNvSpPr txBox="1">
            <a:spLocks noChangeArrowheads="1"/>
          </p:cNvSpPr>
          <p:nvPr/>
        </p:nvSpPr>
        <p:spPr bwMode="auto">
          <a:xfrm>
            <a:off x="611188" y="404813"/>
            <a:ext cx="74168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7663">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buFont typeface="Wingdings" pitchFamily="2" charset="2"/>
              <a:buNone/>
            </a:pPr>
            <a:r>
              <a:rPr lang="en-AU" altLang="en-US" sz="2400" b="1">
                <a:solidFill>
                  <a:srgbClr val="000000"/>
                </a:solidFill>
                <a:latin typeface="Arial" pitchFamily="34" charset="0"/>
              </a:rPr>
              <a:t>Fruit growth of fleshy fruit adopt two patterns</a:t>
            </a:r>
          </a:p>
          <a:p>
            <a:pPr eaLnBrk="1" hangingPunct="1">
              <a:spcBef>
                <a:spcPct val="50000"/>
              </a:spcBef>
              <a:buFont typeface="Wingdings" pitchFamily="2" charset="2"/>
              <a:buNone/>
            </a:pPr>
            <a:r>
              <a:rPr lang="en-AU" altLang="en-US" sz="2400" b="1">
                <a:solidFill>
                  <a:srgbClr val="000000"/>
                </a:solidFill>
                <a:latin typeface="Arial" pitchFamily="34" charset="0"/>
              </a:rPr>
              <a:t>Single Sigmoid Curve: Ist pattern of fruit growth is in apple, pear and citrus etc. Where cell division and enlargement are rapid in the beginning and gradually slow down as the fruit approaches maturity </a:t>
            </a:r>
          </a:p>
          <a:p>
            <a:pPr eaLnBrk="1" hangingPunct="1">
              <a:spcBef>
                <a:spcPct val="50000"/>
              </a:spcBef>
              <a:buFont typeface="Wingdings" pitchFamily="2" charset="2"/>
              <a:buNone/>
            </a:pPr>
            <a:r>
              <a:rPr lang="en-AU" altLang="en-US" sz="2400" b="1">
                <a:solidFill>
                  <a:srgbClr val="000000"/>
                </a:solidFill>
                <a:latin typeface="Arial" pitchFamily="34" charset="0"/>
              </a:rPr>
              <a:t> Double Sigmoid Curve: Whilst Mango, Plum, Peach etc exhibit continuous cell division at he initial stage and growth slows down during stone (endo carp) formation and again resume continuous cell division and enlargement until the fruit mature. </a:t>
            </a:r>
          </a:p>
          <a:p>
            <a:pPr eaLnBrk="1" hangingPunct="1">
              <a:spcBef>
                <a:spcPct val="50000"/>
              </a:spcBef>
              <a:buFont typeface="Wingdings" pitchFamily="2" charset="2"/>
              <a:buNone/>
            </a:pPr>
            <a:r>
              <a:rPr lang="en-AU" altLang="en-US" sz="2400" b="1">
                <a:solidFill>
                  <a:srgbClr val="000000"/>
                </a:solidFill>
                <a:latin typeface="Arial" pitchFamily="34" charset="0"/>
              </a:rPr>
              <a:t>Period of fruit growth varies in different varies from 4-5 moths.</a:t>
            </a:r>
            <a:endParaRPr lang="en-US" altLang="en-US" sz="2400" b="1">
              <a:solidFill>
                <a:srgbClr val="000000"/>
              </a:solidFill>
              <a:latin typeface="Arial" pitchFamily="34" charset="0"/>
            </a:endParaRPr>
          </a:p>
        </p:txBody>
      </p:sp>
    </p:spTree>
    <p:extLst>
      <p:ext uri="{BB962C8B-B14F-4D97-AF65-F5344CB8AC3E}">
        <p14:creationId xmlns:p14="http://schemas.microsoft.com/office/powerpoint/2010/main" val="10574548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55652">
                                            <p:txEl>
                                              <p:pRg st="1" end="1"/>
                                            </p:txEl>
                                          </p:spTgt>
                                        </p:tgtEl>
                                        <p:attrNameLst>
                                          <p:attrName>style.visibility</p:attrName>
                                        </p:attrNameLst>
                                      </p:cBhvr>
                                      <p:to>
                                        <p:strVal val="visible"/>
                                      </p:to>
                                    </p:set>
                                    <p:animEffect transition="in" filter="randombar(horizontal)">
                                      <p:cBhvr>
                                        <p:cTn id="7" dur="500"/>
                                        <p:tgtEl>
                                          <p:spTgt spid="15565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155652">
                                            <p:txEl>
                                              <p:pRg st="2" end="2"/>
                                            </p:txEl>
                                          </p:spTgt>
                                        </p:tgtEl>
                                        <p:attrNameLst>
                                          <p:attrName>style.visibility</p:attrName>
                                        </p:attrNameLst>
                                      </p:cBhvr>
                                      <p:to>
                                        <p:strVal val="visible"/>
                                      </p:to>
                                    </p:set>
                                    <p:anim calcmode="lin" valueType="num">
                                      <p:cBhvr>
                                        <p:cTn id="12" dur="500" fill="hold"/>
                                        <p:tgtEl>
                                          <p:spTgt spid="155652">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15565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6" fill="hold" nodeType="clickEffect">
                                  <p:stCondLst>
                                    <p:cond delay="0"/>
                                  </p:stCondLst>
                                  <p:childTnLst>
                                    <p:set>
                                      <p:cBhvr>
                                        <p:cTn id="17" dur="1" fill="hold">
                                          <p:stCondLst>
                                            <p:cond delay="0"/>
                                          </p:stCondLst>
                                        </p:cTn>
                                        <p:tgtEl>
                                          <p:spTgt spid="155652">
                                            <p:txEl>
                                              <p:pRg st="3" end="3"/>
                                            </p:txEl>
                                          </p:spTgt>
                                        </p:tgtEl>
                                        <p:attrNameLst>
                                          <p:attrName>style.visibility</p:attrName>
                                        </p:attrNameLst>
                                      </p:cBhvr>
                                      <p:to>
                                        <p:strVal val="visible"/>
                                      </p:to>
                                    </p:set>
                                    <p:animEffect transition="in" filter="barn(inHorizontal)">
                                      <p:cBhvr>
                                        <p:cTn id="18" dur="500"/>
                                        <p:tgtEl>
                                          <p:spTgt spid="15565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6" name="Picture 4"/>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bwMode="auto">
          <a:xfrm>
            <a:off x="715963" y="274638"/>
            <a:ext cx="7710487" cy="5851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4758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46436"/>
                                        </p:tgtEl>
                                        <p:attrNameLst>
                                          <p:attrName>style.visibility</p:attrName>
                                        </p:attrNameLst>
                                      </p:cBhvr>
                                      <p:to>
                                        <p:strVal val="visible"/>
                                      </p:to>
                                    </p:set>
                                    <p:anim calcmode="lin" valueType="num">
                                      <p:cBhvr>
                                        <p:cTn id="7" dur="500" fill="hold"/>
                                        <p:tgtEl>
                                          <p:spTgt spid="146436"/>
                                        </p:tgtEl>
                                        <p:attrNameLst>
                                          <p:attrName>ppt_w</p:attrName>
                                        </p:attrNameLst>
                                      </p:cBhvr>
                                      <p:tavLst>
                                        <p:tav tm="0">
                                          <p:val>
                                            <p:fltVal val="0"/>
                                          </p:val>
                                        </p:tav>
                                        <p:tav tm="100000">
                                          <p:val>
                                            <p:strVal val="#ppt_w"/>
                                          </p:val>
                                        </p:tav>
                                      </p:tavLst>
                                    </p:anim>
                                    <p:anim calcmode="lin" valueType="num">
                                      <p:cBhvr>
                                        <p:cTn id="8" dur="500" fill="hold"/>
                                        <p:tgtEl>
                                          <p:spTgt spid="1464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altLang="en-US" smtClean="0"/>
              <a:t>Senescence</a:t>
            </a:r>
          </a:p>
        </p:txBody>
      </p:sp>
      <p:sp>
        <p:nvSpPr>
          <p:cNvPr id="129027" name="Content Placeholder 2"/>
          <p:cNvSpPr>
            <a:spLocks noGrp="1"/>
          </p:cNvSpPr>
          <p:nvPr>
            <p:ph idx="1"/>
          </p:nvPr>
        </p:nvSpPr>
        <p:spPr>
          <a:xfrm>
            <a:off x="914400" y="2057400"/>
            <a:ext cx="7772400" cy="4114800"/>
          </a:xfrm>
        </p:spPr>
        <p:txBody>
          <a:bodyPr/>
          <a:lstStyle/>
          <a:p>
            <a:r>
              <a:rPr lang="en-US" altLang="en-US" smtClean="0"/>
              <a:t>Senescence is a physiological aging activity in which plant tissues degenerate and ultimately die.</a:t>
            </a:r>
          </a:p>
        </p:txBody>
      </p:sp>
    </p:spTree>
    <p:extLst>
      <p:ext uri="{BB962C8B-B14F-4D97-AF65-F5344CB8AC3E}">
        <p14:creationId xmlns:p14="http://schemas.microsoft.com/office/powerpoint/2010/main" val="31762986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altLang="en-US" smtClean="0"/>
              <a:t>Partial senescence</a:t>
            </a:r>
          </a:p>
        </p:txBody>
      </p:sp>
      <p:sp>
        <p:nvSpPr>
          <p:cNvPr id="3" name="Content Placeholder 2"/>
          <p:cNvSpPr>
            <a:spLocks noGrp="1"/>
          </p:cNvSpPr>
          <p:nvPr>
            <p:ph idx="1"/>
          </p:nvPr>
        </p:nvSpPr>
        <p:spPr/>
        <p:txBody>
          <a:bodyPr/>
          <a:lstStyle/>
          <a:p>
            <a:pPr>
              <a:defRPr/>
            </a:pPr>
            <a:r>
              <a:rPr lang="en-US" sz="2400" dirty="0">
                <a:solidFill>
                  <a:srgbClr val="333399"/>
                </a:solidFill>
                <a:ea typeface="+mj-ea"/>
                <a:cs typeface="+mj-cs"/>
              </a:rPr>
              <a:t>Partial </a:t>
            </a:r>
            <a:r>
              <a:rPr lang="en-US" sz="2400" dirty="0" smtClean="0">
                <a:solidFill>
                  <a:srgbClr val="333399"/>
                </a:solidFill>
                <a:ea typeface="+mj-ea"/>
                <a:cs typeface="+mj-cs"/>
              </a:rPr>
              <a:t>senescence</a:t>
            </a:r>
          </a:p>
          <a:p>
            <a:pPr>
              <a:defRPr/>
            </a:pPr>
            <a:r>
              <a:rPr lang="en-US" sz="2400" dirty="0" smtClean="0">
                <a:solidFill>
                  <a:srgbClr val="333399"/>
                </a:solidFill>
                <a:ea typeface="+mj-ea"/>
                <a:cs typeface="+mj-cs"/>
              </a:rPr>
              <a:t>Complete senescence</a:t>
            </a:r>
            <a:endParaRPr lang="en-US" sz="2400" dirty="0"/>
          </a:p>
        </p:txBody>
      </p:sp>
    </p:spTree>
    <p:extLst>
      <p:ext uri="{BB962C8B-B14F-4D97-AF65-F5344CB8AC3E}">
        <p14:creationId xmlns:p14="http://schemas.microsoft.com/office/powerpoint/2010/main" val="11197618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altLang="en-US" smtClean="0"/>
              <a:t>Partial senescence</a:t>
            </a:r>
          </a:p>
        </p:txBody>
      </p:sp>
      <p:sp>
        <p:nvSpPr>
          <p:cNvPr id="131075" name="Content Placeholder 2"/>
          <p:cNvSpPr>
            <a:spLocks noGrp="1"/>
          </p:cNvSpPr>
          <p:nvPr>
            <p:ph idx="1"/>
          </p:nvPr>
        </p:nvSpPr>
        <p:spPr/>
        <p:txBody>
          <a:bodyPr/>
          <a:lstStyle/>
          <a:p>
            <a:r>
              <a:rPr lang="en-US" altLang="en-US" sz="2800" smtClean="0"/>
              <a:t>Involve the degeneration and death of aerial part of the plants</a:t>
            </a:r>
          </a:p>
          <a:p>
            <a:r>
              <a:rPr lang="en-US" altLang="en-US" sz="2800" smtClean="0"/>
              <a:t>Leaf</a:t>
            </a:r>
          </a:p>
          <a:p>
            <a:r>
              <a:rPr lang="en-US" altLang="en-US" sz="2800" smtClean="0"/>
              <a:t>Flower</a:t>
            </a:r>
          </a:p>
          <a:p>
            <a:r>
              <a:rPr lang="en-US" altLang="en-US" sz="2800" smtClean="0"/>
              <a:t>Branches</a:t>
            </a:r>
          </a:p>
          <a:p>
            <a:r>
              <a:rPr lang="en-US" altLang="en-US" sz="2800" smtClean="0"/>
              <a:t>Fruits</a:t>
            </a:r>
          </a:p>
          <a:p>
            <a:r>
              <a:rPr lang="en-US" altLang="en-US" sz="2800" smtClean="0"/>
              <a:t>But not underground part </a:t>
            </a:r>
          </a:p>
          <a:p>
            <a:r>
              <a:rPr lang="en-US" altLang="en-US" sz="2800" smtClean="0"/>
              <a:t>Gladiolus</a:t>
            </a:r>
          </a:p>
          <a:p>
            <a:r>
              <a:rPr lang="en-US" altLang="en-US" sz="2800" smtClean="0"/>
              <a:t>Potato</a:t>
            </a:r>
          </a:p>
          <a:p>
            <a:r>
              <a:rPr lang="en-US" altLang="en-US" sz="2800" smtClean="0"/>
              <a:t>onion</a:t>
            </a:r>
          </a:p>
        </p:txBody>
      </p:sp>
    </p:spTree>
    <p:extLst>
      <p:ext uri="{BB962C8B-B14F-4D97-AF65-F5344CB8AC3E}">
        <p14:creationId xmlns:p14="http://schemas.microsoft.com/office/powerpoint/2010/main" val="31086477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endParaRPr lang="en-US" altLang="en-US" smtClean="0"/>
          </a:p>
        </p:txBody>
      </p:sp>
      <p:sp>
        <p:nvSpPr>
          <p:cNvPr id="132099" name="Content Placeholder 2"/>
          <p:cNvSpPr>
            <a:spLocks noGrp="1"/>
          </p:cNvSpPr>
          <p:nvPr>
            <p:ph idx="1"/>
          </p:nvPr>
        </p:nvSpPr>
        <p:spPr>
          <a:xfrm>
            <a:off x="838200" y="2057400"/>
            <a:ext cx="7772400" cy="4114800"/>
          </a:xfrm>
        </p:spPr>
        <p:txBody>
          <a:bodyPr/>
          <a:lstStyle/>
          <a:p>
            <a:r>
              <a:rPr lang="en-US" altLang="en-US" smtClean="0"/>
              <a:t>Shisham or tali </a:t>
            </a:r>
            <a:r>
              <a:rPr lang="en-US" altLang="en-US" i="1" smtClean="0"/>
              <a:t>Dalberjia sissoo</a:t>
            </a:r>
          </a:p>
          <a:p>
            <a:endParaRPr lang="en-US" altLang="en-US" i="1" smtClean="0"/>
          </a:p>
          <a:p>
            <a:r>
              <a:rPr lang="en-US" altLang="en-US" smtClean="0"/>
              <a:t>Potato (tuber)</a:t>
            </a:r>
          </a:p>
          <a:p>
            <a:r>
              <a:rPr lang="en-US" altLang="en-US" smtClean="0"/>
              <a:t>Gladiolus (corm)</a:t>
            </a:r>
          </a:p>
          <a:p>
            <a:r>
              <a:rPr lang="en-US" altLang="en-US" smtClean="0"/>
              <a:t>Onion</a:t>
            </a:r>
          </a:p>
        </p:txBody>
      </p:sp>
      <p:pic>
        <p:nvPicPr>
          <p:cNvPr id="1321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8006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210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616200"/>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32474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altLang="en-US" smtClean="0"/>
              <a:t>Complete senescence</a:t>
            </a:r>
          </a:p>
        </p:txBody>
      </p:sp>
      <p:sp>
        <p:nvSpPr>
          <p:cNvPr id="133123" name="Content Placeholder 2"/>
          <p:cNvSpPr>
            <a:spLocks noGrp="1"/>
          </p:cNvSpPr>
          <p:nvPr>
            <p:ph idx="1"/>
          </p:nvPr>
        </p:nvSpPr>
        <p:spPr/>
        <p:txBody>
          <a:bodyPr/>
          <a:lstStyle/>
          <a:p>
            <a:r>
              <a:rPr lang="en-US" altLang="en-US" smtClean="0"/>
              <a:t>This is aging process which all part of the plant die except seed</a:t>
            </a:r>
          </a:p>
          <a:p>
            <a:r>
              <a:rPr lang="en-US" altLang="en-US" smtClean="0"/>
              <a:t>Pulses</a:t>
            </a:r>
          </a:p>
          <a:p>
            <a:r>
              <a:rPr lang="en-US" altLang="en-US" smtClean="0"/>
              <a:t>Vegetables</a:t>
            </a:r>
          </a:p>
          <a:p>
            <a:r>
              <a:rPr lang="en-US" altLang="en-US" smtClean="0"/>
              <a:t>Ornamental flowers</a:t>
            </a:r>
          </a:p>
        </p:txBody>
      </p:sp>
    </p:spTree>
    <p:extLst>
      <p:ext uri="{BB962C8B-B14F-4D97-AF65-F5344CB8AC3E}">
        <p14:creationId xmlns:p14="http://schemas.microsoft.com/office/powerpoint/2010/main" val="30792634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914400" y="457200"/>
            <a:ext cx="7793038" cy="990600"/>
          </a:xfrm>
        </p:spPr>
        <p:txBody>
          <a:bodyPr/>
          <a:lstStyle/>
          <a:p>
            <a:r>
              <a:rPr lang="en-US" altLang="en-US" smtClean="0"/>
              <a:t>Why senescence occure</a:t>
            </a:r>
          </a:p>
        </p:txBody>
      </p:sp>
      <p:sp>
        <p:nvSpPr>
          <p:cNvPr id="134147" name="Content Placeholder 2"/>
          <p:cNvSpPr>
            <a:spLocks noGrp="1"/>
          </p:cNvSpPr>
          <p:nvPr>
            <p:ph idx="1"/>
          </p:nvPr>
        </p:nvSpPr>
        <p:spPr>
          <a:xfrm>
            <a:off x="1350963" y="1752600"/>
            <a:ext cx="7772400" cy="4572000"/>
          </a:xfrm>
        </p:spPr>
        <p:txBody>
          <a:bodyPr/>
          <a:lstStyle/>
          <a:p>
            <a:r>
              <a:rPr lang="en-US" altLang="en-US" sz="2800" smtClean="0"/>
              <a:t>During senescence following process decreased</a:t>
            </a:r>
          </a:p>
          <a:p>
            <a:r>
              <a:rPr lang="en-US" altLang="en-US" sz="2800" smtClean="0"/>
              <a:t>Photosynthesis</a:t>
            </a:r>
          </a:p>
          <a:p>
            <a:r>
              <a:rPr lang="en-US" altLang="en-US" sz="2800" smtClean="0"/>
              <a:t>Starch</a:t>
            </a:r>
          </a:p>
          <a:p>
            <a:r>
              <a:rPr lang="en-US" altLang="en-US" sz="2800" smtClean="0"/>
              <a:t>Chlorophyll</a:t>
            </a:r>
          </a:p>
          <a:p>
            <a:r>
              <a:rPr lang="en-US" altLang="en-US" sz="2800" smtClean="0"/>
              <a:t>DNA</a:t>
            </a:r>
          </a:p>
          <a:p>
            <a:r>
              <a:rPr lang="en-US" altLang="en-US" sz="2800" smtClean="0"/>
              <a:t>Protein</a:t>
            </a:r>
          </a:p>
          <a:p>
            <a:r>
              <a:rPr lang="en-US" altLang="en-US" sz="2800" smtClean="0"/>
              <a:t>Gibberellins</a:t>
            </a:r>
          </a:p>
          <a:p>
            <a:r>
              <a:rPr lang="en-US" altLang="en-US" sz="2800" smtClean="0"/>
              <a:t>Auxins</a:t>
            </a:r>
          </a:p>
        </p:txBody>
      </p:sp>
    </p:spTree>
    <p:extLst>
      <p:ext uri="{BB962C8B-B14F-4D97-AF65-F5344CB8AC3E}">
        <p14:creationId xmlns:p14="http://schemas.microsoft.com/office/powerpoint/2010/main" val="26622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idx="4294967295"/>
          </p:nvPr>
        </p:nvSpPr>
        <p:spPr>
          <a:xfrm>
            <a:off x="1320800" y="990600"/>
            <a:ext cx="7793038" cy="1081088"/>
          </a:xfrm>
        </p:spPr>
        <p:txBody>
          <a:bodyPr anchor="ctr"/>
          <a:lstStyle/>
          <a:p>
            <a:pPr eaLnBrk="1" hangingPunct="1"/>
            <a:r>
              <a:rPr lang="en-US" altLang="en-US" sz="4000" b="1" smtClean="0">
                <a:solidFill>
                  <a:srgbClr val="262699"/>
                </a:solidFill>
              </a:rPr>
              <a:t>Development</a:t>
            </a:r>
            <a:endParaRPr lang="en-US" altLang="en-US" sz="4000" smtClean="0">
              <a:solidFill>
                <a:srgbClr val="262699"/>
              </a:solidFill>
            </a:endParaRPr>
          </a:p>
        </p:txBody>
      </p:sp>
      <p:sp>
        <p:nvSpPr>
          <p:cNvPr id="52227" name="Content Placeholder 2"/>
          <p:cNvSpPr>
            <a:spLocks noGrp="1"/>
          </p:cNvSpPr>
          <p:nvPr>
            <p:ph idx="4294967295"/>
          </p:nvPr>
        </p:nvSpPr>
        <p:spPr>
          <a:xfrm>
            <a:off x="533400" y="2133600"/>
            <a:ext cx="7772400" cy="4459288"/>
          </a:xfrm>
        </p:spPr>
        <p:txBody>
          <a:bodyPr/>
          <a:lstStyle/>
          <a:p>
            <a:pPr algn="just" eaLnBrk="1" hangingPunct="1"/>
            <a:r>
              <a:rPr lang="en-US" altLang="en-US" sz="2400" b="1" smtClean="0"/>
              <a:t>Sum of all of changes that an organism goes through in its life cycle, including </a:t>
            </a:r>
          </a:p>
          <a:p>
            <a:pPr lvl="1" algn="just" eaLnBrk="1" hangingPunct="1"/>
            <a:r>
              <a:rPr lang="en-US" altLang="en-US" sz="2400" b="1" smtClean="0"/>
              <a:t>growth and </a:t>
            </a:r>
          </a:p>
          <a:p>
            <a:pPr lvl="1" algn="just" eaLnBrk="1" hangingPunct="1"/>
            <a:r>
              <a:rPr lang="en-US" altLang="en-US" sz="2400" b="1" smtClean="0"/>
              <a:t>differentiation </a:t>
            </a:r>
          </a:p>
          <a:p>
            <a:pPr algn="just" eaLnBrk="1" hangingPunct="1"/>
            <a:r>
              <a:rPr lang="en-US" altLang="en-US" sz="2400" b="1" smtClean="0"/>
              <a:t>An expression of genetic program </a:t>
            </a:r>
          </a:p>
          <a:p>
            <a:pPr lvl="1" algn="just" eaLnBrk="1" hangingPunct="1"/>
            <a:r>
              <a:rPr lang="en-US" altLang="en-US" sz="2400" b="1" smtClean="0"/>
              <a:t>directs activities and </a:t>
            </a:r>
          </a:p>
          <a:p>
            <a:pPr lvl="1" algn="just" eaLnBrk="1" hangingPunct="1"/>
            <a:r>
              <a:rPr lang="en-US" altLang="en-US" sz="2400" b="1" smtClean="0"/>
              <a:t>interactions of individual cells</a:t>
            </a:r>
            <a:endParaRPr lang="en-US" altLang="en-US" sz="2400" smtClean="0"/>
          </a:p>
        </p:txBody>
      </p:sp>
    </p:spTree>
    <p:extLst>
      <p:ext uri="{BB962C8B-B14F-4D97-AF65-F5344CB8AC3E}">
        <p14:creationId xmlns:p14="http://schemas.microsoft.com/office/powerpoint/2010/main" val="414183601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endParaRPr lang="en-US" altLang="en-US" smtClean="0"/>
          </a:p>
        </p:txBody>
      </p:sp>
      <p:sp>
        <p:nvSpPr>
          <p:cNvPr id="135171" name="Content Placeholder 2"/>
          <p:cNvSpPr>
            <a:spLocks noGrp="1"/>
          </p:cNvSpPr>
          <p:nvPr>
            <p:ph idx="1"/>
          </p:nvPr>
        </p:nvSpPr>
        <p:spPr>
          <a:xfrm>
            <a:off x="685800" y="1981200"/>
            <a:ext cx="7772400" cy="4114800"/>
          </a:xfrm>
        </p:spPr>
        <p:txBody>
          <a:bodyPr/>
          <a:lstStyle/>
          <a:p>
            <a:r>
              <a:rPr lang="en-US" altLang="en-US" sz="2800" smtClean="0"/>
              <a:t>A considerable amount of nutrition is consumed during </a:t>
            </a:r>
          </a:p>
          <a:p>
            <a:r>
              <a:rPr lang="en-US" altLang="en-US" sz="2800" smtClean="0"/>
              <a:t>Flowering</a:t>
            </a:r>
          </a:p>
          <a:p>
            <a:r>
              <a:rPr lang="en-US" altLang="en-US" sz="2800" smtClean="0"/>
              <a:t> fruiting</a:t>
            </a:r>
          </a:p>
          <a:p>
            <a:r>
              <a:rPr lang="en-US" altLang="en-US" sz="2800" smtClean="0"/>
              <a:t>Seed formation</a:t>
            </a:r>
          </a:p>
          <a:p>
            <a:r>
              <a:rPr lang="en-US" altLang="en-US" sz="2800" smtClean="0"/>
              <a:t>Deteriorate and finally die due to lack of sufficient nourishing substances</a:t>
            </a:r>
          </a:p>
        </p:txBody>
      </p:sp>
    </p:spTree>
    <p:extLst>
      <p:ext uri="{BB962C8B-B14F-4D97-AF65-F5344CB8AC3E}">
        <p14:creationId xmlns:p14="http://schemas.microsoft.com/office/powerpoint/2010/main" val="38263538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85</TotalTime>
  <Words>2985</Words>
  <Application>Microsoft Office PowerPoint</Application>
  <PresentationFormat>On-screen Show (4:3)</PresentationFormat>
  <Paragraphs>424</Paragraphs>
  <Slides>90</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90</vt:i4>
      </vt:variant>
    </vt:vector>
  </HeadingPairs>
  <TitlesOfParts>
    <vt:vector size="92" baseType="lpstr">
      <vt:lpstr>Apex</vt:lpstr>
      <vt:lpstr>Microsoft Photo Editor 3.0 Photo</vt:lpstr>
      <vt:lpstr>Horticulture?</vt:lpstr>
      <vt:lpstr>Phases of Plant Growth</vt:lpstr>
      <vt:lpstr>GROWTH</vt:lpstr>
      <vt:lpstr>Growth</vt:lpstr>
      <vt:lpstr>PowerPoint Presentation</vt:lpstr>
      <vt:lpstr>PowerPoint Presentation</vt:lpstr>
      <vt:lpstr>PowerPoint Presentation</vt:lpstr>
      <vt:lpstr>Differentiation</vt:lpstr>
      <vt:lpstr>Development</vt:lpstr>
      <vt:lpstr>Factors affecting growth</vt:lpstr>
      <vt:lpstr>PowerPoint Presentation</vt:lpstr>
      <vt:lpstr>Oxygen</vt:lpstr>
      <vt:lpstr>Light</vt:lpstr>
      <vt:lpstr>SOIL</vt:lpstr>
      <vt:lpstr>What are seeds?</vt:lpstr>
      <vt:lpstr>PowerPoint Presentation</vt:lpstr>
      <vt:lpstr>PowerPoint Presentation</vt:lpstr>
      <vt:lpstr>Seed structure of Dicots and Monocots</vt:lpstr>
      <vt:lpstr>Food storage in Seeds</vt:lpstr>
      <vt:lpstr>PowerPoint Presentation</vt:lpstr>
      <vt:lpstr>PowerPoint Presentation</vt:lpstr>
      <vt:lpstr>PowerPoint Presentation</vt:lpstr>
      <vt:lpstr>PowerPoint Presentation</vt:lpstr>
      <vt:lpstr>Types of Seeds According to the Number of Cotyledons:</vt:lpstr>
      <vt:lpstr>Functions of seed</vt:lpstr>
      <vt:lpstr>Seed germination</vt:lpstr>
      <vt:lpstr>PowerPoint Presentation</vt:lpstr>
      <vt:lpstr>SEED GERMINATION </vt:lpstr>
      <vt:lpstr>Pattern/types of Germination</vt:lpstr>
      <vt:lpstr>Epigeal Germination</vt:lpstr>
      <vt:lpstr>PowerPoint Presentation</vt:lpstr>
      <vt:lpstr>DICOT vs MONOCOT GERMINATION</vt:lpstr>
      <vt:lpstr>PowerPoint Presentation</vt:lpstr>
      <vt:lpstr>Hypogeal Germination</vt:lpstr>
      <vt:lpstr>PowerPoint Presentation</vt:lpstr>
      <vt:lpstr>What do seeds need to GERMINATE?</vt:lpstr>
      <vt:lpstr>PowerPoint Presentation</vt:lpstr>
      <vt:lpstr>VEGETATIVE GROWTH PATTERNS</vt:lpstr>
      <vt:lpstr>PowerPoint Presentation</vt:lpstr>
      <vt:lpstr>Biennials </vt:lpstr>
      <vt:lpstr>Biennials</vt:lpstr>
      <vt:lpstr>PowerPoint Presentation</vt:lpstr>
      <vt:lpstr>PowerPoint Presentation</vt:lpstr>
      <vt:lpstr>What is pollination?</vt:lpstr>
      <vt:lpstr>PowerPoint Presentation</vt:lpstr>
      <vt:lpstr>PowerPoint Presentation</vt:lpstr>
      <vt:lpstr>Function of flower</vt:lpstr>
      <vt:lpstr>Overview of floral organs</vt:lpstr>
      <vt:lpstr>PowerPoint Presentation</vt:lpstr>
      <vt:lpstr>Reproductive floral organs: female</vt:lpstr>
      <vt:lpstr>Reproductive floral organs: male</vt:lpstr>
      <vt:lpstr>Non-reproductive floral organs</vt:lpstr>
      <vt:lpstr>How do the seeds get there???</vt:lpstr>
      <vt:lpstr>Animal pollinators: Bees</vt:lpstr>
      <vt:lpstr>PowerPoint Presentation</vt:lpstr>
      <vt:lpstr>Pollination by bees and birds</vt:lpstr>
      <vt:lpstr>Pollination by bats </vt:lpstr>
      <vt:lpstr>Symbiotic relationship between  fig and wasp</vt:lpstr>
      <vt:lpstr>Pollination and Fertilization</vt:lpstr>
      <vt:lpstr>Pollination and Fertilization</vt:lpstr>
      <vt:lpstr>PowerPoint Presentation</vt:lpstr>
      <vt:lpstr>Double Fertilization</vt:lpstr>
      <vt:lpstr>PowerPoint Presentation</vt:lpstr>
      <vt:lpstr>POLLINATION &amp; DOUBLE FERTILIZATION</vt:lpstr>
      <vt:lpstr>PowerPoint Presentation</vt:lpstr>
      <vt:lpstr>PowerPoint Presentation</vt:lpstr>
      <vt:lpstr>PowerPoint Presentation</vt:lpstr>
      <vt:lpstr>Parthenocarpy and parthenogenesis </vt:lpstr>
      <vt:lpstr>PowerPoint Presentation</vt:lpstr>
      <vt:lpstr>Phase changes</vt:lpstr>
      <vt:lpstr>PowerPoint Presentation</vt:lpstr>
      <vt:lpstr>Fruit Development and Senescence</vt:lpstr>
      <vt:lpstr>Stages of Fruit Development</vt:lpstr>
      <vt:lpstr>PowerPoint Presentation</vt:lpstr>
      <vt:lpstr>PowerPoint Presentation</vt:lpstr>
      <vt:lpstr>PowerPoint Presentation</vt:lpstr>
      <vt:lpstr>Fruit maturity</vt:lpstr>
      <vt:lpstr>Fruit ripening</vt:lpstr>
      <vt:lpstr>Climacteric and Non-climacteric fruits</vt:lpstr>
      <vt:lpstr>PowerPoint Presentation</vt:lpstr>
      <vt:lpstr>Fruit Growth </vt:lpstr>
      <vt:lpstr>PowerPoint Presentation</vt:lpstr>
      <vt:lpstr>PowerPoint Presentation</vt:lpstr>
      <vt:lpstr>Senescence</vt:lpstr>
      <vt:lpstr>Partial senescence</vt:lpstr>
      <vt:lpstr>Partial senescence</vt:lpstr>
      <vt:lpstr>PowerPoint Presentation</vt:lpstr>
      <vt:lpstr>Complete senescence</vt:lpstr>
      <vt:lpstr>Why senescence occure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HORT 308</dc:title>
  <dc:creator>Hp</dc:creator>
  <cp:lastModifiedBy>Hp</cp:lastModifiedBy>
  <cp:revision>10</cp:revision>
  <dcterms:created xsi:type="dcterms:W3CDTF">2020-04-16T15:20:31Z</dcterms:created>
  <dcterms:modified xsi:type="dcterms:W3CDTF">2020-04-17T16:16:07Z</dcterms:modified>
</cp:coreProperties>
</file>