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9" r:id="rId20"/>
    <p:sldId id="278" r:id="rId21"/>
    <p:sldId id="275" r:id="rId22"/>
    <p:sldId id="276" r:id="rId23"/>
    <p:sldId id="277" r:id="rId2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645C9DD-2BA9-484D-BCC9-21B8B4F245E9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99E07FE-2955-4E35-9903-C72C836CC5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E0FA35-7D1F-4F5E-B473-B6214E40D85B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BA00AD-5AC8-4E5D-83A3-186ABB3582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E0FA35-7D1F-4F5E-B473-B6214E40D85B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A00AD-5AC8-4E5D-83A3-186ABB3582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E0FA35-7D1F-4F5E-B473-B6214E40D85B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BA00AD-5AC8-4E5D-83A3-186ABB3582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E0FA35-7D1F-4F5E-B473-B6214E40D85B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A00AD-5AC8-4E5D-83A3-186ABB3582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E0FA35-7D1F-4F5E-B473-B6214E40D85B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BBA00AD-5AC8-4E5D-83A3-186ABB3582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E0FA35-7D1F-4F5E-B473-B6214E40D85B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A00AD-5AC8-4E5D-83A3-186ABB3582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E0FA35-7D1F-4F5E-B473-B6214E40D85B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A00AD-5AC8-4E5D-83A3-186ABB3582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E0FA35-7D1F-4F5E-B473-B6214E40D85B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A00AD-5AC8-4E5D-83A3-186ABB3582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E0FA35-7D1F-4F5E-B473-B6214E40D85B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A00AD-5AC8-4E5D-83A3-186ABB3582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E0FA35-7D1F-4F5E-B473-B6214E40D85B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A00AD-5AC8-4E5D-83A3-186ABB3582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E0FA35-7D1F-4F5E-B473-B6214E40D85B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A00AD-5AC8-4E5D-83A3-186ABB3582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E0FA35-7D1F-4F5E-B473-B6214E40D85B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BA00AD-5AC8-4E5D-83A3-186ABB3582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Vitamin B6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Vitamin B6 refers to a group of three </a:t>
            </a:r>
            <a:r>
              <a:rPr lang="en-US" dirty="0" smtClean="0"/>
              <a:t>compounds.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/>
              <a:t>pyridoxol</a:t>
            </a:r>
            <a:r>
              <a:rPr lang="en-US" dirty="0"/>
              <a:t> (pyridoxine</a:t>
            </a:r>
            <a:r>
              <a:rPr lang="en-US" dirty="0" smtClean="0"/>
              <a:t>), pyridoxal</a:t>
            </a:r>
            <a:r>
              <a:rPr lang="en-US" dirty="0"/>
              <a:t>, and </a:t>
            </a:r>
            <a:r>
              <a:rPr lang="en-US" dirty="0" smtClean="0"/>
              <a:t>pyridoxamine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Their </a:t>
            </a:r>
            <a:r>
              <a:rPr lang="en-US" dirty="0"/>
              <a:t>activities are equivalent </a:t>
            </a:r>
            <a:r>
              <a:rPr lang="en-US" dirty="0" smtClean="0"/>
              <a:t>in animals </a:t>
            </a:r>
            <a:r>
              <a:rPr lang="en-US" dirty="0"/>
              <a:t>but not in various </a:t>
            </a:r>
            <a:r>
              <a:rPr lang="en-US" dirty="0" smtClean="0"/>
              <a:t>microorganisms.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Vitamin </a:t>
            </a:r>
            <a:r>
              <a:rPr lang="en-US" dirty="0"/>
              <a:t>B6 acts as a </a:t>
            </a:r>
            <a:r>
              <a:rPr lang="en-US" dirty="0" smtClean="0"/>
              <a:t>component of </a:t>
            </a:r>
            <a:r>
              <a:rPr lang="en-US" dirty="0"/>
              <a:t>many enzymes that are involved in the metabolism </a:t>
            </a:r>
            <a:r>
              <a:rPr lang="en-US" dirty="0" smtClean="0"/>
              <a:t>of.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PLP transfer to amino group allow the synthesis of nonessential amino acid.</a:t>
            </a:r>
          </a:p>
          <a:p>
            <a:r>
              <a:rPr lang="en-US" dirty="0" smtClean="0"/>
              <a:t>Without PLP  every amino acid would be essential.</a:t>
            </a:r>
          </a:p>
          <a:p>
            <a:r>
              <a:rPr lang="en-US" dirty="0" smtClean="0"/>
              <a:t>PLP helps convert homocystine to </a:t>
            </a:r>
            <a:r>
              <a:rPr lang="en-US" dirty="0" err="1" smtClean="0"/>
              <a:t>cystine</a:t>
            </a:r>
            <a:r>
              <a:rPr lang="en-US" dirty="0" smtClean="0"/>
              <a:t> .</a:t>
            </a:r>
          </a:p>
          <a:p>
            <a:r>
              <a:rPr lang="en-US" dirty="0" smtClean="0"/>
              <a:t>PLP required for release of glucose from glycogen…..helps maintain blood glucose concentration.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Function synthesis of compound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RBCs, PLP catalyzes  a steep in the hem  synthesis.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Ring in some protein that holds iron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Ex. Hemoglobin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PLP require for neurotransmitter synthesis.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Serotonin, dopamine, gamma- </a:t>
            </a:r>
            <a:r>
              <a:rPr lang="en-US" dirty="0" err="1" smtClean="0"/>
              <a:t>aminobutaric</a:t>
            </a:r>
            <a:r>
              <a:rPr lang="en-US" dirty="0" smtClean="0"/>
              <a:t> acid.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Play a role in Niacin synthesis.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Additional function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Helps support immune function and regulation 0f gene expiration.</a:t>
            </a:r>
          </a:p>
          <a:p>
            <a:r>
              <a:rPr lang="en-US" dirty="0" smtClean="0"/>
              <a:t>May help prevent colon cancer. </a:t>
            </a:r>
          </a:p>
          <a:p>
            <a:r>
              <a:rPr lang="en-US" dirty="0" smtClean="0"/>
              <a:t>Increase intake and blood level hade lower risk of colorectal cancer.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Requirement for vitamin B6 has been found generally to depend </a:t>
            </a:r>
            <a:r>
              <a:rPr lang="en-US" dirty="0" smtClean="0"/>
              <a:t>on:</a:t>
            </a:r>
          </a:p>
          <a:p>
            <a:r>
              <a:rPr lang="en-US" dirty="0" smtClean="0"/>
              <a:t>species, age, </a:t>
            </a:r>
            <a:r>
              <a:rPr lang="en-US" dirty="0"/>
              <a:t>physiological function, dietary components, the </a:t>
            </a:r>
            <a:r>
              <a:rPr lang="en-US" dirty="0" smtClean="0"/>
              <a:t>intestinal flora.</a:t>
            </a:r>
          </a:p>
          <a:p>
            <a:r>
              <a:rPr lang="en-US" dirty="0" smtClean="0"/>
              <a:t>Men       –     women- 2mg</a:t>
            </a:r>
          </a:p>
          <a:p>
            <a:r>
              <a:rPr lang="en-US" dirty="0" smtClean="0"/>
              <a:t>Children –    1.7 mg</a:t>
            </a:r>
          </a:p>
          <a:p>
            <a:r>
              <a:rPr lang="en-US" dirty="0" smtClean="0"/>
              <a:t>Infant     -      o.1-o.4</a:t>
            </a:r>
          </a:p>
          <a:p>
            <a:pPr>
              <a:buNone/>
            </a:pPr>
            <a:r>
              <a:rPr lang="en-US" dirty="0"/>
              <a:t>Dairy </a:t>
            </a:r>
            <a:r>
              <a:rPr lang="en-US" dirty="0" smtClean="0"/>
              <a:t>cattle    Calf  - </a:t>
            </a:r>
            <a:r>
              <a:rPr lang="en-US" dirty="0"/>
              <a:t>6.5 </a:t>
            </a:r>
            <a:r>
              <a:rPr lang="en-US" dirty="0" err="1"/>
              <a:t>ppm</a:t>
            </a:r>
            <a:r>
              <a:rPr lang="en-US" dirty="0"/>
              <a:t> milk replacer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4114800"/>
          </a:xfrm>
        </p:spPr>
        <p:txBody>
          <a:bodyPr/>
          <a:lstStyle/>
          <a:p>
            <a:r>
              <a:rPr lang="en-US" dirty="0" smtClean="0"/>
              <a:t>Boys and girls - 9-13y     1.0mg/D</a:t>
            </a:r>
          </a:p>
          <a:p>
            <a:r>
              <a:rPr lang="en-US" dirty="0" smtClean="0"/>
              <a:t>Pregnancy      - 14- 18y   1.9mg/D</a:t>
            </a:r>
          </a:p>
          <a:p>
            <a:r>
              <a:rPr lang="en-US" dirty="0" smtClean="0"/>
              <a:t>Lactation         - 14-18y     2 mg/D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Chicken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Leghorn</a:t>
            </a:r>
            <a:r>
              <a:rPr lang="en-US" dirty="0"/>
              <a:t>, 0–18 weeks 3.0 </a:t>
            </a:r>
            <a:r>
              <a:rPr lang="en-US" dirty="0" smtClean="0"/>
              <a:t>mg/kg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Laying </a:t>
            </a:r>
            <a:r>
              <a:rPr lang="en-US" dirty="0"/>
              <a:t>(100-g intake) 2.5 mg/kg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Broilers</a:t>
            </a:r>
            <a:r>
              <a:rPr lang="en-US" dirty="0"/>
              <a:t>, 0–8 weeks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DEFICIENCY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vitamin B6 deficiency </a:t>
            </a:r>
            <a:r>
              <a:rPr lang="en-US" dirty="0" smtClean="0"/>
              <a:t>are:</a:t>
            </a:r>
          </a:p>
          <a:p>
            <a:r>
              <a:rPr lang="en-US" dirty="0"/>
              <a:t>retarded growth</a:t>
            </a:r>
            <a:r>
              <a:rPr lang="en-US" dirty="0" smtClean="0"/>
              <a:t>,</a:t>
            </a:r>
          </a:p>
          <a:p>
            <a:r>
              <a:rPr lang="en-US" dirty="0"/>
              <a:t>epileptic-like </a:t>
            </a:r>
            <a:r>
              <a:rPr lang="en-US" dirty="0" smtClean="0"/>
              <a:t>convulsions</a:t>
            </a:r>
          </a:p>
          <a:p>
            <a:r>
              <a:rPr lang="en-US" dirty="0" smtClean="0"/>
              <a:t>Anemia</a:t>
            </a:r>
          </a:p>
          <a:p>
            <a:r>
              <a:rPr lang="en-US" dirty="0" smtClean="0"/>
              <a:t>Weakness</a:t>
            </a:r>
          </a:p>
          <a:p>
            <a:r>
              <a:rPr lang="en-US" dirty="0" smtClean="0"/>
              <a:t>Sleeplessness</a:t>
            </a:r>
          </a:p>
          <a:p>
            <a:r>
              <a:rPr lang="en-US" dirty="0" smtClean="0"/>
              <a:t>Dermatitis</a:t>
            </a:r>
          </a:p>
          <a:p>
            <a:r>
              <a:rPr lang="en-US" dirty="0" smtClean="0"/>
              <a:t>Nerve damage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Swine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growing pigs, clinical signs of vitamin B6 deficiency </a:t>
            </a:r>
            <a:r>
              <a:rPr lang="en-US" dirty="0" smtClean="0"/>
              <a:t>include</a:t>
            </a:r>
          </a:p>
          <a:p>
            <a:r>
              <a:rPr lang="en-US" dirty="0"/>
              <a:t>poor appetite, </a:t>
            </a:r>
            <a:endParaRPr lang="en-US" dirty="0" smtClean="0"/>
          </a:p>
          <a:p>
            <a:r>
              <a:rPr lang="en-US" dirty="0" smtClean="0"/>
              <a:t>slow growth</a:t>
            </a:r>
          </a:p>
          <a:p>
            <a:r>
              <a:rPr lang="en-US" dirty="0"/>
              <a:t>microcytic </a:t>
            </a:r>
            <a:r>
              <a:rPr lang="en-US" dirty="0" smtClean="0"/>
              <a:t>hypo chromic</a:t>
            </a:r>
          </a:p>
          <a:p>
            <a:r>
              <a:rPr lang="en-US" dirty="0" smtClean="0"/>
              <a:t> an</a:t>
            </a:r>
            <a:r>
              <a:rPr lang="en-US" dirty="0"/>
              <a:t> liver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diarrhea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rough hair coats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scaly skin </a:t>
            </a:r>
            <a:r>
              <a:rPr lang="en-US" dirty="0" err="1" smtClean="0"/>
              <a:t>Aemia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Poultry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Chicks fed a vitamin B6-deficient diet have </a:t>
            </a:r>
            <a:r>
              <a:rPr lang="en-US" dirty="0" smtClean="0"/>
              <a:t>little:</a:t>
            </a:r>
          </a:p>
          <a:p>
            <a:r>
              <a:rPr lang="en-US" dirty="0"/>
              <a:t>appetite </a:t>
            </a:r>
            <a:endParaRPr lang="en-US" dirty="0" smtClean="0"/>
          </a:p>
          <a:p>
            <a:r>
              <a:rPr lang="en-US" dirty="0" smtClean="0"/>
              <a:t>and grow slowly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plumage failing to fully </a:t>
            </a:r>
            <a:r>
              <a:rPr lang="en-US" dirty="0" smtClean="0"/>
              <a:t>develop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general </a:t>
            </a:r>
            <a:r>
              <a:rPr lang="en-US" dirty="0"/>
              <a:t>weakness after a few days of deprivation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Humans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high proportion of the human population receives inadequate </a:t>
            </a:r>
            <a:r>
              <a:rPr lang="en-US" dirty="0" smtClean="0"/>
              <a:t>dietary.</a:t>
            </a:r>
          </a:p>
          <a:p>
            <a:r>
              <a:rPr lang="en-US" dirty="0"/>
              <a:t>vitamin B6, particularly </a:t>
            </a:r>
            <a:r>
              <a:rPr lang="en-US" dirty="0" smtClean="0"/>
              <a:t>young</a:t>
            </a:r>
          </a:p>
          <a:p>
            <a:r>
              <a:rPr lang="en-US" dirty="0" smtClean="0"/>
              <a:t> </a:t>
            </a:r>
            <a:r>
              <a:rPr lang="en-US" dirty="0"/>
              <a:t>and pregnant or lactating women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Typical vitamin B6 deficiency symptoms in humans </a:t>
            </a:r>
            <a:r>
              <a:rPr lang="en-US" dirty="0" smtClean="0"/>
              <a:t>include: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/>
              <a:t>hypochromic</a:t>
            </a:r>
            <a:r>
              <a:rPr lang="en-US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microcytic anemia,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loss </a:t>
            </a:r>
            <a:r>
              <a:rPr lang="en-US" dirty="0"/>
              <a:t>of weight</a:t>
            </a:r>
            <a:r>
              <a:rPr lang="en-US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abdominal </a:t>
            </a:r>
            <a:r>
              <a:rPr lang="en-US" dirty="0" smtClean="0"/>
              <a:t>distress, </a:t>
            </a:r>
            <a:r>
              <a:rPr lang="en-US" dirty="0"/>
              <a:t>vomiting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382000" cy="53339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zdcs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447800"/>
            <a:ext cx="2895600" cy="2066925"/>
          </a:xfrm>
          <a:prstGeom prst="rect">
            <a:avLst/>
          </a:prstGeom>
          <a:noFill/>
        </p:spPr>
      </p:pic>
      <p:pic>
        <p:nvPicPr>
          <p:cNvPr id="1027" name="Picture 3" descr="C:\Users\zdcs\Downloads\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143000"/>
            <a:ext cx="2362200" cy="1781175"/>
          </a:xfrm>
          <a:prstGeom prst="rect">
            <a:avLst/>
          </a:prstGeom>
          <a:noFill/>
        </p:spPr>
      </p:pic>
      <p:pic>
        <p:nvPicPr>
          <p:cNvPr id="1028" name="Picture 4" descr="C:\Users\zdcs\Downloads\A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3733800"/>
            <a:ext cx="3048000" cy="2162175"/>
          </a:xfrm>
          <a:prstGeom prst="rect">
            <a:avLst/>
          </a:prstGeom>
          <a:noFill/>
        </p:spPr>
      </p:pic>
      <p:pic>
        <p:nvPicPr>
          <p:cNvPr id="1029" name="Picture 5" descr="C:\Users\zdcs\Pictures\XX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1200" y="3352800"/>
            <a:ext cx="2828925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proteins</a:t>
            </a:r>
            <a:r>
              <a:rPr lang="en-US" dirty="0"/>
              <a:t>,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fats, and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Carbohydrates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Common feed ingredients for typical poultry and swine diets </a:t>
            </a:r>
            <a:r>
              <a:rPr lang="en-US" dirty="0" smtClean="0"/>
              <a:t>contain adequate </a:t>
            </a:r>
            <a:r>
              <a:rPr lang="en-US" dirty="0"/>
              <a:t>amounts of vitamin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Although </a:t>
            </a:r>
            <a:r>
              <a:rPr lang="en-US" dirty="0"/>
              <a:t>such conditions are </a:t>
            </a:r>
            <a:r>
              <a:rPr lang="en-US" dirty="0" smtClean="0"/>
              <a:t>rare, vitamin </a:t>
            </a:r>
            <a:r>
              <a:rPr lang="en-US" dirty="0"/>
              <a:t>B6 can be deficient for poultry and swine in a few situations </a:t>
            </a:r>
            <a:r>
              <a:rPr lang="en-US" dirty="0" smtClean="0"/>
              <a:t>B6.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Stored in </a:t>
            </a:r>
            <a:r>
              <a:rPr lang="en-US" dirty="0" err="1" smtClean="0"/>
              <a:t>musscle</a:t>
            </a:r>
            <a:r>
              <a:rPr lang="en-US" dirty="0" smtClean="0"/>
              <a:t> tissue of animal.</a:t>
            </a:r>
          </a:p>
          <a:p>
            <a:r>
              <a:rPr lang="en-US" dirty="0"/>
              <a:t> </a:t>
            </a:r>
            <a:r>
              <a:rPr lang="en-US" dirty="0" smtClean="0"/>
              <a:t>   meat,  fish  , and poultry </a:t>
            </a:r>
          </a:p>
          <a:p>
            <a:r>
              <a:rPr lang="en-US" dirty="0" smtClean="0"/>
              <a:t>Whole grain are good source and some loss during of grains.</a:t>
            </a:r>
          </a:p>
          <a:p>
            <a:r>
              <a:rPr lang="en-US" dirty="0" smtClean="0"/>
              <a:t>Fruits and </a:t>
            </a:r>
            <a:r>
              <a:rPr lang="en-US" dirty="0" err="1" smtClean="0"/>
              <a:t>vegitablies</a:t>
            </a:r>
            <a:r>
              <a:rPr lang="en-US" dirty="0" smtClean="0"/>
              <a:t> are not god source.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Exception: carrot products, </a:t>
            </a:r>
            <a:r>
              <a:rPr lang="en-US" dirty="0" err="1" smtClean="0"/>
              <a:t>potatos</a:t>
            </a:r>
            <a:r>
              <a:rPr lang="en-US" dirty="0" smtClean="0"/>
              <a:t>, spinach, bananas.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TOXICITY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common with other members of the vitamin B complex, </a:t>
            </a:r>
            <a:r>
              <a:rPr lang="en-US" dirty="0" smtClean="0"/>
              <a:t>vitamin B6 </a:t>
            </a:r>
            <a:r>
              <a:rPr lang="en-US" dirty="0"/>
              <a:t>has a very low toxicity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large of </a:t>
            </a:r>
            <a:r>
              <a:rPr lang="en-US" dirty="0" err="1" smtClean="0"/>
              <a:t>vit</a:t>
            </a:r>
            <a:r>
              <a:rPr lang="en-US" dirty="0" smtClean="0"/>
              <a:t>. B6 cause sever nerve damage.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Too much </a:t>
            </a:r>
            <a:r>
              <a:rPr lang="en-US" dirty="0" err="1" smtClean="0"/>
              <a:t>vit</a:t>
            </a:r>
            <a:r>
              <a:rPr lang="en-US" dirty="0" smtClean="0"/>
              <a:t>. B6 in the body can </a:t>
            </a:r>
            <a:r>
              <a:rPr lang="en-US" dirty="0" err="1" smtClean="0"/>
              <a:t>risult</a:t>
            </a:r>
            <a:r>
              <a:rPr lang="en-US" dirty="0" smtClean="0"/>
              <a:t> in night restlessness a vivid dream recall.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More then 200mg/day cause peripheral </a:t>
            </a:r>
            <a:r>
              <a:rPr lang="en-US" dirty="0" err="1" smtClean="0"/>
              <a:t>neutopathy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dirty="0" err="1" smtClean="0"/>
              <a:t>Dosses</a:t>
            </a:r>
            <a:r>
              <a:rPr lang="en-US" dirty="0" smtClean="0"/>
              <a:t> higher then 500mg/day may7 be toxic leading to:</a:t>
            </a:r>
          </a:p>
          <a:p>
            <a:r>
              <a:rPr lang="en-US" dirty="0" smtClean="0"/>
              <a:t>Serious CNS problems.</a:t>
            </a:r>
          </a:p>
          <a:p>
            <a:r>
              <a:rPr lang="en-US" dirty="0" smtClean="0"/>
              <a:t>Pains in the arms and legs.</a:t>
            </a:r>
          </a:p>
          <a:p>
            <a:r>
              <a:rPr lang="en-US" dirty="0" smtClean="0"/>
              <a:t>A numbness or tingling in the hands and feet.</a:t>
            </a:r>
          </a:p>
          <a:p>
            <a:r>
              <a:rPr lang="en-US" dirty="0" err="1" smtClean="0"/>
              <a:t>Clumciness</a:t>
            </a:r>
            <a:endParaRPr lang="en-US" dirty="0" smtClean="0"/>
          </a:p>
          <a:p>
            <a:r>
              <a:rPr lang="en-US" dirty="0" smtClean="0"/>
              <a:t>Loss of balance </a:t>
            </a:r>
          </a:p>
          <a:p>
            <a:r>
              <a:rPr lang="en-US" dirty="0" smtClean="0"/>
              <a:t>And difficulty in walking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References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Adams, C.R. (1973</a:t>
            </a:r>
            <a:r>
              <a:rPr lang="en-US" dirty="0" smtClean="0"/>
              <a:t>).</a:t>
            </a:r>
          </a:p>
          <a:p>
            <a:r>
              <a:rPr lang="en-US" dirty="0"/>
              <a:t>Adams, C.R. (1978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The early history of vitamin B6 has been summarized by </a:t>
            </a:r>
            <a:r>
              <a:rPr lang="en-US" b="1" dirty="0" smtClean="0"/>
              <a:t>McCollum</a:t>
            </a:r>
            <a:r>
              <a:rPr lang="en-US" dirty="0" smtClean="0"/>
              <a:t> (1957</a:t>
            </a:r>
            <a:r>
              <a:rPr lang="en-US" dirty="0"/>
              <a:t>), </a:t>
            </a:r>
            <a:r>
              <a:rPr lang="en-US" b="1" dirty="0"/>
              <a:t>Snel</a:t>
            </a:r>
            <a:r>
              <a:rPr lang="en-US" dirty="0"/>
              <a:t>l (1986), and </a:t>
            </a:r>
            <a:r>
              <a:rPr lang="en-US" b="1" dirty="0" err="1"/>
              <a:t>Loosli</a:t>
            </a:r>
            <a:r>
              <a:rPr lang="en-US" b="1" dirty="0"/>
              <a:t> (1991</a:t>
            </a:r>
            <a:r>
              <a:rPr lang="en-US" b="1" dirty="0" smtClean="0"/>
              <a:t>).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Clinical</a:t>
            </a:r>
            <a:r>
              <a:rPr lang="en-US" b="1" dirty="0"/>
              <a:t> </a:t>
            </a:r>
            <a:r>
              <a:rPr lang="en-US" dirty="0"/>
              <a:t>signs of what was </a:t>
            </a:r>
            <a:r>
              <a:rPr lang="en-US" dirty="0" smtClean="0"/>
              <a:t>later to </a:t>
            </a:r>
            <a:r>
              <a:rPr lang="en-US" dirty="0"/>
              <a:t>be known as vitamin B6 deficiency were described in 1926 by </a:t>
            </a:r>
            <a:r>
              <a:rPr lang="en-US" dirty="0" smtClean="0"/>
              <a:t>Goldberger and Lillie.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vitamin was </a:t>
            </a:r>
            <a:r>
              <a:rPr lang="en-US" dirty="0" smtClean="0"/>
              <a:t>first isolated </a:t>
            </a:r>
            <a:r>
              <a:rPr lang="en-US" dirty="0"/>
              <a:t>from rice bran and </a:t>
            </a:r>
            <a:r>
              <a:rPr lang="en-US" dirty="0" smtClean="0"/>
              <a:t>yeast.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CHEMICAL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629400" cy="4191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Vitamin B6 is a relatively simple compound with three </a:t>
            </a:r>
            <a:r>
              <a:rPr lang="en-US" dirty="0" smtClean="0"/>
              <a:t>substituted pyridine </a:t>
            </a:r>
            <a:r>
              <a:rPr lang="en-US" dirty="0"/>
              <a:t>derivatives that differ only in functional group in the 4-position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/>
              <a:t>alcohol</a:t>
            </a:r>
            <a:r>
              <a:rPr lang="en-US" dirty="0"/>
              <a:t> (pyridoxine or </a:t>
            </a:r>
            <a:r>
              <a:rPr lang="en-US" dirty="0" err="1"/>
              <a:t>pyridoxol</a:t>
            </a:r>
            <a:r>
              <a:rPr lang="en-US" dirty="0"/>
              <a:t>), </a:t>
            </a:r>
            <a:r>
              <a:rPr lang="en-US" sz="4400" dirty="0" err="1"/>
              <a:t>aldehyde</a:t>
            </a:r>
            <a:r>
              <a:rPr lang="en-US" sz="4400" dirty="0"/>
              <a:t> </a:t>
            </a:r>
            <a:r>
              <a:rPr lang="en-US" sz="4000" dirty="0"/>
              <a:t>pyridoxa</a:t>
            </a:r>
            <a:r>
              <a:rPr lang="en-US" dirty="0"/>
              <a:t>l, and </a:t>
            </a:r>
            <a:r>
              <a:rPr lang="en-US" sz="4400" dirty="0" smtClean="0"/>
              <a:t>amine pyridoxamine</a:t>
            </a:r>
            <a:endParaRPr lang="en-US" dirty="0"/>
          </a:p>
        </p:txBody>
      </p:sp>
      <p:pic>
        <p:nvPicPr>
          <p:cNvPr id="2050" name="Picture 2" descr="C:\Users\zdcs\Desktop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4114800"/>
            <a:ext cx="1905000" cy="2276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Pyridoxine is the predominant form in </a:t>
            </a:r>
            <a:r>
              <a:rPr lang="en-US" dirty="0" smtClean="0"/>
              <a:t>plants, whereas </a:t>
            </a:r>
            <a:r>
              <a:rPr lang="en-US" dirty="0"/>
              <a:t>pyridoxal and pyridoxamine are the forms generally found </a:t>
            </a:r>
            <a:r>
              <a:rPr lang="en-US" dirty="0" smtClean="0"/>
              <a:t>in animal products.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Various forms of vitamin B6 can be destroyed by heat and </a:t>
            </a:r>
            <a:r>
              <a:rPr lang="en-US" dirty="0" smtClean="0"/>
              <a:t>alkali, and </a:t>
            </a:r>
            <a:r>
              <a:rPr lang="en-US" dirty="0"/>
              <a:t>exposure to </a:t>
            </a:r>
            <a:r>
              <a:rPr lang="en-US" dirty="0" smtClean="0"/>
              <a:t>light.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vitamin B6 are colorless crystals soluble in </a:t>
            </a:r>
            <a:r>
              <a:rPr lang="en-US" dirty="0" smtClean="0"/>
              <a:t>water and alcohol.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METABOLISM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Utilization of dietary vitamin B6 by animals necessitates </a:t>
            </a:r>
            <a:r>
              <a:rPr lang="en-US" dirty="0" smtClean="0"/>
              <a:t>digestion and </a:t>
            </a:r>
            <a:r>
              <a:rPr lang="en-US" dirty="0"/>
              <a:t>absorption of the five forms known to occur in </a:t>
            </a:r>
            <a:r>
              <a:rPr lang="en-US" dirty="0" smtClean="0"/>
              <a:t>foods.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pyridoxine,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pyridoxal,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Pyridoxamine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PLP</a:t>
            </a:r>
            <a:r>
              <a:rPr lang="en-US" dirty="0"/>
              <a:t>, </a:t>
            </a:r>
            <a:r>
              <a:rPr lang="en-US" dirty="0" smtClean="0"/>
              <a:t>and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/>
              <a:t>pyridoxamine phosphate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4495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Vitamin B6 is absorbed mainly in the jejunum, but also in </a:t>
            </a:r>
            <a:r>
              <a:rPr lang="en-US" dirty="0" smtClean="0"/>
              <a:t>the ileum.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After absorption, B6 compounds rapidly appear in liver, where </a:t>
            </a:r>
            <a:r>
              <a:rPr lang="en-US" dirty="0" smtClean="0"/>
              <a:t>they are </a:t>
            </a:r>
            <a:r>
              <a:rPr lang="en-US" dirty="0"/>
              <a:t>mostly converted into </a:t>
            </a:r>
            <a:r>
              <a:rPr lang="en-US" dirty="0" smtClean="0"/>
              <a:t>PLP.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Pyridoxamine phosphate </a:t>
            </a:r>
            <a:r>
              <a:rPr lang="en-US" dirty="0" smtClean="0"/>
              <a:t>and PLP </a:t>
            </a:r>
            <a:r>
              <a:rPr lang="en-US" dirty="0"/>
              <a:t>are also </a:t>
            </a:r>
            <a:r>
              <a:rPr lang="en-US" dirty="0" err="1" smtClean="0"/>
              <a:t>interco</a:t>
            </a:r>
            <a:r>
              <a:rPr lang="en-US" dirty="0"/>
              <a:t> </a:t>
            </a:r>
            <a:r>
              <a:rPr lang="en-US" dirty="0" err="1" smtClean="0"/>
              <a:t>nvertible</a:t>
            </a:r>
            <a:r>
              <a:rPr lang="en-US" dirty="0" smtClean="0"/>
              <a:t> </a:t>
            </a:r>
            <a:r>
              <a:rPr lang="en-US" dirty="0"/>
              <a:t>through </a:t>
            </a:r>
            <a:r>
              <a:rPr lang="en-US" dirty="0" smtClean="0"/>
              <a:t>aminotransferases.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Only small quantities of vitamin B6 are stored in the </a:t>
            </a:r>
            <a:r>
              <a:rPr lang="en-US" dirty="0" smtClean="0"/>
              <a:t>body.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</a:t>
            </a:r>
            <a:r>
              <a:rPr lang="en-US" dirty="0" smtClean="0"/>
              <a:t>vitamin is </a:t>
            </a:r>
            <a:r>
              <a:rPr lang="en-US" dirty="0"/>
              <a:t>widely distributed in various tissues, mainly as PLP or </a:t>
            </a:r>
            <a:r>
              <a:rPr lang="en-US" dirty="0" smtClean="0"/>
              <a:t>pyridoxamine phosphate.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Excretion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Pyridoxic acid is the major route for elimination of </a:t>
            </a:r>
            <a:r>
              <a:rPr lang="en-US" dirty="0" smtClean="0"/>
              <a:t>vitamin B6</a:t>
            </a:r>
            <a:r>
              <a:rPr lang="en-US" dirty="0"/>
              <a:t>, which is excreted in </a:t>
            </a:r>
            <a:r>
              <a:rPr lang="en-US" dirty="0" smtClean="0"/>
              <a:t>urine.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Excretion mainly from kidney but small quantities through feces and sweet.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177</TotalTime>
  <Words>862</Words>
  <Application>Microsoft Office PowerPoint</Application>
  <PresentationFormat>On-screen Show (4:3)</PresentationFormat>
  <Paragraphs>148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Opulent</vt:lpstr>
      <vt:lpstr>Vitamin B6</vt:lpstr>
      <vt:lpstr>Slide 2</vt:lpstr>
      <vt:lpstr>HISTORY</vt:lpstr>
      <vt:lpstr>CHEMICAL STRUCTURE</vt:lpstr>
      <vt:lpstr>Slide 5</vt:lpstr>
      <vt:lpstr>METABOLISM</vt:lpstr>
      <vt:lpstr>Slide 7</vt:lpstr>
      <vt:lpstr>Storage</vt:lpstr>
      <vt:lpstr>Excretion</vt:lpstr>
      <vt:lpstr>FUNCTIONS</vt:lpstr>
      <vt:lpstr>Function synthesis of compound </vt:lpstr>
      <vt:lpstr>Additional function </vt:lpstr>
      <vt:lpstr>REQUIREMENTS</vt:lpstr>
      <vt:lpstr>Slide 14</vt:lpstr>
      <vt:lpstr>DEFICIENCY</vt:lpstr>
      <vt:lpstr>Swine</vt:lpstr>
      <vt:lpstr>Poultry</vt:lpstr>
      <vt:lpstr>Humans</vt:lpstr>
      <vt:lpstr>Slide 19</vt:lpstr>
      <vt:lpstr>Sources </vt:lpstr>
      <vt:lpstr>TOXICITY</vt:lpstr>
      <vt:lpstr>Slide 22</vt:lpstr>
      <vt:lpstr>References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zdcs</dc:creator>
  <cp:lastModifiedBy>Dr.Muhammd Arif</cp:lastModifiedBy>
  <cp:revision>20</cp:revision>
  <dcterms:created xsi:type="dcterms:W3CDTF">2016-04-07T04:49:15Z</dcterms:created>
  <dcterms:modified xsi:type="dcterms:W3CDTF">2016-11-13T07:38:08Z</dcterms:modified>
</cp:coreProperties>
</file>