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81" r:id="rId4"/>
    <p:sldId id="258" r:id="rId5"/>
    <p:sldId id="261" r:id="rId6"/>
    <p:sldId id="260" r:id="rId7"/>
    <p:sldId id="259" r:id="rId8"/>
    <p:sldId id="265" r:id="rId9"/>
    <p:sldId id="264" r:id="rId10"/>
    <p:sldId id="263" r:id="rId11"/>
    <p:sldId id="266" r:id="rId12"/>
    <p:sldId id="262" r:id="rId13"/>
    <p:sldId id="269" r:id="rId14"/>
    <p:sldId id="268" r:id="rId15"/>
    <p:sldId id="267" r:id="rId16"/>
    <p:sldId id="272" r:id="rId17"/>
    <p:sldId id="271" r:id="rId18"/>
    <p:sldId id="270" r:id="rId19"/>
    <p:sldId id="275" r:id="rId20"/>
    <p:sldId id="274" r:id="rId21"/>
    <p:sldId id="273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9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4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7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0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7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7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1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9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E1ED-0162-47DD-9ADF-324F4500585A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DAC2D-B762-4963-A3A4-B090E1FBD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3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mother-tongue-language-1691408" TargetMode="External"/><Relationship Id="rId2" Type="http://schemas.openxmlformats.org/officeDocument/2006/relationships/hyperlink" Target="https://www.thoughtco.com/what-is-the-english-language-1690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oughtco.com/native-speaker-linguistics-1691421" TargetMode="External"/><Relationship Id="rId5" Type="http://schemas.openxmlformats.org/officeDocument/2006/relationships/hyperlink" Target="https://www.thoughtco.com/what-is-multilingualism-1691331" TargetMode="External"/><Relationship Id="rId4" Type="http://schemas.openxmlformats.org/officeDocument/2006/relationships/hyperlink" Target="https://www.thoughtco.com/what-is-a-language-169121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EuroEnglish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76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5011"/>
            <a:ext cx="10515600" cy="5791952"/>
          </a:xfrm>
        </p:spPr>
        <p:txBody>
          <a:bodyPr>
            <a:normAutofit/>
          </a:bodyPr>
          <a:lstStyle/>
          <a:p>
            <a:r>
              <a:rPr lang="en-US" b="1" dirty="0"/>
              <a:t>4) Dignity injustice: </a:t>
            </a:r>
            <a:r>
              <a:rPr lang="en-US" dirty="0"/>
              <a:t>For understandable reasons, native speakers </a:t>
            </a:r>
            <a:r>
              <a:rPr lang="en-US" dirty="0" smtClean="0"/>
              <a:t>have come </a:t>
            </a:r>
            <a:r>
              <a:rPr lang="en-US" dirty="0"/>
              <a:t>to expect that services in other countries are offered in English.</a:t>
            </a:r>
          </a:p>
          <a:p>
            <a:r>
              <a:rPr lang="en-US" dirty="0"/>
              <a:t>However, the non-native speaker is thereby structurally expected </a:t>
            </a:r>
            <a:r>
              <a:rPr lang="en-US" dirty="0" smtClean="0"/>
              <a:t>to adapt </a:t>
            </a:r>
            <a:r>
              <a:rPr lang="en-US" dirty="0"/>
              <a:t>and to address the native speaker in English.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sustained </a:t>
            </a:r>
            <a:r>
              <a:rPr lang="en-US" dirty="0" smtClean="0"/>
              <a:t>experience of </a:t>
            </a:r>
            <a:r>
              <a:rPr lang="en-US" dirty="0"/>
              <a:t>this asymmetry bestows an aura of inferiority on the </a:t>
            </a:r>
            <a:r>
              <a:rPr lang="en-US" dirty="0" smtClean="0"/>
              <a:t>non-native speaker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Additionally</a:t>
            </a:r>
            <a:r>
              <a:rPr lang="en-US" dirty="0"/>
              <a:t>, in such conversations, native English </a:t>
            </a:r>
            <a:r>
              <a:rPr lang="en-US" dirty="0" smtClean="0"/>
              <a:t>speakers hold </a:t>
            </a:r>
            <a:r>
              <a:rPr lang="en-US" dirty="0"/>
              <a:t>greater linguistic and symbolic status, voice their </a:t>
            </a:r>
            <a:r>
              <a:rPr lang="en-US" dirty="0" smtClean="0"/>
              <a:t>thoughts more </a:t>
            </a:r>
            <a:r>
              <a:rPr lang="en-US" dirty="0"/>
              <a:t>confidently, and are thus able to gain undeserved prestige </a:t>
            </a:r>
            <a:r>
              <a:rPr lang="en-US" dirty="0" smtClean="0"/>
              <a:t>from the </a:t>
            </a:r>
            <a:r>
              <a:rPr lang="en-US" dirty="0"/>
              <a:t>simple fact that English has become the lingua franca. </a:t>
            </a:r>
            <a:endParaRPr lang="en-US" dirty="0" smtClean="0"/>
          </a:p>
          <a:p>
            <a:r>
              <a:rPr lang="en-US" dirty="0" smtClean="0"/>
              <a:t>So</a:t>
            </a:r>
            <a:r>
              <a:rPr lang="en-US" dirty="0"/>
              <a:t>, both </a:t>
            </a:r>
            <a:r>
              <a:rPr lang="en-US" dirty="0" smtClean="0"/>
              <a:t>the pressure </a:t>
            </a:r>
            <a:r>
              <a:rPr lang="en-US" dirty="0"/>
              <a:t>to adapt and the lower prestige when adapting set </a:t>
            </a:r>
            <a:r>
              <a:rPr lang="en-US" dirty="0" smtClean="0"/>
              <a:t>non-native speakers </a:t>
            </a:r>
            <a:r>
              <a:rPr lang="en-US" dirty="0"/>
              <a:t>back in terms of dignity.</a:t>
            </a:r>
          </a:p>
        </p:txBody>
      </p:sp>
    </p:spTree>
    <p:extLst>
      <p:ext uri="{BB962C8B-B14F-4D97-AF65-F5344CB8AC3E}">
        <p14:creationId xmlns:p14="http://schemas.microsoft.com/office/powerpoint/2010/main" val="2122656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Europeans must seize the English language from the native speakers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solution that </a:t>
            </a:r>
            <a:r>
              <a:rPr lang="en-US" dirty="0" smtClean="0"/>
              <a:t>is proposed </a:t>
            </a:r>
            <a:r>
              <a:rPr lang="en-US" dirty="0"/>
              <a:t>is this: Non-native speakers must seize </a:t>
            </a:r>
            <a:r>
              <a:rPr lang="en-US" dirty="0" smtClean="0"/>
              <a:t>English from </a:t>
            </a:r>
            <a:r>
              <a:rPr lang="en-US" dirty="0"/>
              <a:t>the native speakers and set out non-native rules </a:t>
            </a:r>
            <a:r>
              <a:rPr lang="en-US" dirty="0" smtClean="0"/>
              <a:t>themselves without </a:t>
            </a:r>
            <a:r>
              <a:rPr lang="en-US" dirty="0"/>
              <a:t>regard for what the native speakers think is proper English. </a:t>
            </a:r>
            <a:endParaRPr lang="en-US" dirty="0" smtClean="0"/>
          </a:p>
          <a:p>
            <a:r>
              <a:rPr lang="en-US" dirty="0" smtClean="0"/>
              <a:t>If English </a:t>
            </a:r>
            <a:r>
              <a:rPr lang="en-US" dirty="0"/>
              <a:t>travels beyond its native countries, Europeans should own it. </a:t>
            </a:r>
            <a:endParaRPr lang="en-US" dirty="0" smtClean="0"/>
          </a:p>
          <a:p>
            <a:r>
              <a:rPr lang="en-US" dirty="0" smtClean="0"/>
              <a:t>To do </a:t>
            </a:r>
            <a:r>
              <a:rPr lang="en-US" dirty="0"/>
              <a:t>so, Europeans should set out distinct standards for English based </a:t>
            </a:r>
            <a:r>
              <a:rPr lang="en-US" dirty="0" smtClean="0"/>
              <a:t>on their </a:t>
            </a:r>
            <a:r>
              <a:rPr lang="en-US" dirty="0"/>
              <a:t>native languages.</a:t>
            </a:r>
          </a:p>
        </p:txBody>
      </p:sp>
    </p:spTree>
    <p:extLst>
      <p:ext uri="{BB962C8B-B14F-4D97-AF65-F5344CB8AC3E}">
        <p14:creationId xmlns:p14="http://schemas.microsoft.com/office/powerpoint/2010/main" val="2250538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1105"/>
            <a:ext cx="10515600" cy="5755858"/>
          </a:xfrm>
        </p:spPr>
        <p:txBody>
          <a:bodyPr>
            <a:normAutofit/>
          </a:bodyPr>
          <a:lstStyle/>
          <a:p>
            <a:r>
              <a:rPr lang="en-US" dirty="0"/>
              <a:t>English is a </a:t>
            </a:r>
            <a:r>
              <a:rPr lang="en-US" dirty="0" err="1"/>
              <a:t>pluricentric</a:t>
            </a:r>
            <a:r>
              <a:rPr lang="en-US" dirty="0"/>
              <a:t> language, with several accepted standard versions</a:t>
            </a:r>
            <a:r>
              <a:rPr lang="en-US" dirty="0" smtClean="0"/>
              <a:t>, such </a:t>
            </a:r>
            <a:r>
              <a:rPr lang="en-US" dirty="0"/>
              <a:t>as </a:t>
            </a:r>
            <a:endParaRPr lang="en-US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English, </a:t>
            </a:r>
            <a:r>
              <a:rPr lang="en-US" dirty="0" smtClean="0"/>
              <a:t>Australian </a:t>
            </a:r>
            <a:r>
              <a:rPr lang="en-US" dirty="0"/>
              <a:t>English, </a:t>
            </a:r>
            <a:r>
              <a:rPr lang="en-US" dirty="0" smtClean="0"/>
              <a:t>British English, 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many postcolonial varieties, such as Indian English, Nigerian English</a:t>
            </a:r>
            <a:r>
              <a:rPr lang="en-US" dirty="0" smtClean="0"/>
              <a:t>, or </a:t>
            </a:r>
            <a:r>
              <a:rPr lang="en-US" dirty="0"/>
              <a:t>Singaporean English.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no longer acceptable to tell an </a:t>
            </a:r>
            <a:r>
              <a:rPr lang="en-US" dirty="0" smtClean="0"/>
              <a:t>Australian or </a:t>
            </a:r>
            <a:r>
              <a:rPr lang="en-US" dirty="0"/>
              <a:t>an Indian to speak “proper” English, as these are distinct </a:t>
            </a:r>
            <a:r>
              <a:rPr lang="en-US" i="1" dirty="0" smtClean="0"/>
              <a:t>Englishes </a:t>
            </a:r>
            <a:r>
              <a:rPr lang="en-US" dirty="0" smtClean="0"/>
              <a:t>in </a:t>
            </a:r>
            <a:r>
              <a:rPr lang="en-US" dirty="0"/>
              <a:t>their own right. </a:t>
            </a:r>
            <a:endParaRPr lang="en-US" dirty="0" smtClean="0"/>
          </a:p>
          <a:p>
            <a:r>
              <a:rPr lang="en-US" dirty="0" smtClean="0"/>
              <a:t>Now </a:t>
            </a:r>
            <a:r>
              <a:rPr lang="en-US" dirty="0"/>
              <a:t>that the rest of the world is also </a:t>
            </a:r>
            <a:r>
              <a:rPr lang="en-US" dirty="0" smtClean="0"/>
              <a:t>increasingly speaking English </a:t>
            </a:r>
            <a:r>
              <a:rPr lang="en-US" dirty="0"/>
              <a:t>in a sort of secondary “linguistic colonization”, </a:t>
            </a:r>
            <a:r>
              <a:rPr lang="en-US" dirty="0" smtClean="0"/>
              <a:t>we should </a:t>
            </a:r>
            <a:r>
              <a:rPr lang="en-US" dirty="0"/>
              <a:t>analogously set out to recognize </a:t>
            </a:r>
            <a:r>
              <a:rPr lang="en-US" i="1" dirty="0"/>
              <a:t>lingua franca Englishes, </a:t>
            </a:r>
            <a:r>
              <a:rPr lang="en-US" dirty="0"/>
              <a:t>such </a:t>
            </a:r>
            <a:r>
              <a:rPr lang="en-US" dirty="0" smtClean="0"/>
              <a:t>as </a:t>
            </a:r>
          </a:p>
          <a:p>
            <a:pPr lvl="1"/>
            <a:r>
              <a:rPr lang="en-US" dirty="0" smtClean="0"/>
              <a:t>German </a:t>
            </a:r>
            <a:r>
              <a:rPr lang="en-US" dirty="0"/>
              <a:t>English, </a:t>
            </a:r>
            <a:endParaRPr lang="en-US" dirty="0" smtClean="0"/>
          </a:p>
          <a:p>
            <a:pPr lvl="1"/>
            <a:r>
              <a:rPr lang="en-US" dirty="0" smtClean="0"/>
              <a:t>Spanish </a:t>
            </a:r>
            <a:r>
              <a:rPr lang="en-US" dirty="0"/>
              <a:t>English,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Italian English.</a:t>
            </a:r>
          </a:p>
        </p:txBody>
      </p:sp>
    </p:spTree>
    <p:extLst>
      <p:ext uri="{BB962C8B-B14F-4D97-AF65-F5344CB8AC3E}">
        <p14:creationId xmlns:p14="http://schemas.microsoft.com/office/powerpoint/2010/main" val="2505397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7674"/>
            <a:ext cx="10515600" cy="5539289"/>
          </a:xfrm>
        </p:spPr>
        <p:txBody>
          <a:bodyPr>
            <a:normAutofit/>
          </a:bodyPr>
          <a:lstStyle/>
          <a:p>
            <a:r>
              <a:rPr lang="en-US" dirty="0"/>
              <a:t>Here is one example of what recognizing European </a:t>
            </a:r>
            <a:r>
              <a:rPr lang="en-US" i="1" dirty="0"/>
              <a:t>Englishes </a:t>
            </a:r>
            <a:r>
              <a:rPr lang="en-US" dirty="0" smtClean="0"/>
              <a:t>could mean</a:t>
            </a:r>
            <a:r>
              <a:rPr lang="en-US" dirty="0"/>
              <a:t>: On the European continent, the chief academic in universities </a:t>
            </a:r>
            <a:r>
              <a:rPr lang="en-US" dirty="0" smtClean="0"/>
              <a:t>is usually </a:t>
            </a:r>
            <a:r>
              <a:rPr lang="en-US" dirty="0"/>
              <a:t>called </a:t>
            </a:r>
            <a:r>
              <a:rPr lang="en-US" i="1" dirty="0"/>
              <a:t>rector </a:t>
            </a:r>
            <a:r>
              <a:rPr lang="en-US" dirty="0"/>
              <a:t>(or </a:t>
            </a:r>
            <a:r>
              <a:rPr lang="en-US" i="1" dirty="0" err="1"/>
              <a:t>rektor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word used in Britain for this </a:t>
            </a:r>
            <a:r>
              <a:rPr lang="en-US" dirty="0" smtClean="0"/>
              <a:t>position is </a:t>
            </a:r>
            <a:r>
              <a:rPr lang="en-US" i="1" dirty="0"/>
              <a:t>vice-chancellor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use </a:t>
            </a:r>
            <a:r>
              <a:rPr lang="en-US" i="1" dirty="0"/>
              <a:t>vice-chancellor </a:t>
            </a:r>
            <a:r>
              <a:rPr lang="en-US" dirty="0"/>
              <a:t>in their English </a:t>
            </a:r>
            <a:r>
              <a:rPr lang="en-US" dirty="0" smtClean="0"/>
              <a:t>nomenclature would be </a:t>
            </a:r>
            <a:r>
              <a:rPr lang="en-US" dirty="0"/>
              <a:t>unnecessarily submissive for European academics.</a:t>
            </a:r>
          </a:p>
          <a:p>
            <a:r>
              <a:rPr lang="en-US" dirty="0"/>
              <a:t>It would also be absurd, if only because the term for Britons </a:t>
            </a:r>
            <a:r>
              <a:rPr lang="en-US" dirty="0" smtClean="0"/>
              <a:t>correlates with </a:t>
            </a:r>
            <a:r>
              <a:rPr lang="en-US" dirty="0"/>
              <a:t>a ceremonial real head, the chancellor, a function that </a:t>
            </a:r>
            <a:r>
              <a:rPr lang="en-US" dirty="0" smtClean="0"/>
              <a:t>exists in </a:t>
            </a:r>
            <a:r>
              <a:rPr lang="en-US" dirty="0"/>
              <a:t>Britain but not in most European universities.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simple </a:t>
            </a:r>
            <a:r>
              <a:rPr lang="en-US" dirty="0" smtClean="0"/>
              <a:t>alternative is </a:t>
            </a:r>
            <a:r>
              <a:rPr lang="en-US" dirty="0"/>
              <a:t>to stipulate that when using English, continental Europeans will </a:t>
            </a:r>
            <a:r>
              <a:rPr lang="en-US" dirty="0" smtClean="0"/>
              <a:t>call their </a:t>
            </a:r>
            <a:r>
              <a:rPr lang="en-US" dirty="0"/>
              <a:t>academic head “rector”.</a:t>
            </a:r>
          </a:p>
        </p:txBody>
      </p:sp>
    </p:spTree>
    <p:extLst>
      <p:ext uri="{BB962C8B-B14F-4D97-AF65-F5344CB8AC3E}">
        <p14:creationId xmlns:p14="http://schemas.microsoft.com/office/powerpoint/2010/main" val="2276673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Norms for European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Setting norms for non-native English vocabulary – but also for accents</a:t>
            </a:r>
            <a:r>
              <a:rPr lang="en-US" dirty="0" smtClean="0"/>
              <a:t>, grammar</a:t>
            </a:r>
            <a:r>
              <a:rPr lang="en-US" dirty="0"/>
              <a:t>, and style – should be a task for existing language academies.</a:t>
            </a:r>
          </a:p>
          <a:p>
            <a:r>
              <a:rPr lang="en-US" dirty="0"/>
              <a:t>But on top of these, the EU should erect its own EU language academy </a:t>
            </a:r>
            <a:r>
              <a:rPr lang="en-US" dirty="0" smtClean="0"/>
              <a:t>for European </a:t>
            </a:r>
            <a:r>
              <a:rPr lang="en-US" dirty="0"/>
              <a:t>English.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EU language academy should have two purposes:</a:t>
            </a:r>
          </a:p>
        </p:txBody>
      </p:sp>
    </p:spTree>
    <p:extLst>
      <p:ext uri="{BB962C8B-B14F-4D97-AF65-F5344CB8AC3E}">
        <p14:creationId xmlns:p14="http://schemas.microsoft.com/office/powerpoint/2010/main" val="1142546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8463"/>
            <a:ext cx="10515600" cy="5238500"/>
          </a:xfrm>
        </p:spPr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n-US" dirty="0" err="1"/>
              <a:t>Standardise</a:t>
            </a:r>
            <a:r>
              <a:rPr lang="en-US" dirty="0"/>
              <a:t> EU-internal terms and phrases, such as the “</a:t>
            </a:r>
            <a:r>
              <a:rPr lang="en-US" dirty="0" err="1"/>
              <a:t>acquis</a:t>
            </a:r>
            <a:r>
              <a:rPr lang="en-US" dirty="0"/>
              <a:t>”, </a:t>
            </a:r>
            <a:r>
              <a:rPr lang="en-US" dirty="0" smtClean="0"/>
              <a:t>the “</a:t>
            </a:r>
            <a:r>
              <a:rPr lang="en-US" dirty="0"/>
              <a:t>Council” and its “General Secretariat”, “commissioners”, “heads </a:t>
            </a:r>
            <a:r>
              <a:rPr lang="en-US" dirty="0" smtClean="0"/>
              <a:t>of cabinet</a:t>
            </a:r>
            <a:r>
              <a:rPr lang="en-US" dirty="0"/>
              <a:t>”, the “Committee of the Regions”, and all words which are </a:t>
            </a:r>
            <a:r>
              <a:rPr lang="en-US" dirty="0" smtClean="0"/>
              <a:t>expressed differently </a:t>
            </a:r>
            <a:r>
              <a:rPr lang="en-US" dirty="0"/>
              <a:t>in standard British English (or have no </a:t>
            </a:r>
            <a:r>
              <a:rPr lang="en-US" dirty="0" smtClean="0"/>
              <a:t>equivalent) and </a:t>
            </a:r>
            <a:r>
              <a:rPr lang="en-US" dirty="0"/>
              <a:t>for which, like with “rector”, the standard British words should </a:t>
            </a:r>
            <a:r>
              <a:rPr lang="en-US" dirty="0" smtClean="0"/>
              <a:t>not be </a:t>
            </a:r>
            <a:r>
              <a:rPr lang="en-US" dirty="0"/>
              <a:t>prescriptive</a:t>
            </a:r>
            <a:r>
              <a:rPr lang="en-US" dirty="0" smtClean="0"/>
              <a:t>.</a:t>
            </a:r>
          </a:p>
          <a:p>
            <a:r>
              <a:rPr lang="en-US" dirty="0"/>
              <a:t>2. </a:t>
            </a:r>
            <a:r>
              <a:rPr lang="en-US" dirty="0" err="1"/>
              <a:t>Harmonise</a:t>
            </a:r>
            <a:r>
              <a:rPr lang="en-US" dirty="0"/>
              <a:t> the various European Englishes in order to ensure </a:t>
            </a:r>
            <a:r>
              <a:rPr lang="en-US" dirty="0" smtClean="0"/>
              <a:t>that English </a:t>
            </a:r>
            <a:r>
              <a:rPr lang="en-US" dirty="0"/>
              <a:t>does not fragment up to the point where the very existence of </a:t>
            </a:r>
            <a:r>
              <a:rPr lang="en-US" dirty="0" smtClean="0"/>
              <a:t>a shared </a:t>
            </a:r>
            <a:r>
              <a:rPr lang="en-US" dirty="0"/>
              <a:t>lingua franca would be in peril.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EU academy might be </a:t>
            </a:r>
            <a:r>
              <a:rPr lang="en-US" dirty="0" smtClean="0"/>
              <a:t>analogous in </a:t>
            </a:r>
            <a:r>
              <a:rPr lang="en-US" dirty="0"/>
              <a:t>this respect to, for example, the </a:t>
            </a:r>
            <a:r>
              <a:rPr lang="en-US" i="1" dirty="0" err="1"/>
              <a:t>Asociación</a:t>
            </a:r>
            <a:r>
              <a:rPr lang="en-US" i="1" dirty="0"/>
              <a:t> de </a:t>
            </a:r>
            <a:r>
              <a:rPr lang="en-US" i="1" dirty="0" err="1"/>
              <a:t>Academias</a:t>
            </a:r>
            <a:r>
              <a:rPr lang="en-US" i="1" dirty="0"/>
              <a:t> de </a:t>
            </a:r>
            <a:r>
              <a:rPr lang="en-US" i="1" dirty="0" smtClean="0"/>
              <a:t>la </a:t>
            </a:r>
            <a:r>
              <a:rPr lang="en-US" i="1" dirty="0" err="1" smtClean="0"/>
              <a:t>Lengua</a:t>
            </a:r>
            <a:r>
              <a:rPr lang="en-US" i="1" dirty="0" smtClean="0"/>
              <a:t> </a:t>
            </a:r>
            <a:r>
              <a:rPr lang="en-US" i="1" dirty="0"/>
              <a:t>Española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7318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9232"/>
            <a:ext cx="10772274" cy="6112042"/>
          </a:xfrm>
        </p:spPr>
        <p:txBody>
          <a:bodyPr>
            <a:normAutofit/>
          </a:bodyPr>
          <a:lstStyle/>
          <a:p>
            <a:r>
              <a:rPr lang="en-US" dirty="0"/>
              <a:t>In 1780, the American founding father John Adams proposed a </a:t>
            </a:r>
            <a:r>
              <a:rPr lang="en-US" dirty="0" smtClean="0"/>
              <a:t>language academy </a:t>
            </a:r>
            <a:r>
              <a:rPr lang="en-US" dirty="0"/>
              <a:t>for “federal English” in an attempt to consolidate a </a:t>
            </a:r>
            <a:r>
              <a:rPr lang="en-US" dirty="0" smtClean="0"/>
              <a:t>distinct form </a:t>
            </a:r>
            <a:r>
              <a:rPr lang="en-US" dirty="0"/>
              <a:t>of American English. This academy was never erected, even </a:t>
            </a:r>
            <a:r>
              <a:rPr lang="en-US" dirty="0" smtClean="0"/>
              <a:t>though today </a:t>
            </a:r>
            <a:r>
              <a:rPr lang="en-US" dirty="0"/>
              <a:t>linguists do </a:t>
            </a:r>
            <a:r>
              <a:rPr lang="en-US" dirty="0" err="1"/>
              <a:t>recognise</a:t>
            </a:r>
            <a:r>
              <a:rPr lang="en-US" dirty="0"/>
              <a:t> the existence of standard American English.</a:t>
            </a:r>
          </a:p>
          <a:p>
            <a:r>
              <a:rPr lang="en-US" dirty="0"/>
              <a:t>The EU today could </a:t>
            </a:r>
            <a:r>
              <a:rPr lang="en-US" dirty="0" err="1"/>
              <a:t>realise</a:t>
            </a:r>
            <a:r>
              <a:rPr lang="en-US" dirty="0"/>
              <a:t> what Adams never managed to: to establish </a:t>
            </a:r>
            <a:r>
              <a:rPr lang="en-US" dirty="0" smtClean="0"/>
              <a:t>a language </a:t>
            </a:r>
            <a:r>
              <a:rPr lang="en-US" dirty="0"/>
              <a:t>academy that will propose norms for English that are </a:t>
            </a:r>
            <a:r>
              <a:rPr lang="en-US" dirty="0" smtClean="0"/>
              <a:t>veritably “</a:t>
            </a:r>
            <a:r>
              <a:rPr lang="en-US" dirty="0"/>
              <a:t>our own”.</a:t>
            </a:r>
          </a:p>
          <a:p>
            <a:r>
              <a:rPr lang="en-US" dirty="0"/>
              <a:t>British English is currently the norm for English usage within </a:t>
            </a:r>
            <a:r>
              <a:rPr lang="en-US" dirty="0" smtClean="0"/>
              <a:t>EU institutions</a:t>
            </a:r>
            <a:r>
              <a:rPr lang="en-US" dirty="0"/>
              <a:t>.</a:t>
            </a:r>
          </a:p>
          <a:p>
            <a:r>
              <a:rPr lang="en-US" dirty="0"/>
              <a:t>The European Commission’s </a:t>
            </a:r>
            <a:r>
              <a:rPr lang="en-US" i="1" dirty="0"/>
              <a:t>English Style Guide: </a:t>
            </a:r>
            <a:r>
              <a:rPr lang="en-US" i="1" dirty="0" smtClean="0"/>
              <a:t>Handbook for </a:t>
            </a:r>
            <a:r>
              <a:rPr lang="en-US" i="1" dirty="0"/>
              <a:t>authors and translators in the European Commission </a:t>
            </a:r>
            <a:r>
              <a:rPr lang="en-US" dirty="0"/>
              <a:t>states: “the </a:t>
            </a:r>
            <a:r>
              <a:rPr lang="en-US" dirty="0" smtClean="0"/>
              <a:t>variety of </a:t>
            </a:r>
            <a:r>
              <a:rPr lang="en-US" dirty="0"/>
              <a:t>English on which this Guide bases its instructions and advice is </a:t>
            </a:r>
            <a:r>
              <a:rPr lang="en-US" dirty="0" smtClean="0"/>
              <a:t>the standard </a:t>
            </a:r>
            <a:r>
              <a:rPr lang="en-US" dirty="0"/>
              <a:t>usage of Britain and Ireland”.</a:t>
            </a:r>
          </a:p>
        </p:txBody>
      </p:sp>
    </p:spTree>
    <p:extLst>
      <p:ext uri="{BB962C8B-B14F-4D97-AF65-F5344CB8AC3E}">
        <p14:creationId xmlns:p14="http://schemas.microsoft.com/office/powerpoint/2010/main" val="1317702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1579"/>
            <a:ext cx="10515600" cy="5575384"/>
          </a:xfrm>
        </p:spPr>
        <p:txBody>
          <a:bodyPr>
            <a:normAutofit/>
          </a:bodyPr>
          <a:lstStyle/>
          <a:p>
            <a:r>
              <a:rPr lang="en-US" dirty="0"/>
              <a:t>This is understandable, but problematic. </a:t>
            </a:r>
            <a:endParaRPr lang="en-US" dirty="0" smtClean="0"/>
          </a:p>
          <a:p>
            <a:r>
              <a:rPr lang="en-US" dirty="0" smtClean="0"/>
              <a:t>English </a:t>
            </a:r>
            <a:r>
              <a:rPr lang="en-US" dirty="0"/>
              <a:t>simply is not just </a:t>
            </a:r>
            <a:r>
              <a:rPr lang="en-US" dirty="0" smtClean="0"/>
              <a:t>one of </a:t>
            </a:r>
            <a:r>
              <a:rPr lang="en-US" dirty="0"/>
              <a:t>the EU’s 27 official native languages into which material is translated.</a:t>
            </a:r>
          </a:p>
          <a:p>
            <a:r>
              <a:rPr lang="en-US" dirty="0"/>
              <a:t>Rather, English increasingly functions as the EU’s lingua franca.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dirty="0" smtClean="0"/>
              <a:t>result, the </a:t>
            </a:r>
            <a:r>
              <a:rPr lang="en-US" dirty="0"/>
              <a:t>linguistic conventions and the names for European </a:t>
            </a:r>
            <a:r>
              <a:rPr lang="en-US" dirty="0" smtClean="0"/>
              <a:t>institutions and </a:t>
            </a:r>
            <a:r>
              <a:rPr lang="en-US" dirty="0"/>
              <a:t>functions should not be based on standard British or Irish English.</a:t>
            </a:r>
          </a:p>
          <a:p>
            <a:r>
              <a:rPr lang="en-US" dirty="0"/>
              <a:t>They should constitute a variety in its own right, European English, </a:t>
            </a:r>
            <a:r>
              <a:rPr lang="en-US" dirty="0" smtClean="0"/>
              <a:t>that is </a:t>
            </a:r>
            <a:r>
              <a:rPr lang="en-US" dirty="0"/>
              <a:t>spoken by Europeans when dealing with EU affairs in English on </a:t>
            </a:r>
            <a:r>
              <a:rPr lang="en-US" dirty="0" smtClean="0"/>
              <a:t>top of </a:t>
            </a:r>
            <a:r>
              <a:rPr lang="en-US" dirty="0"/>
              <a:t>their local Englishes.</a:t>
            </a:r>
          </a:p>
        </p:txBody>
      </p:sp>
    </p:spTree>
    <p:extLst>
      <p:ext uri="{BB962C8B-B14F-4D97-AF65-F5344CB8AC3E}">
        <p14:creationId xmlns:p14="http://schemas.microsoft.com/office/powerpoint/2010/main" val="129893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3542"/>
            <a:ext cx="10515600" cy="974558"/>
          </a:xfrm>
        </p:spPr>
        <p:txBody>
          <a:bodyPr/>
          <a:lstStyle/>
          <a:p>
            <a:r>
              <a:rPr lang="en-US" b="1" dirty="0"/>
              <a:t>Making the use of English just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26" y="1308100"/>
            <a:ext cx="10848474" cy="5152858"/>
          </a:xfrm>
        </p:spPr>
        <p:txBody>
          <a:bodyPr>
            <a:normAutofit/>
          </a:bodyPr>
          <a:lstStyle/>
          <a:p>
            <a:r>
              <a:rPr lang="en-US" dirty="0"/>
              <a:t>How will recognition of these regional varieties and European </a:t>
            </a:r>
            <a:r>
              <a:rPr lang="en-US" dirty="0" smtClean="0"/>
              <a:t>English solve </a:t>
            </a:r>
            <a:r>
              <a:rPr lang="en-US" dirty="0"/>
              <a:t>the four injustices?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first two problems – communicative </a:t>
            </a:r>
            <a:r>
              <a:rPr lang="en-US" dirty="0" smtClean="0"/>
              <a:t>injustice and </a:t>
            </a:r>
            <a:r>
              <a:rPr lang="en-US" dirty="0"/>
              <a:t>resource injustice – would be reduced somewhat by </a:t>
            </a:r>
            <a:r>
              <a:rPr lang="en-US" dirty="0" smtClean="0"/>
              <a:t>having regional </a:t>
            </a:r>
            <a:r>
              <a:rPr lang="en-US" dirty="0"/>
              <a:t>varieties with proficiency targets that are easier to master </a:t>
            </a:r>
            <a:r>
              <a:rPr lang="en-US" dirty="0" smtClean="0"/>
              <a:t>for non-native </a:t>
            </a:r>
            <a:r>
              <a:rPr lang="en-US" dirty="0"/>
              <a:t>speakers. </a:t>
            </a:r>
            <a:endParaRPr lang="en-US" dirty="0" smtClean="0"/>
          </a:p>
          <a:p>
            <a:r>
              <a:rPr lang="en-US" dirty="0" smtClean="0"/>
              <a:t>Only </a:t>
            </a:r>
            <a:r>
              <a:rPr lang="en-US" dirty="0"/>
              <a:t>once </a:t>
            </a:r>
            <a:r>
              <a:rPr lang="en-US" dirty="0" smtClean="0"/>
              <a:t>all Europeans </a:t>
            </a:r>
            <a:r>
              <a:rPr lang="en-US" dirty="0"/>
              <a:t>are as fluent in English as the Danes, Dutch, or Swedes </a:t>
            </a:r>
            <a:r>
              <a:rPr lang="en-US" dirty="0" smtClean="0"/>
              <a:t>are today </a:t>
            </a:r>
            <a:r>
              <a:rPr lang="en-US" dirty="0"/>
              <a:t>will these problems dwindle in relevance and importance, as </a:t>
            </a:r>
            <a:r>
              <a:rPr lang="en-US" dirty="0" smtClean="0"/>
              <a:t>people would </a:t>
            </a:r>
            <a:r>
              <a:rPr lang="en-US" dirty="0"/>
              <a:t>essentially grow up as bilinguals.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more important gains </a:t>
            </a:r>
            <a:r>
              <a:rPr lang="en-US" dirty="0" smtClean="0"/>
              <a:t>of </a:t>
            </a:r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/>
              <a:t>proposal are towards rectifying the life-world and dignity injustices.</a:t>
            </a:r>
          </a:p>
        </p:txBody>
      </p:sp>
    </p:spTree>
    <p:extLst>
      <p:ext uri="{BB962C8B-B14F-4D97-AF65-F5344CB8AC3E}">
        <p14:creationId xmlns:p14="http://schemas.microsoft.com/office/powerpoint/2010/main" val="1560434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7674"/>
            <a:ext cx="10515600" cy="5539289"/>
          </a:xfrm>
        </p:spPr>
        <p:txBody>
          <a:bodyPr>
            <a:normAutofit/>
          </a:bodyPr>
          <a:lstStyle/>
          <a:p>
            <a:r>
              <a:rPr lang="en-US" b="1" dirty="0"/>
              <a:t>Life-world: </a:t>
            </a:r>
            <a:endParaRPr lang="en-US" b="1" dirty="0" smtClean="0"/>
          </a:p>
          <a:p>
            <a:r>
              <a:rPr lang="en-US" dirty="0" smtClean="0"/>
              <a:t>Non-native </a:t>
            </a:r>
            <a:r>
              <a:rPr lang="en-US" dirty="0"/>
              <a:t>standards would allow us to fill English with </a:t>
            </a:r>
            <a:r>
              <a:rPr lang="en-US" dirty="0" smtClean="0"/>
              <a:t>cultural content</a:t>
            </a:r>
            <a:r>
              <a:rPr lang="en-US" dirty="0"/>
              <a:t>, metaphors, and styles from other languages, </a:t>
            </a:r>
            <a:r>
              <a:rPr lang="en-US" dirty="0" smtClean="0"/>
              <a:t>preserving non-native </a:t>
            </a:r>
            <a:r>
              <a:rPr lang="en-US" dirty="0"/>
              <a:t>life-worlds.</a:t>
            </a:r>
          </a:p>
          <a:p>
            <a:r>
              <a:rPr lang="en-US" b="1" dirty="0"/>
              <a:t>Dignity: </a:t>
            </a:r>
            <a:endParaRPr lang="en-US" b="1" dirty="0" smtClean="0"/>
          </a:p>
          <a:p>
            <a:r>
              <a:rPr lang="en-US" dirty="0" smtClean="0"/>
              <a:t>Non-native </a:t>
            </a:r>
            <a:r>
              <a:rPr lang="en-US" dirty="0"/>
              <a:t>standards would allow for non-native speakers </a:t>
            </a:r>
            <a:r>
              <a:rPr lang="en-US" dirty="0" smtClean="0"/>
              <a:t>to claim </a:t>
            </a:r>
            <a:r>
              <a:rPr lang="en-US" dirty="0"/>
              <a:t>ownership over English. </a:t>
            </a:r>
            <a:endParaRPr lang="en-US" dirty="0" smtClean="0"/>
          </a:p>
          <a:p>
            <a:r>
              <a:rPr lang="en-US" dirty="0" smtClean="0"/>
              <a:t>English </a:t>
            </a:r>
            <a:r>
              <a:rPr lang="en-US" dirty="0"/>
              <a:t>would then no longer be </a:t>
            </a:r>
            <a:r>
              <a:rPr lang="en-US" dirty="0" smtClean="0"/>
              <a:t>the property </a:t>
            </a:r>
            <a:r>
              <a:rPr lang="en-US" dirty="0"/>
              <a:t>of only a minority among its speakers: the native speakers.</a:t>
            </a:r>
          </a:p>
          <a:p>
            <a:r>
              <a:rPr lang="en-US" dirty="0"/>
              <a:t>Within Europe, it would be effectively controlled by Europeans </a:t>
            </a:r>
            <a:r>
              <a:rPr lang="en-US" dirty="0" smtClean="0"/>
              <a:t>who don’t </a:t>
            </a:r>
            <a:r>
              <a:rPr lang="en-US" dirty="0"/>
              <a:t>need to linguistically bow to native speakers.</a:t>
            </a:r>
          </a:p>
        </p:txBody>
      </p:sp>
    </p:spTree>
    <p:extLst>
      <p:ext uri="{BB962C8B-B14F-4D97-AF65-F5344CB8AC3E}">
        <p14:creationId xmlns:p14="http://schemas.microsoft.com/office/powerpoint/2010/main" val="202174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368300"/>
            <a:ext cx="11480800" cy="6197600"/>
          </a:xfrm>
        </p:spPr>
        <p:txBody>
          <a:bodyPr>
            <a:normAutofit/>
          </a:bodyPr>
          <a:lstStyle/>
          <a:p>
            <a:r>
              <a:rPr lang="en-US" dirty="0" smtClean="0"/>
              <a:t>McArthur employs a very broad definition in stating that </a:t>
            </a:r>
          </a:p>
          <a:p>
            <a:pPr lvl="1"/>
            <a:r>
              <a:rPr lang="en-US" dirty="0" smtClean="0"/>
              <a:t>[t]he safest basis to work on would appear to be that ‘Euro-English’ – if the term proves viable – is the English of all the EU countries except the UK and Ireland. Such a Euro-English is not however by any means homogeneous, and the major distinction is in effect, at present time, between north and south.</a:t>
            </a:r>
          </a:p>
          <a:p>
            <a:pPr marL="228600" lvl="1"/>
            <a:r>
              <a:rPr lang="en-US" sz="2800" dirty="0" err="1" smtClean="0"/>
              <a:t>Modiano</a:t>
            </a:r>
            <a:r>
              <a:rPr lang="en-US" sz="2800" dirty="0" smtClean="0"/>
              <a:t> distinguishes </a:t>
            </a:r>
            <a:r>
              <a:rPr lang="en-US" sz="2800" dirty="0"/>
              <a:t>between three conceptualizations of Euro-Englishes </a:t>
            </a:r>
            <a:endParaRPr lang="en-US" sz="2800" dirty="0" smtClean="0"/>
          </a:p>
          <a:p>
            <a:pPr marL="685800" lvl="2"/>
            <a:r>
              <a:rPr lang="en-US" dirty="0" smtClean="0"/>
              <a:t>standards </a:t>
            </a:r>
            <a:r>
              <a:rPr lang="en-US" dirty="0"/>
              <a:t>for English language teaching, </a:t>
            </a:r>
            <a:endParaRPr lang="en-US" dirty="0" smtClean="0"/>
          </a:p>
          <a:p>
            <a:pPr marL="685800" lvl="2"/>
            <a:r>
              <a:rPr lang="en-US" dirty="0" smtClean="0"/>
              <a:t>the </a:t>
            </a:r>
            <a:r>
              <a:rPr lang="en-US" dirty="0"/>
              <a:t>role of English in the EU </a:t>
            </a:r>
            <a:endParaRPr lang="en-US" dirty="0" smtClean="0"/>
          </a:p>
          <a:p>
            <a:pPr marL="685800" lvl="2"/>
            <a:r>
              <a:rPr lang="en-US" dirty="0" smtClean="0"/>
              <a:t>and </a:t>
            </a:r>
            <a:r>
              <a:rPr lang="en-US" dirty="0"/>
              <a:t>English used in mainland Europe as a lingua </a:t>
            </a:r>
            <a:r>
              <a:rPr lang="en-US" dirty="0" smtClean="0"/>
              <a:t>franca</a:t>
            </a:r>
            <a:endParaRPr lang="en-US" dirty="0" smtClean="0"/>
          </a:p>
          <a:p>
            <a:pPr marL="228600" lvl="1"/>
            <a:r>
              <a:rPr lang="en-US" sz="2800" dirty="0" smtClean="0"/>
              <a:t>In contrast </a:t>
            </a:r>
            <a:r>
              <a:rPr lang="en-US" sz="2800" dirty="0" err="1" smtClean="0"/>
              <a:t>Mollin</a:t>
            </a:r>
            <a:r>
              <a:rPr lang="en-US" sz="2800" dirty="0"/>
              <a:t> </a:t>
            </a:r>
            <a:r>
              <a:rPr lang="en-US" sz="2800" dirty="0" smtClean="0"/>
              <a:t>understands it more narrowly “to refer to a potential independent variety of English in Europe.” </a:t>
            </a:r>
          </a:p>
          <a:p>
            <a:pPr marL="228600" lvl="1"/>
            <a:r>
              <a:rPr lang="en-US" sz="2800" dirty="0" smtClean="0"/>
              <a:t>What she means by this is a </a:t>
            </a:r>
            <a:r>
              <a:rPr lang="en-US" sz="2800" dirty="0" err="1" smtClean="0"/>
              <a:t>nativized</a:t>
            </a:r>
            <a:r>
              <a:rPr lang="en-US" sz="2800" dirty="0" smtClean="0"/>
              <a:t> and institutionalized variety that can be assigned legitimate ESL- (English as a Second Language-) variety status. </a:t>
            </a:r>
          </a:p>
          <a:p>
            <a:pPr marL="228600" lvl="1"/>
            <a:r>
              <a:rPr lang="en-US" sz="2800" dirty="0" smtClean="0"/>
              <a:t>In this sense a NEW ENGLISH is thus the result of nativization and institutionalization.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3430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421" y="336884"/>
            <a:ext cx="11093115" cy="6039853"/>
          </a:xfrm>
        </p:spPr>
        <p:txBody>
          <a:bodyPr>
            <a:normAutofit/>
          </a:bodyPr>
          <a:lstStyle/>
          <a:p>
            <a:r>
              <a:rPr lang="en-US" dirty="0"/>
              <a:t>Such non-native tweaking is already happening, and </a:t>
            </a:r>
            <a:r>
              <a:rPr lang="en-US" dirty="0" smtClean="0"/>
              <a:t>it is believed </a:t>
            </a:r>
            <a:r>
              <a:rPr lang="en-US" dirty="0"/>
              <a:t>we </a:t>
            </a:r>
            <a:r>
              <a:rPr lang="en-US" dirty="0" smtClean="0"/>
              <a:t>should encourage </a:t>
            </a:r>
            <a:r>
              <a:rPr lang="en-US" dirty="0"/>
              <a:t>this evolution. </a:t>
            </a: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dirty="0" err="1" smtClean="0"/>
              <a:t>recognised</a:t>
            </a:r>
            <a:r>
              <a:rPr lang="en-US" dirty="0" smtClean="0"/>
              <a:t> </a:t>
            </a:r>
            <a:r>
              <a:rPr lang="en-US" dirty="0"/>
              <a:t>that the proposed network </a:t>
            </a:r>
            <a:r>
              <a:rPr lang="en-US" dirty="0" smtClean="0"/>
              <a:t>of academies </a:t>
            </a:r>
            <a:r>
              <a:rPr lang="en-US" dirty="0"/>
              <a:t>for European English(</a:t>
            </a:r>
            <a:r>
              <a:rPr lang="en-US" dirty="0" err="1"/>
              <a:t>es</a:t>
            </a:r>
            <a:r>
              <a:rPr lang="en-US" dirty="0"/>
              <a:t>) would not entirely solve the </a:t>
            </a:r>
            <a:r>
              <a:rPr lang="en-US" dirty="0" smtClean="0"/>
              <a:t>four injustices</a:t>
            </a:r>
            <a:r>
              <a:rPr lang="en-US" dirty="0"/>
              <a:t>, as European English and European Englishes are only part </a:t>
            </a:r>
            <a:r>
              <a:rPr lang="en-US" dirty="0" smtClean="0"/>
              <a:t>of the </a:t>
            </a:r>
            <a:r>
              <a:rPr lang="en-US" dirty="0"/>
              <a:t>package of what full linguistic justice requires.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since English </a:t>
            </a:r>
            <a:r>
              <a:rPr lang="en-US" dirty="0" smtClean="0"/>
              <a:t>will not </a:t>
            </a:r>
            <a:r>
              <a:rPr lang="en-US" dirty="0"/>
              <a:t>disappear anytime soon as Europe’s lingua franca, we have no </a:t>
            </a:r>
            <a:r>
              <a:rPr lang="en-US" dirty="0" smtClean="0"/>
              <a:t>realistic choice </a:t>
            </a:r>
            <a:r>
              <a:rPr lang="en-US" dirty="0"/>
              <a:t>but to live part of our lives in it.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short, if English is </a:t>
            </a:r>
            <a:r>
              <a:rPr lang="en-US" dirty="0" smtClean="0"/>
              <a:t>here to </a:t>
            </a:r>
            <a:r>
              <a:rPr lang="en-US" dirty="0"/>
              <a:t>stay, we have to find a way to deal with it.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 err="1"/>
              <a:t>recognising</a:t>
            </a:r>
            <a:r>
              <a:rPr lang="en-US" dirty="0"/>
              <a:t> and </a:t>
            </a:r>
            <a:r>
              <a:rPr lang="en-US" dirty="0" smtClean="0"/>
              <a:t>setting out </a:t>
            </a:r>
            <a:r>
              <a:rPr lang="en-US" dirty="0"/>
              <a:t>a European standard and various native-language-based varieties </a:t>
            </a:r>
            <a:r>
              <a:rPr lang="en-US" dirty="0" smtClean="0"/>
              <a:t>of English</a:t>
            </a:r>
            <a:r>
              <a:rPr lang="en-US" dirty="0"/>
              <a:t>, we would reduce the injustices that come with the </a:t>
            </a:r>
            <a:r>
              <a:rPr lang="en-US" dirty="0" smtClean="0"/>
              <a:t>dominance of </a:t>
            </a:r>
            <a:r>
              <a:rPr lang="en-US" dirty="0"/>
              <a:t>English while retaining its major benefit: communication with </a:t>
            </a:r>
            <a:r>
              <a:rPr lang="en-US" dirty="0" smtClean="0"/>
              <a:t>our fellow </a:t>
            </a:r>
            <a:r>
              <a:rPr lang="en-US" dirty="0"/>
              <a:t>Europeans.</a:t>
            </a:r>
          </a:p>
        </p:txBody>
      </p:sp>
    </p:spTree>
    <p:extLst>
      <p:ext uri="{BB962C8B-B14F-4D97-AF65-F5344CB8AC3E}">
        <p14:creationId xmlns:p14="http://schemas.microsoft.com/office/powerpoint/2010/main" val="389821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1"/>
            <a:ext cx="10515600" cy="901700"/>
          </a:xfrm>
        </p:spPr>
        <p:txBody>
          <a:bodyPr>
            <a:normAutofit/>
          </a:bodyPr>
          <a:lstStyle/>
          <a:p>
            <a:r>
              <a:rPr lang="en-US" dirty="0" smtClean="0"/>
              <a:t>Linguistic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889000"/>
            <a:ext cx="11569700" cy="5702300"/>
          </a:xfrm>
        </p:spPr>
        <p:txBody>
          <a:bodyPr>
            <a:normAutofit/>
          </a:bodyPr>
          <a:lstStyle/>
          <a:p>
            <a:r>
              <a:rPr lang="en-US" dirty="0" smtClean="0"/>
              <a:t>Lexis: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“terms which are peculiar to the European experience and which are not generally understood by users of English living in other parts of the world.” </a:t>
            </a:r>
          </a:p>
          <a:p>
            <a:pPr lvl="1"/>
            <a:r>
              <a:rPr lang="en-US" dirty="0" smtClean="0"/>
              <a:t>(1) euro, Euro zone, Euro area </a:t>
            </a:r>
          </a:p>
          <a:p>
            <a:pPr lvl="1"/>
            <a:r>
              <a:rPr lang="en-US" dirty="0" smtClean="0"/>
              <a:t>(2) Member States (instead of state, country, nation), internal market (instead of domestic market) </a:t>
            </a:r>
          </a:p>
          <a:p>
            <a:pPr lvl="1"/>
            <a:r>
              <a:rPr lang="en-US" dirty="0" smtClean="0"/>
              <a:t>(3) </a:t>
            </a:r>
            <a:r>
              <a:rPr lang="en-US" dirty="0" err="1" smtClean="0"/>
              <a:t>Berlaymont</a:t>
            </a:r>
            <a:r>
              <a:rPr lang="en-US" dirty="0" smtClean="0"/>
              <a:t>, Eurosceptic, four freedoms, Maastricht, Schengen </a:t>
            </a:r>
          </a:p>
          <a:p>
            <a:r>
              <a:rPr lang="en-US" dirty="0" smtClean="0"/>
              <a:t>new creations and (pseudo-)calques: </a:t>
            </a:r>
          </a:p>
          <a:p>
            <a:pPr lvl="1"/>
            <a:r>
              <a:rPr lang="en-US" dirty="0" smtClean="0"/>
              <a:t>(4) handy, fitness, dancing </a:t>
            </a:r>
          </a:p>
          <a:p>
            <a:pPr lvl="1"/>
            <a:r>
              <a:rPr lang="en-US" dirty="0" smtClean="0"/>
              <a:t>(5) hop over ‘refrain from doing </a:t>
            </a:r>
            <a:r>
              <a:rPr lang="en-US" dirty="0" err="1" smtClean="0"/>
              <a:t>sth</a:t>
            </a:r>
            <a:r>
              <a:rPr lang="en-US" dirty="0" smtClean="0"/>
              <a:t>.’ &lt; </a:t>
            </a:r>
            <a:r>
              <a:rPr lang="en-US" dirty="0" err="1" smtClean="0"/>
              <a:t>schwed</a:t>
            </a:r>
            <a:r>
              <a:rPr lang="en-US" dirty="0" smtClean="0"/>
              <a:t>. </a:t>
            </a:r>
            <a:r>
              <a:rPr lang="en-US" dirty="0" err="1" smtClean="0"/>
              <a:t>hoppa</a:t>
            </a:r>
            <a:r>
              <a:rPr lang="en-US" dirty="0" smtClean="0"/>
              <a:t> over  </a:t>
            </a:r>
          </a:p>
          <a:p>
            <a:pPr lvl="1"/>
            <a:r>
              <a:rPr lang="en-US" dirty="0" smtClean="0"/>
              <a:t>(6) to be blue eyed ‘to be naïve and easily fooled’ &lt; </a:t>
            </a:r>
            <a:r>
              <a:rPr lang="en-US" dirty="0" err="1" smtClean="0"/>
              <a:t>schwed</a:t>
            </a:r>
            <a:r>
              <a:rPr lang="en-US" dirty="0" smtClean="0"/>
              <a:t>. </a:t>
            </a:r>
            <a:r>
              <a:rPr lang="en-US" dirty="0" err="1" smtClean="0"/>
              <a:t>blåögd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(7) to salt ‘overcharge’ &lt; </a:t>
            </a:r>
            <a:r>
              <a:rPr lang="en-US" dirty="0" err="1" smtClean="0"/>
              <a:t>schwed</a:t>
            </a:r>
            <a:r>
              <a:rPr lang="en-US" dirty="0" smtClean="0"/>
              <a:t>. at </a:t>
            </a:r>
            <a:r>
              <a:rPr lang="en-US" dirty="0" err="1" smtClean="0"/>
              <a:t>salta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7560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900"/>
            <a:ext cx="10515600" cy="6083300"/>
          </a:xfrm>
        </p:spPr>
        <p:txBody>
          <a:bodyPr>
            <a:normAutofit/>
          </a:bodyPr>
          <a:lstStyle/>
          <a:p>
            <a:r>
              <a:rPr lang="en-US" dirty="0" smtClean="0"/>
              <a:t>shifts in meaning </a:t>
            </a:r>
          </a:p>
          <a:p>
            <a:pPr lvl="1"/>
            <a:r>
              <a:rPr lang="en-US" dirty="0" smtClean="0"/>
              <a:t>(8) actual ‘current’, eventual ‘possible’  </a:t>
            </a:r>
          </a:p>
          <a:p>
            <a:pPr lvl="1"/>
            <a:r>
              <a:rPr lang="en-US" dirty="0" smtClean="0"/>
              <a:t>(9) conflation of possibility and opportunity </a:t>
            </a:r>
          </a:p>
          <a:p>
            <a:pPr lvl="1"/>
            <a:r>
              <a:rPr lang="en-US" dirty="0" smtClean="0"/>
              <a:t>(10) conflation of apparently and obviously </a:t>
            </a:r>
          </a:p>
          <a:p>
            <a:pPr lvl="1"/>
            <a:r>
              <a:rPr lang="en-US" dirty="0" smtClean="0"/>
              <a:t>(11) transmit, foresee </a:t>
            </a:r>
          </a:p>
          <a:p>
            <a:r>
              <a:rPr lang="en-US" dirty="0" smtClean="0"/>
              <a:t>extended use of common verbs </a:t>
            </a:r>
          </a:p>
          <a:p>
            <a:r>
              <a:rPr lang="en-US" dirty="0" smtClean="0"/>
              <a:t>fixed phrases </a:t>
            </a:r>
          </a:p>
          <a:p>
            <a:pPr lvl="1"/>
            <a:r>
              <a:rPr lang="en-US" dirty="0" smtClean="0"/>
              <a:t>(12) we were five people present </a:t>
            </a:r>
          </a:p>
          <a:p>
            <a:pPr lvl="1"/>
            <a:r>
              <a:rPr lang="en-US" dirty="0" smtClean="0"/>
              <a:t>I am coming from Sweden</a:t>
            </a:r>
          </a:p>
          <a:p>
            <a:pPr lvl="1"/>
            <a:r>
              <a:rPr lang="en-US" dirty="0" smtClean="0"/>
              <a:t>(13) I know him for a long time, if there would have been … , the situation gets worse, on the other side</a:t>
            </a:r>
          </a:p>
          <a:p>
            <a:pPr marL="228600" lvl="1"/>
            <a:r>
              <a:rPr lang="en-US" sz="2800" dirty="0"/>
              <a:t>already used as a focus </a:t>
            </a:r>
            <a:r>
              <a:rPr lang="en-US" sz="2800" dirty="0" smtClean="0"/>
              <a:t>particle, abbreviations </a:t>
            </a:r>
            <a:r>
              <a:rPr lang="en-US" sz="2800" dirty="0"/>
              <a:t>and </a:t>
            </a:r>
            <a:r>
              <a:rPr lang="en-US" sz="2800" dirty="0" err="1" smtClean="0"/>
              <a:t>blendings</a:t>
            </a:r>
            <a:endParaRPr lang="en-US" sz="2800" dirty="0" smtClean="0"/>
          </a:p>
          <a:p>
            <a:pPr marL="685800" lvl="2"/>
            <a:r>
              <a:rPr lang="en-US" dirty="0" smtClean="0"/>
              <a:t>(14</a:t>
            </a:r>
            <a:r>
              <a:rPr lang="en-US" dirty="0"/>
              <a:t>) EURATOM, EIB, EMU, </a:t>
            </a:r>
            <a:r>
              <a:rPr lang="en-US" dirty="0" err="1" smtClean="0"/>
              <a:t>eurocrat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01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100"/>
            <a:ext cx="10515600" cy="5486400"/>
          </a:xfrm>
        </p:spPr>
        <p:txBody>
          <a:bodyPr/>
          <a:lstStyle/>
          <a:p>
            <a:r>
              <a:rPr lang="en-US" dirty="0" smtClean="0"/>
              <a:t>Phonology </a:t>
            </a:r>
            <a:endParaRPr lang="en-US" dirty="0" smtClean="0"/>
          </a:p>
          <a:p>
            <a:pPr marL="685800"/>
            <a:r>
              <a:rPr lang="en-US" dirty="0" smtClean="0"/>
              <a:t>no /Ɵ/ or /ð/ phoneme </a:t>
            </a:r>
          </a:p>
          <a:p>
            <a:pPr marL="685800"/>
            <a:r>
              <a:rPr lang="en-US" dirty="0" smtClean="0"/>
              <a:t>realization of labial-velar approximant /w/ as [v] </a:t>
            </a:r>
          </a:p>
          <a:p>
            <a:pPr marL="685800"/>
            <a:r>
              <a:rPr lang="en-US" dirty="0" smtClean="0"/>
              <a:t>no palatalization of /n/ and /t/ </a:t>
            </a:r>
          </a:p>
          <a:p>
            <a:pPr marL="685800"/>
            <a:r>
              <a:rPr lang="en-US" dirty="0" smtClean="0"/>
              <a:t>regionally different vowel inventories (esp. in vowel quality)</a:t>
            </a:r>
          </a:p>
          <a:p>
            <a:pPr marL="685800"/>
            <a:r>
              <a:rPr lang="en-US" dirty="0" smtClean="0"/>
              <a:t>fixing of the accent on the first syllable </a:t>
            </a:r>
          </a:p>
          <a:p>
            <a:pPr marL="685800"/>
            <a:r>
              <a:rPr lang="en-US" dirty="0" smtClean="0"/>
              <a:t>clearer patterns of articulation (esp. in unstressed syllables) </a:t>
            </a:r>
          </a:p>
          <a:p>
            <a:pPr marL="685800"/>
            <a:r>
              <a:rPr lang="en-US" dirty="0" smtClean="0"/>
              <a:t>slower rate of speech </a:t>
            </a:r>
          </a:p>
          <a:p>
            <a:pPr marL="685800"/>
            <a:r>
              <a:rPr lang="en-US" dirty="0" smtClean="0"/>
              <a:t>increasingly syllable-timed rhythm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29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2100"/>
            <a:ext cx="10515600" cy="5884863"/>
          </a:xfrm>
        </p:spPr>
        <p:txBody>
          <a:bodyPr>
            <a:normAutofit/>
          </a:bodyPr>
          <a:lstStyle/>
          <a:p>
            <a:r>
              <a:rPr lang="fr-FR" dirty="0" err="1" smtClean="0"/>
              <a:t>Morphosyntax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 smtClean="0"/>
              <a:t>productive </a:t>
            </a:r>
            <a:r>
              <a:rPr lang="fr-FR" dirty="0" err="1" smtClean="0"/>
              <a:t>prefix</a:t>
            </a:r>
            <a:r>
              <a:rPr lang="fr-FR" dirty="0" smtClean="0"/>
              <a:t> </a:t>
            </a:r>
            <a:r>
              <a:rPr lang="fr-FR" dirty="0" smtClean="0"/>
              <a:t>euro- </a:t>
            </a:r>
            <a:endParaRPr lang="fr-FR" dirty="0" smtClean="0"/>
          </a:p>
          <a:p>
            <a:r>
              <a:rPr lang="en-US" dirty="0" smtClean="0"/>
              <a:t>lexeme euro with idiosyncratic morphology: “not capitalized and no s for the plural” </a:t>
            </a:r>
          </a:p>
          <a:p>
            <a:r>
              <a:rPr lang="en-US" dirty="0" smtClean="0"/>
              <a:t>verbs </a:t>
            </a:r>
          </a:p>
          <a:p>
            <a:pPr lvl="1"/>
            <a:r>
              <a:rPr lang="en-US" dirty="0" smtClean="0"/>
              <a:t>omission of the third person singular -s </a:t>
            </a:r>
          </a:p>
          <a:p>
            <a:pPr lvl="1"/>
            <a:r>
              <a:rPr lang="en-US" dirty="0" smtClean="0"/>
              <a:t>conflation of simple past and present perfect </a:t>
            </a:r>
          </a:p>
          <a:p>
            <a:pPr lvl="1"/>
            <a:r>
              <a:rPr lang="en-US" dirty="0" smtClean="0"/>
              <a:t>conflation of continuous- and non-continuous-aspect </a:t>
            </a:r>
          </a:p>
          <a:p>
            <a:pPr lvl="1"/>
            <a:r>
              <a:rPr lang="en-US" dirty="0" smtClean="0"/>
              <a:t>loss of gerund  </a:t>
            </a:r>
            <a:endParaRPr lang="en-US" dirty="0"/>
          </a:p>
          <a:p>
            <a:pPr lvl="1"/>
            <a:r>
              <a:rPr lang="en-US" dirty="0" smtClean="0"/>
              <a:t>regularization of irregular verbs  </a:t>
            </a:r>
            <a:endParaRPr lang="en-US" dirty="0"/>
          </a:p>
          <a:p>
            <a:pPr lvl="1"/>
            <a:r>
              <a:rPr lang="en-US" dirty="0" smtClean="0"/>
              <a:t>decrease of prepositional and phrasal verbs</a:t>
            </a:r>
            <a:endParaRPr lang="en-US" dirty="0"/>
          </a:p>
          <a:p>
            <a:pPr lvl="1"/>
            <a:r>
              <a:rPr lang="en-US" dirty="0" smtClean="0"/>
              <a:t>loss of do-support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63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/>
          </a:bodyPr>
          <a:lstStyle/>
          <a:p>
            <a:r>
              <a:rPr lang="en-US" dirty="0" smtClean="0"/>
              <a:t>nouns </a:t>
            </a:r>
            <a:endParaRPr lang="en-US" dirty="0"/>
          </a:p>
          <a:p>
            <a:pPr lvl="1"/>
            <a:r>
              <a:rPr lang="en-US" dirty="0" smtClean="0"/>
              <a:t>underuse or overuse of articles </a:t>
            </a:r>
            <a:endParaRPr lang="en-US" dirty="0"/>
          </a:p>
          <a:p>
            <a:pPr lvl="1"/>
            <a:r>
              <a:rPr lang="en-US" dirty="0" smtClean="0"/>
              <a:t>regular plural marker -s for all nouns </a:t>
            </a:r>
          </a:p>
          <a:p>
            <a:pPr lvl="1"/>
            <a:r>
              <a:rPr lang="en-US" dirty="0" smtClean="0"/>
              <a:t>plural marker-s with non-count nouns </a:t>
            </a:r>
          </a:p>
          <a:p>
            <a:pPr lvl="1"/>
            <a:r>
              <a:rPr lang="en-US" dirty="0" smtClean="0"/>
              <a:t>of-genitive with animate referent   </a:t>
            </a:r>
          </a:p>
          <a:p>
            <a:pPr lvl="1"/>
            <a:r>
              <a:rPr lang="en-US" dirty="0" smtClean="0"/>
              <a:t>interchangeability of relative pronouns who and which </a:t>
            </a:r>
            <a:endParaRPr lang="en-US" dirty="0"/>
          </a:p>
          <a:p>
            <a:pPr lvl="1"/>
            <a:r>
              <a:rPr lang="en-US" dirty="0" smtClean="0"/>
              <a:t>use of demonstrative this with both singular and plural nouns  </a:t>
            </a:r>
          </a:p>
          <a:p>
            <a:r>
              <a:rPr lang="en-US" dirty="0" smtClean="0"/>
              <a:t>omission of adverb marker -</a:t>
            </a:r>
            <a:r>
              <a:rPr lang="en-US" dirty="0" err="1" smtClean="0"/>
              <a:t>ly</a:t>
            </a:r>
            <a:r>
              <a:rPr lang="en-US" dirty="0" smtClean="0"/>
              <a:t> </a:t>
            </a:r>
          </a:p>
          <a:p>
            <a:r>
              <a:rPr lang="en-US" dirty="0" smtClean="0"/>
              <a:t>simplified sentence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67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758" y="156411"/>
            <a:ext cx="11706726" cy="6561889"/>
          </a:xfrm>
        </p:spPr>
        <p:txBody>
          <a:bodyPr>
            <a:normAutofit/>
          </a:bodyPr>
          <a:lstStyle/>
          <a:p>
            <a:pPr fontAlgn="base"/>
            <a:r>
              <a:rPr lang="en-US" i="1" dirty="0"/>
              <a:t>Euro-English</a:t>
            </a:r>
            <a:r>
              <a:rPr lang="en-US" dirty="0"/>
              <a:t> is an emerging variety of the </a:t>
            </a:r>
            <a:r>
              <a:rPr lang="en-US" dirty="0">
                <a:hlinkClick r:id="rId2"/>
              </a:rPr>
              <a:t>English language</a:t>
            </a:r>
            <a:r>
              <a:rPr lang="en-US" dirty="0"/>
              <a:t> used by speakers in the European Union whose </a:t>
            </a:r>
            <a:r>
              <a:rPr lang="en-US" dirty="0">
                <a:hlinkClick r:id="rId3"/>
              </a:rPr>
              <a:t>mother tongue</a:t>
            </a:r>
            <a:r>
              <a:rPr lang="en-US" dirty="0"/>
              <a:t> is not English.</a:t>
            </a:r>
          </a:p>
          <a:p>
            <a:pPr fontAlgn="base"/>
            <a:r>
              <a:rPr lang="en-US" dirty="0" err="1"/>
              <a:t>Gnutzmann</a:t>
            </a:r>
            <a:r>
              <a:rPr lang="en-US" dirty="0"/>
              <a:t> et al. point out that </a:t>
            </a:r>
            <a:endParaRPr lang="en-US" dirty="0" smtClean="0"/>
          </a:p>
          <a:p>
            <a:pPr lvl="1" fontAlgn="base"/>
            <a:r>
              <a:rPr lang="en-US" dirty="0" smtClean="0"/>
              <a:t>"</a:t>
            </a:r>
            <a:r>
              <a:rPr lang="en-US" dirty="0"/>
              <a:t>it is not clear, as yet, whether English in Europe will in the foreseeable future become a </a:t>
            </a:r>
            <a:r>
              <a:rPr lang="en-US" dirty="0">
                <a:hlinkClick r:id="rId4"/>
              </a:rPr>
              <a:t>language</a:t>
            </a:r>
            <a:r>
              <a:rPr lang="en-US" dirty="0"/>
              <a:t> in its own right, one that is 'owned' by its </a:t>
            </a:r>
            <a:r>
              <a:rPr lang="en-US" dirty="0">
                <a:hlinkClick r:id="rId5"/>
              </a:rPr>
              <a:t>multilingual</a:t>
            </a:r>
            <a:r>
              <a:rPr lang="en-US" dirty="0"/>
              <a:t> speakers, or whether the orientation towards </a:t>
            </a:r>
            <a:r>
              <a:rPr lang="en-US" dirty="0">
                <a:hlinkClick r:id="rId6"/>
              </a:rPr>
              <a:t>native-speaker</a:t>
            </a:r>
            <a:r>
              <a:rPr lang="en-US" dirty="0"/>
              <a:t> </a:t>
            </a:r>
            <a:r>
              <a:rPr lang="en-US" dirty="0" smtClean="0"/>
              <a:t>language </a:t>
            </a:r>
            <a:r>
              <a:rPr lang="en-US" dirty="0"/>
              <a:t>norms will continue to </a:t>
            </a:r>
            <a:r>
              <a:rPr lang="en-US" dirty="0" smtClean="0"/>
              <a:t>persist“.</a:t>
            </a:r>
          </a:p>
          <a:p>
            <a:r>
              <a:rPr lang="en-US" dirty="0" smtClean="0"/>
              <a:t>Although it trails </a:t>
            </a:r>
            <a:r>
              <a:rPr lang="en-US" dirty="0"/>
              <a:t>German and French in terms of native speakers (</a:t>
            </a:r>
            <a:r>
              <a:rPr lang="en-US" dirty="0" smtClean="0"/>
              <a:t>before </a:t>
            </a:r>
            <a:r>
              <a:rPr lang="en-US" dirty="0" err="1" smtClean="0"/>
              <a:t>Brexit</a:t>
            </a:r>
            <a:r>
              <a:rPr lang="en-US" dirty="0"/>
              <a:t>), it is by far Europe’s most spoken second language. </a:t>
            </a:r>
            <a:endParaRPr lang="en-US" dirty="0" smtClean="0"/>
          </a:p>
          <a:p>
            <a:r>
              <a:rPr lang="en-US" dirty="0" smtClean="0"/>
              <a:t>Today, 38 </a:t>
            </a:r>
            <a:r>
              <a:rPr lang="en-US" dirty="0"/>
              <a:t>percent of the adult EU population can </a:t>
            </a:r>
            <a:r>
              <a:rPr lang="en-US" dirty="0" smtClean="0"/>
              <a:t>communicate in </a:t>
            </a:r>
            <a:r>
              <a:rPr lang="en-US" dirty="0"/>
              <a:t>English (native and non-native speakers included), with French </a:t>
            </a:r>
            <a:r>
              <a:rPr lang="en-US" dirty="0" smtClean="0"/>
              <a:t>and German </a:t>
            </a:r>
            <a:r>
              <a:rPr lang="en-US" dirty="0"/>
              <a:t>being distant runners-up, at 12 and 11 percent, respectively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English in Europe falls into the Expanding-circle. It is an EFL variety.</a:t>
            </a:r>
          </a:p>
          <a:p>
            <a:r>
              <a:rPr lang="en-US" dirty="0" smtClean="0"/>
              <a:t>Its developmental cycle is in the early phases.</a:t>
            </a:r>
          </a:p>
          <a:p>
            <a:r>
              <a:rPr lang="en-US" dirty="0"/>
              <a:t>The term "Euro English" was first used by </a:t>
            </a:r>
            <a:r>
              <a:rPr lang="en-US" dirty="0" err="1"/>
              <a:t>Carstensen</a:t>
            </a:r>
            <a:r>
              <a:rPr lang="en-US" dirty="0"/>
              <a:t> in </a:t>
            </a:r>
            <a:r>
              <a:rPr lang="en-US" dirty="0" smtClean="0"/>
              <a:t>1986.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3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2821"/>
            <a:ext cx="10515600" cy="6220326"/>
          </a:xfrm>
        </p:spPr>
        <p:txBody>
          <a:bodyPr>
            <a:normAutofit/>
          </a:bodyPr>
          <a:lstStyle/>
          <a:p>
            <a:r>
              <a:rPr lang="en-US" dirty="0"/>
              <a:t>More tellingly still, a whopping 97.3 percent of European </a:t>
            </a:r>
            <a:r>
              <a:rPr lang="en-US" dirty="0" smtClean="0"/>
              <a:t>schoolchildren are </a:t>
            </a:r>
            <a:r>
              <a:rPr lang="en-US" dirty="0"/>
              <a:t>taught English at school in all years of lower secondary education.</a:t>
            </a:r>
          </a:p>
          <a:p>
            <a:r>
              <a:rPr lang="en-US" dirty="0"/>
              <a:t>The second-most-often-taught foreign language, French, is only </a:t>
            </a:r>
            <a:r>
              <a:rPr lang="en-US" dirty="0" smtClean="0"/>
              <a:t>studied by </a:t>
            </a:r>
            <a:r>
              <a:rPr lang="en-US" dirty="0"/>
              <a:t>33.7 percent of EU students.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97.3 percent figure suggests </a:t>
            </a:r>
            <a:r>
              <a:rPr lang="en-US" dirty="0" smtClean="0"/>
              <a:t>that the </a:t>
            </a:r>
            <a:r>
              <a:rPr lang="en-US" dirty="0"/>
              <a:t>entire EU is likely to follow the lead of countries like Austria, Finland</a:t>
            </a:r>
            <a:r>
              <a:rPr lang="en-US" dirty="0" smtClean="0"/>
              <a:t>, Sweden</a:t>
            </a:r>
            <a:r>
              <a:rPr lang="en-US" dirty="0"/>
              <a:t>, Denmark, and the Netherlands, which have become </a:t>
            </a:r>
            <a:r>
              <a:rPr lang="en-US" dirty="0" smtClean="0"/>
              <a:t>practically bilingual</a:t>
            </a:r>
            <a:r>
              <a:rPr lang="en-US" dirty="0"/>
              <a:t>, with average levels of over 70 percent of the </a:t>
            </a:r>
            <a:r>
              <a:rPr lang="en-US" dirty="0" smtClean="0"/>
              <a:t>population being </a:t>
            </a:r>
            <a:r>
              <a:rPr lang="en-US" dirty="0"/>
              <a:t>fluent in English. </a:t>
            </a:r>
            <a:endParaRPr lang="en-US" dirty="0" smtClean="0"/>
          </a:p>
          <a:p>
            <a:r>
              <a:rPr lang="en-US" dirty="0" smtClean="0"/>
              <a:t>English </a:t>
            </a:r>
            <a:r>
              <a:rPr lang="en-US" dirty="0"/>
              <a:t>is on its way to becoming the </a:t>
            </a:r>
            <a:r>
              <a:rPr lang="en-US" dirty="0" smtClean="0"/>
              <a:t>EU-wide lingua </a:t>
            </a:r>
            <a:r>
              <a:rPr lang="en-US" dirty="0"/>
              <a:t>franca spoken by almost all EU citizens, either as a native </a:t>
            </a:r>
            <a:r>
              <a:rPr lang="en-US" dirty="0" smtClean="0"/>
              <a:t>language or </a:t>
            </a:r>
            <a:r>
              <a:rPr lang="en-US" dirty="0"/>
              <a:t>as a second language. </a:t>
            </a:r>
            <a:endParaRPr lang="en-US" dirty="0" smtClean="0"/>
          </a:p>
          <a:p>
            <a:r>
              <a:rPr lang="en-US" dirty="0" smtClean="0"/>
              <a:t>Europeans </a:t>
            </a:r>
            <a:r>
              <a:rPr lang="en-US" dirty="0"/>
              <a:t>will use their native </a:t>
            </a:r>
            <a:r>
              <a:rPr lang="en-US" dirty="0" smtClean="0"/>
              <a:t>tongue with </a:t>
            </a:r>
            <a:r>
              <a:rPr lang="en-US" dirty="0"/>
              <a:t>co-</a:t>
            </a:r>
            <a:r>
              <a:rPr lang="en-US" dirty="0" err="1"/>
              <a:t>linguals</a:t>
            </a:r>
            <a:r>
              <a:rPr lang="en-US" dirty="0"/>
              <a:t>, and English with most others.</a:t>
            </a:r>
          </a:p>
        </p:txBody>
      </p:sp>
    </p:spTree>
    <p:extLst>
      <p:ext uri="{BB962C8B-B14F-4D97-AF65-F5344CB8AC3E}">
        <p14:creationId xmlns:p14="http://schemas.microsoft.com/office/powerpoint/2010/main" val="339593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355600"/>
            <a:ext cx="11303000" cy="6134100"/>
          </a:xfrm>
        </p:spPr>
        <p:txBody>
          <a:bodyPr>
            <a:normAutofit/>
          </a:bodyPr>
          <a:lstStyle/>
          <a:p>
            <a:r>
              <a:rPr lang="en-US" dirty="0"/>
              <a:t>This spread of English in Europe is a major asset.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allows us to </a:t>
            </a:r>
            <a:endParaRPr lang="en-US" dirty="0" smtClean="0"/>
          </a:p>
          <a:p>
            <a:pPr lvl="1"/>
            <a:r>
              <a:rPr lang="en-US" dirty="0" smtClean="0"/>
              <a:t>travel </a:t>
            </a:r>
            <a:r>
              <a:rPr lang="en-US" dirty="0" smtClean="0"/>
              <a:t>anywhere </a:t>
            </a:r>
            <a:r>
              <a:rPr lang="en-US" dirty="0"/>
              <a:t>within the EU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have meaningful conversations, </a:t>
            </a:r>
            <a:endParaRPr lang="en-US" dirty="0" smtClean="0"/>
          </a:p>
          <a:p>
            <a:pPr lvl="1"/>
            <a:r>
              <a:rPr lang="en-US" dirty="0" smtClean="0"/>
              <a:t>get </a:t>
            </a:r>
            <a:r>
              <a:rPr lang="en-US" dirty="0" smtClean="0"/>
              <a:t>medical help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apply </a:t>
            </a:r>
            <a:r>
              <a:rPr lang="en-US" dirty="0"/>
              <a:t>for jobs, </a:t>
            </a:r>
            <a:endParaRPr lang="en-US" dirty="0" smtClean="0"/>
          </a:p>
          <a:p>
            <a:pPr lvl="1"/>
            <a:r>
              <a:rPr lang="en-US" dirty="0" smtClean="0"/>
              <a:t>rent </a:t>
            </a:r>
            <a:r>
              <a:rPr lang="en-US" dirty="0"/>
              <a:t>apartments, </a:t>
            </a:r>
            <a:endParaRPr lang="en-US" dirty="0" smtClean="0"/>
          </a:p>
          <a:p>
            <a:pPr lvl="1"/>
            <a:r>
              <a:rPr lang="en-US" dirty="0" smtClean="0"/>
              <a:t>pursue </a:t>
            </a:r>
            <a:r>
              <a:rPr lang="en-US" dirty="0"/>
              <a:t>our businesses, </a:t>
            </a:r>
            <a:endParaRPr lang="en-US" dirty="0" smtClean="0"/>
          </a:p>
          <a:p>
            <a:pPr lvl="1"/>
            <a:r>
              <a:rPr lang="en-US" dirty="0" smtClean="0"/>
              <a:t>attend </a:t>
            </a:r>
            <a:r>
              <a:rPr lang="en-US" dirty="0" smtClean="0"/>
              <a:t>conferences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have our voices heard in the European public sphere.</a:t>
            </a:r>
          </a:p>
          <a:p>
            <a:r>
              <a:rPr lang="en-US" dirty="0"/>
              <a:t>It even helps foster an EU-wide public sphere, making it possible </a:t>
            </a:r>
            <a:r>
              <a:rPr lang="en-US" dirty="0" smtClean="0"/>
              <a:t>to find </a:t>
            </a:r>
            <a:r>
              <a:rPr lang="en-US" dirty="0"/>
              <a:t>supporters for one’s political cause on the other side of the Continent.</a:t>
            </a:r>
          </a:p>
          <a:p>
            <a:r>
              <a:rPr lang="en-US" dirty="0"/>
              <a:t>In short, English contributes to EU-wide mobility, efficiency </a:t>
            </a:r>
            <a:r>
              <a:rPr lang="en-US" dirty="0" smtClean="0"/>
              <a:t>and democracy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788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168"/>
            <a:ext cx="10515600" cy="5731795"/>
          </a:xfrm>
        </p:spPr>
        <p:txBody>
          <a:bodyPr>
            <a:normAutofit/>
          </a:bodyPr>
          <a:lstStyle/>
          <a:p>
            <a:r>
              <a:rPr lang="en-US" dirty="0"/>
              <a:t>Luckily, the EU can have these benefits without suppressing local languages.</a:t>
            </a:r>
          </a:p>
          <a:p>
            <a:r>
              <a:rPr lang="en-US" dirty="0"/>
              <a:t>Most 18th- and 19th-century nation-builders set out to </a:t>
            </a:r>
            <a:r>
              <a:rPr lang="en-US" dirty="0" smtClean="0"/>
              <a:t>crush the </a:t>
            </a:r>
            <a:r>
              <a:rPr lang="en-US" dirty="0"/>
              <a:t>vast diversity of languages, dialects and </a:t>
            </a:r>
            <a:r>
              <a:rPr lang="en-US" i="1" dirty="0"/>
              <a:t>patois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They </a:t>
            </a:r>
            <a:r>
              <a:rPr lang="en-US" b="1" dirty="0"/>
              <a:t>wanted </a:t>
            </a:r>
            <a:r>
              <a:rPr lang="en-US" b="1" dirty="0" smtClean="0"/>
              <a:t>to assimilate all </a:t>
            </a:r>
            <a:r>
              <a:rPr lang="en-US" b="1" dirty="0"/>
              <a:t>citizens into one national language in order to </a:t>
            </a:r>
            <a:r>
              <a:rPr lang="en-US" b="1" dirty="0" smtClean="0"/>
              <a:t>achieve state-wide </a:t>
            </a:r>
            <a:r>
              <a:rPr lang="en-US" b="1" dirty="0"/>
              <a:t>mobility, efficiency, and democracy. </a:t>
            </a:r>
            <a:endParaRPr lang="en-US" b="1" dirty="0" smtClean="0"/>
          </a:p>
          <a:p>
            <a:r>
              <a:rPr lang="en-US" dirty="0" smtClean="0"/>
              <a:t>The </a:t>
            </a:r>
            <a:r>
              <a:rPr lang="en-US" dirty="0"/>
              <a:t>EU today </a:t>
            </a:r>
            <a:r>
              <a:rPr lang="en-US" dirty="0" smtClean="0"/>
              <a:t>could never </a:t>
            </a:r>
            <a:r>
              <a:rPr lang="en-US" dirty="0"/>
              <a:t>do such a thing; it could never achieve EU-wide linguistic </a:t>
            </a:r>
            <a:r>
              <a:rPr lang="en-US" dirty="0" err="1"/>
              <a:t>monolingualism</a:t>
            </a:r>
            <a:r>
              <a:rPr lang="en-US" dirty="0"/>
              <a:t>.</a:t>
            </a:r>
          </a:p>
          <a:p>
            <a:r>
              <a:rPr lang="en-US" dirty="0"/>
              <a:t>But the good thing is, it doesn’t need to.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EU can </a:t>
            </a:r>
            <a:r>
              <a:rPr lang="en-US" dirty="0" smtClean="0"/>
              <a:t>and does </a:t>
            </a:r>
            <a:r>
              <a:rPr lang="en-US" dirty="0"/>
              <a:t>benefit from its linguistic diversity while also benefiting from </a:t>
            </a:r>
            <a:r>
              <a:rPr lang="en-US" dirty="0" smtClean="0"/>
              <a:t>the fact </a:t>
            </a:r>
            <a:r>
              <a:rPr lang="en-US" dirty="0"/>
              <a:t>that everyone also speaks or will soon speak English.</a:t>
            </a:r>
          </a:p>
        </p:txBody>
      </p:sp>
    </p:spTree>
    <p:extLst>
      <p:ext uri="{BB962C8B-B14F-4D97-AF65-F5344CB8AC3E}">
        <p14:creationId xmlns:p14="http://schemas.microsoft.com/office/powerpoint/2010/main" val="191089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welcome spread of English in Europe also creates injustices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Yet, despite its advantages, the spread of English also brings problems.</a:t>
            </a:r>
          </a:p>
          <a:p>
            <a:r>
              <a:rPr lang="en-US" dirty="0"/>
              <a:t>The language used by non-native speakers of English in more and </a:t>
            </a:r>
            <a:r>
              <a:rPr lang="en-US" dirty="0" smtClean="0"/>
              <a:t>more parts </a:t>
            </a:r>
            <a:r>
              <a:rPr lang="en-US" dirty="0"/>
              <a:t>of their lives is a foreign tongue.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as if they were guests to </a:t>
            </a:r>
            <a:r>
              <a:rPr lang="en-US" dirty="0" smtClean="0"/>
              <a:t>a house </a:t>
            </a:r>
            <a:r>
              <a:rPr lang="en-US" dirty="0"/>
              <a:t>really owned by the hosts, the native speakers.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set-up </a:t>
            </a:r>
            <a:r>
              <a:rPr lang="en-US" dirty="0" smtClean="0"/>
              <a:t>produces four </a:t>
            </a:r>
            <a:r>
              <a:rPr lang="en-US" dirty="0"/>
              <a:t>distinct injustices:</a:t>
            </a:r>
          </a:p>
        </p:txBody>
      </p:sp>
    </p:spTree>
    <p:extLst>
      <p:ext uri="{BB962C8B-B14F-4D97-AF65-F5344CB8AC3E}">
        <p14:creationId xmlns:p14="http://schemas.microsoft.com/office/powerpoint/2010/main" val="1486411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5010"/>
            <a:ext cx="10515600" cy="6003089"/>
          </a:xfrm>
        </p:spPr>
        <p:txBody>
          <a:bodyPr>
            <a:normAutofit/>
          </a:bodyPr>
          <a:lstStyle/>
          <a:p>
            <a:r>
              <a:rPr lang="en-US" b="1" dirty="0"/>
              <a:t>1) Communicative injustice: </a:t>
            </a:r>
            <a:endParaRPr lang="en-US" b="1" dirty="0" smtClean="0"/>
          </a:p>
          <a:p>
            <a:r>
              <a:rPr lang="en-US" dirty="0" smtClean="0"/>
              <a:t>Non-native </a:t>
            </a:r>
            <a:r>
              <a:rPr lang="en-US" dirty="0"/>
              <a:t>speakers of English </a:t>
            </a:r>
            <a:r>
              <a:rPr lang="en-US" dirty="0" smtClean="0"/>
              <a:t>communicate less </a:t>
            </a:r>
            <a:r>
              <a:rPr lang="en-US" dirty="0"/>
              <a:t>easily and less successfully in English than native speakers, </a:t>
            </a:r>
            <a:r>
              <a:rPr lang="en-US" dirty="0" smtClean="0"/>
              <a:t>which leads </a:t>
            </a:r>
            <a:r>
              <a:rPr lang="en-US" dirty="0"/>
              <a:t>to communicative uncertainty. </a:t>
            </a:r>
            <a:endParaRPr lang="en-US" dirty="0" smtClean="0"/>
          </a:p>
          <a:p>
            <a:r>
              <a:rPr lang="en-US" dirty="0" smtClean="0"/>
              <a:t>Native </a:t>
            </a:r>
            <a:r>
              <a:rPr lang="en-US" dirty="0"/>
              <a:t>speakers are snappier, funnier</a:t>
            </a:r>
            <a:r>
              <a:rPr lang="en-US" dirty="0" smtClean="0"/>
              <a:t>, more </a:t>
            </a:r>
            <a:r>
              <a:rPr lang="en-US" dirty="0"/>
              <a:t>authoritative and more persuasive, which has </a:t>
            </a:r>
            <a:r>
              <a:rPr lang="en-US" dirty="0" smtClean="0"/>
              <a:t>repercussions in </a:t>
            </a:r>
            <a:r>
              <a:rPr lang="en-US" dirty="0"/>
              <a:t>many areas of life.</a:t>
            </a:r>
          </a:p>
          <a:p>
            <a:r>
              <a:rPr lang="en-US" b="1" dirty="0"/>
              <a:t>2) Resource injustice: </a:t>
            </a:r>
            <a:endParaRPr lang="en-US" b="1" dirty="0" smtClean="0"/>
          </a:p>
          <a:p>
            <a:r>
              <a:rPr lang="en-US" dirty="0" smtClean="0"/>
              <a:t>In </a:t>
            </a:r>
            <a:r>
              <a:rPr lang="en-US" dirty="0"/>
              <a:t>order to acquire the necessary skill of </a:t>
            </a:r>
            <a:r>
              <a:rPr lang="en-US" dirty="0" smtClean="0"/>
              <a:t>speaking English</a:t>
            </a:r>
            <a:r>
              <a:rPr lang="en-US" dirty="0"/>
              <a:t>, non-native speakers must invest money, energy and time. </a:t>
            </a:r>
            <a:endParaRPr lang="en-US" dirty="0" smtClean="0"/>
          </a:p>
          <a:p>
            <a:r>
              <a:rPr lang="en-US" dirty="0" smtClean="0"/>
              <a:t>The economist </a:t>
            </a:r>
            <a:r>
              <a:rPr lang="en-US" dirty="0"/>
              <a:t>François Grin estimates the time investment alone </a:t>
            </a:r>
            <a:r>
              <a:rPr lang="en-US" dirty="0" smtClean="0"/>
              <a:t>is </a:t>
            </a:r>
            <a:r>
              <a:rPr lang="en-US" dirty="0" smtClean="0"/>
              <a:t>between 10,000 </a:t>
            </a:r>
            <a:r>
              <a:rPr lang="en-US" dirty="0"/>
              <a:t>and 15,000 hours.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contrast, native speakers learn </a:t>
            </a:r>
            <a:r>
              <a:rPr lang="en-US" dirty="0" smtClean="0"/>
              <a:t>English “</a:t>
            </a:r>
            <a:r>
              <a:rPr lang="en-US" dirty="0"/>
              <a:t>for free”, just as non-native speakers acquire their native </a:t>
            </a:r>
            <a:r>
              <a:rPr lang="en-US" dirty="0" smtClean="0"/>
              <a:t>languages as </a:t>
            </a:r>
            <a:r>
              <a:rPr lang="en-US" dirty="0"/>
              <a:t>they are growing up.</a:t>
            </a:r>
          </a:p>
        </p:txBody>
      </p:sp>
    </p:spTree>
    <p:extLst>
      <p:ext uri="{BB962C8B-B14F-4D97-AF65-F5344CB8AC3E}">
        <p14:creationId xmlns:p14="http://schemas.microsoft.com/office/powerpoint/2010/main" val="50348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4557"/>
            <a:ext cx="10515600" cy="5202405"/>
          </a:xfrm>
        </p:spPr>
        <p:txBody>
          <a:bodyPr/>
          <a:lstStyle/>
          <a:p>
            <a:r>
              <a:rPr lang="en-US" b="1" dirty="0"/>
              <a:t>3) Life-world injustice: </a:t>
            </a:r>
            <a:endParaRPr lang="en-US" b="1" dirty="0" smtClean="0"/>
          </a:p>
          <a:p>
            <a:r>
              <a:rPr lang="en-US" dirty="0" smtClean="0"/>
              <a:t>English </a:t>
            </a:r>
            <a:r>
              <a:rPr lang="en-US" dirty="0"/>
              <a:t>is not a neutral code; it is filled with </a:t>
            </a:r>
            <a:r>
              <a:rPr lang="en-US" dirty="0" smtClean="0"/>
              <a:t>native references</a:t>
            </a:r>
            <a:r>
              <a:rPr lang="en-US" dirty="0"/>
              <a:t>, symbols, and metaphors. </a:t>
            </a:r>
            <a:endParaRPr lang="en-US" dirty="0" smtClean="0"/>
          </a:p>
          <a:p>
            <a:r>
              <a:rPr lang="en-US" dirty="0" smtClean="0"/>
              <a:t>Speaking </a:t>
            </a:r>
            <a:r>
              <a:rPr lang="en-US" dirty="0"/>
              <a:t>any language makes </a:t>
            </a:r>
            <a:r>
              <a:rPr lang="en-US" dirty="0" smtClean="0"/>
              <a:t>it more </a:t>
            </a:r>
            <a:r>
              <a:rPr lang="en-US" dirty="0"/>
              <a:t>likely to take in news sources, values, and ways of life </a:t>
            </a:r>
            <a:r>
              <a:rPr lang="en-US" dirty="0" smtClean="0"/>
              <a:t>expressed in </a:t>
            </a:r>
            <a:r>
              <a:rPr lang="en-US" dirty="0"/>
              <a:t>that language.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English as lingua franca of Europe, the “</a:t>
            </a:r>
            <a:r>
              <a:rPr lang="en-US" dirty="0" err="1" smtClean="0"/>
              <a:t>lifeworlds</a:t>
            </a:r>
            <a:r>
              <a:rPr lang="en-US" dirty="0" smtClean="0"/>
              <a:t>” associated </a:t>
            </a:r>
            <a:r>
              <a:rPr lang="en-US" dirty="0"/>
              <a:t>with each European language do not compete on </a:t>
            </a:r>
            <a:r>
              <a:rPr lang="en-US" dirty="0" smtClean="0"/>
              <a:t>an equal </a:t>
            </a:r>
            <a:r>
              <a:rPr lang="en-US" dirty="0"/>
              <a:t>footing.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English travels beyond native boundaries, the rest </a:t>
            </a:r>
            <a:r>
              <a:rPr lang="en-US" dirty="0" smtClean="0"/>
              <a:t>of the </a:t>
            </a:r>
            <a:r>
              <a:rPr lang="en-US" dirty="0"/>
              <a:t>world should not thereby become mentally Anglo-Americanized.</a:t>
            </a:r>
          </a:p>
        </p:txBody>
      </p:sp>
    </p:spTree>
    <p:extLst>
      <p:ext uri="{BB962C8B-B14F-4D97-AF65-F5344CB8AC3E}">
        <p14:creationId xmlns:p14="http://schemas.microsoft.com/office/powerpoint/2010/main" val="404342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2378</Words>
  <Application>Microsoft Office PowerPoint</Application>
  <PresentationFormat>Widescreen</PresentationFormat>
  <Paragraphs>164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EuroEnglish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welcome spread of English in Europe also creates injustices</vt:lpstr>
      <vt:lpstr>PowerPoint Presentation</vt:lpstr>
      <vt:lpstr>PowerPoint Presentation</vt:lpstr>
      <vt:lpstr>PowerPoint Presentation</vt:lpstr>
      <vt:lpstr>Europeans must seize the English language from the native speakers</vt:lpstr>
      <vt:lpstr>PowerPoint Presentation</vt:lpstr>
      <vt:lpstr>PowerPoint Presentation</vt:lpstr>
      <vt:lpstr>Norms for European English</vt:lpstr>
      <vt:lpstr>PowerPoint Presentation</vt:lpstr>
      <vt:lpstr>PowerPoint Presentation</vt:lpstr>
      <vt:lpstr>PowerPoint Presentation</vt:lpstr>
      <vt:lpstr>Making the use of English just</vt:lpstr>
      <vt:lpstr>PowerPoint Presentation</vt:lpstr>
      <vt:lpstr>PowerPoint Presentation</vt:lpstr>
      <vt:lpstr>Linguistic Difference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EuroEnglish</dc:title>
  <dc:creator>Windows User</dc:creator>
  <cp:lastModifiedBy>Windows User</cp:lastModifiedBy>
  <cp:revision>44</cp:revision>
  <dcterms:created xsi:type="dcterms:W3CDTF">2020-04-05T10:40:24Z</dcterms:created>
  <dcterms:modified xsi:type="dcterms:W3CDTF">2020-04-06T04:43:04Z</dcterms:modified>
</cp:coreProperties>
</file>