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C7E730-6E45-4A9A-B470-EE0BF4A9E32A}" type="datetimeFigureOut">
              <a:rPr lang="en-US" smtClean="0"/>
              <a:pPr/>
              <a:t>12/2/2020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EA2B9991-4B6A-4417-963F-2A400B1F170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C7E730-6E45-4A9A-B470-EE0BF4A9E32A}"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C7E730-6E45-4A9A-B470-EE0BF4A9E32A}"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C7E730-6E45-4A9A-B470-EE0BF4A9E32A}"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C7E730-6E45-4A9A-B470-EE0BF4A9E32A}"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2B9991-4B6A-4417-963F-2A400B1F170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C7E730-6E45-4A9A-B470-EE0BF4A9E32A}" type="datetimeFigureOut">
              <a:rPr lang="en-US" smtClean="0"/>
              <a:pPr/>
              <a:t>12/2/2020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C7E730-6E45-4A9A-B470-EE0BF4A9E32A}" type="datetimeFigureOut">
              <a:rPr lang="en-US" smtClean="0"/>
              <a:pPr/>
              <a:t>12/2/2020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C7E730-6E45-4A9A-B470-EE0BF4A9E32A}" type="datetimeFigureOut">
              <a:rPr lang="en-US" smtClean="0"/>
              <a:pPr/>
              <a:t>12/2/2020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7E730-6E45-4A9A-B470-EE0BF4A9E32A}" type="datetimeFigureOut">
              <a:rPr lang="en-US" smtClean="0"/>
              <a:pPr/>
              <a:t>12/2/2020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C7E730-6E45-4A9A-B470-EE0BF4A9E32A}" type="datetimeFigureOut">
              <a:rPr lang="en-US" smtClean="0"/>
              <a:pPr/>
              <a:t>12/2/2020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2B9991-4B6A-4417-963F-2A400B1F170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C7E730-6E45-4A9A-B470-EE0BF4A9E32A}" type="datetimeFigureOut">
              <a:rPr lang="en-US" smtClean="0"/>
              <a:pPr/>
              <a:t>12/2/2020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EA2B9991-4B6A-4417-963F-2A400B1F1702}"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C7E730-6E45-4A9A-B470-EE0BF4A9E32A}" type="datetimeFigureOut">
              <a:rPr lang="en-US" smtClean="0"/>
              <a:pPr/>
              <a:t>12/2/2020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2B9991-4B6A-4417-963F-2A400B1F1702}"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11500" dirty="0" smtClean="0"/>
              <a:t>Verb</a:t>
            </a:r>
            <a:endParaRPr lang="en-GB" sz="9600" dirty="0"/>
          </a:p>
        </p:txBody>
      </p:sp>
      <p:sp>
        <p:nvSpPr>
          <p:cNvPr id="3" name="Subtitle 2"/>
          <p:cNvSpPr>
            <a:spLocks noGrp="1"/>
          </p:cNvSpPr>
          <p:nvPr>
            <p:ph type="subTitle" idx="1"/>
          </p:nvPr>
        </p:nvSpPr>
        <p:spPr>
          <a:xfrm>
            <a:off x="533400" y="4891110"/>
            <a:ext cx="7854696" cy="1752600"/>
          </a:xfrm>
        </p:spPr>
        <p:txBody>
          <a:bodyPr>
            <a:noAutofit/>
          </a:bodyPr>
          <a:lstStyle/>
          <a:p>
            <a:pPr algn="ctr"/>
            <a:r>
              <a:rPr lang="en-GB" sz="2400" dirty="0" smtClean="0"/>
              <a:t>By </a:t>
            </a:r>
          </a:p>
          <a:p>
            <a:pPr algn="ctr"/>
            <a:r>
              <a:rPr lang="en-GB" sz="2400" dirty="0" err="1" smtClean="0"/>
              <a:t>Tanveer</a:t>
            </a:r>
            <a:r>
              <a:rPr lang="en-GB" sz="2400" dirty="0" smtClean="0"/>
              <a:t> </a:t>
            </a:r>
            <a:r>
              <a:rPr lang="en-GB" sz="2400" dirty="0" err="1" smtClean="0"/>
              <a:t>Gul</a:t>
            </a:r>
            <a:endParaRPr lang="en-GB"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86766" cy="724648"/>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States of Being Verbs (to be)</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285720" y="1428736"/>
            <a:ext cx="8401080" cy="4895864"/>
          </a:xfrm>
        </p:spPr>
        <p:txBody>
          <a:bodyPr>
            <a:normAutofit/>
          </a:bodyPr>
          <a:lstStyle/>
          <a:p>
            <a:pPr algn="just"/>
            <a:r>
              <a:rPr lang="en-GB" sz="2800" dirty="0" smtClean="0"/>
              <a:t>Also known as linking verbs, state of being verbs describe conditions or situations that exist. </a:t>
            </a:r>
          </a:p>
          <a:p>
            <a:pPr algn="just"/>
            <a:r>
              <a:rPr lang="en-GB" sz="2800" dirty="0" smtClean="0"/>
              <a:t>State of being verbs are inactive since no action is being performed. </a:t>
            </a:r>
          </a:p>
          <a:p>
            <a:pPr algn="just"/>
            <a:r>
              <a:rPr lang="en-GB" sz="2800" dirty="0" smtClean="0"/>
              <a:t>These verbs, forms of to </a:t>
            </a:r>
            <a:r>
              <a:rPr lang="en-GB" sz="2800" b="1" dirty="0" smtClean="0"/>
              <a:t>be</a:t>
            </a:r>
            <a:r>
              <a:rPr lang="en-GB" sz="2800" dirty="0" smtClean="0"/>
              <a:t>, such as am, is, are, are usually complemented by adjectives.</a:t>
            </a:r>
          </a:p>
          <a:p>
            <a:pPr algn="just"/>
            <a:endParaRPr lang="en-GB" sz="2800" dirty="0" smtClean="0"/>
          </a:p>
          <a:p>
            <a:pPr marL="880110" lvl="1" indent="-514350" algn="just">
              <a:buFont typeface="+mj-lt"/>
              <a:buAutoNum type="arabicPeriod"/>
            </a:pPr>
            <a:r>
              <a:rPr lang="en-GB" sz="2800" dirty="0" smtClean="0"/>
              <a:t>I </a:t>
            </a:r>
            <a:r>
              <a:rPr lang="en-GB" sz="2800" b="1" dirty="0" smtClean="0"/>
              <a:t>am</a:t>
            </a:r>
            <a:r>
              <a:rPr lang="en-GB" sz="2800" dirty="0" smtClean="0"/>
              <a:t> a student.</a:t>
            </a:r>
          </a:p>
          <a:p>
            <a:pPr marL="880110" lvl="1" indent="-514350" algn="just">
              <a:buFont typeface="+mj-lt"/>
              <a:buAutoNum type="arabicPeriod"/>
            </a:pPr>
            <a:r>
              <a:rPr lang="en-GB" sz="2800" dirty="0" smtClean="0"/>
              <a:t>We </a:t>
            </a:r>
            <a:r>
              <a:rPr lang="en-GB" sz="2800" b="1" dirty="0" smtClean="0"/>
              <a:t>are</a:t>
            </a:r>
            <a:r>
              <a:rPr lang="en-GB" sz="2800" dirty="0" smtClean="0"/>
              <a:t> circus performers.</a:t>
            </a:r>
          </a:p>
          <a:p>
            <a:pPr marL="880110" lvl="1" indent="-514350" algn="just">
              <a:buFont typeface="+mj-lt"/>
              <a:buAutoNum type="arabicPeriod"/>
            </a:pPr>
            <a:r>
              <a:rPr lang="en-GB" sz="2800" dirty="0" smtClean="0"/>
              <a:t>Please </a:t>
            </a:r>
            <a:r>
              <a:rPr lang="en-GB" sz="2800" b="1" dirty="0" smtClean="0"/>
              <a:t>be</a:t>
            </a:r>
            <a:r>
              <a:rPr lang="en-GB" sz="2800" dirty="0" smtClean="0"/>
              <a:t> quiet.</a:t>
            </a:r>
          </a:p>
          <a:p>
            <a:pPr algn="just"/>
            <a:endParaRPr lang="en-GB"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30"/>
            <a:ext cx="8229600" cy="1143000"/>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Action Verbs</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142984"/>
            <a:ext cx="8358246" cy="2071702"/>
          </a:xfrm>
        </p:spPr>
        <p:txBody>
          <a:bodyPr numCol="1">
            <a:normAutofit lnSpcReduction="10000"/>
          </a:bodyPr>
          <a:lstStyle/>
          <a:p>
            <a:r>
              <a:rPr lang="en-GB" dirty="0" smtClean="0"/>
              <a:t>Action verbs express specific actions and are used any time you want to show action or discuss someone doing something.  </a:t>
            </a:r>
          </a:p>
          <a:p>
            <a:r>
              <a:rPr lang="en-GB" dirty="0" smtClean="0"/>
              <a:t>It’s important to remember that the action does not have to be physical.</a:t>
            </a:r>
          </a:p>
          <a:p>
            <a:pPr>
              <a:buNone/>
            </a:pPr>
            <a:endParaRPr lang="en-GB" dirty="0"/>
          </a:p>
        </p:txBody>
      </p:sp>
      <p:sp>
        <p:nvSpPr>
          <p:cNvPr id="4" name="Rectangle 3"/>
          <p:cNvSpPr/>
          <p:nvPr/>
        </p:nvSpPr>
        <p:spPr>
          <a:xfrm>
            <a:off x="714348" y="3613382"/>
            <a:ext cx="7572428" cy="2062103"/>
          </a:xfrm>
          <a:prstGeom prst="rect">
            <a:avLst/>
          </a:prstGeom>
        </p:spPr>
        <p:txBody>
          <a:bodyPr wrap="square" numCol="3">
            <a:spAutoFit/>
          </a:bodyPr>
          <a:lstStyle/>
          <a:p>
            <a:pPr>
              <a:buNone/>
            </a:pPr>
            <a:r>
              <a:rPr lang="en-GB" sz="3200" dirty="0" smtClean="0"/>
              <a:t>Run</a:t>
            </a:r>
          </a:p>
          <a:p>
            <a:pPr>
              <a:buNone/>
            </a:pPr>
            <a:r>
              <a:rPr lang="en-GB" sz="3200" dirty="0" smtClean="0"/>
              <a:t>Dance</a:t>
            </a:r>
          </a:p>
          <a:p>
            <a:pPr>
              <a:buNone/>
            </a:pPr>
            <a:r>
              <a:rPr lang="en-GB" sz="3200" dirty="0" smtClean="0"/>
              <a:t>Slide</a:t>
            </a:r>
          </a:p>
          <a:p>
            <a:pPr>
              <a:buNone/>
            </a:pPr>
            <a:r>
              <a:rPr lang="en-GB" sz="3200" dirty="0" smtClean="0"/>
              <a:t>Jump</a:t>
            </a:r>
          </a:p>
          <a:p>
            <a:pPr>
              <a:buNone/>
            </a:pPr>
            <a:r>
              <a:rPr lang="en-GB" sz="3200" dirty="0" smtClean="0"/>
              <a:t>Think</a:t>
            </a:r>
          </a:p>
          <a:p>
            <a:pPr>
              <a:buNone/>
            </a:pPr>
            <a:r>
              <a:rPr lang="en-GB" sz="3200" dirty="0" smtClean="0"/>
              <a:t>Do</a:t>
            </a:r>
          </a:p>
          <a:p>
            <a:pPr>
              <a:buNone/>
            </a:pPr>
            <a:r>
              <a:rPr lang="en-GB" sz="3200" dirty="0" smtClean="0"/>
              <a:t>Go</a:t>
            </a:r>
          </a:p>
          <a:p>
            <a:pPr>
              <a:buNone/>
            </a:pPr>
            <a:r>
              <a:rPr lang="en-GB" sz="3200" dirty="0" smtClean="0"/>
              <a:t>Stand</a:t>
            </a:r>
          </a:p>
          <a:p>
            <a:pPr>
              <a:buNone/>
            </a:pPr>
            <a:r>
              <a:rPr lang="en-GB" sz="3200" dirty="0" smtClean="0"/>
              <a:t>Smile</a:t>
            </a:r>
          </a:p>
          <a:p>
            <a:pPr>
              <a:buNone/>
            </a:pPr>
            <a:r>
              <a:rPr lang="en-GB" sz="3200" dirty="0" smtClean="0"/>
              <a:t>Listen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58204" cy="5324492"/>
          </a:xfrm>
        </p:spPr>
        <p:txBody>
          <a:bodyPr>
            <a:normAutofit/>
          </a:bodyPr>
          <a:lstStyle/>
          <a:p>
            <a:r>
              <a:rPr lang="en-GB" dirty="0" smtClean="0"/>
              <a:t>The action verb examples in the following sentences are in bold for easy identification.</a:t>
            </a:r>
          </a:p>
          <a:p>
            <a:pPr>
              <a:buNone/>
            </a:pPr>
            <a:endParaRPr lang="en-GB" dirty="0" smtClean="0"/>
          </a:p>
          <a:p>
            <a:pPr lvl="2"/>
            <a:r>
              <a:rPr lang="en-GB" sz="3600" dirty="0" smtClean="0"/>
              <a:t>I </a:t>
            </a:r>
            <a:r>
              <a:rPr lang="en-GB" sz="3600" b="1" dirty="0" smtClean="0"/>
              <a:t>run</a:t>
            </a:r>
            <a:r>
              <a:rPr lang="en-GB" sz="3600" dirty="0" smtClean="0"/>
              <a:t> faster than David.</a:t>
            </a:r>
          </a:p>
          <a:p>
            <a:pPr lvl="2"/>
            <a:r>
              <a:rPr lang="en-GB" sz="3600" dirty="0" smtClean="0"/>
              <a:t>He </a:t>
            </a:r>
            <a:r>
              <a:rPr lang="en-GB" sz="3600" b="1" dirty="0" smtClean="0"/>
              <a:t>does</a:t>
            </a:r>
            <a:r>
              <a:rPr lang="en-GB" sz="3600" dirty="0" smtClean="0"/>
              <a:t> it well.</a:t>
            </a:r>
          </a:p>
          <a:p>
            <a:pPr lvl="2"/>
            <a:r>
              <a:rPr lang="en-GB" sz="3600" dirty="0" smtClean="0"/>
              <a:t>She </a:t>
            </a:r>
            <a:r>
              <a:rPr lang="en-GB" sz="3600" b="1" dirty="0" smtClean="0"/>
              <a:t>thinks</a:t>
            </a:r>
            <a:r>
              <a:rPr lang="en-GB" sz="3600" dirty="0" smtClean="0"/>
              <a:t> about poetry all day long</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Transitive verbs</a:t>
            </a: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357298"/>
            <a:ext cx="8329642" cy="4967302"/>
          </a:xfrm>
        </p:spPr>
        <p:txBody>
          <a:bodyPr/>
          <a:lstStyle/>
          <a:p>
            <a:r>
              <a:rPr lang="en-GB" dirty="0" smtClean="0"/>
              <a:t>Transitive verbs are action verbs that always express doable activities that </a:t>
            </a:r>
            <a:r>
              <a:rPr lang="en-GB" b="1" i="1" dirty="0" smtClean="0">
                <a:solidFill>
                  <a:srgbClr val="FF0000"/>
                </a:solidFill>
              </a:rPr>
              <a:t>relate or affect someone or something </a:t>
            </a:r>
            <a:r>
              <a:rPr lang="en-GB" dirty="0" smtClean="0"/>
              <a:t>else. </a:t>
            </a:r>
          </a:p>
          <a:p>
            <a:endParaRPr lang="en-GB" dirty="0" smtClean="0"/>
          </a:p>
          <a:p>
            <a:r>
              <a:rPr lang="en-GB" dirty="0" smtClean="0"/>
              <a:t>These other things are generally direct objects, nouns or pronouns that are affected by the verb, though some verbs can also take an indirect object, such as show, take, and make.</a:t>
            </a:r>
          </a:p>
          <a:p>
            <a:endParaRPr lang="en-GB" dirty="0" smtClean="0"/>
          </a:p>
          <a:p>
            <a:r>
              <a:rPr lang="en-GB" dirty="0" smtClean="0"/>
              <a:t> In a sentence with a transitive verb, someone or something receives the action of the verb.</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500058"/>
          </a:xfrm>
        </p:spPr>
        <p:txBody>
          <a:bodyPr>
            <a:normAutofit/>
          </a:bodyPr>
          <a:lstStyle/>
          <a:p>
            <a:r>
              <a:rPr lang="en-GB"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Transitive verbs</a:t>
            </a:r>
            <a:endParaRPr lang="en-GB" sz="2800" dirty="0"/>
          </a:p>
        </p:txBody>
      </p:sp>
      <p:sp>
        <p:nvSpPr>
          <p:cNvPr id="3" name="Content Placeholder 2"/>
          <p:cNvSpPr>
            <a:spLocks noGrp="1"/>
          </p:cNvSpPr>
          <p:nvPr>
            <p:ph idx="1"/>
          </p:nvPr>
        </p:nvSpPr>
        <p:spPr>
          <a:xfrm>
            <a:off x="285720" y="1000108"/>
            <a:ext cx="8401080" cy="5324492"/>
          </a:xfrm>
        </p:spPr>
        <p:txBody>
          <a:bodyPr>
            <a:normAutofit/>
          </a:bodyPr>
          <a:lstStyle/>
          <a:p>
            <a:pPr algn="just"/>
            <a:r>
              <a:rPr lang="en-GB" dirty="0" smtClean="0"/>
              <a:t>Transitive verb examples:</a:t>
            </a:r>
          </a:p>
          <a:p>
            <a:pPr lvl="5" algn="just"/>
            <a:r>
              <a:rPr lang="en-GB" sz="2400" dirty="0" smtClean="0"/>
              <a:t>Love</a:t>
            </a:r>
          </a:p>
          <a:p>
            <a:pPr lvl="5" algn="just"/>
            <a:r>
              <a:rPr lang="en-GB" sz="2400" dirty="0" smtClean="0"/>
              <a:t>Respect</a:t>
            </a:r>
          </a:p>
          <a:p>
            <a:pPr lvl="5" algn="just"/>
            <a:r>
              <a:rPr lang="en-GB" sz="2400" dirty="0" smtClean="0"/>
              <a:t>Tolerate</a:t>
            </a:r>
          </a:p>
          <a:p>
            <a:pPr lvl="5" algn="just"/>
            <a:r>
              <a:rPr lang="en-GB" sz="2400" dirty="0" smtClean="0"/>
              <a:t>Believe</a:t>
            </a:r>
          </a:p>
          <a:p>
            <a:pPr lvl="5" algn="just"/>
            <a:r>
              <a:rPr lang="en-GB" sz="2400" dirty="0" smtClean="0"/>
              <a:t>Maintain.</a:t>
            </a:r>
          </a:p>
          <a:p>
            <a:pPr lvl="1" algn="just"/>
            <a:r>
              <a:rPr lang="en-GB" dirty="0" smtClean="0"/>
              <a:t>Gary </a:t>
            </a:r>
            <a:r>
              <a:rPr lang="en-GB" b="1" dirty="0" smtClean="0"/>
              <a:t>ate</a:t>
            </a:r>
            <a:r>
              <a:rPr lang="en-GB" dirty="0" smtClean="0"/>
              <a:t> the cookies.</a:t>
            </a:r>
          </a:p>
          <a:p>
            <a:pPr algn="just"/>
            <a:r>
              <a:rPr lang="en-GB" dirty="0" smtClean="0"/>
              <a:t>The transitive verb is </a:t>
            </a:r>
            <a:r>
              <a:rPr lang="en-GB" i="1" dirty="0" smtClean="0"/>
              <a:t>ate, </a:t>
            </a:r>
            <a:r>
              <a:rPr lang="en-GB" dirty="0" smtClean="0"/>
              <a:t>Gary is the subject, because it is Gary who is doing the eating, and </a:t>
            </a:r>
            <a:r>
              <a:rPr lang="en-GB" i="1" dirty="0" smtClean="0"/>
              <a:t>the</a:t>
            </a:r>
            <a:r>
              <a:rPr lang="en-GB" dirty="0" smtClean="0"/>
              <a:t> </a:t>
            </a:r>
            <a:r>
              <a:rPr lang="en-GB" i="1" dirty="0" smtClean="0"/>
              <a:t>cookies</a:t>
            </a:r>
            <a:r>
              <a:rPr lang="en-GB" dirty="0" smtClean="0"/>
              <a:t> are the direct object, because it is the cookies that are being eaten.</a:t>
            </a:r>
          </a:p>
          <a:p>
            <a:pPr algn="just"/>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900"/>
            <a:ext cx="8229600" cy="1143000"/>
          </a:xfrm>
        </p:spPr>
        <p:txBody>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Intransitive verbs</a:t>
            </a: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214422"/>
            <a:ext cx="8358246" cy="5286412"/>
          </a:xfrm>
        </p:spPr>
        <p:txBody>
          <a:bodyPr>
            <a:normAutofit lnSpcReduction="10000"/>
          </a:bodyPr>
          <a:lstStyle/>
          <a:p>
            <a:pPr algn="just"/>
            <a:r>
              <a:rPr lang="en-GB" dirty="0" smtClean="0"/>
              <a:t>Intransitive verbs are action verbs that always express doable activities. </a:t>
            </a:r>
          </a:p>
          <a:p>
            <a:pPr algn="just"/>
            <a:endParaRPr lang="en-GB" dirty="0" smtClean="0"/>
          </a:p>
          <a:p>
            <a:pPr algn="just"/>
            <a:r>
              <a:rPr lang="en-GB" dirty="0" smtClean="0"/>
              <a:t>They are different from transitive verbs because there is no direct object following an intransitive verb.</a:t>
            </a:r>
          </a:p>
          <a:p>
            <a:pPr algn="just">
              <a:buNone/>
            </a:pPr>
            <a:r>
              <a:rPr lang="en-GB" dirty="0" smtClean="0">
                <a:solidFill>
                  <a:srgbClr val="FF0000"/>
                </a:solidFill>
              </a:rPr>
              <a:t>Examples:</a:t>
            </a:r>
          </a:p>
          <a:p>
            <a:pPr lvl="3" algn="just"/>
            <a:r>
              <a:rPr lang="en-GB" sz="3200" dirty="0" smtClean="0"/>
              <a:t>Walk</a:t>
            </a:r>
          </a:p>
          <a:p>
            <a:pPr lvl="3" algn="just"/>
            <a:r>
              <a:rPr lang="en-GB" sz="3200" dirty="0" smtClean="0"/>
              <a:t>Laugh</a:t>
            </a:r>
          </a:p>
          <a:p>
            <a:pPr lvl="3" algn="just"/>
            <a:r>
              <a:rPr lang="en-GB" sz="3200" dirty="0" smtClean="0"/>
              <a:t>Cough</a:t>
            </a:r>
          </a:p>
          <a:p>
            <a:pPr lvl="3" algn="just"/>
            <a:r>
              <a:rPr lang="en-GB" sz="3200" dirty="0" smtClean="0"/>
              <a:t>Play</a:t>
            </a:r>
          </a:p>
          <a:p>
            <a:pPr lvl="3" algn="just"/>
            <a:r>
              <a:rPr lang="en-GB" sz="3200" dirty="0" smtClean="0"/>
              <a:t>Run</a:t>
            </a:r>
          </a:p>
          <a:p>
            <a:pPr algn="just"/>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500058"/>
          </a:xfrm>
        </p:spPr>
        <p:txBody>
          <a:bodyPr>
            <a:normAutofit/>
          </a:bodyPr>
          <a:lstStyle/>
          <a:p>
            <a:r>
              <a:rPr lang="en-GB"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Intransitive verbs</a:t>
            </a:r>
            <a:endParaRPr lang="en-GB" sz="2800" dirty="0"/>
          </a:p>
        </p:txBody>
      </p:sp>
      <p:sp>
        <p:nvSpPr>
          <p:cNvPr id="3" name="Content Placeholder 2"/>
          <p:cNvSpPr>
            <a:spLocks noGrp="1"/>
          </p:cNvSpPr>
          <p:nvPr>
            <p:ph idx="1"/>
          </p:nvPr>
        </p:nvSpPr>
        <p:spPr>
          <a:xfrm>
            <a:off x="428596" y="928670"/>
            <a:ext cx="8258204" cy="5395930"/>
          </a:xfrm>
        </p:spPr>
        <p:txBody>
          <a:bodyPr/>
          <a:lstStyle/>
          <a:p>
            <a:pPr>
              <a:buNone/>
            </a:pPr>
            <a:r>
              <a:rPr lang="en-GB" dirty="0" smtClean="0"/>
              <a:t>		</a:t>
            </a:r>
            <a:r>
              <a:rPr lang="en-GB" i="1" dirty="0" smtClean="0">
                <a:latin typeface="Leelawadee UI Semilight" pitchFamily="34" charset="-34"/>
                <a:cs typeface="Leelawadee UI Semilight" pitchFamily="34" charset="-34"/>
              </a:rPr>
              <a:t>We </a:t>
            </a:r>
            <a:r>
              <a:rPr lang="en-GB" b="1" i="1" dirty="0" smtClean="0">
                <a:latin typeface="Leelawadee UI Semilight" pitchFamily="34" charset="-34"/>
                <a:cs typeface="Leelawadee UI Semilight" pitchFamily="34" charset="-34"/>
              </a:rPr>
              <a:t>travelled</a:t>
            </a:r>
            <a:r>
              <a:rPr lang="en-GB" i="1" dirty="0" smtClean="0">
                <a:latin typeface="Leelawadee UI Semilight" pitchFamily="34" charset="-34"/>
                <a:cs typeface="Leelawadee UI Semilight" pitchFamily="34" charset="-34"/>
              </a:rPr>
              <a:t> to London.</a:t>
            </a:r>
          </a:p>
          <a:p>
            <a:pPr>
              <a:buNone/>
            </a:pPr>
            <a:endParaRPr lang="en-GB" i="1" dirty="0" smtClean="0">
              <a:latin typeface="Leelawadee UI Semilight" pitchFamily="34" charset="-34"/>
              <a:cs typeface="Leelawadee UI Semilight" pitchFamily="34" charset="-34"/>
            </a:endParaRPr>
          </a:p>
          <a:p>
            <a:r>
              <a:rPr lang="en-GB" dirty="0" smtClean="0"/>
              <a:t>The intransitive verb is </a:t>
            </a:r>
            <a:r>
              <a:rPr lang="en-GB" i="1" dirty="0" smtClean="0"/>
              <a:t>travelled</a:t>
            </a:r>
            <a:r>
              <a:rPr lang="en-GB" dirty="0" smtClean="0"/>
              <a:t>, the subject is </a:t>
            </a:r>
            <a:r>
              <a:rPr lang="en-GB" i="1" dirty="0" smtClean="0"/>
              <a:t>we</a:t>
            </a:r>
            <a:r>
              <a:rPr lang="en-GB" dirty="0" smtClean="0"/>
              <a:t>, because </a:t>
            </a:r>
            <a:r>
              <a:rPr lang="en-GB" i="1" dirty="0" smtClean="0"/>
              <a:t>we</a:t>
            </a:r>
            <a:r>
              <a:rPr lang="en-GB" dirty="0" smtClean="0"/>
              <a:t> are doing the travelling, but </a:t>
            </a:r>
            <a:r>
              <a:rPr lang="en-GB" i="1" dirty="0" smtClean="0"/>
              <a:t>London</a:t>
            </a:r>
            <a:r>
              <a:rPr lang="en-GB" dirty="0" smtClean="0"/>
              <a:t> is not a direct object because London is not receiving the action of the verb. </a:t>
            </a:r>
          </a:p>
          <a:p>
            <a:endParaRPr lang="en-GB" dirty="0" smtClean="0"/>
          </a:p>
          <a:p>
            <a:r>
              <a:rPr lang="en-GB" dirty="0" smtClean="0"/>
              <a:t>Other examples:</a:t>
            </a:r>
          </a:p>
          <a:p>
            <a:pPr lvl="2"/>
            <a:r>
              <a:rPr lang="en-GB" sz="2800" dirty="0" smtClean="0"/>
              <a:t>I </a:t>
            </a:r>
            <a:r>
              <a:rPr lang="en-GB" sz="2800" b="1" dirty="0" smtClean="0"/>
              <a:t>sneeze</a:t>
            </a:r>
            <a:r>
              <a:rPr lang="en-GB" sz="2800" dirty="0" smtClean="0"/>
              <a:t> in the morning.</a:t>
            </a:r>
          </a:p>
          <a:p>
            <a:pPr lvl="2"/>
            <a:r>
              <a:rPr lang="en-GB" sz="2800" dirty="0" smtClean="0"/>
              <a:t>He </a:t>
            </a:r>
            <a:r>
              <a:rPr lang="en-GB" sz="2800" b="1" dirty="0" smtClean="0"/>
              <a:t>arrived</a:t>
            </a:r>
            <a:r>
              <a:rPr lang="en-GB" sz="2800" dirty="0" smtClean="0"/>
              <a:t> with moments to spare.</a:t>
            </a:r>
          </a:p>
          <a:p>
            <a:pPr lvl="2"/>
            <a:r>
              <a:rPr lang="en-GB" sz="2800" dirty="0" smtClean="0"/>
              <a:t>Kathryn </a:t>
            </a:r>
            <a:r>
              <a:rPr lang="en-GB" sz="2800" b="1" dirty="0" smtClean="0"/>
              <a:t>sat</a:t>
            </a:r>
            <a:r>
              <a:rPr lang="en-GB" sz="2800" dirty="0" smtClean="0"/>
              <a:t> away from the others.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775542"/>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Auxiliary verbs</a:t>
            </a: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142844" y="1285860"/>
            <a:ext cx="8643966" cy="5286412"/>
          </a:xfrm>
        </p:spPr>
        <p:txBody>
          <a:bodyPr>
            <a:normAutofit fontScale="92500" lnSpcReduction="20000"/>
          </a:bodyPr>
          <a:lstStyle/>
          <a:p>
            <a:pPr algn="just"/>
            <a:r>
              <a:rPr lang="en-GB" dirty="0" smtClean="0"/>
              <a:t>Auxiliary verbs are also known as helping verbs and are used together with a main verb to show the verb’s tense or to form a question or negative. </a:t>
            </a:r>
          </a:p>
          <a:p>
            <a:pPr algn="just"/>
            <a:endParaRPr lang="en-GB" dirty="0" smtClean="0"/>
          </a:p>
          <a:p>
            <a:pPr algn="just"/>
            <a:r>
              <a:rPr lang="en-GB" dirty="0" smtClean="0"/>
              <a:t>They perform their functions in several different ways:</a:t>
            </a:r>
          </a:p>
          <a:p>
            <a:pPr algn="just"/>
            <a:endParaRPr lang="en-GB" dirty="0" smtClean="0"/>
          </a:p>
          <a:p>
            <a:pPr marL="880110" lvl="1" indent="-514350" algn="just">
              <a:buFont typeface="+mj-lt"/>
              <a:buAutoNum type="arabicPeriod"/>
            </a:pPr>
            <a:r>
              <a:rPr lang="en-GB" dirty="0" smtClean="0"/>
              <a:t>By expressing tense ( providing a time reference, i.e. past, present, or future)</a:t>
            </a:r>
          </a:p>
          <a:p>
            <a:pPr marL="880110" lvl="1" indent="-514350" algn="just">
              <a:buFont typeface="+mj-lt"/>
              <a:buAutoNum type="arabicPeriod"/>
            </a:pPr>
            <a:r>
              <a:rPr lang="en-GB" dirty="0" smtClean="0"/>
              <a:t>Grammatical aspect (expresses how verb relates to the flow of time)</a:t>
            </a:r>
          </a:p>
          <a:p>
            <a:pPr marL="880110" lvl="1" indent="-514350" algn="just">
              <a:buFont typeface="+mj-lt"/>
              <a:buAutoNum type="arabicPeriod"/>
            </a:pPr>
            <a:r>
              <a:rPr lang="en-GB" dirty="0" smtClean="0"/>
              <a:t>Modality (quantifies verbs)</a:t>
            </a:r>
          </a:p>
          <a:p>
            <a:pPr marL="880110" lvl="1" indent="-514350" algn="just">
              <a:buFont typeface="+mj-lt"/>
              <a:buAutoNum type="arabicPeriod"/>
            </a:pPr>
            <a:r>
              <a:rPr lang="en-GB" dirty="0" smtClean="0"/>
              <a:t>Voice (describes the relationship between the action expressed by the verb and the participants identified by the verb’s subject, object, etc.)</a:t>
            </a:r>
          </a:p>
          <a:p>
            <a:pPr marL="880110" lvl="1" indent="-514350" algn="just">
              <a:buFont typeface="+mj-lt"/>
              <a:buAutoNum type="arabicPeriod"/>
            </a:pPr>
            <a:r>
              <a:rPr lang="en-GB" dirty="0" smtClean="0"/>
              <a:t>Adds emphasis to a sentence</a:t>
            </a:r>
          </a:p>
          <a:p>
            <a:pPr algn="just"/>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428620"/>
          </a:xfrm>
        </p:spPr>
        <p:txBody>
          <a:bodyPr>
            <a:normAutofit/>
          </a:bodyPr>
          <a:lstStyle/>
          <a:p>
            <a:r>
              <a:rPr lang="en-GB"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Auxiliary verbs</a:t>
            </a:r>
            <a:endParaRPr lang="en-GB"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p:txBody>
          <a:bodyPr/>
          <a:lstStyle/>
          <a:p>
            <a:r>
              <a:rPr lang="en-GB" dirty="0" smtClean="0"/>
              <a:t>There are just three common auxiliary verbs:</a:t>
            </a:r>
          </a:p>
          <a:p>
            <a:pPr lvl="3"/>
            <a:r>
              <a:rPr lang="en-GB" sz="4400" dirty="0" smtClean="0"/>
              <a:t>Have</a:t>
            </a:r>
          </a:p>
          <a:p>
            <a:pPr lvl="3"/>
            <a:r>
              <a:rPr lang="en-GB" sz="4400" dirty="0" smtClean="0"/>
              <a:t>Do</a:t>
            </a:r>
          </a:p>
          <a:p>
            <a:pPr lvl="3"/>
            <a:r>
              <a:rPr lang="en-GB" sz="4400" dirty="0" smtClean="0"/>
              <a:t>Be</a:t>
            </a:r>
          </a:p>
          <a:p>
            <a:pPr>
              <a:buNone/>
            </a:pP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Have</a:t>
            </a:r>
            <a:br>
              <a:rPr lang="en-GB" dirty="0" smtClean="0"/>
            </a:br>
            <a:endParaRPr lang="en-GB" dirty="0"/>
          </a:p>
        </p:txBody>
      </p:sp>
      <p:sp>
        <p:nvSpPr>
          <p:cNvPr id="3" name="Content Placeholder 2"/>
          <p:cNvSpPr>
            <a:spLocks noGrp="1"/>
          </p:cNvSpPr>
          <p:nvPr>
            <p:ph idx="1"/>
          </p:nvPr>
        </p:nvSpPr>
        <p:spPr>
          <a:xfrm>
            <a:off x="428596" y="1357298"/>
            <a:ext cx="8258204" cy="4967302"/>
          </a:xfrm>
        </p:spPr>
        <p:txBody>
          <a:bodyPr/>
          <a:lstStyle/>
          <a:p>
            <a:pPr algn="just">
              <a:buNone/>
            </a:pPr>
            <a:endParaRPr lang="en-GB" dirty="0" smtClean="0"/>
          </a:p>
          <a:p>
            <a:pPr algn="just"/>
            <a:r>
              <a:rPr lang="en-GB" dirty="0" smtClean="0"/>
              <a:t>“Have” is a very important verb that can stand alone in all its tenses, including </a:t>
            </a:r>
            <a:r>
              <a:rPr lang="en-GB" b="1" dirty="0" smtClean="0"/>
              <a:t>has, have, having, had</a:t>
            </a:r>
            <a:r>
              <a:rPr lang="en-GB" dirty="0" smtClean="0"/>
              <a:t>, and </a:t>
            </a:r>
            <a:r>
              <a:rPr lang="en-GB" b="1" dirty="0" smtClean="0"/>
              <a:t>hadn’t</a:t>
            </a:r>
            <a:r>
              <a:rPr lang="en-GB" dirty="0" smtClean="0"/>
              <a:t> or </a:t>
            </a:r>
            <a:r>
              <a:rPr lang="en-GB" b="1" dirty="0" smtClean="0"/>
              <a:t>had not</a:t>
            </a:r>
            <a:r>
              <a:rPr lang="en-GB" dirty="0" smtClean="0"/>
              <a:t>. </a:t>
            </a:r>
          </a:p>
          <a:p>
            <a:pPr algn="just"/>
            <a:endParaRPr lang="en-GB" dirty="0" smtClean="0"/>
          </a:p>
          <a:p>
            <a:pPr algn="just"/>
            <a:r>
              <a:rPr lang="en-GB" dirty="0" smtClean="0"/>
              <a:t>It is usually used to denote ownership, and it can also be used to discuss ability or describe appearance.</a:t>
            </a:r>
          </a:p>
          <a:p>
            <a:pPr algn="just"/>
            <a:endParaRPr lang="en-GB" dirty="0" smtClean="0"/>
          </a:p>
          <a:p>
            <a:pPr algn="just"/>
            <a:r>
              <a:rPr lang="en-GB" dirty="0" smtClean="0"/>
              <a:t> “Have” is also a very popular substitute for the verbs “eat” and “drink.” For example: “Let’s have dinner.”</a:t>
            </a:r>
          </a:p>
          <a:p>
            <a:pPr algn="just"/>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7306"/>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GB"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What is a verb?</a:t>
            </a:r>
            <a:br>
              <a:rPr lang="en-GB"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GB"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GB"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GB"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428596" y="1247780"/>
            <a:ext cx="8258204" cy="5038740"/>
          </a:xfrm>
        </p:spPr>
        <p:txBody>
          <a:bodyPr>
            <a:noAutofit/>
          </a:bodyPr>
          <a:lstStyle/>
          <a:p>
            <a:pPr algn="just"/>
            <a:r>
              <a:rPr lang="en-GB" sz="2800" dirty="0" smtClean="0"/>
              <a:t>Verbs are the action words in a sentence that describe what the subject is doing. Along with nouns, verbs are the main part of a sentence or phrase, telling a story about what is taking place. </a:t>
            </a:r>
          </a:p>
          <a:p>
            <a:pPr algn="just">
              <a:buNone/>
            </a:pPr>
            <a:endParaRPr lang="en-GB" sz="2800" dirty="0" smtClean="0"/>
          </a:p>
          <a:p>
            <a:pPr algn="just"/>
            <a:r>
              <a:rPr lang="en-GB" sz="2800" dirty="0" smtClean="0"/>
              <a:t>In fact, without a verb, full thoughts can’t be properly conveyed.</a:t>
            </a:r>
          </a:p>
          <a:p>
            <a:pPr algn="just">
              <a:buNone/>
            </a:pPr>
            <a:endParaRPr lang="en-GB" sz="2800" dirty="0" smtClean="0"/>
          </a:p>
          <a:p>
            <a:pPr algn="just"/>
            <a:r>
              <a:rPr lang="en-GB" sz="2800" dirty="0" smtClean="0"/>
              <a:t>Actually, a verb can be a sentence by itself, with the subject, in most case you, implied, such as, </a:t>
            </a:r>
            <a:r>
              <a:rPr lang="en-GB" sz="2800" b="1" i="1" dirty="0" smtClean="0"/>
              <a:t>Sing</a:t>
            </a:r>
            <a:r>
              <a:rPr lang="en-GB" sz="2800" dirty="0" smtClean="0"/>
              <a:t>! and </a:t>
            </a:r>
            <a:r>
              <a:rPr lang="en-GB" sz="2800" b="1" i="1" dirty="0" smtClean="0"/>
              <a:t>Drive</a:t>
            </a:r>
            <a:r>
              <a:rPr lang="en-GB" sz="2800" dirty="0" smtClean="0"/>
              <a:t>!</a:t>
            </a:r>
          </a:p>
          <a:p>
            <a:pPr algn="just">
              <a:buNone/>
            </a:pP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704104"/>
          </a:xfrm>
        </p:spPr>
        <p:txBody>
          <a:bodyPr>
            <a:normAutofit fontScale="90000"/>
          </a:bodyPr>
          <a:lstStyle/>
          <a:p>
            <a:r>
              <a:rPr lang="en-GB" dirty="0" smtClean="0"/>
              <a:t>Do</a:t>
            </a:r>
            <a:endParaRPr lang="en-GB" dirty="0"/>
          </a:p>
        </p:txBody>
      </p:sp>
      <p:sp>
        <p:nvSpPr>
          <p:cNvPr id="3" name="Content Placeholder 2"/>
          <p:cNvSpPr>
            <a:spLocks noGrp="1"/>
          </p:cNvSpPr>
          <p:nvPr>
            <p:ph idx="1"/>
          </p:nvPr>
        </p:nvSpPr>
        <p:spPr>
          <a:xfrm>
            <a:off x="428596" y="1000108"/>
            <a:ext cx="8258204" cy="5324492"/>
          </a:xfrm>
        </p:spPr>
        <p:txBody>
          <a:bodyPr>
            <a:normAutofit/>
          </a:bodyPr>
          <a:lstStyle/>
          <a:p>
            <a:pPr algn="just"/>
            <a:r>
              <a:rPr lang="en-GB" dirty="0" smtClean="0"/>
              <a:t>“Do” can be used as an action verb that stands alone in all its tenses, including </a:t>
            </a:r>
            <a:r>
              <a:rPr lang="en-GB" b="1" dirty="0" smtClean="0"/>
              <a:t>to do</a:t>
            </a:r>
            <a:r>
              <a:rPr lang="en-GB" dirty="0" smtClean="0"/>
              <a:t>, </a:t>
            </a:r>
            <a:r>
              <a:rPr lang="en-GB" b="1" dirty="0" smtClean="0"/>
              <a:t>do</a:t>
            </a:r>
            <a:r>
              <a:rPr lang="en-GB" dirty="0" smtClean="0"/>
              <a:t>, </a:t>
            </a:r>
            <a:r>
              <a:rPr lang="en-GB" b="1" dirty="0" smtClean="0"/>
              <a:t>does</a:t>
            </a:r>
            <a:r>
              <a:rPr lang="en-GB" dirty="0" smtClean="0"/>
              <a:t>, </a:t>
            </a:r>
            <a:r>
              <a:rPr lang="en-GB" b="1" dirty="0" smtClean="0"/>
              <a:t>done</a:t>
            </a:r>
            <a:r>
              <a:rPr lang="en-GB" dirty="0" smtClean="0"/>
              <a:t>, </a:t>
            </a:r>
            <a:r>
              <a:rPr lang="en-GB" b="1" dirty="0" smtClean="0"/>
              <a:t>did</a:t>
            </a:r>
            <a:r>
              <a:rPr lang="en-GB" dirty="0" smtClean="0"/>
              <a:t> and </a:t>
            </a:r>
            <a:r>
              <a:rPr lang="en-GB" b="1" dirty="0" smtClean="0"/>
              <a:t>didn’t</a:t>
            </a:r>
            <a:r>
              <a:rPr lang="en-GB" dirty="0" smtClean="0"/>
              <a:t>, </a:t>
            </a:r>
            <a:r>
              <a:rPr lang="en-GB" b="1" dirty="0" smtClean="0"/>
              <a:t>doesn’t</a:t>
            </a:r>
            <a:r>
              <a:rPr lang="en-GB" dirty="0" smtClean="0"/>
              <a:t> or </a:t>
            </a:r>
            <a:r>
              <a:rPr lang="en-GB" b="1" dirty="0" smtClean="0"/>
              <a:t>did not</a:t>
            </a:r>
            <a:r>
              <a:rPr lang="en-GB" dirty="0" smtClean="0"/>
              <a:t> .</a:t>
            </a:r>
          </a:p>
          <a:p>
            <a:pPr algn="just">
              <a:buNone/>
            </a:pPr>
            <a:endParaRPr lang="en-GB" dirty="0" smtClean="0"/>
          </a:p>
          <a:p>
            <a:r>
              <a:rPr lang="en-GB" dirty="0" smtClean="0"/>
              <a:t>When used as an auxiliary verb, </a:t>
            </a:r>
            <a:r>
              <a:rPr lang="en-GB" b="1" dirty="0" smtClean="0"/>
              <a:t>do</a:t>
            </a:r>
            <a:r>
              <a:rPr lang="en-GB" dirty="0" smtClean="0"/>
              <a:t> is always paired up with another verb to create a complete verb phrase. </a:t>
            </a:r>
          </a:p>
          <a:p>
            <a:endParaRPr lang="en-GB" dirty="0" smtClean="0"/>
          </a:p>
          <a:p>
            <a:r>
              <a:rPr lang="en-GB" dirty="0" smtClean="0"/>
              <a:t>In some cases, it is used to add emphasis: </a:t>
            </a:r>
            <a:r>
              <a:rPr lang="en-GB" i="1" dirty="0" smtClean="0"/>
              <a:t>“I </a:t>
            </a:r>
            <a:r>
              <a:rPr lang="en-GB" b="1" i="1" dirty="0" smtClean="0"/>
              <a:t>did</a:t>
            </a:r>
            <a:r>
              <a:rPr lang="en-GB" i="1" dirty="0" smtClean="0"/>
              <a:t> put the garbage out!”</a:t>
            </a:r>
            <a:r>
              <a:rPr lang="en-GB" dirty="0" smtClean="0"/>
              <a:t> </a:t>
            </a:r>
          </a:p>
          <a:p>
            <a:r>
              <a:rPr lang="en-GB" b="1" dirty="0" smtClean="0"/>
              <a:t>Do</a:t>
            </a:r>
            <a:r>
              <a:rPr lang="en-GB" dirty="0" smtClean="0"/>
              <a:t> is often used to form questions and negated clauses. </a:t>
            </a:r>
          </a:p>
          <a:p>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1410"/>
            <a:ext cx="8115328" cy="367458"/>
          </a:xfrm>
        </p:spPr>
        <p:txBody>
          <a:bodyPr>
            <a:normAutofit fontScale="90000"/>
          </a:bodyPr>
          <a:lstStyle/>
          <a:p>
            <a:r>
              <a:rPr lang="en-GB" dirty="0" smtClean="0"/>
              <a:t>Be</a:t>
            </a:r>
            <a:br>
              <a:rPr lang="en-GB" dirty="0" smtClean="0"/>
            </a:br>
            <a:r>
              <a:rPr lang="en-GB" dirty="0" smtClean="0"/>
              <a:t/>
            </a:r>
            <a:br>
              <a:rPr lang="en-GB" dirty="0" smtClean="0"/>
            </a:br>
            <a:endParaRPr lang="en-GB" dirty="0"/>
          </a:p>
        </p:txBody>
      </p:sp>
      <p:sp>
        <p:nvSpPr>
          <p:cNvPr id="3" name="Content Placeholder 2"/>
          <p:cNvSpPr>
            <a:spLocks noGrp="1"/>
          </p:cNvSpPr>
          <p:nvPr>
            <p:ph idx="1"/>
          </p:nvPr>
        </p:nvSpPr>
        <p:spPr>
          <a:xfrm>
            <a:off x="357158" y="1285860"/>
            <a:ext cx="8329642" cy="5038740"/>
          </a:xfrm>
        </p:spPr>
        <p:txBody>
          <a:bodyPr>
            <a:normAutofit/>
          </a:bodyPr>
          <a:lstStyle/>
          <a:p>
            <a:r>
              <a:rPr lang="en-GB" sz="3600" dirty="0" smtClean="0"/>
              <a:t>“Be” or “to be” is an important verb that has a multitude of uses in English. It can be used as an action verb that stands alone in all its tenses including </a:t>
            </a:r>
            <a:r>
              <a:rPr lang="en-GB" sz="3600" b="1" dirty="0" smtClean="0"/>
              <a:t>be, to be, been, am, are, is, was, were, wasn’t, was not aren’t, are not, weren’t</a:t>
            </a:r>
            <a:r>
              <a:rPr lang="en-GB" sz="3600" dirty="0" smtClean="0"/>
              <a:t> and </a:t>
            </a:r>
            <a:r>
              <a:rPr lang="en-GB" sz="3600" b="1" dirty="0" smtClean="0"/>
              <a:t>were not.</a:t>
            </a:r>
            <a:endParaRPr lang="en-GB"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Autofit/>
          </a:bodyPr>
          <a:lstStyle/>
          <a:p>
            <a:r>
              <a:rPr lang="en-GB" sz="3200" dirty="0" smtClean="0"/>
              <a:t>Modal Auxiliary Verbs</a:t>
            </a:r>
            <a:br>
              <a:rPr lang="en-GB" sz="3200" dirty="0" smtClean="0"/>
            </a:br>
            <a:endParaRPr lang="en-GB" sz="3200" dirty="0"/>
          </a:p>
        </p:txBody>
      </p:sp>
      <p:sp>
        <p:nvSpPr>
          <p:cNvPr id="3" name="Content Placeholder 2"/>
          <p:cNvSpPr>
            <a:spLocks noGrp="1"/>
          </p:cNvSpPr>
          <p:nvPr>
            <p:ph idx="1"/>
          </p:nvPr>
        </p:nvSpPr>
        <p:spPr>
          <a:xfrm>
            <a:off x="357158" y="1285860"/>
            <a:ext cx="8358246" cy="2214578"/>
          </a:xfrm>
        </p:spPr>
        <p:txBody>
          <a:bodyPr>
            <a:normAutofit/>
          </a:bodyPr>
          <a:lstStyle/>
          <a:p>
            <a:pPr algn="just"/>
            <a:r>
              <a:rPr lang="en-GB" dirty="0" smtClean="0"/>
              <a:t>In addition to the three main auxiliary verbs, </a:t>
            </a:r>
            <a:r>
              <a:rPr lang="en-GB" b="1" dirty="0" smtClean="0"/>
              <a:t>have</a:t>
            </a:r>
            <a:r>
              <a:rPr lang="en-GB" dirty="0" smtClean="0"/>
              <a:t>, </a:t>
            </a:r>
            <a:r>
              <a:rPr lang="en-GB" b="1" dirty="0" smtClean="0"/>
              <a:t>do</a:t>
            </a:r>
            <a:r>
              <a:rPr lang="en-GB" dirty="0" smtClean="0"/>
              <a:t>, and </a:t>
            </a:r>
            <a:r>
              <a:rPr lang="en-GB" b="1" dirty="0" smtClean="0"/>
              <a:t>be</a:t>
            </a:r>
            <a:r>
              <a:rPr lang="en-GB" dirty="0" smtClean="0"/>
              <a:t>, there are additional auxiliary verbs. </a:t>
            </a:r>
          </a:p>
          <a:p>
            <a:pPr algn="just"/>
            <a:r>
              <a:rPr lang="en-GB" dirty="0" smtClean="0"/>
              <a:t>These are called </a:t>
            </a:r>
            <a:r>
              <a:rPr lang="en-GB" b="1" dirty="0" smtClean="0"/>
              <a:t>modal auxiliary verbs</a:t>
            </a:r>
            <a:r>
              <a:rPr lang="en-GB" dirty="0" smtClean="0"/>
              <a:t>, and they never change form. A complete list of modal auxiliary verbs follows:</a:t>
            </a:r>
          </a:p>
          <a:p>
            <a:pPr algn="just"/>
            <a:endParaRPr lang="en-GB" dirty="0"/>
          </a:p>
        </p:txBody>
      </p:sp>
      <p:sp>
        <p:nvSpPr>
          <p:cNvPr id="4" name="Rectangle 3"/>
          <p:cNvSpPr/>
          <p:nvPr/>
        </p:nvSpPr>
        <p:spPr>
          <a:xfrm>
            <a:off x="1928794" y="3830239"/>
            <a:ext cx="6429420" cy="2313405"/>
          </a:xfrm>
          <a:prstGeom prst="rect">
            <a:avLst/>
          </a:prstGeom>
        </p:spPr>
        <p:txBody>
          <a:bodyPr wrap="square" numCol="2">
            <a:spAutoFit/>
          </a:bodyPr>
          <a:lstStyle/>
          <a:p>
            <a:r>
              <a:rPr lang="en-GB" sz="2800" dirty="0" smtClean="0"/>
              <a:t>Can</a:t>
            </a:r>
          </a:p>
          <a:p>
            <a:r>
              <a:rPr lang="en-GB" sz="2800" dirty="0" smtClean="0"/>
              <a:t>Could</a:t>
            </a:r>
          </a:p>
          <a:p>
            <a:r>
              <a:rPr lang="en-GB" sz="2800" dirty="0" smtClean="0"/>
              <a:t>May</a:t>
            </a:r>
          </a:p>
          <a:p>
            <a:r>
              <a:rPr lang="en-GB" sz="2800" dirty="0" smtClean="0"/>
              <a:t>Might</a:t>
            </a:r>
          </a:p>
          <a:p>
            <a:r>
              <a:rPr lang="en-GB" sz="2800" dirty="0" smtClean="0"/>
              <a:t>Must</a:t>
            </a:r>
          </a:p>
          <a:p>
            <a:r>
              <a:rPr lang="en-GB" sz="2800" dirty="0" smtClean="0"/>
              <a:t>Ought to</a:t>
            </a:r>
          </a:p>
          <a:p>
            <a:r>
              <a:rPr lang="en-GB" sz="2800" dirty="0" smtClean="0"/>
              <a:t>Shall</a:t>
            </a:r>
          </a:p>
          <a:p>
            <a:r>
              <a:rPr lang="en-GB" sz="2800" dirty="0" smtClean="0"/>
              <a:t>Should</a:t>
            </a:r>
          </a:p>
          <a:p>
            <a:r>
              <a:rPr lang="en-GB" sz="2800" dirty="0" smtClean="0"/>
              <a:t>Will</a:t>
            </a:r>
          </a:p>
          <a:p>
            <a:r>
              <a:rPr lang="en-GB" sz="2800" dirty="0" smtClean="0"/>
              <a:t>Would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900"/>
            <a:ext cx="8229600" cy="1143000"/>
          </a:xfrm>
        </p:spPr>
        <p:txBody>
          <a:bodyPr/>
          <a:lstStyle/>
          <a:p>
            <a:r>
              <a:rPr lang="en-GB"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Stative</a:t>
            </a:r>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verbs</a:t>
            </a: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285720" y="1285860"/>
            <a:ext cx="8401080" cy="5038740"/>
          </a:xfrm>
        </p:spPr>
        <p:txBody>
          <a:bodyPr/>
          <a:lstStyle/>
          <a:p>
            <a:pPr algn="just"/>
            <a:r>
              <a:rPr lang="en-GB" b="1" dirty="0" err="1" smtClean="0"/>
              <a:t>Stative</a:t>
            </a:r>
            <a:r>
              <a:rPr lang="en-GB" b="1" dirty="0" smtClean="0"/>
              <a:t> verbs can be recognized because they express a state rather than an action. They typically relate to thoughts, emotions, relationships, senses, states of being, and measurements. </a:t>
            </a:r>
          </a:p>
          <a:p>
            <a:pPr algn="just"/>
            <a:endParaRPr lang="en-GB" b="1" dirty="0" smtClean="0"/>
          </a:p>
          <a:p>
            <a:pPr algn="just"/>
            <a:r>
              <a:rPr lang="en-GB" dirty="0" smtClean="0"/>
              <a:t>The best way to think about </a:t>
            </a:r>
            <a:r>
              <a:rPr lang="en-GB" dirty="0" err="1" smtClean="0"/>
              <a:t>stative</a:t>
            </a:r>
            <a:r>
              <a:rPr lang="en-GB" dirty="0" smtClean="0"/>
              <a:t> verbs is that they are verbs that describe things that are not actions. </a:t>
            </a:r>
          </a:p>
          <a:p>
            <a:pPr algn="just"/>
            <a:endParaRPr lang="en-GB" dirty="0" smtClean="0"/>
          </a:p>
          <a:p>
            <a:pPr algn="just"/>
            <a:r>
              <a:rPr lang="en-GB" dirty="0" smtClean="0"/>
              <a:t>The </a:t>
            </a:r>
            <a:r>
              <a:rPr lang="en-GB" dirty="0" err="1" smtClean="0"/>
              <a:t>stative</a:t>
            </a:r>
            <a:r>
              <a:rPr lang="en-GB" dirty="0" smtClean="0"/>
              <a:t> verbs are all expressing a state: A state of doubting, a state of believing, a state of wanting. These states of being are often temporary.</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571496"/>
          </a:xfrm>
        </p:spPr>
        <p:txBody>
          <a:bodyPr>
            <a:normAutofit/>
          </a:bodyPr>
          <a:lstStyle/>
          <a:p>
            <a:r>
              <a:rPr lang="en-GB" sz="32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Stative</a:t>
            </a:r>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verbs</a:t>
            </a:r>
            <a:endParaRPr lang="en-GB" sz="3200" dirty="0"/>
          </a:p>
        </p:txBody>
      </p:sp>
      <p:sp>
        <p:nvSpPr>
          <p:cNvPr id="3" name="Content Placeholder 2"/>
          <p:cNvSpPr>
            <a:spLocks noGrp="1"/>
          </p:cNvSpPr>
          <p:nvPr>
            <p:ph idx="1"/>
          </p:nvPr>
        </p:nvSpPr>
        <p:spPr>
          <a:xfrm>
            <a:off x="428596" y="1285860"/>
            <a:ext cx="8258204" cy="5038740"/>
          </a:xfrm>
        </p:spPr>
        <p:txBody>
          <a:bodyPr>
            <a:normAutofit/>
          </a:bodyPr>
          <a:lstStyle/>
          <a:p>
            <a:r>
              <a:rPr lang="en-GB" dirty="0" smtClean="0"/>
              <a:t>The </a:t>
            </a:r>
            <a:r>
              <a:rPr lang="en-GB" dirty="0" err="1" smtClean="0"/>
              <a:t>stative</a:t>
            </a:r>
            <a:r>
              <a:rPr lang="en-GB" dirty="0" smtClean="0"/>
              <a:t> verb examples in the following sentences are in bold for easy identification.</a:t>
            </a:r>
          </a:p>
          <a:p>
            <a:pPr>
              <a:buNone/>
            </a:pPr>
            <a:endParaRPr lang="en-GB" dirty="0" smtClean="0"/>
          </a:p>
          <a:p>
            <a:pPr lvl="2"/>
            <a:r>
              <a:rPr lang="en-GB" sz="2800" dirty="0" smtClean="0"/>
              <a:t>The doctor </a:t>
            </a:r>
            <a:r>
              <a:rPr lang="en-GB" sz="2800" b="1" dirty="0" smtClean="0"/>
              <a:t>disagrees</a:t>
            </a:r>
            <a:r>
              <a:rPr lang="en-GB" sz="2800" dirty="0" smtClean="0"/>
              <a:t> with your analysis.</a:t>
            </a:r>
          </a:p>
          <a:p>
            <a:pPr lvl="2">
              <a:buNone/>
            </a:pPr>
            <a:r>
              <a:rPr lang="en-GB" sz="2800" dirty="0" smtClean="0"/>
              <a:t>Disagree is a </a:t>
            </a:r>
            <a:r>
              <a:rPr lang="en-GB" sz="2800" dirty="0" err="1" smtClean="0"/>
              <a:t>stative</a:t>
            </a:r>
            <a:r>
              <a:rPr lang="en-GB" sz="2800" dirty="0" smtClean="0"/>
              <a:t> verb here, as it describes the doctor’s state of being – disagreement.</a:t>
            </a:r>
          </a:p>
          <a:p>
            <a:pPr lvl="2">
              <a:buNone/>
            </a:pPr>
            <a:endParaRPr lang="en-GB" sz="2800" dirty="0" smtClean="0"/>
          </a:p>
          <a:p>
            <a:pPr lvl="2"/>
            <a:r>
              <a:rPr lang="en-GB" sz="2800" dirty="0" smtClean="0"/>
              <a:t>John </a:t>
            </a:r>
            <a:r>
              <a:rPr lang="en-GB" sz="2800" b="1" dirty="0" smtClean="0"/>
              <a:t>doubts</a:t>
            </a:r>
            <a:r>
              <a:rPr lang="en-GB" sz="2800" dirty="0" smtClean="0"/>
              <a:t> the doctor’s opinion.</a:t>
            </a:r>
          </a:p>
          <a:p>
            <a:pPr lvl="2"/>
            <a:r>
              <a:rPr lang="en-GB" sz="2800" dirty="0" smtClean="0"/>
              <a:t>I </a:t>
            </a:r>
            <a:r>
              <a:rPr lang="en-GB" sz="2800" b="1" dirty="0" smtClean="0"/>
              <a:t>believe</a:t>
            </a:r>
            <a:r>
              <a:rPr lang="en-GB" sz="2800" dirty="0" smtClean="0"/>
              <a:t> the doctor is right.</a:t>
            </a:r>
          </a:p>
          <a:p>
            <a:pPr lvl="2"/>
            <a:r>
              <a:rPr lang="en-GB" sz="2800" dirty="0" smtClean="0"/>
              <a:t>She </a:t>
            </a:r>
            <a:r>
              <a:rPr lang="en-GB" sz="2800" b="1" dirty="0" smtClean="0"/>
              <a:t>wanted</a:t>
            </a:r>
            <a:r>
              <a:rPr lang="en-GB" sz="2800" dirty="0" smtClean="0"/>
              <a:t> another opinion.</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0"/>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Modal verbs</a:t>
            </a: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214282" y="1214422"/>
            <a:ext cx="8472518" cy="5110178"/>
          </a:xfrm>
        </p:spPr>
        <p:txBody>
          <a:bodyPr/>
          <a:lstStyle/>
          <a:p>
            <a:r>
              <a:rPr lang="en-GB" dirty="0" smtClean="0"/>
              <a:t>Modal verbs are auxiliary verbs that are used to express abilities, possibilities, permissions, and obligations.</a:t>
            </a:r>
          </a:p>
          <a:p>
            <a:pPr>
              <a:buNone/>
            </a:pPr>
            <a:endParaRPr lang="en-GB" dirty="0" smtClean="0"/>
          </a:p>
          <a:p>
            <a:pPr>
              <a:buNone/>
            </a:pPr>
            <a:r>
              <a:rPr lang="en-GB" dirty="0" smtClean="0"/>
              <a:t>Examples:</a:t>
            </a:r>
          </a:p>
          <a:p>
            <a:pPr lvl="3"/>
            <a:r>
              <a:rPr lang="en-GB" sz="3200" dirty="0" smtClean="0"/>
              <a:t>Can</a:t>
            </a:r>
          </a:p>
          <a:p>
            <a:pPr lvl="3"/>
            <a:r>
              <a:rPr lang="en-GB" sz="3200" dirty="0" smtClean="0"/>
              <a:t>Must</a:t>
            </a:r>
          </a:p>
          <a:p>
            <a:pPr lvl="3"/>
            <a:r>
              <a:rPr lang="en-GB" sz="3200" dirty="0" smtClean="0"/>
              <a:t>May</a:t>
            </a:r>
          </a:p>
          <a:p>
            <a:pPr lvl="3"/>
            <a:r>
              <a:rPr lang="en-GB" sz="3200" dirty="0" smtClean="0"/>
              <a:t>Should</a:t>
            </a:r>
          </a:p>
          <a:p>
            <a:pPr lvl="3"/>
            <a:r>
              <a:rPr lang="en-GB" sz="3200" dirty="0" smtClean="0"/>
              <a:t>Would</a:t>
            </a:r>
            <a:endParaRPr lang="en-GB"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561228"/>
          </a:xfrm>
        </p:spPr>
        <p:txBody>
          <a:bodyPr>
            <a:normAutofit/>
          </a:bodyPr>
          <a:lstStyle/>
          <a:p>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Modal verbs</a:t>
            </a:r>
            <a:endParaRPr lang="en-GB" sz="3200" dirty="0"/>
          </a:p>
        </p:txBody>
      </p:sp>
      <p:sp>
        <p:nvSpPr>
          <p:cNvPr id="3" name="Content Placeholder 2"/>
          <p:cNvSpPr>
            <a:spLocks noGrp="1"/>
          </p:cNvSpPr>
          <p:nvPr>
            <p:ph idx="1"/>
          </p:nvPr>
        </p:nvSpPr>
        <p:spPr>
          <a:xfrm>
            <a:off x="285720" y="928670"/>
            <a:ext cx="8401080" cy="5395930"/>
          </a:xfrm>
        </p:spPr>
        <p:txBody>
          <a:bodyPr>
            <a:normAutofit fontScale="92500"/>
          </a:bodyPr>
          <a:lstStyle/>
          <a:p>
            <a:pPr>
              <a:buNone/>
            </a:pPr>
            <a:r>
              <a:rPr lang="en-GB" dirty="0" smtClean="0"/>
              <a:t>			He </a:t>
            </a:r>
            <a:r>
              <a:rPr lang="en-GB" b="1" dirty="0" smtClean="0"/>
              <a:t>can</a:t>
            </a:r>
            <a:r>
              <a:rPr lang="en-GB" dirty="0" smtClean="0"/>
              <a:t> shoot a three-point shot easily.</a:t>
            </a:r>
          </a:p>
          <a:p>
            <a:r>
              <a:rPr lang="en-GB" dirty="0" smtClean="0"/>
              <a:t>The auxiliary verb </a:t>
            </a:r>
            <a:r>
              <a:rPr lang="en-GB" i="1" dirty="0" smtClean="0"/>
              <a:t>can</a:t>
            </a:r>
            <a:r>
              <a:rPr lang="en-GB" dirty="0" smtClean="0"/>
              <a:t> is expressing an ability, suggesting that shooting a three-point shot is a skill the subject possesses.</a:t>
            </a:r>
          </a:p>
          <a:p>
            <a:endParaRPr lang="en-GB" dirty="0" smtClean="0"/>
          </a:p>
          <a:p>
            <a:r>
              <a:rPr lang="en-GB" dirty="0" smtClean="0"/>
              <a:t>Please note that in the case of </a:t>
            </a:r>
            <a:r>
              <a:rPr lang="en-GB" i="1" dirty="0" smtClean="0"/>
              <a:t>should</a:t>
            </a:r>
            <a:r>
              <a:rPr lang="en-GB" dirty="0" smtClean="0"/>
              <a:t> and </a:t>
            </a:r>
            <a:r>
              <a:rPr lang="en-GB" i="1" dirty="0" smtClean="0"/>
              <a:t>must</a:t>
            </a:r>
            <a:r>
              <a:rPr lang="en-GB" dirty="0" smtClean="0"/>
              <a:t> in the examples below, the modal verbs are expressing obligations, whereas </a:t>
            </a:r>
            <a:r>
              <a:rPr lang="en-GB" i="1" dirty="0" smtClean="0"/>
              <a:t>would</a:t>
            </a:r>
            <a:r>
              <a:rPr lang="en-GB" dirty="0" smtClean="0"/>
              <a:t> and </a:t>
            </a:r>
            <a:r>
              <a:rPr lang="en-GB" i="1" dirty="0" smtClean="0"/>
              <a:t>may</a:t>
            </a:r>
            <a:r>
              <a:rPr lang="en-GB" dirty="0" smtClean="0"/>
              <a:t> are expressing possibilities.</a:t>
            </a:r>
          </a:p>
          <a:p>
            <a:pPr lvl="2"/>
            <a:r>
              <a:rPr lang="en-GB" sz="2800" dirty="0" smtClean="0"/>
              <a:t>I </a:t>
            </a:r>
            <a:r>
              <a:rPr lang="en-GB" sz="2800" b="1" dirty="0" smtClean="0"/>
              <a:t>should</a:t>
            </a:r>
            <a:r>
              <a:rPr lang="en-GB" sz="2800" dirty="0" smtClean="0"/>
              <a:t> go home.</a:t>
            </a:r>
          </a:p>
          <a:p>
            <a:pPr lvl="2"/>
            <a:r>
              <a:rPr lang="en-GB" sz="2800" dirty="0" smtClean="0"/>
              <a:t>You </a:t>
            </a:r>
            <a:r>
              <a:rPr lang="en-GB" sz="2800" b="1" dirty="0" smtClean="0"/>
              <a:t>must</a:t>
            </a:r>
            <a:r>
              <a:rPr lang="en-GB" sz="2800" dirty="0" smtClean="0"/>
              <a:t> not delay.</a:t>
            </a:r>
          </a:p>
          <a:p>
            <a:pPr lvl="2"/>
            <a:r>
              <a:rPr lang="en-GB" sz="2800" dirty="0" smtClean="0"/>
              <a:t>Sally </a:t>
            </a:r>
            <a:r>
              <a:rPr lang="en-GB" sz="2800" b="1" dirty="0" smtClean="0"/>
              <a:t>would</a:t>
            </a:r>
            <a:r>
              <a:rPr lang="en-GB" sz="2800" dirty="0" smtClean="0"/>
              <a:t> not recommend the sushi.</a:t>
            </a:r>
          </a:p>
          <a:p>
            <a:pPr lvl="2"/>
            <a:r>
              <a:rPr lang="en-GB" sz="2800" dirty="0" smtClean="0"/>
              <a:t>David </a:t>
            </a:r>
            <a:r>
              <a:rPr lang="en-GB" sz="2800" b="1" dirty="0" smtClean="0"/>
              <a:t>may</a:t>
            </a:r>
            <a:r>
              <a:rPr lang="en-GB" sz="2800" dirty="0" smtClean="0"/>
              <a:t> be late.</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54"/>
            <a:ext cx="8229600" cy="1143000"/>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Regular and irregular verbs</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500034" y="1142984"/>
            <a:ext cx="8186766" cy="5181616"/>
          </a:xfrm>
        </p:spPr>
        <p:txBody>
          <a:bodyPr/>
          <a:lstStyle/>
          <a:p>
            <a:r>
              <a:rPr lang="en-GB" dirty="0" smtClean="0"/>
              <a:t>Regular verbs form their past and past participle forms by adding –ed.</a:t>
            </a:r>
          </a:p>
          <a:p>
            <a:endParaRPr lang="en-GB" dirty="0" smtClean="0"/>
          </a:p>
          <a:p>
            <a:pPr>
              <a:buNone/>
            </a:pPr>
            <a:r>
              <a:rPr lang="en-GB" dirty="0" smtClean="0"/>
              <a:t/>
            </a:r>
            <a:br>
              <a:rPr lang="en-GB" dirty="0" smtClean="0"/>
            </a:br>
            <a:r>
              <a:rPr lang="en-GB" dirty="0" smtClean="0"/>
              <a:t>Examples are given below.</a:t>
            </a:r>
          </a:p>
          <a:p>
            <a:pPr lvl="2">
              <a:buNone/>
            </a:pPr>
            <a:r>
              <a:rPr lang="en-GB" dirty="0" smtClean="0"/>
              <a:t>	</a:t>
            </a:r>
            <a:r>
              <a:rPr lang="en-GB" sz="3600" dirty="0" smtClean="0"/>
              <a:t>Walk – walked – walked</a:t>
            </a:r>
            <a:br>
              <a:rPr lang="en-GB" sz="3600" dirty="0" smtClean="0"/>
            </a:br>
            <a:r>
              <a:rPr lang="en-GB" sz="3600" dirty="0" smtClean="0"/>
              <a:t>Dance – danced – danced</a:t>
            </a:r>
            <a:br>
              <a:rPr lang="en-GB" sz="3600" dirty="0" smtClean="0"/>
            </a:br>
            <a:r>
              <a:rPr lang="en-GB" sz="3600" dirty="0" smtClean="0"/>
              <a:t>Paint – painted – painted</a:t>
            </a:r>
            <a:br>
              <a:rPr lang="en-GB" sz="3600" dirty="0" smtClean="0"/>
            </a:br>
            <a:r>
              <a:rPr lang="en-GB" sz="3600" dirty="0" smtClean="0"/>
              <a:t>Work – worked – worked</a:t>
            </a:r>
          </a:p>
          <a:p>
            <a:pPr lvl="2"/>
            <a:endParaRPr lang="en-GB"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1143000"/>
          </a:xfrm>
        </p:spPr>
        <p:txBody>
          <a:bodyPr>
            <a:noAutofit/>
          </a:bodyPr>
          <a:lstStyle/>
          <a:p>
            <a:r>
              <a:rPr lang="en-GB"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Regular and irregular verbs</a:t>
            </a:r>
            <a:br>
              <a:rPr lang="en-GB"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2800" dirty="0"/>
          </a:p>
        </p:txBody>
      </p:sp>
      <p:sp>
        <p:nvSpPr>
          <p:cNvPr id="3" name="Content Placeholder 2"/>
          <p:cNvSpPr>
            <a:spLocks noGrp="1"/>
          </p:cNvSpPr>
          <p:nvPr>
            <p:ph idx="1"/>
          </p:nvPr>
        </p:nvSpPr>
        <p:spPr>
          <a:xfrm>
            <a:off x="428596" y="1500174"/>
            <a:ext cx="8429684" cy="4824426"/>
          </a:xfrm>
        </p:spPr>
        <p:txBody>
          <a:bodyPr>
            <a:normAutofit lnSpcReduction="10000"/>
          </a:bodyPr>
          <a:lstStyle/>
          <a:p>
            <a:pPr>
              <a:buNone/>
            </a:pPr>
            <a:r>
              <a:rPr lang="en-GB" dirty="0" smtClean="0"/>
              <a:t>There are mainly three types of irregular verbs.</a:t>
            </a:r>
          </a:p>
          <a:p>
            <a:pPr>
              <a:buNone/>
            </a:pPr>
            <a:endParaRPr lang="en-GB" dirty="0" smtClean="0"/>
          </a:p>
          <a:p>
            <a:r>
              <a:rPr lang="en-GB" dirty="0" smtClean="0"/>
              <a:t>Verbs in which all the three forms are the same (e.g. put – put – put)</a:t>
            </a:r>
          </a:p>
          <a:p>
            <a:pPr>
              <a:buNone/>
            </a:pPr>
            <a:endParaRPr lang="en-GB" dirty="0" smtClean="0"/>
          </a:p>
          <a:p>
            <a:r>
              <a:rPr lang="en-GB" dirty="0" smtClean="0"/>
              <a:t>Verbs in which two of the three forms are the same (e.g. sit – sat – sat)</a:t>
            </a:r>
          </a:p>
          <a:p>
            <a:pPr>
              <a:buNone/>
            </a:pPr>
            <a:endParaRPr lang="en-GB" dirty="0" smtClean="0"/>
          </a:p>
          <a:p>
            <a:r>
              <a:rPr lang="en-GB" dirty="0" smtClean="0"/>
              <a:t>Verbs in which all three forms are different (e.g. drink – drank – drunk)</a:t>
            </a:r>
            <a:br>
              <a:rPr lang="en-GB" dirty="0" smtClean="0"/>
            </a:b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54"/>
            <a:ext cx="8229600" cy="1143000"/>
          </a:xfrm>
        </p:spPr>
        <p:txBody>
          <a:bodyPr>
            <a:noAutofit/>
          </a:bodyPr>
          <a:lstStyle/>
          <a:p>
            <a:r>
              <a:rPr lang="en-GB" sz="2800" dirty="0" smtClean="0"/>
              <a:t>Some verbs can be both regular and irregular. </a:t>
            </a:r>
            <a:endParaRPr lang="en-GB" sz="2800" dirty="0"/>
          </a:p>
        </p:txBody>
      </p:sp>
      <p:sp>
        <p:nvSpPr>
          <p:cNvPr id="3" name="Content Placeholder 2"/>
          <p:cNvSpPr>
            <a:spLocks noGrp="1"/>
          </p:cNvSpPr>
          <p:nvPr>
            <p:ph idx="1"/>
          </p:nvPr>
        </p:nvSpPr>
        <p:spPr>
          <a:xfrm>
            <a:off x="428596" y="1142984"/>
            <a:ext cx="8258204" cy="5181616"/>
          </a:xfrm>
        </p:spPr>
        <p:txBody>
          <a:bodyPr>
            <a:normAutofit/>
          </a:bodyPr>
          <a:lstStyle/>
          <a:p>
            <a:r>
              <a:rPr lang="en-GB" dirty="0" smtClean="0"/>
              <a:t>Burn – burnt – burnt (irregular)</a:t>
            </a:r>
            <a:br>
              <a:rPr lang="en-GB" dirty="0" smtClean="0"/>
            </a:br>
            <a:r>
              <a:rPr lang="en-GB" dirty="0" smtClean="0"/>
              <a:t>Burn – burned – burned (regular)</a:t>
            </a:r>
          </a:p>
          <a:p>
            <a:endParaRPr lang="en-GB" dirty="0" smtClean="0"/>
          </a:p>
          <a:p>
            <a:r>
              <a:rPr lang="en-GB" dirty="0" smtClean="0"/>
              <a:t>Dream – dreamt – dreamt (irregular)</a:t>
            </a:r>
            <a:br>
              <a:rPr lang="en-GB" dirty="0" smtClean="0"/>
            </a:br>
            <a:r>
              <a:rPr lang="en-GB" dirty="0" smtClean="0"/>
              <a:t>Dream – dreamed – dreamed (regular)</a:t>
            </a:r>
          </a:p>
          <a:p>
            <a:endParaRPr lang="en-GB" dirty="0" smtClean="0"/>
          </a:p>
          <a:p>
            <a:r>
              <a:rPr lang="en-GB" dirty="0" smtClean="0"/>
              <a:t>Lean – lent – lent (irregular)</a:t>
            </a:r>
            <a:br>
              <a:rPr lang="en-GB" dirty="0" smtClean="0"/>
            </a:br>
            <a:r>
              <a:rPr lang="en-GB" dirty="0" smtClean="0"/>
              <a:t>Lean – leaned – leaned (regular)</a:t>
            </a:r>
          </a:p>
          <a:p>
            <a:pPr>
              <a:buNone/>
            </a:pPr>
            <a:endParaRPr lang="en-GB" dirty="0" smtClean="0"/>
          </a:p>
          <a:p>
            <a:r>
              <a:rPr lang="en-GB" dirty="0" smtClean="0"/>
              <a:t>Learn – learnt – learnt (irregular)</a:t>
            </a:r>
            <a:br>
              <a:rPr lang="en-GB" dirty="0" smtClean="0"/>
            </a:br>
            <a:r>
              <a:rPr lang="en-GB" dirty="0" smtClean="0"/>
              <a:t>Learn – learned – learned (regular)</a:t>
            </a:r>
          </a:p>
          <a:p>
            <a:pPr algn="just"/>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428736"/>
            <a:ext cx="8186766" cy="4895864"/>
          </a:xfrm>
        </p:spPr>
        <p:txBody>
          <a:bodyPr/>
          <a:lstStyle/>
          <a:p>
            <a:pPr algn="just"/>
            <a:r>
              <a:rPr lang="en-GB" dirty="0" smtClean="0"/>
              <a:t>When learning the rules of grammar, students are often taught that verbs are ‘doing’ words, meaning they signify the part of the sentence which explains the action taking place: </a:t>
            </a:r>
          </a:p>
          <a:p>
            <a:pPr lvl="1" algn="just">
              <a:buNone/>
            </a:pPr>
            <a:r>
              <a:rPr lang="en-GB" i="1" dirty="0" smtClean="0"/>
              <a:t>	He </a:t>
            </a:r>
            <a:r>
              <a:rPr lang="en-GB" b="1" i="1" dirty="0" smtClean="0"/>
              <a:t>ran</a:t>
            </a:r>
            <a:r>
              <a:rPr lang="en-GB" i="1" dirty="0" smtClean="0"/>
              <a:t> away.</a:t>
            </a:r>
          </a:p>
          <a:p>
            <a:pPr lvl="1" algn="just">
              <a:buNone/>
            </a:pPr>
            <a:r>
              <a:rPr lang="en-GB" i="1" dirty="0" smtClean="0"/>
              <a:t> She </a:t>
            </a:r>
            <a:r>
              <a:rPr lang="en-GB" b="1" i="1" dirty="0" smtClean="0"/>
              <a:t>eats</a:t>
            </a:r>
            <a:r>
              <a:rPr lang="en-GB" i="1" dirty="0" smtClean="0"/>
              <a:t> chocolate cake on Sundays.</a:t>
            </a:r>
          </a:p>
          <a:p>
            <a:pPr lvl="1" algn="just">
              <a:buNone/>
            </a:pPr>
            <a:r>
              <a:rPr lang="en-GB" i="1" smtClean="0"/>
              <a:t> </a:t>
            </a:r>
            <a:r>
              <a:rPr lang="en-GB" i="1" dirty="0" smtClean="0"/>
              <a:t>T</a:t>
            </a:r>
            <a:r>
              <a:rPr lang="en-GB" i="1" smtClean="0"/>
              <a:t>he </a:t>
            </a:r>
            <a:r>
              <a:rPr lang="en-GB" i="1" dirty="0" smtClean="0"/>
              <a:t>horses </a:t>
            </a:r>
            <a:r>
              <a:rPr lang="en-GB" b="1" i="1" dirty="0" smtClean="0"/>
              <a:t>gallop</a:t>
            </a:r>
            <a:r>
              <a:rPr lang="en-GB" i="1" dirty="0" smtClean="0"/>
              <a:t> across the fields</a:t>
            </a:r>
            <a:r>
              <a:rPr lang="en-GB" dirty="0" smtClean="0"/>
              <a:t>. </a:t>
            </a:r>
          </a:p>
          <a:p>
            <a:pPr algn="just"/>
            <a:endParaRPr lang="en-GB" b="1" dirty="0" smtClean="0"/>
          </a:p>
          <a:p>
            <a:pPr algn="just">
              <a:buNone/>
            </a:pPr>
            <a:r>
              <a:rPr lang="en-GB" b="1" dirty="0" smtClean="0"/>
              <a:t>	Ran</a:t>
            </a:r>
            <a:r>
              <a:rPr lang="en-GB" dirty="0" smtClean="0"/>
              <a:t>, </a:t>
            </a:r>
            <a:r>
              <a:rPr lang="en-GB" b="1" dirty="0" smtClean="0"/>
              <a:t>eats</a:t>
            </a:r>
            <a:r>
              <a:rPr lang="en-GB" dirty="0" smtClean="0"/>
              <a:t> and </a:t>
            </a:r>
            <a:r>
              <a:rPr lang="en-GB" b="1" dirty="0" smtClean="0"/>
              <a:t>gallop</a:t>
            </a:r>
            <a:r>
              <a:rPr lang="en-GB" dirty="0" smtClean="0"/>
              <a:t> are the ‘action’ parts of those sentences, thus they are the verbs. </a:t>
            </a:r>
            <a:endParaRPr lang="en-GB" dirty="0"/>
          </a:p>
        </p:txBody>
      </p:sp>
      <p:sp>
        <p:nvSpPr>
          <p:cNvPr id="5" name="Title 1"/>
          <p:cNvSpPr txBox="1">
            <a:spLocks/>
          </p:cNvSpPr>
          <p:nvPr/>
        </p:nvSpPr>
        <p:spPr>
          <a:xfrm>
            <a:off x="457200" y="714356"/>
            <a:ext cx="8229600" cy="1143000"/>
          </a:xfrm>
          <a:prstGeom prst="rect">
            <a:avLst/>
          </a:prstGeom>
        </p:spPr>
        <p:txBody>
          <a:bodyPr vert="horz" lIns="0" rIns="0" bIns="0" anchor="b">
            <a:normAutofit fontScale="60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t>What is a verb?</a:t>
            </a:r>
            <a:b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br>
            <a: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t/>
            </a:r>
            <a:b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br>
            <a:endParaRPr kumimoji="0" lang="en-GB" sz="5000" b="1" i="0" u="none" strike="noStrike" kern="1200" cap="none" spc="0" normalizeH="0" baseline="0" noProof="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14372"/>
          </a:xfrm>
        </p:spPr>
        <p:txBody>
          <a:bodyPr>
            <a:noAutofit/>
          </a:bodyPr>
          <a:lstStyle/>
          <a:p>
            <a:r>
              <a:rPr lang="en-GB" sz="2800" dirty="0" smtClean="0"/>
              <a:t>Some verbs can be both regular and irregular. </a:t>
            </a:r>
            <a:endParaRPr lang="en-GB" sz="2400" dirty="0"/>
          </a:p>
        </p:txBody>
      </p:sp>
      <p:sp>
        <p:nvSpPr>
          <p:cNvPr id="3" name="Content Placeholder 2"/>
          <p:cNvSpPr>
            <a:spLocks noGrp="1"/>
          </p:cNvSpPr>
          <p:nvPr>
            <p:ph idx="1"/>
          </p:nvPr>
        </p:nvSpPr>
        <p:spPr>
          <a:xfrm>
            <a:off x="357158" y="1428736"/>
            <a:ext cx="8329642" cy="4895864"/>
          </a:xfrm>
        </p:spPr>
        <p:txBody>
          <a:bodyPr>
            <a:normAutofit lnSpcReduction="10000"/>
          </a:bodyPr>
          <a:lstStyle/>
          <a:p>
            <a:r>
              <a:rPr lang="en-GB" dirty="0" smtClean="0"/>
              <a:t>Leap – leapt – leapt (irregular)</a:t>
            </a:r>
          </a:p>
          <a:p>
            <a:r>
              <a:rPr lang="en-GB" dirty="0" smtClean="0"/>
              <a:t>Leap – leaped – leaped (regular)</a:t>
            </a:r>
          </a:p>
          <a:p>
            <a:pPr>
              <a:buNone/>
            </a:pPr>
            <a:endParaRPr lang="en-GB" dirty="0" smtClean="0"/>
          </a:p>
          <a:p>
            <a:r>
              <a:rPr lang="en-GB" dirty="0" smtClean="0"/>
              <a:t>Smell – smelt – smelt (irregular)</a:t>
            </a:r>
            <a:br>
              <a:rPr lang="en-GB" dirty="0" smtClean="0"/>
            </a:br>
            <a:r>
              <a:rPr lang="en-GB" dirty="0" smtClean="0"/>
              <a:t>Smell – smelled – smelled (regular)</a:t>
            </a:r>
          </a:p>
          <a:p>
            <a:endParaRPr lang="en-GB" dirty="0" smtClean="0"/>
          </a:p>
          <a:p>
            <a:r>
              <a:rPr lang="en-GB" dirty="0" smtClean="0"/>
              <a:t>Spill – spilt – spilt (irregular)</a:t>
            </a:r>
            <a:br>
              <a:rPr lang="en-GB" dirty="0" smtClean="0"/>
            </a:br>
            <a:r>
              <a:rPr lang="en-GB" dirty="0" smtClean="0"/>
              <a:t>Spill – spilled – spilled (regular)</a:t>
            </a:r>
          </a:p>
          <a:p>
            <a:pPr>
              <a:buNone/>
            </a:pPr>
            <a:endParaRPr lang="en-GB" dirty="0" smtClean="0"/>
          </a:p>
          <a:p>
            <a:r>
              <a:rPr lang="en-GB" dirty="0" smtClean="0"/>
              <a:t>Spoil – spoilt – spoilt (irregular)</a:t>
            </a:r>
            <a:br>
              <a:rPr lang="en-GB" dirty="0" smtClean="0"/>
            </a:br>
            <a:r>
              <a:rPr lang="en-GB" dirty="0" smtClean="0"/>
              <a:t>Spoil – spoiled – spoiled (regular)</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186766" cy="5253054"/>
          </a:xfrm>
        </p:spPr>
        <p:txBody>
          <a:bodyPr>
            <a:noAutofit/>
          </a:bodyPr>
          <a:lstStyle/>
          <a:p>
            <a:pPr>
              <a:buNone/>
            </a:pPr>
            <a:r>
              <a:rPr lang="en-GB" sz="115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Thank You</a:t>
            </a:r>
            <a:endParaRPr lang="en-GB" sz="11500" b="1" i="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58204" cy="4752988"/>
          </a:xfrm>
        </p:spPr>
        <p:txBody>
          <a:bodyPr/>
          <a:lstStyle/>
          <a:p>
            <a:pPr algn="just"/>
            <a:r>
              <a:rPr lang="en-GB" dirty="0" smtClean="0"/>
              <a:t>However, it can be confusing because not all verbs are easily identifiable as action:</a:t>
            </a:r>
          </a:p>
          <a:p>
            <a:pPr algn="just">
              <a:buNone/>
            </a:pPr>
            <a:r>
              <a:rPr lang="en-GB" dirty="0" smtClean="0"/>
              <a:t>	 </a:t>
            </a:r>
            <a:r>
              <a:rPr lang="en-GB" i="1" dirty="0" smtClean="0"/>
              <a:t>I </a:t>
            </a:r>
            <a:r>
              <a:rPr lang="en-GB" b="1" i="1" dirty="0" smtClean="0"/>
              <a:t>know</a:t>
            </a:r>
            <a:r>
              <a:rPr lang="en-GB" i="1" dirty="0" smtClean="0"/>
              <a:t> your name, Jack </a:t>
            </a:r>
            <a:r>
              <a:rPr lang="en-GB" b="1" i="1" dirty="0" smtClean="0"/>
              <a:t>thought</a:t>
            </a:r>
            <a:r>
              <a:rPr lang="en-GB" i="1" dirty="0" smtClean="0"/>
              <a:t> about it, we </a:t>
            </a:r>
            <a:r>
              <a:rPr lang="en-GB" b="1" i="1" dirty="0" smtClean="0"/>
              <a:t>considered</a:t>
            </a:r>
            <a:r>
              <a:rPr lang="en-GB" i="1" dirty="0" smtClean="0"/>
              <a:t> several applications</a:t>
            </a:r>
            <a:r>
              <a:rPr lang="en-GB" dirty="0" smtClean="0"/>
              <a:t>. </a:t>
            </a:r>
          </a:p>
          <a:p>
            <a:pPr algn="just">
              <a:buNone/>
            </a:pPr>
            <a:endParaRPr lang="en-GB" dirty="0" smtClean="0"/>
          </a:p>
          <a:p>
            <a:pPr algn="just">
              <a:buNone/>
            </a:pPr>
            <a:r>
              <a:rPr lang="en-GB" dirty="0" smtClean="0"/>
              <a:t>These are non-action verbs, i.e. those that describe a </a:t>
            </a:r>
            <a:r>
              <a:rPr lang="en-GB" b="1" dirty="0" smtClean="0">
                <a:solidFill>
                  <a:srgbClr val="FF0000"/>
                </a:solidFill>
              </a:rPr>
              <a:t>state of being</a:t>
            </a:r>
            <a:r>
              <a:rPr lang="en-GB" dirty="0" smtClean="0"/>
              <a:t>, emotion, possession, sense or opinion. Other non-action verbs include </a:t>
            </a:r>
            <a:r>
              <a:rPr lang="en-GB" b="1" dirty="0" smtClean="0"/>
              <a:t>love, agree, feel, am,</a:t>
            </a:r>
            <a:r>
              <a:rPr lang="en-GB" dirty="0" smtClean="0"/>
              <a:t> and </a:t>
            </a:r>
            <a:r>
              <a:rPr lang="en-GB" b="1" dirty="0" smtClean="0"/>
              <a:t>have</a:t>
            </a:r>
            <a:r>
              <a:rPr lang="en-GB" dirty="0" smtClean="0"/>
              <a:t>.</a:t>
            </a:r>
            <a:endParaRPr lang="en-GB" dirty="0"/>
          </a:p>
        </p:txBody>
      </p:sp>
      <p:sp>
        <p:nvSpPr>
          <p:cNvPr id="4" name="Title 1"/>
          <p:cNvSpPr txBox="1">
            <a:spLocks/>
          </p:cNvSpPr>
          <p:nvPr/>
        </p:nvSpPr>
        <p:spPr>
          <a:xfrm>
            <a:off x="457200" y="714356"/>
            <a:ext cx="8229600" cy="1143000"/>
          </a:xfrm>
          <a:prstGeom prst="rect">
            <a:avLst/>
          </a:prstGeom>
        </p:spPr>
        <p:txBody>
          <a:bodyPr vert="horz" lIns="0" rIns="0" bIns="0" anchor="b">
            <a:normAutofit fontScale="60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t>What is a verb?</a:t>
            </a:r>
            <a:b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br>
            <a: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t/>
            </a:r>
            <a:br>
              <a:rPr kumimoji="0" lang="en-GB" sz="5000" b="1" i="0" u="none" strike="noStrike" kern="1200" cap="none" spc="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br>
            <a:endParaRPr kumimoji="0" lang="en-GB" sz="5000" b="1" i="0" u="none" strike="noStrike" kern="1200" cap="none" spc="0" normalizeH="0" baseline="0" noProof="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7306"/>
            <a:ext cx="8229600" cy="1143000"/>
          </a:xfrm>
        </p:spPr>
        <p:txBody>
          <a:bodyPr>
            <a:normAutofit fontScale="90000"/>
          </a:bodyPr>
          <a:lstStyle/>
          <a:p>
            <a: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How to Recognize a Verb</a:t>
            </a:r>
            <a:b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357158" y="1285860"/>
            <a:ext cx="8501122" cy="5214974"/>
          </a:xfrm>
        </p:spPr>
        <p:txBody>
          <a:bodyPr>
            <a:normAutofit fontScale="92500"/>
          </a:bodyPr>
          <a:lstStyle/>
          <a:p>
            <a:pPr algn="just"/>
            <a:r>
              <a:rPr lang="en-GB" dirty="0" smtClean="0"/>
              <a:t>As you can see from the examples above, one clue to help you recognize a verb is its location compared to the subject. </a:t>
            </a:r>
          </a:p>
          <a:p>
            <a:pPr algn="just"/>
            <a:endParaRPr lang="en-GB" dirty="0" smtClean="0"/>
          </a:p>
          <a:p>
            <a:pPr algn="just"/>
            <a:r>
              <a:rPr lang="en-GB" dirty="0" smtClean="0"/>
              <a:t>Verbs almost always come after a noun or pronoun.</a:t>
            </a:r>
          </a:p>
          <a:p>
            <a:pPr algn="just"/>
            <a:endParaRPr lang="en-GB" dirty="0" smtClean="0"/>
          </a:p>
          <a:p>
            <a:pPr algn="just"/>
            <a:r>
              <a:rPr lang="en-GB" dirty="0" smtClean="0"/>
              <a:t> These nouns and pronouns are referred to as the subject.  </a:t>
            </a:r>
          </a:p>
          <a:p>
            <a:pPr algn="just">
              <a:buNone/>
            </a:pPr>
            <a:r>
              <a:rPr lang="en-GB" dirty="0" smtClean="0"/>
              <a:t>Examples:</a:t>
            </a:r>
          </a:p>
          <a:p>
            <a:pPr algn="just">
              <a:buNone/>
            </a:pPr>
            <a:endParaRPr lang="en-GB" dirty="0" smtClean="0"/>
          </a:p>
          <a:p>
            <a:pPr marL="880110" lvl="1" indent="-514350">
              <a:buFont typeface="+mj-lt"/>
              <a:buAutoNum type="arabicPeriod"/>
            </a:pPr>
            <a:r>
              <a:rPr lang="en-GB" dirty="0" smtClean="0"/>
              <a:t>Mark </a:t>
            </a:r>
            <a:r>
              <a:rPr lang="en-GB" b="1" dirty="0" smtClean="0"/>
              <a:t>eats</a:t>
            </a:r>
            <a:r>
              <a:rPr lang="en-GB" dirty="0" smtClean="0"/>
              <a:t> his dinner quickly.</a:t>
            </a:r>
          </a:p>
          <a:p>
            <a:pPr marL="880110" lvl="1" indent="-514350">
              <a:buFont typeface="+mj-lt"/>
              <a:buAutoNum type="arabicPeriod"/>
            </a:pPr>
            <a:r>
              <a:rPr lang="en-GB" dirty="0" smtClean="0"/>
              <a:t>We </a:t>
            </a:r>
            <a:r>
              <a:rPr lang="en-GB" b="1" dirty="0" smtClean="0"/>
              <a:t>went</a:t>
            </a:r>
            <a:r>
              <a:rPr lang="en-GB" dirty="0" smtClean="0"/>
              <a:t> to the market.</a:t>
            </a:r>
          </a:p>
          <a:p>
            <a:pPr marL="880110" lvl="1" indent="-514350">
              <a:buFont typeface="+mj-lt"/>
              <a:buAutoNum type="arabicPeriod"/>
            </a:pPr>
            <a:r>
              <a:rPr lang="en-GB" dirty="0" smtClean="0"/>
              <a:t>You </a:t>
            </a:r>
            <a:r>
              <a:rPr lang="en-GB" b="1" dirty="0" smtClean="0"/>
              <a:t>write</a:t>
            </a:r>
            <a:r>
              <a:rPr lang="en-GB" dirty="0" smtClean="0"/>
              <a:t> neatly in your notebook.</a:t>
            </a:r>
          </a:p>
          <a:p>
            <a:pPr marL="880110" lvl="1" indent="-514350">
              <a:buFont typeface="+mj-lt"/>
              <a:buAutoNum type="arabicPeriod"/>
            </a:pPr>
            <a:r>
              <a:rPr lang="en-GB" dirty="0" smtClean="0"/>
              <a:t>They </a:t>
            </a:r>
            <a:r>
              <a:rPr lang="en-GB" b="1" dirty="0" smtClean="0"/>
              <a:t>thought</a:t>
            </a:r>
            <a:r>
              <a:rPr lang="en-GB" dirty="0" smtClean="0"/>
              <a:t> about all the prizes in the competition.</a:t>
            </a:r>
          </a:p>
          <a:p>
            <a:pPr algn="just"/>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329642" cy="5967434"/>
          </a:xfrm>
        </p:spPr>
        <p:txBody>
          <a:bodyPr>
            <a:normAutofit/>
          </a:bodyPr>
          <a:lstStyle/>
          <a:p>
            <a:r>
              <a:rPr lang="en-GB" dirty="0" smtClean="0"/>
              <a:t>Here are some other ways to recognize verbs in a sentence:</a:t>
            </a:r>
          </a:p>
          <a:p>
            <a:pPr>
              <a:buNone/>
            </a:pPr>
            <a:r>
              <a:rPr lang="en-GB" dirty="0" smtClean="0"/>
              <a:t>			</a:t>
            </a:r>
            <a:r>
              <a:rPr lang="en-GB" i="1" dirty="0" smtClean="0">
                <a:solidFill>
                  <a:srgbClr val="FF0000"/>
                </a:solidFill>
                <a:latin typeface="Arial" pitchFamily="34" charset="0"/>
                <a:cs typeface="Arial" pitchFamily="34" charset="0"/>
              </a:rPr>
              <a:t>If you’re not sure if a word is a verb, ask 		yourself, “Can I do ______?”</a:t>
            </a:r>
          </a:p>
          <a:p>
            <a:pPr>
              <a:buNone/>
            </a:pPr>
            <a:r>
              <a:rPr lang="en-GB" dirty="0" smtClean="0"/>
              <a:t>Can I think, wonder, walk, yawn? Yes, so these are verbs.</a:t>
            </a:r>
          </a:p>
          <a:p>
            <a:pPr>
              <a:buNone/>
            </a:pPr>
            <a:endParaRPr lang="en-GB" dirty="0" smtClean="0"/>
          </a:p>
          <a:p>
            <a:pPr>
              <a:buNone/>
            </a:pPr>
            <a:r>
              <a:rPr lang="en-GB" dirty="0" smtClean="0"/>
              <a:t>			</a:t>
            </a:r>
            <a:r>
              <a:rPr lang="en-GB" i="1" dirty="0" smtClean="0">
                <a:solidFill>
                  <a:srgbClr val="FF0000"/>
                </a:solidFill>
                <a:latin typeface="Arial" pitchFamily="34" charset="0"/>
                <a:cs typeface="Arial" pitchFamily="34" charset="0"/>
              </a:rPr>
              <a:t>You can also ask, ”What is happening?”</a:t>
            </a:r>
          </a:p>
          <a:p>
            <a:r>
              <a:rPr lang="en-GB" dirty="0" smtClean="0"/>
              <a:t>In the sentence </a:t>
            </a:r>
            <a:r>
              <a:rPr lang="en-GB" i="1" u="sng" dirty="0" smtClean="0"/>
              <a:t>Mark eats his dinner quickly</a:t>
            </a:r>
            <a:r>
              <a:rPr lang="en-GB" i="1" dirty="0" smtClean="0"/>
              <a:t>, </a:t>
            </a:r>
            <a:r>
              <a:rPr lang="en-GB" dirty="0" smtClean="0"/>
              <a:t>what is happening? Eating is happening, so eating is the verb.</a:t>
            </a:r>
          </a:p>
          <a:p>
            <a:endParaRPr lang="en-GB" dirty="0" smtClean="0"/>
          </a:p>
          <a:p>
            <a:r>
              <a:rPr lang="en-GB" dirty="0" smtClean="0"/>
              <a:t>In the sentence </a:t>
            </a:r>
            <a:r>
              <a:rPr lang="en-GB" i="1" u="sng" dirty="0" smtClean="0"/>
              <a:t>They thought about all the prizes</a:t>
            </a:r>
            <a:r>
              <a:rPr lang="en-GB" dirty="0" smtClean="0"/>
              <a:t> what is happening? Thought (thinking) is happening, so thought is the verb.</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1143000"/>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Physical Verbs</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285720" y="1214422"/>
            <a:ext cx="8501122" cy="5286412"/>
          </a:xfrm>
        </p:spPr>
        <p:txBody>
          <a:bodyPr>
            <a:noAutofit/>
          </a:bodyPr>
          <a:lstStyle/>
          <a:p>
            <a:pPr algn="just"/>
            <a:r>
              <a:rPr lang="en-GB" sz="2400" dirty="0" smtClean="0"/>
              <a:t>Physical verbs are action verbs. They describe specific physical actions. </a:t>
            </a:r>
          </a:p>
          <a:p>
            <a:pPr algn="just"/>
            <a:endParaRPr lang="en-GB" sz="2400" dirty="0" smtClean="0"/>
          </a:p>
          <a:p>
            <a:pPr algn="just"/>
            <a:r>
              <a:rPr lang="en-GB" sz="2400" dirty="0" smtClean="0"/>
              <a:t>If you can create a motion with your body or use a tool to complete an action, the word you use to describe it is most likely a physical verb.</a:t>
            </a:r>
          </a:p>
          <a:p>
            <a:pPr algn="just"/>
            <a:endParaRPr lang="en-GB" sz="2400" dirty="0" smtClean="0"/>
          </a:p>
          <a:p>
            <a:pPr algn="just"/>
            <a:r>
              <a:rPr lang="en-GB" sz="2400" dirty="0" smtClean="0"/>
              <a:t> For example, </a:t>
            </a:r>
            <a:r>
              <a:rPr lang="en-GB" sz="2400" i="1" dirty="0" smtClean="0"/>
              <a:t>Joe </a:t>
            </a:r>
            <a:r>
              <a:rPr lang="en-GB" sz="2400" b="1" i="1" dirty="0" smtClean="0"/>
              <a:t>sat</a:t>
            </a:r>
            <a:r>
              <a:rPr lang="en-GB" sz="2400" i="1" dirty="0" smtClean="0"/>
              <a:t> in his chair</a:t>
            </a:r>
            <a:r>
              <a:rPr lang="en-GB" sz="2400" dirty="0" smtClean="0"/>
              <a:t>, </a:t>
            </a:r>
            <a:r>
              <a:rPr lang="en-GB" sz="2400" i="1" dirty="0" smtClean="0"/>
              <a:t>the dog </a:t>
            </a:r>
            <a:r>
              <a:rPr lang="en-GB" sz="2400" b="1" i="1" dirty="0" smtClean="0"/>
              <a:t>breathes</a:t>
            </a:r>
            <a:r>
              <a:rPr lang="en-GB" sz="2400" i="1" dirty="0" smtClean="0"/>
              <a:t> quickly after she </a:t>
            </a:r>
            <a:r>
              <a:rPr lang="en-GB" sz="2400" b="1" i="1" dirty="0" smtClean="0"/>
              <a:t>chases</a:t>
            </a:r>
            <a:r>
              <a:rPr lang="en-GB" sz="2400" i="1" dirty="0" smtClean="0"/>
              <a:t> her ball, </a:t>
            </a:r>
            <a:r>
              <a:rPr lang="en-GB" sz="2400" dirty="0" smtClean="0"/>
              <a:t>and</a:t>
            </a:r>
            <a:r>
              <a:rPr lang="en-GB" sz="2400" i="1" dirty="0" smtClean="0"/>
              <a:t> should we </a:t>
            </a:r>
            <a:r>
              <a:rPr lang="en-GB" sz="2400" b="1" i="1" dirty="0" smtClean="0"/>
              <a:t>vote</a:t>
            </a:r>
            <a:r>
              <a:rPr lang="en-GB" sz="2400" i="1" dirty="0" smtClean="0"/>
              <a:t> in the election? </a:t>
            </a:r>
          </a:p>
          <a:p>
            <a:pPr algn="just"/>
            <a:endParaRPr lang="en-GB" sz="2400" i="1" dirty="0" smtClean="0"/>
          </a:p>
          <a:p>
            <a:pPr algn="just"/>
            <a:r>
              <a:rPr lang="en-GB" sz="2400" dirty="0" smtClean="0"/>
              <a:t>Even when the action isn’t very active, if the action is done by the body or a tool, consider it a physical verb.</a:t>
            </a:r>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186766" cy="5038740"/>
          </a:xfrm>
        </p:spPr>
        <p:txBody>
          <a:bodyPr>
            <a:normAutofit/>
          </a:bodyPr>
          <a:lstStyle/>
          <a:p>
            <a:r>
              <a:rPr lang="en-GB" sz="2800" dirty="0" smtClean="0"/>
              <a:t>The physical verb examples in the following sentences are in bold for easy identification.</a:t>
            </a:r>
          </a:p>
          <a:p>
            <a:pPr>
              <a:buNone/>
            </a:pPr>
            <a:endParaRPr lang="en-GB" sz="2800" dirty="0" smtClean="0"/>
          </a:p>
          <a:p>
            <a:pPr marL="880110" lvl="1" indent="-514350">
              <a:buFont typeface="+mj-lt"/>
              <a:buAutoNum type="arabicPeriod"/>
            </a:pPr>
            <a:r>
              <a:rPr lang="en-GB" sz="2800" dirty="0" smtClean="0"/>
              <a:t>Let’s </a:t>
            </a:r>
            <a:r>
              <a:rPr lang="en-GB" sz="2800" b="1" dirty="0" smtClean="0"/>
              <a:t>run</a:t>
            </a:r>
            <a:r>
              <a:rPr lang="en-GB" sz="2800" dirty="0" smtClean="0"/>
              <a:t> to the corner and back.</a:t>
            </a:r>
          </a:p>
          <a:p>
            <a:pPr marL="880110" lvl="1" indent="-514350">
              <a:buFont typeface="+mj-lt"/>
              <a:buAutoNum type="arabicPeriod"/>
            </a:pPr>
            <a:r>
              <a:rPr lang="en-GB" sz="2800" dirty="0" smtClean="0"/>
              <a:t>I </a:t>
            </a:r>
            <a:r>
              <a:rPr lang="en-GB" sz="2800" b="1" dirty="0" smtClean="0"/>
              <a:t>hear</a:t>
            </a:r>
            <a:r>
              <a:rPr lang="en-GB" sz="2800" dirty="0" smtClean="0"/>
              <a:t> the train coming.</a:t>
            </a:r>
          </a:p>
          <a:p>
            <a:pPr marL="880110" lvl="1" indent="-514350">
              <a:buFont typeface="+mj-lt"/>
              <a:buAutoNum type="arabicPeriod"/>
            </a:pPr>
            <a:r>
              <a:rPr lang="en-GB" sz="2800" b="1" dirty="0" smtClean="0"/>
              <a:t>Call</a:t>
            </a:r>
            <a:r>
              <a:rPr lang="en-GB" sz="2800" dirty="0" smtClean="0"/>
              <a:t> me when you’re finished with class.</a:t>
            </a:r>
          </a:p>
          <a:p>
            <a:endParaRPr lang="en-GB"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Mental Verbs </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214422"/>
            <a:ext cx="8329642" cy="5110178"/>
          </a:xfrm>
        </p:spPr>
        <p:txBody>
          <a:bodyPr/>
          <a:lstStyle/>
          <a:p>
            <a:pPr algn="just"/>
            <a:r>
              <a:rPr lang="en-GB" dirty="0" smtClean="0"/>
              <a:t>Mental verbs have meanings that are related to concepts such as discovering, understanding, thinking, or planning. </a:t>
            </a:r>
          </a:p>
          <a:p>
            <a:pPr algn="just"/>
            <a:endParaRPr lang="en-GB" dirty="0" smtClean="0"/>
          </a:p>
          <a:p>
            <a:r>
              <a:rPr lang="en-GB" dirty="0" smtClean="0"/>
              <a:t>The mental verb examples in the following sentences are in bold for easy identification.</a:t>
            </a:r>
          </a:p>
          <a:p>
            <a:pPr>
              <a:buNone/>
            </a:pPr>
            <a:endParaRPr lang="en-GB" dirty="0" smtClean="0"/>
          </a:p>
          <a:p>
            <a:pPr marL="880110" lvl="1" indent="-514350">
              <a:buFont typeface="+mj-lt"/>
              <a:buAutoNum type="arabicPeriod"/>
            </a:pPr>
            <a:r>
              <a:rPr lang="en-GB" dirty="0" smtClean="0"/>
              <a:t>I </a:t>
            </a:r>
            <a:r>
              <a:rPr lang="en-GB" b="1" dirty="0" smtClean="0"/>
              <a:t>know</a:t>
            </a:r>
            <a:r>
              <a:rPr lang="en-GB" dirty="0" smtClean="0"/>
              <a:t> the answer.</a:t>
            </a:r>
          </a:p>
          <a:p>
            <a:pPr marL="880110" lvl="1" indent="-514350">
              <a:buFont typeface="+mj-lt"/>
              <a:buAutoNum type="arabicPeriod"/>
            </a:pPr>
            <a:r>
              <a:rPr lang="en-GB" dirty="0" smtClean="0"/>
              <a:t>She </a:t>
            </a:r>
            <a:r>
              <a:rPr lang="en-GB" b="1" dirty="0" smtClean="0"/>
              <a:t>recognized</a:t>
            </a:r>
            <a:r>
              <a:rPr lang="en-GB" dirty="0" smtClean="0"/>
              <a:t> me from across the room.</a:t>
            </a:r>
          </a:p>
          <a:p>
            <a:pPr marL="880110" lvl="1" indent="-514350">
              <a:buFont typeface="+mj-lt"/>
              <a:buAutoNum type="arabicPeriod"/>
            </a:pPr>
            <a:r>
              <a:rPr lang="en-GB" dirty="0" smtClean="0"/>
              <a:t>Do you </a:t>
            </a:r>
            <a:r>
              <a:rPr lang="en-GB" b="1" dirty="0" smtClean="0"/>
              <a:t>believe</a:t>
            </a:r>
            <a:r>
              <a:rPr lang="en-GB" dirty="0" smtClean="0"/>
              <a:t> everything people tell you?</a:t>
            </a:r>
          </a:p>
          <a:p>
            <a:pPr algn="just"/>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TotalTime>
  <Words>906</Words>
  <Application>Microsoft Office PowerPoint</Application>
  <PresentationFormat>On-screen Show (4:3)</PresentationFormat>
  <Paragraphs>230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Verb</vt:lpstr>
      <vt:lpstr>What is a verb?  </vt:lpstr>
      <vt:lpstr>Slide 3</vt:lpstr>
      <vt:lpstr>Slide 4</vt:lpstr>
      <vt:lpstr>How to Recognize a Verb  </vt:lpstr>
      <vt:lpstr>Slide 6</vt:lpstr>
      <vt:lpstr>Physical Verbs </vt:lpstr>
      <vt:lpstr>Slide 8</vt:lpstr>
      <vt:lpstr>Mental Verbs  </vt:lpstr>
      <vt:lpstr>States of Being Verbs (to be) </vt:lpstr>
      <vt:lpstr>Action Verbs  </vt:lpstr>
      <vt:lpstr>Slide 12</vt:lpstr>
      <vt:lpstr>Transitive verbs</vt:lpstr>
      <vt:lpstr>Transitive verbs</vt:lpstr>
      <vt:lpstr>Intransitive verbs</vt:lpstr>
      <vt:lpstr>Intransitive verbs</vt:lpstr>
      <vt:lpstr>Auxiliary verbs</vt:lpstr>
      <vt:lpstr>Auxiliary verbs</vt:lpstr>
      <vt:lpstr>Have </vt:lpstr>
      <vt:lpstr>Do</vt:lpstr>
      <vt:lpstr>Be  </vt:lpstr>
      <vt:lpstr>Modal Auxiliary Verbs </vt:lpstr>
      <vt:lpstr>Stative verbs</vt:lpstr>
      <vt:lpstr>Stative verbs</vt:lpstr>
      <vt:lpstr>Modal verbs</vt:lpstr>
      <vt:lpstr>Modal verbs</vt:lpstr>
      <vt:lpstr>Regular and irregular verbs  </vt:lpstr>
      <vt:lpstr>Regular and irregular verbs  </vt:lpstr>
      <vt:lpstr>Some verbs can be both regular and irregular. </vt:lpstr>
      <vt:lpstr>Some verbs can be both regular and irregular. </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No. 2 Part ll </dc:title>
  <dc:creator>tanveergul@outlook.com</dc:creator>
  <cp:lastModifiedBy>tanveergul@outlook.com</cp:lastModifiedBy>
  <cp:revision>21</cp:revision>
  <dcterms:created xsi:type="dcterms:W3CDTF">2020-11-09T06:59:59Z</dcterms:created>
  <dcterms:modified xsi:type="dcterms:W3CDTF">2020-12-02T17:09:07Z</dcterms:modified>
</cp:coreProperties>
</file>