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74" r:id="rId2"/>
    <p:sldId id="289" r:id="rId3"/>
    <p:sldId id="293" r:id="rId4"/>
    <p:sldId id="283" r:id="rId5"/>
    <p:sldId id="290" r:id="rId6"/>
    <p:sldId id="277" r:id="rId7"/>
    <p:sldId id="265" r:id="rId8"/>
    <p:sldId id="259" r:id="rId9"/>
    <p:sldId id="286" r:id="rId10"/>
    <p:sldId id="285" r:id="rId11"/>
    <p:sldId id="287" r:id="rId12"/>
  </p:sldIdLst>
  <p:sldSz cx="12192000" cy="6858000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82048" autoAdjust="0"/>
  </p:normalViewPr>
  <p:slideViewPr>
    <p:cSldViewPr snapToGrid="0">
      <p:cViewPr varScale="1">
        <p:scale>
          <a:sx n="57" d="100"/>
          <a:sy n="57" d="100"/>
        </p:scale>
        <p:origin x="11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0152A-A276-4B9C-95FB-B696E3B40DC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8D891-08B9-401D-A8B3-FC0B2EAA0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9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53E3C-578A-4C69-9B89-810D4E3BDC4D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3358C-B6FE-4638-AD0A-AC6E7D434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7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Trevor and </a:t>
            </a:r>
            <a:r>
              <a:rPr lang="en-US" dirty="0" err="1" smtClean="0"/>
              <a:t>katzang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3358C-B6FE-4638-AD0A-AC6E7D4347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56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Trevor and </a:t>
            </a:r>
            <a:r>
              <a:rPr lang="en-US" dirty="0" err="1" smtClean="0"/>
              <a:t>katzang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3358C-B6FE-4638-AD0A-AC6E7D4347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55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6F1A-0A8E-4800-B7B3-E3EBDB3C1FD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268982B-71D3-47F6-8F7F-CB50BF75B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94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6F1A-0A8E-4800-B7B3-E3EBDB3C1FD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268982B-71D3-47F6-8F7F-CB50BF75B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54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6F1A-0A8E-4800-B7B3-E3EBDB3C1FD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268982B-71D3-47F6-8F7F-CB50BF75B6F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7701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6F1A-0A8E-4800-B7B3-E3EBDB3C1FD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268982B-71D3-47F6-8F7F-CB50BF75B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24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6F1A-0A8E-4800-B7B3-E3EBDB3C1FD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268982B-71D3-47F6-8F7F-CB50BF75B6F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8103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6F1A-0A8E-4800-B7B3-E3EBDB3C1FD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268982B-71D3-47F6-8F7F-CB50BF75B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46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6F1A-0A8E-4800-B7B3-E3EBDB3C1FD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8982B-71D3-47F6-8F7F-CB50BF75B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69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6F1A-0A8E-4800-B7B3-E3EBDB3C1FD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8982B-71D3-47F6-8F7F-CB50BF75B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1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6F1A-0A8E-4800-B7B3-E3EBDB3C1FD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8982B-71D3-47F6-8F7F-CB50BF75B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6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6F1A-0A8E-4800-B7B3-E3EBDB3C1FD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268982B-71D3-47F6-8F7F-CB50BF75B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6F1A-0A8E-4800-B7B3-E3EBDB3C1FD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268982B-71D3-47F6-8F7F-CB50BF75B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99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6F1A-0A8E-4800-B7B3-E3EBDB3C1FD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268982B-71D3-47F6-8F7F-CB50BF75B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56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6F1A-0A8E-4800-B7B3-E3EBDB3C1FD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8982B-71D3-47F6-8F7F-CB50BF75B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74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6F1A-0A8E-4800-B7B3-E3EBDB3C1FD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8982B-71D3-47F6-8F7F-CB50BF75B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4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6F1A-0A8E-4800-B7B3-E3EBDB3C1FD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8982B-71D3-47F6-8F7F-CB50BF75B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26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26F1A-0A8E-4800-B7B3-E3EBDB3C1FD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268982B-71D3-47F6-8F7F-CB50BF75B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07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26F1A-0A8E-4800-B7B3-E3EBDB3C1FD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268982B-71D3-47F6-8F7F-CB50BF75B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3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rdiac_cycle" TargetMode="External"/><Relationship Id="rId2" Type="http://schemas.openxmlformats.org/officeDocument/2006/relationships/hyperlink" Target="https://en.wikipedia.org/wiki/Electrocardiography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Atrial_fibrillati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hyperlink" Target="https://en.wikipedia.org/wiki/Physiolog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ANTI-ARRYTHMIC DRUGS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Dr.Taseer Ahmad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8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1178" y="1086763"/>
            <a:ext cx="85385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Remember that in order to generate an action potential, the sodium channels need to open to depolarize the cell to the threshold for action potential firing. </a:t>
            </a:r>
            <a:endParaRPr lang="en-US" sz="20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Once </a:t>
            </a: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the cell is depolarized, these Na</a:t>
            </a:r>
            <a:r>
              <a:rPr lang="en-US" sz="20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 channels are inactive, so no matter how much you stimulate the cell, you can't elicit another action potential. This is </a:t>
            </a:r>
            <a:r>
              <a:rPr lang="en-US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absolute refractory period. 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Once </a:t>
            </a: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the cell is repolarized, the cells go from inactive to closed, and an action potential can be generated. 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During </a:t>
            </a: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repolarization via K</a:t>
            </a:r>
            <a:r>
              <a:rPr lang="en-US" sz="20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 channels opening, the cell can hyperpolarize if too much K</a:t>
            </a:r>
            <a:r>
              <a:rPr lang="en-US" sz="20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 leaving the cell. </a:t>
            </a:r>
            <a:endParaRPr lang="en-US" sz="20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During </a:t>
            </a: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this time, since the Na</a:t>
            </a:r>
            <a:r>
              <a:rPr lang="en-US" sz="20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 are closed, you can elicit an action potential if you give a big enough stimulus to open the Na</a:t>
            </a:r>
            <a:r>
              <a:rPr lang="en-US" sz="20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 channel. </a:t>
            </a:r>
            <a:endParaRPr lang="en-US" sz="20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However</a:t>
            </a: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, since hyperpolarized means more negative potential relative to repolarized, a bigger stimulus is needed to elicit a action potential; this is the</a:t>
            </a:r>
            <a:r>
              <a:rPr lang="en-US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 relative refractory period.</a:t>
            </a:r>
            <a:endParaRPr lang="en-US" sz="2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6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0521" y="653785"/>
            <a:ext cx="79552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252525"/>
                </a:solidFill>
                <a:latin typeface="Arial" panose="020B0604020202020204" pitchFamily="34" charset="0"/>
              </a:rPr>
              <a:t>In </a:t>
            </a:r>
            <a:r>
              <a:rPr lang="en-US" sz="2000" dirty="0">
                <a:solidFill>
                  <a:srgbClr val="0B0080"/>
                </a:solidFill>
                <a:latin typeface="Arial" panose="020B0604020202020204" pitchFamily="34" charset="0"/>
                <a:hlinkClick r:id="rId2" tooltip="Electrocardiography"/>
              </a:rPr>
              <a:t>electrocardiography</a:t>
            </a:r>
            <a:r>
              <a:rPr lang="en-US" sz="2000" dirty="0">
                <a:solidFill>
                  <a:srgbClr val="252525"/>
                </a:solidFill>
                <a:latin typeface="Arial" panose="020B0604020202020204" pitchFamily="34" charset="0"/>
              </a:rPr>
              <a:t>, during a </a:t>
            </a:r>
            <a:r>
              <a:rPr lang="en-US" sz="2000" dirty="0">
                <a:solidFill>
                  <a:srgbClr val="0B0080"/>
                </a:solidFill>
                <a:latin typeface="Arial" panose="020B0604020202020204" pitchFamily="34" charset="0"/>
                <a:hlinkClick r:id="rId3" tooltip="Cardiac cycle"/>
              </a:rPr>
              <a:t>cardiac cycle</a:t>
            </a:r>
            <a:r>
              <a:rPr lang="en-US" sz="2000" dirty="0">
                <a:solidFill>
                  <a:srgbClr val="252525"/>
                </a:solidFill>
                <a:latin typeface="Arial" panose="020B0604020202020204" pitchFamily="34" charset="0"/>
              </a:rPr>
              <a:t>, once an action potential is initiated, there is a period of time that a new action potential cannot be initiated. </a:t>
            </a:r>
            <a:endParaRPr lang="en-US" sz="2000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 algn="just"/>
            <a:endParaRPr lang="en-US" sz="2000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 dirty="0" smtClean="0">
                <a:solidFill>
                  <a:srgbClr val="252525"/>
                </a:solidFill>
                <a:latin typeface="Arial" panose="020B0604020202020204" pitchFamily="34" charset="0"/>
              </a:rPr>
              <a:t>This </a:t>
            </a:r>
            <a:r>
              <a:rPr lang="en-US" sz="2000" dirty="0">
                <a:solidFill>
                  <a:srgbClr val="252525"/>
                </a:solidFill>
                <a:latin typeface="Arial" panose="020B0604020202020204" pitchFamily="34" charset="0"/>
              </a:rPr>
              <a:t>is termed the effective refractory period (ERP) of the tissue. </a:t>
            </a:r>
            <a:endParaRPr lang="en-US" sz="2000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 dirty="0" smtClean="0">
                <a:solidFill>
                  <a:srgbClr val="252525"/>
                </a:solidFill>
                <a:latin typeface="Arial" panose="020B0604020202020204" pitchFamily="34" charset="0"/>
              </a:rPr>
              <a:t>This </a:t>
            </a:r>
            <a:r>
              <a:rPr lang="en-US" sz="2000" dirty="0">
                <a:solidFill>
                  <a:srgbClr val="252525"/>
                </a:solidFill>
                <a:latin typeface="Arial" panose="020B0604020202020204" pitchFamily="34" charset="0"/>
              </a:rPr>
              <a:t>period is approximately equal to the absolute refractory period (ARP), it occurs due to calcium ion influx </a:t>
            </a:r>
            <a:r>
              <a:rPr lang="en-US" sz="2000" dirty="0" smtClean="0">
                <a:solidFill>
                  <a:srgbClr val="252525"/>
                </a:solidFill>
                <a:latin typeface="Arial" panose="020B0604020202020204" pitchFamily="34" charset="0"/>
              </a:rPr>
              <a:t>During </a:t>
            </a:r>
            <a:r>
              <a:rPr lang="en-US" sz="2000" dirty="0">
                <a:solidFill>
                  <a:srgbClr val="252525"/>
                </a:solidFill>
                <a:latin typeface="Arial" panose="020B0604020202020204" pitchFamily="34" charset="0"/>
              </a:rPr>
              <a:t>this period, depolarization on adjacent cardiac muscles does not produce a new depolarization in the current cell as it has to refract back to phase 4 of the action potential before a new action potential can activate it. </a:t>
            </a:r>
            <a:endParaRPr lang="en-US" sz="2000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 algn="just"/>
            <a:endParaRPr lang="en-US" sz="2000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 dirty="0" smtClean="0">
                <a:solidFill>
                  <a:srgbClr val="252525"/>
                </a:solidFill>
                <a:latin typeface="Arial" panose="020B0604020202020204" pitchFamily="34" charset="0"/>
              </a:rPr>
              <a:t>ERP </a:t>
            </a:r>
            <a:r>
              <a:rPr lang="en-US" sz="2000" dirty="0">
                <a:solidFill>
                  <a:srgbClr val="252525"/>
                </a:solidFill>
                <a:latin typeface="Arial" panose="020B0604020202020204" pitchFamily="34" charset="0"/>
              </a:rPr>
              <a:t>acts as a protective mechanism and keeps the heart rate in check and prevents arrhythmias, and it helps coordinates muscle contraction. Anti-arrhythmic agents used for arrhythmias usually prolong the ERP. </a:t>
            </a:r>
            <a:endParaRPr lang="en-US" sz="2000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 dirty="0" smtClean="0">
                <a:solidFill>
                  <a:srgbClr val="252525"/>
                </a:solidFill>
                <a:latin typeface="Arial" panose="020B0604020202020204" pitchFamily="34" charset="0"/>
              </a:rPr>
              <a:t>For </a:t>
            </a:r>
            <a:r>
              <a:rPr lang="en-US" sz="2000" dirty="0">
                <a:solidFill>
                  <a:srgbClr val="252525"/>
                </a:solidFill>
                <a:latin typeface="Arial" panose="020B0604020202020204" pitchFamily="34" charset="0"/>
              </a:rPr>
              <a:t>the treatment of </a:t>
            </a:r>
            <a:r>
              <a:rPr lang="en-US" sz="2000" dirty="0">
                <a:solidFill>
                  <a:srgbClr val="0B0080"/>
                </a:solidFill>
                <a:latin typeface="Arial" panose="020B0604020202020204" pitchFamily="34" charset="0"/>
                <a:hlinkClick r:id="rId4" tooltip="Atrial fibrillation"/>
              </a:rPr>
              <a:t>atrial fibrillation</a:t>
            </a:r>
            <a:r>
              <a:rPr lang="en-US" sz="2000" dirty="0">
                <a:solidFill>
                  <a:srgbClr val="252525"/>
                </a:solidFill>
                <a:latin typeface="Arial" panose="020B0604020202020204" pitchFamily="34" charset="0"/>
              </a:rPr>
              <a:t>, it is a problem that the prolongation of the ERP by these agents also affects the ventricles, which can induce other types of arrhythmias.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736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56" y="0"/>
            <a:ext cx="11729826" cy="668740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4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4029" y="206140"/>
            <a:ext cx="7031765" cy="646651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7130" y="2829799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3138" y="1785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6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6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06064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1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38" y="313892"/>
            <a:ext cx="10748962" cy="643669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0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251" y="0"/>
            <a:ext cx="10931856" cy="675913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9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136" y="315047"/>
            <a:ext cx="6131985" cy="648007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4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duction Pathways and Velocity of Conduction• Conduction Pathway:  SA node  atrial muscle  AV node  Purkinjee fiber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338" y="320651"/>
            <a:ext cx="8319685" cy="62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1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45896" y="1365978"/>
            <a:ext cx="905195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    Refractory </a:t>
            </a:r>
            <a:r>
              <a:rPr lang="en-US" sz="2800" b="1" dirty="0">
                <a:solidFill>
                  <a:srgbClr val="252525"/>
                </a:solidFill>
                <a:latin typeface="Arial" panose="020B0604020202020204" pitchFamily="34" charset="0"/>
              </a:rPr>
              <a:t>period</a:t>
            </a:r>
            <a:endParaRPr lang="en-US" sz="2800" dirty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endParaRPr lang="en-US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252525"/>
                </a:solidFill>
                <a:latin typeface="Arial" panose="020B0604020202020204" pitchFamily="34" charset="0"/>
              </a:rPr>
              <a:t>In</a:t>
            </a:r>
            <a:r>
              <a:rPr lang="en-US" sz="2400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en-US" sz="2800" u="sng" dirty="0">
                <a:latin typeface="Arial" panose="020B0604020202020204" pitchFamily="34" charset="0"/>
                <a:hlinkClick r:id="rId4" tooltip="Physiology"/>
              </a:rPr>
              <a:t>physiology</a:t>
            </a:r>
            <a:r>
              <a:rPr lang="en-US" sz="3600" u="sng" dirty="0" smtClean="0">
                <a:solidFill>
                  <a:srgbClr val="252525"/>
                </a:solidFill>
                <a:latin typeface="Arial" panose="020B0604020202020204" pitchFamily="34" charset="0"/>
              </a:rPr>
              <a:t>,</a:t>
            </a:r>
            <a:r>
              <a:rPr lang="en-US" sz="3600" u="sng" baseline="30000" dirty="0">
                <a:solidFill>
                  <a:srgbClr val="0B0080"/>
                </a:solidFill>
                <a:latin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en-US" sz="2400" b="1" dirty="0">
                <a:solidFill>
                  <a:srgbClr val="252525"/>
                </a:solidFill>
                <a:latin typeface="Arial" panose="020B0604020202020204" pitchFamily="34" charset="0"/>
              </a:rPr>
              <a:t>refractory period</a:t>
            </a:r>
            <a:r>
              <a:rPr lang="en-US" sz="2400" dirty="0">
                <a:solidFill>
                  <a:srgbClr val="252525"/>
                </a:solidFill>
                <a:latin typeface="Arial" panose="020B0604020202020204" pitchFamily="34" charset="0"/>
              </a:rPr>
              <a:t> is a period of time during which an organ or cell is incapable of repeating a particular action, or (more precisely) the amount of time it takes for an excitable membrane to be ready for a second stimulus once it returns to its resting state following an excitation.</a:t>
            </a:r>
            <a:endParaRPr lang="en-US" sz="24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5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4014</TotalTime>
  <Words>77</Words>
  <Application>Microsoft Office PowerPoint</Application>
  <PresentationFormat>Widescreen</PresentationFormat>
  <Paragraphs>23</Paragraphs>
  <Slides>11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Century Gothic</vt:lpstr>
      <vt:lpstr>verdana</vt:lpstr>
      <vt:lpstr>Wingdings</vt:lpstr>
      <vt:lpstr>Wingdings 3</vt:lpstr>
      <vt:lpstr>Wisp</vt:lpstr>
      <vt:lpstr>ANTI-ARRYTHMIC DRUGS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TASEER</dc:creator>
  <cp:lastModifiedBy>Administrator</cp:lastModifiedBy>
  <cp:revision>76</cp:revision>
  <cp:lastPrinted>2016-11-18T05:39:38Z</cp:lastPrinted>
  <dcterms:created xsi:type="dcterms:W3CDTF">2015-08-31T06:10:18Z</dcterms:created>
  <dcterms:modified xsi:type="dcterms:W3CDTF">2020-10-19T13:37:28Z</dcterms:modified>
</cp:coreProperties>
</file>