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89" r:id="rId34"/>
    <p:sldId id="291" r:id="rId35"/>
    <p:sldId id="290"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198514-29BC-4EBB-A48A-57F6EDD40175}" type="datetimeFigureOut">
              <a:rPr lang="en-US" smtClean="0"/>
              <a:pPr/>
              <a:t>12/12/2018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FA20CC-0FDD-4D11-8635-54FB97652C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FA20CC-0FDD-4D11-8635-54FB97652C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FA20CC-0FDD-4D11-8635-54FB97652C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FA20CC-0FDD-4D11-8635-54FB97652C0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FA20CC-0FDD-4D11-8635-54FB97652C0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FA20CC-0FDD-4D11-8635-54FB97652C0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EFA20CC-0FDD-4D11-8635-54FB97652C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EFA20CC-0FDD-4D11-8635-54FB97652C0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198514-29BC-4EBB-A48A-57F6EDD40175}" type="datetimeFigureOut">
              <a:rPr lang="en-US" smtClean="0"/>
              <a:pPr/>
              <a:t>12/12/2018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FA20CC-0FDD-4D11-8635-54FB97652C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198514-29BC-4EBB-A48A-57F6EDD40175}" type="datetimeFigureOut">
              <a:rPr lang="en-US" smtClean="0"/>
              <a:pPr/>
              <a:t>12/12/2018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FA20CC-0FDD-4D11-8635-54FB97652C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198514-29BC-4EBB-A48A-57F6EDD40175}" type="datetimeFigureOut">
              <a:rPr lang="en-US" smtClean="0"/>
              <a:pPr/>
              <a:t>12/12/2018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FA20CC-0FDD-4D11-8635-54FB97652C0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198514-29BC-4EBB-A48A-57F6EDD40175}" type="datetimeFigureOut">
              <a:rPr lang="en-US" smtClean="0"/>
              <a:pPr/>
              <a:t>12/12/2018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FA20CC-0FDD-4D11-8635-54FB97652C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4578" name="Picture 2" descr="http://mosthdwallpapers.com/wp-content/uploads/2016/03/Most-Beautiful-Bismillah-Islamic-Pho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MILK- FACTS&lt;br /&gt;&lt;ul&gt;&lt;li&gt;Best and most complete of all food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t’s the first food we tas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ood source of proteins, fats, sugars, vitamines and mineral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ILK- PRODUCTS&lt;br /&gt;&lt;ul&gt;&lt;li&gt;BUTTE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HE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p:spPr>
        <p:txBody>
          <a:bodyPr/>
          <a:lstStyle/>
          <a:p>
            <a:r>
              <a:rPr lang="en-US" dirty="0" err="1" smtClean="0"/>
              <a:t>Mastitus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astitisMastitis&#10;An acute inflammation of theAn acute inflammation of the&#10;interlobular connective tissue withininterlobul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NATOMY OF BREASTANATOMY OF BREAST&#10;â¢ Breast are modified sweat glands lying on&#10;pectoralis fasia and musclature of chest&#10;w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lassificationClassification&#10;â¢ Etiology&#10;â¢ Infectious&#10;â¢ Non-infectious&#10;â¢ Milk stasis&#10;â¢ Abcess formation&#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NFECTIOUSINFECTIOUS&#10;â¢ Most comman pathogen is staphylococcus&#10;aureus&#10;â¢ Sometimes streptococcus is also detected&#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399032"/>
          </a:xfrm>
        </p:spPr>
        <p:txBody>
          <a:bodyPr/>
          <a:lstStyle/>
          <a:p>
            <a:r>
              <a:rPr lang="en-US" dirty="0" smtClean="0"/>
              <a:t>Milk sampling and diseases.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NON INFECTIOUS CAUSESNON INFECTIOUS CAUSES&#10;â¢ It includes carcinomatous processes&#10;which causes,&#10;â¢ Hyperplasia of cells.&#10;â¢ 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REAST ABSCESSBREAST ABSCESS&#10;â¢ A breastÂ abscess is a collection of pus&#10;that develops into the breast.&#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REAST ABSCESSBREAST ABSCESS&#10;â¢ Most common in first 6 weeks&#10;â¢ 5-11% of mastitis cases&#10;â¢ Affect future lactation in 10% of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ILK STASISMILK STASIS&#10;âStagnant milk increases pressure in&#10;breast leading to leakage in surrounding&#10;breast tissue&#10;âMilk,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lassificationClassification&#10;â¢ Types&#10;â¢ Puerperal mastitis&#10;â¢ Non puerperal mastitis&#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uerperal mastitisPuerperal mastitis&#10;â¢ Puerperal mastitis is the inflammation of&#10;the breast in connection with pregnancy&#10;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Nonpuerperal mastitisNonpuerperal mastitis&#10;â¢ The term nonpuerperal mastitis describes&#10;inflammatory lesions of the breast&#10;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LINICAL FEATURESCLINICAL FEATURES&#10;â¢ Breast tenderness or warmth to the touch&#10;â¢ General malaise or feeling ill&#10;â¢ Swelling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LINICAL FEATURESCLINICAL FEATURES&#10;â¢ Skin redness, often in a wedge-shaped&#10;pattern&#10;â¢ Fever of 101 F (38.3 C) or greater&#10;â¢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TAGESSTAGES&#10;Cellulitic stages&#10;In which breast as a whole becomes red&#10;and extermely painful.&#10;Abscess&#10;When the abscess dev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Ayesha  </a:t>
            </a:r>
            <a:r>
              <a:rPr lang="en-US" dirty="0" err="1" smtClean="0"/>
              <a:t>Sadiqqa</a:t>
            </a:r>
            <a:endParaRPr lang="en-US" dirty="0" smtClean="0"/>
          </a:p>
          <a:p>
            <a:r>
              <a:rPr lang="en-US" dirty="0" err="1" smtClean="0"/>
              <a:t>Uzma</a:t>
            </a:r>
            <a:r>
              <a:rPr lang="en-US" dirty="0" smtClean="0"/>
              <a:t> Fatima</a:t>
            </a:r>
          </a:p>
          <a:p>
            <a:r>
              <a:rPr lang="en-US" dirty="0" err="1" smtClean="0"/>
              <a:t>M.Awais</a:t>
            </a:r>
            <a:endParaRPr lang="en-US" dirty="0" smtClean="0"/>
          </a:p>
          <a:p>
            <a:r>
              <a:rPr lang="en-US" dirty="0" err="1" smtClean="0"/>
              <a:t>M.Wajahat</a:t>
            </a:r>
            <a:r>
              <a:rPr lang="en-US" dirty="0" smtClean="0"/>
              <a:t> </a:t>
            </a:r>
            <a:endParaRPr lang="en-US" dirty="0"/>
          </a:p>
        </p:txBody>
      </p:sp>
      <p:sp>
        <p:nvSpPr>
          <p:cNvPr id="3" name="Title 2"/>
          <p:cNvSpPr>
            <a:spLocks noGrp="1"/>
          </p:cNvSpPr>
          <p:nvPr>
            <p:ph type="title"/>
          </p:nvPr>
        </p:nvSpPr>
        <p:spPr/>
        <p:txBody>
          <a:bodyPr/>
          <a:lstStyle/>
          <a:p>
            <a:r>
              <a:rPr lang="en-US" dirty="0" smtClean="0"/>
              <a:t>Group Members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EST AND DIAGNOSISTEST AND DIAGNOSIS&#10;â¢ The diagnosis of mastitis and breast&#10;abscess can usually be made based on&#10;a physic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EST AND DIAGNOSISTEST AND DIAGNOSIS&#10;â¢ In cases of infectious mastitis, cultures&#10;may be needed in order to determine what&#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ifferential DiagnosisDifferential Diagnosis&#10;â¢ Galactocele: smooth rounded swelling&#10;(cyst)&#10;Inflammatory Breast Carcinoma: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REATMENTTREATMENT&#10;â¢ Supportive Therapy&#10;âRest, fluids, pain medication, anti-&#10;inflammatory agents,&#10;â¢ lactation mastitis&#10;â¢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REATMENTTREATMENT&#10;â¢ For breastfeeding women with light&#10;mastitis, massage and application of heat&#10;prior to feeding can he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REATMENTTREATMENT&#10;â¢ INFECTIOUS MASTITIS&#10;â¢ Dicloxacillin or cephalexin are&#10;recommended, because of the high rates&#10;of peni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REATMENTTREATMENT&#10;â¢ An abscess (or suspected abscess) in the&#10;breast may be treated by ultrasound-&#10;guided fine-needle&#10;asp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letterwest.com/wp-content/uploads/2017/01/letter-west-any-questions-b.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1.bp.blogspot.com/-eHuJO7cFELw/U5CRAed9H_I/AAAAAAAAAgk/2QFj4zBL8us/s1600/ANYQUESTIONS.jpg"/>
          <p:cNvPicPr>
            <a:picLocks noChangeAspect="1" noChangeArrowheads="1"/>
          </p:cNvPicPr>
          <p:nvPr/>
        </p:nvPicPr>
        <p:blipFill>
          <a:blip r:embed="rId2"/>
          <a:srcRect/>
          <a:stretch>
            <a:fillRect/>
          </a:stretch>
        </p:blipFill>
        <p:spPr bwMode="auto">
          <a:xfrm>
            <a:off x="-10439400" y="-7391400"/>
            <a:ext cx="9611517" cy="7010400"/>
          </a:xfrm>
          <a:prstGeom prst="rect">
            <a:avLst/>
          </a:prstGeom>
          <a:noFill/>
        </p:spPr>
      </p:pic>
      <p:pic>
        <p:nvPicPr>
          <p:cNvPr id="64514" name="Picture 2" descr="http://cdn.publishyourarticles.net/wp-content/uploads/2015/06/thank-you.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 Assessing the quality of liquid milk is done through performing quality assurance tests, which begins by sampling liquid milk.</a:t>
            </a:r>
          </a:p>
          <a:p>
            <a:endParaRPr lang="en-US" dirty="0" smtClean="0"/>
          </a:p>
          <a:p>
            <a:endParaRPr lang="en-US" dirty="0" smtClean="0"/>
          </a:p>
          <a:p>
            <a:r>
              <a:rPr lang="en-US" dirty="0" smtClean="0"/>
              <a:t> you need to verify that you are starting off with the best quality available.</a:t>
            </a:r>
            <a:endParaRPr lang="en-US" dirty="0"/>
          </a:p>
        </p:txBody>
      </p:sp>
      <p:sp>
        <p:nvSpPr>
          <p:cNvPr id="3" name="Title 2"/>
          <p:cNvSpPr>
            <a:spLocks noGrp="1"/>
          </p:cNvSpPr>
          <p:nvPr>
            <p:ph type="title"/>
          </p:nvPr>
        </p:nvSpPr>
        <p:spPr/>
        <p:txBody>
          <a:bodyPr/>
          <a:lstStyle/>
          <a:p>
            <a:r>
              <a:rPr lang="en-US" dirty="0" smtClean="0"/>
              <a:t>Sampling Milk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Since you are dealing with large quantities of milk, it is necessary to take a representative sample from which you will be able to ascertain the quality of the entire batch. This is why you will need to do sampling of liquid milk.</a:t>
            </a:r>
            <a:endParaRPr lang="en-US" dirty="0"/>
          </a:p>
        </p:txBody>
      </p:sp>
      <p:sp>
        <p:nvSpPr>
          <p:cNvPr id="3" name="Title 2"/>
          <p:cNvSpPr>
            <a:spLocks noGrp="1"/>
          </p:cNvSpPr>
          <p:nvPr>
            <p:ph type="title"/>
          </p:nvPr>
        </p:nvSpPr>
        <p:spPr/>
        <p:txBody>
          <a:bodyPr/>
          <a:lstStyle/>
          <a:p>
            <a:r>
              <a:rPr lang="en-US" dirty="0" smtClean="0"/>
              <a:t>Milk Sampling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endParaRPr lang="en-US" dirty="0"/>
          </a:p>
        </p:txBody>
      </p:sp>
      <p:sp>
        <p:nvSpPr>
          <p:cNvPr id="3" name="Title 2"/>
          <p:cNvSpPr>
            <a:spLocks noGrp="1"/>
          </p:cNvSpPr>
          <p:nvPr>
            <p:ph type="title"/>
          </p:nvPr>
        </p:nvSpPr>
        <p:spPr>
          <a:xfrm>
            <a:off x="381000" y="304800"/>
            <a:ext cx="8229600" cy="1447800"/>
          </a:xfrm>
        </p:spPr>
        <p:txBody>
          <a:bodyPr/>
          <a:lstStyle/>
          <a:p>
            <a:r>
              <a:rPr lang="en-US" dirty="0" smtClean="0"/>
              <a:t> </a:t>
            </a:r>
            <a:endParaRPr lang="en-US" dirty="0"/>
          </a:p>
        </p:txBody>
      </p:sp>
      <p:sp>
        <p:nvSpPr>
          <p:cNvPr id="4" name="Rectangle 3"/>
          <p:cNvSpPr/>
          <p:nvPr/>
        </p:nvSpPr>
        <p:spPr>
          <a:xfrm>
            <a:off x="304800" y="381000"/>
            <a:ext cx="8229600" cy="6678751"/>
          </a:xfrm>
          <a:prstGeom prst="rect">
            <a:avLst/>
          </a:prstGeom>
        </p:spPr>
        <p:txBody>
          <a:bodyPr wrap="square">
            <a:spAutoFit/>
          </a:bodyPr>
          <a:lstStyle/>
          <a:p>
            <a:r>
              <a:rPr lang="en-US" sz="2000" b="1" dirty="0" smtClean="0"/>
              <a:t>Sampling liquid milk from a single container</a:t>
            </a:r>
          </a:p>
          <a:p>
            <a:endParaRPr lang="en-US" dirty="0" smtClean="0"/>
          </a:p>
          <a:p>
            <a:pPr>
              <a:buFont typeface="Wingdings" pitchFamily="2" charset="2"/>
              <a:buChar char="ü"/>
            </a:pPr>
            <a:r>
              <a:rPr lang="en-US" sz="2000" dirty="0" smtClean="0"/>
              <a:t>Mix </a:t>
            </a:r>
            <a:r>
              <a:rPr lang="en-US" sz="2000" dirty="0"/>
              <a:t>the milk mechanically and then draw the required quantity of </a:t>
            </a:r>
            <a:r>
              <a:rPr lang="en-US" sz="2000" dirty="0" smtClean="0"/>
              <a:t>sample</a:t>
            </a:r>
          </a:p>
          <a:p>
            <a:pPr>
              <a:buFont typeface="Wingdings" pitchFamily="2" charset="2"/>
              <a:buChar char="ü"/>
            </a:pPr>
            <a:endParaRPr lang="en-US" sz="2000" b="1" dirty="0" smtClean="0"/>
          </a:p>
          <a:p>
            <a:r>
              <a:rPr lang="en-US" sz="2000" b="1" dirty="0"/>
              <a:t> collecting a composite </a:t>
            </a:r>
            <a:r>
              <a:rPr lang="en-US" sz="2000" b="1" dirty="0" smtClean="0"/>
              <a:t>sample from several container</a:t>
            </a:r>
          </a:p>
          <a:p>
            <a:endParaRPr lang="en-US" b="1" dirty="0"/>
          </a:p>
          <a:p>
            <a:pPr>
              <a:buFont typeface="Wingdings" pitchFamily="2" charset="2"/>
              <a:buChar char="ü"/>
            </a:pPr>
            <a:r>
              <a:rPr lang="en-US" sz="2000" dirty="0"/>
              <a:t>A composite sample is the quantity of milk obtained by mixing proportional parts of different milks</a:t>
            </a:r>
            <a:r>
              <a:rPr lang="en-US" sz="2000" dirty="0" smtClean="0"/>
              <a:t>.</a:t>
            </a:r>
            <a:r>
              <a:rPr lang="en-US" sz="2000" dirty="0"/>
              <a:t> A sample is then picked from the composite sample to represent the whole </a:t>
            </a:r>
            <a:r>
              <a:rPr lang="en-US" sz="2000" dirty="0" smtClean="0"/>
              <a:t>lot.</a:t>
            </a:r>
          </a:p>
          <a:p>
            <a:endParaRPr lang="en-US" sz="2000" dirty="0" smtClean="0"/>
          </a:p>
          <a:p>
            <a:r>
              <a:rPr lang="en-US" sz="2000" b="1" dirty="0"/>
              <a:t>Sampling liquid milk from storage tanks and road </a:t>
            </a:r>
            <a:r>
              <a:rPr lang="en-US" sz="2000" b="1" dirty="0" smtClean="0"/>
              <a:t>tankers</a:t>
            </a:r>
          </a:p>
          <a:p>
            <a:endParaRPr lang="en-US" sz="2000" b="1" dirty="0"/>
          </a:p>
          <a:p>
            <a:r>
              <a:rPr lang="en-US" sz="2000" dirty="0"/>
              <a:t>Storage tanks usually have agitators used to mix the milk. Ensure the milk is mixed gently for about 15 minutes in the tank and in case there are no mechanical agitators, mix the milk mechanically using a stirrer and then pick the sample using a dipper.</a:t>
            </a:r>
            <a:endParaRPr lang="en-US" sz="2000" b="1" dirty="0" smtClean="0"/>
          </a:p>
          <a:p>
            <a:endParaRPr lang="en-US" b="1" dirty="0"/>
          </a:p>
          <a:p>
            <a:endParaRPr lang="en-US" b="1" dirty="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Pick the samples proportionate to the size of the tank. The minimum amount of the sample should not be less than 500 </a:t>
            </a:r>
            <a:r>
              <a:rPr lang="en-US" dirty="0" err="1" smtClean="0"/>
              <a:t>mls</a:t>
            </a:r>
            <a:r>
              <a:rPr lang="en-US" dirty="0" smtClean="0"/>
              <a:t>.</a:t>
            </a:r>
          </a:p>
          <a:p>
            <a:r>
              <a:rPr lang="en-US" dirty="0" smtClean="0"/>
              <a:t>Most modern tanks and tankers have automatic samplers from which you obtain the sample after the contents have been uniformly mixed.</a:t>
            </a:r>
          </a:p>
          <a:p>
            <a:endParaRPr lang="en-US" dirty="0"/>
          </a:p>
        </p:txBody>
      </p:sp>
      <p:sp>
        <p:nvSpPr>
          <p:cNvPr id="3" name="Title 2"/>
          <p:cNvSpPr>
            <a:spLocks noGrp="1"/>
          </p:cNvSpPr>
          <p:nvPr>
            <p:ph type="title"/>
          </p:nvPr>
        </p:nvSpPr>
        <p:spPr/>
        <p:txBody>
          <a:bodyPr/>
          <a:lstStyle/>
          <a:p>
            <a:r>
              <a:rPr lang="en-US" dirty="0" smtClean="0"/>
              <a:t>Milk Sampling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27650" name="AutoShape 2" descr="http://8s8d1yr3b22vu4nq3xj6ty15.wpengine.netdna-cdn.com/wp-content/uploads/2016/07/milksampler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http://8s8d1yr3b22vu4nq3xj6ty15.wpengine.netdna-cdn.com/wp-content/uploads/2016/07/milksampler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i.ytimg.com/vi/1sSkhXhXQ3E/hq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205</TotalTime>
  <Words>271</Words>
  <Application>Microsoft Office PowerPoint</Application>
  <PresentationFormat>On-screen Show (4:3)</PresentationFormat>
  <Paragraphs>34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Slide 1</vt:lpstr>
      <vt:lpstr>Milk sampling and diseases.</vt:lpstr>
      <vt:lpstr>Group Members</vt:lpstr>
      <vt:lpstr>Sampling Milk</vt:lpstr>
      <vt:lpstr>Milk Sampling </vt:lpstr>
      <vt:lpstr> </vt:lpstr>
      <vt:lpstr>Milk Sampling </vt:lpstr>
      <vt:lpstr>Slide 8</vt:lpstr>
      <vt:lpstr>Slide 9</vt:lpstr>
      <vt:lpstr>Slide 10</vt:lpstr>
      <vt:lpstr>Slide 11</vt:lpstr>
      <vt:lpstr>Slide 12</vt:lpstr>
      <vt:lpstr>Slide 13</vt:lpstr>
      <vt:lpstr>Slide 14</vt:lpstr>
      <vt:lpstr>Mastitus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Home</cp:lastModifiedBy>
  <cp:revision>49</cp:revision>
  <dcterms:created xsi:type="dcterms:W3CDTF">2018-12-11T11:46:46Z</dcterms:created>
  <dcterms:modified xsi:type="dcterms:W3CDTF">2018-12-12T14:03:03Z</dcterms:modified>
</cp:coreProperties>
</file>