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8" r:id="rId12"/>
    <p:sldId id="269" r:id="rId13"/>
    <p:sldId id="292" r:id="rId14"/>
    <p:sldId id="270" r:id="rId15"/>
    <p:sldId id="271" r:id="rId16"/>
    <p:sldId id="272" r:id="rId17"/>
    <p:sldId id="273" r:id="rId18"/>
    <p:sldId id="274" r:id="rId19"/>
    <p:sldId id="275" r:id="rId20"/>
    <p:sldId id="277" r:id="rId21"/>
    <p:sldId id="278" r:id="rId22"/>
    <p:sldId id="279" r:id="rId23"/>
    <p:sldId id="280" r:id="rId24"/>
    <p:sldId id="281" r:id="rId25"/>
    <p:sldId id="290" r:id="rId26"/>
    <p:sldId id="291" r:id="rId27"/>
    <p:sldId id="287" r:id="rId28"/>
    <p:sldId id="288" r:id="rId29"/>
    <p:sldId id="289" r:id="rId30"/>
    <p:sldId id="286" r:id="rId31"/>
    <p:sldId id="282" r:id="rId32"/>
    <p:sldId id="283" r:id="rId33"/>
    <p:sldId id="284"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65665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165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4126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79166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9176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63978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06022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99638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1260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1605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3026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00620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1914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414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1044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06329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11/26/2018</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83067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Requirements Validation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07234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GB"/>
              <a:t>Review activities</a:t>
            </a:r>
          </a:p>
        </p:txBody>
      </p:sp>
      <p:sp>
        <p:nvSpPr>
          <p:cNvPr id="12291" name="Rectangle 3"/>
          <p:cNvSpPr>
            <a:spLocks noGrp="1" noChangeArrowheads="1"/>
          </p:cNvSpPr>
          <p:nvPr>
            <p:ph idx="1"/>
          </p:nvPr>
        </p:nvSpPr>
        <p:spPr>
          <a:xfrm>
            <a:off x="1600201" y="1600200"/>
            <a:ext cx="6934200" cy="4311022"/>
          </a:xfrm>
          <a:noFill/>
          <a:ln/>
        </p:spPr>
        <p:txBody>
          <a:bodyPr>
            <a:normAutofit/>
          </a:bodyPr>
          <a:lstStyle/>
          <a:p>
            <a:r>
              <a:rPr lang="en-GB" sz="2400" dirty="0"/>
              <a:t>Hold review meeting  </a:t>
            </a:r>
          </a:p>
          <a:p>
            <a:pPr lvl="1"/>
            <a:r>
              <a:rPr lang="en-GB" sz="2000" dirty="0"/>
              <a:t>Individual comments and problems are discussed and a set of actions to address the problems is agreed.</a:t>
            </a:r>
          </a:p>
          <a:p>
            <a:r>
              <a:rPr lang="en-GB" sz="2400" dirty="0"/>
              <a:t>Follow-up actions  </a:t>
            </a:r>
          </a:p>
          <a:p>
            <a:pPr lvl="1"/>
            <a:r>
              <a:rPr lang="en-GB" sz="2000" dirty="0"/>
              <a:t>The chair of the review checks that the agreed actions have been carried out.</a:t>
            </a:r>
          </a:p>
          <a:p>
            <a:r>
              <a:rPr lang="en-GB" sz="2400" dirty="0"/>
              <a:t>Revise document  </a:t>
            </a:r>
          </a:p>
          <a:p>
            <a:pPr lvl="1"/>
            <a:r>
              <a:rPr lang="en-GB" sz="2000" dirty="0"/>
              <a:t>The requirements document is revised to reflect the agreed actions. At this stage, it may be accepted or it may be re-reviewed</a:t>
            </a:r>
          </a:p>
        </p:txBody>
      </p:sp>
    </p:spTree>
    <p:extLst>
      <p:ext uri="{BB962C8B-B14F-4D97-AF65-F5344CB8AC3E}">
        <p14:creationId xmlns:p14="http://schemas.microsoft.com/office/powerpoint/2010/main" val="1933132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bg/>
                                          </p:spTgt>
                                        </p:tgtEl>
                                        <p:attrNameLst>
                                          <p:attrName>style.visibility</p:attrName>
                                        </p:attrNameLst>
                                      </p:cBhvr>
                                      <p:to>
                                        <p:strVal val="visible"/>
                                      </p:to>
                                    </p:set>
                                    <p:anim calcmode="lin" valueType="num">
                                      <p:cBhvr additive="base">
                                        <p:cTn id="7" dur="500" fill="hold"/>
                                        <p:tgtEl>
                                          <p:spTgt spid="1229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 calcmode="lin" valueType="num">
                                      <p:cBhvr additive="base">
                                        <p:cTn id="17"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anim calcmode="lin" valueType="num">
                                      <p:cBhvr additive="base">
                                        <p:cTn id="23"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291">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 calcmode="lin" valueType="num">
                                      <p:cBhvr additive="base">
                                        <p:cTn id="27"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291">
                                            <p:txEl>
                                              <p:pRg st="4" end="4"/>
                                            </p:txEl>
                                          </p:spTgt>
                                        </p:tgtEl>
                                        <p:attrNameLst>
                                          <p:attrName>style.visibility</p:attrName>
                                        </p:attrNameLst>
                                      </p:cBhvr>
                                      <p:to>
                                        <p:strVal val="visible"/>
                                      </p:to>
                                    </p:set>
                                    <p:anim calcmode="lin" valueType="num">
                                      <p:cBhvr additive="base">
                                        <p:cTn id="33"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2291">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 calcmode="lin" valueType="num">
                                      <p:cBhvr additive="base">
                                        <p:cTn id="37"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Time required for requirements review</a:t>
            </a:r>
          </a:p>
        </p:txBody>
      </p:sp>
      <p:sp>
        <p:nvSpPr>
          <p:cNvPr id="3" name="Content Placeholder 2"/>
          <p:cNvSpPr>
            <a:spLocks noGrp="1"/>
          </p:cNvSpPr>
          <p:nvPr>
            <p:ph idx="1"/>
          </p:nvPr>
        </p:nvSpPr>
        <p:spPr>
          <a:xfrm>
            <a:off x="1447800" y="2133600"/>
            <a:ext cx="6591985" cy="3777622"/>
          </a:xfrm>
        </p:spPr>
        <p:txBody>
          <a:bodyPr>
            <a:noAutofit/>
          </a:bodyPr>
          <a:lstStyle/>
          <a:p>
            <a:r>
              <a:rPr lang="en-US" sz="2400" dirty="0"/>
              <a:t>Depends on the size of requirements document</a:t>
            </a:r>
          </a:p>
          <a:p>
            <a:r>
              <a:rPr lang="en-US" sz="2400" dirty="0"/>
              <a:t>Program inspection</a:t>
            </a:r>
          </a:p>
          <a:p>
            <a:pPr lvl="1"/>
            <a:r>
              <a:rPr lang="en-US" sz="2000" dirty="0"/>
              <a:t>About 125 lines of code per hour can be inspected, with the same time required for preparation</a:t>
            </a:r>
          </a:p>
          <a:p>
            <a:r>
              <a:rPr lang="en-US" sz="2400" dirty="0"/>
              <a:t>Requirements review</a:t>
            </a:r>
          </a:p>
          <a:p>
            <a:pPr lvl="1"/>
            <a:r>
              <a:rPr lang="en-US" sz="2000" dirty="0"/>
              <a:t>Probably about 20-40 requirements per hour could be reviewed, depending on the size of requirement. A comparable time is required for preparation</a:t>
            </a:r>
          </a:p>
          <a:p>
            <a:pPr lvl="1"/>
            <a:endParaRPr lang="en-US" sz="2000" dirty="0"/>
          </a:p>
        </p:txBody>
      </p:sp>
    </p:spTree>
    <p:extLst>
      <p:ext uri="{BB962C8B-B14F-4D97-AF65-F5344CB8AC3E}">
        <p14:creationId xmlns:p14="http://schemas.microsoft.com/office/powerpoint/2010/main" val="416230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371600" y="609600"/>
            <a:ext cx="8229600" cy="1143000"/>
          </a:xfrm>
          <a:noFill/>
          <a:ln/>
        </p:spPr>
        <p:txBody>
          <a:bodyPr/>
          <a:lstStyle/>
          <a:p>
            <a:r>
              <a:rPr lang="en-GB" dirty="0"/>
              <a:t>Pre-review checking</a:t>
            </a:r>
          </a:p>
        </p:txBody>
      </p:sp>
      <p:sp>
        <p:nvSpPr>
          <p:cNvPr id="14339" name="Rectangle 3"/>
          <p:cNvSpPr>
            <a:spLocks noGrp="1" noChangeArrowheads="1"/>
          </p:cNvSpPr>
          <p:nvPr>
            <p:ph idx="1"/>
          </p:nvPr>
        </p:nvSpPr>
        <p:spPr>
          <a:xfrm>
            <a:off x="762000" y="1524000"/>
            <a:ext cx="8153400" cy="4495800"/>
          </a:xfrm>
          <a:noFill/>
          <a:ln/>
        </p:spPr>
        <p:txBody>
          <a:bodyPr>
            <a:noAutofit/>
          </a:bodyPr>
          <a:lstStyle/>
          <a:p>
            <a:r>
              <a:rPr lang="en-GB" dirty="0"/>
              <a:t>Reviews are expensive because they involve a number of people spending time reading and checking the requirements document</a:t>
            </a:r>
          </a:p>
          <a:p>
            <a:r>
              <a:rPr lang="en-GB" dirty="0"/>
              <a:t>This expense can be reduced by using pre-review checking where one person checks the document and looks for straightforward problems such as</a:t>
            </a:r>
          </a:p>
          <a:p>
            <a:pPr lvl="1"/>
            <a:r>
              <a:rPr lang="en-GB" sz="1800" dirty="0"/>
              <a:t>missing requirements, </a:t>
            </a:r>
          </a:p>
          <a:p>
            <a:pPr lvl="1"/>
            <a:r>
              <a:rPr lang="en-GB" sz="1800" dirty="0"/>
              <a:t>lack of conformance to standards, </a:t>
            </a:r>
          </a:p>
          <a:p>
            <a:pPr lvl="1"/>
            <a:r>
              <a:rPr lang="en-GB" sz="1800" dirty="0"/>
              <a:t>typographical errors, </a:t>
            </a:r>
          </a:p>
          <a:p>
            <a:pPr lvl="1"/>
            <a:r>
              <a:rPr lang="en-GB" sz="1800" dirty="0"/>
              <a:t>Diagrams and figures are not labelled</a:t>
            </a:r>
          </a:p>
          <a:p>
            <a:pPr lvl="1"/>
            <a:r>
              <a:rPr lang="en-GB" sz="1800" dirty="0"/>
              <a:t>Pages are not numbered</a:t>
            </a:r>
          </a:p>
          <a:p>
            <a:pPr lvl="1"/>
            <a:r>
              <a:rPr lang="en-GB" sz="1800" dirty="0"/>
              <a:t>Requirements which are labelled “to be completed”</a:t>
            </a:r>
          </a:p>
        </p:txBody>
      </p:sp>
    </p:spTree>
    <p:extLst>
      <p:ext uri="{BB962C8B-B14F-4D97-AF65-F5344CB8AC3E}">
        <p14:creationId xmlns:p14="http://schemas.microsoft.com/office/powerpoint/2010/main" val="6670655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bg/>
                                          </p:spTgt>
                                        </p:tgtEl>
                                        <p:attrNameLst>
                                          <p:attrName>style.visibility</p:attrName>
                                        </p:attrNameLst>
                                      </p:cBhvr>
                                      <p:to>
                                        <p:strVal val="visible"/>
                                      </p:to>
                                    </p:set>
                                    <p:anim calcmode="lin" valueType="num">
                                      <p:cBhvr additive="base">
                                        <p:cTn id="7" dur="500" fill="hold"/>
                                        <p:tgtEl>
                                          <p:spTgt spid="1433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calcmode="lin" valueType="num">
                                      <p:cBhvr additive="base">
                                        <p:cTn id="13"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1" end="1"/>
                                            </p:txEl>
                                          </p:spTgt>
                                        </p:tgtEl>
                                        <p:attrNameLst>
                                          <p:attrName>style.visibility</p:attrName>
                                        </p:attrNameLst>
                                      </p:cBhvr>
                                      <p:to>
                                        <p:strVal val="visible"/>
                                      </p:to>
                                    </p:set>
                                    <p:anim calcmode="lin" valueType="num">
                                      <p:cBhvr additive="base">
                                        <p:cTn id="19"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339">
                                            <p:txEl>
                                              <p:pRg st="2" end="2"/>
                                            </p:txEl>
                                          </p:spTgt>
                                        </p:tgtEl>
                                        <p:attrNameLst>
                                          <p:attrName>style.visibility</p:attrName>
                                        </p:attrNameLst>
                                      </p:cBhvr>
                                      <p:to>
                                        <p:strVal val="visible"/>
                                      </p:to>
                                    </p:set>
                                    <p:anim calcmode="lin" valueType="num">
                                      <p:cBhvr additive="base">
                                        <p:cTn id="23"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4339">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339">
                                            <p:txEl>
                                              <p:pRg st="3" end="3"/>
                                            </p:txEl>
                                          </p:spTgt>
                                        </p:tgtEl>
                                        <p:attrNameLst>
                                          <p:attrName>style.visibility</p:attrName>
                                        </p:attrNameLst>
                                      </p:cBhvr>
                                      <p:to>
                                        <p:strVal val="visible"/>
                                      </p:to>
                                    </p:set>
                                    <p:anim calcmode="lin" valueType="num">
                                      <p:cBhvr additive="base">
                                        <p:cTn id="27"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4339">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339">
                                            <p:txEl>
                                              <p:pRg st="4" end="4"/>
                                            </p:txEl>
                                          </p:spTgt>
                                        </p:tgtEl>
                                        <p:attrNameLst>
                                          <p:attrName>style.visibility</p:attrName>
                                        </p:attrNameLst>
                                      </p:cBhvr>
                                      <p:to>
                                        <p:strVal val="visible"/>
                                      </p:to>
                                    </p:set>
                                    <p:anim calcmode="lin" valueType="num">
                                      <p:cBhvr additive="base">
                                        <p:cTn id="31"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39">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339">
                                            <p:txEl>
                                              <p:pRg st="5" end="5"/>
                                            </p:txEl>
                                          </p:spTgt>
                                        </p:tgtEl>
                                        <p:attrNameLst>
                                          <p:attrName>style.visibility</p:attrName>
                                        </p:attrNameLst>
                                      </p:cBhvr>
                                      <p:to>
                                        <p:strVal val="visible"/>
                                      </p:to>
                                    </p:set>
                                    <p:anim calcmode="lin" valueType="num">
                                      <p:cBhvr additive="base">
                                        <p:cTn id="35"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4339">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4339">
                                            <p:txEl>
                                              <p:pRg st="6" end="6"/>
                                            </p:txEl>
                                          </p:spTgt>
                                        </p:tgtEl>
                                        <p:attrNameLst>
                                          <p:attrName>style.visibility</p:attrName>
                                        </p:attrNameLst>
                                      </p:cBhvr>
                                      <p:to>
                                        <p:strVal val="visible"/>
                                      </p:to>
                                    </p:set>
                                    <p:anim calcmode="lin" valueType="num">
                                      <p:cBhvr additive="base">
                                        <p:cTn id="39" dur="5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4339">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4339">
                                            <p:txEl>
                                              <p:pRg st="7" end="7"/>
                                            </p:txEl>
                                          </p:spTgt>
                                        </p:tgtEl>
                                        <p:attrNameLst>
                                          <p:attrName>style.visibility</p:attrName>
                                        </p:attrNameLst>
                                      </p:cBhvr>
                                      <p:to>
                                        <p:strVal val="visible"/>
                                      </p:to>
                                    </p:set>
                                    <p:anim calcmode="lin" valueType="num">
                                      <p:cBhvr additive="base">
                                        <p:cTn id="43" dur="5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33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Pre-review checking</a:t>
            </a:r>
            <a:endParaRPr lang="en-US"/>
          </a:p>
        </p:txBody>
      </p:sp>
      <p:sp>
        <p:nvSpPr>
          <p:cNvPr id="3" name="Content Placeholder 2"/>
          <p:cNvSpPr>
            <a:spLocks noGrp="1"/>
          </p:cNvSpPr>
          <p:nvPr>
            <p:ph idx="1"/>
          </p:nvPr>
        </p:nvSpPr>
        <p:spPr>
          <a:xfrm>
            <a:off x="1752600" y="1981200"/>
            <a:ext cx="6591985" cy="3777622"/>
          </a:xfrm>
        </p:spPr>
        <p:txBody>
          <a:bodyPr>
            <a:noAutofit/>
          </a:bodyPr>
          <a:lstStyle/>
          <a:p>
            <a:r>
              <a:rPr lang="en-GB" sz="2000" dirty="0"/>
              <a:t>Document may be returned for correction to the requirements engineering team, if there is enough time to allow for  re-issue of the document </a:t>
            </a:r>
          </a:p>
          <a:p>
            <a:pPr marL="0" indent="0">
              <a:buNone/>
            </a:pPr>
            <a:r>
              <a:rPr lang="en-GB" sz="2000" dirty="0"/>
              <a:t>OR</a:t>
            </a:r>
          </a:p>
          <a:p>
            <a:r>
              <a:rPr lang="en-GB" sz="2000" dirty="0"/>
              <a:t>Note the deviations from the standard and distribute this to document reviewers. This saves the cost and time of creating a new version of the requirements  document</a:t>
            </a:r>
          </a:p>
          <a:p>
            <a:r>
              <a:rPr lang="en-GB" sz="2000" dirty="0"/>
              <a:t>Unless the requirements document is very large, the initial check of the requirements should not normally take more than a day. </a:t>
            </a:r>
          </a:p>
        </p:txBody>
      </p:sp>
    </p:spTree>
    <p:extLst>
      <p:ext uri="{BB962C8B-B14F-4D97-AF65-F5344CB8AC3E}">
        <p14:creationId xmlns:p14="http://schemas.microsoft.com/office/powerpoint/2010/main" val="1295890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GB"/>
              <a:t>Pre-review checking</a:t>
            </a:r>
          </a:p>
        </p:txBody>
      </p:sp>
      <p:graphicFrame>
        <p:nvGraphicFramePr>
          <p:cNvPr id="15363" name="Object 3"/>
          <p:cNvGraphicFramePr>
            <a:graphicFrameLocks/>
          </p:cNvGraphicFramePr>
          <p:nvPr/>
        </p:nvGraphicFramePr>
        <p:xfrm>
          <a:off x="304800" y="2247900"/>
          <a:ext cx="8534400" cy="2447925"/>
        </p:xfrm>
        <a:graphic>
          <a:graphicData uri="http://schemas.openxmlformats.org/presentationml/2006/ole">
            <mc:AlternateContent xmlns:mc="http://schemas.openxmlformats.org/markup-compatibility/2006">
              <mc:Choice xmlns:v="urn:schemas-microsoft-com:vml" Requires="v">
                <p:oleObj spid="_x0000_s3133" name="Document" r:id="rId3" imgW="0" imgH="0" progId="Word.Document.6">
                  <p:embed/>
                </p:oleObj>
              </mc:Choice>
              <mc:Fallback>
                <p:oleObj name="Document" r:id="rId3" imgW="0" imgH="0" progId="Word.Document.6">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247900"/>
                        <a:ext cx="8534400"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1531311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143000"/>
          </a:xfrm>
          <a:noFill/>
          <a:ln/>
        </p:spPr>
        <p:txBody>
          <a:bodyPr/>
          <a:lstStyle/>
          <a:p>
            <a:r>
              <a:rPr lang="en-GB" dirty="0"/>
              <a:t>Review team membership</a:t>
            </a:r>
          </a:p>
        </p:txBody>
      </p:sp>
      <p:sp>
        <p:nvSpPr>
          <p:cNvPr id="16387" name="Rectangle 3"/>
          <p:cNvSpPr>
            <a:spLocks noGrp="1" noChangeArrowheads="1"/>
          </p:cNvSpPr>
          <p:nvPr>
            <p:ph idx="1"/>
          </p:nvPr>
        </p:nvSpPr>
        <p:spPr>
          <a:xfrm>
            <a:off x="990600" y="685800"/>
            <a:ext cx="8229600" cy="4525963"/>
          </a:xfrm>
          <a:noFill/>
          <a:ln/>
        </p:spPr>
        <p:txBody>
          <a:bodyPr>
            <a:noAutofit/>
          </a:bodyPr>
          <a:lstStyle/>
          <a:p>
            <a:r>
              <a:rPr lang="en-GB" sz="2000" b="1" dirty="0"/>
              <a:t>Reviews should involve a number of stakeholders drawn from different backgrounds</a:t>
            </a:r>
          </a:p>
          <a:p>
            <a:pPr lvl="1"/>
            <a:r>
              <a:rPr lang="en-GB" sz="2000" dirty="0"/>
              <a:t>System end user representative</a:t>
            </a:r>
          </a:p>
          <a:p>
            <a:pPr lvl="1"/>
            <a:r>
              <a:rPr lang="en-GB" sz="2000" dirty="0"/>
              <a:t>Customer representative</a:t>
            </a:r>
          </a:p>
          <a:p>
            <a:pPr lvl="1"/>
            <a:r>
              <a:rPr lang="en-GB" sz="2000" dirty="0"/>
              <a:t>Domain expert</a:t>
            </a:r>
          </a:p>
          <a:p>
            <a:pPr lvl="1"/>
            <a:r>
              <a:rPr lang="en-GB" sz="2000" dirty="0"/>
              <a:t>Software engineer responsible for design and development</a:t>
            </a:r>
          </a:p>
          <a:p>
            <a:pPr lvl="1"/>
            <a:r>
              <a:rPr lang="en-GB" sz="2000" dirty="0"/>
              <a:t>Requirements engineers</a:t>
            </a:r>
          </a:p>
          <a:p>
            <a:r>
              <a:rPr lang="en-GB" sz="2000" b="1" dirty="0"/>
              <a:t>People from different backgrounds bring different skills and knowledge to the review.</a:t>
            </a:r>
          </a:p>
          <a:p>
            <a:pPr lvl="1"/>
            <a:r>
              <a:rPr lang="en-GB" sz="2000" dirty="0"/>
              <a:t> It is therefore more probable that requirements problems will be discovered.</a:t>
            </a:r>
          </a:p>
          <a:p>
            <a:r>
              <a:rPr lang="en-GB" sz="2000" b="1" dirty="0"/>
              <a:t>Stakeholders feel involved in the RE process and develop an understanding of the needs of other stakeholders. </a:t>
            </a:r>
          </a:p>
          <a:p>
            <a:pPr lvl="1"/>
            <a:r>
              <a:rPr lang="en-GB" sz="2000" dirty="0"/>
              <a:t>They are therefore more likely to understand, why changes to requirements which they have proposed is necessary.</a:t>
            </a:r>
          </a:p>
        </p:txBody>
      </p:sp>
    </p:spTree>
    <p:extLst>
      <p:ext uri="{BB962C8B-B14F-4D97-AF65-F5344CB8AC3E}">
        <p14:creationId xmlns:p14="http://schemas.microsoft.com/office/powerpoint/2010/main" val="41454780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bg/>
                                          </p:spTgt>
                                        </p:tgtEl>
                                        <p:attrNameLst>
                                          <p:attrName>style.visibility</p:attrName>
                                        </p:attrNameLst>
                                      </p:cBhvr>
                                      <p:to>
                                        <p:strVal val="visible"/>
                                      </p:to>
                                    </p:set>
                                    <p:anim calcmode="lin" valueType="num">
                                      <p:cBhvr additive="base">
                                        <p:cTn id="7" dur="500" fill="hold"/>
                                        <p:tgtEl>
                                          <p:spTgt spid="1638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 calcmode="lin" valueType="num">
                                      <p:cBhvr additive="base">
                                        <p:cTn id="13"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 calcmode="lin" valueType="num">
                                      <p:cBhvr additive="base">
                                        <p:cTn id="17"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7">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 calcmode="lin" valueType="num">
                                      <p:cBhvr additive="base">
                                        <p:cTn id="21"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6387">
                                            <p:txEl>
                                              <p:pRg st="4" end="4"/>
                                            </p:txEl>
                                          </p:spTgt>
                                        </p:tgtEl>
                                        <p:attrNameLst>
                                          <p:attrName>style.visibility</p:attrName>
                                        </p:attrNameLst>
                                      </p:cBhvr>
                                      <p:to>
                                        <p:strVal val="visible"/>
                                      </p:to>
                                    </p:set>
                                    <p:anim calcmode="lin" valueType="num">
                                      <p:cBhvr additive="base">
                                        <p:cTn id="29"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6387">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387">
                                            <p:txEl>
                                              <p:pRg st="5" end="5"/>
                                            </p:txEl>
                                          </p:spTgt>
                                        </p:tgtEl>
                                        <p:attrNameLst>
                                          <p:attrName>style.visibility</p:attrName>
                                        </p:attrNameLst>
                                      </p:cBhvr>
                                      <p:to>
                                        <p:strVal val="visible"/>
                                      </p:to>
                                    </p:set>
                                    <p:anim calcmode="lin" valueType="num">
                                      <p:cBhvr additive="base">
                                        <p:cTn id="33"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6387">
                                            <p:txEl>
                                              <p:pRg st="6" end="6"/>
                                            </p:txEl>
                                          </p:spTgt>
                                        </p:tgtEl>
                                        <p:attrNameLst>
                                          <p:attrName>style.visibility</p:attrName>
                                        </p:attrNameLst>
                                      </p:cBhvr>
                                      <p:to>
                                        <p:strVal val="visible"/>
                                      </p:to>
                                    </p:set>
                                    <p:anim calcmode="lin" valueType="num">
                                      <p:cBhvr additive="base">
                                        <p:cTn id="39"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6387">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387">
                                            <p:txEl>
                                              <p:pRg st="7" end="7"/>
                                            </p:txEl>
                                          </p:spTgt>
                                        </p:tgtEl>
                                        <p:attrNameLst>
                                          <p:attrName>style.visibility</p:attrName>
                                        </p:attrNameLst>
                                      </p:cBhvr>
                                      <p:to>
                                        <p:strVal val="visible"/>
                                      </p:to>
                                    </p:set>
                                    <p:anim calcmode="lin" valueType="num">
                                      <p:cBhvr additive="base">
                                        <p:cTn id="43" dur="5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387">
                                            <p:txEl>
                                              <p:pRg st="8" end="8"/>
                                            </p:txEl>
                                          </p:spTgt>
                                        </p:tgtEl>
                                        <p:attrNameLst>
                                          <p:attrName>style.visibility</p:attrName>
                                        </p:attrNameLst>
                                      </p:cBhvr>
                                      <p:to>
                                        <p:strVal val="visible"/>
                                      </p:to>
                                    </p:set>
                                    <p:anim calcmode="lin" valueType="num">
                                      <p:cBhvr additive="base">
                                        <p:cTn id="49"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387">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387">
                                            <p:txEl>
                                              <p:pRg st="9" end="9"/>
                                            </p:txEl>
                                          </p:spTgt>
                                        </p:tgtEl>
                                        <p:attrNameLst>
                                          <p:attrName>style.visibility</p:attrName>
                                        </p:attrNameLst>
                                      </p:cBhvr>
                                      <p:to>
                                        <p:strVal val="visible"/>
                                      </p:to>
                                    </p:set>
                                    <p:anim calcmode="lin" valueType="num">
                                      <p:cBhvr additive="base">
                                        <p:cTn id="53" dur="5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638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a:lstStyle/>
          <a:p>
            <a:r>
              <a:rPr lang="en-GB"/>
              <a:t>Review checklists</a:t>
            </a:r>
          </a:p>
        </p:txBody>
      </p:sp>
      <p:sp>
        <p:nvSpPr>
          <p:cNvPr id="17411" name="Rectangle 3"/>
          <p:cNvSpPr>
            <a:spLocks noGrp="1" noChangeArrowheads="1"/>
          </p:cNvSpPr>
          <p:nvPr>
            <p:ph idx="1"/>
          </p:nvPr>
        </p:nvSpPr>
        <p:spPr>
          <a:xfrm>
            <a:off x="1447800" y="1447800"/>
            <a:ext cx="7391399" cy="4876800"/>
          </a:xfrm>
          <a:noFill/>
          <a:ln/>
        </p:spPr>
        <p:txBody>
          <a:bodyPr>
            <a:noAutofit/>
          </a:bodyPr>
          <a:lstStyle/>
          <a:p>
            <a:r>
              <a:rPr lang="en-GB" sz="2000" dirty="0" err="1"/>
              <a:t>Understandability</a:t>
            </a:r>
            <a:endParaRPr lang="en-GB" sz="2000" dirty="0"/>
          </a:p>
          <a:p>
            <a:pPr lvl="1"/>
            <a:r>
              <a:rPr lang="en-GB" sz="1800" dirty="0"/>
              <a:t>Can readers of the document understand what the requirements mean?</a:t>
            </a:r>
          </a:p>
          <a:p>
            <a:r>
              <a:rPr lang="en-GB" sz="2000" dirty="0"/>
              <a:t>Redundancy</a:t>
            </a:r>
          </a:p>
          <a:p>
            <a:pPr lvl="1"/>
            <a:r>
              <a:rPr lang="en-GB" sz="1800" dirty="0"/>
              <a:t>Is information unnecessarily repeated in the requirements document?</a:t>
            </a:r>
          </a:p>
          <a:p>
            <a:r>
              <a:rPr lang="en-GB" sz="2000" dirty="0"/>
              <a:t>Completeness</a:t>
            </a:r>
          </a:p>
          <a:p>
            <a:pPr lvl="1"/>
            <a:r>
              <a:rPr lang="en-GB" sz="1800" dirty="0"/>
              <a:t>Does the checker know of any missing requirements or is there any information missing from individual requirement descriptions? </a:t>
            </a:r>
          </a:p>
          <a:p>
            <a:r>
              <a:rPr lang="en-GB" sz="2000" dirty="0"/>
              <a:t>Ambiguity</a:t>
            </a:r>
          </a:p>
          <a:p>
            <a:pPr lvl="1"/>
            <a:r>
              <a:rPr lang="en-GB" sz="1800" dirty="0"/>
              <a:t>Are the requirements expressed using terms which are clearly defined?  Could readers from different backgrounds make different interpretations of the requirements? 	</a:t>
            </a:r>
          </a:p>
        </p:txBody>
      </p:sp>
    </p:spTree>
    <p:extLst>
      <p:ext uri="{BB962C8B-B14F-4D97-AF65-F5344CB8AC3E}">
        <p14:creationId xmlns:p14="http://schemas.microsoft.com/office/powerpoint/2010/main" val="31825275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bg/>
                                          </p:spTgt>
                                        </p:tgtEl>
                                        <p:attrNameLst>
                                          <p:attrName>style.visibility</p:attrName>
                                        </p:attrNameLst>
                                      </p:cBhvr>
                                      <p:to>
                                        <p:strVal val="visible"/>
                                      </p:to>
                                    </p:set>
                                    <p:anim calcmode="lin" valueType="num">
                                      <p:cBhvr additive="base">
                                        <p:cTn id="7" dur="500" fill="hold"/>
                                        <p:tgtEl>
                                          <p:spTgt spid="1741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additive="base">
                                        <p:cTn id="13"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 calcmode="lin" valueType="num">
                                      <p:cBhvr additive="base">
                                        <p:cTn id="17"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411">
                                            <p:txEl>
                                              <p:pRg st="2" end="2"/>
                                            </p:txEl>
                                          </p:spTgt>
                                        </p:tgtEl>
                                        <p:attrNameLst>
                                          <p:attrName>style.visibility</p:attrName>
                                        </p:attrNameLst>
                                      </p:cBhvr>
                                      <p:to>
                                        <p:strVal val="visible"/>
                                      </p:to>
                                    </p:set>
                                    <p:anim calcmode="lin" valueType="num">
                                      <p:cBhvr additive="base">
                                        <p:cTn id="23"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7411">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411">
                                            <p:txEl>
                                              <p:pRg st="3" end="3"/>
                                            </p:txEl>
                                          </p:spTgt>
                                        </p:tgtEl>
                                        <p:attrNameLst>
                                          <p:attrName>style.visibility</p:attrName>
                                        </p:attrNameLst>
                                      </p:cBhvr>
                                      <p:to>
                                        <p:strVal val="visible"/>
                                      </p:to>
                                    </p:set>
                                    <p:anim calcmode="lin" valueType="num">
                                      <p:cBhvr additive="base">
                                        <p:cTn id="27"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7411">
                                            <p:txEl>
                                              <p:pRg st="4" end="4"/>
                                            </p:txEl>
                                          </p:spTgt>
                                        </p:tgtEl>
                                        <p:attrNameLst>
                                          <p:attrName>style.visibility</p:attrName>
                                        </p:attrNameLst>
                                      </p:cBhvr>
                                      <p:to>
                                        <p:strVal val="visible"/>
                                      </p:to>
                                    </p:set>
                                    <p:anim calcmode="lin" valueType="num">
                                      <p:cBhvr additive="base">
                                        <p:cTn id="33"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7411">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additive="base">
                                        <p:cTn id="37"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411">
                                            <p:txEl>
                                              <p:pRg st="6" end="6"/>
                                            </p:txEl>
                                          </p:spTgt>
                                        </p:tgtEl>
                                        <p:attrNameLst>
                                          <p:attrName>style.visibility</p:attrName>
                                        </p:attrNameLst>
                                      </p:cBhvr>
                                      <p:to>
                                        <p:strVal val="visible"/>
                                      </p:to>
                                    </p:set>
                                    <p:anim calcmode="lin" valueType="num">
                                      <p:cBhvr additive="base">
                                        <p:cTn id="43"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411">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411">
                                            <p:txEl>
                                              <p:pRg st="7" end="7"/>
                                            </p:txEl>
                                          </p:spTgt>
                                        </p:tgtEl>
                                        <p:attrNameLst>
                                          <p:attrName>style.visibility</p:attrName>
                                        </p:attrNameLst>
                                      </p:cBhvr>
                                      <p:to>
                                        <p:strVal val="visible"/>
                                      </p:to>
                                    </p:set>
                                    <p:anim calcmode="lin" valueType="num">
                                      <p:cBhvr additive="base">
                                        <p:cTn id="47" dur="5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4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GB" dirty="0"/>
              <a:t>Review </a:t>
            </a:r>
            <a:r>
              <a:rPr lang="en-GB"/>
              <a:t>checklists items</a:t>
            </a:r>
          </a:p>
        </p:txBody>
      </p:sp>
      <p:sp>
        <p:nvSpPr>
          <p:cNvPr id="18435" name="Rectangle 3"/>
          <p:cNvSpPr>
            <a:spLocks noGrp="1" noChangeArrowheads="1"/>
          </p:cNvSpPr>
          <p:nvPr>
            <p:ph idx="1"/>
          </p:nvPr>
        </p:nvSpPr>
        <p:spPr>
          <a:xfrm>
            <a:off x="500034" y="1523968"/>
            <a:ext cx="8229600" cy="4572032"/>
          </a:xfrm>
          <a:noFill/>
          <a:ln/>
        </p:spPr>
        <p:txBody>
          <a:bodyPr>
            <a:normAutofit/>
          </a:bodyPr>
          <a:lstStyle/>
          <a:p>
            <a:r>
              <a:rPr lang="en-GB" b="1" dirty="0"/>
              <a:t>Consistency</a:t>
            </a:r>
          </a:p>
          <a:p>
            <a:pPr lvl="1"/>
            <a:r>
              <a:rPr lang="en-GB" dirty="0"/>
              <a:t>Do the descriptions of different requirements include contradictions? </a:t>
            </a:r>
          </a:p>
          <a:p>
            <a:r>
              <a:rPr lang="en-GB" b="1" dirty="0"/>
              <a:t>Organisation</a:t>
            </a:r>
          </a:p>
          <a:p>
            <a:pPr lvl="1"/>
            <a:r>
              <a:rPr lang="en-GB" dirty="0"/>
              <a:t>Is the document structured in a sensible way? Are the descriptions of requirements organised so that related requirements are grouped?</a:t>
            </a:r>
          </a:p>
          <a:p>
            <a:r>
              <a:rPr lang="en-GB" b="1" dirty="0"/>
              <a:t>Conformance to standards</a:t>
            </a:r>
          </a:p>
          <a:p>
            <a:pPr lvl="1"/>
            <a:r>
              <a:rPr lang="en-GB" dirty="0"/>
              <a:t>Does the requirements document and individual requirements conform to defined standards? Are departures from the standards, justified?</a:t>
            </a:r>
          </a:p>
          <a:p>
            <a:r>
              <a:rPr lang="en-GB" b="1" dirty="0"/>
              <a:t>Traceability</a:t>
            </a:r>
          </a:p>
          <a:p>
            <a:pPr lvl="1"/>
            <a:r>
              <a:rPr lang="en-GB" dirty="0"/>
              <a:t>Are requirements unambiguously identified, include links to related requirements and to the reasons why these requirements have been included?</a:t>
            </a:r>
          </a:p>
        </p:txBody>
      </p:sp>
    </p:spTree>
    <p:extLst>
      <p:ext uri="{BB962C8B-B14F-4D97-AF65-F5344CB8AC3E}">
        <p14:creationId xmlns:p14="http://schemas.microsoft.com/office/powerpoint/2010/main" val="34758151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bg/>
                                          </p:spTgt>
                                        </p:tgtEl>
                                        <p:attrNameLst>
                                          <p:attrName>style.visibility</p:attrName>
                                        </p:attrNameLst>
                                      </p:cBhvr>
                                      <p:to>
                                        <p:strVal val="visible"/>
                                      </p:to>
                                    </p:set>
                                    <p:anim calcmode="lin" valueType="num">
                                      <p:cBhvr additive="base">
                                        <p:cTn id="7" dur="500" fill="hold"/>
                                        <p:tgtEl>
                                          <p:spTgt spid="1843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 calcmode="lin" valueType="num">
                                      <p:cBhvr additive="base">
                                        <p:cTn id="13"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 calcmode="lin" valueType="num">
                                      <p:cBhvr additive="base">
                                        <p:cTn id="17"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8435">
                                            <p:txEl>
                                              <p:pRg st="2" end="2"/>
                                            </p:txEl>
                                          </p:spTgt>
                                        </p:tgtEl>
                                        <p:attrNameLst>
                                          <p:attrName>style.visibility</p:attrName>
                                        </p:attrNameLst>
                                      </p:cBhvr>
                                      <p:to>
                                        <p:strVal val="visible"/>
                                      </p:to>
                                    </p:set>
                                    <p:anim calcmode="lin" valueType="num">
                                      <p:cBhvr additive="base">
                                        <p:cTn id="23"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 calcmode="lin" valueType="num">
                                      <p:cBhvr additive="base">
                                        <p:cTn id="27"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8435">
                                            <p:txEl>
                                              <p:pRg st="4" end="4"/>
                                            </p:txEl>
                                          </p:spTgt>
                                        </p:tgtEl>
                                        <p:attrNameLst>
                                          <p:attrName>style.visibility</p:attrName>
                                        </p:attrNameLst>
                                      </p:cBhvr>
                                      <p:to>
                                        <p:strVal val="visible"/>
                                      </p:to>
                                    </p:set>
                                    <p:anim calcmode="lin" valueType="num">
                                      <p:cBhvr additive="base">
                                        <p:cTn id="3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8435">
                                            <p:txEl>
                                              <p:pRg st="5" end="5"/>
                                            </p:txEl>
                                          </p:spTgt>
                                        </p:tgtEl>
                                        <p:attrNameLst>
                                          <p:attrName>style.visibility</p:attrName>
                                        </p:attrNameLst>
                                      </p:cBhvr>
                                      <p:to>
                                        <p:strVal val="visible"/>
                                      </p:to>
                                    </p:set>
                                    <p:anim calcmode="lin" valueType="num">
                                      <p:cBhvr additive="base">
                                        <p:cTn id="3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435">
                                            <p:txEl>
                                              <p:pRg st="6" end="6"/>
                                            </p:txEl>
                                          </p:spTgt>
                                        </p:tgtEl>
                                        <p:attrNameLst>
                                          <p:attrName>style.visibility</p:attrName>
                                        </p:attrNameLst>
                                      </p:cBhvr>
                                      <p:to>
                                        <p:strVal val="visible"/>
                                      </p:to>
                                    </p:set>
                                    <p:anim calcmode="lin" valueType="num">
                                      <p:cBhvr additive="base">
                                        <p:cTn id="43"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5">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8435">
                                            <p:txEl>
                                              <p:pRg st="7" end="7"/>
                                            </p:txEl>
                                          </p:spTgt>
                                        </p:tgtEl>
                                        <p:attrNameLst>
                                          <p:attrName>style.visibility</p:attrName>
                                        </p:attrNameLst>
                                      </p:cBhvr>
                                      <p:to>
                                        <p:strVal val="visible"/>
                                      </p:to>
                                    </p:set>
                                    <p:anim calcmode="lin" valueType="num">
                                      <p:cBhvr additive="base">
                                        <p:cTn id="47"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84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143000"/>
          </a:xfrm>
          <a:noFill/>
          <a:ln/>
        </p:spPr>
        <p:txBody>
          <a:bodyPr>
            <a:normAutofit/>
          </a:bodyPr>
          <a:lstStyle/>
          <a:p>
            <a:r>
              <a:rPr lang="en-GB" sz="2800" dirty="0"/>
              <a:t>Checklist questions and quality attributes</a:t>
            </a:r>
          </a:p>
        </p:txBody>
      </p:sp>
      <p:sp>
        <p:nvSpPr>
          <p:cNvPr id="19459" name="Rectangle 3"/>
          <p:cNvSpPr>
            <a:spLocks noGrp="1" noChangeArrowheads="1"/>
          </p:cNvSpPr>
          <p:nvPr>
            <p:ph idx="1"/>
          </p:nvPr>
        </p:nvSpPr>
        <p:spPr>
          <a:xfrm>
            <a:off x="1295400" y="533400"/>
            <a:ext cx="8153400" cy="4267200"/>
          </a:xfrm>
          <a:noFill/>
          <a:ln/>
        </p:spPr>
        <p:txBody>
          <a:bodyPr>
            <a:noAutofit/>
          </a:bodyPr>
          <a:lstStyle/>
          <a:p>
            <a:r>
              <a:rPr lang="en-GB" sz="1700" dirty="0"/>
              <a:t>Is each requirement uniquely identified?</a:t>
            </a:r>
          </a:p>
          <a:p>
            <a:r>
              <a:rPr lang="en-GB" sz="1700" dirty="0">
                <a:solidFill>
                  <a:srgbClr val="0070C0"/>
                </a:solidFill>
              </a:rPr>
              <a:t>Traceability, conformance to standard</a:t>
            </a:r>
          </a:p>
          <a:p>
            <a:r>
              <a:rPr lang="en-GB" sz="1700" dirty="0"/>
              <a:t>Are specialised terms defined in the glossary</a:t>
            </a:r>
          </a:p>
          <a:p>
            <a:r>
              <a:rPr lang="en-GB" sz="1700" dirty="0" err="1">
                <a:solidFill>
                  <a:srgbClr val="0070C0"/>
                </a:solidFill>
              </a:rPr>
              <a:t>Understandability</a:t>
            </a:r>
            <a:endParaRPr lang="en-GB" sz="1700" dirty="0">
              <a:solidFill>
                <a:srgbClr val="0070C0"/>
              </a:solidFill>
            </a:endParaRPr>
          </a:p>
          <a:p>
            <a:r>
              <a:rPr lang="en-GB" sz="1700" dirty="0"/>
              <a:t>Does a requirement stand on its own or do you have to examine other requirements to understand what it means?</a:t>
            </a:r>
          </a:p>
          <a:p>
            <a:r>
              <a:rPr lang="en-GB" sz="1700" dirty="0" err="1">
                <a:solidFill>
                  <a:srgbClr val="0070C0"/>
                </a:solidFill>
              </a:rPr>
              <a:t>Understandability</a:t>
            </a:r>
            <a:r>
              <a:rPr lang="en-GB" sz="1700" dirty="0">
                <a:solidFill>
                  <a:srgbClr val="0070C0"/>
                </a:solidFill>
              </a:rPr>
              <a:t>, completeness</a:t>
            </a:r>
          </a:p>
          <a:p>
            <a:r>
              <a:rPr lang="en-GB" sz="1700" dirty="0"/>
              <a:t> Do individual requirements use the terms consistently</a:t>
            </a:r>
          </a:p>
          <a:p>
            <a:r>
              <a:rPr lang="en-GB" sz="1700" dirty="0">
                <a:solidFill>
                  <a:srgbClr val="0070C0"/>
                </a:solidFill>
              </a:rPr>
              <a:t>Ambiguity</a:t>
            </a:r>
          </a:p>
          <a:p>
            <a:r>
              <a:rPr lang="en-GB" sz="1700" dirty="0"/>
              <a:t>Is the same service requested in different requirements? Are there any contradictions in these requests?</a:t>
            </a:r>
          </a:p>
          <a:p>
            <a:r>
              <a:rPr lang="en-GB" sz="1700" dirty="0">
                <a:solidFill>
                  <a:srgbClr val="0070C0"/>
                </a:solidFill>
              </a:rPr>
              <a:t>Consistency, redundancy</a:t>
            </a:r>
          </a:p>
          <a:p>
            <a:r>
              <a:rPr lang="en-GB" sz="1700" dirty="0"/>
              <a:t>If a requirement makes reference to some other facilities, are these described elsewhere in the document?</a:t>
            </a:r>
          </a:p>
          <a:p>
            <a:r>
              <a:rPr lang="en-GB" sz="1700" dirty="0">
                <a:solidFill>
                  <a:srgbClr val="0070C0"/>
                </a:solidFill>
              </a:rPr>
              <a:t>Completeness</a:t>
            </a:r>
          </a:p>
          <a:p>
            <a:r>
              <a:rPr lang="en-GB" sz="1700" dirty="0"/>
              <a:t>Are related requirements grouped together? If not, do they refer to each other?</a:t>
            </a:r>
          </a:p>
          <a:p>
            <a:r>
              <a:rPr lang="en-GB" sz="1700" dirty="0">
                <a:solidFill>
                  <a:srgbClr val="0070C0"/>
                </a:solidFill>
              </a:rPr>
              <a:t>Organization, traceability`</a:t>
            </a:r>
          </a:p>
        </p:txBody>
      </p:sp>
    </p:spTree>
    <p:extLst>
      <p:ext uri="{BB962C8B-B14F-4D97-AF65-F5344CB8AC3E}">
        <p14:creationId xmlns:p14="http://schemas.microsoft.com/office/powerpoint/2010/main" val="4195519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9">
                                            <p:bg/>
                                          </p:spTgt>
                                        </p:tgtEl>
                                        <p:attrNameLst>
                                          <p:attrName>style.visibility</p:attrName>
                                        </p:attrNameLst>
                                      </p:cBhvr>
                                      <p:to>
                                        <p:strVal val="visible"/>
                                      </p:to>
                                    </p:set>
                                    <p:anim calcmode="lin" valueType="num">
                                      <p:cBhvr additive="base">
                                        <p:cTn id="7" dur="500" fill="hold"/>
                                        <p:tgtEl>
                                          <p:spTgt spid="1945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945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9">
                                            <p:txEl>
                                              <p:pRg st="1" end="1"/>
                                            </p:txEl>
                                          </p:spTgt>
                                        </p:tgtEl>
                                        <p:attrNameLst>
                                          <p:attrName>style.visibility</p:attrName>
                                        </p:attrNameLst>
                                      </p:cBhvr>
                                      <p:to>
                                        <p:strVal val="visible"/>
                                      </p:to>
                                    </p:set>
                                    <p:anim calcmode="lin" valueType="num">
                                      <p:cBhvr additive="base">
                                        <p:cTn id="19"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9">
                                            <p:txEl>
                                              <p:pRg st="2" end="2"/>
                                            </p:txEl>
                                          </p:spTgt>
                                        </p:tgtEl>
                                        <p:attrNameLst>
                                          <p:attrName>style.visibility</p:attrName>
                                        </p:attrNameLst>
                                      </p:cBhvr>
                                      <p:to>
                                        <p:strVal val="visible"/>
                                      </p:to>
                                    </p:set>
                                    <p:anim calcmode="lin" valueType="num">
                                      <p:cBhvr additive="base">
                                        <p:cTn id="25"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additive="base">
                                        <p:cTn id="31"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459">
                                            <p:txEl>
                                              <p:pRg st="4" end="4"/>
                                            </p:txEl>
                                          </p:spTgt>
                                        </p:tgtEl>
                                        <p:attrNameLst>
                                          <p:attrName>style.visibility</p:attrName>
                                        </p:attrNameLst>
                                      </p:cBhvr>
                                      <p:to>
                                        <p:strVal val="visible"/>
                                      </p:to>
                                    </p:set>
                                    <p:anim calcmode="lin" valueType="num">
                                      <p:cBhvr additive="base">
                                        <p:cTn id="37"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459">
                                            <p:txEl>
                                              <p:pRg st="5" end="5"/>
                                            </p:txEl>
                                          </p:spTgt>
                                        </p:tgtEl>
                                        <p:attrNameLst>
                                          <p:attrName>style.visibility</p:attrName>
                                        </p:attrNameLst>
                                      </p:cBhvr>
                                      <p:to>
                                        <p:strVal val="visible"/>
                                      </p:to>
                                    </p:set>
                                    <p:anim calcmode="lin" valueType="num">
                                      <p:cBhvr additive="base">
                                        <p:cTn id="43"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459">
                                            <p:txEl>
                                              <p:pRg st="6" end="6"/>
                                            </p:txEl>
                                          </p:spTgt>
                                        </p:tgtEl>
                                        <p:attrNameLst>
                                          <p:attrName>style.visibility</p:attrName>
                                        </p:attrNameLst>
                                      </p:cBhvr>
                                      <p:to>
                                        <p:strVal val="visible"/>
                                      </p:to>
                                    </p:set>
                                    <p:anim calcmode="lin" valueType="num">
                                      <p:cBhvr additive="base">
                                        <p:cTn id="49"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459">
                                            <p:txEl>
                                              <p:pRg st="7" end="7"/>
                                            </p:txEl>
                                          </p:spTgt>
                                        </p:tgtEl>
                                        <p:attrNameLst>
                                          <p:attrName>style.visibility</p:attrName>
                                        </p:attrNameLst>
                                      </p:cBhvr>
                                      <p:to>
                                        <p:strVal val="visible"/>
                                      </p:to>
                                    </p:set>
                                    <p:anim calcmode="lin" valueType="num">
                                      <p:cBhvr additive="base">
                                        <p:cTn id="55"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945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459">
                                            <p:txEl>
                                              <p:pRg st="8" end="8"/>
                                            </p:txEl>
                                          </p:spTgt>
                                        </p:tgtEl>
                                        <p:attrNameLst>
                                          <p:attrName>style.visibility</p:attrName>
                                        </p:attrNameLst>
                                      </p:cBhvr>
                                      <p:to>
                                        <p:strVal val="visible"/>
                                      </p:to>
                                    </p:set>
                                    <p:anim calcmode="lin" valueType="num">
                                      <p:cBhvr additive="base">
                                        <p:cTn id="61" dur="500" fill="hold"/>
                                        <p:tgtEl>
                                          <p:spTgt spid="19459">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945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459">
                                            <p:txEl>
                                              <p:pRg st="9" end="9"/>
                                            </p:txEl>
                                          </p:spTgt>
                                        </p:tgtEl>
                                        <p:attrNameLst>
                                          <p:attrName>style.visibility</p:attrName>
                                        </p:attrNameLst>
                                      </p:cBhvr>
                                      <p:to>
                                        <p:strVal val="visible"/>
                                      </p:to>
                                    </p:set>
                                    <p:anim calcmode="lin" valueType="num">
                                      <p:cBhvr additive="base">
                                        <p:cTn id="67" dur="500" fill="hold"/>
                                        <p:tgtEl>
                                          <p:spTgt spid="19459">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945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9459">
                                            <p:txEl>
                                              <p:pRg st="10" end="10"/>
                                            </p:txEl>
                                          </p:spTgt>
                                        </p:tgtEl>
                                        <p:attrNameLst>
                                          <p:attrName>style.visibility</p:attrName>
                                        </p:attrNameLst>
                                      </p:cBhvr>
                                      <p:to>
                                        <p:strVal val="visible"/>
                                      </p:to>
                                    </p:set>
                                    <p:anim calcmode="lin" valueType="num">
                                      <p:cBhvr additive="base">
                                        <p:cTn id="73" dur="500" fill="hold"/>
                                        <p:tgtEl>
                                          <p:spTgt spid="19459">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945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9459">
                                            <p:txEl>
                                              <p:pRg st="11" end="11"/>
                                            </p:txEl>
                                          </p:spTgt>
                                        </p:tgtEl>
                                        <p:attrNameLst>
                                          <p:attrName>style.visibility</p:attrName>
                                        </p:attrNameLst>
                                      </p:cBhvr>
                                      <p:to>
                                        <p:strVal val="visible"/>
                                      </p:to>
                                    </p:set>
                                    <p:anim calcmode="lin" valueType="num">
                                      <p:cBhvr additive="base">
                                        <p:cTn id="79" dur="500" fill="hold"/>
                                        <p:tgtEl>
                                          <p:spTgt spid="19459">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945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9459">
                                            <p:txEl>
                                              <p:pRg st="12" end="12"/>
                                            </p:txEl>
                                          </p:spTgt>
                                        </p:tgtEl>
                                        <p:attrNameLst>
                                          <p:attrName>style.visibility</p:attrName>
                                        </p:attrNameLst>
                                      </p:cBhvr>
                                      <p:to>
                                        <p:strVal val="visible"/>
                                      </p:to>
                                    </p:set>
                                    <p:anim calcmode="lin" valueType="num">
                                      <p:cBhvr additive="base">
                                        <p:cTn id="85" dur="500" fill="hold"/>
                                        <p:tgtEl>
                                          <p:spTgt spid="19459">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9459">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459">
                                            <p:txEl>
                                              <p:pRg st="13" end="13"/>
                                            </p:txEl>
                                          </p:spTgt>
                                        </p:tgtEl>
                                        <p:attrNameLst>
                                          <p:attrName>style.visibility</p:attrName>
                                        </p:attrNameLst>
                                      </p:cBhvr>
                                      <p:to>
                                        <p:strVal val="visible"/>
                                      </p:to>
                                    </p:set>
                                    <p:anim calcmode="lin" valueType="num">
                                      <p:cBhvr additive="base">
                                        <p:cTn id="91" dur="500" fill="hold"/>
                                        <p:tgtEl>
                                          <p:spTgt spid="19459">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9459">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50837"/>
            <a:ext cx="7162800" cy="4525963"/>
          </a:xfrm>
        </p:spPr>
        <p:txBody>
          <a:bodyPr>
            <a:noAutofit/>
          </a:bodyPr>
          <a:lstStyle/>
          <a:p>
            <a:pPr algn="just"/>
            <a:r>
              <a:rPr lang="en-US" sz="2000" b="1" dirty="0"/>
              <a:t>8.1</a:t>
            </a:r>
            <a:r>
              <a:rPr lang="en-US" sz="2000" dirty="0"/>
              <a:t> The user interface will be html. Users will access EDDIS via standard web browser such as Internet Explorer.</a:t>
            </a:r>
          </a:p>
          <a:p>
            <a:pPr algn="just"/>
            <a:r>
              <a:rPr lang="en-US" sz="2000" b="1" dirty="0"/>
              <a:t>8.2</a:t>
            </a:r>
            <a:r>
              <a:rPr lang="en-US" sz="2000" dirty="0"/>
              <a:t> EDDIS will be primarily an end-user system. Users will use the system within the constraints of the permissions assigned by the administrator to identify, locate, order  and receive documents</a:t>
            </a:r>
          </a:p>
          <a:p>
            <a:pPr algn="just"/>
            <a:r>
              <a:rPr lang="en-US" sz="2000" b="1" dirty="0"/>
              <a:t>11.1</a:t>
            </a:r>
            <a:r>
              <a:rPr lang="en-US" sz="2000" dirty="0"/>
              <a:t> User will communicate the EDDIS mainly via the html interface</a:t>
            </a:r>
          </a:p>
          <a:p>
            <a:pPr algn="just"/>
            <a:r>
              <a:rPr lang="en-US" sz="2000" b="1" dirty="0"/>
              <a:t>11.2</a:t>
            </a:r>
            <a:r>
              <a:rPr lang="en-US" sz="2000" dirty="0"/>
              <a:t> User input to EDDIS will be via the html interface</a:t>
            </a:r>
          </a:p>
          <a:p>
            <a:pPr algn="just"/>
            <a:r>
              <a:rPr lang="en-US" sz="2000" b="1" dirty="0"/>
              <a:t>11.3</a:t>
            </a:r>
            <a:r>
              <a:rPr lang="en-US" sz="2000" dirty="0"/>
              <a:t> EDDIS output to the user will be via the html interface, email and print. The print output will mainly be documents supplied which, because of copyright restrictions, must be printed and deleted immediately upon receipt. The email output will be documents, messages from the system and other output. </a:t>
            </a:r>
          </a:p>
        </p:txBody>
      </p:sp>
      <p:grpSp>
        <p:nvGrpSpPr>
          <p:cNvPr id="12" name="Group 11"/>
          <p:cNvGrpSpPr/>
          <p:nvPr/>
        </p:nvGrpSpPr>
        <p:grpSpPr>
          <a:xfrm>
            <a:off x="1447800" y="367967"/>
            <a:ext cx="7756113" cy="2859299"/>
            <a:chOff x="1219200" y="152400"/>
            <a:chExt cx="7924800" cy="2859299"/>
          </a:xfrm>
        </p:grpSpPr>
        <p:sp>
          <p:nvSpPr>
            <p:cNvPr id="4" name="TextBox 3"/>
            <p:cNvSpPr txBox="1"/>
            <p:nvPr/>
          </p:nvSpPr>
          <p:spPr>
            <a:xfrm>
              <a:off x="7788687" y="685800"/>
              <a:ext cx="1355313" cy="1200329"/>
            </a:xfrm>
            <a:prstGeom prst="rect">
              <a:avLst/>
            </a:prstGeom>
            <a:noFill/>
          </p:spPr>
          <p:txBody>
            <a:bodyPr wrap="square" rtlCol="0">
              <a:spAutoFit/>
            </a:bodyPr>
            <a:lstStyle/>
            <a:p>
              <a:r>
                <a:rPr lang="en-US" b="1" dirty="0"/>
                <a:t>Redundancy</a:t>
              </a:r>
            </a:p>
            <a:p>
              <a:r>
                <a:rPr lang="en-US" dirty="0"/>
                <a:t>Delete the first sentence</a:t>
              </a:r>
            </a:p>
          </p:txBody>
        </p:sp>
        <p:cxnSp>
          <p:nvCxnSpPr>
            <p:cNvPr id="6" name="Straight Arrow Connector 5"/>
            <p:cNvCxnSpPr>
              <a:stCxn id="4" idx="1"/>
            </p:cNvCxnSpPr>
            <p:nvPr/>
          </p:nvCxnSpPr>
          <p:spPr>
            <a:xfrm flipH="1" flipV="1">
              <a:off x="4333491" y="304800"/>
              <a:ext cx="3455196" cy="9811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 idx="1"/>
            </p:cNvCxnSpPr>
            <p:nvPr/>
          </p:nvCxnSpPr>
          <p:spPr>
            <a:xfrm flipH="1">
              <a:off x="2110559" y="1285965"/>
              <a:ext cx="5678127" cy="1725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219200" y="152400"/>
              <a:ext cx="40386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7467600" y="4425075"/>
            <a:ext cx="1607569" cy="2281458"/>
            <a:chOff x="6971526" y="4162911"/>
            <a:chExt cx="2179843" cy="3142701"/>
          </a:xfrm>
        </p:grpSpPr>
        <p:sp>
          <p:nvSpPr>
            <p:cNvPr id="14" name="TextBox 13"/>
            <p:cNvSpPr txBox="1"/>
            <p:nvPr/>
          </p:nvSpPr>
          <p:spPr>
            <a:xfrm>
              <a:off x="7620001" y="4507468"/>
              <a:ext cx="1531368" cy="2798144"/>
            </a:xfrm>
            <a:prstGeom prst="rect">
              <a:avLst/>
            </a:prstGeom>
            <a:noFill/>
          </p:spPr>
          <p:txBody>
            <a:bodyPr wrap="square" rtlCol="0">
              <a:spAutoFit/>
            </a:bodyPr>
            <a:lstStyle/>
            <a:p>
              <a:r>
                <a:rPr lang="en-US" sz="1400" b="1" dirty="0"/>
                <a:t>Completeness</a:t>
              </a:r>
            </a:p>
            <a:p>
              <a:r>
                <a:rPr lang="en-US" sz="1400" dirty="0"/>
                <a:t>Either remove ‘mainly’ or </a:t>
              </a:r>
            </a:p>
            <a:p>
              <a:r>
                <a:rPr lang="en-US" sz="1400" dirty="0"/>
                <a:t>mention What are other outputs</a:t>
              </a:r>
            </a:p>
          </p:txBody>
        </p:sp>
        <p:cxnSp>
          <p:nvCxnSpPr>
            <p:cNvPr id="16" name="Straight Arrow Connector 15"/>
            <p:cNvCxnSpPr/>
            <p:nvPr/>
          </p:nvCxnSpPr>
          <p:spPr>
            <a:xfrm flipH="1" flipV="1">
              <a:off x="6971526" y="4162911"/>
              <a:ext cx="648474" cy="485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2590800" y="878361"/>
            <a:ext cx="6613113" cy="3169854"/>
            <a:chOff x="2438400" y="838206"/>
            <a:chExt cx="6613113" cy="3169854"/>
          </a:xfrm>
        </p:grpSpPr>
        <p:sp>
          <p:nvSpPr>
            <p:cNvPr id="22" name="TextBox 21"/>
            <p:cNvSpPr txBox="1"/>
            <p:nvPr/>
          </p:nvSpPr>
          <p:spPr>
            <a:xfrm>
              <a:off x="7467600" y="2438400"/>
              <a:ext cx="1583913" cy="1569660"/>
            </a:xfrm>
            <a:prstGeom prst="rect">
              <a:avLst/>
            </a:prstGeom>
            <a:noFill/>
          </p:spPr>
          <p:txBody>
            <a:bodyPr wrap="square" rtlCol="0">
              <a:spAutoFit/>
            </a:bodyPr>
            <a:lstStyle/>
            <a:p>
              <a:r>
                <a:rPr lang="en-US" sz="1600" b="1" dirty="0"/>
                <a:t>Completeness</a:t>
              </a:r>
            </a:p>
            <a:p>
              <a:r>
                <a:rPr lang="en-US" sz="1600" dirty="0"/>
                <a:t>Which version of browser?</a:t>
              </a:r>
            </a:p>
            <a:p>
              <a:r>
                <a:rPr lang="en-US" sz="1600" dirty="0"/>
                <a:t>Which version of html?</a:t>
              </a:r>
            </a:p>
          </p:txBody>
        </p:sp>
        <p:cxnSp>
          <p:nvCxnSpPr>
            <p:cNvPr id="24" name="Straight Arrow Connector 23"/>
            <p:cNvCxnSpPr>
              <a:stCxn id="22" idx="1"/>
            </p:cNvCxnSpPr>
            <p:nvPr/>
          </p:nvCxnSpPr>
          <p:spPr>
            <a:xfrm flipH="1" flipV="1">
              <a:off x="3962400" y="838206"/>
              <a:ext cx="3505200" cy="2385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2" idx="1"/>
            </p:cNvCxnSpPr>
            <p:nvPr/>
          </p:nvCxnSpPr>
          <p:spPr>
            <a:xfrm flipH="1">
              <a:off x="2438400" y="3223230"/>
              <a:ext cx="5029200" cy="138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9262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152400"/>
            <a:ext cx="7391400" cy="1280890"/>
          </a:xfrm>
        </p:spPr>
        <p:txBody>
          <a:bodyPr>
            <a:normAutofit/>
          </a:bodyPr>
          <a:lstStyle/>
          <a:p>
            <a:r>
              <a:rPr lang="en-US" sz="3200" b="1" dirty="0"/>
              <a:t>Requirements Validation Objectives</a:t>
            </a:r>
          </a:p>
        </p:txBody>
      </p:sp>
      <p:sp>
        <p:nvSpPr>
          <p:cNvPr id="3" name="Content Placeholder 2"/>
          <p:cNvSpPr>
            <a:spLocks noGrp="1"/>
          </p:cNvSpPr>
          <p:nvPr>
            <p:ph idx="1"/>
          </p:nvPr>
        </p:nvSpPr>
        <p:spPr>
          <a:xfrm>
            <a:off x="1143001" y="1143000"/>
            <a:ext cx="7848599" cy="4891310"/>
          </a:xfrm>
        </p:spPr>
        <p:txBody>
          <a:bodyPr>
            <a:noAutofit/>
          </a:bodyPr>
          <a:lstStyle/>
          <a:p>
            <a:r>
              <a:rPr lang="en-US" sz="2000" dirty="0"/>
              <a:t>The objectives of requirements validation is to </a:t>
            </a:r>
            <a:r>
              <a:rPr lang="en-GB" sz="2000" dirty="0"/>
              <a:t>certify that the requirements document is an </a:t>
            </a:r>
            <a:r>
              <a:rPr lang="en-GB" sz="2000" b="1" dirty="0"/>
              <a:t>acceptable description</a:t>
            </a:r>
            <a:r>
              <a:rPr lang="en-GB" sz="2000" dirty="0"/>
              <a:t> of the system to be implemented</a:t>
            </a:r>
          </a:p>
          <a:p>
            <a:r>
              <a:rPr lang="en-US" sz="2000" dirty="0"/>
              <a:t>To Check the set of requirements which have been defined and to </a:t>
            </a:r>
            <a:r>
              <a:rPr lang="en-US" sz="2000" b="1" dirty="0"/>
              <a:t>discover possible problems</a:t>
            </a:r>
            <a:r>
              <a:rPr lang="en-US" sz="2000" dirty="0"/>
              <a:t> with these requirements. </a:t>
            </a:r>
          </a:p>
          <a:p>
            <a:r>
              <a:rPr lang="en-GB" sz="2000" dirty="0"/>
              <a:t>Check a requirements document for</a:t>
            </a:r>
          </a:p>
          <a:p>
            <a:pPr lvl="1"/>
            <a:r>
              <a:rPr lang="en-GB" sz="2000" dirty="0"/>
              <a:t>Completeness and consistency</a:t>
            </a:r>
          </a:p>
          <a:p>
            <a:pPr lvl="1"/>
            <a:r>
              <a:rPr lang="en-GB" sz="2000" dirty="0"/>
              <a:t>Conformance to standards</a:t>
            </a:r>
          </a:p>
          <a:p>
            <a:pPr lvl="1"/>
            <a:r>
              <a:rPr lang="en-GB" sz="2000" dirty="0"/>
              <a:t>Requirements conflicts</a:t>
            </a:r>
          </a:p>
          <a:p>
            <a:pPr lvl="1"/>
            <a:r>
              <a:rPr lang="en-GB" sz="2000" dirty="0"/>
              <a:t>Technical errors</a:t>
            </a:r>
          </a:p>
          <a:p>
            <a:pPr lvl="1"/>
            <a:r>
              <a:rPr lang="en-GB" sz="2000" dirty="0"/>
              <a:t>Ambiguous requirements</a:t>
            </a:r>
            <a:endParaRPr lang="en-US" sz="2000" dirty="0"/>
          </a:p>
          <a:p>
            <a:r>
              <a:rPr lang="en-US" sz="2000" dirty="0"/>
              <a:t>The process should involve system stakeholders, requirements engineers and system designers.</a:t>
            </a:r>
          </a:p>
        </p:txBody>
      </p:sp>
    </p:spTree>
    <p:extLst>
      <p:ext uri="{BB962C8B-B14F-4D97-AF65-F5344CB8AC3E}">
        <p14:creationId xmlns:p14="http://schemas.microsoft.com/office/powerpoint/2010/main" val="221095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19200" y="0"/>
            <a:ext cx="8229600" cy="1143000"/>
          </a:xfrm>
          <a:noFill/>
          <a:ln/>
        </p:spPr>
        <p:txBody>
          <a:bodyPr/>
          <a:lstStyle/>
          <a:p>
            <a:r>
              <a:rPr lang="en-GB" dirty="0"/>
              <a:t>Prototyping</a:t>
            </a:r>
          </a:p>
        </p:txBody>
      </p:sp>
      <p:sp>
        <p:nvSpPr>
          <p:cNvPr id="22531" name="Rectangle 3"/>
          <p:cNvSpPr>
            <a:spLocks noGrp="1" noChangeArrowheads="1"/>
          </p:cNvSpPr>
          <p:nvPr>
            <p:ph idx="1"/>
          </p:nvPr>
        </p:nvSpPr>
        <p:spPr>
          <a:xfrm>
            <a:off x="762000" y="1417637"/>
            <a:ext cx="8229600" cy="4525963"/>
          </a:xfrm>
          <a:noFill/>
          <a:ln/>
        </p:spPr>
        <p:txBody>
          <a:bodyPr>
            <a:noAutofit/>
          </a:bodyPr>
          <a:lstStyle/>
          <a:p>
            <a:r>
              <a:rPr lang="en-GB" sz="2000" dirty="0"/>
              <a:t>Prototypes for requirements validation </a:t>
            </a:r>
            <a:r>
              <a:rPr lang="en-GB" sz="2000" b="1" dirty="0"/>
              <a:t>demonstrate the requirements</a:t>
            </a:r>
            <a:r>
              <a:rPr lang="en-GB" sz="2000" dirty="0"/>
              <a:t> and help stakeholders </a:t>
            </a:r>
            <a:r>
              <a:rPr lang="en-GB" sz="2000" b="1" dirty="0"/>
              <a:t>discover problems</a:t>
            </a:r>
          </a:p>
          <a:p>
            <a:r>
              <a:rPr lang="en-GB" sz="2000" dirty="0"/>
              <a:t>If a prototype has been developed for requirements elicitation and analysis, it may be used for requirements validation. </a:t>
            </a:r>
          </a:p>
          <a:p>
            <a:pPr lvl="1"/>
            <a:r>
              <a:rPr lang="en-GB" sz="2000" dirty="0"/>
              <a:t>If a prototype is not already available, it is not likely to be cost effective to develop a prototype system only for requirements validation.</a:t>
            </a:r>
          </a:p>
          <a:p>
            <a:r>
              <a:rPr lang="en-GB" sz="2000" dirty="0"/>
              <a:t>While a validation prototype need not include all system facilities, there must be a sufficient number of facilities implemented in a reasonably efficient  and robust way.</a:t>
            </a:r>
          </a:p>
          <a:p>
            <a:pPr lvl="1"/>
            <a:r>
              <a:rPr lang="en-GB" sz="2000" dirty="0"/>
              <a:t> It should be possible to use them in the same way as the required system</a:t>
            </a:r>
          </a:p>
          <a:p>
            <a:r>
              <a:rPr lang="en-GB" sz="2000" dirty="0"/>
              <a:t>User documentation and training should be provided</a:t>
            </a:r>
          </a:p>
        </p:txBody>
      </p:sp>
    </p:spTree>
    <p:extLst>
      <p:ext uri="{BB962C8B-B14F-4D97-AF65-F5344CB8AC3E}">
        <p14:creationId xmlns:p14="http://schemas.microsoft.com/office/powerpoint/2010/main" val="23607325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1">
                                            <p:bg/>
                                          </p:spTgt>
                                        </p:tgtEl>
                                        <p:attrNameLst>
                                          <p:attrName>style.visibility</p:attrName>
                                        </p:attrNameLst>
                                      </p:cBhvr>
                                      <p:to>
                                        <p:strVal val="visible"/>
                                      </p:to>
                                    </p:set>
                                    <p:anim calcmode="lin" valueType="num">
                                      <p:cBhvr additive="base">
                                        <p:cTn id="7" dur="500" fill="hold"/>
                                        <p:tgtEl>
                                          <p:spTgt spid="2253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additive="base">
                                        <p:cTn id="13"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531">
                                            <p:txEl>
                                              <p:pRg st="1" end="1"/>
                                            </p:txEl>
                                          </p:spTgt>
                                        </p:tgtEl>
                                        <p:attrNameLst>
                                          <p:attrName>style.visibility</p:attrName>
                                        </p:attrNameLst>
                                      </p:cBhvr>
                                      <p:to>
                                        <p:strVal val="visible"/>
                                      </p:to>
                                    </p:set>
                                    <p:anim calcmode="lin" valueType="num">
                                      <p:cBhvr additive="base">
                                        <p:cTn id="19"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calcmode="lin" valueType="num">
                                      <p:cBhvr additive="base">
                                        <p:cTn id="2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531">
                                            <p:txEl>
                                              <p:pRg st="3" end="3"/>
                                            </p:txEl>
                                          </p:spTgt>
                                        </p:tgtEl>
                                        <p:attrNameLst>
                                          <p:attrName>style.visibility</p:attrName>
                                        </p:attrNameLst>
                                      </p:cBhvr>
                                      <p:to>
                                        <p:strVal val="visible"/>
                                      </p:to>
                                    </p:set>
                                    <p:anim calcmode="lin" valueType="num">
                                      <p:cBhvr additive="base">
                                        <p:cTn id="29"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2531">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2531">
                                            <p:txEl>
                                              <p:pRg st="4" end="4"/>
                                            </p:txEl>
                                          </p:spTgt>
                                        </p:tgtEl>
                                        <p:attrNameLst>
                                          <p:attrName>style.visibility</p:attrName>
                                        </p:attrNameLst>
                                      </p:cBhvr>
                                      <p:to>
                                        <p:strVal val="visible"/>
                                      </p:to>
                                    </p:set>
                                    <p:anim calcmode="lin" valueType="num">
                                      <p:cBhvr additive="base">
                                        <p:cTn id="33"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2531">
                                            <p:txEl>
                                              <p:pRg st="5" end="5"/>
                                            </p:txEl>
                                          </p:spTgt>
                                        </p:tgtEl>
                                        <p:attrNameLst>
                                          <p:attrName>style.visibility</p:attrName>
                                        </p:attrNameLst>
                                      </p:cBhvr>
                                      <p:to>
                                        <p:strVal val="visible"/>
                                      </p:to>
                                    </p:set>
                                    <p:anim calcmode="lin" valueType="num">
                                      <p:cBhvr additive="base">
                                        <p:cTn id="39" dur="5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GB"/>
              <a:t>Prototyping for validation</a:t>
            </a:r>
          </a:p>
        </p:txBody>
      </p:sp>
      <p:graphicFrame>
        <p:nvGraphicFramePr>
          <p:cNvPr id="23555" name="Object 3"/>
          <p:cNvGraphicFramePr>
            <a:graphicFrameLocks/>
          </p:cNvGraphicFramePr>
          <p:nvPr/>
        </p:nvGraphicFramePr>
        <p:xfrm>
          <a:off x="685800" y="2463800"/>
          <a:ext cx="7762875" cy="2336800"/>
        </p:xfrm>
        <a:graphic>
          <a:graphicData uri="http://schemas.openxmlformats.org/presentationml/2006/ole">
            <mc:AlternateContent xmlns:mc="http://schemas.openxmlformats.org/markup-compatibility/2006">
              <mc:Choice xmlns:v="urn:schemas-microsoft-com:vml" Requires="v">
                <p:oleObj spid="_x0000_s4147" name="Document" r:id="rId3" imgW="0" imgH="0" progId="Word.Document.6">
                  <p:embed/>
                </p:oleObj>
              </mc:Choice>
              <mc:Fallback>
                <p:oleObj name="Document" r:id="rId3" imgW="0" imgH="0" progId="Word.Document.6">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463800"/>
                        <a:ext cx="7762875" cy="233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1456458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GB"/>
              <a:t>Prototyping activities</a:t>
            </a:r>
          </a:p>
        </p:txBody>
      </p:sp>
      <p:sp>
        <p:nvSpPr>
          <p:cNvPr id="24579" name="Rectangle 3"/>
          <p:cNvSpPr>
            <a:spLocks noGrp="1" noChangeArrowheads="1"/>
          </p:cNvSpPr>
          <p:nvPr>
            <p:ph idx="1"/>
          </p:nvPr>
        </p:nvSpPr>
        <p:spPr>
          <a:xfrm>
            <a:off x="357158" y="1357298"/>
            <a:ext cx="8558242" cy="4814902"/>
          </a:xfrm>
          <a:noFill/>
          <a:ln/>
        </p:spPr>
        <p:txBody>
          <a:bodyPr>
            <a:noAutofit/>
          </a:bodyPr>
          <a:lstStyle/>
          <a:p>
            <a:r>
              <a:rPr lang="en-GB" b="1" dirty="0"/>
              <a:t>Choose prototype testers</a:t>
            </a:r>
            <a:r>
              <a:rPr lang="en-GB" dirty="0"/>
              <a:t>  </a:t>
            </a:r>
          </a:p>
          <a:p>
            <a:pPr lvl="1"/>
            <a:r>
              <a:rPr lang="en-GB" sz="1800" dirty="0"/>
              <a:t>The best testers are users who are </a:t>
            </a:r>
            <a:r>
              <a:rPr lang="en-GB" sz="1800" b="1" dirty="0"/>
              <a:t>fairly experienced </a:t>
            </a:r>
            <a:r>
              <a:rPr lang="en-GB" sz="1800" dirty="0"/>
              <a:t>and who are open-minded about the use of new systems. End-users who </a:t>
            </a:r>
            <a:r>
              <a:rPr lang="en-GB" sz="1800" b="1" dirty="0"/>
              <a:t>do different jobs</a:t>
            </a:r>
            <a:r>
              <a:rPr lang="en-GB" sz="1800" dirty="0"/>
              <a:t> should be involved so that different areas of system functionality will be covered. </a:t>
            </a:r>
          </a:p>
          <a:p>
            <a:r>
              <a:rPr lang="en-GB" b="1" dirty="0"/>
              <a:t>Develop test scenarios</a:t>
            </a:r>
            <a:r>
              <a:rPr lang="en-GB" dirty="0"/>
              <a:t>  </a:t>
            </a:r>
          </a:p>
          <a:p>
            <a:pPr lvl="1"/>
            <a:r>
              <a:rPr lang="en-GB" sz="1800" dirty="0"/>
              <a:t>Careful planning is required to draw up a set of test scenarios which provide </a:t>
            </a:r>
            <a:r>
              <a:rPr lang="en-GB" sz="1800" b="1" dirty="0"/>
              <a:t>broad coverage</a:t>
            </a:r>
            <a:r>
              <a:rPr lang="en-GB" sz="1800" dirty="0"/>
              <a:t> of the requirements. End-users shouldn’t just play around with the system as this may never </a:t>
            </a:r>
            <a:r>
              <a:rPr lang="en-GB" sz="1800" b="1" dirty="0"/>
              <a:t>exercise critical system features</a:t>
            </a:r>
            <a:r>
              <a:rPr lang="en-GB" sz="1800" dirty="0"/>
              <a:t>.  </a:t>
            </a:r>
          </a:p>
          <a:p>
            <a:r>
              <a:rPr lang="en-GB" b="1" dirty="0"/>
              <a:t>Execute scenarios</a:t>
            </a:r>
            <a:r>
              <a:rPr lang="en-GB" dirty="0"/>
              <a:t>  </a:t>
            </a:r>
          </a:p>
          <a:p>
            <a:pPr lvl="1"/>
            <a:r>
              <a:rPr lang="en-GB" sz="1800" dirty="0"/>
              <a:t>The users of the system </a:t>
            </a:r>
            <a:r>
              <a:rPr lang="en-GB" sz="1800" b="1" dirty="0"/>
              <a:t>work, usually on their own,</a:t>
            </a:r>
            <a:r>
              <a:rPr lang="en-GB" sz="1800" dirty="0"/>
              <a:t> to try the system by executing the planned scenarios. </a:t>
            </a:r>
          </a:p>
          <a:p>
            <a:r>
              <a:rPr lang="en-GB" b="1" dirty="0"/>
              <a:t>Document problems</a:t>
            </a:r>
            <a:r>
              <a:rPr lang="en-GB" dirty="0"/>
              <a:t>  </a:t>
            </a:r>
          </a:p>
          <a:p>
            <a:pPr lvl="1"/>
            <a:r>
              <a:rPr lang="en-GB" sz="1800" dirty="0"/>
              <a:t>Its usually best to define some kind of electronic or paper problem report form which users fill in when they encounter a problem.</a:t>
            </a:r>
          </a:p>
        </p:txBody>
      </p:sp>
    </p:spTree>
    <p:extLst>
      <p:ext uri="{BB962C8B-B14F-4D97-AF65-F5344CB8AC3E}">
        <p14:creationId xmlns:p14="http://schemas.microsoft.com/office/powerpoint/2010/main" val="34153893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bg/>
                                          </p:spTgt>
                                        </p:tgtEl>
                                        <p:attrNameLst>
                                          <p:attrName>style.visibility</p:attrName>
                                        </p:attrNameLst>
                                      </p:cBhvr>
                                      <p:to>
                                        <p:strVal val="visible"/>
                                      </p:to>
                                    </p:set>
                                    <p:anim calcmode="lin" valueType="num">
                                      <p:cBhvr additive="base">
                                        <p:cTn id="7" dur="500" fill="hold"/>
                                        <p:tgtEl>
                                          <p:spTgt spid="2457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 calcmode="lin" valueType="num">
                                      <p:cBhvr additive="base">
                                        <p:cTn id="17"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4579">
                                            <p:txEl>
                                              <p:pRg st="2" end="2"/>
                                            </p:txEl>
                                          </p:spTgt>
                                        </p:tgtEl>
                                        <p:attrNameLst>
                                          <p:attrName>style.visibility</p:attrName>
                                        </p:attrNameLst>
                                      </p:cBhvr>
                                      <p:to>
                                        <p:strVal val="visible"/>
                                      </p:to>
                                    </p:set>
                                    <p:anim calcmode="lin" valueType="num">
                                      <p:cBhvr additive="base">
                                        <p:cTn id="23"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4579">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 calcmode="lin" valueType="num">
                                      <p:cBhvr additive="base">
                                        <p:cTn id="27"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4579">
                                            <p:txEl>
                                              <p:pRg st="4" end="4"/>
                                            </p:txEl>
                                          </p:spTgt>
                                        </p:tgtEl>
                                        <p:attrNameLst>
                                          <p:attrName>style.visibility</p:attrName>
                                        </p:attrNameLst>
                                      </p:cBhvr>
                                      <p:to>
                                        <p:strVal val="visible"/>
                                      </p:to>
                                    </p:set>
                                    <p:anim calcmode="lin" valueType="num">
                                      <p:cBhvr additive="base">
                                        <p:cTn id="33"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4579">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 calcmode="lin" valueType="num">
                                      <p:cBhvr additive="base">
                                        <p:cTn id="37"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579">
                                            <p:txEl>
                                              <p:pRg st="6" end="6"/>
                                            </p:txEl>
                                          </p:spTgt>
                                        </p:tgtEl>
                                        <p:attrNameLst>
                                          <p:attrName>style.visibility</p:attrName>
                                        </p:attrNameLst>
                                      </p:cBhvr>
                                      <p:to>
                                        <p:strVal val="visible"/>
                                      </p:to>
                                    </p:set>
                                    <p:anim calcmode="lin" valueType="num">
                                      <p:cBhvr additive="base">
                                        <p:cTn id="43" dur="5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4579">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4579">
                                            <p:txEl>
                                              <p:pRg st="7" end="7"/>
                                            </p:txEl>
                                          </p:spTgt>
                                        </p:tgtEl>
                                        <p:attrNameLst>
                                          <p:attrName>style.visibility</p:attrName>
                                        </p:attrNameLst>
                                      </p:cBhvr>
                                      <p:to>
                                        <p:strVal val="visible"/>
                                      </p:to>
                                    </p:set>
                                    <p:anim calcmode="lin" valueType="num">
                                      <p:cBhvr additive="base">
                                        <p:cTn id="47" dur="500" fill="hold"/>
                                        <p:tgtEl>
                                          <p:spTgt spid="24579">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457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normAutofit/>
          </a:bodyPr>
          <a:lstStyle/>
          <a:p>
            <a:r>
              <a:rPr lang="en-GB" dirty="0"/>
              <a:t>User manual development for prototype</a:t>
            </a:r>
          </a:p>
        </p:txBody>
      </p:sp>
      <p:sp>
        <p:nvSpPr>
          <p:cNvPr id="25603" name="Rectangle 3"/>
          <p:cNvSpPr>
            <a:spLocks noGrp="1" noChangeArrowheads="1"/>
          </p:cNvSpPr>
          <p:nvPr>
            <p:ph idx="1"/>
          </p:nvPr>
        </p:nvSpPr>
        <p:spPr>
          <a:xfrm>
            <a:off x="1676400" y="2133600"/>
            <a:ext cx="6591985" cy="3777622"/>
          </a:xfrm>
          <a:noFill/>
          <a:ln/>
        </p:spPr>
        <p:txBody>
          <a:bodyPr>
            <a:noAutofit/>
          </a:bodyPr>
          <a:lstStyle/>
          <a:p>
            <a:r>
              <a:rPr lang="en-GB" sz="2000" dirty="0"/>
              <a:t>Writing a user manual from the requirements forces a detailed requirements analysis and thus can reveal problems with the document</a:t>
            </a:r>
          </a:p>
          <a:p>
            <a:r>
              <a:rPr lang="en-GB" sz="2000" dirty="0"/>
              <a:t>Information in the user manual</a:t>
            </a:r>
          </a:p>
          <a:p>
            <a:pPr lvl="1"/>
            <a:r>
              <a:rPr lang="en-GB" sz="1800" dirty="0"/>
              <a:t>Description of the functionality and how it is implemented, and how to access the functionality through user interface</a:t>
            </a:r>
          </a:p>
          <a:p>
            <a:pPr lvl="1"/>
            <a:r>
              <a:rPr lang="en-GB" sz="1800" dirty="0"/>
              <a:t>Which parts of the system have not been implemented</a:t>
            </a:r>
          </a:p>
          <a:p>
            <a:pPr lvl="1"/>
            <a:r>
              <a:rPr lang="en-GB" sz="1800" dirty="0"/>
              <a:t>How to get out of trouble</a:t>
            </a:r>
          </a:p>
          <a:p>
            <a:pPr lvl="1"/>
            <a:r>
              <a:rPr lang="en-GB" sz="1800" dirty="0"/>
              <a:t>How to install and get started with the system</a:t>
            </a:r>
          </a:p>
        </p:txBody>
      </p:sp>
    </p:spTree>
    <p:extLst>
      <p:ext uri="{BB962C8B-B14F-4D97-AF65-F5344CB8AC3E}">
        <p14:creationId xmlns:p14="http://schemas.microsoft.com/office/powerpoint/2010/main" val="24390341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bg/>
                                          </p:spTgt>
                                        </p:tgtEl>
                                        <p:attrNameLst>
                                          <p:attrName>style.visibility</p:attrName>
                                        </p:attrNameLst>
                                      </p:cBhvr>
                                      <p:to>
                                        <p:strVal val="visible"/>
                                      </p:to>
                                    </p:set>
                                    <p:anim calcmode="lin" valueType="num">
                                      <p:cBhvr additive="base">
                                        <p:cTn id="7" dur="500" fill="hold"/>
                                        <p:tgtEl>
                                          <p:spTgt spid="2560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 calcmode="lin" valueType="num">
                                      <p:cBhvr additive="base">
                                        <p:cTn id="19"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603">
                                            <p:txEl>
                                              <p:pRg st="2" end="2"/>
                                            </p:txEl>
                                          </p:spTgt>
                                        </p:tgtEl>
                                        <p:attrNameLst>
                                          <p:attrName>style.visibility</p:attrName>
                                        </p:attrNameLst>
                                      </p:cBhvr>
                                      <p:to>
                                        <p:strVal val="visible"/>
                                      </p:to>
                                    </p:set>
                                    <p:anim calcmode="lin" valueType="num">
                                      <p:cBhvr additive="base">
                                        <p:cTn id="23"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60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 calcmode="lin" valueType="num">
                                      <p:cBhvr additive="base">
                                        <p:cTn id="27"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560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additive="base">
                                        <p:cTn id="31" dur="500" fill="hold"/>
                                        <p:tgtEl>
                                          <p:spTgt spid="256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5603">
                                            <p:txEl>
                                              <p:pRg st="5" end="5"/>
                                            </p:txEl>
                                          </p:spTgt>
                                        </p:tgtEl>
                                        <p:attrNameLst>
                                          <p:attrName>style.visibility</p:attrName>
                                        </p:attrNameLst>
                                      </p:cBhvr>
                                      <p:to>
                                        <p:strVal val="visible"/>
                                      </p:to>
                                    </p:set>
                                    <p:anim calcmode="lin" valueType="num">
                                      <p:cBhvr additive="base">
                                        <p:cTn id="35" dur="500" fill="hold"/>
                                        <p:tgtEl>
                                          <p:spTgt spid="2560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56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GB"/>
              <a:t>Requirements testing</a:t>
            </a:r>
          </a:p>
        </p:txBody>
      </p:sp>
      <p:sp>
        <p:nvSpPr>
          <p:cNvPr id="29699" name="Rectangle 3"/>
          <p:cNvSpPr>
            <a:spLocks noGrp="1" noChangeArrowheads="1"/>
          </p:cNvSpPr>
          <p:nvPr>
            <p:ph idx="1"/>
          </p:nvPr>
        </p:nvSpPr>
        <p:spPr>
          <a:xfrm>
            <a:off x="1295400" y="1600200"/>
            <a:ext cx="7239001" cy="4311022"/>
          </a:xfrm>
          <a:noFill/>
          <a:ln/>
        </p:spPr>
        <p:txBody>
          <a:bodyPr>
            <a:normAutofit/>
          </a:bodyPr>
          <a:lstStyle/>
          <a:p>
            <a:r>
              <a:rPr lang="en-GB" sz="2000" dirty="0"/>
              <a:t>Each requirement should be testable i.e. it should be possible to define tests to check whether or not that requirement has been met.</a:t>
            </a:r>
          </a:p>
          <a:p>
            <a:r>
              <a:rPr lang="en-GB" sz="2000" dirty="0"/>
              <a:t>Inventing requirements tests is an effective validation technique as missing or ambiguous information in the requirements description may make it difficult to formulate tests</a:t>
            </a:r>
          </a:p>
          <a:p>
            <a:r>
              <a:rPr lang="en-GB" sz="2000" dirty="0"/>
              <a:t>Each functional requirement should have an associated test</a:t>
            </a:r>
          </a:p>
        </p:txBody>
      </p:sp>
    </p:spTree>
    <p:extLst>
      <p:ext uri="{BB962C8B-B14F-4D97-AF65-F5344CB8AC3E}">
        <p14:creationId xmlns:p14="http://schemas.microsoft.com/office/powerpoint/2010/main" val="12874228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9">
                                            <p:bg/>
                                          </p:spTgt>
                                        </p:tgtEl>
                                        <p:attrNameLst>
                                          <p:attrName>style.visibility</p:attrName>
                                        </p:attrNameLst>
                                      </p:cBhvr>
                                      <p:to>
                                        <p:strVal val="visible"/>
                                      </p:to>
                                    </p:set>
                                    <p:anim calcmode="lin" valueType="num">
                                      <p:cBhvr additive="base">
                                        <p:cTn id="7" dur="500" fill="hold"/>
                                        <p:tgtEl>
                                          <p:spTgt spid="2969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 calcmode="lin" valueType="num">
                                      <p:cBhvr additive="base">
                                        <p:cTn id="13"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699">
                                            <p:txEl>
                                              <p:pRg st="1" end="1"/>
                                            </p:txEl>
                                          </p:spTgt>
                                        </p:tgtEl>
                                        <p:attrNameLst>
                                          <p:attrName>style.visibility</p:attrName>
                                        </p:attrNameLst>
                                      </p:cBhvr>
                                      <p:to>
                                        <p:strVal val="visible"/>
                                      </p:to>
                                    </p:set>
                                    <p:anim calcmode="lin" valueType="num">
                                      <p:cBhvr additive="base">
                                        <p:cTn id="19"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699">
                                            <p:txEl>
                                              <p:pRg st="2" end="2"/>
                                            </p:txEl>
                                          </p:spTgt>
                                        </p:tgtEl>
                                        <p:attrNameLst>
                                          <p:attrName>style.visibility</p:attrName>
                                        </p:attrNameLst>
                                      </p:cBhvr>
                                      <p:to>
                                        <p:strVal val="visible"/>
                                      </p:to>
                                    </p:set>
                                    <p:anim calcmode="lin" valueType="num">
                                      <p:cBhvr additive="base">
                                        <p:cTn id="25"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based testing</a:t>
            </a:r>
          </a:p>
        </p:txBody>
      </p:sp>
      <p:sp>
        <p:nvSpPr>
          <p:cNvPr id="3" name="Content Placeholder 2"/>
          <p:cNvSpPr>
            <a:spLocks noGrp="1"/>
          </p:cNvSpPr>
          <p:nvPr>
            <p:ph idx="1"/>
          </p:nvPr>
        </p:nvSpPr>
        <p:spPr>
          <a:xfrm>
            <a:off x="1173163" y="1676400"/>
            <a:ext cx="7772400" cy="4114800"/>
          </a:xfrm>
        </p:spPr>
        <p:txBody>
          <a:bodyPr>
            <a:normAutofit fontScale="92500" lnSpcReduction="10000"/>
          </a:bodyPr>
          <a:lstStyle/>
          <a:p>
            <a:r>
              <a:rPr lang="en-US" sz="2800" dirty="0"/>
              <a:t>Requirements-based testing involves examining each requirement and developing a test or tests for it.</a:t>
            </a:r>
          </a:p>
          <a:p>
            <a:r>
              <a:rPr lang="en-US" sz="2800" dirty="0"/>
              <a:t>MHC-PMS requirements:</a:t>
            </a:r>
          </a:p>
          <a:p>
            <a:pPr lvl="1"/>
            <a:r>
              <a:rPr lang="en-US" sz="2400" dirty="0"/>
              <a:t>If a patient is known to be allergic to any particular medication, then prescription of that medication shall result in a warning message being issued to the system user.</a:t>
            </a:r>
            <a:endParaRPr lang="en-GB" sz="2400" dirty="0"/>
          </a:p>
          <a:p>
            <a:pPr lvl="1"/>
            <a:r>
              <a:rPr lang="en-US" sz="2400" dirty="0"/>
              <a:t>If a prescriber chooses to ignore an allergy warning, they shall provide a reason why this has been ignored.</a:t>
            </a:r>
            <a:endParaRPr lang="en-GB" sz="2400" dirty="0"/>
          </a:p>
          <a:p>
            <a:endParaRPr lang="en-US" sz="2800" dirty="0"/>
          </a:p>
        </p:txBody>
      </p:sp>
    </p:spTree>
    <p:extLst>
      <p:ext uri="{BB962C8B-B14F-4D97-AF65-F5344CB8AC3E}">
        <p14:creationId xmlns:p14="http://schemas.microsoft.com/office/powerpoint/2010/main" val="52120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tests</a:t>
            </a:r>
          </a:p>
        </p:txBody>
      </p:sp>
      <p:sp>
        <p:nvSpPr>
          <p:cNvPr id="3" name="Content Placeholder 2"/>
          <p:cNvSpPr>
            <a:spLocks noGrp="1"/>
          </p:cNvSpPr>
          <p:nvPr>
            <p:ph idx="1"/>
          </p:nvPr>
        </p:nvSpPr>
        <p:spPr>
          <a:xfrm>
            <a:off x="1066800" y="1752600"/>
            <a:ext cx="7772400" cy="4114800"/>
          </a:xfrm>
        </p:spPr>
        <p:txBody>
          <a:bodyPr>
            <a:normAutofit lnSpcReduction="10000"/>
          </a:bodyPr>
          <a:lstStyle/>
          <a:p>
            <a:pPr algn="just"/>
            <a:r>
              <a:rPr lang="en-US" sz="2000" dirty="0"/>
              <a:t>Set up a patient record with </a:t>
            </a:r>
            <a:r>
              <a:rPr lang="en-US" sz="2000" b="1" dirty="0"/>
              <a:t>no known allergies</a:t>
            </a:r>
            <a:r>
              <a:rPr lang="en-US" sz="2000" dirty="0"/>
              <a:t>. Prescribe medication for allergies that are known to exist. Check that a warning message is not issued by the system.</a:t>
            </a:r>
            <a:endParaRPr lang="en-GB" sz="2000" dirty="0"/>
          </a:p>
          <a:p>
            <a:pPr algn="just"/>
            <a:r>
              <a:rPr lang="en-US" sz="2000" dirty="0"/>
              <a:t>Set up a patient record with </a:t>
            </a:r>
            <a:r>
              <a:rPr lang="en-US" sz="2000" b="1" dirty="0"/>
              <a:t>a known allergy.</a:t>
            </a:r>
            <a:r>
              <a:rPr lang="en-US" sz="2000" dirty="0"/>
              <a:t> Prescribe the medication to that the patient is allergic to, and check that the warning is issued by the system.</a:t>
            </a:r>
            <a:endParaRPr lang="en-GB" sz="2000" dirty="0"/>
          </a:p>
          <a:p>
            <a:pPr algn="just"/>
            <a:r>
              <a:rPr lang="en-US" sz="2000" dirty="0"/>
              <a:t>Prescribe </a:t>
            </a:r>
            <a:r>
              <a:rPr lang="en-US" sz="2000" b="1" dirty="0"/>
              <a:t>two drugs</a:t>
            </a:r>
            <a:r>
              <a:rPr lang="en-US" sz="2000" dirty="0"/>
              <a:t> that the patient is allergic to. Check that </a:t>
            </a:r>
            <a:r>
              <a:rPr lang="en-US" sz="2000" b="1" dirty="0"/>
              <a:t>two warnings</a:t>
            </a:r>
            <a:r>
              <a:rPr lang="en-US" sz="2000" dirty="0"/>
              <a:t> are correctly issued.</a:t>
            </a:r>
            <a:endParaRPr lang="en-GB" sz="2000" dirty="0"/>
          </a:p>
          <a:p>
            <a:pPr algn="just"/>
            <a:r>
              <a:rPr lang="en-US" sz="2000" dirty="0"/>
              <a:t>Prescribe a drug that issues a warning and </a:t>
            </a:r>
            <a:r>
              <a:rPr lang="en-US" sz="2000" b="1" dirty="0"/>
              <a:t>overrule that warning</a:t>
            </a:r>
            <a:r>
              <a:rPr lang="en-US" sz="2000" dirty="0"/>
              <a:t>. Check that the system requires the user to provide information explaining why the warning was overruled. </a:t>
            </a:r>
          </a:p>
          <a:p>
            <a:pPr algn="just"/>
            <a:endParaRPr lang="en-US" sz="2000" dirty="0"/>
          </a:p>
        </p:txBody>
      </p:sp>
    </p:spTree>
    <p:extLst>
      <p:ext uri="{BB962C8B-B14F-4D97-AF65-F5344CB8AC3E}">
        <p14:creationId xmlns:p14="http://schemas.microsoft.com/office/powerpoint/2010/main" val="61270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0"/>
            <a:ext cx="7772400" cy="1143000"/>
          </a:xfrm>
        </p:spPr>
        <p:txBody>
          <a:bodyPr/>
          <a:lstStyle/>
          <a:p>
            <a:r>
              <a:rPr lang="en-US" dirty="0"/>
              <a:t>A ‘prescribing medication’ story</a:t>
            </a:r>
            <a:r>
              <a:rPr lang="en-GB" dirty="0"/>
              <a:t> </a:t>
            </a:r>
            <a:endParaRPr lang="en-US" dirty="0"/>
          </a:p>
        </p:txBody>
      </p:sp>
      <p:sp>
        <p:nvSpPr>
          <p:cNvPr id="3" name="Content Placeholder 2"/>
          <p:cNvSpPr>
            <a:spLocks noGrp="1"/>
          </p:cNvSpPr>
          <p:nvPr>
            <p:ph idx="1"/>
          </p:nvPr>
        </p:nvSpPr>
        <p:spPr>
          <a:xfrm>
            <a:off x="762000" y="1447800"/>
            <a:ext cx="7772400" cy="4114800"/>
          </a:xfrm>
        </p:spPr>
        <p:txBody>
          <a:bodyPr>
            <a:noAutofit/>
          </a:bodyPr>
          <a:lstStyle/>
          <a:p>
            <a:pPr algn="just">
              <a:buFont typeface="Wingdings" panose="05000000000000000000" pitchFamily="2" charset="2"/>
              <a:buChar char="q"/>
            </a:pPr>
            <a:r>
              <a:rPr lang="en-US" dirty="0"/>
              <a:t>Kate is a doctor who wishes to prescribe medication for a patient attending a clinic. The patient record is already displayed on her computer  so she clicks on the medication field and can select ‘current medication’, ‘new medication’ or ‘formulary’.</a:t>
            </a:r>
          </a:p>
          <a:p>
            <a:pPr algn="just">
              <a:buFont typeface="Wingdings" panose="05000000000000000000" pitchFamily="2" charset="2"/>
              <a:buChar char="q"/>
            </a:pPr>
            <a:r>
              <a:rPr lang="en-US" dirty="0"/>
              <a:t>If she selects </a:t>
            </a:r>
            <a:r>
              <a:rPr lang="en-US" b="1" dirty="0"/>
              <a:t>‘current medication’</a:t>
            </a:r>
            <a:r>
              <a:rPr lang="en-US" dirty="0"/>
              <a:t>, the system asks her to check the dose. If she wants to change the dose, she enters the dose and then confirms the prescription.</a:t>
            </a:r>
          </a:p>
          <a:p>
            <a:pPr algn="just">
              <a:buFont typeface="Wingdings" panose="05000000000000000000" pitchFamily="2" charset="2"/>
              <a:buChar char="q"/>
            </a:pPr>
            <a:r>
              <a:rPr lang="en-US" dirty="0"/>
              <a:t>If she chooses </a:t>
            </a:r>
            <a:r>
              <a:rPr lang="en-US" b="1" dirty="0"/>
              <a:t>‘new medication’</a:t>
            </a:r>
            <a:r>
              <a:rPr lang="en-US" dirty="0"/>
              <a:t>, the system assumes that she knows which medication to prescribe. She types the first few letters of the drug name. The system displays a list of possible drugs starting with these letters. She chooses the required medication and the system responds by asking her to check that the medication selected is correct. She enters the dose and then confirms the prescription.</a:t>
            </a:r>
          </a:p>
        </p:txBody>
      </p:sp>
    </p:spTree>
    <p:extLst>
      <p:ext uri="{BB962C8B-B14F-4D97-AF65-F5344CB8AC3E}">
        <p14:creationId xmlns:p14="http://schemas.microsoft.com/office/powerpoint/2010/main" val="122028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72400" cy="1143000"/>
          </a:xfrm>
        </p:spPr>
        <p:txBody>
          <a:bodyPr/>
          <a:lstStyle/>
          <a:p>
            <a:r>
              <a:rPr lang="en-US" dirty="0"/>
              <a:t>A ‘prescribing medication’ story</a:t>
            </a:r>
            <a:r>
              <a:rPr lang="en-GB" dirty="0"/>
              <a:t> </a:t>
            </a:r>
            <a:endParaRPr lang="en-US" dirty="0"/>
          </a:p>
        </p:txBody>
      </p:sp>
      <p:sp>
        <p:nvSpPr>
          <p:cNvPr id="3" name="Content Placeholder 2"/>
          <p:cNvSpPr>
            <a:spLocks noGrp="1"/>
          </p:cNvSpPr>
          <p:nvPr>
            <p:ph idx="1"/>
          </p:nvPr>
        </p:nvSpPr>
        <p:spPr>
          <a:xfrm>
            <a:off x="609600" y="1447800"/>
            <a:ext cx="7772400" cy="4114800"/>
          </a:xfrm>
        </p:spPr>
        <p:txBody>
          <a:bodyPr>
            <a:noAutofit/>
          </a:bodyPr>
          <a:lstStyle/>
          <a:p>
            <a:pPr algn="just">
              <a:buFont typeface="Wingdings" panose="05000000000000000000" pitchFamily="2" charset="2"/>
              <a:buChar char="q"/>
            </a:pPr>
            <a:r>
              <a:rPr lang="en-US" sz="2000" dirty="0"/>
              <a:t>If she chooses </a:t>
            </a:r>
            <a:r>
              <a:rPr lang="en-US" sz="2000" b="1" dirty="0"/>
              <a:t>‘formulary’</a:t>
            </a:r>
            <a:r>
              <a:rPr lang="en-US" sz="2000" dirty="0"/>
              <a:t>, the system displays a search box for the approved formulary. She can then search for the drug required. She selects a drug and is asked to check that the medication is correct. She enters the dose and then confirms the prescription.</a:t>
            </a:r>
          </a:p>
          <a:p>
            <a:pPr algn="just">
              <a:buFont typeface="Wingdings" panose="05000000000000000000" pitchFamily="2" charset="2"/>
              <a:buChar char="q"/>
            </a:pPr>
            <a:r>
              <a:rPr lang="en-US" sz="2000" dirty="0"/>
              <a:t>The system always checks that the dose is within the approved range. If it isn’t, Kate is asked to change the dose. After Kate has confirmed the prescription, it will be displayed for checking. She either clicks ‘OK’ or ‘Change’. If she clicks ‘OK’, the prescription is recorded on the database. If she clicks on ‘Change’, she reenters the ‘Prescribing medication’ process.</a:t>
            </a:r>
          </a:p>
          <a:p>
            <a:pPr algn="just">
              <a:buFont typeface="Wingdings" panose="05000000000000000000" pitchFamily="2" charset="2"/>
              <a:buChar char="q"/>
            </a:pPr>
            <a:endParaRPr lang="en-US" sz="2000" dirty="0"/>
          </a:p>
        </p:txBody>
      </p:sp>
    </p:spTree>
    <p:extLst>
      <p:ext uri="{BB962C8B-B14F-4D97-AF65-F5344CB8AC3E}">
        <p14:creationId xmlns:p14="http://schemas.microsoft.com/office/powerpoint/2010/main" val="42354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76200"/>
            <a:ext cx="7772400" cy="1143000"/>
          </a:xfrm>
        </p:spPr>
        <p:txBody>
          <a:bodyPr/>
          <a:lstStyle/>
          <a:p>
            <a:r>
              <a:rPr lang="en-US" sz="3200" dirty="0"/>
              <a:t>Examples of task cards for prescribing medication </a:t>
            </a:r>
          </a:p>
        </p:txBody>
      </p:sp>
      <p:sp>
        <p:nvSpPr>
          <p:cNvPr id="5" name="AutoShape 3">
            <a:extLst>
              <a:ext uri="{FF2B5EF4-FFF2-40B4-BE49-F238E27FC236}">
                <a16:creationId xmlns:a16="http://schemas.microsoft.com/office/drawing/2014/main" xmlns="" id="{307AFDC7-2B07-4FEA-B7FE-624AD40CB8A0}"/>
              </a:ext>
            </a:extLst>
          </p:cNvPr>
          <p:cNvSpPr>
            <a:spLocks noChangeAspect="1" noChangeArrowheads="1" noTextEdit="1"/>
          </p:cNvSpPr>
          <p:nvPr/>
        </p:nvSpPr>
        <p:spPr bwMode="auto">
          <a:xfrm>
            <a:off x="1109662" y="1066800"/>
            <a:ext cx="6738937"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6149" name="Picture 5">
            <a:extLst>
              <a:ext uri="{FF2B5EF4-FFF2-40B4-BE49-F238E27FC236}">
                <a16:creationId xmlns:a16="http://schemas.microsoft.com/office/drawing/2014/main" xmlns="" id="{E3106196-A112-40B5-8305-17B47C2F1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5387" y="1371600"/>
            <a:ext cx="6753224" cy="461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5355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152400"/>
            <a:ext cx="7772400" cy="1280890"/>
          </a:xfrm>
        </p:spPr>
        <p:txBody>
          <a:bodyPr>
            <a:normAutofit fontScale="90000"/>
          </a:bodyPr>
          <a:lstStyle/>
          <a:p>
            <a:r>
              <a:rPr lang="en-US" dirty="0"/>
              <a:t>Distinction between requirements</a:t>
            </a:r>
            <a:br>
              <a:rPr lang="en-US" dirty="0"/>
            </a:br>
            <a:r>
              <a:rPr lang="en-US" dirty="0"/>
              <a:t>analysis and requirements validation</a:t>
            </a:r>
          </a:p>
        </p:txBody>
      </p:sp>
      <p:sp>
        <p:nvSpPr>
          <p:cNvPr id="3" name="Content Placeholder 2"/>
          <p:cNvSpPr>
            <a:spLocks noGrp="1"/>
          </p:cNvSpPr>
          <p:nvPr>
            <p:ph idx="1"/>
          </p:nvPr>
        </p:nvSpPr>
        <p:spPr>
          <a:xfrm>
            <a:off x="1219200" y="1295400"/>
            <a:ext cx="7086599" cy="4311022"/>
          </a:xfrm>
        </p:spPr>
        <p:txBody>
          <a:bodyPr>
            <a:noAutofit/>
          </a:bodyPr>
          <a:lstStyle/>
          <a:p>
            <a:r>
              <a:rPr lang="en-US" sz="2200" dirty="0"/>
              <a:t>Requirements analysis is concerned with 'raw' requirements as elicited from system stakeholders. </a:t>
            </a:r>
          </a:p>
          <a:p>
            <a:pPr lvl="1"/>
            <a:r>
              <a:rPr lang="en-US" sz="2200" dirty="0"/>
              <a:t>The requirements are usually incomplete and are expressed in an informal and unstructured way. There will probably be a mixture of notations to describe the requirements.</a:t>
            </a:r>
          </a:p>
          <a:p>
            <a:r>
              <a:rPr lang="en-US" sz="2200" dirty="0"/>
              <a:t>Requirements validation is concerned with checking a </a:t>
            </a:r>
            <a:r>
              <a:rPr lang="en-US" sz="2200" b="1" dirty="0"/>
              <a:t>final draft of a requirements</a:t>
            </a:r>
            <a:r>
              <a:rPr lang="en-US" sz="2200" dirty="0"/>
              <a:t> document which includes all system requirements and where known incompleteness and inconsistency has been removed. The document and the requirements should follow defined quality standards.</a:t>
            </a:r>
          </a:p>
        </p:txBody>
      </p:sp>
    </p:spTree>
    <p:extLst>
      <p:ext uri="{BB962C8B-B14F-4D97-AF65-F5344CB8AC3E}">
        <p14:creationId xmlns:p14="http://schemas.microsoft.com/office/powerpoint/2010/main" val="67963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73163" y="0"/>
            <a:ext cx="7772400" cy="1143000"/>
          </a:xfrm>
        </p:spPr>
        <p:txBody>
          <a:bodyPr/>
          <a:lstStyle/>
          <a:p>
            <a:r>
              <a:rPr lang="en-US" dirty="0"/>
              <a:t>Test – Dose checking </a:t>
            </a:r>
          </a:p>
        </p:txBody>
      </p:sp>
      <p:sp>
        <p:nvSpPr>
          <p:cNvPr id="6" name="Content Placeholder 5"/>
          <p:cNvSpPr>
            <a:spLocks noGrp="1"/>
          </p:cNvSpPr>
          <p:nvPr>
            <p:ph idx="1"/>
          </p:nvPr>
        </p:nvSpPr>
        <p:spPr>
          <a:xfrm>
            <a:off x="381000" y="1219200"/>
            <a:ext cx="8382000" cy="4114800"/>
          </a:xfrm>
        </p:spPr>
        <p:txBody>
          <a:bodyPr>
            <a:noAutofit/>
          </a:bodyPr>
          <a:lstStyle/>
          <a:p>
            <a:pPr algn="just">
              <a:buFont typeface="Wingdings" panose="05000000000000000000" pitchFamily="2" charset="2"/>
              <a:buChar char="q"/>
            </a:pPr>
            <a:r>
              <a:rPr lang="en-US" b="1" dirty="0"/>
              <a:t>Input:</a:t>
            </a:r>
          </a:p>
          <a:p>
            <a:pPr lvl="1" algn="just">
              <a:buFont typeface="Wingdings" panose="05000000000000000000" pitchFamily="2" charset="2"/>
              <a:buChar char="q"/>
            </a:pPr>
            <a:r>
              <a:rPr lang="en-US" sz="1800" dirty="0"/>
              <a:t>1. A number in mg representing a single dose of the drug.</a:t>
            </a:r>
          </a:p>
          <a:p>
            <a:pPr lvl="1" algn="just">
              <a:buFont typeface="Wingdings" panose="05000000000000000000" pitchFamily="2" charset="2"/>
              <a:buChar char="q"/>
            </a:pPr>
            <a:r>
              <a:rPr lang="en-US" sz="1800" dirty="0"/>
              <a:t>2. A number representing the number of single doses per day.</a:t>
            </a:r>
          </a:p>
          <a:p>
            <a:pPr algn="just">
              <a:buFont typeface="Wingdings" panose="05000000000000000000" pitchFamily="2" charset="2"/>
              <a:buChar char="q"/>
            </a:pPr>
            <a:r>
              <a:rPr lang="en-US" b="1" dirty="0"/>
              <a:t>Tests:</a:t>
            </a:r>
          </a:p>
          <a:p>
            <a:pPr lvl="1" algn="just">
              <a:buFont typeface="Wingdings" panose="05000000000000000000" pitchFamily="2" charset="2"/>
              <a:buChar char="q"/>
            </a:pPr>
            <a:r>
              <a:rPr lang="en-US" sz="1800" dirty="0"/>
              <a:t>1. Test for inputs where the single dose is too high and too low.</a:t>
            </a:r>
          </a:p>
          <a:p>
            <a:pPr lvl="1" algn="just">
              <a:buFont typeface="Wingdings" panose="05000000000000000000" pitchFamily="2" charset="2"/>
              <a:buChar char="q"/>
            </a:pPr>
            <a:r>
              <a:rPr lang="en-US" sz="1800" dirty="0"/>
              <a:t>2. Test for inputs where the single dose is correct but the frequency is too high.</a:t>
            </a:r>
          </a:p>
          <a:p>
            <a:pPr lvl="1" algn="just">
              <a:buFont typeface="Wingdings" panose="05000000000000000000" pitchFamily="2" charset="2"/>
              <a:buChar char="q"/>
            </a:pPr>
            <a:r>
              <a:rPr lang="en-US" sz="1800" dirty="0"/>
              <a:t>3. Test for inputs where the single dose × frequency is too high and too low.</a:t>
            </a:r>
          </a:p>
          <a:p>
            <a:pPr lvl="1" algn="just">
              <a:buFont typeface="Wingdings" panose="05000000000000000000" pitchFamily="2" charset="2"/>
              <a:buChar char="q"/>
            </a:pPr>
            <a:r>
              <a:rPr lang="en-US" sz="1800" dirty="0"/>
              <a:t>4. Test for inputs where single dose × frequency is in the permitted range.</a:t>
            </a:r>
          </a:p>
          <a:p>
            <a:pPr>
              <a:buFont typeface="Wingdings" panose="05000000000000000000" pitchFamily="2" charset="2"/>
              <a:buChar char="q"/>
            </a:pPr>
            <a:r>
              <a:rPr lang="en-US" b="1" dirty="0"/>
              <a:t>Output:</a:t>
            </a:r>
          </a:p>
          <a:p>
            <a:pPr lvl="1">
              <a:buFont typeface="Wingdings" panose="05000000000000000000" pitchFamily="2" charset="2"/>
              <a:buChar char="q"/>
            </a:pPr>
            <a:r>
              <a:rPr lang="en-US" sz="1800" dirty="0"/>
              <a:t>OK or error message indicating that the dose is outside the safe range.</a:t>
            </a:r>
          </a:p>
        </p:txBody>
      </p:sp>
    </p:spTree>
    <p:extLst>
      <p:ext uri="{BB962C8B-B14F-4D97-AF65-F5344CB8AC3E}">
        <p14:creationId xmlns:p14="http://schemas.microsoft.com/office/powerpoint/2010/main" val="281435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additive="base">
                                        <p:cTn id="3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 calcmode="lin" valueType="num">
                                      <p:cBhvr additive="base">
                                        <p:cTn id="43"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anim calcmode="lin" valueType="num">
                                      <p:cBhvr additive="base">
                                        <p:cTn id="47"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GB"/>
              <a:t>Test case definition</a:t>
            </a:r>
          </a:p>
        </p:txBody>
      </p:sp>
      <p:sp>
        <p:nvSpPr>
          <p:cNvPr id="30723" name="Rectangle 3"/>
          <p:cNvSpPr>
            <a:spLocks noGrp="1" noChangeArrowheads="1"/>
          </p:cNvSpPr>
          <p:nvPr>
            <p:ph idx="1"/>
          </p:nvPr>
        </p:nvSpPr>
        <p:spPr>
          <a:xfrm>
            <a:off x="1600201" y="1905000"/>
            <a:ext cx="6934200" cy="4006222"/>
          </a:xfrm>
          <a:noFill/>
          <a:ln/>
        </p:spPr>
        <p:txBody>
          <a:bodyPr>
            <a:normAutofit/>
          </a:bodyPr>
          <a:lstStyle/>
          <a:p>
            <a:r>
              <a:rPr lang="en-GB" dirty="0"/>
              <a:t>Does the requirement, on its own, include enough information to allow a test to be defined?</a:t>
            </a:r>
          </a:p>
          <a:p>
            <a:pPr lvl="1"/>
            <a:r>
              <a:rPr lang="en-GB" dirty="0"/>
              <a:t>If not what other requirements must be examined to find this information?</a:t>
            </a:r>
          </a:p>
          <a:p>
            <a:r>
              <a:rPr lang="en-GB" dirty="0"/>
              <a:t>Is it possible to test the requirement using a single test or are multiple test cases required? </a:t>
            </a:r>
          </a:p>
          <a:p>
            <a:pPr lvl="1"/>
            <a:r>
              <a:rPr lang="en-GB" dirty="0"/>
              <a:t>If you need several tests, it may mean that there is more than one requirement embedded in single requirement description</a:t>
            </a:r>
          </a:p>
          <a:p>
            <a:r>
              <a:rPr lang="en-GB" dirty="0"/>
              <a:t>Could the requirement be re-stated to make the test cases more obvious?</a:t>
            </a:r>
          </a:p>
        </p:txBody>
      </p:sp>
    </p:spTree>
    <p:extLst>
      <p:ext uri="{BB962C8B-B14F-4D97-AF65-F5344CB8AC3E}">
        <p14:creationId xmlns:p14="http://schemas.microsoft.com/office/powerpoint/2010/main" val="11606263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3">
                                            <p:bg/>
                                          </p:spTgt>
                                        </p:tgtEl>
                                        <p:attrNameLst>
                                          <p:attrName>style.visibility</p:attrName>
                                        </p:attrNameLst>
                                      </p:cBhvr>
                                      <p:to>
                                        <p:strVal val="visible"/>
                                      </p:to>
                                    </p:set>
                                    <p:anim calcmode="lin" valueType="num">
                                      <p:cBhvr additive="base">
                                        <p:cTn id="7" dur="500" fill="hold"/>
                                        <p:tgtEl>
                                          <p:spTgt spid="3072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23">
                                            <p:txEl>
                                              <p:pRg st="0" end="0"/>
                                            </p:txEl>
                                          </p:spTgt>
                                        </p:tgtEl>
                                        <p:attrNameLst>
                                          <p:attrName>style.visibility</p:attrName>
                                        </p:attrNameLst>
                                      </p:cBhvr>
                                      <p:to>
                                        <p:strVal val="visible"/>
                                      </p:to>
                                    </p:set>
                                    <p:anim calcmode="lin" valueType="num">
                                      <p:cBhvr additive="base">
                                        <p:cTn id="13"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 calcmode="lin" valueType="num">
                                      <p:cBhvr additive="base">
                                        <p:cTn id="17"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0723">
                                            <p:txEl>
                                              <p:pRg st="2" end="2"/>
                                            </p:txEl>
                                          </p:spTgt>
                                        </p:tgtEl>
                                        <p:attrNameLst>
                                          <p:attrName>style.visibility</p:attrName>
                                        </p:attrNameLst>
                                      </p:cBhvr>
                                      <p:to>
                                        <p:strVal val="visible"/>
                                      </p:to>
                                    </p:set>
                                    <p:anim calcmode="lin" valueType="num">
                                      <p:cBhvr additive="base">
                                        <p:cTn id="23"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2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723">
                                            <p:txEl>
                                              <p:pRg st="3" end="3"/>
                                            </p:txEl>
                                          </p:spTgt>
                                        </p:tgtEl>
                                        <p:attrNameLst>
                                          <p:attrName>style.visibility</p:attrName>
                                        </p:attrNameLst>
                                      </p:cBhvr>
                                      <p:to>
                                        <p:strVal val="visible"/>
                                      </p:to>
                                    </p:set>
                                    <p:anim calcmode="lin" valueType="num">
                                      <p:cBhvr additive="base">
                                        <p:cTn id="27"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0723">
                                            <p:txEl>
                                              <p:pRg st="4" end="4"/>
                                            </p:txEl>
                                          </p:spTgt>
                                        </p:tgtEl>
                                        <p:attrNameLst>
                                          <p:attrName>style.visibility</p:attrName>
                                        </p:attrNameLst>
                                      </p:cBhvr>
                                      <p:to>
                                        <p:strVal val="visible"/>
                                      </p:to>
                                    </p:set>
                                    <p:anim calcmode="lin" valueType="num">
                                      <p:cBhvr additive="base">
                                        <p:cTn id="33"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07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45201" y="304800"/>
            <a:ext cx="6589199" cy="1280890"/>
          </a:xfrm>
          <a:noFill/>
          <a:ln/>
        </p:spPr>
        <p:txBody>
          <a:bodyPr/>
          <a:lstStyle/>
          <a:p>
            <a:r>
              <a:rPr lang="en-GB" dirty="0"/>
              <a:t>Test record form</a:t>
            </a:r>
          </a:p>
        </p:txBody>
      </p:sp>
      <p:sp>
        <p:nvSpPr>
          <p:cNvPr id="31747" name="Rectangle 3"/>
          <p:cNvSpPr>
            <a:spLocks noGrp="1" noChangeArrowheads="1"/>
          </p:cNvSpPr>
          <p:nvPr>
            <p:ph idx="1"/>
          </p:nvPr>
        </p:nvSpPr>
        <p:spPr>
          <a:xfrm>
            <a:off x="457200" y="1295400"/>
            <a:ext cx="8458200" cy="4495800"/>
          </a:xfrm>
          <a:noFill/>
          <a:ln/>
        </p:spPr>
        <p:txBody>
          <a:bodyPr>
            <a:noAutofit/>
          </a:bodyPr>
          <a:lstStyle/>
          <a:p>
            <a:r>
              <a:rPr lang="en-GB" dirty="0"/>
              <a:t>The requirement’s identifier </a:t>
            </a:r>
          </a:p>
          <a:p>
            <a:pPr lvl="1"/>
            <a:r>
              <a:rPr lang="en-GB" sz="1800" dirty="0"/>
              <a:t>The identifier of the requirement you are testing</a:t>
            </a:r>
          </a:p>
          <a:p>
            <a:r>
              <a:rPr lang="en-GB" dirty="0"/>
              <a:t>Related requirements </a:t>
            </a:r>
          </a:p>
          <a:p>
            <a:pPr lvl="1"/>
            <a:r>
              <a:rPr lang="en-GB" sz="1800" dirty="0"/>
              <a:t>These should be referenced as the test may also be relevant to these requirements.</a:t>
            </a:r>
          </a:p>
          <a:p>
            <a:r>
              <a:rPr lang="en-GB" dirty="0"/>
              <a:t>Test description </a:t>
            </a:r>
          </a:p>
          <a:p>
            <a:pPr lvl="1"/>
            <a:r>
              <a:rPr lang="en-GB" sz="1800" dirty="0"/>
              <a:t>A brief description of the test.  This should include system inputs and corresponding outputs.</a:t>
            </a:r>
          </a:p>
          <a:p>
            <a:r>
              <a:rPr lang="en-GB" dirty="0"/>
              <a:t>Requirements problems </a:t>
            </a:r>
          </a:p>
          <a:p>
            <a:pPr lvl="1"/>
            <a:r>
              <a:rPr lang="en-GB" sz="1800" dirty="0"/>
              <a:t>A description of problems which made test definition difficult or impossible. </a:t>
            </a:r>
          </a:p>
          <a:p>
            <a:r>
              <a:rPr lang="en-GB" dirty="0"/>
              <a:t>Comments and recommendations </a:t>
            </a:r>
          </a:p>
          <a:p>
            <a:pPr lvl="1"/>
            <a:r>
              <a:rPr lang="en-GB" sz="1800" dirty="0"/>
              <a:t>These are advice on how to solve requirements problems which have been discovered.</a:t>
            </a:r>
          </a:p>
        </p:txBody>
      </p:sp>
    </p:spTree>
    <p:extLst>
      <p:ext uri="{BB962C8B-B14F-4D97-AF65-F5344CB8AC3E}">
        <p14:creationId xmlns:p14="http://schemas.microsoft.com/office/powerpoint/2010/main" val="39294676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7">
                                            <p:bg/>
                                          </p:spTgt>
                                        </p:tgtEl>
                                        <p:attrNameLst>
                                          <p:attrName>style.visibility</p:attrName>
                                        </p:attrNameLst>
                                      </p:cBhvr>
                                      <p:to>
                                        <p:strVal val="visible"/>
                                      </p:to>
                                    </p:set>
                                    <p:anim calcmode="lin" valueType="num">
                                      <p:cBhvr additive="base">
                                        <p:cTn id="7" dur="500" fill="hold"/>
                                        <p:tgtEl>
                                          <p:spTgt spid="3174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 calcmode="lin" valueType="num">
                                      <p:cBhvr additive="base">
                                        <p:cTn id="13"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1747">
                                            <p:txEl>
                                              <p:pRg st="1" end="1"/>
                                            </p:txEl>
                                          </p:spTgt>
                                        </p:tgtEl>
                                        <p:attrNameLst>
                                          <p:attrName>style.visibility</p:attrName>
                                        </p:attrNameLst>
                                      </p:cBhvr>
                                      <p:to>
                                        <p:strVal val="visible"/>
                                      </p:to>
                                    </p:set>
                                    <p:anim calcmode="lin" valueType="num">
                                      <p:cBhvr additive="base">
                                        <p:cTn id="17"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1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1747">
                                            <p:txEl>
                                              <p:pRg st="2" end="2"/>
                                            </p:txEl>
                                          </p:spTgt>
                                        </p:tgtEl>
                                        <p:attrNameLst>
                                          <p:attrName>style.visibility</p:attrName>
                                        </p:attrNameLst>
                                      </p:cBhvr>
                                      <p:to>
                                        <p:strVal val="visible"/>
                                      </p:to>
                                    </p:set>
                                    <p:anim calcmode="lin" valueType="num">
                                      <p:cBhvr additive="base">
                                        <p:cTn id="23"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1747">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1747">
                                            <p:txEl>
                                              <p:pRg st="3" end="3"/>
                                            </p:txEl>
                                          </p:spTgt>
                                        </p:tgtEl>
                                        <p:attrNameLst>
                                          <p:attrName>style.visibility</p:attrName>
                                        </p:attrNameLst>
                                      </p:cBhvr>
                                      <p:to>
                                        <p:strVal val="visible"/>
                                      </p:to>
                                    </p:set>
                                    <p:anim calcmode="lin" valueType="num">
                                      <p:cBhvr additive="base">
                                        <p:cTn id="27"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17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1747">
                                            <p:txEl>
                                              <p:pRg st="4" end="4"/>
                                            </p:txEl>
                                          </p:spTgt>
                                        </p:tgtEl>
                                        <p:attrNameLst>
                                          <p:attrName>style.visibility</p:attrName>
                                        </p:attrNameLst>
                                      </p:cBhvr>
                                      <p:to>
                                        <p:strVal val="visible"/>
                                      </p:to>
                                    </p:set>
                                    <p:anim calcmode="lin" valueType="num">
                                      <p:cBhvr additive="base">
                                        <p:cTn id="33"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1747">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1747">
                                            <p:txEl>
                                              <p:pRg st="5" end="5"/>
                                            </p:txEl>
                                          </p:spTgt>
                                        </p:tgtEl>
                                        <p:attrNameLst>
                                          <p:attrName>style.visibility</p:attrName>
                                        </p:attrNameLst>
                                      </p:cBhvr>
                                      <p:to>
                                        <p:strVal val="visible"/>
                                      </p:to>
                                    </p:set>
                                    <p:anim calcmode="lin" valueType="num">
                                      <p:cBhvr additive="base">
                                        <p:cTn id="37" dur="5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17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1747">
                                            <p:txEl>
                                              <p:pRg st="6" end="6"/>
                                            </p:txEl>
                                          </p:spTgt>
                                        </p:tgtEl>
                                        <p:attrNameLst>
                                          <p:attrName>style.visibility</p:attrName>
                                        </p:attrNameLst>
                                      </p:cBhvr>
                                      <p:to>
                                        <p:strVal val="visible"/>
                                      </p:to>
                                    </p:set>
                                    <p:anim calcmode="lin" valueType="num">
                                      <p:cBhvr additive="base">
                                        <p:cTn id="43" dur="500" fill="hold"/>
                                        <p:tgtEl>
                                          <p:spTgt spid="317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1747">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1747">
                                            <p:txEl>
                                              <p:pRg st="7" end="7"/>
                                            </p:txEl>
                                          </p:spTgt>
                                        </p:tgtEl>
                                        <p:attrNameLst>
                                          <p:attrName>style.visibility</p:attrName>
                                        </p:attrNameLst>
                                      </p:cBhvr>
                                      <p:to>
                                        <p:strVal val="visible"/>
                                      </p:to>
                                    </p:set>
                                    <p:anim calcmode="lin" valueType="num">
                                      <p:cBhvr additive="base">
                                        <p:cTn id="47" dur="500" fill="hold"/>
                                        <p:tgtEl>
                                          <p:spTgt spid="31747">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17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1747">
                                            <p:txEl>
                                              <p:pRg st="8" end="8"/>
                                            </p:txEl>
                                          </p:spTgt>
                                        </p:tgtEl>
                                        <p:attrNameLst>
                                          <p:attrName>style.visibility</p:attrName>
                                        </p:attrNameLst>
                                      </p:cBhvr>
                                      <p:to>
                                        <p:strVal val="visible"/>
                                      </p:to>
                                    </p:set>
                                    <p:anim calcmode="lin" valueType="num">
                                      <p:cBhvr additive="base">
                                        <p:cTn id="53" dur="500" fill="hold"/>
                                        <p:tgtEl>
                                          <p:spTgt spid="31747">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1747">
                                            <p:txEl>
                                              <p:pRg st="8" end="8"/>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1747">
                                            <p:txEl>
                                              <p:pRg st="9" end="9"/>
                                            </p:txEl>
                                          </p:spTgt>
                                        </p:tgtEl>
                                        <p:attrNameLst>
                                          <p:attrName>style.visibility</p:attrName>
                                        </p:attrNameLst>
                                      </p:cBhvr>
                                      <p:to>
                                        <p:strVal val="visible"/>
                                      </p:to>
                                    </p:set>
                                    <p:anim calcmode="lin" valueType="num">
                                      <p:cBhvr additive="base">
                                        <p:cTn id="57" dur="500" fill="hold"/>
                                        <p:tgtEl>
                                          <p:spTgt spid="31747">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17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76200"/>
            <a:ext cx="8229600" cy="1143000"/>
          </a:xfrm>
          <a:noFill/>
          <a:ln/>
        </p:spPr>
        <p:txBody>
          <a:bodyPr/>
          <a:lstStyle/>
          <a:p>
            <a:r>
              <a:rPr lang="en-GB" dirty="0"/>
              <a:t>Requirements test form</a:t>
            </a:r>
          </a:p>
        </p:txBody>
      </p:sp>
      <p:graphicFrame>
        <p:nvGraphicFramePr>
          <p:cNvPr id="32771" name="Object 3"/>
          <p:cNvGraphicFramePr>
            <a:graphicFrameLocks/>
          </p:cNvGraphicFramePr>
          <p:nvPr/>
        </p:nvGraphicFramePr>
        <p:xfrm>
          <a:off x="1928794" y="1071546"/>
          <a:ext cx="4762500" cy="4854575"/>
        </p:xfrm>
        <a:graphic>
          <a:graphicData uri="http://schemas.openxmlformats.org/presentationml/2006/ole">
            <mc:AlternateContent xmlns:mc="http://schemas.openxmlformats.org/markup-compatibility/2006">
              <mc:Choice xmlns:v="urn:schemas-microsoft-com:vml" Requires="v">
                <p:oleObj spid="_x0000_s5169" name="Document" r:id="rId3" imgW="0" imgH="0" progId="Word.Document.8">
                  <p:embed/>
                </p:oleObj>
              </mc:Choice>
              <mc:Fallback>
                <p:oleObj name="Document" r:id="rId3" imgW="0" imgH="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794" y="1071546"/>
                        <a:ext cx="4762500" cy="485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3217633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r>
              <a:rPr lang="en-GB" dirty="0"/>
              <a:t>Validation inputs and outputs</a:t>
            </a:r>
          </a:p>
        </p:txBody>
      </p:sp>
      <p:graphicFrame>
        <p:nvGraphicFramePr>
          <p:cNvPr id="6147" name="Object 3"/>
          <p:cNvGraphicFramePr>
            <a:graphicFrameLocks/>
          </p:cNvGraphicFramePr>
          <p:nvPr>
            <p:extLst>
              <p:ext uri="{D42A27DB-BD31-4B8C-83A1-F6EECF244321}">
                <p14:modId xmlns:p14="http://schemas.microsoft.com/office/powerpoint/2010/main" val="2292084741"/>
              </p:ext>
            </p:extLst>
          </p:nvPr>
        </p:nvGraphicFramePr>
        <p:xfrm>
          <a:off x="774700" y="2476500"/>
          <a:ext cx="7691438" cy="2476500"/>
        </p:xfrm>
        <a:graphic>
          <a:graphicData uri="http://schemas.openxmlformats.org/presentationml/2006/ole">
            <mc:AlternateContent xmlns:mc="http://schemas.openxmlformats.org/markup-compatibility/2006">
              <mc:Choice xmlns:v="urn:schemas-microsoft-com:vml" Requires="v">
                <p:oleObj spid="_x0000_s1088" name="Document" r:id="rId3" imgW="0" imgH="0" progId="Word.Document.6">
                  <p:embed/>
                </p:oleObj>
              </mc:Choice>
              <mc:Fallback>
                <p:oleObj name="Document" r:id="rId3" imgW="0" imgH="0" progId="Word.Document.6">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700" y="2476500"/>
                        <a:ext cx="7691438"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4102874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45201" y="0"/>
            <a:ext cx="6589199" cy="1280890"/>
          </a:xfrm>
          <a:noFill/>
          <a:ln/>
        </p:spPr>
        <p:txBody>
          <a:bodyPr/>
          <a:lstStyle/>
          <a:p>
            <a:r>
              <a:rPr lang="en-GB" dirty="0"/>
              <a:t>Validation inputs</a:t>
            </a:r>
          </a:p>
        </p:txBody>
      </p:sp>
      <p:sp>
        <p:nvSpPr>
          <p:cNvPr id="7171" name="Rectangle 3"/>
          <p:cNvSpPr>
            <a:spLocks noGrp="1" noChangeArrowheads="1"/>
          </p:cNvSpPr>
          <p:nvPr>
            <p:ph idx="1"/>
          </p:nvPr>
        </p:nvSpPr>
        <p:spPr>
          <a:xfrm>
            <a:off x="1295400" y="685800"/>
            <a:ext cx="7239001" cy="4387222"/>
          </a:xfrm>
          <a:noFill/>
          <a:ln/>
        </p:spPr>
        <p:txBody>
          <a:bodyPr>
            <a:noAutofit/>
          </a:bodyPr>
          <a:lstStyle/>
          <a:p>
            <a:r>
              <a:rPr lang="en-GB" sz="2000" b="1" dirty="0"/>
              <a:t>Requirements document</a:t>
            </a:r>
          </a:p>
          <a:p>
            <a:pPr lvl="1"/>
            <a:r>
              <a:rPr lang="en-GB" sz="2000" dirty="0"/>
              <a:t>Should be a complete version of the document, not an unfinished draft. Formatted and organised according to organisational standards</a:t>
            </a:r>
          </a:p>
          <a:p>
            <a:r>
              <a:rPr lang="en-GB" sz="2000" b="1" dirty="0"/>
              <a:t>Organisational knowledge</a:t>
            </a:r>
          </a:p>
          <a:p>
            <a:pPr lvl="1"/>
            <a:r>
              <a:rPr lang="en-GB" sz="2000" dirty="0"/>
              <a:t>Knowledge of the organisation which may be used to judge the realism of the requirements</a:t>
            </a:r>
          </a:p>
          <a:p>
            <a:pPr lvl="1"/>
            <a:r>
              <a:rPr lang="en-GB" sz="2000" dirty="0"/>
              <a:t>The people involved in requirement validation may know the organization, its particular </a:t>
            </a:r>
            <a:r>
              <a:rPr lang="en-GB" sz="2000" b="1" dirty="0"/>
              <a:t>terminology</a:t>
            </a:r>
            <a:r>
              <a:rPr lang="en-GB" sz="2000" dirty="0"/>
              <a:t>, its </a:t>
            </a:r>
            <a:r>
              <a:rPr lang="en-GB" sz="2000" b="1" dirty="0"/>
              <a:t>practices</a:t>
            </a:r>
            <a:r>
              <a:rPr lang="en-GB" sz="2000" dirty="0"/>
              <a:t> and the </a:t>
            </a:r>
            <a:r>
              <a:rPr lang="en-GB" sz="2000" b="1" dirty="0"/>
              <a:t>skills</a:t>
            </a:r>
            <a:r>
              <a:rPr lang="en-GB" sz="2000" dirty="0"/>
              <a:t> of the people involved in </a:t>
            </a:r>
            <a:r>
              <a:rPr lang="en-GB" sz="2000" b="1" dirty="0"/>
              <a:t>developing and using </a:t>
            </a:r>
            <a:r>
              <a:rPr lang="en-GB" sz="2000" dirty="0"/>
              <a:t>the system. </a:t>
            </a:r>
          </a:p>
          <a:p>
            <a:r>
              <a:rPr lang="en-GB" sz="2000" b="1" dirty="0"/>
              <a:t>Organisational standards</a:t>
            </a:r>
          </a:p>
          <a:p>
            <a:pPr lvl="1"/>
            <a:r>
              <a:rPr lang="en-GB" sz="2000" dirty="0"/>
              <a:t>The requirement validation process should check conformance with company standards. Therefore, whatever standards are relevant for the requirements document should be an input to the validation process.</a:t>
            </a:r>
          </a:p>
        </p:txBody>
      </p:sp>
    </p:spTree>
    <p:extLst>
      <p:ext uri="{BB962C8B-B14F-4D97-AF65-F5344CB8AC3E}">
        <p14:creationId xmlns:p14="http://schemas.microsoft.com/office/powerpoint/2010/main" val="38385761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 calcmode="lin" valueType="num">
                                      <p:cBhvr additive="base">
                                        <p:cTn id="7" dur="500" fill="hold"/>
                                        <p:tgtEl>
                                          <p:spTgt spid="717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 calcmode="lin" valueType="num">
                                      <p:cBhvr additive="base">
                                        <p:cTn id="17"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 calcmode="lin" valueType="num">
                                      <p:cBhvr additive="base">
                                        <p:cTn id="23"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 calcmode="lin" valueType="num">
                                      <p:cBhvr additive="base">
                                        <p:cTn id="27"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171">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 calcmode="lin" valueType="num">
                                      <p:cBhvr additive="base">
                                        <p:cTn id="37"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7171">
                                            <p:txEl>
                                              <p:pRg st="6" end="6"/>
                                            </p:txEl>
                                          </p:spTgt>
                                        </p:tgtEl>
                                        <p:attrNameLst>
                                          <p:attrName>style.visibility</p:attrName>
                                        </p:attrNameLst>
                                      </p:cBhvr>
                                      <p:to>
                                        <p:strVal val="visible"/>
                                      </p:to>
                                    </p:set>
                                    <p:anim calcmode="lin" valueType="num">
                                      <p:cBhvr additive="base">
                                        <p:cTn id="41"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r>
              <a:rPr lang="en-GB" dirty="0"/>
              <a:t>Validation outputs</a:t>
            </a:r>
          </a:p>
        </p:txBody>
      </p:sp>
      <p:sp>
        <p:nvSpPr>
          <p:cNvPr id="8195" name="Rectangle 3"/>
          <p:cNvSpPr>
            <a:spLocks noGrp="1" noChangeArrowheads="1"/>
          </p:cNvSpPr>
          <p:nvPr>
            <p:ph idx="1"/>
          </p:nvPr>
        </p:nvSpPr>
        <p:spPr>
          <a:xfrm>
            <a:off x="1676401" y="1676400"/>
            <a:ext cx="6858000" cy="4234822"/>
          </a:xfrm>
          <a:noFill/>
          <a:ln/>
        </p:spPr>
        <p:txBody>
          <a:bodyPr>
            <a:normAutofit/>
          </a:bodyPr>
          <a:lstStyle/>
          <a:p>
            <a:r>
              <a:rPr lang="en-GB" sz="2400" b="1" dirty="0"/>
              <a:t>Problem list</a:t>
            </a:r>
          </a:p>
          <a:p>
            <a:pPr lvl="1"/>
            <a:r>
              <a:rPr lang="en-GB" sz="2000" dirty="0"/>
              <a:t>List of discovered problems in the requirements document</a:t>
            </a:r>
          </a:p>
          <a:p>
            <a:pPr lvl="1"/>
            <a:r>
              <a:rPr lang="en-GB" sz="2000" dirty="0"/>
              <a:t>Should be organized into problem types e.g. ambiguity, incompleteness etc. </a:t>
            </a:r>
          </a:p>
          <a:p>
            <a:r>
              <a:rPr lang="en-GB" sz="2400" b="1" dirty="0"/>
              <a:t>Agreed actions</a:t>
            </a:r>
          </a:p>
          <a:p>
            <a:pPr lvl="1"/>
            <a:r>
              <a:rPr lang="en-GB" sz="2000" dirty="0"/>
              <a:t>List of agreed actions in response to requirements problems. Some problems may have several corrective actions; some problems may have no associated actions</a:t>
            </a:r>
          </a:p>
        </p:txBody>
      </p:sp>
    </p:spTree>
    <p:extLst>
      <p:ext uri="{BB962C8B-B14F-4D97-AF65-F5344CB8AC3E}">
        <p14:creationId xmlns:p14="http://schemas.microsoft.com/office/powerpoint/2010/main" val="13468063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bg/>
                                          </p:spTgt>
                                        </p:tgtEl>
                                        <p:attrNameLst>
                                          <p:attrName>style.visibility</p:attrName>
                                        </p:attrNameLst>
                                      </p:cBhvr>
                                      <p:to>
                                        <p:strVal val="visible"/>
                                      </p:to>
                                    </p:set>
                                    <p:anim calcmode="lin" valueType="num">
                                      <p:cBhvr additive="base">
                                        <p:cTn id="7" dur="500" fill="hold"/>
                                        <p:tgtEl>
                                          <p:spTgt spid="819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 calcmode="lin" valueType="num">
                                      <p:cBhvr additive="base">
                                        <p:cTn id="17"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19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 calcmode="lin" valueType="num">
                                      <p:cBhvr additive="base">
                                        <p:cTn id="21"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 calcmode="lin" valueType="num">
                                      <p:cBhvr additive="base">
                                        <p:cTn id="27"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195">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GB"/>
              <a:t>Requirements reviews</a:t>
            </a:r>
          </a:p>
        </p:txBody>
      </p:sp>
      <p:sp>
        <p:nvSpPr>
          <p:cNvPr id="9219" name="Rectangle 3"/>
          <p:cNvSpPr>
            <a:spLocks noGrp="1" noChangeArrowheads="1"/>
          </p:cNvSpPr>
          <p:nvPr>
            <p:ph idx="1"/>
          </p:nvPr>
        </p:nvSpPr>
        <p:spPr>
          <a:xfrm>
            <a:off x="762000" y="1981200"/>
            <a:ext cx="7772400" cy="4114800"/>
          </a:xfrm>
          <a:noFill/>
          <a:ln/>
        </p:spPr>
        <p:txBody>
          <a:bodyPr>
            <a:normAutofit/>
          </a:bodyPr>
          <a:lstStyle/>
          <a:p>
            <a:r>
              <a:rPr lang="en-GB" sz="2400" dirty="0"/>
              <a:t>A group of people </a:t>
            </a:r>
            <a:r>
              <a:rPr lang="en-GB" sz="2400" b="1" dirty="0"/>
              <a:t>read and analyse</a:t>
            </a:r>
            <a:r>
              <a:rPr lang="en-GB" sz="2400" dirty="0"/>
              <a:t> the requirements, look for problems, meet and discuss the problems and agree on actions to address these problems</a:t>
            </a:r>
          </a:p>
        </p:txBody>
      </p:sp>
    </p:spTree>
    <p:extLst>
      <p:ext uri="{BB962C8B-B14F-4D97-AF65-F5344CB8AC3E}">
        <p14:creationId xmlns:p14="http://schemas.microsoft.com/office/powerpoint/2010/main" val="25395179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GB"/>
              <a:t>Requirements review process</a:t>
            </a:r>
          </a:p>
        </p:txBody>
      </p:sp>
      <p:graphicFrame>
        <p:nvGraphicFramePr>
          <p:cNvPr id="10243" name="Object 3"/>
          <p:cNvGraphicFramePr>
            <a:graphicFrameLocks/>
          </p:cNvGraphicFramePr>
          <p:nvPr/>
        </p:nvGraphicFramePr>
        <p:xfrm>
          <a:off x="800100" y="2095500"/>
          <a:ext cx="7670800" cy="3238500"/>
        </p:xfrm>
        <a:graphic>
          <a:graphicData uri="http://schemas.openxmlformats.org/presentationml/2006/ole">
            <mc:AlternateContent xmlns:mc="http://schemas.openxmlformats.org/markup-compatibility/2006">
              <mc:Choice xmlns:v="urn:schemas-microsoft-com:vml" Requires="v">
                <p:oleObj spid="_x0000_s2111" name="Document" r:id="rId3" imgW="0" imgH="0" progId="Word.Document.6">
                  <p:embed/>
                </p:oleObj>
              </mc:Choice>
              <mc:Fallback>
                <p:oleObj name="Document" r:id="rId3" imgW="0" imgH="0" progId="Word.Document.6">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 y="2095500"/>
                        <a:ext cx="7670800" cy="323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24812693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GB"/>
              <a:t>Review activities</a:t>
            </a:r>
          </a:p>
        </p:txBody>
      </p:sp>
      <p:sp>
        <p:nvSpPr>
          <p:cNvPr id="11267" name="Rectangle 3"/>
          <p:cNvSpPr>
            <a:spLocks noGrp="1" noChangeArrowheads="1"/>
          </p:cNvSpPr>
          <p:nvPr>
            <p:ph idx="1"/>
          </p:nvPr>
        </p:nvSpPr>
        <p:spPr>
          <a:xfrm>
            <a:off x="304800" y="1600200"/>
            <a:ext cx="8458200" cy="4419600"/>
          </a:xfrm>
          <a:noFill/>
          <a:ln/>
        </p:spPr>
        <p:txBody>
          <a:bodyPr>
            <a:normAutofit/>
          </a:bodyPr>
          <a:lstStyle/>
          <a:p>
            <a:r>
              <a:rPr lang="en-GB" sz="2400" dirty="0"/>
              <a:t>Plan review  </a:t>
            </a:r>
          </a:p>
          <a:p>
            <a:pPr lvl="1"/>
            <a:r>
              <a:rPr lang="en-GB" sz="2400" dirty="0"/>
              <a:t>The review team is selected and a time and place for the review meeting is chosen.</a:t>
            </a:r>
          </a:p>
          <a:p>
            <a:r>
              <a:rPr lang="en-GB" sz="2400" dirty="0"/>
              <a:t>Distribute documents </a:t>
            </a:r>
          </a:p>
          <a:p>
            <a:pPr lvl="1"/>
            <a:r>
              <a:rPr lang="en-GB" sz="2400" dirty="0"/>
              <a:t>The requirements document is distributed to the review team members</a:t>
            </a:r>
          </a:p>
          <a:p>
            <a:r>
              <a:rPr lang="en-GB" sz="2400" dirty="0"/>
              <a:t>Prepare for review  </a:t>
            </a:r>
          </a:p>
          <a:p>
            <a:pPr lvl="1"/>
            <a:r>
              <a:rPr lang="en-GB" sz="2400" dirty="0"/>
              <a:t>Individual reviewers read the requirements to find conflicts, omissions, inconsistencies, deviations from standards and other problems.</a:t>
            </a:r>
          </a:p>
        </p:txBody>
      </p:sp>
    </p:spTree>
    <p:extLst>
      <p:ext uri="{BB962C8B-B14F-4D97-AF65-F5344CB8AC3E}">
        <p14:creationId xmlns:p14="http://schemas.microsoft.com/office/powerpoint/2010/main" val="25498471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bg/>
                                          </p:spTgt>
                                        </p:tgtEl>
                                        <p:attrNameLst>
                                          <p:attrName>style.visibility</p:attrName>
                                        </p:attrNameLst>
                                      </p:cBhvr>
                                      <p:to>
                                        <p:strVal val="visible"/>
                                      </p:to>
                                    </p:set>
                                    <p:anim calcmode="lin" valueType="num">
                                      <p:cBhvr additive="base">
                                        <p:cTn id="7" dur="500" fill="hold"/>
                                        <p:tgtEl>
                                          <p:spTgt spid="1126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 calcmode="lin" valueType="num">
                                      <p:cBhvr additive="base">
                                        <p:cTn id="17"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267">
                                            <p:txEl>
                                              <p:pRg st="2" end="2"/>
                                            </p:txEl>
                                          </p:spTgt>
                                        </p:tgtEl>
                                        <p:attrNameLst>
                                          <p:attrName>style.visibility</p:attrName>
                                        </p:attrNameLst>
                                      </p:cBhvr>
                                      <p:to>
                                        <p:strVal val="visible"/>
                                      </p:to>
                                    </p:set>
                                    <p:anim calcmode="lin" valueType="num">
                                      <p:cBhvr additive="base">
                                        <p:cTn id="23"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267">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 calcmode="lin" valueType="num">
                                      <p:cBhvr additive="base">
                                        <p:cTn id="27"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267">
                                            <p:txEl>
                                              <p:pRg st="4" end="4"/>
                                            </p:txEl>
                                          </p:spTgt>
                                        </p:tgtEl>
                                        <p:attrNameLst>
                                          <p:attrName>style.visibility</p:attrName>
                                        </p:attrNameLst>
                                      </p:cBhvr>
                                      <p:to>
                                        <p:strVal val="visible"/>
                                      </p:to>
                                    </p:set>
                                    <p:anim calcmode="lin" valueType="num">
                                      <p:cBhvr additive="base">
                                        <p:cTn id="33"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267">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5442</TotalTime>
  <Words>2362</Words>
  <Application>Microsoft Office PowerPoint</Application>
  <PresentationFormat>On-screen Show (4:3)</PresentationFormat>
  <Paragraphs>200</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Wisp</vt:lpstr>
      <vt:lpstr>Document</vt:lpstr>
      <vt:lpstr>Requirements Validation</vt:lpstr>
      <vt:lpstr>Requirements Validation Objectives</vt:lpstr>
      <vt:lpstr>Distinction between requirements analysis and requirements validation</vt:lpstr>
      <vt:lpstr>Validation inputs and outputs</vt:lpstr>
      <vt:lpstr>Validation inputs</vt:lpstr>
      <vt:lpstr>Validation outputs</vt:lpstr>
      <vt:lpstr>Requirements reviews</vt:lpstr>
      <vt:lpstr>Requirements review process</vt:lpstr>
      <vt:lpstr>Review activities</vt:lpstr>
      <vt:lpstr>Review activities</vt:lpstr>
      <vt:lpstr>Time required for requirements review</vt:lpstr>
      <vt:lpstr>Pre-review checking</vt:lpstr>
      <vt:lpstr>Pre-review checking</vt:lpstr>
      <vt:lpstr>Pre-review checking</vt:lpstr>
      <vt:lpstr>Review team membership</vt:lpstr>
      <vt:lpstr>Review checklists</vt:lpstr>
      <vt:lpstr>Review checklists items</vt:lpstr>
      <vt:lpstr>Checklist questions and quality attributes</vt:lpstr>
      <vt:lpstr>PowerPoint Presentation</vt:lpstr>
      <vt:lpstr>Prototyping</vt:lpstr>
      <vt:lpstr>Prototyping for validation</vt:lpstr>
      <vt:lpstr>Prototyping activities</vt:lpstr>
      <vt:lpstr>User manual development for prototype</vt:lpstr>
      <vt:lpstr>Requirements testing</vt:lpstr>
      <vt:lpstr>Requirements based testing</vt:lpstr>
      <vt:lpstr>Requirements tests</vt:lpstr>
      <vt:lpstr>A ‘prescribing medication’ story </vt:lpstr>
      <vt:lpstr>A ‘prescribing medication’ story </vt:lpstr>
      <vt:lpstr>Examples of task cards for prescribing medication </vt:lpstr>
      <vt:lpstr>Test – Dose checking </vt:lpstr>
      <vt:lpstr>Test case definition</vt:lpstr>
      <vt:lpstr>Test record form</vt:lpstr>
      <vt:lpstr>Requirements test form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Ahmad Salman Khan</dc:creator>
  <cp:lastModifiedBy>Qaisra</cp:lastModifiedBy>
  <cp:revision>75</cp:revision>
  <dcterms:created xsi:type="dcterms:W3CDTF">2006-08-16T00:00:00Z</dcterms:created>
  <dcterms:modified xsi:type="dcterms:W3CDTF">2018-11-27T07:35:34Z</dcterms:modified>
</cp:coreProperties>
</file>