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5"/>
  </p:notesMasterIdLst>
  <p:handoutMasterIdLst>
    <p:handoutMasterId r:id="rId36"/>
  </p:handoutMasterIdLst>
  <p:sldIdLst>
    <p:sldId id="268" r:id="rId2"/>
    <p:sldId id="269" r:id="rId3"/>
    <p:sldId id="270" r:id="rId4"/>
    <p:sldId id="296" r:id="rId5"/>
    <p:sldId id="271" r:id="rId6"/>
    <p:sldId id="272" r:id="rId7"/>
    <p:sldId id="273" r:id="rId8"/>
    <p:sldId id="297" r:id="rId9"/>
    <p:sldId id="299" r:id="rId10"/>
    <p:sldId id="300" r:id="rId11"/>
    <p:sldId id="301" r:id="rId12"/>
    <p:sldId id="302" r:id="rId13"/>
    <p:sldId id="303" r:id="rId14"/>
    <p:sldId id="304" r:id="rId15"/>
    <p:sldId id="306" r:id="rId16"/>
    <p:sldId id="307" r:id="rId17"/>
    <p:sldId id="308" r:id="rId18"/>
    <p:sldId id="309" r:id="rId19"/>
    <p:sldId id="298" r:id="rId20"/>
    <p:sldId id="274" r:id="rId21"/>
    <p:sldId id="275" r:id="rId22"/>
    <p:sldId id="276" r:id="rId23"/>
    <p:sldId id="278" r:id="rId24"/>
    <p:sldId id="310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0000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986" autoAdjust="0"/>
    <p:restoredTop sz="94660" autoAdjust="0"/>
  </p:normalViewPr>
  <p:slideViewPr>
    <p:cSldViewPr>
      <p:cViewPr>
        <p:scale>
          <a:sx n="82" d="100"/>
          <a:sy n="82" d="100"/>
        </p:scale>
        <p:origin x="-5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061E0E-CCCD-4E47-993A-0A3418307D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5463"/>
            <a:ext cx="3502025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7400"/>
            <a:ext cx="743267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81D332CA-1565-4801-9ABD-358CD4E24F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41048-50B0-4355-A615-1A42B97CC56A}" type="slidenum">
              <a:rPr lang="en-US"/>
              <a:pPr/>
              <a:t>1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/>
              <a:t>How to use j2EE to design, develop, assemble, and deploy Java applications</a:t>
            </a:r>
          </a:p>
          <a:p>
            <a:r>
              <a:rPr lang="en-US"/>
              <a:t>Accumulation of slides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934F0A-1148-4941-BA31-7772A7581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201C-2C56-4FB9-B4D7-F0AE843BA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82B5-2FE5-462C-94CA-335E1B9C9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972AD39-8CAF-40E6-933B-DE67E7FDC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B60C-5461-495F-8E27-71ACABD4F7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0BE9-8F25-40DC-8BA0-E9E7F68C28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869-D354-4D28-A5F3-27354DADED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5851-1F0D-42CA-B312-0EB896EC0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5E7BA-625F-4318-B9A6-D6E068BCA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388FA9-7CE4-43E9-B9B6-101EB10EF2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D54A3D-C636-4A59-8876-FC23DB490D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A3CBC9F-8950-48C4-8617-C5389DB66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9CA2B-41EE-46BA-BAF5-BD10A4BB5E01}" type="slidenum">
              <a:rPr lang="en-US"/>
              <a:pPr/>
              <a:t>1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581400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Java Enterprise Server Programming using J2EE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66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sz="6600" b="1" dirty="0" smtClean="0">
                <a:solidFill>
                  <a:srgbClr val="C00000"/>
                </a:solidFill>
              </a:rPr>
              <a:t>Life-Cycle of a JSP Page</a:t>
            </a:r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/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>Life-Cycle of a JSP Page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0"/>
            <a:ext cx="6172200" cy="500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When a HTTP request is mapped to a JSP page, it is handled by a special built-in </a:t>
            </a:r>
            <a:r>
              <a:rPr lang="en-US" b="1" dirty="0" err="1" smtClean="0">
                <a:solidFill>
                  <a:schemeClr val="bg1"/>
                </a:solidFill>
              </a:rPr>
              <a:t>servlet</a:t>
            </a:r>
            <a:r>
              <a:rPr lang="en-US" b="1" dirty="0" smtClean="0">
                <a:solidFill>
                  <a:schemeClr val="bg1"/>
                </a:solidFill>
              </a:rPr>
              <a:t> (that is provided by a container) that first checks whether the JSP page's </a:t>
            </a:r>
            <a:r>
              <a:rPr lang="en-US" b="1" dirty="0" err="1" smtClean="0">
                <a:solidFill>
                  <a:schemeClr val="bg1"/>
                </a:solidFill>
              </a:rPr>
              <a:t>servlet</a:t>
            </a:r>
            <a:r>
              <a:rPr lang="en-US" b="1" dirty="0" smtClean="0">
                <a:solidFill>
                  <a:schemeClr val="bg1"/>
                </a:solidFill>
              </a:rPr>
              <a:t> is older than the JSP page. If it is, the container translates the JSP page into a </a:t>
            </a:r>
            <a:r>
              <a:rPr lang="en-US" b="1" dirty="0" err="1" smtClean="0">
                <a:solidFill>
                  <a:schemeClr val="bg1"/>
                </a:solidFill>
              </a:rPr>
              <a:t>servlet</a:t>
            </a:r>
            <a:r>
              <a:rPr lang="en-US" b="1" dirty="0" smtClean="0">
                <a:solidFill>
                  <a:schemeClr val="bg1"/>
                </a:solidFill>
              </a:rPr>
              <a:t> Java code and compiles the </a:t>
            </a:r>
            <a:r>
              <a:rPr lang="en-US" b="1" dirty="0" err="1" smtClean="0">
                <a:solidFill>
                  <a:schemeClr val="bg1"/>
                </a:solidFill>
              </a:rPr>
              <a:t>servlet</a:t>
            </a:r>
            <a:r>
              <a:rPr lang="en-US" b="1" dirty="0" smtClean="0">
                <a:solidFill>
                  <a:schemeClr val="bg1"/>
                </a:solidFill>
              </a:rPr>
              <a:t> code into </a:t>
            </a:r>
            <a:r>
              <a:rPr lang="en-US" b="1" dirty="0" err="1" smtClean="0">
                <a:solidFill>
                  <a:schemeClr val="bg1"/>
                </a:solidFill>
              </a:rPr>
              <a:t>servlet</a:t>
            </a:r>
            <a:r>
              <a:rPr lang="en-US" b="1" dirty="0" smtClean="0">
                <a:solidFill>
                  <a:schemeClr val="bg1"/>
                </a:solidFill>
              </a:rPr>
              <a:t> class. And this is done automatically by the container. This is one of the advantages of using JSP over </a:t>
            </a:r>
            <a:r>
              <a:rPr lang="en-US" b="1" dirty="0" err="1" smtClean="0">
                <a:solidFill>
                  <a:schemeClr val="bg1"/>
                </a:solidFill>
              </a:rPr>
              <a:t>servlet</a:t>
            </a:r>
            <a:r>
              <a:rPr lang="en-US" b="1" dirty="0" smtClean="0">
                <a:solidFill>
                  <a:schemeClr val="bg1"/>
                </a:solidFill>
              </a:rPr>
              <a:t> from deployment standpoint.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FF0000"/>
                </a:solidFill>
              </a:rPr>
              <a:t>Life Cycle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Translation phase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Compile phase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Execution phase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</a:rPr>
              <a:t>JSP Page Lifecycle Phases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JSP files get translated into </a:t>
            </a:r>
            <a:r>
              <a:rPr lang="en-US" b="1" dirty="0" err="1" smtClean="0">
                <a:solidFill>
                  <a:schemeClr val="bg1"/>
                </a:solidFill>
              </a:rPr>
              <a:t>servlet</a:t>
            </a:r>
            <a:r>
              <a:rPr lang="en-US" b="1" dirty="0" smtClean="0">
                <a:solidFill>
                  <a:schemeClr val="bg1"/>
                </a:solidFill>
              </a:rPr>
              <a:t> source code, which is then compiled.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Done by the container automatically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first time JSP page is accessed after it is deployed (or modified and redeployed)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For JSP page “</a:t>
            </a:r>
            <a:r>
              <a:rPr lang="en-US" b="1" dirty="0" err="1" smtClean="0">
                <a:solidFill>
                  <a:schemeClr val="bg1"/>
                </a:solidFill>
              </a:rPr>
              <a:t>pageName</a:t>
            </a:r>
            <a:r>
              <a:rPr lang="en-US" b="1" dirty="0" smtClean="0">
                <a:solidFill>
                  <a:schemeClr val="bg1"/>
                </a:solidFill>
              </a:rPr>
              <a:t>”, the source code resides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en-US" dirty="0" smtClean="0">
                <a:solidFill>
                  <a:srgbClr val="C00000"/>
                </a:solidFill>
              </a:rPr>
              <a:t> – &lt;</a:t>
            </a:r>
            <a:r>
              <a:rPr lang="en-US" dirty="0" err="1" smtClean="0">
                <a:solidFill>
                  <a:srgbClr val="C00000"/>
                </a:solidFill>
              </a:rPr>
              <a:t>AppServer_HOME</a:t>
            </a:r>
            <a:r>
              <a:rPr lang="en-US" dirty="0" smtClean="0">
                <a:solidFill>
                  <a:srgbClr val="C00000"/>
                </a:solidFill>
              </a:rPr>
              <a:t>&gt;/work/Standard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Engine/</a:t>
            </a:r>
            <a:r>
              <a:rPr lang="en-US" dirty="0" err="1" smtClean="0">
                <a:solidFill>
                  <a:srgbClr val="C00000"/>
                </a:solidFill>
              </a:rPr>
              <a:t>localhost</a:t>
            </a:r>
            <a:r>
              <a:rPr lang="en-US" dirty="0" smtClean="0">
                <a:solidFill>
                  <a:srgbClr val="C00000"/>
                </a:solidFill>
              </a:rPr>
              <a:t>/</a:t>
            </a:r>
            <a:r>
              <a:rPr lang="en-US" dirty="0" err="1" smtClean="0">
                <a:solidFill>
                  <a:srgbClr val="C00000"/>
                </a:solidFill>
              </a:rPr>
              <a:t>context_root</a:t>
            </a:r>
            <a:r>
              <a:rPr lang="en-US" dirty="0" smtClean="0">
                <a:solidFill>
                  <a:srgbClr val="C00000"/>
                </a:solidFill>
              </a:rPr>
              <a:t>/</a:t>
            </a:r>
            <a:r>
              <a:rPr lang="en-US" dirty="0" err="1" smtClean="0">
                <a:solidFill>
                  <a:srgbClr val="C00000"/>
                </a:solidFill>
              </a:rPr>
              <a:t>pageName$jsp.java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– &lt;</a:t>
            </a:r>
            <a:r>
              <a:rPr lang="en-US" dirty="0" err="1" smtClean="0">
                <a:solidFill>
                  <a:srgbClr val="C00000"/>
                </a:solidFill>
              </a:rPr>
              <a:t>AppServer_HOME</a:t>
            </a:r>
            <a:r>
              <a:rPr lang="en-US" dirty="0" smtClean="0">
                <a:solidFill>
                  <a:srgbClr val="C00000"/>
                </a:solidFill>
              </a:rPr>
              <a:t>&gt;/work/Standard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Engine/</a:t>
            </a:r>
            <a:r>
              <a:rPr lang="en-US" dirty="0" err="1" smtClean="0">
                <a:solidFill>
                  <a:srgbClr val="C00000"/>
                </a:solidFill>
              </a:rPr>
              <a:t>localhost</a:t>
            </a:r>
            <a:r>
              <a:rPr lang="en-US" dirty="0" smtClean="0">
                <a:solidFill>
                  <a:srgbClr val="C00000"/>
                </a:solidFill>
              </a:rPr>
              <a:t>/date/</a:t>
            </a:r>
            <a:r>
              <a:rPr lang="en-US" dirty="0" err="1" smtClean="0">
                <a:solidFill>
                  <a:srgbClr val="C00000"/>
                </a:solidFill>
              </a:rPr>
              <a:t>index$jsp.java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</a:rPr>
              <a:t>Translation/Compilation Phase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b="1" smtClean="0">
                <a:solidFill>
                  <a:srgbClr val="C00000"/>
                </a:solidFill>
              </a:rPr>
              <a:t>JSP Lifecycle Methods during</a:t>
            </a:r>
            <a:br>
              <a:rPr b="1" smtClean="0">
                <a:solidFill>
                  <a:srgbClr val="C00000"/>
                </a:solidFill>
              </a:rPr>
            </a:br>
            <a:r>
              <a:rPr b="1" smtClean="0">
                <a:solidFill>
                  <a:srgbClr val="C00000"/>
                </a:solidFill>
              </a:rPr>
              <a:t>Execution Phase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62100"/>
            <a:ext cx="69342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Declare methods for performing the following tasks using JSP declaration mechanism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	</a:t>
            </a:r>
            <a:r>
              <a:rPr lang="en-US" dirty="0" smtClean="0">
                <a:solidFill>
                  <a:srgbClr val="C00000"/>
                </a:solidFill>
              </a:rPr>
              <a:t>– Read persistent configuration data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	– Initialize resources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	– Perform any other one-time activities by 	  	   overriding </a:t>
            </a:r>
            <a:r>
              <a:rPr lang="en-US" dirty="0" err="1" smtClean="0">
                <a:solidFill>
                  <a:srgbClr val="C00000"/>
                </a:solidFill>
              </a:rPr>
              <a:t>jspInit</a:t>
            </a:r>
            <a:r>
              <a:rPr lang="en-US" dirty="0" smtClean="0">
                <a:solidFill>
                  <a:srgbClr val="C00000"/>
                </a:solidFill>
              </a:rPr>
              <a:t>() method of </a:t>
            </a:r>
            <a:r>
              <a:rPr lang="en-US" dirty="0" err="1" smtClean="0">
                <a:solidFill>
                  <a:srgbClr val="C00000"/>
                </a:solidFill>
              </a:rPr>
              <a:t>JspPage</a:t>
            </a:r>
            <a:r>
              <a:rPr lang="en-US" dirty="0" smtClean="0">
                <a:solidFill>
                  <a:srgbClr val="C00000"/>
                </a:solidFill>
              </a:rPr>
              <a:t> interface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</a:rPr>
              <a:t>Initialization of a JSP Page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Declare methods for performing the following tasks using JSP declaration mechanism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	</a:t>
            </a:r>
            <a:r>
              <a:rPr lang="en-US" dirty="0" smtClean="0">
                <a:solidFill>
                  <a:srgbClr val="C00000"/>
                </a:solidFill>
              </a:rPr>
              <a:t>– Read persistent configuration data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	– Release resources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	– Perform any other one-time cleanup activities by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overriding </a:t>
            </a:r>
            <a:r>
              <a:rPr lang="en-US" dirty="0" err="1" smtClean="0">
                <a:solidFill>
                  <a:srgbClr val="C00000"/>
                </a:solidFill>
              </a:rPr>
              <a:t>jspDestroy</a:t>
            </a:r>
            <a:r>
              <a:rPr lang="en-US" dirty="0" smtClean="0">
                <a:solidFill>
                  <a:srgbClr val="C00000"/>
                </a:solidFill>
              </a:rPr>
              <a:t>() method of </a:t>
            </a:r>
            <a:r>
              <a:rPr lang="en-US" dirty="0" err="1" smtClean="0">
                <a:solidFill>
                  <a:srgbClr val="C00000"/>
                </a:solidFill>
              </a:rPr>
              <a:t>JspPage</a:t>
            </a:r>
            <a:r>
              <a:rPr lang="en-US" dirty="0" smtClean="0">
                <a:solidFill>
                  <a:srgbClr val="C00000"/>
                </a:solidFill>
              </a:rPr>
              <a:t>   	   interface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</a:rPr>
              <a:t>Finalization of a JSP Page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&lt;%@ page import="database.*" %&gt;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&lt;%@ page </a:t>
            </a:r>
            <a:r>
              <a:rPr lang="en-US" b="1" dirty="0" err="1" smtClean="0">
                <a:solidFill>
                  <a:schemeClr val="bg1"/>
                </a:solidFill>
              </a:rPr>
              <a:t>errorPage</a:t>
            </a:r>
            <a:r>
              <a:rPr lang="en-US" b="1" dirty="0" smtClean="0">
                <a:solidFill>
                  <a:schemeClr val="bg1"/>
                </a:solidFill>
              </a:rPr>
              <a:t>="errorpage.jsp" %&gt;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&lt;%-- Declare initialization and finalization methods using JSP declaration --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%&gt;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&lt;%!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private </a:t>
            </a:r>
            <a:r>
              <a:rPr lang="en-US" b="1" dirty="0" err="1" smtClean="0">
                <a:solidFill>
                  <a:schemeClr val="bg1"/>
                </a:solidFill>
              </a:rPr>
              <a:t>BookDBAO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bookDBAO</a:t>
            </a:r>
            <a:r>
              <a:rPr lang="en-US" b="1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public void </a:t>
            </a:r>
            <a:r>
              <a:rPr lang="en-US" b="1" dirty="0" err="1" smtClean="0">
                <a:solidFill>
                  <a:schemeClr val="bg1"/>
                </a:solidFill>
              </a:rPr>
              <a:t>jspInit</a:t>
            </a:r>
            <a:r>
              <a:rPr lang="en-US" b="1" dirty="0" smtClean="0">
                <a:solidFill>
                  <a:schemeClr val="bg1"/>
                </a:solidFill>
              </a:rPr>
              <a:t>() {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// retrieve database access object, which was set once per web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application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bookDBAO</a:t>
            </a:r>
            <a:r>
              <a:rPr lang="en-US" b="1" dirty="0" smtClean="0">
                <a:solidFill>
                  <a:schemeClr val="bg1"/>
                </a:solidFill>
              </a:rPr>
              <a:t> =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(</a:t>
            </a:r>
            <a:r>
              <a:rPr lang="en-US" b="1" dirty="0" err="1" smtClean="0">
                <a:solidFill>
                  <a:schemeClr val="bg1"/>
                </a:solidFill>
              </a:rPr>
              <a:t>BookDBAO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r>
              <a:rPr lang="en-US" b="1" dirty="0" err="1" smtClean="0">
                <a:solidFill>
                  <a:schemeClr val="bg1"/>
                </a:solidFill>
              </a:rPr>
              <a:t>getServletContext</a:t>
            </a:r>
            <a:r>
              <a:rPr lang="en-US" b="1" dirty="0" smtClean="0">
                <a:solidFill>
                  <a:schemeClr val="bg1"/>
                </a:solidFill>
              </a:rPr>
              <a:t>().</a:t>
            </a:r>
            <a:r>
              <a:rPr lang="en-US" b="1" dirty="0" err="1" smtClean="0">
                <a:solidFill>
                  <a:schemeClr val="bg1"/>
                </a:solidFill>
              </a:rPr>
              <a:t>getAttribute</a:t>
            </a:r>
            <a:r>
              <a:rPr lang="en-US" b="1" dirty="0" smtClean="0">
                <a:solidFill>
                  <a:schemeClr val="bg1"/>
                </a:solidFill>
              </a:rPr>
              <a:t>("</a:t>
            </a:r>
            <a:r>
              <a:rPr lang="en-US" b="1" dirty="0" err="1" smtClean="0">
                <a:solidFill>
                  <a:schemeClr val="bg1"/>
                </a:solidFill>
              </a:rPr>
              <a:t>bookDB</a:t>
            </a:r>
            <a:r>
              <a:rPr lang="en-US" b="1" dirty="0" smtClean="0">
                <a:solidFill>
                  <a:schemeClr val="bg1"/>
                </a:solidFill>
              </a:rPr>
              <a:t>");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if (</a:t>
            </a:r>
            <a:r>
              <a:rPr lang="en-US" b="1" dirty="0" err="1" smtClean="0">
                <a:solidFill>
                  <a:schemeClr val="bg1"/>
                </a:solidFill>
              </a:rPr>
              <a:t>bookDBAO</a:t>
            </a:r>
            <a:r>
              <a:rPr lang="en-US" b="1" dirty="0" smtClean="0">
                <a:solidFill>
                  <a:schemeClr val="bg1"/>
                </a:solidFill>
              </a:rPr>
              <a:t> == null)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System.out.println</a:t>
            </a:r>
            <a:r>
              <a:rPr lang="en-US" b="1" dirty="0" smtClean="0">
                <a:solidFill>
                  <a:schemeClr val="bg1"/>
                </a:solidFill>
              </a:rPr>
              <a:t>("Couldn't get database.");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}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public void </a:t>
            </a:r>
            <a:r>
              <a:rPr lang="en-US" b="1" dirty="0" err="1" smtClean="0">
                <a:solidFill>
                  <a:schemeClr val="bg1"/>
                </a:solidFill>
              </a:rPr>
              <a:t>jspDestroy</a:t>
            </a:r>
            <a:r>
              <a:rPr lang="en-US" b="1" dirty="0" smtClean="0">
                <a:solidFill>
                  <a:schemeClr val="bg1"/>
                </a:solidFill>
              </a:rPr>
              <a:t>() {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bookDBAO</a:t>
            </a:r>
            <a:r>
              <a:rPr lang="en-US" b="1" dirty="0" smtClean="0">
                <a:solidFill>
                  <a:schemeClr val="bg1"/>
                </a:solidFill>
              </a:rPr>
              <a:t> = null;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}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%&gt;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</a:rPr>
              <a:t>Example: initdestroy.jsp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How JavaServer Pages work 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6" descr="untitled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81150"/>
            <a:ext cx="8454751" cy="4895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6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ctr">
              <a:buNone/>
            </a:pPr>
            <a:r>
              <a:rPr lang="en-US" sz="6600" b="1" dirty="0" smtClean="0">
                <a:solidFill>
                  <a:srgbClr val="C00000"/>
                </a:solidFill>
                <a:latin typeface="Times New Roman" pitchFamily="18" charset="0"/>
              </a:rPr>
              <a:t>Java Server Pages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FF3300"/>
                </a:solidFill>
              </a:rPr>
              <a:t>Java Server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3300"/>
                </a:solidFill>
              </a:rPr>
              <a:t>Pages</a:t>
            </a:r>
            <a:r>
              <a:rPr lang="en-US" sz="2800" dirty="0" smtClean="0"/>
              <a:t> are translated into a </a:t>
            </a:r>
            <a:r>
              <a:rPr lang="en-US" sz="2800" dirty="0" err="1" smtClean="0"/>
              <a:t>servlet</a:t>
            </a:r>
            <a:r>
              <a:rPr lang="en-US" sz="2800" dirty="0" smtClean="0"/>
              <a:t> by the application server.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This process is responsible for </a:t>
            </a:r>
            <a:r>
              <a:rPr lang="en-US" sz="2800" dirty="0" smtClean="0">
                <a:solidFill>
                  <a:srgbClr val="FF3300"/>
                </a:solidFill>
              </a:rPr>
              <a:t>translating</a:t>
            </a:r>
            <a:r>
              <a:rPr lang="en-US" sz="2800" dirty="0" smtClean="0"/>
              <a:t> both the dynamic and static elements declared within the JSP file into </a:t>
            </a:r>
            <a:r>
              <a:rPr lang="en-US" sz="2800" dirty="0" smtClean="0">
                <a:solidFill>
                  <a:srgbClr val="FF3300"/>
                </a:solidFill>
              </a:rPr>
              <a:t>Java </a:t>
            </a:r>
            <a:r>
              <a:rPr lang="en-US" sz="2800" dirty="0" err="1" smtClean="0">
                <a:solidFill>
                  <a:srgbClr val="FF3300"/>
                </a:solidFill>
              </a:rPr>
              <a:t>servlet</a:t>
            </a:r>
            <a:r>
              <a:rPr lang="en-US" sz="2800" dirty="0" smtClean="0">
                <a:solidFill>
                  <a:srgbClr val="FF3300"/>
                </a:solidFill>
              </a:rPr>
              <a:t> code</a:t>
            </a:r>
            <a:r>
              <a:rPr lang="en-US" sz="2800" dirty="0" smtClean="0"/>
              <a:t>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JSPs are server-side technology, the processing of both the static and dynamic elements of the page occurs in the server.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latin typeface="Times New Roman" pitchFamily="18" charset="0"/>
              </a:rPr>
              <a:t>How JavaServer Pages work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Following </a:t>
            </a:r>
            <a:r>
              <a:rPr lang="en-US" sz="2800" dirty="0" smtClean="0">
                <a:solidFill>
                  <a:srgbClr val="FF3300"/>
                </a:solidFill>
              </a:rPr>
              <a:t>process outlines</a:t>
            </a:r>
            <a:r>
              <a:rPr lang="en-US" sz="2800" dirty="0" smtClean="0"/>
              <a:t> the tasks performed on a JSP file on the </a:t>
            </a:r>
            <a:r>
              <a:rPr lang="en-US" sz="2800" i="1" dirty="0" smtClean="0">
                <a:solidFill>
                  <a:srgbClr val="FF3300"/>
                </a:solidFill>
              </a:rPr>
              <a:t>first invocation</a:t>
            </a:r>
            <a:r>
              <a:rPr lang="en-US" sz="2800" dirty="0" smtClean="0"/>
              <a:t> of the file.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The Web browser makes a </a:t>
            </a:r>
            <a:r>
              <a:rPr lang="en-US" sz="2800" dirty="0" smtClean="0">
                <a:solidFill>
                  <a:srgbClr val="FF3300"/>
                </a:solidFill>
              </a:rPr>
              <a:t>request</a:t>
            </a:r>
            <a:r>
              <a:rPr lang="en-US" sz="2800" dirty="0" smtClean="0"/>
              <a:t> to the JSP page.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3300"/>
                </a:solidFill>
              </a:rPr>
              <a:t>JSP engine</a:t>
            </a:r>
            <a:r>
              <a:rPr lang="en-US" sz="2800" dirty="0" smtClean="0"/>
              <a:t> parses the contents of the JSP file.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The JSP engine creates temporary </a:t>
            </a:r>
            <a:r>
              <a:rPr lang="en-US" sz="2800" dirty="0" err="1" smtClean="0">
                <a:solidFill>
                  <a:srgbClr val="FF3300"/>
                </a:solidFill>
              </a:rPr>
              <a:t>servlet</a:t>
            </a:r>
            <a:r>
              <a:rPr lang="en-US" sz="2800" dirty="0" smtClean="0">
                <a:solidFill>
                  <a:srgbClr val="FF3300"/>
                </a:solidFill>
              </a:rPr>
              <a:t> source code</a:t>
            </a:r>
            <a:r>
              <a:rPr lang="en-US" sz="2800" dirty="0" smtClean="0"/>
              <a:t> based on the contents of the JSP.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The </a:t>
            </a:r>
            <a:r>
              <a:rPr lang="en-US" sz="2800" dirty="0" err="1" smtClean="0"/>
              <a:t>servlet</a:t>
            </a:r>
            <a:r>
              <a:rPr lang="en-US" sz="2800" dirty="0" smtClean="0"/>
              <a:t> source code is </a:t>
            </a:r>
            <a:r>
              <a:rPr lang="en-US" sz="2800" dirty="0" smtClean="0">
                <a:solidFill>
                  <a:srgbClr val="FF3300"/>
                </a:solidFill>
              </a:rPr>
              <a:t>compiled</a:t>
            </a:r>
            <a:r>
              <a:rPr lang="en-US" sz="2800" dirty="0" smtClean="0"/>
              <a:t> by the Java compiler into a </a:t>
            </a:r>
            <a:r>
              <a:rPr lang="en-US" sz="2800" dirty="0" err="1" smtClean="0"/>
              <a:t>servlet</a:t>
            </a:r>
            <a:r>
              <a:rPr lang="en-US" sz="2800" dirty="0" smtClean="0"/>
              <a:t> class file.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latin typeface="Times New Roman" pitchFamily="18" charset="0"/>
              </a:rPr>
              <a:t>How JavaServer Pages work (cont.)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The </a:t>
            </a:r>
            <a:r>
              <a:rPr lang="en-US" sz="2800" dirty="0" err="1" smtClean="0"/>
              <a:t>servlet</a:t>
            </a:r>
            <a:r>
              <a:rPr lang="en-US" sz="2800" dirty="0" smtClean="0"/>
              <a:t> is </a:t>
            </a:r>
            <a:r>
              <a:rPr lang="en-US" sz="2800" dirty="0" smtClean="0">
                <a:solidFill>
                  <a:srgbClr val="FF3300"/>
                </a:solidFill>
              </a:rPr>
              <a:t>instantiated</a:t>
            </a:r>
            <a:r>
              <a:rPr lang="en-US" sz="2800" dirty="0" smtClean="0"/>
              <a:t>. The </a:t>
            </a:r>
            <a:r>
              <a:rPr lang="en-US" sz="2800" i="1" dirty="0" smtClean="0"/>
              <a:t>init</a:t>
            </a:r>
            <a:r>
              <a:rPr lang="en-US" sz="2800" dirty="0" smtClean="0"/>
              <a:t> and </a:t>
            </a:r>
            <a:r>
              <a:rPr lang="en-US" sz="2800" i="1" dirty="0" smtClean="0"/>
              <a:t>service</a:t>
            </a:r>
            <a:r>
              <a:rPr lang="en-US" sz="2800" dirty="0" smtClean="0"/>
              <a:t> methods of the </a:t>
            </a:r>
            <a:r>
              <a:rPr lang="en-US" sz="2800" dirty="0" err="1" smtClean="0"/>
              <a:t>servlet</a:t>
            </a:r>
            <a:r>
              <a:rPr lang="en-US" sz="2800" dirty="0" smtClean="0"/>
              <a:t> are called, and the </a:t>
            </a:r>
            <a:r>
              <a:rPr lang="en-US" sz="2800" dirty="0" err="1" smtClean="0"/>
              <a:t>servlet</a:t>
            </a:r>
            <a:r>
              <a:rPr lang="en-US" sz="2800" dirty="0" smtClean="0"/>
              <a:t> logic is executed.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The combination of </a:t>
            </a:r>
            <a:r>
              <a:rPr lang="en-US" sz="2800" dirty="0" smtClean="0">
                <a:solidFill>
                  <a:srgbClr val="FF3300"/>
                </a:solidFill>
              </a:rPr>
              <a:t>static HTML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3300"/>
                </a:solidFill>
              </a:rPr>
              <a:t>graphics</a:t>
            </a:r>
            <a:r>
              <a:rPr lang="en-US" sz="2800" dirty="0" smtClean="0"/>
              <a:t> combined with the </a:t>
            </a:r>
            <a:r>
              <a:rPr lang="en-US" sz="2800" dirty="0" smtClean="0">
                <a:solidFill>
                  <a:srgbClr val="FF3300"/>
                </a:solidFill>
              </a:rPr>
              <a:t>dynamic elements</a:t>
            </a:r>
            <a:r>
              <a:rPr lang="en-US" sz="2800" dirty="0" smtClean="0"/>
              <a:t> sent to the Web browser through the output stream of the </a:t>
            </a:r>
            <a:r>
              <a:rPr lang="en-US" sz="2800" dirty="0" err="1" smtClean="0"/>
              <a:t>servlet’s</a:t>
            </a:r>
            <a:r>
              <a:rPr lang="en-US" sz="2800" dirty="0" smtClean="0"/>
              <a:t> response object. 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b="1" smtClean="0">
                <a:latin typeface="Times New Roman" pitchFamily="18" charset="0"/>
              </a:rPr>
              <a:t>How JavaServer Pages work (cont.)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These Components are the combination of tags.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Directives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Declarations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err="1" smtClean="0">
                <a:solidFill>
                  <a:srgbClr val="C00000"/>
                </a:solidFill>
              </a:rPr>
              <a:t>Scriptlets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Comments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Expressions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FF0000"/>
                </a:solidFill>
                <a:latin typeface="Times New Roman" pitchFamily="18" charset="0"/>
              </a:rPr>
              <a:t>Components of JSP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88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sz="8800" b="1" dirty="0" smtClean="0">
                <a:solidFill>
                  <a:srgbClr val="C00000"/>
                </a:solidFill>
              </a:rPr>
              <a:t>Directives</a:t>
            </a:r>
          </a:p>
          <a:p>
            <a:pPr algn="ctr"/>
            <a:endParaRPr lang="en-US" sz="8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buFontTx/>
              <a:buAutoNum type="arabicPeriod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smtClean="0">
                <a:solidFill>
                  <a:srgbClr val="C00000"/>
                </a:solidFill>
              </a:rPr>
              <a:t>JSP Directives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 Is a </a:t>
            </a:r>
            <a:r>
              <a:rPr lang="en-US" sz="2800" b="1" dirty="0" smtClean="0">
                <a:solidFill>
                  <a:srgbClr val="C00000"/>
                </a:solidFill>
              </a:rPr>
              <a:t>global definition</a:t>
            </a:r>
            <a:r>
              <a:rPr lang="en-US" sz="2800" b="1" dirty="0" smtClean="0">
                <a:solidFill>
                  <a:schemeClr val="bg1"/>
                </a:solidFill>
              </a:rPr>
              <a:t> sent to the JSP engine that remains valid regardless of any specific requests made to the JSP page. 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A </a:t>
            </a:r>
            <a:r>
              <a:rPr lang="en-US" sz="2800" b="1" dirty="0" smtClean="0">
                <a:solidFill>
                  <a:srgbClr val="C00000"/>
                </a:solidFill>
              </a:rPr>
              <a:t>directive always appears at the top of the JSP file</a:t>
            </a:r>
            <a:r>
              <a:rPr lang="en-US" sz="2800" b="1" dirty="0" smtClean="0">
                <a:solidFill>
                  <a:schemeClr val="bg1"/>
                </a:solidFill>
              </a:rPr>
              <a:t> due to the way the JSP parsing engine produces </a:t>
            </a:r>
            <a:r>
              <a:rPr lang="en-US" sz="2800" b="1" dirty="0" err="1" smtClean="0">
                <a:solidFill>
                  <a:schemeClr val="bg1"/>
                </a:solidFill>
              </a:rPr>
              <a:t>servlet</a:t>
            </a:r>
            <a:r>
              <a:rPr lang="en-US" sz="2800" b="1" dirty="0" smtClean="0">
                <a:solidFill>
                  <a:schemeClr val="bg1"/>
                </a:solidFill>
              </a:rPr>
              <a:t> code from the JSP file.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   Syntax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&lt;%@ directive </a:t>
            </a:r>
            <a:r>
              <a:rPr lang="en-US" sz="2800" dirty="0" err="1" smtClean="0">
                <a:solidFill>
                  <a:schemeClr val="bg1"/>
                </a:solidFill>
              </a:rPr>
              <a:t>directive_attr_name</a:t>
            </a:r>
            <a:r>
              <a:rPr lang="en-US" sz="2800" dirty="0" smtClean="0">
                <a:solidFill>
                  <a:schemeClr val="bg1"/>
                </a:solidFill>
              </a:rPr>
              <a:t> = value %&gt;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Components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Directives are grouped as follows: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a). page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The </a:t>
            </a:r>
            <a:r>
              <a:rPr lang="en-US" sz="2800" b="1" i="1" dirty="0" smtClean="0">
                <a:solidFill>
                  <a:schemeClr val="bg1"/>
                </a:solidFill>
              </a:rPr>
              <a:t>page</a:t>
            </a:r>
            <a:r>
              <a:rPr lang="en-US" sz="2800" b="1" dirty="0" smtClean="0">
                <a:solidFill>
                  <a:schemeClr val="bg1"/>
                </a:solidFill>
              </a:rPr>
              <a:t> directive defines page dependent attributes to the JSP engine.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&lt;%@ page language="java" buffer="none" </a:t>
            </a:r>
            <a:r>
              <a:rPr lang="en-US" sz="2800" b="1" dirty="0" err="1" smtClean="0">
                <a:solidFill>
                  <a:schemeClr val="bg1"/>
                </a:solidFill>
              </a:rPr>
              <a:t>isThreadSafe</a:t>
            </a:r>
            <a:r>
              <a:rPr lang="en-US" sz="2800" b="1" dirty="0" smtClean="0">
                <a:solidFill>
                  <a:schemeClr val="bg1"/>
                </a:solidFill>
              </a:rPr>
              <a:t>="yes“ </a:t>
            </a:r>
            <a:r>
              <a:rPr lang="en-US" sz="2800" b="1" dirty="0" err="1" smtClean="0">
                <a:solidFill>
                  <a:schemeClr val="bg1"/>
                </a:solidFill>
              </a:rPr>
              <a:t>errorPage</a:t>
            </a:r>
            <a:r>
              <a:rPr lang="en-US" sz="2800" b="1" dirty="0" smtClean="0">
                <a:solidFill>
                  <a:schemeClr val="bg1"/>
                </a:solidFill>
              </a:rPr>
              <a:t>="/error.jsp" %&gt;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Components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/>
          </a:bodyPr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The attributes of the page directive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Language:-</a:t>
            </a:r>
            <a:r>
              <a:rPr lang="en-US" sz="2800" b="1" dirty="0" smtClean="0">
                <a:solidFill>
                  <a:schemeClr val="bg1"/>
                </a:solidFill>
              </a:rPr>
              <a:t>Identifies the scripting language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		  </a:t>
            </a:r>
            <a:r>
              <a:rPr lang="en-US" sz="2800" dirty="0" smtClean="0">
                <a:solidFill>
                  <a:schemeClr val="bg1"/>
                </a:solidFill>
              </a:rPr>
              <a:t>&lt;%@ page language = "java" %&gt;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Extends:-</a:t>
            </a:r>
            <a:r>
              <a:rPr lang="en-US" sz="2800" b="1" dirty="0" smtClean="0">
                <a:solidFill>
                  <a:schemeClr val="bg1"/>
                </a:solidFill>
              </a:rPr>
              <a:t> fully-qualified name of the </a:t>
            </a:r>
            <a:r>
              <a:rPr lang="en-US" sz="2800" b="1" dirty="0" err="1" smtClean="0">
                <a:solidFill>
                  <a:schemeClr val="bg1"/>
                </a:solidFill>
              </a:rPr>
              <a:t>superclass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chemeClr val="bg1"/>
                </a:solidFill>
              </a:rPr>
              <a:t>		  &lt;%@ page </a:t>
            </a:r>
            <a:r>
              <a:rPr lang="fr-FR" sz="2800" dirty="0" err="1" smtClean="0">
                <a:solidFill>
                  <a:schemeClr val="bg1"/>
                </a:solidFill>
              </a:rPr>
              <a:t>extends</a:t>
            </a:r>
            <a:r>
              <a:rPr lang="fr-FR" sz="2800" dirty="0" smtClean="0">
                <a:solidFill>
                  <a:schemeClr val="bg1"/>
                </a:solidFill>
              </a:rPr>
              <a:t> = "</a:t>
            </a:r>
            <a:r>
              <a:rPr lang="fr-FR" sz="2800" dirty="0" err="1" smtClean="0">
                <a:solidFill>
                  <a:schemeClr val="bg1"/>
                </a:solidFill>
              </a:rPr>
              <a:t>package.class</a:t>
            </a:r>
            <a:r>
              <a:rPr lang="fr-FR" sz="2800" dirty="0" smtClean="0">
                <a:solidFill>
                  <a:schemeClr val="bg1"/>
                </a:solidFill>
              </a:rPr>
              <a:t>"%&gt;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Import:-</a:t>
            </a:r>
            <a:r>
              <a:rPr lang="en-US" sz="2800" b="1" dirty="0" smtClean="0">
                <a:solidFill>
                  <a:schemeClr val="bg1"/>
                </a:solidFill>
              </a:rPr>
              <a:t>used within the scripting environment. 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		 </a:t>
            </a:r>
            <a:r>
              <a:rPr lang="en-US" sz="2800" dirty="0" smtClean="0">
                <a:solidFill>
                  <a:schemeClr val="bg1"/>
                </a:solidFill>
              </a:rPr>
              <a:t>&lt;%@ page import = "</a:t>
            </a:r>
            <a:r>
              <a:rPr lang="en-US" sz="2800" dirty="0" err="1" smtClean="0">
                <a:solidFill>
                  <a:schemeClr val="bg1"/>
                </a:solidFill>
              </a:rPr>
              <a:t>java.util</a:t>
            </a:r>
            <a:r>
              <a:rPr lang="en-US" sz="2800" dirty="0" smtClean="0">
                <a:solidFill>
                  <a:schemeClr val="bg1"/>
                </a:solidFill>
              </a:rPr>
              <a:t>.*" %&gt;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Session</a:t>
            </a:r>
            <a:r>
              <a:rPr lang="en-US" sz="2800" b="1" dirty="0" smtClean="0">
                <a:solidFill>
                  <a:schemeClr val="bg1"/>
                </a:solidFill>
              </a:rPr>
              <a:t> ("true" | "false“):-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        Access to the implicit session Object like an HTTP session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		  </a:t>
            </a:r>
            <a:r>
              <a:rPr lang="en-US" sz="2800" dirty="0" smtClean="0">
                <a:solidFill>
                  <a:schemeClr val="bg1"/>
                </a:solidFill>
              </a:rPr>
              <a:t>&lt;%@ page session="</a:t>
            </a:r>
            <a:r>
              <a:rPr lang="en-US" sz="2800" dirty="0" err="1" smtClean="0">
                <a:solidFill>
                  <a:schemeClr val="bg1"/>
                </a:solidFill>
              </a:rPr>
              <a:t>true|false</a:t>
            </a:r>
            <a:r>
              <a:rPr lang="en-US" sz="2800" dirty="0" smtClean="0">
                <a:solidFill>
                  <a:schemeClr val="bg1"/>
                </a:solidFill>
              </a:rPr>
              <a:t>" %&gt;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Components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Buffer</a:t>
            </a:r>
            <a:r>
              <a:rPr lang="en-US" sz="2800" b="1" dirty="0" smtClean="0">
                <a:solidFill>
                  <a:schemeClr val="bg1"/>
                </a:solidFill>
              </a:rPr>
              <a:t>  </a:t>
            </a:r>
            <a:r>
              <a:rPr lang="en-US" sz="2800" dirty="0" smtClean="0">
                <a:solidFill>
                  <a:schemeClr val="bg1"/>
                </a:solidFill>
              </a:rPr>
              <a:t>("none" |"</a:t>
            </a:r>
            <a:r>
              <a:rPr lang="en-US" sz="2800" dirty="0" err="1" smtClean="0">
                <a:solidFill>
                  <a:schemeClr val="bg1"/>
                </a:solidFill>
              </a:rPr>
              <a:t>sizekb</a:t>
            </a:r>
            <a:r>
              <a:rPr lang="en-US" sz="2800" dirty="0" smtClean="0">
                <a:solidFill>
                  <a:schemeClr val="bg1"/>
                </a:solidFill>
              </a:rPr>
              <a:t>“)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		  Indicates the buffer size for the </a:t>
            </a:r>
            <a:r>
              <a:rPr lang="en-US" sz="2800" b="1" dirty="0" err="1" smtClean="0">
                <a:solidFill>
                  <a:schemeClr val="bg1"/>
                </a:solidFill>
              </a:rPr>
              <a:t>JspWriter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err="1" smtClean="0">
                <a:solidFill>
                  <a:srgbClr val="C00000"/>
                </a:solidFill>
              </a:rPr>
              <a:t>autoFlush</a:t>
            </a:r>
            <a:r>
              <a:rPr lang="en-US" sz="2800" b="1" dirty="0" smtClean="0">
                <a:solidFill>
                  <a:schemeClr val="bg1"/>
                </a:solidFill>
              </a:rPr>
              <a:t>("true" | "false“)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If </a:t>
            </a:r>
            <a:r>
              <a:rPr lang="en-US" sz="2800" b="1" i="1" dirty="0" smtClean="0">
                <a:solidFill>
                  <a:schemeClr val="bg1"/>
                </a:solidFill>
              </a:rPr>
              <a:t>true</a:t>
            </a:r>
            <a:r>
              <a:rPr lang="en-US" sz="2800" b="1" dirty="0" smtClean="0">
                <a:solidFill>
                  <a:schemeClr val="bg1"/>
                </a:solidFill>
              </a:rPr>
              <a:t>, the buffer will be flushed automatically. If false, an exception is raised when the buffer becomes full.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err="1" smtClean="0">
                <a:solidFill>
                  <a:srgbClr val="C00000"/>
                </a:solidFill>
              </a:rPr>
              <a:t>isThreadSafe</a:t>
            </a:r>
            <a:r>
              <a:rPr lang="en-US" sz="2800" b="1" dirty="0" smtClean="0">
                <a:solidFill>
                  <a:schemeClr val="bg1"/>
                </a:solidFill>
              </a:rPr>
              <a:t>("true" | "false“)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multiple/consecutively  outstanding client requests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Components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Info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		  Allows a string value that can be retrieved using </a:t>
            </a:r>
            <a:r>
              <a:rPr lang="en-US" sz="2800" b="1" dirty="0" err="1" smtClean="0">
                <a:solidFill>
                  <a:schemeClr val="bg1"/>
                </a:solidFill>
              </a:rPr>
              <a:t>Servlet.getServletInfo</a:t>
            </a:r>
            <a:r>
              <a:rPr lang="en-US" sz="2800" b="1" dirty="0" smtClean="0">
                <a:solidFill>
                  <a:schemeClr val="bg1"/>
                </a:solidFill>
              </a:rPr>
              <a:t>().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err="1" smtClean="0">
                <a:solidFill>
                  <a:srgbClr val="C00000"/>
                </a:solidFill>
              </a:rPr>
              <a:t>errorPage</a:t>
            </a:r>
            <a:r>
              <a:rPr lang="en-US" sz="2800" b="1" dirty="0" smtClean="0">
                <a:solidFill>
                  <a:srgbClr val="C00000"/>
                </a:solidFill>
              </a:rPr>
              <a:t>:- </a:t>
            </a:r>
            <a:r>
              <a:rPr lang="en-US" sz="2800" b="1" dirty="0" smtClean="0">
                <a:solidFill>
                  <a:schemeClr val="bg1"/>
                </a:solidFill>
              </a:rPr>
              <a:t>Specifies the URL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err="1" smtClean="0">
                <a:solidFill>
                  <a:srgbClr val="C00000"/>
                </a:solidFill>
              </a:rPr>
              <a:t>contentType</a:t>
            </a:r>
            <a:r>
              <a:rPr lang="en-US" sz="2800" b="1" dirty="0" smtClean="0">
                <a:solidFill>
                  <a:srgbClr val="C00000"/>
                </a:solidFill>
              </a:rPr>
              <a:t>:-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Specifies the character encoding and MIME type of the JSP response. Default value for </a:t>
            </a:r>
            <a:r>
              <a:rPr lang="en-US" sz="2800" b="1" dirty="0" err="1" smtClean="0">
                <a:solidFill>
                  <a:schemeClr val="bg1"/>
                </a:solidFill>
              </a:rPr>
              <a:t>contentType</a:t>
            </a:r>
            <a:r>
              <a:rPr lang="en-US" sz="2800" b="1" dirty="0" smtClean="0">
                <a:solidFill>
                  <a:schemeClr val="bg1"/>
                </a:solidFill>
              </a:rPr>
              <a:t> is </a:t>
            </a:r>
            <a:r>
              <a:rPr lang="en-US" sz="2800" b="1" i="1" dirty="0" smtClean="0">
                <a:solidFill>
                  <a:schemeClr val="bg1"/>
                </a:solidFill>
              </a:rPr>
              <a:t>text/html</a:t>
            </a:r>
            <a:r>
              <a:rPr lang="en-US" sz="2800" b="1" dirty="0" smtClean="0">
                <a:solidFill>
                  <a:schemeClr val="bg1"/>
                </a:solidFill>
              </a:rPr>
              <a:t>. Default value for </a:t>
            </a:r>
            <a:r>
              <a:rPr lang="en-US" sz="2800" b="1" dirty="0" err="1" smtClean="0">
                <a:solidFill>
                  <a:schemeClr val="bg1"/>
                </a:solidFill>
              </a:rPr>
              <a:t>charSet</a:t>
            </a:r>
            <a:r>
              <a:rPr lang="en-US" sz="2800" b="1" dirty="0" smtClean="0">
                <a:solidFill>
                  <a:schemeClr val="bg1"/>
                </a:solidFill>
              </a:rPr>
              <a:t> is </a:t>
            </a:r>
            <a:r>
              <a:rPr lang="en-US" sz="2800" b="1" i="1" dirty="0" smtClean="0">
                <a:solidFill>
                  <a:schemeClr val="bg1"/>
                </a:solidFill>
              </a:rPr>
              <a:t>ISO-8859-1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Components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Developing </a:t>
            </a:r>
            <a:r>
              <a:rPr lang="en-US" sz="2800" b="1" dirty="0" smtClean="0">
                <a:solidFill>
                  <a:srgbClr val="C00000"/>
                </a:solidFill>
              </a:rPr>
              <a:t>Dynamic</a:t>
            </a:r>
            <a:r>
              <a:rPr lang="en-US" sz="2800" b="1" dirty="0" smtClean="0">
                <a:solidFill>
                  <a:schemeClr val="bg1"/>
                </a:solidFill>
              </a:rPr>
              <a:t> web pages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Enable the developers to directly insert </a:t>
            </a:r>
            <a:r>
              <a:rPr lang="en-US" sz="2800" b="1" dirty="0" smtClean="0">
                <a:solidFill>
                  <a:srgbClr val="C00000"/>
                </a:solidFill>
              </a:rPr>
              <a:t>java code into </a:t>
            </a:r>
            <a:r>
              <a:rPr lang="en-US" sz="2800" b="1" dirty="0" err="1" smtClean="0">
                <a:solidFill>
                  <a:srgbClr val="C00000"/>
                </a:solidFill>
              </a:rPr>
              <a:t>jsp</a:t>
            </a:r>
            <a:r>
              <a:rPr lang="en-US" sz="2800" b="1" dirty="0" smtClean="0">
                <a:solidFill>
                  <a:srgbClr val="C00000"/>
                </a:solidFill>
              </a:rPr>
              <a:t> file 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Java Server Pages (JSPs) are </a:t>
            </a:r>
            <a:r>
              <a:rPr lang="en-US" sz="2800" b="1" dirty="0" smtClean="0">
                <a:solidFill>
                  <a:srgbClr val="C00000"/>
                </a:solidFill>
              </a:rPr>
              <a:t>similar</a:t>
            </a:r>
            <a:r>
              <a:rPr lang="en-US" sz="2800" b="1" dirty="0" smtClean="0">
                <a:solidFill>
                  <a:schemeClr val="bg1"/>
                </a:solidFill>
              </a:rPr>
              <a:t> to HTML files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The Java Server Pages specification extends the Java </a:t>
            </a:r>
            <a:r>
              <a:rPr lang="en-US" sz="2800" b="1" dirty="0" err="1" smtClean="0">
                <a:solidFill>
                  <a:schemeClr val="bg1"/>
                </a:solidFill>
              </a:rPr>
              <a:t>Servlet</a:t>
            </a:r>
            <a:r>
              <a:rPr lang="en-US" sz="2800" b="1" dirty="0" smtClean="0">
                <a:solidFill>
                  <a:schemeClr val="bg1"/>
                </a:solidFill>
              </a:rPr>
              <a:t> API for creating dynamic web content on the server </a:t>
            </a:r>
            <a:r>
              <a:rPr lang="en-US" sz="2800" b="1" smtClean="0">
                <a:solidFill>
                  <a:schemeClr val="bg1"/>
                </a:solidFill>
              </a:rPr>
              <a:t>using 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smtClean="0">
                <a:solidFill>
                  <a:schemeClr val="bg1"/>
                </a:solidFill>
              </a:rPr>
              <a:t>HTML</a:t>
            </a:r>
            <a:r>
              <a:rPr lang="en-US" sz="2800" b="1" dirty="0" smtClean="0">
                <a:solidFill>
                  <a:schemeClr val="bg1"/>
                </a:solidFill>
              </a:rPr>
              <a:t>, and XML templates, and Java code 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sz="4400" b="1" smtClean="0">
                <a:solidFill>
                  <a:srgbClr val="C00000"/>
                </a:solidFill>
                <a:latin typeface="Times New Roman" pitchFamily="18" charset="0"/>
              </a:rPr>
              <a:t>Intro to Java Server Pages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b). Include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The </a:t>
            </a:r>
            <a:r>
              <a:rPr lang="en-US" sz="2800" b="1" i="1" dirty="0" smtClean="0">
                <a:solidFill>
                  <a:schemeClr val="bg1"/>
                </a:solidFill>
              </a:rPr>
              <a:t>include</a:t>
            </a:r>
            <a:r>
              <a:rPr lang="en-US" sz="2800" b="1" dirty="0" smtClean="0">
                <a:solidFill>
                  <a:schemeClr val="bg1"/>
                </a:solidFill>
              </a:rPr>
              <a:t> directive allows </a:t>
            </a:r>
            <a:r>
              <a:rPr lang="en-US" sz="2800" b="1" dirty="0" smtClean="0">
                <a:solidFill>
                  <a:srgbClr val="C00000"/>
                </a:solidFill>
              </a:rPr>
              <a:t>substitution of text or code</a:t>
            </a:r>
            <a:r>
              <a:rPr lang="en-US" sz="2800" b="1" dirty="0" smtClean="0">
                <a:solidFill>
                  <a:schemeClr val="bg1"/>
                </a:solidFill>
              </a:rPr>
              <a:t> to occur at translation time.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&lt;%@ include file="copyright.html" %&gt;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Include directive attributes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File:- To substitute the text or code. 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Components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c). </a:t>
            </a:r>
            <a:r>
              <a:rPr lang="en-US" sz="2800" b="1" dirty="0" err="1" smtClean="0">
                <a:solidFill>
                  <a:srgbClr val="C00000"/>
                </a:solidFill>
              </a:rPr>
              <a:t>Taglib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The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taglib</a:t>
            </a:r>
            <a:r>
              <a:rPr lang="en-US" sz="2800" b="1" dirty="0" smtClean="0">
                <a:solidFill>
                  <a:schemeClr val="bg1"/>
                </a:solidFill>
              </a:rPr>
              <a:t> directive allows custom extensions to be made to the tags known to the JSP engine.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/>
          </a:p>
          <a:p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Components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2. Declarations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A declaration block contains Java variables and methods that are called from an </a:t>
            </a:r>
            <a:r>
              <a:rPr lang="en-US" sz="2800" b="1" i="1" dirty="0" smtClean="0">
                <a:solidFill>
                  <a:schemeClr val="bg1"/>
                </a:solidFill>
              </a:rPr>
              <a:t>expression</a:t>
            </a:r>
            <a:r>
              <a:rPr lang="en-US" sz="2800" b="1" dirty="0" smtClean="0">
                <a:solidFill>
                  <a:schemeClr val="bg1"/>
                </a:solidFill>
              </a:rPr>
              <a:t> block within the JSP file.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The syntax of a declaration is: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		</a:t>
            </a:r>
            <a:r>
              <a:rPr lang="en-US" sz="2800" dirty="0" smtClean="0">
                <a:solidFill>
                  <a:schemeClr val="bg1"/>
                </a:solidFill>
              </a:rPr>
              <a:t>&lt;%! </a:t>
            </a:r>
            <a:r>
              <a:rPr lang="en-US" sz="2800" dirty="0" smtClean="0">
                <a:solidFill>
                  <a:schemeClr val="bg1"/>
                </a:solidFill>
              </a:rPr>
              <a:t>declaration(s) %&gt;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Components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/>
          </a:bodyPr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3. </a:t>
            </a:r>
            <a:r>
              <a:rPr lang="en-US" sz="2800" b="1" dirty="0" err="1" smtClean="0">
                <a:solidFill>
                  <a:srgbClr val="C00000"/>
                </a:solidFill>
              </a:rPr>
              <a:t>Scriptlets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err="1" smtClean="0">
                <a:solidFill>
                  <a:schemeClr val="bg1"/>
                </a:solidFill>
              </a:rPr>
              <a:t>Scriptlets</a:t>
            </a:r>
            <a:r>
              <a:rPr lang="en-US" sz="2800" b="1" dirty="0" smtClean="0">
                <a:solidFill>
                  <a:schemeClr val="bg1"/>
                </a:solidFill>
              </a:rPr>
              <a:t> are used to embed small code blocks.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		</a:t>
            </a:r>
            <a:r>
              <a:rPr lang="en-US" sz="2800" dirty="0" smtClean="0">
                <a:solidFill>
                  <a:schemeClr val="bg1"/>
                </a:solidFill>
              </a:rPr>
              <a:t>&lt;% </a:t>
            </a:r>
            <a:r>
              <a:rPr lang="en-US" sz="2800" dirty="0" err="1" smtClean="0">
                <a:solidFill>
                  <a:schemeClr val="bg1"/>
                </a:solidFill>
              </a:rPr>
              <a:t>scriptlet</a:t>
            </a:r>
            <a:r>
              <a:rPr lang="en-US" sz="2800" dirty="0" smtClean="0">
                <a:solidFill>
                  <a:schemeClr val="bg1"/>
                </a:solidFill>
              </a:rPr>
              <a:t> %&gt;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4. Comments:-</a:t>
            </a:r>
            <a:r>
              <a:rPr lang="en-US" sz="2800" b="1" dirty="0" smtClean="0">
                <a:solidFill>
                  <a:schemeClr val="bg1"/>
                </a:solidFill>
              </a:rPr>
              <a:t> Two types of comments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Commented block is delivered to the browser.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		</a:t>
            </a:r>
            <a:r>
              <a:rPr lang="en-US" sz="2800" dirty="0" smtClean="0">
                <a:solidFill>
                  <a:schemeClr val="bg1"/>
                </a:solidFill>
              </a:rPr>
              <a:t>&lt;!-- </a:t>
            </a:r>
            <a:r>
              <a:rPr lang="en-US" sz="2800" dirty="0" smtClean="0">
                <a:solidFill>
                  <a:schemeClr val="bg1"/>
                </a:solidFill>
              </a:rPr>
              <a:t>comments ... --&gt;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Commented block is never delivered to the browser</a:t>
            </a:r>
            <a:r>
              <a:rPr lang="en-US" sz="2800" b="1" dirty="0" smtClean="0">
                <a:solidFill>
                  <a:schemeClr val="bg1"/>
                </a:solidFill>
              </a:rPr>
              <a:t>.	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&lt;%-- </a:t>
            </a:r>
            <a:r>
              <a:rPr lang="en-US" sz="2800" dirty="0" smtClean="0">
                <a:solidFill>
                  <a:schemeClr val="bg1"/>
                </a:solidFill>
              </a:rPr>
              <a:t>comment text --%&gt;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5. Expressions</a:t>
            </a:r>
            <a:r>
              <a:rPr lang="en-US" sz="2800" b="1" dirty="0" smtClean="0">
                <a:solidFill>
                  <a:srgbClr val="C00000"/>
                </a:solidFill>
              </a:rPr>
              <a:t>:-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&lt;%= expression %&gt;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b="1" smtClean="0">
                <a:solidFill>
                  <a:srgbClr val="C00000"/>
                </a:solidFill>
                <a:latin typeface="Times New Roman" pitchFamily="18" charset="0"/>
              </a:rPr>
              <a:t>Components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334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 </a:t>
            </a:r>
            <a:r>
              <a:rPr lang="en-US" b="1" dirty="0" smtClean="0">
                <a:solidFill>
                  <a:srgbClr val="C00000"/>
                </a:solidFill>
              </a:rPr>
              <a:t>text-based document</a:t>
            </a:r>
            <a:r>
              <a:rPr lang="en-US" b="1" dirty="0" smtClean="0">
                <a:solidFill>
                  <a:schemeClr val="bg1"/>
                </a:solidFill>
              </a:rPr>
              <a:t> capable of returning both </a:t>
            </a:r>
            <a:r>
              <a:rPr lang="en-US" b="1" dirty="0" smtClean="0">
                <a:solidFill>
                  <a:srgbClr val="C00000"/>
                </a:solidFill>
              </a:rPr>
              <a:t>static</a:t>
            </a:r>
            <a:r>
              <a:rPr lang="en-US" b="1" dirty="0" smtClean="0">
                <a:solidFill>
                  <a:schemeClr val="bg1"/>
                </a:solidFill>
              </a:rPr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dynamic</a:t>
            </a:r>
            <a:r>
              <a:rPr lang="en-US" b="1" dirty="0" smtClean="0">
                <a:solidFill>
                  <a:schemeClr val="bg1"/>
                </a:solidFill>
              </a:rPr>
              <a:t> content to a client browser.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Static content and dynamic content can be intermixed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Static content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		</a:t>
            </a:r>
            <a:r>
              <a:rPr lang="en-US" b="1" dirty="0" smtClean="0">
                <a:solidFill>
                  <a:srgbClr val="C00000"/>
                </a:solidFill>
              </a:rPr>
              <a:t>– HTML, XML, Text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Dynamic content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		– Java code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		– Displaying properties of JavaBeans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		– Invoking business logic defined in Custom 	   tags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b="1" smtClean="0">
                <a:solidFill>
                  <a:srgbClr val="FF0000"/>
                </a:solidFill>
              </a:rPr>
              <a:t>What is JSP Page?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Separation of </a:t>
            </a:r>
            <a:r>
              <a:rPr lang="en-US" sz="2800" b="1" dirty="0" smtClean="0">
                <a:solidFill>
                  <a:srgbClr val="C00000"/>
                </a:solidFill>
              </a:rPr>
              <a:t>dynamic</a:t>
            </a:r>
            <a:r>
              <a:rPr lang="en-US" sz="2800" b="1" dirty="0" smtClean="0">
                <a:solidFill>
                  <a:schemeClr val="bg1"/>
                </a:solidFill>
              </a:rPr>
              <a:t> and </a:t>
            </a:r>
            <a:r>
              <a:rPr lang="en-US" sz="2800" b="1" dirty="0" smtClean="0">
                <a:solidFill>
                  <a:srgbClr val="C00000"/>
                </a:solidFill>
              </a:rPr>
              <a:t>static</a:t>
            </a:r>
            <a:r>
              <a:rPr lang="en-US" sz="2800" b="1" dirty="0" smtClean="0">
                <a:solidFill>
                  <a:schemeClr val="bg1"/>
                </a:solidFill>
              </a:rPr>
              <a:t> content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       Allows for the separation of application logic and Web page design.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Reducing the complexity</a:t>
            </a:r>
            <a:r>
              <a:rPr lang="en-US" sz="2800" b="1" dirty="0" smtClean="0">
                <a:solidFill>
                  <a:schemeClr val="bg1"/>
                </a:solidFill>
              </a:rPr>
              <a:t> of Web site development and making the site easier to maintain.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sz="4400" b="1" smtClean="0">
                <a:solidFill>
                  <a:srgbClr val="C00000"/>
                </a:solidFill>
                <a:latin typeface="Times New Roman" pitchFamily="18" charset="0"/>
              </a:rPr>
              <a:t>Advantages of JSP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Platform independence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Because JSP technology is Java-based, it is </a:t>
            </a:r>
            <a:r>
              <a:rPr lang="en-US" sz="2800" b="1" dirty="0" smtClean="0">
                <a:solidFill>
                  <a:srgbClr val="C00000"/>
                </a:solidFill>
              </a:rPr>
              <a:t>platform independent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 Because the output of a compiled JSP page is HTML.</a:t>
            </a:r>
          </a:p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Component reuse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Share components to speed up Web site development.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sz="4400" b="1" smtClean="0">
                <a:solidFill>
                  <a:srgbClr val="C00000"/>
                </a:solidFill>
                <a:latin typeface="Times New Roman" pitchFamily="18" charset="0"/>
              </a:rPr>
              <a:t>Advantages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marL="609600" indent="-609600" defTabSz="457200">
              <a:spcBef>
                <a:spcPct val="2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C00000"/>
                </a:solidFill>
              </a:rPr>
              <a:t>Scripting and tags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JSPs support both </a:t>
            </a:r>
            <a:r>
              <a:rPr lang="en-US" sz="2800" b="1" dirty="0" smtClean="0">
                <a:solidFill>
                  <a:srgbClr val="C00000"/>
                </a:solidFill>
              </a:rPr>
              <a:t>embedded</a:t>
            </a:r>
            <a:r>
              <a:rPr lang="en-US" sz="2800" b="1" dirty="0" smtClean="0">
                <a:solidFill>
                  <a:schemeClr val="bg1"/>
                </a:solidFill>
              </a:rPr>
              <a:t> JavaScript and tags. </a:t>
            </a:r>
          </a:p>
          <a:p>
            <a:pPr marL="609600" indent="-609600" defTabSz="457200">
              <a:spcBef>
                <a:spcPct val="200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JavaScript is typically used to </a:t>
            </a:r>
            <a:r>
              <a:rPr lang="en-US" sz="2800" b="1" dirty="0" smtClean="0">
                <a:solidFill>
                  <a:srgbClr val="C00000"/>
                </a:solidFill>
              </a:rPr>
              <a:t>add page-level functionality</a:t>
            </a:r>
            <a:r>
              <a:rPr lang="en-US" sz="2800" b="1" dirty="0" smtClean="0">
                <a:solidFill>
                  <a:schemeClr val="bg1"/>
                </a:solidFill>
              </a:rPr>
              <a:t> to the JSP.</a:t>
            </a:r>
          </a:p>
          <a:p>
            <a:pPr marL="609600" indent="-609600" defTabSz="457200">
              <a:spcBef>
                <a:spcPct val="20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Tags</a:t>
            </a:r>
            <a:r>
              <a:rPr lang="en-US" sz="2800" b="1" dirty="0" smtClean="0">
                <a:solidFill>
                  <a:schemeClr val="bg1"/>
                </a:solidFill>
              </a:rPr>
              <a:t> provide an </a:t>
            </a:r>
            <a:r>
              <a:rPr lang="en-US" sz="2800" b="1" dirty="0" smtClean="0">
                <a:solidFill>
                  <a:srgbClr val="C00000"/>
                </a:solidFill>
              </a:rPr>
              <a:t>easy way to embed and modify </a:t>
            </a:r>
            <a:r>
              <a:rPr lang="en-US" sz="2800" b="1" dirty="0" err="1" smtClean="0">
                <a:solidFill>
                  <a:srgbClr val="C00000"/>
                </a:solidFill>
              </a:rPr>
              <a:t>JavaBean</a:t>
            </a:r>
            <a:r>
              <a:rPr lang="en-US" sz="2800" b="1" dirty="0" smtClean="0">
                <a:solidFill>
                  <a:srgbClr val="C00000"/>
                </a:solidFill>
              </a:rPr>
              <a:t> properties.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sz="4400" b="1" smtClean="0">
                <a:solidFill>
                  <a:srgbClr val="C00000"/>
                </a:solidFill>
                <a:latin typeface="Times New Roman" pitchFamily="18" charset="0"/>
              </a:rPr>
              <a:t>Advantages of JSP (cont.)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8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sz="8000" dirty="0" smtClean="0">
                <a:solidFill>
                  <a:srgbClr val="C00000"/>
                </a:solidFill>
              </a:rPr>
              <a:t>JSP Architecture</a:t>
            </a:r>
            <a:endParaRPr lang="en-US" sz="8000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72AD39-8CAF-40E6-933B-DE67E7FDC0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b="1" smtClean="0">
                <a:solidFill>
                  <a:srgbClr val="C00000"/>
                </a:solidFill>
              </a:rPr>
              <a:t>JSP Architecture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8077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3304</TotalTime>
  <Words>1059</Words>
  <Application>Microsoft PowerPoint</Application>
  <PresentationFormat>On-screen Show (4:3)</PresentationFormat>
  <Paragraphs>211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Paper</vt:lpstr>
      <vt:lpstr>Java Enterprise Server Programming using J2EE</vt:lpstr>
      <vt:lpstr>Slide 2</vt:lpstr>
      <vt:lpstr>Intro to Java Server Pages</vt:lpstr>
      <vt:lpstr>What is JSP Page?</vt:lpstr>
      <vt:lpstr>Advantages of JSP</vt:lpstr>
      <vt:lpstr>Advantages of JSP (cont.)</vt:lpstr>
      <vt:lpstr>Advantages of JSP (cont.)</vt:lpstr>
      <vt:lpstr>Slide 8</vt:lpstr>
      <vt:lpstr>JSP Architecture</vt:lpstr>
      <vt:lpstr>Slide 10</vt:lpstr>
      <vt:lpstr>            Life-Cycle of a JSP Page</vt:lpstr>
      <vt:lpstr>Life Cycle</vt:lpstr>
      <vt:lpstr>JSP Page Lifecycle Phases</vt:lpstr>
      <vt:lpstr>Translation/Compilation Phase</vt:lpstr>
      <vt:lpstr>JSP Lifecycle Methods during Execution Phase</vt:lpstr>
      <vt:lpstr>Initialization of a JSP Page</vt:lpstr>
      <vt:lpstr>Finalization of a JSP Page</vt:lpstr>
      <vt:lpstr>Example: initdestroy.jsp</vt:lpstr>
      <vt:lpstr>How JavaServer Pages work </vt:lpstr>
      <vt:lpstr>How JavaServer Pages work</vt:lpstr>
      <vt:lpstr>How JavaServer Pages work (cont.)</vt:lpstr>
      <vt:lpstr>How JavaServer Pages work (cont.)</vt:lpstr>
      <vt:lpstr>Components of JSP</vt:lpstr>
      <vt:lpstr>Slide 24</vt:lpstr>
      <vt:lpstr>Components of JSP (cont.)</vt:lpstr>
      <vt:lpstr>Components of JSP (cont.)</vt:lpstr>
      <vt:lpstr>Components of JSP (cont.)</vt:lpstr>
      <vt:lpstr>Components of JSP (cont.)</vt:lpstr>
      <vt:lpstr>Components of JSP (cont.)</vt:lpstr>
      <vt:lpstr>Components of JSP (cont.)</vt:lpstr>
      <vt:lpstr>Components of JSP (cont.)</vt:lpstr>
      <vt:lpstr>Components of JSP (cont.)</vt:lpstr>
      <vt:lpstr>Components of JSP (cont.)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J2EE: Why, What and How</dc:title>
  <dc:creator> </dc:creator>
  <cp:lastModifiedBy>Core2Due</cp:lastModifiedBy>
  <cp:revision>281</cp:revision>
  <dcterms:created xsi:type="dcterms:W3CDTF">2003-04-13T04:03:23Z</dcterms:created>
  <dcterms:modified xsi:type="dcterms:W3CDTF">2010-03-16T09:47:41Z</dcterms:modified>
</cp:coreProperties>
</file>