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7" r:id="rId19"/>
    <p:sldId id="288" r:id="rId20"/>
    <p:sldId id="273" r:id="rId21"/>
    <p:sldId id="274" r:id="rId22"/>
    <p:sldId id="275" r:id="rId23"/>
    <p:sldId id="276" r:id="rId24"/>
    <p:sldId id="277" r:id="rId25"/>
    <p:sldId id="278" r:id="rId26"/>
    <p:sldId id="279" r:id="rId27"/>
    <p:sldId id="284" r:id="rId28"/>
    <p:sldId id="285" r:id="rId29"/>
    <p:sldId id="286" r:id="rId3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04607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04607A"/>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04607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8000"/>
          </a:xfrm>
          <a:prstGeom prst="rect">
            <a:avLst/>
          </a:prstGeom>
        </p:spPr>
      </p:pic>
      <p:pic>
        <p:nvPicPr>
          <p:cNvPr id="17" name="bg object 17"/>
          <p:cNvPicPr/>
          <p:nvPr/>
        </p:nvPicPr>
        <p:blipFill>
          <a:blip r:embed="rId3" cstate="print"/>
          <a:stretch>
            <a:fillRect/>
          </a:stretch>
        </p:blipFill>
        <p:spPr>
          <a:xfrm>
            <a:off x="0" y="223"/>
            <a:ext cx="9143999" cy="1028700"/>
          </a:xfrm>
          <a:prstGeom prst="rect">
            <a:avLst/>
          </a:prstGeom>
        </p:spPr>
      </p:pic>
      <p:pic>
        <p:nvPicPr>
          <p:cNvPr id="18" name="bg object 18"/>
          <p:cNvPicPr/>
          <p:nvPr/>
        </p:nvPicPr>
        <p:blipFill>
          <a:blip r:embed="rId4" cstate="print"/>
          <a:stretch>
            <a:fillRect/>
          </a:stretch>
        </p:blipFill>
        <p:spPr>
          <a:xfrm>
            <a:off x="4401357" y="0"/>
            <a:ext cx="4742641" cy="599949"/>
          </a:xfrm>
          <a:prstGeom prst="rect">
            <a:avLst/>
          </a:prstGeom>
        </p:spPr>
      </p:pic>
      <p:pic>
        <p:nvPicPr>
          <p:cNvPr id="19" name="bg object 19"/>
          <p:cNvPicPr/>
          <p:nvPr/>
        </p:nvPicPr>
        <p:blipFill>
          <a:blip r:embed="rId5" cstate="print"/>
          <a:stretch>
            <a:fillRect/>
          </a:stretch>
        </p:blipFill>
        <p:spPr>
          <a:xfrm>
            <a:off x="0" y="0"/>
            <a:ext cx="9088207" cy="1020572"/>
          </a:xfrm>
          <a:prstGeom prst="rect">
            <a:avLst/>
          </a:prstGeom>
        </p:spPr>
      </p:pic>
      <p:pic>
        <p:nvPicPr>
          <p:cNvPr id="20" name="bg object 20"/>
          <p:cNvPicPr/>
          <p:nvPr/>
        </p:nvPicPr>
        <p:blipFill>
          <a:blip r:embed="rId6" cstate="print"/>
          <a:stretch>
            <a:fillRect/>
          </a:stretch>
        </p:blipFill>
        <p:spPr>
          <a:xfrm>
            <a:off x="-828" y="52323"/>
            <a:ext cx="9145590" cy="90182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426465"/>
            <a:ext cx="8255000" cy="1397635"/>
          </a:xfrm>
          <a:prstGeom prst="rect">
            <a:avLst/>
          </a:prstGeom>
        </p:spPr>
        <p:txBody>
          <a:bodyPr wrap="square" lIns="0" tIns="0" rIns="0" bIns="0">
            <a:spAutoFit/>
          </a:bodyPr>
          <a:lstStyle>
            <a:lvl1pPr>
              <a:defRPr sz="4500" b="0" i="0">
                <a:solidFill>
                  <a:srgbClr val="04607A"/>
                </a:solidFill>
                <a:latin typeface="Calibri"/>
                <a:cs typeface="Calibri"/>
              </a:defRPr>
            </a:lvl1pPr>
          </a:lstStyle>
          <a:p>
            <a:endParaRPr/>
          </a:p>
        </p:txBody>
      </p:sp>
      <p:sp>
        <p:nvSpPr>
          <p:cNvPr id="3" name="Holder 3"/>
          <p:cNvSpPr>
            <a:spLocks noGrp="1"/>
          </p:cNvSpPr>
          <p:nvPr>
            <p:ph type="body" idx="1"/>
          </p:nvPr>
        </p:nvSpPr>
        <p:spPr>
          <a:xfrm>
            <a:off x="534034" y="1897507"/>
            <a:ext cx="8075930" cy="4110990"/>
          </a:xfrm>
          <a:prstGeom prst="rect">
            <a:avLst/>
          </a:prstGeom>
        </p:spPr>
        <p:txBody>
          <a:bodyPr wrap="square" lIns="0" tIns="0" rIns="0" bIns="0">
            <a:spAutoFit/>
          </a:bodyPr>
          <a:lstStyle>
            <a:lvl1pPr>
              <a:defRPr sz="2000" b="0" i="0">
                <a:solidFill>
                  <a:schemeClr val="tx1"/>
                </a:solidFill>
                <a:latin typeface="Constantia"/>
                <a:cs typeface="Constanti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4/26/2021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9" name="object 9"/>
          <p:cNvSpPr txBox="1">
            <a:spLocks noGrp="1"/>
          </p:cNvSpPr>
          <p:nvPr>
            <p:ph type="title"/>
          </p:nvPr>
        </p:nvSpPr>
        <p:spPr>
          <a:xfrm>
            <a:off x="1676400" y="1600200"/>
            <a:ext cx="5408930" cy="1244571"/>
          </a:xfrm>
          <a:prstGeom prst="rect">
            <a:avLst/>
          </a:prstGeom>
        </p:spPr>
        <p:txBody>
          <a:bodyPr vert="horz" wrap="square" lIns="0" tIns="13335" rIns="0" bIns="0" rtlCol="0">
            <a:spAutoFit/>
          </a:bodyPr>
          <a:lstStyle/>
          <a:p>
            <a:pPr marL="12700" algn="ctr">
              <a:lnSpc>
                <a:spcPct val="100000"/>
              </a:lnSpc>
              <a:spcBef>
                <a:spcPts val="105"/>
              </a:spcBef>
            </a:pPr>
            <a:r>
              <a:rPr lang="en-US" sz="4000" b="1" spc="-5" dirty="0" smtClean="0">
                <a:solidFill>
                  <a:srgbClr val="FFFFFF"/>
                </a:solidFill>
                <a:latin typeface="Times New Roman" pitchFamily="18" charset="0"/>
                <a:cs typeface="Times New Roman" pitchFamily="18" charset="0"/>
              </a:rPr>
              <a:t>Lecture # 7</a:t>
            </a:r>
            <a:br>
              <a:rPr lang="en-US" sz="4000" b="1" spc="-5" dirty="0" smtClean="0">
                <a:solidFill>
                  <a:srgbClr val="FFFFFF"/>
                </a:solidFill>
                <a:latin typeface="Times New Roman" pitchFamily="18" charset="0"/>
                <a:cs typeface="Times New Roman" pitchFamily="18" charset="0"/>
              </a:rPr>
            </a:br>
            <a:r>
              <a:rPr sz="4000" b="1" spc="-5" smtClean="0">
                <a:solidFill>
                  <a:srgbClr val="FFFFFF"/>
                </a:solidFill>
                <a:latin typeface="Times New Roman" pitchFamily="18" charset="0"/>
                <a:cs typeface="Times New Roman" pitchFamily="18" charset="0"/>
              </a:rPr>
              <a:t>Plane</a:t>
            </a:r>
            <a:r>
              <a:rPr sz="4000" b="1" spc="-95" smtClean="0">
                <a:solidFill>
                  <a:srgbClr val="FFFFFF"/>
                </a:solidFill>
                <a:latin typeface="Times New Roman" pitchFamily="18" charset="0"/>
                <a:cs typeface="Times New Roman" pitchFamily="18" charset="0"/>
              </a:rPr>
              <a:t> </a:t>
            </a:r>
            <a:r>
              <a:rPr sz="4000" b="1" spc="-5">
                <a:solidFill>
                  <a:srgbClr val="FFFFFF"/>
                </a:solidFill>
                <a:latin typeface="Times New Roman" pitchFamily="18" charset="0"/>
                <a:cs typeface="Times New Roman" pitchFamily="18" charset="0"/>
              </a:rPr>
              <a:t>table</a:t>
            </a:r>
            <a:r>
              <a:rPr sz="4000" b="1" spc="-135">
                <a:solidFill>
                  <a:srgbClr val="FFFFFF"/>
                </a:solidFill>
                <a:latin typeface="Times New Roman" pitchFamily="18" charset="0"/>
                <a:cs typeface="Times New Roman" pitchFamily="18" charset="0"/>
              </a:rPr>
              <a:t> </a:t>
            </a:r>
            <a:r>
              <a:rPr sz="4000" b="1" spc="-5" smtClean="0">
                <a:solidFill>
                  <a:srgbClr val="FFFFFF"/>
                </a:solidFill>
                <a:latin typeface="Times New Roman" pitchFamily="18" charset="0"/>
                <a:cs typeface="Times New Roman" pitchFamily="18" charset="0"/>
              </a:rPr>
              <a:t>surveying</a:t>
            </a:r>
            <a:endParaRPr sz="4000" b="1">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828" y="0"/>
              <a:ext cx="9145590" cy="6857998"/>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8" name="object 8"/>
          <p:cNvSpPr txBox="1">
            <a:spLocks noGrp="1"/>
          </p:cNvSpPr>
          <p:nvPr>
            <p:ph type="title"/>
          </p:nvPr>
        </p:nvSpPr>
        <p:spPr>
          <a:xfrm>
            <a:off x="444500" y="1031189"/>
            <a:ext cx="2837180" cy="788670"/>
          </a:xfrm>
          <a:prstGeom prst="rect">
            <a:avLst/>
          </a:prstGeom>
        </p:spPr>
        <p:txBody>
          <a:bodyPr vert="horz" wrap="square" lIns="0" tIns="13335" rIns="0" bIns="0" rtlCol="0">
            <a:spAutoFit/>
          </a:bodyPr>
          <a:lstStyle/>
          <a:p>
            <a:pPr marL="12700">
              <a:lnSpc>
                <a:spcPct val="100000"/>
              </a:lnSpc>
              <a:spcBef>
                <a:spcPts val="105"/>
              </a:spcBef>
            </a:pPr>
            <a:r>
              <a:rPr sz="5000" spc="-5" dirty="0"/>
              <a:t>Spirit</a:t>
            </a:r>
            <a:r>
              <a:rPr sz="5000" spc="-95" dirty="0"/>
              <a:t> </a:t>
            </a:r>
            <a:r>
              <a:rPr sz="5000" spc="-20" dirty="0"/>
              <a:t>Level</a:t>
            </a:r>
            <a:endParaRPr sz="5000"/>
          </a:p>
        </p:txBody>
      </p:sp>
      <p:sp>
        <p:nvSpPr>
          <p:cNvPr id="9" name="object 9"/>
          <p:cNvSpPr txBox="1"/>
          <p:nvPr/>
        </p:nvSpPr>
        <p:spPr>
          <a:xfrm>
            <a:off x="535940" y="2362555"/>
            <a:ext cx="7265034" cy="1372870"/>
          </a:xfrm>
          <a:prstGeom prst="rect">
            <a:avLst/>
          </a:prstGeom>
        </p:spPr>
        <p:txBody>
          <a:bodyPr vert="horz" wrap="square" lIns="0" tIns="91440" rIns="0" bIns="0" rtlCol="0">
            <a:spAutoFit/>
          </a:bodyPr>
          <a:lstStyle/>
          <a:p>
            <a:pPr marL="287020" indent="-274955">
              <a:lnSpc>
                <a:spcPct val="100000"/>
              </a:lnSpc>
              <a:spcBef>
                <a:spcPts val="720"/>
              </a:spcBef>
              <a:buClr>
                <a:srgbClr val="0AD0D9"/>
              </a:buClr>
              <a:buSzPct val="94230"/>
              <a:buFont typeface="Segoe UI Symbol"/>
              <a:buChar char="⚫"/>
              <a:tabLst>
                <a:tab pos="287655" algn="l"/>
                <a:tab pos="3691890" algn="l"/>
              </a:tabLst>
            </a:pPr>
            <a:r>
              <a:rPr sz="2600" spc="-5" dirty="0">
                <a:latin typeface="Constantia"/>
                <a:cs typeface="Constantia"/>
              </a:rPr>
              <a:t>Spirit</a:t>
            </a:r>
            <a:r>
              <a:rPr sz="2600" spc="-65" dirty="0">
                <a:latin typeface="Constantia"/>
                <a:cs typeface="Constantia"/>
              </a:rPr>
              <a:t> </a:t>
            </a:r>
            <a:r>
              <a:rPr sz="2600" spc="-15" dirty="0">
                <a:latin typeface="Constantia"/>
                <a:cs typeface="Constantia"/>
              </a:rPr>
              <a:t>level</a:t>
            </a:r>
            <a:r>
              <a:rPr sz="2600" spc="-75" dirty="0">
                <a:latin typeface="Constantia"/>
                <a:cs typeface="Constantia"/>
              </a:rPr>
              <a:t> </a:t>
            </a:r>
            <a:r>
              <a:rPr sz="2600" spc="-5" dirty="0">
                <a:latin typeface="Constantia"/>
                <a:cs typeface="Constantia"/>
              </a:rPr>
              <a:t>can</a:t>
            </a:r>
            <a:r>
              <a:rPr sz="2600" spc="-30" dirty="0">
                <a:latin typeface="Constantia"/>
                <a:cs typeface="Constantia"/>
              </a:rPr>
              <a:t> </a:t>
            </a:r>
            <a:r>
              <a:rPr sz="2600" dirty="0">
                <a:latin typeface="Constantia"/>
                <a:cs typeface="Constantia"/>
              </a:rPr>
              <a:t>be</a:t>
            </a:r>
            <a:r>
              <a:rPr sz="2600" spc="-100" dirty="0">
                <a:latin typeface="Constantia"/>
                <a:cs typeface="Constantia"/>
              </a:rPr>
              <a:t> </a:t>
            </a:r>
            <a:r>
              <a:rPr sz="2600" spc="-5" dirty="0">
                <a:latin typeface="Constantia"/>
                <a:cs typeface="Constantia"/>
              </a:rPr>
              <a:t>used	</a:t>
            </a:r>
            <a:r>
              <a:rPr sz="2600" spc="-20" dirty="0">
                <a:latin typeface="Constantia"/>
                <a:cs typeface="Constantia"/>
              </a:rPr>
              <a:t>to</a:t>
            </a:r>
            <a:r>
              <a:rPr sz="2600" spc="-100" dirty="0">
                <a:latin typeface="Constantia"/>
                <a:cs typeface="Constantia"/>
              </a:rPr>
              <a:t> </a:t>
            </a:r>
            <a:r>
              <a:rPr sz="2600" spc="-15" dirty="0">
                <a:latin typeface="Constantia"/>
                <a:cs typeface="Constantia"/>
              </a:rPr>
              <a:t>level</a:t>
            </a:r>
            <a:r>
              <a:rPr sz="2600" spc="-60" dirty="0">
                <a:latin typeface="Constantia"/>
                <a:cs typeface="Constantia"/>
              </a:rPr>
              <a:t> </a:t>
            </a:r>
            <a:r>
              <a:rPr sz="2600" spc="-5" dirty="0">
                <a:latin typeface="Constantia"/>
                <a:cs typeface="Constantia"/>
              </a:rPr>
              <a:t>the</a:t>
            </a:r>
            <a:r>
              <a:rPr sz="2600" spc="-114" dirty="0">
                <a:latin typeface="Constantia"/>
                <a:cs typeface="Constantia"/>
              </a:rPr>
              <a:t> </a:t>
            </a:r>
            <a:r>
              <a:rPr sz="2600" spc="-5" dirty="0">
                <a:latin typeface="Constantia"/>
                <a:cs typeface="Constantia"/>
              </a:rPr>
              <a:t>plane</a:t>
            </a:r>
            <a:r>
              <a:rPr sz="2600" spc="-100" dirty="0">
                <a:latin typeface="Constantia"/>
                <a:cs typeface="Constantia"/>
              </a:rPr>
              <a:t> </a:t>
            </a:r>
            <a:r>
              <a:rPr sz="2600" spc="-5" dirty="0">
                <a:latin typeface="Constantia"/>
                <a:cs typeface="Constantia"/>
              </a:rPr>
              <a:t>table.</a:t>
            </a:r>
            <a:endParaRPr sz="2600">
              <a:latin typeface="Constantia"/>
              <a:cs typeface="Constantia"/>
            </a:endParaRPr>
          </a:p>
          <a:p>
            <a:pPr marL="287020" marR="5080" indent="-274955">
              <a:lnSpc>
                <a:spcPct val="100000"/>
              </a:lnSpc>
              <a:spcBef>
                <a:spcPts val="625"/>
              </a:spcBef>
              <a:buClr>
                <a:srgbClr val="0AD0D9"/>
              </a:buClr>
              <a:buSzPct val="94230"/>
              <a:buFont typeface="Segoe UI Symbol"/>
              <a:buChar char="⚫"/>
              <a:tabLst>
                <a:tab pos="287655" algn="l"/>
              </a:tabLst>
            </a:pPr>
            <a:r>
              <a:rPr sz="2600" spc="-30" dirty="0">
                <a:latin typeface="Constantia"/>
                <a:cs typeface="Constantia"/>
              </a:rPr>
              <a:t>It</a:t>
            </a:r>
            <a:r>
              <a:rPr sz="2600" spc="-145" dirty="0">
                <a:latin typeface="Constantia"/>
                <a:cs typeface="Constantia"/>
              </a:rPr>
              <a:t> </a:t>
            </a:r>
            <a:r>
              <a:rPr sz="2600" spc="-5" dirty="0">
                <a:latin typeface="Constantia"/>
                <a:cs typeface="Constantia"/>
              </a:rPr>
              <a:t>can</a:t>
            </a:r>
            <a:r>
              <a:rPr sz="2600" spc="-40" dirty="0">
                <a:latin typeface="Constantia"/>
                <a:cs typeface="Constantia"/>
              </a:rPr>
              <a:t> </a:t>
            </a:r>
            <a:r>
              <a:rPr sz="2600" spc="-5" dirty="0">
                <a:latin typeface="Constantia"/>
                <a:cs typeface="Constantia"/>
              </a:rPr>
              <a:t>be</a:t>
            </a:r>
            <a:r>
              <a:rPr sz="2600" spc="-95" dirty="0">
                <a:latin typeface="Constantia"/>
                <a:cs typeface="Constantia"/>
              </a:rPr>
              <a:t> </a:t>
            </a:r>
            <a:r>
              <a:rPr sz="2600" spc="-5" dirty="0">
                <a:latin typeface="Constantia"/>
                <a:cs typeface="Constantia"/>
              </a:rPr>
              <a:t>tubular</a:t>
            </a:r>
            <a:r>
              <a:rPr sz="2600" spc="-120" dirty="0">
                <a:latin typeface="Constantia"/>
                <a:cs typeface="Constantia"/>
              </a:rPr>
              <a:t> </a:t>
            </a:r>
            <a:r>
              <a:rPr sz="2600" spc="-15" dirty="0">
                <a:latin typeface="Constantia"/>
                <a:cs typeface="Constantia"/>
              </a:rPr>
              <a:t>level</a:t>
            </a:r>
            <a:r>
              <a:rPr sz="2600" spc="-85" dirty="0">
                <a:latin typeface="Constantia"/>
                <a:cs typeface="Constantia"/>
              </a:rPr>
              <a:t> </a:t>
            </a:r>
            <a:r>
              <a:rPr sz="2600" spc="-5" dirty="0">
                <a:latin typeface="Constantia"/>
                <a:cs typeface="Constantia"/>
              </a:rPr>
              <a:t>which</a:t>
            </a:r>
            <a:r>
              <a:rPr sz="2600" spc="-114" dirty="0">
                <a:latin typeface="Constantia"/>
                <a:cs typeface="Constantia"/>
              </a:rPr>
              <a:t> </a:t>
            </a:r>
            <a:r>
              <a:rPr sz="2600" spc="-5" dirty="0">
                <a:latin typeface="Constantia"/>
                <a:cs typeface="Constantia"/>
              </a:rPr>
              <a:t>can</a:t>
            </a:r>
            <a:r>
              <a:rPr sz="2600" spc="-40" dirty="0">
                <a:latin typeface="Constantia"/>
                <a:cs typeface="Constantia"/>
              </a:rPr>
              <a:t> </a:t>
            </a:r>
            <a:r>
              <a:rPr sz="2600" spc="-5" dirty="0">
                <a:latin typeface="Constantia"/>
                <a:cs typeface="Constantia"/>
              </a:rPr>
              <a:t>be</a:t>
            </a:r>
            <a:r>
              <a:rPr sz="2600" spc="-105" dirty="0">
                <a:latin typeface="Constantia"/>
                <a:cs typeface="Constantia"/>
              </a:rPr>
              <a:t> </a:t>
            </a:r>
            <a:r>
              <a:rPr sz="2600" spc="-10" dirty="0">
                <a:latin typeface="Constantia"/>
                <a:cs typeface="Constantia"/>
              </a:rPr>
              <a:t>placed</a:t>
            </a:r>
            <a:r>
              <a:rPr sz="2600" spc="-15" dirty="0">
                <a:latin typeface="Constantia"/>
                <a:cs typeface="Constantia"/>
              </a:rPr>
              <a:t> </a:t>
            </a:r>
            <a:r>
              <a:rPr sz="2600" spc="-5" dirty="0">
                <a:latin typeface="Constantia"/>
                <a:cs typeface="Constantia"/>
              </a:rPr>
              <a:t>in</a:t>
            </a:r>
            <a:r>
              <a:rPr sz="2600" spc="-60" dirty="0">
                <a:latin typeface="Constantia"/>
                <a:cs typeface="Constantia"/>
              </a:rPr>
              <a:t> </a:t>
            </a:r>
            <a:r>
              <a:rPr sz="2600" spc="-20" dirty="0">
                <a:latin typeface="Constantia"/>
                <a:cs typeface="Constantia"/>
              </a:rPr>
              <a:t>two </a:t>
            </a:r>
            <a:r>
              <a:rPr sz="2600" spc="-640" dirty="0">
                <a:latin typeface="Constantia"/>
                <a:cs typeface="Constantia"/>
              </a:rPr>
              <a:t> </a:t>
            </a:r>
            <a:r>
              <a:rPr sz="2600" spc="-5" dirty="0">
                <a:latin typeface="Constantia"/>
                <a:cs typeface="Constantia"/>
              </a:rPr>
              <a:t>perpendicular</a:t>
            </a:r>
            <a:r>
              <a:rPr sz="2600" spc="-150" dirty="0">
                <a:latin typeface="Constantia"/>
                <a:cs typeface="Constantia"/>
              </a:rPr>
              <a:t> </a:t>
            </a:r>
            <a:r>
              <a:rPr sz="2600" spc="-5" dirty="0">
                <a:latin typeface="Constantia"/>
                <a:cs typeface="Constantia"/>
              </a:rPr>
              <a:t>positions</a:t>
            </a:r>
            <a:r>
              <a:rPr sz="2600" spc="-145" dirty="0">
                <a:latin typeface="Constantia"/>
                <a:cs typeface="Constantia"/>
              </a:rPr>
              <a:t> </a:t>
            </a:r>
            <a:r>
              <a:rPr sz="2600" dirty="0">
                <a:latin typeface="Constantia"/>
                <a:cs typeface="Constantia"/>
              </a:rPr>
              <a:t>and</a:t>
            </a:r>
            <a:r>
              <a:rPr sz="2600" spc="-10" dirty="0">
                <a:latin typeface="Constantia"/>
                <a:cs typeface="Constantia"/>
              </a:rPr>
              <a:t> </a:t>
            </a:r>
            <a:r>
              <a:rPr sz="2600" spc="-5" dirty="0">
                <a:latin typeface="Constantia"/>
                <a:cs typeface="Constantia"/>
              </a:rPr>
              <a:t>leveled.</a:t>
            </a:r>
            <a:endParaRPr sz="2600">
              <a:latin typeface="Constantia"/>
              <a:cs typeface="Constant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828" y="0"/>
              <a:ext cx="9145590" cy="6857998"/>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pic>
        <p:nvPicPr>
          <p:cNvPr id="8" name="object 8"/>
          <p:cNvPicPr/>
          <p:nvPr/>
        </p:nvPicPr>
        <p:blipFill>
          <a:blip r:embed="rId7" cstate="print"/>
          <a:stretch>
            <a:fillRect/>
          </a:stretch>
        </p:blipFill>
        <p:spPr>
          <a:xfrm>
            <a:off x="0" y="838199"/>
            <a:ext cx="9144000" cy="60197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8" name="object 8"/>
          <p:cNvSpPr txBox="1">
            <a:spLocks noGrp="1"/>
          </p:cNvSpPr>
          <p:nvPr>
            <p:ph type="title"/>
          </p:nvPr>
        </p:nvSpPr>
        <p:spPr>
          <a:xfrm>
            <a:off x="444500" y="1031189"/>
            <a:ext cx="4265295" cy="788670"/>
          </a:xfrm>
          <a:prstGeom prst="rect">
            <a:avLst/>
          </a:prstGeom>
        </p:spPr>
        <p:txBody>
          <a:bodyPr vert="horz" wrap="square" lIns="0" tIns="13335" rIns="0" bIns="0" rtlCol="0">
            <a:spAutoFit/>
          </a:bodyPr>
          <a:lstStyle/>
          <a:p>
            <a:pPr marL="12700">
              <a:lnSpc>
                <a:spcPct val="100000"/>
              </a:lnSpc>
              <a:spcBef>
                <a:spcPts val="105"/>
              </a:spcBef>
            </a:pPr>
            <a:r>
              <a:rPr sz="5000" spc="-70" dirty="0"/>
              <a:t>Trough</a:t>
            </a:r>
            <a:r>
              <a:rPr sz="5000" spc="-85" dirty="0"/>
              <a:t> </a:t>
            </a:r>
            <a:r>
              <a:rPr sz="5000" spc="-5" dirty="0"/>
              <a:t>Compass</a:t>
            </a:r>
            <a:endParaRPr sz="5000"/>
          </a:p>
        </p:txBody>
      </p:sp>
      <p:sp>
        <p:nvSpPr>
          <p:cNvPr id="9" name="object 9"/>
          <p:cNvSpPr txBox="1"/>
          <p:nvPr/>
        </p:nvSpPr>
        <p:spPr>
          <a:xfrm>
            <a:off x="533400" y="1905000"/>
            <a:ext cx="8037195" cy="2660344"/>
          </a:xfrm>
          <a:prstGeom prst="rect">
            <a:avLst/>
          </a:prstGeom>
        </p:spPr>
        <p:txBody>
          <a:bodyPr vert="horz" wrap="square" lIns="0" tIns="13335" rIns="0" bIns="0" rtlCol="0">
            <a:spAutoFit/>
          </a:bodyPr>
          <a:lstStyle/>
          <a:p>
            <a:pPr algn="just">
              <a:buFont typeface="Arial" pitchFamily="34" charset="0"/>
              <a:buChar char="•"/>
            </a:pPr>
            <a:r>
              <a:rPr lang="en-US" sz="2600" spc="-5" dirty="0" smtClean="0">
                <a:latin typeface="Constantia"/>
                <a:cs typeface="Constantia"/>
              </a:rPr>
              <a:t> </a:t>
            </a:r>
            <a:r>
              <a:rPr lang="en-US" sz="2600" spc="-5" dirty="0" smtClean="0">
                <a:latin typeface="Times New Roman" pitchFamily="18" charset="0"/>
                <a:cs typeface="Times New Roman" pitchFamily="18" charset="0"/>
              </a:rPr>
              <a:t>A </a:t>
            </a:r>
            <a:r>
              <a:rPr lang="en-US" sz="2600" spc="-5" dirty="0">
                <a:latin typeface="Times New Roman" pitchFamily="18" charset="0"/>
                <a:cs typeface="Times New Roman" pitchFamily="18" charset="0"/>
              </a:rPr>
              <a:t>box compass consists of a magnetic needle pivoted at its centre </a:t>
            </a:r>
            <a:r>
              <a:rPr lang="en-US" sz="2600" spc="-5" dirty="0" smtClean="0">
                <a:latin typeface="Times New Roman" pitchFamily="18" charset="0"/>
                <a:cs typeface="Times New Roman" pitchFamily="18" charset="0"/>
              </a:rPr>
              <a:t>freely</a:t>
            </a:r>
          </a:p>
          <a:p>
            <a:pPr algn="just">
              <a:lnSpc>
                <a:spcPct val="150000"/>
              </a:lnSpc>
              <a:buFont typeface="Arial" pitchFamily="34" charset="0"/>
              <a:buChar char="•"/>
            </a:pPr>
            <a:r>
              <a:rPr lang="en-US" sz="2800" dirty="0" smtClean="0">
                <a:latin typeface="Times New Roman" pitchFamily="18" charset="0"/>
                <a:cs typeface="Times New Roman" pitchFamily="18" charset="0"/>
              </a:rPr>
              <a:t> </a:t>
            </a:r>
            <a:r>
              <a:rPr lang="en-US" sz="2600" spc="-5" dirty="0">
                <a:latin typeface="Times New Roman" pitchFamily="18" charset="0"/>
                <a:cs typeface="Times New Roman" pitchFamily="18" charset="0"/>
              </a:rPr>
              <a:t>It is used for orienting the plane table to magnetic north.</a:t>
            </a:r>
          </a:p>
          <a:p>
            <a:pPr algn="just">
              <a:lnSpc>
                <a:spcPct val="150000"/>
              </a:lnSpc>
            </a:pPr>
            <a:r>
              <a:rPr lang="en-US" sz="2600" spc="-5" dirty="0">
                <a:latin typeface="Times New Roman" pitchFamily="18" charset="0"/>
                <a:cs typeface="Times New Roman" pitchFamily="18" charset="0"/>
              </a:rPr>
              <a:t>• The edges of the box compass are straight and the bottom is perfectly flat.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pic>
        <p:nvPicPr>
          <p:cNvPr id="8" name="object 8"/>
          <p:cNvPicPr/>
          <p:nvPr/>
        </p:nvPicPr>
        <p:blipFill>
          <a:blip r:embed="rId7" cstate="print"/>
          <a:stretch>
            <a:fillRect/>
          </a:stretch>
        </p:blipFill>
        <p:spPr>
          <a:xfrm>
            <a:off x="499872" y="499872"/>
            <a:ext cx="8144256" cy="57866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8" name="object 8"/>
          <p:cNvSpPr txBox="1">
            <a:spLocks noGrp="1"/>
          </p:cNvSpPr>
          <p:nvPr>
            <p:ph type="title"/>
          </p:nvPr>
        </p:nvSpPr>
        <p:spPr>
          <a:xfrm>
            <a:off x="444500" y="1031189"/>
            <a:ext cx="3622675" cy="788670"/>
          </a:xfrm>
          <a:prstGeom prst="rect">
            <a:avLst/>
          </a:prstGeom>
        </p:spPr>
        <p:txBody>
          <a:bodyPr vert="horz" wrap="square" lIns="0" tIns="13335" rIns="0" bIns="0" rtlCol="0">
            <a:spAutoFit/>
          </a:bodyPr>
          <a:lstStyle/>
          <a:p>
            <a:pPr marL="12700">
              <a:lnSpc>
                <a:spcPct val="100000"/>
              </a:lnSpc>
              <a:spcBef>
                <a:spcPts val="105"/>
              </a:spcBef>
            </a:pPr>
            <a:r>
              <a:rPr sz="5000" dirty="0"/>
              <a:t>Plumbing</a:t>
            </a:r>
            <a:r>
              <a:rPr sz="5000" spc="-100" dirty="0"/>
              <a:t> </a:t>
            </a:r>
            <a:r>
              <a:rPr sz="5000" spc="-30" dirty="0"/>
              <a:t>fork</a:t>
            </a:r>
            <a:endParaRPr sz="5000"/>
          </a:p>
        </p:txBody>
      </p:sp>
      <p:sp>
        <p:nvSpPr>
          <p:cNvPr id="9" name="object 9"/>
          <p:cNvSpPr txBox="1"/>
          <p:nvPr/>
        </p:nvSpPr>
        <p:spPr>
          <a:xfrm>
            <a:off x="535940" y="1869160"/>
            <a:ext cx="7654290" cy="2244725"/>
          </a:xfrm>
          <a:prstGeom prst="rect">
            <a:avLst/>
          </a:prstGeom>
        </p:spPr>
        <p:txBody>
          <a:bodyPr vert="horz" wrap="square" lIns="0" tIns="91440" rIns="0" bIns="0" rtlCol="0">
            <a:spAutoFit/>
          </a:bodyPr>
          <a:lstStyle/>
          <a:p>
            <a:pPr marL="287020" indent="-274955">
              <a:lnSpc>
                <a:spcPct val="100000"/>
              </a:lnSpc>
              <a:spcBef>
                <a:spcPts val="720"/>
              </a:spcBef>
              <a:buClr>
                <a:srgbClr val="0AD0D9"/>
              </a:buClr>
              <a:buSzPct val="94230"/>
              <a:buFont typeface="Segoe UI Symbol"/>
              <a:buChar char="⚫"/>
              <a:tabLst>
                <a:tab pos="287655" algn="l"/>
              </a:tabLst>
            </a:pPr>
            <a:r>
              <a:rPr sz="2600" spc="-5" dirty="0">
                <a:latin typeface="Constantia"/>
                <a:cs typeface="Constantia"/>
              </a:rPr>
              <a:t>The</a:t>
            </a:r>
            <a:r>
              <a:rPr sz="2600" spc="-100" dirty="0">
                <a:latin typeface="Constantia"/>
                <a:cs typeface="Constantia"/>
              </a:rPr>
              <a:t> </a:t>
            </a:r>
            <a:r>
              <a:rPr sz="2600" dirty="0">
                <a:latin typeface="Constantia"/>
                <a:cs typeface="Constantia"/>
              </a:rPr>
              <a:t>plumb</a:t>
            </a:r>
            <a:r>
              <a:rPr sz="2600" spc="-85" dirty="0">
                <a:latin typeface="Constantia"/>
                <a:cs typeface="Constantia"/>
              </a:rPr>
              <a:t> </a:t>
            </a:r>
            <a:r>
              <a:rPr sz="2600" spc="-5" dirty="0">
                <a:latin typeface="Constantia"/>
                <a:cs typeface="Constantia"/>
              </a:rPr>
              <a:t>bob</a:t>
            </a:r>
            <a:r>
              <a:rPr sz="2600" spc="-80" dirty="0">
                <a:latin typeface="Constantia"/>
                <a:cs typeface="Constantia"/>
              </a:rPr>
              <a:t> </a:t>
            </a:r>
            <a:r>
              <a:rPr sz="2600" spc="-5" dirty="0">
                <a:latin typeface="Constantia"/>
                <a:cs typeface="Constantia"/>
              </a:rPr>
              <a:t>is</a:t>
            </a:r>
            <a:r>
              <a:rPr sz="2600" spc="-70" dirty="0">
                <a:latin typeface="Constantia"/>
                <a:cs typeface="Constantia"/>
              </a:rPr>
              <a:t> </a:t>
            </a:r>
            <a:r>
              <a:rPr sz="2600" spc="-5" dirty="0">
                <a:latin typeface="Constantia"/>
                <a:cs typeface="Constantia"/>
              </a:rPr>
              <a:t>fitted</a:t>
            </a:r>
            <a:r>
              <a:rPr sz="2600" spc="-90" dirty="0">
                <a:latin typeface="Constantia"/>
                <a:cs typeface="Constantia"/>
              </a:rPr>
              <a:t> </a:t>
            </a:r>
            <a:r>
              <a:rPr sz="2600" dirty="0">
                <a:latin typeface="Constantia"/>
                <a:cs typeface="Constantia"/>
              </a:rPr>
              <a:t>on</a:t>
            </a:r>
            <a:r>
              <a:rPr sz="2600" spc="-85" dirty="0">
                <a:latin typeface="Constantia"/>
                <a:cs typeface="Constantia"/>
              </a:rPr>
              <a:t> </a:t>
            </a:r>
            <a:r>
              <a:rPr sz="2600" spc="-20" dirty="0">
                <a:latin typeface="Constantia"/>
                <a:cs typeface="Constantia"/>
              </a:rPr>
              <a:t>to</a:t>
            </a:r>
            <a:r>
              <a:rPr sz="2600" spc="-140" dirty="0">
                <a:latin typeface="Constantia"/>
                <a:cs typeface="Constantia"/>
              </a:rPr>
              <a:t> </a:t>
            </a:r>
            <a:r>
              <a:rPr sz="2600" dirty="0">
                <a:latin typeface="Constantia"/>
                <a:cs typeface="Constantia"/>
              </a:rPr>
              <a:t>a</a:t>
            </a:r>
            <a:r>
              <a:rPr sz="2600" spc="-80" dirty="0">
                <a:latin typeface="Constantia"/>
                <a:cs typeface="Constantia"/>
              </a:rPr>
              <a:t> </a:t>
            </a:r>
            <a:r>
              <a:rPr sz="2600" spc="-5" dirty="0">
                <a:latin typeface="Constantia"/>
                <a:cs typeface="Constantia"/>
              </a:rPr>
              <a:t>folded</a:t>
            </a:r>
            <a:r>
              <a:rPr sz="2600" spc="-35" dirty="0">
                <a:latin typeface="Constantia"/>
                <a:cs typeface="Constantia"/>
              </a:rPr>
              <a:t> </a:t>
            </a:r>
            <a:r>
              <a:rPr sz="2600" spc="-10" dirty="0">
                <a:latin typeface="Constantia"/>
                <a:cs typeface="Constantia"/>
              </a:rPr>
              <a:t>frame</a:t>
            </a:r>
            <a:r>
              <a:rPr sz="2600" spc="-60" dirty="0">
                <a:latin typeface="Constantia"/>
                <a:cs typeface="Constantia"/>
              </a:rPr>
              <a:t> </a:t>
            </a:r>
            <a:r>
              <a:rPr sz="2600" spc="-10" dirty="0">
                <a:latin typeface="Constantia"/>
                <a:cs typeface="Constantia"/>
              </a:rPr>
              <a:t>(fork).</a:t>
            </a:r>
            <a:endParaRPr sz="2600">
              <a:latin typeface="Constantia"/>
              <a:cs typeface="Constantia"/>
            </a:endParaRPr>
          </a:p>
          <a:p>
            <a:pPr marL="287020" marR="5080" indent="-274955">
              <a:lnSpc>
                <a:spcPct val="100000"/>
              </a:lnSpc>
              <a:spcBef>
                <a:spcPts val="625"/>
              </a:spcBef>
              <a:buClr>
                <a:srgbClr val="0AD0D9"/>
              </a:buClr>
              <a:buSzPct val="94230"/>
              <a:buFont typeface="Segoe UI Symbol"/>
              <a:buChar char="⚫"/>
              <a:tabLst>
                <a:tab pos="287655" algn="l"/>
              </a:tabLst>
            </a:pPr>
            <a:r>
              <a:rPr sz="2600" spc="-5" dirty="0">
                <a:latin typeface="Constantia"/>
                <a:cs typeface="Constantia"/>
              </a:rPr>
              <a:t>The</a:t>
            </a:r>
            <a:r>
              <a:rPr sz="2600" spc="-120" dirty="0">
                <a:latin typeface="Constantia"/>
                <a:cs typeface="Constantia"/>
              </a:rPr>
              <a:t> </a:t>
            </a:r>
            <a:r>
              <a:rPr sz="2600" spc="-10" dirty="0">
                <a:latin typeface="Constantia"/>
                <a:cs typeface="Constantia"/>
              </a:rPr>
              <a:t>straight</a:t>
            </a:r>
            <a:r>
              <a:rPr sz="2600" spc="-135" dirty="0">
                <a:latin typeface="Constantia"/>
                <a:cs typeface="Constantia"/>
              </a:rPr>
              <a:t> </a:t>
            </a:r>
            <a:r>
              <a:rPr sz="2600" spc="-15" dirty="0">
                <a:latin typeface="Constantia"/>
                <a:cs typeface="Constantia"/>
              </a:rPr>
              <a:t>edge</a:t>
            </a:r>
            <a:r>
              <a:rPr sz="2600" spc="-125" dirty="0">
                <a:latin typeface="Constantia"/>
                <a:cs typeface="Constantia"/>
              </a:rPr>
              <a:t> </a:t>
            </a:r>
            <a:r>
              <a:rPr sz="2600" spc="-5" dirty="0">
                <a:latin typeface="Constantia"/>
                <a:cs typeface="Constantia"/>
              </a:rPr>
              <a:t>can</a:t>
            </a:r>
            <a:r>
              <a:rPr sz="2600" spc="-45" dirty="0">
                <a:latin typeface="Constantia"/>
                <a:cs typeface="Constantia"/>
              </a:rPr>
              <a:t> </a:t>
            </a:r>
            <a:r>
              <a:rPr sz="2600" spc="-5" dirty="0">
                <a:latin typeface="Constantia"/>
                <a:cs typeface="Constantia"/>
              </a:rPr>
              <a:t>be</a:t>
            </a:r>
            <a:r>
              <a:rPr sz="2600" spc="-105" dirty="0">
                <a:latin typeface="Constantia"/>
                <a:cs typeface="Constantia"/>
              </a:rPr>
              <a:t> </a:t>
            </a:r>
            <a:r>
              <a:rPr sz="2600" spc="-10" dirty="0">
                <a:latin typeface="Constantia"/>
                <a:cs typeface="Constantia"/>
              </a:rPr>
              <a:t>placed</a:t>
            </a:r>
            <a:r>
              <a:rPr sz="2600" spc="-80" dirty="0">
                <a:latin typeface="Constantia"/>
                <a:cs typeface="Constantia"/>
              </a:rPr>
              <a:t> </a:t>
            </a:r>
            <a:r>
              <a:rPr sz="2600" dirty="0">
                <a:latin typeface="Constantia"/>
                <a:cs typeface="Constantia"/>
              </a:rPr>
              <a:t>on</a:t>
            </a:r>
            <a:r>
              <a:rPr sz="2600" spc="-75" dirty="0">
                <a:latin typeface="Constantia"/>
                <a:cs typeface="Constantia"/>
              </a:rPr>
              <a:t> </a:t>
            </a:r>
            <a:r>
              <a:rPr sz="2600" spc="-5" dirty="0">
                <a:latin typeface="Constantia"/>
                <a:cs typeface="Constantia"/>
              </a:rPr>
              <a:t>the</a:t>
            </a:r>
            <a:r>
              <a:rPr sz="2600" spc="-95" dirty="0">
                <a:latin typeface="Constantia"/>
                <a:cs typeface="Constantia"/>
              </a:rPr>
              <a:t> </a:t>
            </a:r>
            <a:r>
              <a:rPr sz="2600" spc="-5" dirty="0">
                <a:latin typeface="Constantia"/>
                <a:cs typeface="Constantia"/>
              </a:rPr>
              <a:t>table</a:t>
            </a:r>
            <a:r>
              <a:rPr sz="2600" spc="-145" dirty="0">
                <a:latin typeface="Constantia"/>
                <a:cs typeface="Constantia"/>
              </a:rPr>
              <a:t> </a:t>
            </a:r>
            <a:r>
              <a:rPr sz="2600" dirty="0">
                <a:latin typeface="Constantia"/>
                <a:cs typeface="Constantia"/>
              </a:rPr>
              <a:t>and</a:t>
            </a:r>
            <a:r>
              <a:rPr sz="2600" spc="-40" dirty="0">
                <a:latin typeface="Constantia"/>
                <a:cs typeface="Constantia"/>
              </a:rPr>
              <a:t> </a:t>
            </a:r>
            <a:r>
              <a:rPr sz="2600" spc="-5" dirty="0">
                <a:latin typeface="Constantia"/>
                <a:cs typeface="Constantia"/>
              </a:rPr>
              <a:t>the </a:t>
            </a:r>
            <a:r>
              <a:rPr sz="2600" spc="-640" dirty="0">
                <a:latin typeface="Constantia"/>
                <a:cs typeface="Constantia"/>
              </a:rPr>
              <a:t> </a:t>
            </a:r>
            <a:r>
              <a:rPr sz="2600" spc="-15" dirty="0">
                <a:latin typeface="Constantia"/>
                <a:cs typeface="Constantia"/>
              </a:rPr>
              <a:t>bottom</a:t>
            </a:r>
            <a:r>
              <a:rPr sz="2600" spc="-100" dirty="0">
                <a:latin typeface="Constantia"/>
                <a:cs typeface="Constantia"/>
              </a:rPr>
              <a:t> </a:t>
            </a:r>
            <a:r>
              <a:rPr sz="2600" dirty="0">
                <a:latin typeface="Constantia"/>
                <a:cs typeface="Constantia"/>
              </a:rPr>
              <a:t>leg</a:t>
            </a:r>
            <a:r>
              <a:rPr sz="2600" spc="-70" dirty="0">
                <a:latin typeface="Constantia"/>
                <a:cs typeface="Constantia"/>
              </a:rPr>
              <a:t> </a:t>
            </a:r>
            <a:r>
              <a:rPr sz="2600" dirty="0">
                <a:latin typeface="Constantia"/>
                <a:cs typeface="Constantia"/>
              </a:rPr>
              <a:t>on</a:t>
            </a:r>
            <a:r>
              <a:rPr sz="2600" spc="-75" dirty="0">
                <a:latin typeface="Constantia"/>
                <a:cs typeface="Constantia"/>
              </a:rPr>
              <a:t> </a:t>
            </a:r>
            <a:r>
              <a:rPr sz="2600" spc="-5" dirty="0">
                <a:latin typeface="Constantia"/>
                <a:cs typeface="Constantia"/>
              </a:rPr>
              <a:t>the</a:t>
            </a:r>
            <a:r>
              <a:rPr sz="2600" spc="-80" dirty="0">
                <a:latin typeface="Constantia"/>
                <a:cs typeface="Constantia"/>
              </a:rPr>
              <a:t> </a:t>
            </a:r>
            <a:r>
              <a:rPr sz="2600" spc="-10" dirty="0">
                <a:latin typeface="Constantia"/>
                <a:cs typeface="Constantia"/>
              </a:rPr>
              <a:t>frame</a:t>
            </a:r>
            <a:r>
              <a:rPr sz="2600" spc="-60" dirty="0">
                <a:latin typeface="Constantia"/>
                <a:cs typeface="Constantia"/>
              </a:rPr>
              <a:t> </a:t>
            </a:r>
            <a:r>
              <a:rPr sz="2600" spc="-10" dirty="0">
                <a:latin typeface="Constantia"/>
                <a:cs typeface="Constantia"/>
              </a:rPr>
              <a:t>is</a:t>
            </a:r>
            <a:r>
              <a:rPr sz="2600" spc="-90" dirty="0">
                <a:latin typeface="Constantia"/>
                <a:cs typeface="Constantia"/>
              </a:rPr>
              <a:t> </a:t>
            </a:r>
            <a:r>
              <a:rPr sz="2600" spc="-5" dirty="0">
                <a:latin typeface="Constantia"/>
                <a:cs typeface="Constantia"/>
              </a:rPr>
              <a:t>under</a:t>
            </a:r>
            <a:r>
              <a:rPr sz="2600" spc="-125" dirty="0">
                <a:latin typeface="Constantia"/>
                <a:cs typeface="Constantia"/>
              </a:rPr>
              <a:t> </a:t>
            </a:r>
            <a:r>
              <a:rPr sz="2600" spc="-5" dirty="0">
                <a:latin typeface="Constantia"/>
                <a:cs typeface="Constantia"/>
              </a:rPr>
              <a:t>the</a:t>
            </a:r>
            <a:r>
              <a:rPr sz="2600" spc="-95" dirty="0">
                <a:latin typeface="Constantia"/>
                <a:cs typeface="Constantia"/>
              </a:rPr>
              <a:t> </a:t>
            </a:r>
            <a:r>
              <a:rPr sz="2600" spc="-5" dirty="0">
                <a:latin typeface="Constantia"/>
                <a:cs typeface="Constantia"/>
              </a:rPr>
              <a:t>table.</a:t>
            </a:r>
            <a:endParaRPr sz="2600">
              <a:latin typeface="Constantia"/>
              <a:cs typeface="Constantia"/>
            </a:endParaRPr>
          </a:p>
          <a:p>
            <a:pPr marL="287020" marR="218440" indent="-274955">
              <a:lnSpc>
                <a:spcPct val="100000"/>
              </a:lnSpc>
              <a:spcBef>
                <a:spcPts val="625"/>
              </a:spcBef>
              <a:buClr>
                <a:srgbClr val="0AD0D9"/>
              </a:buClr>
              <a:buSzPct val="94230"/>
              <a:buFont typeface="Segoe UI Symbol"/>
              <a:buChar char="⚫"/>
              <a:tabLst>
                <a:tab pos="287655" algn="l"/>
              </a:tabLst>
            </a:pPr>
            <a:r>
              <a:rPr sz="2600" spc="-5" dirty="0">
                <a:latin typeface="Constantia"/>
                <a:cs typeface="Constantia"/>
              </a:rPr>
              <a:t>Th</a:t>
            </a:r>
            <a:r>
              <a:rPr sz="2600" dirty="0">
                <a:latin typeface="Constantia"/>
                <a:cs typeface="Constantia"/>
              </a:rPr>
              <a:t>e</a:t>
            </a:r>
            <a:r>
              <a:rPr sz="2600" spc="-90" dirty="0">
                <a:latin typeface="Constantia"/>
                <a:cs typeface="Constantia"/>
              </a:rPr>
              <a:t> </a:t>
            </a:r>
            <a:r>
              <a:rPr sz="2600" spc="-35" dirty="0">
                <a:latin typeface="Constantia"/>
                <a:cs typeface="Constantia"/>
              </a:rPr>
              <a:t>t</a:t>
            </a:r>
            <a:r>
              <a:rPr sz="2600" dirty="0">
                <a:latin typeface="Constantia"/>
                <a:cs typeface="Constantia"/>
              </a:rPr>
              <a:t>op</a:t>
            </a:r>
            <a:r>
              <a:rPr sz="2600" spc="-90" dirty="0">
                <a:latin typeface="Constantia"/>
                <a:cs typeface="Constantia"/>
              </a:rPr>
              <a:t> </a:t>
            </a:r>
            <a:r>
              <a:rPr sz="2600" dirty="0">
                <a:latin typeface="Constantia"/>
                <a:cs typeface="Constantia"/>
              </a:rPr>
              <a:t>leg has</a:t>
            </a:r>
            <a:r>
              <a:rPr sz="2600" spc="-135" dirty="0">
                <a:latin typeface="Constantia"/>
                <a:cs typeface="Constantia"/>
              </a:rPr>
              <a:t> </a:t>
            </a:r>
            <a:r>
              <a:rPr sz="2600" dirty="0">
                <a:latin typeface="Constantia"/>
                <a:cs typeface="Constantia"/>
              </a:rPr>
              <a:t>a</a:t>
            </a:r>
            <a:r>
              <a:rPr sz="2600" spc="-80" dirty="0">
                <a:latin typeface="Constantia"/>
                <a:cs typeface="Constantia"/>
              </a:rPr>
              <a:t> </a:t>
            </a:r>
            <a:r>
              <a:rPr sz="2600" spc="55" dirty="0">
                <a:latin typeface="Constantia"/>
                <a:cs typeface="Constantia"/>
              </a:rPr>
              <a:t>f</a:t>
            </a:r>
            <a:r>
              <a:rPr sz="2600" spc="-5" dirty="0">
                <a:latin typeface="Constantia"/>
                <a:cs typeface="Constantia"/>
              </a:rPr>
              <a:t>i</a:t>
            </a:r>
            <a:r>
              <a:rPr sz="2600" spc="-10" dirty="0">
                <a:latin typeface="Constantia"/>
                <a:cs typeface="Constantia"/>
              </a:rPr>
              <a:t>n</a:t>
            </a:r>
            <a:r>
              <a:rPr sz="2600" dirty="0">
                <a:latin typeface="Constantia"/>
                <a:cs typeface="Constantia"/>
              </a:rPr>
              <a:t>e</a:t>
            </a:r>
            <a:r>
              <a:rPr sz="2600" spc="-105" dirty="0">
                <a:latin typeface="Constantia"/>
                <a:cs typeface="Constantia"/>
              </a:rPr>
              <a:t> </a:t>
            </a:r>
            <a:r>
              <a:rPr sz="2600" dirty="0">
                <a:latin typeface="Constantia"/>
                <a:cs typeface="Constantia"/>
              </a:rPr>
              <a:t>p</a:t>
            </a:r>
            <a:r>
              <a:rPr sz="2600" spc="-10" dirty="0">
                <a:latin typeface="Constantia"/>
                <a:cs typeface="Constantia"/>
              </a:rPr>
              <a:t>o</a:t>
            </a:r>
            <a:r>
              <a:rPr sz="2600" spc="-5" dirty="0">
                <a:latin typeface="Constantia"/>
                <a:cs typeface="Constantia"/>
              </a:rPr>
              <a:t>i</a:t>
            </a:r>
            <a:r>
              <a:rPr sz="2600" spc="-10" dirty="0">
                <a:latin typeface="Constantia"/>
                <a:cs typeface="Constantia"/>
              </a:rPr>
              <a:t>n</a:t>
            </a:r>
            <a:r>
              <a:rPr sz="2600" dirty="0">
                <a:latin typeface="Constantia"/>
                <a:cs typeface="Constantia"/>
              </a:rPr>
              <a:t>t</a:t>
            </a:r>
            <a:r>
              <a:rPr sz="2600" spc="-135" dirty="0">
                <a:latin typeface="Constantia"/>
                <a:cs typeface="Constantia"/>
              </a:rPr>
              <a:t> </a:t>
            </a:r>
            <a:r>
              <a:rPr sz="2600" spc="-25" dirty="0">
                <a:latin typeface="Constantia"/>
                <a:cs typeface="Constantia"/>
              </a:rPr>
              <a:t>w</a:t>
            </a:r>
            <a:r>
              <a:rPr sz="2600" dirty="0">
                <a:latin typeface="Constantia"/>
                <a:cs typeface="Constantia"/>
              </a:rPr>
              <a:t>hich</a:t>
            </a:r>
            <a:r>
              <a:rPr sz="2600" spc="-114" dirty="0">
                <a:latin typeface="Constantia"/>
                <a:cs typeface="Constantia"/>
              </a:rPr>
              <a:t> </a:t>
            </a:r>
            <a:r>
              <a:rPr sz="2600" spc="-5" dirty="0">
                <a:latin typeface="Constantia"/>
                <a:cs typeface="Constantia"/>
              </a:rPr>
              <a:t>ca</a:t>
            </a:r>
            <a:r>
              <a:rPr sz="2600" dirty="0">
                <a:latin typeface="Constantia"/>
                <a:cs typeface="Constantia"/>
              </a:rPr>
              <a:t>n</a:t>
            </a:r>
            <a:r>
              <a:rPr sz="2600" spc="-45" dirty="0">
                <a:latin typeface="Constantia"/>
                <a:cs typeface="Constantia"/>
              </a:rPr>
              <a:t> </a:t>
            </a:r>
            <a:r>
              <a:rPr sz="2600" dirty="0">
                <a:latin typeface="Constantia"/>
                <a:cs typeface="Constantia"/>
              </a:rPr>
              <a:t>be</a:t>
            </a:r>
            <a:r>
              <a:rPr sz="2600" spc="-60" dirty="0">
                <a:latin typeface="Constantia"/>
                <a:cs typeface="Constantia"/>
              </a:rPr>
              <a:t> </a:t>
            </a:r>
            <a:r>
              <a:rPr sz="2600" spc="-70" dirty="0">
                <a:latin typeface="Constantia"/>
                <a:cs typeface="Constantia"/>
              </a:rPr>
              <a:t>k</a:t>
            </a:r>
            <a:r>
              <a:rPr sz="2600" dirty="0">
                <a:latin typeface="Constantia"/>
                <a:cs typeface="Constantia"/>
              </a:rPr>
              <a:t>ept</a:t>
            </a:r>
            <a:r>
              <a:rPr sz="2600" spc="-150" dirty="0">
                <a:latin typeface="Constantia"/>
                <a:cs typeface="Constantia"/>
              </a:rPr>
              <a:t> </a:t>
            </a:r>
            <a:r>
              <a:rPr sz="2600" dirty="0">
                <a:latin typeface="Constantia"/>
                <a:cs typeface="Constantia"/>
              </a:rPr>
              <a:t>on</a:t>
            </a:r>
            <a:r>
              <a:rPr sz="2600" spc="-125" dirty="0">
                <a:latin typeface="Constantia"/>
                <a:cs typeface="Constantia"/>
              </a:rPr>
              <a:t> </a:t>
            </a:r>
            <a:r>
              <a:rPr sz="2600" dirty="0">
                <a:latin typeface="Constantia"/>
                <a:cs typeface="Constantia"/>
              </a:rPr>
              <a:t>a  </a:t>
            </a:r>
            <a:r>
              <a:rPr sz="2600" spc="-10" dirty="0">
                <a:latin typeface="Constantia"/>
                <a:cs typeface="Constantia"/>
              </a:rPr>
              <a:t>plotted</a:t>
            </a:r>
            <a:r>
              <a:rPr sz="2600" spc="-85" dirty="0">
                <a:latin typeface="Constantia"/>
                <a:cs typeface="Constantia"/>
              </a:rPr>
              <a:t> </a:t>
            </a:r>
            <a:r>
              <a:rPr sz="2600" spc="-5" dirty="0">
                <a:latin typeface="Constantia"/>
                <a:cs typeface="Constantia"/>
              </a:rPr>
              <a:t>point.</a:t>
            </a:r>
            <a:endParaRPr sz="2600">
              <a:latin typeface="Constantia"/>
              <a:cs typeface="Constant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38198"/>
            <a:ext cx="9144000" cy="6019800"/>
            <a:chOff x="0" y="838198"/>
            <a:chExt cx="9144000" cy="6019800"/>
          </a:xfrm>
        </p:grpSpPr>
        <p:pic>
          <p:nvPicPr>
            <p:cNvPr id="3" name="object 3"/>
            <p:cNvPicPr/>
            <p:nvPr/>
          </p:nvPicPr>
          <p:blipFill>
            <a:blip r:embed="rId2" cstate="print"/>
            <a:stretch>
              <a:fillRect/>
            </a:stretch>
          </p:blipFill>
          <p:spPr>
            <a:xfrm>
              <a:off x="0" y="838198"/>
              <a:ext cx="9144000" cy="6019798"/>
            </a:xfrm>
            <a:prstGeom prst="rect">
              <a:avLst/>
            </a:prstGeom>
          </p:spPr>
        </p:pic>
        <p:sp>
          <p:nvSpPr>
            <p:cNvPr id="4" name="object 4"/>
            <p:cNvSpPr/>
            <p:nvPr/>
          </p:nvSpPr>
          <p:spPr>
            <a:xfrm>
              <a:off x="5105400" y="2432303"/>
              <a:ext cx="3049905" cy="944880"/>
            </a:xfrm>
            <a:custGeom>
              <a:avLst/>
              <a:gdLst/>
              <a:ahLst/>
              <a:cxnLst/>
              <a:rect l="l" t="t" r="r" b="b"/>
              <a:pathLst>
                <a:path w="3049904" h="944879">
                  <a:moveTo>
                    <a:pt x="74040" y="845438"/>
                  </a:moveTo>
                  <a:lnTo>
                    <a:pt x="69976" y="845566"/>
                  </a:lnTo>
                  <a:lnTo>
                    <a:pt x="67563" y="848106"/>
                  </a:lnTo>
                  <a:lnTo>
                    <a:pt x="0" y="920496"/>
                  </a:lnTo>
                  <a:lnTo>
                    <a:pt x="96265" y="943737"/>
                  </a:lnTo>
                  <a:lnTo>
                    <a:pt x="99695" y="944499"/>
                  </a:lnTo>
                  <a:lnTo>
                    <a:pt x="103124" y="942467"/>
                  </a:lnTo>
                  <a:lnTo>
                    <a:pt x="104012" y="939038"/>
                  </a:lnTo>
                  <a:lnTo>
                    <a:pt x="104775" y="935609"/>
                  </a:lnTo>
                  <a:lnTo>
                    <a:pt x="102742" y="932180"/>
                  </a:lnTo>
                  <a:lnTo>
                    <a:pt x="99313" y="931418"/>
                  </a:lnTo>
                  <a:lnTo>
                    <a:pt x="64603" y="923036"/>
                  </a:lnTo>
                  <a:lnTo>
                    <a:pt x="13842" y="923036"/>
                  </a:lnTo>
                  <a:lnTo>
                    <a:pt x="10160" y="910844"/>
                  </a:lnTo>
                  <a:lnTo>
                    <a:pt x="32649" y="904096"/>
                  </a:lnTo>
                  <a:lnTo>
                    <a:pt x="76835" y="856742"/>
                  </a:lnTo>
                  <a:lnTo>
                    <a:pt x="79248" y="854201"/>
                  </a:lnTo>
                  <a:lnTo>
                    <a:pt x="79121" y="850138"/>
                  </a:lnTo>
                  <a:lnTo>
                    <a:pt x="76580" y="847725"/>
                  </a:lnTo>
                  <a:lnTo>
                    <a:pt x="74040" y="845438"/>
                  </a:lnTo>
                  <a:close/>
                </a:path>
                <a:path w="3049904" h="944879">
                  <a:moveTo>
                    <a:pt x="32649" y="904096"/>
                  </a:moveTo>
                  <a:lnTo>
                    <a:pt x="10160" y="910844"/>
                  </a:lnTo>
                  <a:lnTo>
                    <a:pt x="13842" y="923036"/>
                  </a:lnTo>
                  <a:lnTo>
                    <a:pt x="19769" y="921258"/>
                  </a:lnTo>
                  <a:lnTo>
                    <a:pt x="16637" y="921258"/>
                  </a:lnTo>
                  <a:lnTo>
                    <a:pt x="13588" y="910717"/>
                  </a:lnTo>
                  <a:lnTo>
                    <a:pt x="26472" y="910717"/>
                  </a:lnTo>
                  <a:lnTo>
                    <a:pt x="32649" y="904096"/>
                  </a:lnTo>
                  <a:close/>
                </a:path>
                <a:path w="3049904" h="944879">
                  <a:moveTo>
                    <a:pt x="36479" y="916244"/>
                  </a:moveTo>
                  <a:lnTo>
                    <a:pt x="13842" y="923036"/>
                  </a:lnTo>
                  <a:lnTo>
                    <a:pt x="64603" y="923036"/>
                  </a:lnTo>
                  <a:lnTo>
                    <a:pt x="36479" y="916244"/>
                  </a:lnTo>
                  <a:close/>
                </a:path>
                <a:path w="3049904" h="944879">
                  <a:moveTo>
                    <a:pt x="13588" y="910717"/>
                  </a:moveTo>
                  <a:lnTo>
                    <a:pt x="16637" y="921258"/>
                  </a:lnTo>
                  <a:lnTo>
                    <a:pt x="24103" y="913256"/>
                  </a:lnTo>
                  <a:lnTo>
                    <a:pt x="13588" y="910717"/>
                  </a:lnTo>
                  <a:close/>
                </a:path>
                <a:path w="3049904" h="944879">
                  <a:moveTo>
                    <a:pt x="24103" y="913256"/>
                  </a:moveTo>
                  <a:lnTo>
                    <a:pt x="16637" y="921258"/>
                  </a:lnTo>
                  <a:lnTo>
                    <a:pt x="19769" y="921258"/>
                  </a:lnTo>
                  <a:lnTo>
                    <a:pt x="36479" y="916244"/>
                  </a:lnTo>
                  <a:lnTo>
                    <a:pt x="24103" y="913256"/>
                  </a:lnTo>
                  <a:close/>
                </a:path>
                <a:path w="3049904" h="944879">
                  <a:moveTo>
                    <a:pt x="3046222" y="0"/>
                  </a:moveTo>
                  <a:lnTo>
                    <a:pt x="32649" y="904096"/>
                  </a:lnTo>
                  <a:lnTo>
                    <a:pt x="24103" y="913256"/>
                  </a:lnTo>
                  <a:lnTo>
                    <a:pt x="36479" y="916244"/>
                  </a:lnTo>
                  <a:lnTo>
                    <a:pt x="3049778" y="12192"/>
                  </a:lnTo>
                  <a:lnTo>
                    <a:pt x="3046222" y="0"/>
                  </a:lnTo>
                  <a:close/>
                </a:path>
                <a:path w="3049904" h="944879">
                  <a:moveTo>
                    <a:pt x="26472" y="910717"/>
                  </a:moveTo>
                  <a:lnTo>
                    <a:pt x="13588" y="910717"/>
                  </a:lnTo>
                  <a:lnTo>
                    <a:pt x="24103" y="913256"/>
                  </a:lnTo>
                  <a:lnTo>
                    <a:pt x="26472" y="910717"/>
                  </a:lnTo>
                  <a:close/>
                </a:path>
              </a:pathLst>
            </a:custGeom>
            <a:solidFill>
              <a:srgbClr val="000000"/>
            </a:solidFill>
          </p:spPr>
          <p:txBody>
            <a:bodyPr wrap="square" lIns="0" tIns="0" rIns="0" bIns="0" rtlCol="0"/>
            <a:lstStyle/>
            <a:p>
              <a:endParaRPr/>
            </a:p>
          </p:txBody>
        </p:sp>
      </p:grpSp>
      <p:sp>
        <p:nvSpPr>
          <p:cNvPr id="5" name="object 5"/>
          <p:cNvSpPr txBox="1"/>
          <p:nvPr/>
        </p:nvSpPr>
        <p:spPr>
          <a:xfrm>
            <a:off x="7366761" y="1947164"/>
            <a:ext cx="163893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onstantia"/>
                <a:cs typeface="Constantia"/>
              </a:rPr>
              <a:t>Plumbing</a:t>
            </a:r>
            <a:r>
              <a:rPr sz="1800" b="1" spc="-70" dirty="0">
                <a:latin typeface="Constantia"/>
                <a:cs typeface="Constantia"/>
              </a:rPr>
              <a:t> </a:t>
            </a:r>
            <a:r>
              <a:rPr sz="1800" b="1" spc="-20" dirty="0">
                <a:latin typeface="Constantia"/>
                <a:cs typeface="Constantia"/>
              </a:rPr>
              <a:t>Fork</a:t>
            </a:r>
            <a:endParaRPr sz="1800">
              <a:latin typeface="Constantia"/>
              <a:cs typeface="Constant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26465"/>
            <a:ext cx="8255000" cy="692497"/>
          </a:xfrm>
        </p:spPr>
        <p:txBody>
          <a:bodyPr/>
          <a:lstStyle/>
          <a:p>
            <a:pPr algn="ctr"/>
            <a:r>
              <a:rPr lang="en-US" dirty="0" smtClean="0"/>
              <a:t>Setting up of the Plane Table</a:t>
            </a:r>
            <a:endParaRPr lang="en-US" dirty="0"/>
          </a:p>
        </p:txBody>
      </p:sp>
      <p:sp>
        <p:nvSpPr>
          <p:cNvPr id="3" name="Text Placeholder 2"/>
          <p:cNvSpPr>
            <a:spLocks noGrp="1"/>
          </p:cNvSpPr>
          <p:nvPr>
            <p:ph type="body" idx="1"/>
          </p:nvPr>
        </p:nvSpPr>
        <p:spPr>
          <a:xfrm>
            <a:off x="533400" y="1253902"/>
            <a:ext cx="8075930" cy="5419432"/>
          </a:xfrm>
        </p:spPr>
        <p:txBody>
          <a:bodyPr/>
          <a:lstStyle/>
          <a:p>
            <a:pPr marL="12700" algn="just">
              <a:lnSpc>
                <a:spcPct val="150000"/>
              </a:lnSpc>
              <a:spcBef>
                <a:spcPts val="300"/>
              </a:spcBef>
              <a:buFont typeface="Wingdings" pitchFamily="2" charset="2"/>
              <a:buChar char="Ø"/>
            </a:pPr>
            <a:r>
              <a:rPr lang="en-US" b="1" dirty="0" smtClean="0">
                <a:latin typeface="Times New Roman" pitchFamily="18" charset="0"/>
                <a:cs typeface="Times New Roman" pitchFamily="18" charset="0"/>
              </a:rPr>
              <a:t>Setting up the Plane Table in the</a:t>
            </a:r>
            <a:r>
              <a:rPr lang="en-US" b="1" spc="55"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Field.</a:t>
            </a:r>
            <a:endParaRPr lang="en-US" dirty="0" smtClean="0">
              <a:latin typeface="Times New Roman" pitchFamily="18" charset="0"/>
              <a:cs typeface="Times New Roman" pitchFamily="18" charset="0"/>
            </a:endParaRPr>
          </a:p>
          <a:p>
            <a:pPr marL="698500" marR="50800" indent="-228600" algn="just">
              <a:lnSpc>
                <a:spcPct val="150000"/>
              </a:lnSpc>
              <a:spcBef>
                <a:spcPts val="535"/>
              </a:spcBef>
            </a:pPr>
            <a:r>
              <a:rPr lang="en-US" dirty="0" smtClean="0">
                <a:latin typeface="Times New Roman" pitchFamily="18" charset="0"/>
                <a:cs typeface="Times New Roman" pitchFamily="18" charset="0"/>
              </a:rPr>
              <a:t>• </a:t>
            </a:r>
            <a:r>
              <a:rPr lang="en-US" sz="1900" kern="1200" spc="-10" dirty="0" smtClean="0"/>
              <a:t>The table should be set up at a convenient height. (say about 1m).  The legs of the tripod should be spread well apart, and firmly fixed  into the ground in such a way that the table is approximately level.</a:t>
            </a:r>
            <a:endParaRPr lang="en-US" sz="1900" kern="1200" spc="-10" dirty="0" smtClean="0"/>
          </a:p>
          <a:p>
            <a:pPr marL="12700" algn="just">
              <a:lnSpc>
                <a:spcPct val="100000"/>
              </a:lnSpc>
              <a:spcBef>
                <a:spcPts val="685"/>
              </a:spcBef>
              <a:buFont typeface="Wingdings" pitchFamily="2" charset="2"/>
              <a:buChar char="Ø"/>
            </a:pPr>
            <a:r>
              <a:rPr lang="en-US" b="1" dirty="0" smtClean="0">
                <a:latin typeface="Times New Roman" pitchFamily="18" charset="0"/>
                <a:cs typeface="Times New Roman" pitchFamily="18" charset="0"/>
              </a:rPr>
              <a:t>Leveling the table</a:t>
            </a:r>
          </a:p>
          <a:p>
            <a:pPr marL="698500" marR="5080" indent="-228600" algn="just">
              <a:lnSpc>
                <a:spcPct val="150000"/>
              </a:lnSpc>
              <a:spcBef>
                <a:spcPts val="495"/>
              </a:spcBef>
            </a:pPr>
            <a:r>
              <a:rPr lang="en-US" dirty="0" smtClean="0">
                <a:latin typeface="Times New Roman" pitchFamily="18" charset="0"/>
                <a:cs typeface="Times New Roman" pitchFamily="18" charset="0"/>
              </a:rPr>
              <a:t>• </a:t>
            </a:r>
            <a:r>
              <a:rPr lang="en-US" sz="1900" kern="1200" spc="-10" dirty="0" smtClean="0"/>
              <a:t>In this operation, the table top is made truly horizontal. For rough  and small scale work, leveling can be done by eye estimation, whereas for accurate and large scale work, leveling achieved with  an ordinary spirit level. The leveling is specially important in hilly terrain where some of the control points are situated at higher level  and some other at lower level. The disleveling of the plane table,  throws the location of the point considerably out of its true  location.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26465"/>
            <a:ext cx="8255000" cy="692497"/>
          </a:xfrm>
        </p:spPr>
        <p:txBody>
          <a:bodyPr/>
          <a:lstStyle/>
          <a:p>
            <a:pPr algn="ctr"/>
            <a:r>
              <a:rPr lang="en-US" dirty="0" smtClean="0"/>
              <a:t>Setting up of the Plane Table</a:t>
            </a:r>
            <a:endParaRPr lang="en-US" dirty="0"/>
          </a:p>
        </p:txBody>
      </p:sp>
      <p:sp>
        <p:nvSpPr>
          <p:cNvPr id="3" name="Text Placeholder 2"/>
          <p:cNvSpPr>
            <a:spLocks noGrp="1"/>
          </p:cNvSpPr>
          <p:nvPr>
            <p:ph type="body" idx="1"/>
          </p:nvPr>
        </p:nvSpPr>
        <p:spPr>
          <a:xfrm>
            <a:off x="533400" y="1371600"/>
            <a:ext cx="8075930" cy="5309146"/>
          </a:xfrm>
        </p:spPr>
        <p:txBody>
          <a:bodyPr/>
          <a:lstStyle/>
          <a:p>
            <a:pPr marL="12700" algn="just">
              <a:lnSpc>
                <a:spcPct val="150000"/>
              </a:lnSpc>
              <a:spcBef>
                <a:spcPts val="300"/>
              </a:spcBef>
              <a:buFont typeface="Wingdings" pitchFamily="2" charset="2"/>
              <a:buChar char="Ø"/>
            </a:pPr>
            <a:r>
              <a:rPr lang="en-US" b="1" dirty="0" smtClean="0">
                <a:latin typeface="Times New Roman" pitchFamily="18" charset="0"/>
                <a:cs typeface="Times New Roman" pitchFamily="18" charset="0"/>
              </a:rPr>
              <a:t>Centering </a:t>
            </a:r>
            <a:r>
              <a:rPr lang="en-US" b="1" dirty="0" smtClean="0">
                <a:latin typeface="Times New Roman" pitchFamily="18" charset="0"/>
                <a:cs typeface="Times New Roman" pitchFamily="18" charset="0"/>
              </a:rPr>
              <a:t>the</a:t>
            </a:r>
            <a:r>
              <a:rPr lang="en-US" b="1" spc="-15"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table:</a:t>
            </a:r>
            <a:endParaRPr lang="en-US" dirty="0" smtClean="0">
              <a:latin typeface="Times New Roman" pitchFamily="18" charset="0"/>
              <a:cs typeface="Times New Roman" pitchFamily="18" charset="0"/>
            </a:endParaRPr>
          </a:p>
          <a:p>
            <a:pPr marL="698500" marR="6985" indent="-228600" algn="just">
              <a:lnSpc>
                <a:spcPct val="150000"/>
              </a:lnSpc>
              <a:spcBef>
                <a:spcPts val="495"/>
              </a:spcBef>
            </a:pPr>
            <a:r>
              <a:rPr lang="en-US" dirty="0" smtClean="0">
                <a:latin typeface="Times New Roman" pitchFamily="18" charset="0"/>
                <a:cs typeface="Times New Roman" pitchFamily="18" charset="0"/>
              </a:rPr>
              <a:t>• </a:t>
            </a:r>
            <a:r>
              <a:rPr lang="en-US" spc="-5"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table </a:t>
            </a:r>
            <a:r>
              <a:rPr lang="en-US" spc="-5" dirty="0" smtClean="0">
                <a:latin typeface="Times New Roman" pitchFamily="18" charset="0"/>
                <a:cs typeface="Times New Roman" pitchFamily="18" charset="0"/>
              </a:rPr>
              <a:t>should be </a:t>
            </a:r>
            <a:r>
              <a:rPr lang="en-US" dirty="0" smtClean="0">
                <a:latin typeface="Times New Roman" pitchFamily="18" charset="0"/>
                <a:cs typeface="Times New Roman" pitchFamily="18" charset="0"/>
              </a:rPr>
              <a:t>so </a:t>
            </a:r>
            <a:r>
              <a:rPr lang="en-US" spc="-5" dirty="0" smtClean="0">
                <a:latin typeface="Times New Roman" pitchFamily="18" charset="0"/>
                <a:cs typeface="Times New Roman" pitchFamily="18" charset="0"/>
              </a:rPr>
              <a:t>placed </a:t>
            </a:r>
            <a:r>
              <a:rPr lang="en-US" spc="5" dirty="0" smtClean="0">
                <a:latin typeface="Times New Roman" pitchFamily="18" charset="0"/>
                <a:cs typeface="Times New Roman" pitchFamily="18" charset="0"/>
              </a:rPr>
              <a:t>over </a:t>
            </a:r>
            <a:r>
              <a:rPr lang="en-US" dirty="0" smtClean="0">
                <a:latin typeface="Times New Roman" pitchFamily="18" charset="0"/>
                <a:cs typeface="Times New Roman" pitchFamily="18" charset="0"/>
              </a:rPr>
              <a:t>the </a:t>
            </a:r>
            <a:r>
              <a:rPr lang="en-US" spc="-5" dirty="0" smtClean="0">
                <a:latin typeface="Times New Roman" pitchFamily="18" charset="0"/>
                <a:cs typeface="Times New Roman" pitchFamily="18" charset="0"/>
              </a:rPr>
              <a:t>station </a:t>
            </a:r>
            <a:r>
              <a:rPr lang="en-US" dirty="0" smtClean="0">
                <a:latin typeface="Times New Roman" pitchFamily="18" charset="0"/>
                <a:cs typeface="Times New Roman" pitchFamily="18" charset="0"/>
              </a:rPr>
              <a:t>on the ground that  the </a:t>
            </a:r>
            <a:r>
              <a:rPr lang="en-US" spc="-5" dirty="0" smtClean="0">
                <a:latin typeface="Times New Roman" pitchFamily="18" charset="0"/>
                <a:cs typeface="Times New Roman" pitchFamily="18" charset="0"/>
              </a:rPr>
              <a:t>point plotted </a:t>
            </a:r>
            <a:r>
              <a:rPr lang="en-US" dirty="0" smtClean="0">
                <a:latin typeface="Times New Roman" pitchFamily="18" charset="0"/>
                <a:cs typeface="Times New Roman" pitchFamily="18" charset="0"/>
              </a:rPr>
              <a:t>on the sheet corresponding to the </a:t>
            </a:r>
            <a:r>
              <a:rPr lang="en-US" spc="-5" dirty="0" smtClean="0">
                <a:latin typeface="Times New Roman" pitchFamily="18" charset="0"/>
                <a:cs typeface="Times New Roman" pitchFamily="18" charset="0"/>
              </a:rPr>
              <a:t>station  occupied should </a:t>
            </a:r>
            <a:r>
              <a:rPr lang="en-US" dirty="0" smtClean="0">
                <a:latin typeface="Times New Roman" pitchFamily="18" charset="0"/>
                <a:cs typeface="Times New Roman" pitchFamily="18" charset="0"/>
              </a:rPr>
              <a:t>be exactly over the </a:t>
            </a:r>
            <a:r>
              <a:rPr lang="en-US" spc="-5" dirty="0" smtClean="0">
                <a:latin typeface="Times New Roman" pitchFamily="18" charset="0"/>
                <a:cs typeface="Times New Roman" pitchFamily="18" charset="0"/>
              </a:rPr>
              <a:t>station on </a:t>
            </a:r>
            <a:r>
              <a:rPr lang="en-US" dirty="0" smtClean="0">
                <a:latin typeface="Times New Roman" pitchFamily="18" charset="0"/>
                <a:cs typeface="Times New Roman" pitchFamily="18" charset="0"/>
              </a:rPr>
              <a:t>the ground. This  operation </a:t>
            </a:r>
            <a:r>
              <a:rPr lang="en-US" spc="5" dirty="0" smtClean="0">
                <a:latin typeface="Times New Roman" pitchFamily="18" charset="0"/>
                <a:cs typeface="Times New Roman" pitchFamily="18" charset="0"/>
              </a:rPr>
              <a:t>is </a:t>
            </a:r>
            <a:r>
              <a:rPr lang="en-US" spc="-5" dirty="0" smtClean="0">
                <a:latin typeface="Times New Roman" pitchFamily="18" charset="0"/>
                <a:cs typeface="Times New Roman" pitchFamily="18" charset="0"/>
              </a:rPr>
              <a:t>known as </a:t>
            </a:r>
            <a:r>
              <a:rPr lang="en-US" dirty="0" smtClean="0">
                <a:latin typeface="Times New Roman" pitchFamily="18" charset="0"/>
                <a:cs typeface="Times New Roman" pitchFamily="18" charset="0"/>
              </a:rPr>
              <a:t>the </a:t>
            </a:r>
            <a:r>
              <a:rPr lang="en-US" b="1" i="1" spc="-5" dirty="0" smtClean="0">
                <a:latin typeface="Times New Roman" pitchFamily="18" charset="0"/>
                <a:cs typeface="Times New Roman" pitchFamily="18" charset="0"/>
              </a:rPr>
              <a:t>centering </a:t>
            </a:r>
            <a:r>
              <a:rPr lang="en-US" dirty="0" smtClean="0">
                <a:latin typeface="Times New Roman" pitchFamily="18" charset="0"/>
                <a:cs typeface="Times New Roman" pitchFamily="18" charset="0"/>
              </a:rPr>
              <a:t>of </a:t>
            </a:r>
            <a:r>
              <a:rPr lang="en-US" spc="-10"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table. This </a:t>
            </a:r>
            <a:r>
              <a:rPr lang="en-US" spc="-5" dirty="0" smtClean="0">
                <a:latin typeface="Times New Roman" pitchFamily="18" charset="0"/>
                <a:cs typeface="Times New Roman" pitchFamily="18" charset="0"/>
              </a:rPr>
              <a:t>may be done  </a:t>
            </a:r>
            <a:r>
              <a:rPr lang="en-US" spc="5" dirty="0" smtClean="0">
                <a:latin typeface="Times New Roman" pitchFamily="18" charset="0"/>
                <a:cs typeface="Times New Roman" pitchFamily="18" charset="0"/>
              </a:rPr>
              <a:t>using </a:t>
            </a:r>
            <a:r>
              <a:rPr lang="en-US" dirty="0" smtClean="0">
                <a:latin typeface="Times New Roman" pitchFamily="18" charset="0"/>
                <a:cs typeface="Times New Roman" pitchFamily="18" charset="0"/>
              </a:rPr>
              <a:t>a </a:t>
            </a:r>
            <a:r>
              <a:rPr lang="en-US" spc="-5" dirty="0" smtClean="0">
                <a:latin typeface="Times New Roman" pitchFamily="18" charset="0"/>
                <a:cs typeface="Times New Roman" pitchFamily="18" charset="0"/>
              </a:rPr>
              <a:t>plumbing </a:t>
            </a:r>
            <a:r>
              <a:rPr lang="en-US" dirty="0" smtClean="0">
                <a:latin typeface="Times New Roman" pitchFamily="18" charset="0"/>
                <a:cs typeface="Times New Roman" pitchFamily="18" charset="0"/>
              </a:rPr>
              <a:t>fork or U</a:t>
            </a:r>
            <a:r>
              <a:rPr lang="en-US" spc="-9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frame.</a:t>
            </a:r>
          </a:p>
          <a:p>
            <a:pPr marL="12700" algn="just">
              <a:lnSpc>
                <a:spcPct val="150000"/>
              </a:lnSpc>
              <a:spcBef>
                <a:spcPts val="720"/>
              </a:spcBef>
              <a:buFont typeface="Wingdings" pitchFamily="2" charset="2"/>
              <a:buChar char="Ø"/>
            </a:pPr>
            <a:r>
              <a:rPr lang="en-US" b="1" dirty="0" smtClean="0">
                <a:latin typeface="Times New Roman" pitchFamily="18" charset="0"/>
                <a:cs typeface="Times New Roman" pitchFamily="18" charset="0"/>
              </a:rPr>
              <a:t>Orienting </a:t>
            </a:r>
            <a:r>
              <a:rPr lang="en-US" b="1" dirty="0" smtClean="0">
                <a:latin typeface="Times New Roman" pitchFamily="18" charset="0"/>
                <a:cs typeface="Times New Roman" pitchFamily="18" charset="0"/>
              </a:rPr>
              <a:t>the </a:t>
            </a:r>
            <a:r>
              <a:rPr lang="en-US" b="1" spc="-5" dirty="0" smtClean="0">
                <a:latin typeface="Times New Roman" pitchFamily="18" charset="0"/>
                <a:cs typeface="Times New Roman" pitchFamily="18" charset="0"/>
              </a:rPr>
              <a:t>plane</a:t>
            </a:r>
            <a:r>
              <a:rPr lang="en-US" b="1" spc="-15" dirty="0" smtClean="0">
                <a:latin typeface="Times New Roman" pitchFamily="18" charset="0"/>
                <a:cs typeface="Times New Roman" pitchFamily="18" charset="0"/>
              </a:rPr>
              <a:t> </a:t>
            </a:r>
            <a:r>
              <a:rPr lang="en-US" b="1" spc="-5" dirty="0" smtClean="0">
                <a:latin typeface="Times New Roman" pitchFamily="18" charset="0"/>
                <a:cs typeface="Times New Roman" pitchFamily="18" charset="0"/>
              </a:rPr>
              <a:t>table:</a:t>
            </a:r>
            <a:endParaRPr lang="en-US" dirty="0" smtClean="0">
              <a:latin typeface="Times New Roman" pitchFamily="18" charset="0"/>
              <a:cs typeface="Times New Roman" pitchFamily="18" charset="0"/>
            </a:endParaRPr>
          </a:p>
          <a:p>
            <a:pPr marL="698500" marR="5080" indent="-228600" algn="just">
              <a:lnSpc>
                <a:spcPct val="150000"/>
              </a:lnSpc>
              <a:spcBef>
                <a:spcPts val="620"/>
              </a:spcBef>
            </a:pPr>
            <a:r>
              <a:rPr lang="en-US" dirty="0" smtClean="0">
                <a:latin typeface="Times New Roman" pitchFamily="18" charset="0"/>
                <a:cs typeface="Times New Roman" pitchFamily="18" charset="0"/>
              </a:rPr>
              <a:t>• </a:t>
            </a:r>
            <a:r>
              <a:rPr lang="en-US" spc="-5" dirty="0" smtClean="0">
                <a:latin typeface="Times New Roman" pitchFamily="18" charset="0"/>
                <a:cs typeface="Times New Roman" pitchFamily="18" charset="0"/>
              </a:rPr>
              <a:t>The operation </a:t>
            </a:r>
            <a:r>
              <a:rPr lang="en-US" dirty="0" smtClean="0">
                <a:latin typeface="Times New Roman" pitchFamily="18" charset="0"/>
                <a:cs typeface="Times New Roman" pitchFamily="18" charset="0"/>
              </a:rPr>
              <a:t>of </a:t>
            </a:r>
            <a:r>
              <a:rPr lang="en-US" spc="-5" dirty="0" smtClean="0">
                <a:latin typeface="Times New Roman" pitchFamily="18" charset="0"/>
                <a:cs typeface="Times New Roman" pitchFamily="18" charset="0"/>
              </a:rPr>
              <a:t>keeping the </a:t>
            </a:r>
            <a:r>
              <a:rPr lang="en-US" dirty="0" smtClean="0">
                <a:latin typeface="Times New Roman" pitchFamily="18" charset="0"/>
                <a:cs typeface="Times New Roman" pitchFamily="18" charset="0"/>
              </a:rPr>
              <a:t>table </a:t>
            </a:r>
            <a:r>
              <a:rPr lang="en-US" spc="-5" dirty="0" smtClean="0">
                <a:latin typeface="Times New Roman" pitchFamily="18" charset="0"/>
                <a:cs typeface="Times New Roman" pitchFamily="18" charset="0"/>
              </a:rPr>
              <a:t>at </a:t>
            </a:r>
            <a:r>
              <a:rPr lang="en-US" dirty="0" smtClean="0">
                <a:latin typeface="Times New Roman" pitchFamily="18" charset="0"/>
                <a:cs typeface="Times New Roman" pitchFamily="18" charset="0"/>
              </a:rPr>
              <a:t>each of the successive  </a:t>
            </a:r>
            <a:r>
              <a:rPr lang="en-US" spc="-5" dirty="0" smtClean="0">
                <a:latin typeface="Times New Roman" pitchFamily="18" charset="0"/>
                <a:cs typeface="Times New Roman" pitchFamily="18" charset="0"/>
              </a:rPr>
              <a:t>stations parallel </a:t>
            </a:r>
            <a:r>
              <a:rPr lang="en-US" dirty="0" smtClean="0">
                <a:latin typeface="Times New Roman" pitchFamily="18" charset="0"/>
                <a:cs typeface="Times New Roman" pitchFamily="18" charset="0"/>
              </a:rPr>
              <a:t>to the </a:t>
            </a:r>
            <a:r>
              <a:rPr lang="en-US" spc="-5" dirty="0" smtClean="0">
                <a:latin typeface="Times New Roman" pitchFamily="18" charset="0"/>
                <a:cs typeface="Times New Roman" pitchFamily="18" charset="0"/>
              </a:rPr>
              <a:t>position </a:t>
            </a:r>
            <a:r>
              <a:rPr lang="en-US" dirty="0" smtClean="0">
                <a:latin typeface="Times New Roman" pitchFamily="18" charset="0"/>
                <a:cs typeface="Times New Roman" pitchFamily="18" charset="0"/>
              </a:rPr>
              <a:t>which </a:t>
            </a:r>
            <a:r>
              <a:rPr lang="en-US" spc="5" dirty="0" smtClean="0">
                <a:latin typeface="Times New Roman" pitchFamily="18" charset="0"/>
                <a:cs typeface="Times New Roman" pitchFamily="18" charset="0"/>
              </a:rPr>
              <a:t>it </a:t>
            </a:r>
            <a:r>
              <a:rPr lang="en-US" spc="-5" dirty="0" smtClean="0">
                <a:latin typeface="Times New Roman" pitchFamily="18" charset="0"/>
                <a:cs typeface="Times New Roman" pitchFamily="18" charset="0"/>
              </a:rPr>
              <a:t>occupied </a:t>
            </a:r>
            <a:r>
              <a:rPr lang="en-US" dirty="0" smtClean="0">
                <a:latin typeface="Times New Roman" pitchFamily="18" charset="0"/>
                <a:cs typeface="Times New Roman" pitchFamily="18" charset="0"/>
              </a:rPr>
              <a:t>at the first </a:t>
            </a:r>
            <a:r>
              <a:rPr lang="en-US" spc="-5" dirty="0" smtClean="0">
                <a:latin typeface="Times New Roman" pitchFamily="18" charset="0"/>
                <a:cs typeface="Times New Roman" pitchFamily="18" charset="0"/>
              </a:rPr>
              <a:t>station  </a:t>
            </a:r>
            <a:r>
              <a:rPr lang="en-US" spc="5" dirty="0" smtClean="0">
                <a:latin typeface="Times New Roman" pitchFamily="18" charset="0"/>
                <a:cs typeface="Times New Roman" pitchFamily="18" charset="0"/>
              </a:rPr>
              <a:t>is </a:t>
            </a:r>
            <a:r>
              <a:rPr lang="en-US" spc="-5" dirty="0" smtClean="0">
                <a:latin typeface="Times New Roman" pitchFamily="18" charset="0"/>
                <a:cs typeface="Times New Roman" pitchFamily="18" charset="0"/>
              </a:rPr>
              <a:t>known </a:t>
            </a:r>
            <a:r>
              <a:rPr lang="en-US" dirty="0" smtClean="0">
                <a:latin typeface="Times New Roman" pitchFamily="18" charset="0"/>
                <a:cs typeface="Times New Roman" pitchFamily="18" charset="0"/>
              </a:rPr>
              <a:t>as </a:t>
            </a:r>
            <a:r>
              <a:rPr lang="en-US" spc="-5" dirty="0" smtClean="0">
                <a:latin typeface="Times New Roman" pitchFamily="18" charset="0"/>
                <a:cs typeface="Times New Roman" pitchFamily="18" charset="0"/>
              </a:rPr>
              <a:t>orientation. </a:t>
            </a:r>
            <a:r>
              <a:rPr lang="en-US" spc="-10" dirty="0" smtClean="0">
                <a:latin typeface="Times New Roman" pitchFamily="18" charset="0"/>
                <a:cs typeface="Times New Roman" pitchFamily="18" charset="0"/>
              </a:rPr>
              <a:t>It </a:t>
            </a:r>
            <a:r>
              <a:rPr lang="en-US" spc="10" dirty="0" smtClean="0">
                <a:latin typeface="Times New Roman" pitchFamily="18" charset="0"/>
                <a:cs typeface="Times New Roman" pitchFamily="18" charset="0"/>
              </a:rPr>
              <a:t>is </a:t>
            </a:r>
            <a:r>
              <a:rPr lang="en-US" spc="-5" dirty="0" smtClean="0">
                <a:latin typeface="Times New Roman" pitchFamily="18" charset="0"/>
                <a:cs typeface="Times New Roman" pitchFamily="18" charset="0"/>
              </a:rPr>
              <a:t>necessary when </a:t>
            </a:r>
            <a:r>
              <a:rPr lang="en-US" dirty="0" smtClean="0">
                <a:latin typeface="Times New Roman" pitchFamily="18" charset="0"/>
                <a:cs typeface="Times New Roman" pitchFamily="18" charset="0"/>
              </a:rPr>
              <a:t>the instrument has to  </a:t>
            </a:r>
            <a:r>
              <a:rPr lang="en-US" spc="-5" dirty="0" smtClean="0">
                <a:latin typeface="Times New Roman" pitchFamily="18" charset="0"/>
                <a:cs typeface="Times New Roman" pitchFamily="18" charset="0"/>
              </a:rPr>
              <a:t>be set </a:t>
            </a:r>
            <a:r>
              <a:rPr lang="en-US" dirty="0" smtClean="0">
                <a:latin typeface="Times New Roman" pitchFamily="18" charset="0"/>
                <a:cs typeface="Times New Roman" pitchFamily="18" charset="0"/>
              </a:rPr>
              <a:t>up at more than one</a:t>
            </a:r>
            <a:r>
              <a:rPr lang="en-US" spc="-2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station</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8" name="object 8"/>
          <p:cNvSpPr txBox="1">
            <a:spLocks noGrp="1"/>
          </p:cNvSpPr>
          <p:nvPr>
            <p:ph type="title"/>
          </p:nvPr>
        </p:nvSpPr>
        <p:spPr>
          <a:xfrm>
            <a:off x="444500" y="1031189"/>
            <a:ext cx="5611495" cy="788670"/>
          </a:xfrm>
          <a:prstGeom prst="rect">
            <a:avLst/>
          </a:prstGeom>
        </p:spPr>
        <p:txBody>
          <a:bodyPr vert="horz" wrap="square" lIns="0" tIns="13335" rIns="0" bIns="0" rtlCol="0">
            <a:spAutoFit/>
          </a:bodyPr>
          <a:lstStyle/>
          <a:p>
            <a:pPr marL="12700">
              <a:lnSpc>
                <a:spcPct val="100000"/>
              </a:lnSpc>
              <a:spcBef>
                <a:spcPts val="105"/>
              </a:spcBef>
            </a:pPr>
            <a:r>
              <a:rPr sz="5000" dirty="0"/>
              <a:t>Plane</a:t>
            </a:r>
            <a:r>
              <a:rPr sz="5000" spc="-40" dirty="0"/>
              <a:t> </a:t>
            </a:r>
            <a:r>
              <a:rPr sz="5000" spc="-80" dirty="0"/>
              <a:t>Table</a:t>
            </a:r>
            <a:r>
              <a:rPr sz="5000" spc="-20" dirty="0"/>
              <a:t> </a:t>
            </a:r>
            <a:r>
              <a:rPr sz="5000" spc="-10" dirty="0"/>
              <a:t>Surveying</a:t>
            </a:r>
            <a:endParaRPr sz="5000"/>
          </a:p>
        </p:txBody>
      </p:sp>
      <p:sp>
        <p:nvSpPr>
          <p:cNvPr id="9" name="object 9"/>
          <p:cNvSpPr txBox="1"/>
          <p:nvPr/>
        </p:nvSpPr>
        <p:spPr>
          <a:xfrm>
            <a:off x="535940" y="1947799"/>
            <a:ext cx="8007984" cy="3037840"/>
          </a:xfrm>
          <a:prstGeom prst="rect">
            <a:avLst/>
          </a:prstGeom>
        </p:spPr>
        <p:txBody>
          <a:bodyPr vert="horz" wrap="square" lIns="0" tIns="13335" rIns="0" bIns="0" rtlCol="0">
            <a:spAutoFit/>
          </a:bodyPr>
          <a:lstStyle/>
          <a:p>
            <a:pPr marL="213995" marR="5080" indent="-213995">
              <a:lnSpc>
                <a:spcPct val="100000"/>
              </a:lnSpc>
              <a:spcBef>
                <a:spcPts val="105"/>
              </a:spcBef>
              <a:buChar char="-"/>
              <a:tabLst>
                <a:tab pos="213995" algn="l"/>
              </a:tabLst>
            </a:pPr>
            <a:r>
              <a:rPr sz="2600" dirty="0">
                <a:latin typeface="Constantia"/>
                <a:cs typeface="Constantia"/>
              </a:rPr>
              <a:t>Plane</a:t>
            </a:r>
            <a:r>
              <a:rPr sz="2600" spc="-85" dirty="0">
                <a:latin typeface="Constantia"/>
                <a:cs typeface="Constantia"/>
              </a:rPr>
              <a:t> </a:t>
            </a:r>
            <a:r>
              <a:rPr sz="2600" dirty="0">
                <a:latin typeface="Constantia"/>
                <a:cs typeface="Constantia"/>
              </a:rPr>
              <a:t>table</a:t>
            </a:r>
            <a:r>
              <a:rPr sz="2600" spc="-80" dirty="0">
                <a:latin typeface="Constantia"/>
                <a:cs typeface="Constantia"/>
              </a:rPr>
              <a:t> </a:t>
            </a:r>
            <a:r>
              <a:rPr sz="2600" spc="-5" dirty="0">
                <a:latin typeface="Constantia"/>
                <a:cs typeface="Constantia"/>
              </a:rPr>
              <a:t>is</a:t>
            </a:r>
            <a:r>
              <a:rPr sz="2600" spc="-105" dirty="0">
                <a:latin typeface="Constantia"/>
                <a:cs typeface="Constantia"/>
              </a:rPr>
              <a:t> </a:t>
            </a:r>
            <a:r>
              <a:rPr sz="2600" dirty="0">
                <a:latin typeface="Constantia"/>
                <a:cs typeface="Constantia"/>
              </a:rPr>
              <a:t>a</a:t>
            </a:r>
            <a:r>
              <a:rPr sz="2600" spc="-125" dirty="0">
                <a:latin typeface="Constantia"/>
                <a:cs typeface="Constantia"/>
              </a:rPr>
              <a:t> </a:t>
            </a:r>
            <a:r>
              <a:rPr sz="2600" spc="-5" dirty="0">
                <a:latin typeface="Constantia"/>
                <a:cs typeface="Constantia"/>
              </a:rPr>
              <a:t>graphical</a:t>
            </a:r>
            <a:r>
              <a:rPr sz="2600" spc="-50" dirty="0">
                <a:latin typeface="Constantia"/>
                <a:cs typeface="Constantia"/>
              </a:rPr>
              <a:t> </a:t>
            </a:r>
            <a:r>
              <a:rPr sz="2600" spc="-5" dirty="0">
                <a:latin typeface="Constantia"/>
                <a:cs typeface="Constantia"/>
              </a:rPr>
              <a:t>methodof</a:t>
            </a:r>
            <a:r>
              <a:rPr sz="2600" spc="-10" dirty="0">
                <a:latin typeface="Constantia"/>
                <a:cs typeface="Constantia"/>
              </a:rPr>
              <a:t> </a:t>
            </a:r>
            <a:r>
              <a:rPr sz="2600" spc="-5" dirty="0">
                <a:latin typeface="Constantia"/>
                <a:cs typeface="Constantia"/>
              </a:rPr>
              <a:t>surveying</a:t>
            </a:r>
            <a:r>
              <a:rPr sz="2600" spc="-20" dirty="0">
                <a:latin typeface="Constantia"/>
                <a:cs typeface="Constantia"/>
              </a:rPr>
              <a:t> </a:t>
            </a:r>
            <a:r>
              <a:rPr sz="2600" spc="-5" dirty="0">
                <a:latin typeface="Constantia"/>
                <a:cs typeface="Constantia"/>
              </a:rPr>
              <a:t>in</a:t>
            </a:r>
            <a:r>
              <a:rPr sz="2600" spc="-105" dirty="0">
                <a:latin typeface="Constantia"/>
                <a:cs typeface="Constantia"/>
              </a:rPr>
              <a:t> </a:t>
            </a:r>
            <a:r>
              <a:rPr sz="2600" spc="-5" dirty="0">
                <a:latin typeface="Constantia"/>
                <a:cs typeface="Constantia"/>
              </a:rPr>
              <a:t>which </a:t>
            </a:r>
            <a:r>
              <a:rPr sz="2600" spc="-640" dirty="0">
                <a:latin typeface="Constantia"/>
                <a:cs typeface="Constantia"/>
              </a:rPr>
              <a:t> </a:t>
            </a:r>
            <a:r>
              <a:rPr sz="2600" spc="-5" dirty="0">
                <a:latin typeface="Constantia"/>
                <a:cs typeface="Constantia"/>
              </a:rPr>
              <a:t>the</a:t>
            </a:r>
            <a:r>
              <a:rPr sz="2600" spc="-80" dirty="0">
                <a:latin typeface="Constantia"/>
                <a:cs typeface="Constantia"/>
              </a:rPr>
              <a:t> </a:t>
            </a:r>
            <a:r>
              <a:rPr sz="2600" spc="5" dirty="0">
                <a:latin typeface="Constantia"/>
                <a:cs typeface="Constantia"/>
              </a:rPr>
              <a:t>field</a:t>
            </a:r>
            <a:r>
              <a:rPr sz="2600" spc="-70" dirty="0">
                <a:latin typeface="Constantia"/>
                <a:cs typeface="Constantia"/>
              </a:rPr>
              <a:t> </a:t>
            </a:r>
            <a:r>
              <a:rPr sz="2600" spc="-25" dirty="0">
                <a:latin typeface="Constantia"/>
                <a:cs typeface="Constantia"/>
              </a:rPr>
              <a:t>work</a:t>
            </a:r>
            <a:r>
              <a:rPr sz="2600" spc="-114" dirty="0">
                <a:latin typeface="Constantia"/>
                <a:cs typeface="Constantia"/>
              </a:rPr>
              <a:t> </a:t>
            </a:r>
            <a:r>
              <a:rPr sz="2600" dirty="0">
                <a:latin typeface="Constantia"/>
                <a:cs typeface="Constantia"/>
              </a:rPr>
              <a:t>and</a:t>
            </a:r>
            <a:r>
              <a:rPr sz="2600" spc="-35" dirty="0">
                <a:latin typeface="Constantia"/>
                <a:cs typeface="Constantia"/>
              </a:rPr>
              <a:t> </a:t>
            </a:r>
            <a:r>
              <a:rPr sz="2600" spc="-5" dirty="0">
                <a:latin typeface="Constantia"/>
                <a:cs typeface="Constantia"/>
              </a:rPr>
              <a:t>the</a:t>
            </a:r>
            <a:r>
              <a:rPr sz="2600" spc="-105" dirty="0">
                <a:latin typeface="Constantia"/>
                <a:cs typeface="Constantia"/>
              </a:rPr>
              <a:t> </a:t>
            </a:r>
            <a:r>
              <a:rPr sz="2600" spc="-10" dirty="0">
                <a:latin typeface="Constantia"/>
                <a:cs typeface="Constantia"/>
              </a:rPr>
              <a:t>plotting</a:t>
            </a:r>
            <a:r>
              <a:rPr sz="2600" spc="-35" dirty="0">
                <a:latin typeface="Constantia"/>
                <a:cs typeface="Constantia"/>
              </a:rPr>
              <a:t> </a:t>
            </a:r>
            <a:r>
              <a:rPr sz="2600" spc="-5" dirty="0">
                <a:latin typeface="Constantia"/>
                <a:cs typeface="Constantia"/>
              </a:rPr>
              <a:t>is</a:t>
            </a:r>
            <a:r>
              <a:rPr sz="2600" spc="-120" dirty="0">
                <a:latin typeface="Constantia"/>
                <a:cs typeface="Constantia"/>
              </a:rPr>
              <a:t> </a:t>
            </a:r>
            <a:r>
              <a:rPr sz="2600" spc="-5" dirty="0">
                <a:latin typeface="Constantia"/>
                <a:cs typeface="Constantia"/>
              </a:rPr>
              <a:t>done</a:t>
            </a:r>
            <a:r>
              <a:rPr sz="2600" spc="-120" dirty="0">
                <a:latin typeface="Constantia"/>
                <a:cs typeface="Constantia"/>
              </a:rPr>
              <a:t> </a:t>
            </a:r>
            <a:r>
              <a:rPr sz="2600" spc="-20" dirty="0">
                <a:latin typeface="Constantia"/>
                <a:cs typeface="Constantia"/>
              </a:rPr>
              <a:t>simultaneously.</a:t>
            </a:r>
            <a:endParaRPr sz="2600">
              <a:latin typeface="Constantia"/>
              <a:cs typeface="Constantia"/>
            </a:endParaRPr>
          </a:p>
          <a:p>
            <a:pPr marL="213360" indent="-201295">
              <a:lnSpc>
                <a:spcPct val="100000"/>
              </a:lnSpc>
              <a:spcBef>
                <a:spcPts val="620"/>
              </a:spcBef>
              <a:buChar char="-"/>
              <a:tabLst>
                <a:tab pos="213995" algn="l"/>
              </a:tabLst>
            </a:pPr>
            <a:r>
              <a:rPr sz="2600" spc="-30" dirty="0">
                <a:latin typeface="Constantia"/>
                <a:cs typeface="Constantia"/>
              </a:rPr>
              <a:t>It</a:t>
            </a:r>
            <a:r>
              <a:rPr sz="2600" spc="-75" dirty="0">
                <a:latin typeface="Constantia"/>
                <a:cs typeface="Constantia"/>
              </a:rPr>
              <a:t> </a:t>
            </a:r>
            <a:r>
              <a:rPr sz="2600" spc="-5" dirty="0">
                <a:latin typeface="Constantia"/>
                <a:cs typeface="Constantia"/>
              </a:rPr>
              <a:t>is</a:t>
            </a:r>
            <a:r>
              <a:rPr sz="2600" spc="-125" dirty="0">
                <a:latin typeface="Constantia"/>
                <a:cs typeface="Constantia"/>
              </a:rPr>
              <a:t> </a:t>
            </a:r>
            <a:r>
              <a:rPr sz="2600" spc="-5" dirty="0">
                <a:latin typeface="Constantia"/>
                <a:cs typeface="Constantia"/>
              </a:rPr>
              <a:t>adopted</a:t>
            </a:r>
            <a:r>
              <a:rPr sz="2600" spc="-15" dirty="0">
                <a:latin typeface="Constantia"/>
                <a:cs typeface="Constantia"/>
              </a:rPr>
              <a:t> </a:t>
            </a:r>
            <a:r>
              <a:rPr sz="2600" spc="-5" dirty="0">
                <a:latin typeface="Constantia"/>
                <a:cs typeface="Constantia"/>
              </a:rPr>
              <a:t>in</a:t>
            </a:r>
            <a:r>
              <a:rPr sz="2600" spc="-95" dirty="0">
                <a:latin typeface="Constantia"/>
                <a:cs typeface="Constantia"/>
              </a:rPr>
              <a:t> </a:t>
            </a:r>
            <a:r>
              <a:rPr sz="2600" dirty="0">
                <a:latin typeface="Constantia"/>
                <a:cs typeface="Constantia"/>
              </a:rPr>
              <a:t>small</a:t>
            </a:r>
            <a:r>
              <a:rPr sz="2600" spc="-15" dirty="0">
                <a:latin typeface="Constantia"/>
                <a:cs typeface="Constantia"/>
              </a:rPr>
              <a:t> mapping.</a:t>
            </a:r>
            <a:endParaRPr sz="2600">
              <a:latin typeface="Constantia"/>
              <a:cs typeface="Constantia"/>
            </a:endParaRPr>
          </a:p>
          <a:p>
            <a:pPr marL="213995" marR="26034" indent="-213995">
              <a:lnSpc>
                <a:spcPct val="100000"/>
              </a:lnSpc>
              <a:spcBef>
                <a:spcPts val="625"/>
              </a:spcBef>
              <a:buChar char="-"/>
              <a:tabLst>
                <a:tab pos="213995" algn="l"/>
              </a:tabLst>
            </a:pPr>
            <a:r>
              <a:rPr sz="2600" spc="-30" dirty="0">
                <a:latin typeface="Constantia"/>
                <a:cs typeface="Constantia"/>
              </a:rPr>
              <a:t>It</a:t>
            </a:r>
            <a:r>
              <a:rPr sz="2600" spc="-75" dirty="0">
                <a:latin typeface="Constantia"/>
                <a:cs typeface="Constantia"/>
              </a:rPr>
              <a:t> </a:t>
            </a:r>
            <a:r>
              <a:rPr sz="2600" spc="-5" dirty="0">
                <a:latin typeface="Constantia"/>
                <a:cs typeface="Constantia"/>
              </a:rPr>
              <a:t>is</a:t>
            </a:r>
            <a:r>
              <a:rPr sz="2600" spc="-125" dirty="0">
                <a:latin typeface="Constantia"/>
                <a:cs typeface="Constantia"/>
              </a:rPr>
              <a:t> </a:t>
            </a:r>
            <a:r>
              <a:rPr sz="2600" dirty="0">
                <a:latin typeface="Constantia"/>
                <a:cs typeface="Constantia"/>
              </a:rPr>
              <a:t>also</a:t>
            </a:r>
            <a:r>
              <a:rPr sz="2600" spc="-70" dirty="0">
                <a:latin typeface="Constantia"/>
                <a:cs typeface="Constantia"/>
              </a:rPr>
              <a:t> </a:t>
            </a:r>
            <a:r>
              <a:rPr sz="2600" spc="-5" dirty="0">
                <a:latin typeface="Constantia"/>
                <a:cs typeface="Constantia"/>
              </a:rPr>
              <a:t>ideally</a:t>
            </a:r>
            <a:r>
              <a:rPr sz="2600" spc="-130" dirty="0">
                <a:latin typeface="Constantia"/>
                <a:cs typeface="Constantia"/>
              </a:rPr>
              <a:t> </a:t>
            </a:r>
            <a:r>
              <a:rPr sz="2600" spc="-5" dirty="0">
                <a:latin typeface="Constantia"/>
                <a:cs typeface="Constantia"/>
              </a:rPr>
              <a:t>suited</a:t>
            </a:r>
            <a:r>
              <a:rPr sz="2600" spc="-50" dirty="0">
                <a:latin typeface="Constantia"/>
                <a:cs typeface="Constantia"/>
              </a:rPr>
              <a:t> </a:t>
            </a:r>
            <a:r>
              <a:rPr sz="2600" spc="-15" dirty="0">
                <a:latin typeface="Constantia"/>
                <a:cs typeface="Constantia"/>
              </a:rPr>
              <a:t>to</a:t>
            </a:r>
            <a:r>
              <a:rPr sz="2600" spc="-90" dirty="0">
                <a:latin typeface="Constantia"/>
                <a:cs typeface="Constantia"/>
              </a:rPr>
              <a:t> </a:t>
            </a:r>
            <a:r>
              <a:rPr sz="2600" spc="5" dirty="0">
                <a:latin typeface="Constantia"/>
                <a:cs typeface="Constantia"/>
              </a:rPr>
              <a:t>filling</a:t>
            </a:r>
            <a:r>
              <a:rPr sz="2600" spc="-70" dirty="0">
                <a:latin typeface="Constantia"/>
                <a:cs typeface="Constantia"/>
              </a:rPr>
              <a:t> </a:t>
            </a:r>
            <a:r>
              <a:rPr sz="2600" dirty="0">
                <a:latin typeface="Constantia"/>
                <a:cs typeface="Constantia"/>
              </a:rPr>
              <a:t>detail</a:t>
            </a:r>
            <a:r>
              <a:rPr sz="2600" spc="-75" dirty="0">
                <a:latin typeface="Constantia"/>
                <a:cs typeface="Constantia"/>
              </a:rPr>
              <a:t> </a:t>
            </a:r>
            <a:r>
              <a:rPr sz="2600" dirty="0">
                <a:latin typeface="Constantia"/>
                <a:cs typeface="Constantia"/>
              </a:rPr>
              <a:t>on</a:t>
            </a:r>
            <a:r>
              <a:rPr sz="2600" spc="-114" dirty="0">
                <a:latin typeface="Constantia"/>
                <a:cs typeface="Constantia"/>
              </a:rPr>
              <a:t> </a:t>
            </a:r>
            <a:r>
              <a:rPr sz="2600" dirty="0">
                <a:latin typeface="Constantia"/>
                <a:cs typeface="Constantia"/>
              </a:rPr>
              <a:t>a</a:t>
            </a:r>
            <a:r>
              <a:rPr sz="2600" spc="-60" dirty="0">
                <a:latin typeface="Constantia"/>
                <a:cs typeface="Constantia"/>
              </a:rPr>
              <a:t> </a:t>
            </a:r>
            <a:r>
              <a:rPr sz="2600" spc="-5" dirty="0">
                <a:latin typeface="Constantia"/>
                <a:cs typeface="Constantia"/>
              </a:rPr>
              <a:t>map</a:t>
            </a:r>
            <a:r>
              <a:rPr sz="2600" spc="-145" dirty="0">
                <a:latin typeface="Constantia"/>
                <a:cs typeface="Constantia"/>
              </a:rPr>
              <a:t> </a:t>
            </a:r>
            <a:r>
              <a:rPr sz="2600" spc="-10" dirty="0">
                <a:latin typeface="Constantia"/>
                <a:cs typeface="Constantia"/>
              </a:rPr>
              <a:t>already </a:t>
            </a:r>
            <a:r>
              <a:rPr sz="2600" spc="-635" dirty="0">
                <a:latin typeface="Constantia"/>
                <a:cs typeface="Constantia"/>
              </a:rPr>
              <a:t> </a:t>
            </a:r>
            <a:r>
              <a:rPr sz="2600" spc="-15" dirty="0">
                <a:latin typeface="Constantia"/>
                <a:cs typeface="Constantia"/>
              </a:rPr>
              <a:t>prepare</a:t>
            </a:r>
            <a:r>
              <a:rPr sz="2600" spc="-125" dirty="0">
                <a:latin typeface="Constantia"/>
                <a:cs typeface="Constantia"/>
              </a:rPr>
              <a:t> </a:t>
            </a:r>
            <a:r>
              <a:rPr sz="2600" dirty="0">
                <a:latin typeface="Constantia"/>
                <a:cs typeface="Constantia"/>
              </a:rPr>
              <a:t>and</a:t>
            </a:r>
            <a:r>
              <a:rPr sz="2600" spc="-70" dirty="0">
                <a:latin typeface="Constantia"/>
                <a:cs typeface="Constantia"/>
              </a:rPr>
              <a:t> </a:t>
            </a:r>
            <a:r>
              <a:rPr sz="2600" spc="-15" dirty="0">
                <a:latin typeface="Constantia"/>
                <a:cs typeface="Constantia"/>
              </a:rPr>
              <a:t>available</a:t>
            </a:r>
            <a:r>
              <a:rPr sz="2600" spc="-150" dirty="0">
                <a:latin typeface="Constantia"/>
                <a:cs typeface="Constantia"/>
              </a:rPr>
              <a:t> </a:t>
            </a:r>
            <a:r>
              <a:rPr sz="2600" dirty="0">
                <a:latin typeface="Constantia"/>
                <a:cs typeface="Constantia"/>
              </a:rPr>
              <a:t>on</a:t>
            </a:r>
            <a:r>
              <a:rPr sz="2600" spc="-75" dirty="0">
                <a:latin typeface="Constantia"/>
                <a:cs typeface="Constantia"/>
              </a:rPr>
              <a:t> </a:t>
            </a:r>
            <a:r>
              <a:rPr sz="2600" spc="-5" dirty="0">
                <a:latin typeface="Constantia"/>
                <a:cs typeface="Constantia"/>
              </a:rPr>
              <a:t>the</a:t>
            </a:r>
            <a:r>
              <a:rPr sz="2600" spc="-130" dirty="0">
                <a:latin typeface="Constantia"/>
                <a:cs typeface="Constantia"/>
              </a:rPr>
              <a:t> </a:t>
            </a:r>
            <a:r>
              <a:rPr sz="2600" spc="-15" dirty="0">
                <a:latin typeface="Constantia"/>
                <a:cs typeface="Constantia"/>
              </a:rPr>
              <a:t>drawing</a:t>
            </a:r>
            <a:r>
              <a:rPr sz="2600" spc="-65" dirty="0">
                <a:latin typeface="Constantia"/>
                <a:cs typeface="Constantia"/>
              </a:rPr>
              <a:t> </a:t>
            </a:r>
            <a:r>
              <a:rPr sz="2600" spc="-5" dirty="0">
                <a:latin typeface="Constantia"/>
                <a:cs typeface="Constantia"/>
              </a:rPr>
              <a:t>sheets.</a:t>
            </a:r>
            <a:endParaRPr sz="2600">
              <a:latin typeface="Constantia"/>
              <a:cs typeface="Constantia"/>
            </a:endParaRPr>
          </a:p>
          <a:p>
            <a:pPr marL="213995" marR="38735" indent="-213995">
              <a:lnSpc>
                <a:spcPct val="100000"/>
              </a:lnSpc>
              <a:spcBef>
                <a:spcPts val="625"/>
              </a:spcBef>
              <a:buChar char="-"/>
              <a:tabLst>
                <a:tab pos="213995" algn="l"/>
              </a:tabLst>
            </a:pPr>
            <a:r>
              <a:rPr sz="2600" spc="-30" dirty="0">
                <a:latin typeface="Constantia"/>
                <a:cs typeface="Constantia"/>
              </a:rPr>
              <a:t>It </a:t>
            </a:r>
            <a:r>
              <a:rPr sz="2600" spc="-5" dirty="0">
                <a:latin typeface="Constantia"/>
                <a:cs typeface="Constantia"/>
              </a:rPr>
              <a:t>can </a:t>
            </a:r>
            <a:r>
              <a:rPr sz="2600" dirty="0">
                <a:latin typeface="Constantia"/>
                <a:cs typeface="Constantia"/>
              </a:rPr>
              <a:t>also </a:t>
            </a:r>
            <a:r>
              <a:rPr sz="2600" spc="-5" dirty="0">
                <a:latin typeface="Constantia"/>
                <a:cs typeface="Constantia"/>
              </a:rPr>
              <a:t>be </a:t>
            </a:r>
            <a:r>
              <a:rPr sz="2600" dirty="0">
                <a:latin typeface="Constantia"/>
                <a:cs typeface="Constantia"/>
              </a:rPr>
              <a:t>used </a:t>
            </a:r>
            <a:r>
              <a:rPr sz="2600" spc="-15" dirty="0">
                <a:latin typeface="Constantia"/>
                <a:cs typeface="Constantia"/>
              </a:rPr>
              <a:t>to </a:t>
            </a:r>
            <a:r>
              <a:rPr sz="2600" spc="-10" dirty="0">
                <a:latin typeface="Constantia"/>
                <a:cs typeface="Constantia"/>
              </a:rPr>
              <a:t>prepare </a:t>
            </a:r>
            <a:r>
              <a:rPr sz="2600" dirty="0">
                <a:latin typeface="Constantia"/>
                <a:cs typeface="Constantia"/>
              </a:rPr>
              <a:t>a </a:t>
            </a:r>
            <a:r>
              <a:rPr sz="2600" spc="-10" dirty="0">
                <a:latin typeface="Constantia"/>
                <a:cs typeface="Constantia"/>
              </a:rPr>
              <a:t>fresh </a:t>
            </a:r>
            <a:r>
              <a:rPr sz="2600" spc="-5" dirty="0">
                <a:latin typeface="Constantia"/>
                <a:cs typeface="Constantia"/>
              </a:rPr>
              <a:t>map </a:t>
            </a:r>
            <a:r>
              <a:rPr sz="2600" dirty="0">
                <a:latin typeface="Constantia"/>
                <a:cs typeface="Constantia"/>
              </a:rPr>
              <a:t>with the </a:t>
            </a:r>
            <a:r>
              <a:rPr sz="2600" spc="5" dirty="0">
                <a:latin typeface="Constantia"/>
                <a:cs typeface="Constantia"/>
              </a:rPr>
              <a:t> </a:t>
            </a:r>
            <a:r>
              <a:rPr sz="2600" dirty="0">
                <a:latin typeface="Constantia"/>
                <a:cs typeface="Constantia"/>
              </a:rPr>
              <a:t>linear</a:t>
            </a:r>
            <a:r>
              <a:rPr sz="2600" spc="-90" dirty="0">
                <a:latin typeface="Constantia"/>
                <a:cs typeface="Constantia"/>
              </a:rPr>
              <a:t> </a:t>
            </a:r>
            <a:r>
              <a:rPr sz="2600" spc="-5" dirty="0">
                <a:latin typeface="Constantia"/>
                <a:cs typeface="Constantia"/>
              </a:rPr>
              <a:t>measurements</a:t>
            </a:r>
            <a:r>
              <a:rPr sz="2600" spc="-90" dirty="0">
                <a:latin typeface="Constantia"/>
                <a:cs typeface="Constantia"/>
              </a:rPr>
              <a:t> </a:t>
            </a:r>
            <a:r>
              <a:rPr sz="2600" spc="-5" dirty="0">
                <a:latin typeface="Constantia"/>
                <a:cs typeface="Constantia"/>
              </a:rPr>
              <a:t>being</a:t>
            </a:r>
            <a:r>
              <a:rPr sz="2600" spc="-20" dirty="0">
                <a:latin typeface="Constantia"/>
                <a:cs typeface="Constantia"/>
              </a:rPr>
              <a:t> </a:t>
            </a:r>
            <a:r>
              <a:rPr sz="2600" spc="-15" dirty="0">
                <a:latin typeface="Constantia"/>
                <a:cs typeface="Constantia"/>
              </a:rPr>
              <a:t>taken</a:t>
            </a:r>
            <a:r>
              <a:rPr sz="2600" spc="-120" dirty="0">
                <a:latin typeface="Constantia"/>
                <a:cs typeface="Constantia"/>
              </a:rPr>
              <a:t> </a:t>
            </a:r>
            <a:r>
              <a:rPr sz="2600" dirty="0">
                <a:latin typeface="Constantia"/>
                <a:cs typeface="Constantia"/>
              </a:rPr>
              <a:t>with</a:t>
            </a:r>
            <a:r>
              <a:rPr sz="2600" spc="-110" dirty="0">
                <a:latin typeface="Constantia"/>
                <a:cs typeface="Constantia"/>
              </a:rPr>
              <a:t> </a:t>
            </a:r>
            <a:r>
              <a:rPr sz="2600" dirty="0">
                <a:latin typeface="Constantia"/>
                <a:cs typeface="Constantia"/>
              </a:rPr>
              <a:t>a</a:t>
            </a:r>
            <a:r>
              <a:rPr sz="2600" spc="-140" dirty="0">
                <a:latin typeface="Constantia"/>
                <a:cs typeface="Constantia"/>
              </a:rPr>
              <a:t> </a:t>
            </a:r>
            <a:r>
              <a:rPr sz="2600" spc="-5" dirty="0">
                <a:latin typeface="Constantia"/>
                <a:cs typeface="Constantia"/>
              </a:rPr>
              <a:t>chain</a:t>
            </a:r>
            <a:r>
              <a:rPr sz="2600" spc="-90" dirty="0">
                <a:latin typeface="Constantia"/>
                <a:cs typeface="Constantia"/>
              </a:rPr>
              <a:t> </a:t>
            </a:r>
            <a:r>
              <a:rPr sz="2600" dirty="0">
                <a:latin typeface="Constantia"/>
                <a:cs typeface="Constantia"/>
              </a:rPr>
              <a:t>or</a:t>
            </a:r>
            <a:r>
              <a:rPr sz="2600" spc="-130" dirty="0">
                <a:latin typeface="Constantia"/>
                <a:cs typeface="Constantia"/>
              </a:rPr>
              <a:t> </a:t>
            </a:r>
            <a:r>
              <a:rPr sz="2600" spc="-5" dirty="0">
                <a:latin typeface="Constantia"/>
                <a:cs typeface="Constantia"/>
              </a:rPr>
              <a:t>tape.</a:t>
            </a:r>
            <a:endParaRPr sz="2600">
              <a:latin typeface="Constantia"/>
              <a:cs typeface="Constant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8" name="object 8"/>
          <p:cNvSpPr txBox="1">
            <a:spLocks noGrp="1"/>
          </p:cNvSpPr>
          <p:nvPr>
            <p:ph type="title"/>
          </p:nvPr>
        </p:nvSpPr>
        <p:spPr>
          <a:xfrm>
            <a:off x="444500" y="1031189"/>
            <a:ext cx="5885180" cy="788670"/>
          </a:xfrm>
          <a:prstGeom prst="rect">
            <a:avLst/>
          </a:prstGeom>
        </p:spPr>
        <p:txBody>
          <a:bodyPr vert="horz" wrap="square" lIns="0" tIns="13335" rIns="0" bIns="0" rtlCol="0">
            <a:spAutoFit/>
          </a:bodyPr>
          <a:lstStyle/>
          <a:p>
            <a:pPr marL="12700">
              <a:lnSpc>
                <a:spcPct val="100000"/>
              </a:lnSpc>
              <a:spcBef>
                <a:spcPts val="105"/>
              </a:spcBef>
            </a:pPr>
            <a:r>
              <a:rPr sz="5000" dirty="0"/>
              <a:t>Plane</a:t>
            </a:r>
            <a:r>
              <a:rPr sz="5000" spc="-30" dirty="0"/>
              <a:t> </a:t>
            </a:r>
            <a:r>
              <a:rPr sz="5000" spc="-60" dirty="0"/>
              <a:t>Tabling</a:t>
            </a:r>
            <a:r>
              <a:rPr sz="5000" spc="-15" dirty="0"/>
              <a:t> </a:t>
            </a:r>
            <a:r>
              <a:rPr sz="5000" spc="-5" dirty="0"/>
              <a:t>Methods</a:t>
            </a:r>
            <a:endParaRPr sz="5000"/>
          </a:p>
        </p:txBody>
      </p:sp>
      <p:sp>
        <p:nvSpPr>
          <p:cNvPr id="9" name="object 9"/>
          <p:cNvSpPr txBox="1"/>
          <p:nvPr/>
        </p:nvSpPr>
        <p:spPr>
          <a:xfrm>
            <a:off x="535940" y="1869160"/>
            <a:ext cx="7780020" cy="3822840"/>
          </a:xfrm>
          <a:prstGeom prst="rect">
            <a:avLst/>
          </a:prstGeom>
        </p:spPr>
        <p:txBody>
          <a:bodyPr vert="horz" wrap="square" lIns="0" tIns="52069" rIns="0" bIns="0" rtlCol="0">
            <a:spAutoFit/>
          </a:bodyPr>
          <a:lstStyle/>
          <a:p>
            <a:pPr marL="287020" indent="-274955">
              <a:lnSpc>
                <a:spcPct val="100000"/>
              </a:lnSpc>
              <a:spcBef>
                <a:spcPts val="409"/>
              </a:spcBef>
              <a:buClr>
                <a:srgbClr val="0AD0D9"/>
              </a:buClr>
              <a:buSzPct val="94230"/>
              <a:buFont typeface="Segoe UI Symbol"/>
              <a:buChar char="⚫"/>
              <a:tabLst>
                <a:tab pos="287655" algn="l"/>
              </a:tabLst>
            </a:pPr>
            <a:r>
              <a:rPr sz="2600" spc="-5" dirty="0">
                <a:latin typeface="Constantia"/>
                <a:cs typeface="Constantia"/>
              </a:rPr>
              <a:t>The</a:t>
            </a:r>
            <a:r>
              <a:rPr sz="2600" spc="-100" dirty="0">
                <a:latin typeface="Constantia"/>
                <a:cs typeface="Constantia"/>
              </a:rPr>
              <a:t> </a:t>
            </a:r>
            <a:r>
              <a:rPr sz="2600" spc="-5" dirty="0">
                <a:latin typeface="Constantia"/>
                <a:cs typeface="Constantia"/>
              </a:rPr>
              <a:t>plane</a:t>
            </a:r>
            <a:r>
              <a:rPr sz="2600" spc="-95" dirty="0">
                <a:latin typeface="Constantia"/>
                <a:cs typeface="Constantia"/>
              </a:rPr>
              <a:t> </a:t>
            </a:r>
            <a:r>
              <a:rPr sz="2600" spc="-5" dirty="0">
                <a:latin typeface="Constantia"/>
                <a:cs typeface="Constantia"/>
              </a:rPr>
              <a:t>table</a:t>
            </a:r>
            <a:r>
              <a:rPr sz="2600" spc="-140" dirty="0">
                <a:latin typeface="Constantia"/>
                <a:cs typeface="Constantia"/>
              </a:rPr>
              <a:t> </a:t>
            </a:r>
            <a:r>
              <a:rPr sz="2600" spc="-5" dirty="0">
                <a:latin typeface="Constantia"/>
                <a:cs typeface="Constantia"/>
              </a:rPr>
              <a:t>can</a:t>
            </a:r>
            <a:r>
              <a:rPr sz="2600" spc="-45" dirty="0">
                <a:latin typeface="Constantia"/>
                <a:cs typeface="Constantia"/>
              </a:rPr>
              <a:t> </a:t>
            </a:r>
            <a:r>
              <a:rPr sz="2600" spc="-5" dirty="0">
                <a:latin typeface="Constantia"/>
                <a:cs typeface="Constantia"/>
              </a:rPr>
              <a:t>be</a:t>
            </a:r>
            <a:r>
              <a:rPr sz="2600" spc="-105" dirty="0">
                <a:latin typeface="Constantia"/>
                <a:cs typeface="Constantia"/>
              </a:rPr>
              <a:t> </a:t>
            </a:r>
            <a:r>
              <a:rPr sz="2600" spc="-5" dirty="0">
                <a:latin typeface="Constantia"/>
                <a:cs typeface="Constantia"/>
              </a:rPr>
              <a:t>used</a:t>
            </a:r>
            <a:r>
              <a:rPr sz="2600" spc="-30" dirty="0">
                <a:latin typeface="Constantia"/>
                <a:cs typeface="Constantia"/>
              </a:rPr>
              <a:t> </a:t>
            </a:r>
            <a:r>
              <a:rPr sz="2600" spc="-5" dirty="0">
                <a:latin typeface="Constantia"/>
                <a:cs typeface="Constantia"/>
              </a:rPr>
              <a:t>in</a:t>
            </a:r>
            <a:r>
              <a:rPr sz="2600" spc="-45" dirty="0">
                <a:latin typeface="Constantia"/>
                <a:cs typeface="Constantia"/>
              </a:rPr>
              <a:t> </a:t>
            </a:r>
            <a:r>
              <a:rPr sz="2600" spc="-10" dirty="0">
                <a:latin typeface="Constantia"/>
                <a:cs typeface="Constantia"/>
              </a:rPr>
              <a:t>four</a:t>
            </a:r>
            <a:r>
              <a:rPr sz="2600" spc="-165" dirty="0">
                <a:latin typeface="Constantia"/>
                <a:cs typeface="Constantia"/>
              </a:rPr>
              <a:t> </a:t>
            </a:r>
            <a:r>
              <a:rPr sz="2600" spc="-20" dirty="0">
                <a:latin typeface="Constantia"/>
                <a:cs typeface="Constantia"/>
              </a:rPr>
              <a:t>ways-</a:t>
            </a:r>
            <a:endParaRPr sz="2600">
              <a:latin typeface="Constantia"/>
              <a:cs typeface="Constantia"/>
            </a:endParaRPr>
          </a:p>
          <a:p>
            <a:pPr marL="1297305" lvl="1" indent="-294640">
              <a:lnSpc>
                <a:spcPct val="100000"/>
              </a:lnSpc>
              <a:spcBef>
                <a:spcPts val="310"/>
              </a:spcBef>
              <a:buAutoNum type="romanLcParenR"/>
              <a:tabLst>
                <a:tab pos="1297940" algn="l"/>
              </a:tabLst>
            </a:pPr>
            <a:r>
              <a:rPr sz="2600" spc="-10" dirty="0">
                <a:latin typeface="Constantia"/>
                <a:cs typeface="Constantia"/>
              </a:rPr>
              <a:t>radiation</a:t>
            </a:r>
            <a:endParaRPr sz="2600">
              <a:latin typeface="Constantia"/>
              <a:cs typeface="Constantia"/>
            </a:endParaRPr>
          </a:p>
          <a:p>
            <a:pPr marL="1394460" lvl="1" indent="-391795">
              <a:lnSpc>
                <a:spcPct val="100000"/>
              </a:lnSpc>
              <a:spcBef>
                <a:spcPts val="315"/>
              </a:spcBef>
              <a:buAutoNum type="romanLcParenR"/>
              <a:tabLst>
                <a:tab pos="1395095" algn="l"/>
              </a:tabLst>
            </a:pPr>
            <a:r>
              <a:rPr sz="2600" spc="-5" dirty="0">
                <a:latin typeface="Constantia"/>
                <a:cs typeface="Constantia"/>
              </a:rPr>
              <a:t>intersection</a:t>
            </a:r>
            <a:endParaRPr sz="2600">
              <a:latin typeface="Constantia"/>
              <a:cs typeface="Constantia"/>
            </a:endParaRPr>
          </a:p>
          <a:p>
            <a:pPr marL="1485900" lvl="1" indent="-483234">
              <a:lnSpc>
                <a:spcPct val="100000"/>
              </a:lnSpc>
              <a:spcBef>
                <a:spcPts val="310"/>
              </a:spcBef>
              <a:buAutoNum type="romanLcParenR"/>
              <a:tabLst>
                <a:tab pos="1486535" algn="l"/>
              </a:tabLst>
            </a:pPr>
            <a:r>
              <a:rPr lang="en-US" sz="2600" spc="-20" dirty="0" smtClean="0">
                <a:latin typeface="Constantia"/>
                <a:cs typeface="Constantia"/>
              </a:rPr>
              <a:t>T</a:t>
            </a:r>
            <a:r>
              <a:rPr sz="2600" spc="-20" smtClean="0">
                <a:latin typeface="Constantia"/>
                <a:cs typeface="Constantia"/>
              </a:rPr>
              <a:t>raversing</a:t>
            </a:r>
            <a:endParaRPr sz="2600">
              <a:latin typeface="Constantia"/>
              <a:cs typeface="Constantia"/>
            </a:endParaRPr>
          </a:p>
          <a:p>
            <a:pPr marL="287020" marR="106680" indent="-274955">
              <a:lnSpc>
                <a:spcPts val="2810"/>
              </a:lnSpc>
              <a:spcBef>
                <a:spcPts val="665"/>
              </a:spcBef>
              <a:buClr>
                <a:srgbClr val="0AD0D9"/>
              </a:buClr>
              <a:buSzPct val="94230"/>
              <a:buFont typeface="Segoe UI Symbol"/>
              <a:buChar char="⚫"/>
              <a:tabLst>
                <a:tab pos="287655" algn="l"/>
              </a:tabLst>
            </a:pPr>
            <a:r>
              <a:rPr sz="2600" spc="-5" smtClean="0">
                <a:latin typeface="Constantia"/>
                <a:cs typeface="Constantia"/>
              </a:rPr>
              <a:t>Plane</a:t>
            </a:r>
            <a:r>
              <a:rPr sz="2600" spc="-90" smtClean="0">
                <a:latin typeface="Constantia"/>
                <a:cs typeface="Constantia"/>
              </a:rPr>
              <a:t> </a:t>
            </a:r>
            <a:r>
              <a:rPr sz="2600" spc="-5" dirty="0">
                <a:latin typeface="Constantia"/>
                <a:cs typeface="Constantia"/>
              </a:rPr>
              <a:t>table</a:t>
            </a:r>
            <a:r>
              <a:rPr sz="2600" spc="-80" dirty="0">
                <a:latin typeface="Constantia"/>
                <a:cs typeface="Constantia"/>
              </a:rPr>
              <a:t> </a:t>
            </a:r>
            <a:r>
              <a:rPr sz="2600" spc="-5" dirty="0">
                <a:latin typeface="Constantia"/>
                <a:cs typeface="Constantia"/>
              </a:rPr>
              <a:t>is</a:t>
            </a:r>
            <a:r>
              <a:rPr sz="2600" spc="-120" dirty="0">
                <a:latin typeface="Constantia"/>
                <a:cs typeface="Constantia"/>
              </a:rPr>
              <a:t> </a:t>
            </a:r>
            <a:r>
              <a:rPr sz="2600" spc="-15" dirty="0">
                <a:latin typeface="Constantia"/>
                <a:cs typeface="Constantia"/>
              </a:rPr>
              <a:t>generally</a:t>
            </a:r>
            <a:r>
              <a:rPr sz="2600" spc="-105" dirty="0">
                <a:latin typeface="Constantia"/>
                <a:cs typeface="Constantia"/>
              </a:rPr>
              <a:t> </a:t>
            </a:r>
            <a:r>
              <a:rPr sz="2600" spc="-5" dirty="0">
                <a:latin typeface="Constantia"/>
                <a:cs typeface="Constantia"/>
              </a:rPr>
              <a:t>used</a:t>
            </a:r>
            <a:r>
              <a:rPr sz="2600" spc="-95" dirty="0">
                <a:latin typeface="Constantia"/>
                <a:cs typeface="Constantia"/>
              </a:rPr>
              <a:t> </a:t>
            </a:r>
            <a:r>
              <a:rPr sz="2600" dirty="0">
                <a:latin typeface="Constantia"/>
                <a:cs typeface="Constantia"/>
              </a:rPr>
              <a:t>with</a:t>
            </a:r>
            <a:r>
              <a:rPr sz="2600" spc="-70" dirty="0">
                <a:latin typeface="Constantia"/>
                <a:cs typeface="Constantia"/>
              </a:rPr>
              <a:t> </a:t>
            </a:r>
            <a:r>
              <a:rPr sz="2600" spc="-5" dirty="0">
                <a:latin typeface="Constantia"/>
                <a:cs typeface="Constantia"/>
              </a:rPr>
              <a:t>the</a:t>
            </a:r>
            <a:r>
              <a:rPr sz="2600" spc="-95" dirty="0">
                <a:latin typeface="Constantia"/>
                <a:cs typeface="Constantia"/>
              </a:rPr>
              <a:t> </a:t>
            </a:r>
            <a:r>
              <a:rPr sz="2600" spc="-25" dirty="0">
                <a:latin typeface="Constantia"/>
                <a:cs typeface="Constantia"/>
              </a:rPr>
              <a:t>traverse</a:t>
            </a:r>
            <a:r>
              <a:rPr sz="2600" spc="-140" dirty="0">
                <a:latin typeface="Constantia"/>
                <a:cs typeface="Constantia"/>
              </a:rPr>
              <a:t> </a:t>
            </a:r>
            <a:r>
              <a:rPr sz="2600" spc="-20" dirty="0">
                <a:latin typeface="Constantia"/>
                <a:cs typeface="Constantia"/>
              </a:rPr>
              <a:t>drawn </a:t>
            </a:r>
            <a:r>
              <a:rPr sz="2600" spc="-635" dirty="0">
                <a:latin typeface="Constantia"/>
                <a:cs typeface="Constantia"/>
              </a:rPr>
              <a:t> </a:t>
            </a:r>
            <a:r>
              <a:rPr sz="2600" dirty="0">
                <a:latin typeface="Constantia"/>
                <a:cs typeface="Constantia"/>
              </a:rPr>
              <a:t>on</a:t>
            </a:r>
            <a:r>
              <a:rPr sz="2600" spc="-130" dirty="0">
                <a:latin typeface="Constantia"/>
                <a:cs typeface="Constantia"/>
              </a:rPr>
              <a:t> </a:t>
            </a:r>
            <a:r>
              <a:rPr sz="2600" dirty="0">
                <a:latin typeface="Constantia"/>
                <a:cs typeface="Constantia"/>
              </a:rPr>
              <a:t>a</a:t>
            </a:r>
            <a:r>
              <a:rPr sz="2600" spc="-120" dirty="0">
                <a:latin typeface="Constantia"/>
                <a:cs typeface="Constantia"/>
              </a:rPr>
              <a:t> </a:t>
            </a:r>
            <a:r>
              <a:rPr sz="2600" dirty="0">
                <a:latin typeface="Constantia"/>
                <a:cs typeface="Constantia"/>
              </a:rPr>
              <a:t>sheet</a:t>
            </a:r>
            <a:r>
              <a:rPr sz="2600" spc="-90" dirty="0">
                <a:latin typeface="Constantia"/>
                <a:cs typeface="Constantia"/>
              </a:rPr>
              <a:t> </a:t>
            </a:r>
            <a:r>
              <a:rPr sz="2600" spc="-10" dirty="0">
                <a:latin typeface="Constantia"/>
                <a:cs typeface="Constantia"/>
              </a:rPr>
              <a:t>for</a:t>
            </a:r>
            <a:r>
              <a:rPr sz="2600" spc="-110" dirty="0">
                <a:latin typeface="Constantia"/>
                <a:cs typeface="Constantia"/>
              </a:rPr>
              <a:t> </a:t>
            </a:r>
            <a:r>
              <a:rPr sz="2600" dirty="0">
                <a:latin typeface="Constantia"/>
                <a:cs typeface="Constantia"/>
              </a:rPr>
              <a:t>filling</a:t>
            </a:r>
            <a:r>
              <a:rPr sz="2600" spc="-75" dirty="0">
                <a:latin typeface="Constantia"/>
                <a:cs typeface="Constantia"/>
              </a:rPr>
              <a:t> </a:t>
            </a:r>
            <a:r>
              <a:rPr sz="2600" spc="-5" dirty="0">
                <a:latin typeface="Constantia"/>
                <a:cs typeface="Constantia"/>
              </a:rPr>
              <a:t>details</a:t>
            </a:r>
            <a:r>
              <a:rPr sz="2600" spc="-150" dirty="0">
                <a:latin typeface="Constantia"/>
                <a:cs typeface="Constantia"/>
              </a:rPr>
              <a:t> </a:t>
            </a:r>
            <a:r>
              <a:rPr sz="2600" dirty="0">
                <a:latin typeface="Constantia"/>
                <a:cs typeface="Constantia"/>
              </a:rPr>
              <a:t>or</a:t>
            </a:r>
            <a:endParaRPr sz="2600">
              <a:latin typeface="Constantia"/>
              <a:cs typeface="Constantia"/>
            </a:endParaRPr>
          </a:p>
          <a:p>
            <a:pPr marL="287020" indent="-274955">
              <a:lnSpc>
                <a:spcPct val="100000"/>
              </a:lnSpc>
              <a:spcBef>
                <a:spcPts val="270"/>
              </a:spcBef>
              <a:buClr>
                <a:srgbClr val="0AD0D9"/>
              </a:buClr>
              <a:buSzPct val="94230"/>
              <a:buFont typeface="Segoe UI Symbol"/>
              <a:buChar char="⚫"/>
              <a:tabLst>
                <a:tab pos="287655" algn="l"/>
              </a:tabLst>
            </a:pPr>
            <a:r>
              <a:rPr sz="2600" spc="-5" dirty="0">
                <a:latin typeface="Constantia"/>
                <a:cs typeface="Constantia"/>
              </a:rPr>
              <a:t>Ca</a:t>
            </a:r>
            <a:r>
              <a:rPr sz="2600" dirty="0">
                <a:latin typeface="Constantia"/>
                <a:cs typeface="Constantia"/>
              </a:rPr>
              <a:t>n</a:t>
            </a:r>
            <a:r>
              <a:rPr sz="2600" spc="-110" dirty="0">
                <a:latin typeface="Constantia"/>
                <a:cs typeface="Constantia"/>
              </a:rPr>
              <a:t> </a:t>
            </a:r>
            <a:r>
              <a:rPr sz="2600" dirty="0">
                <a:latin typeface="Constantia"/>
                <a:cs typeface="Constantia"/>
              </a:rPr>
              <a:t>also</a:t>
            </a:r>
            <a:r>
              <a:rPr sz="2600" spc="-95" dirty="0">
                <a:latin typeface="Constantia"/>
                <a:cs typeface="Constantia"/>
              </a:rPr>
              <a:t> </a:t>
            </a:r>
            <a:r>
              <a:rPr sz="2600" spc="-5" dirty="0">
                <a:latin typeface="Constantia"/>
                <a:cs typeface="Constantia"/>
              </a:rPr>
              <a:t>b</a:t>
            </a:r>
            <a:r>
              <a:rPr sz="2600" dirty="0">
                <a:latin typeface="Constantia"/>
                <a:cs typeface="Constantia"/>
              </a:rPr>
              <a:t>e</a:t>
            </a:r>
            <a:r>
              <a:rPr sz="2600" spc="-100" dirty="0">
                <a:latin typeface="Constantia"/>
                <a:cs typeface="Constantia"/>
              </a:rPr>
              <a:t> </a:t>
            </a:r>
            <a:r>
              <a:rPr sz="2600" spc="-5" dirty="0">
                <a:latin typeface="Constantia"/>
                <a:cs typeface="Constantia"/>
              </a:rPr>
              <a:t>us</a:t>
            </a:r>
            <a:r>
              <a:rPr sz="2600" dirty="0">
                <a:latin typeface="Constantia"/>
                <a:cs typeface="Constantia"/>
              </a:rPr>
              <a:t>ed</a:t>
            </a:r>
            <a:r>
              <a:rPr sz="2600" spc="-35" dirty="0">
                <a:latin typeface="Constantia"/>
                <a:cs typeface="Constantia"/>
              </a:rPr>
              <a:t> </a:t>
            </a:r>
            <a:r>
              <a:rPr sz="2600" spc="-25" dirty="0">
                <a:latin typeface="Constantia"/>
                <a:cs typeface="Constantia"/>
              </a:rPr>
              <a:t>f</a:t>
            </a:r>
            <a:r>
              <a:rPr sz="2600" dirty="0">
                <a:latin typeface="Constantia"/>
                <a:cs typeface="Constantia"/>
              </a:rPr>
              <a:t>or</a:t>
            </a:r>
            <a:r>
              <a:rPr sz="2600" spc="-170" dirty="0">
                <a:latin typeface="Constantia"/>
                <a:cs typeface="Constantia"/>
              </a:rPr>
              <a:t> </a:t>
            </a:r>
            <a:r>
              <a:rPr sz="2600" spc="-5" dirty="0">
                <a:latin typeface="Constantia"/>
                <a:cs typeface="Constantia"/>
              </a:rPr>
              <a:t>do</a:t>
            </a:r>
            <a:r>
              <a:rPr sz="2600" spc="-15" dirty="0">
                <a:latin typeface="Constantia"/>
                <a:cs typeface="Constantia"/>
              </a:rPr>
              <a:t>i</a:t>
            </a:r>
            <a:r>
              <a:rPr sz="2600" spc="-5" dirty="0">
                <a:latin typeface="Constantia"/>
                <a:cs typeface="Constantia"/>
              </a:rPr>
              <a:t>n</a:t>
            </a:r>
            <a:r>
              <a:rPr sz="2600" dirty="0">
                <a:latin typeface="Constantia"/>
                <a:cs typeface="Constantia"/>
              </a:rPr>
              <a:t>g</a:t>
            </a:r>
            <a:r>
              <a:rPr sz="2600" spc="-75" dirty="0">
                <a:latin typeface="Constantia"/>
                <a:cs typeface="Constantia"/>
              </a:rPr>
              <a:t> </a:t>
            </a:r>
            <a:r>
              <a:rPr sz="2600" dirty="0">
                <a:latin typeface="Constantia"/>
                <a:cs typeface="Constantia"/>
              </a:rPr>
              <a:t>a</a:t>
            </a:r>
            <a:r>
              <a:rPr sz="2600" spc="-80" dirty="0">
                <a:latin typeface="Constantia"/>
                <a:cs typeface="Constantia"/>
              </a:rPr>
              <a:t> </a:t>
            </a:r>
            <a:r>
              <a:rPr sz="2600" dirty="0">
                <a:latin typeface="Constantia"/>
                <a:cs typeface="Constantia"/>
              </a:rPr>
              <a:t>f</a:t>
            </a:r>
            <a:r>
              <a:rPr sz="2600" spc="-45" dirty="0">
                <a:latin typeface="Constantia"/>
                <a:cs typeface="Constantia"/>
              </a:rPr>
              <a:t>r</a:t>
            </a:r>
            <a:r>
              <a:rPr sz="2600" dirty="0">
                <a:latin typeface="Constantia"/>
                <a:cs typeface="Constantia"/>
              </a:rPr>
              <a:t>esh</a:t>
            </a:r>
            <a:r>
              <a:rPr sz="2600" spc="-85" dirty="0">
                <a:latin typeface="Constantia"/>
                <a:cs typeface="Constantia"/>
              </a:rPr>
              <a:t> </a:t>
            </a:r>
            <a:r>
              <a:rPr sz="2600" dirty="0">
                <a:latin typeface="Constantia"/>
                <a:cs typeface="Constantia"/>
              </a:rPr>
              <a:t>su</a:t>
            </a:r>
            <a:r>
              <a:rPr sz="2600" spc="50" dirty="0">
                <a:latin typeface="Constantia"/>
                <a:cs typeface="Constantia"/>
              </a:rPr>
              <a:t>r</a:t>
            </a:r>
            <a:r>
              <a:rPr sz="2600" spc="-60" dirty="0">
                <a:latin typeface="Constantia"/>
                <a:cs typeface="Constantia"/>
              </a:rPr>
              <a:t>v</a:t>
            </a:r>
            <a:r>
              <a:rPr sz="2600" dirty="0">
                <a:latin typeface="Constantia"/>
                <a:cs typeface="Constantia"/>
              </a:rPr>
              <a:t>e</a:t>
            </a:r>
            <a:r>
              <a:rPr sz="2600" spc="-260" dirty="0">
                <a:latin typeface="Constantia"/>
                <a:cs typeface="Constantia"/>
              </a:rPr>
              <a:t>y</a:t>
            </a:r>
            <a:r>
              <a:rPr sz="2600" dirty="0">
                <a:latin typeface="Constantia"/>
                <a:cs typeface="Constantia"/>
              </a:rPr>
              <a:t>.</a:t>
            </a:r>
            <a:endParaRPr sz="2600">
              <a:latin typeface="Constantia"/>
              <a:cs typeface="Constantia"/>
            </a:endParaRPr>
          </a:p>
          <a:p>
            <a:pPr marL="287020" marR="5080" indent="-274955">
              <a:lnSpc>
                <a:spcPts val="2810"/>
              </a:lnSpc>
              <a:spcBef>
                <a:spcPts val="665"/>
              </a:spcBef>
              <a:buClr>
                <a:srgbClr val="0AD0D9"/>
              </a:buClr>
              <a:buSzPct val="94230"/>
              <a:buFont typeface="Segoe UI Symbol"/>
              <a:buChar char="⚫"/>
              <a:tabLst>
                <a:tab pos="287655" algn="l"/>
              </a:tabLst>
            </a:pPr>
            <a:r>
              <a:rPr sz="2600" spc="-5" dirty="0">
                <a:latin typeface="Constantia"/>
                <a:cs typeface="Constantia"/>
              </a:rPr>
              <a:t>These</a:t>
            </a:r>
            <a:r>
              <a:rPr sz="2600" spc="-50" dirty="0">
                <a:latin typeface="Constantia"/>
                <a:cs typeface="Constantia"/>
              </a:rPr>
              <a:t> </a:t>
            </a:r>
            <a:r>
              <a:rPr sz="2600" spc="-5" dirty="0">
                <a:latin typeface="Constantia"/>
                <a:cs typeface="Constantia"/>
              </a:rPr>
              <a:t>methods</a:t>
            </a:r>
            <a:r>
              <a:rPr sz="2600" spc="-135" dirty="0">
                <a:latin typeface="Constantia"/>
                <a:cs typeface="Constantia"/>
              </a:rPr>
              <a:t> </a:t>
            </a:r>
            <a:r>
              <a:rPr sz="2600" spc="-35" dirty="0">
                <a:latin typeface="Constantia"/>
                <a:cs typeface="Constantia"/>
              </a:rPr>
              <a:t>cover</a:t>
            </a:r>
            <a:r>
              <a:rPr sz="2600" spc="-110" dirty="0">
                <a:latin typeface="Constantia"/>
                <a:cs typeface="Constantia"/>
              </a:rPr>
              <a:t> </a:t>
            </a:r>
            <a:r>
              <a:rPr sz="2600" spc="-5" dirty="0">
                <a:latin typeface="Constantia"/>
                <a:cs typeface="Constantia"/>
              </a:rPr>
              <a:t>both</a:t>
            </a:r>
            <a:r>
              <a:rPr sz="2600" spc="-85" dirty="0">
                <a:latin typeface="Constantia"/>
                <a:cs typeface="Constantia"/>
              </a:rPr>
              <a:t> </a:t>
            </a:r>
            <a:r>
              <a:rPr sz="2600" spc="-5" dirty="0">
                <a:latin typeface="Constantia"/>
                <a:cs typeface="Constantia"/>
              </a:rPr>
              <a:t>these</a:t>
            </a:r>
            <a:r>
              <a:rPr sz="2600" spc="-130" dirty="0">
                <a:latin typeface="Constantia"/>
                <a:cs typeface="Constantia"/>
              </a:rPr>
              <a:t> </a:t>
            </a:r>
            <a:r>
              <a:rPr sz="2600" dirty="0">
                <a:latin typeface="Constantia"/>
                <a:cs typeface="Constantia"/>
              </a:rPr>
              <a:t>aspects</a:t>
            </a:r>
            <a:r>
              <a:rPr sz="2600" spc="-135" dirty="0">
                <a:latin typeface="Constantia"/>
                <a:cs typeface="Constantia"/>
              </a:rPr>
              <a:t> </a:t>
            </a:r>
            <a:r>
              <a:rPr sz="2600" dirty="0">
                <a:latin typeface="Constantia"/>
                <a:cs typeface="Constantia"/>
              </a:rPr>
              <a:t>of</a:t>
            </a:r>
            <a:r>
              <a:rPr sz="2600" spc="-10" dirty="0">
                <a:latin typeface="Constantia"/>
                <a:cs typeface="Constantia"/>
              </a:rPr>
              <a:t> </a:t>
            </a:r>
            <a:r>
              <a:rPr sz="2600" spc="-5" dirty="0">
                <a:latin typeface="Constantia"/>
                <a:cs typeface="Constantia"/>
              </a:rPr>
              <a:t>surveying </a:t>
            </a:r>
            <a:r>
              <a:rPr sz="2600" spc="-635" dirty="0">
                <a:latin typeface="Constantia"/>
                <a:cs typeface="Constantia"/>
              </a:rPr>
              <a:t> </a:t>
            </a:r>
            <a:r>
              <a:rPr sz="2600" dirty="0">
                <a:latin typeface="Constantia"/>
                <a:cs typeface="Constantia"/>
              </a:rPr>
              <a:t>with</a:t>
            </a:r>
            <a:r>
              <a:rPr sz="2600" spc="-80" dirty="0">
                <a:latin typeface="Constantia"/>
                <a:cs typeface="Constantia"/>
              </a:rPr>
              <a:t> </a:t>
            </a:r>
            <a:r>
              <a:rPr sz="2600" spc="-5" dirty="0">
                <a:latin typeface="Constantia"/>
                <a:cs typeface="Constantia"/>
              </a:rPr>
              <a:t>the</a:t>
            </a:r>
            <a:r>
              <a:rPr sz="2600" spc="-110" dirty="0">
                <a:latin typeface="Constantia"/>
                <a:cs typeface="Constantia"/>
              </a:rPr>
              <a:t> </a:t>
            </a:r>
            <a:r>
              <a:rPr sz="2600" spc="-5" dirty="0">
                <a:latin typeface="Constantia"/>
                <a:cs typeface="Constantia"/>
              </a:rPr>
              <a:t>plane</a:t>
            </a:r>
            <a:r>
              <a:rPr sz="2600" spc="-105" dirty="0">
                <a:latin typeface="Constantia"/>
                <a:cs typeface="Constantia"/>
              </a:rPr>
              <a:t> </a:t>
            </a:r>
            <a:r>
              <a:rPr sz="2600" spc="-5" dirty="0">
                <a:latin typeface="Constantia"/>
                <a:cs typeface="Constantia"/>
              </a:rPr>
              <a:t>table.</a:t>
            </a:r>
            <a:endParaRPr sz="2600">
              <a:latin typeface="Constantia"/>
              <a:cs typeface="Constant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8" name="object 8"/>
          <p:cNvSpPr txBox="1">
            <a:spLocks noGrp="1"/>
          </p:cNvSpPr>
          <p:nvPr>
            <p:ph type="title"/>
          </p:nvPr>
        </p:nvSpPr>
        <p:spPr>
          <a:xfrm>
            <a:off x="444500" y="1031189"/>
            <a:ext cx="4695825" cy="788670"/>
          </a:xfrm>
          <a:prstGeom prst="rect">
            <a:avLst/>
          </a:prstGeom>
        </p:spPr>
        <p:txBody>
          <a:bodyPr vert="horz" wrap="square" lIns="0" tIns="13335" rIns="0" bIns="0" rtlCol="0">
            <a:spAutoFit/>
          </a:bodyPr>
          <a:lstStyle/>
          <a:p>
            <a:pPr marL="12700">
              <a:lnSpc>
                <a:spcPct val="100000"/>
              </a:lnSpc>
              <a:spcBef>
                <a:spcPts val="105"/>
              </a:spcBef>
            </a:pPr>
            <a:r>
              <a:rPr sz="5000" spc="-5" dirty="0"/>
              <a:t>Radiation</a:t>
            </a:r>
            <a:r>
              <a:rPr sz="5000" spc="-75" dirty="0"/>
              <a:t> </a:t>
            </a:r>
            <a:r>
              <a:rPr sz="5000" spc="-5" dirty="0"/>
              <a:t>Method</a:t>
            </a:r>
            <a:endParaRPr sz="5000"/>
          </a:p>
        </p:txBody>
      </p:sp>
      <p:sp>
        <p:nvSpPr>
          <p:cNvPr id="9" name="object 9"/>
          <p:cNvSpPr txBox="1"/>
          <p:nvPr/>
        </p:nvSpPr>
        <p:spPr>
          <a:xfrm>
            <a:off x="535940" y="1869160"/>
            <a:ext cx="7830820" cy="2244725"/>
          </a:xfrm>
          <a:prstGeom prst="rect">
            <a:avLst/>
          </a:prstGeom>
        </p:spPr>
        <p:txBody>
          <a:bodyPr vert="horz" wrap="square" lIns="0" tIns="91440" rIns="0" bIns="0" rtlCol="0">
            <a:spAutoFit/>
          </a:bodyPr>
          <a:lstStyle/>
          <a:p>
            <a:pPr marL="287020" indent="-274955">
              <a:lnSpc>
                <a:spcPct val="100000"/>
              </a:lnSpc>
              <a:spcBef>
                <a:spcPts val="720"/>
              </a:spcBef>
              <a:buClr>
                <a:srgbClr val="0AD0D9"/>
              </a:buClr>
              <a:buSzPct val="94230"/>
              <a:buFont typeface="Segoe UI Symbol"/>
              <a:buChar char="⚫"/>
              <a:tabLst>
                <a:tab pos="287655" algn="l"/>
              </a:tabLst>
            </a:pPr>
            <a:r>
              <a:rPr sz="2600" spc="-30" dirty="0">
                <a:latin typeface="Constantia"/>
                <a:cs typeface="Constantia"/>
              </a:rPr>
              <a:t>It</a:t>
            </a:r>
            <a:r>
              <a:rPr sz="2600" spc="-120" dirty="0">
                <a:latin typeface="Constantia"/>
                <a:cs typeface="Constantia"/>
              </a:rPr>
              <a:t> </a:t>
            </a:r>
            <a:r>
              <a:rPr sz="2600" spc="-10" dirty="0">
                <a:latin typeface="Constantia"/>
                <a:cs typeface="Constantia"/>
              </a:rPr>
              <a:t>requires</a:t>
            </a:r>
            <a:r>
              <a:rPr sz="2600" spc="-75" dirty="0">
                <a:latin typeface="Constantia"/>
                <a:cs typeface="Constantia"/>
              </a:rPr>
              <a:t> </a:t>
            </a:r>
            <a:r>
              <a:rPr sz="2600" spc="-5" dirty="0">
                <a:latin typeface="Constantia"/>
                <a:cs typeface="Constantia"/>
              </a:rPr>
              <a:t>the</a:t>
            </a:r>
            <a:r>
              <a:rPr sz="2600" spc="-105" dirty="0">
                <a:latin typeface="Constantia"/>
                <a:cs typeface="Constantia"/>
              </a:rPr>
              <a:t> </a:t>
            </a:r>
            <a:r>
              <a:rPr sz="2600" spc="-5" dirty="0">
                <a:latin typeface="Constantia"/>
                <a:cs typeface="Constantia"/>
              </a:rPr>
              <a:t>plane</a:t>
            </a:r>
            <a:r>
              <a:rPr sz="2600" spc="-105" dirty="0">
                <a:latin typeface="Constantia"/>
                <a:cs typeface="Constantia"/>
              </a:rPr>
              <a:t> </a:t>
            </a:r>
            <a:r>
              <a:rPr sz="2600" spc="-5" dirty="0">
                <a:latin typeface="Constantia"/>
                <a:cs typeface="Constantia"/>
              </a:rPr>
              <a:t>table</a:t>
            </a:r>
            <a:r>
              <a:rPr sz="2600" spc="-110" dirty="0">
                <a:latin typeface="Constantia"/>
                <a:cs typeface="Constantia"/>
              </a:rPr>
              <a:t> </a:t>
            </a:r>
            <a:r>
              <a:rPr sz="2600" spc="-20" dirty="0">
                <a:latin typeface="Constantia"/>
                <a:cs typeface="Constantia"/>
              </a:rPr>
              <a:t>to</a:t>
            </a:r>
            <a:r>
              <a:rPr sz="2600" spc="-150" dirty="0">
                <a:latin typeface="Constantia"/>
                <a:cs typeface="Constantia"/>
              </a:rPr>
              <a:t> </a:t>
            </a:r>
            <a:r>
              <a:rPr sz="2600" spc="-15" dirty="0">
                <a:latin typeface="Constantia"/>
                <a:cs typeface="Constantia"/>
              </a:rPr>
              <a:t>occupy</a:t>
            </a:r>
            <a:r>
              <a:rPr sz="2600" spc="-145" dirty="0">
                <a:latin typeface="Constantia"/>
                <a:cs typeface="Constantia"/>
              </a:rPr>
              <a:t> </a:t>
            </a:r>
            <a:r>
              <a:rPr sz="2600" dirty="0">
                <a:latin typeface="Constantia"/>
                <a:cs typeface="Constantia"/>
              </a:rPr>
              <a:t>a</a:t>
            </a:r>
            <a:r>
              <a:rPr sz="2600" spc="-120" dirty="0">
                <a:latin typeface="Constantia"/>
                <a:cs typeface="Constantia"/>
              </a:rPr>
              <a:t> </a:t>
            </a:r>
            <a:r>
              <a:rPr sz="2600" spc="-5" dirty="0">
                <a:latin typeface="Constantia"/>
                <a:cs typeface="Constantia"/>
              </a:rPr>
              <a:t>single</a:t>
            </a:r>
            <a:r>
              <a:rPr sz="2600" spc="-120" dirty="0">
                <a:latin typeface="Constantia"/>
                <a:cs typeface="Constantia"/>
              </a:rPr>
              <a:t> </a:t>
            </a:r>
            <a:r>
              <a:rPr sz="2600" spc="-5" dirty="0">
                <a:latin typeface="Constantia"/>
                <a:cs typeface="Constantia"/>
              </a:rPr>
              <a:t>station</a:t>
            </a:r>
            <a:r>
              <a:rPr sz="2600" spc="-70" dirty="0">
                <a:latin typeface="Constantia"/>
                <a:cs typeface="Constantia"/>
              </a:rPr>
              <a:t> </a:t>
            </a:r>
            <a:r>
              <a:rPr sz="2600" dirty="0">
                <a:latin typeface="Constantia"/>
                <a:cs typeface="Constantia"/>
              </a:rPr>
              <a:t>.</a:t>
            </a:r>
            <a:endParaRPr sz="2600">
              <a:latin typeface="Constantia"/>
              <a:cs typeface="Constantia"/>
            </a:endParaRPr>
          </a:p>
          <a:p>
            <a:pPr marL="287020" indent="-274955">
              <a:lnSpc>
                <a:spcPct val="100000"/>
              </a:lnSpc>
              <a:spcBef>
                <a:spcPts val="625"/>
              </a:spcBef>
              <a:buClr>
                <a:srgbClr val="0AD0D9"/>
              </a:buClr>
              <a:buSzPct val="94230"/>
              <a:buFont typeface="Segoe UI Symbol"/>
              <a:buChar char="⚫"/>
              <a:tabLst>
                <a:tab pos="287655" algn="l"/>
              </a:tabLst>
            </a:pPr>
            <a:r>
              <a:rPr sz="2600" spc="-5" dirty="0">
                <a:latin typeface="Constantia"/>
                <a:cs typeface="Constantia"/>
              </a:rPr>
              <a:t>Orientation</a:t>
            </a:r>
            <a:r>
              <a:rPr sz="2600" spc="-105" dirty="0">
                <a:latin typeface="Constantia"/>
                <a:cs typeface="Constantia"/>
              </a:rPr>
              <a:t> </a:t>
            </a:r>
            <a:r>
              <a:rPr sz="2600" spc="-5" dirty="0">
                <a:latin typeface="Constantia"/>
                <a:cs typeface="Constantia"/>
              </a:rPr>
              <a:t>table</a:t>
            </a:r>
            <a:r>
              <a:rPr sz="2600" spc="-80" dirty="0">
                <a:latin typeface="Constantia"/>
                <a:cs typeface="Constantia"/>
              </a:rPr>
              <a:t> </a:t>
            </a:r>
            <a:r>
              <a:rPr sz="2600" spc="-5" dirty="0">
                <a:latin typeface="Constantia"/>
                <a:cs typeface="Constantia"/>
              </a:rPr>
              <a:t>is</a:t>
            </a:r>
            <a:r>
              <a:rPr sz="2600" spc="-60" dirty="0">
                <a:latin typeface="Constantia"/>
                <a:cs typeface="Constantia"/>
              </a:rPr>
              <a:t> </a:t>
            </a:r>
            <a:r>
              <a:rPr sz="2600" spc="-5" dirty="0">
                <a:latin typeface="Constantia"/>
                <a:cs typeface="Constantia"/>
              </a:rPr>
              <a:t>not</a:t>
            </a:r>
            <a:r>
              <a:rPr sz="2600" spc="-130" dirty="0">
                <a:latin typeface="Constantia"/>
                <a:cs typeface="Constantia"/>
              </a:rPr>
              <a:t> </a:t>
            </a:r>
            <a:r>
              <a:rPr sz="2600" spc="-10" dirty="0">
                <a:latin typeface="Constantia"/>
                <a:cs typeface="Constantia"/>
              </a:rPr>
              <a:t>required.</a:t>
            </a:r>
            <a:endParaRPr sz="2600">
              <a:latin typeface="Constantia"/>
              <a:cs typeface="Constantia"/>
            </a:endParaRPr>
          </a:p>
          <a:p>
            <a:pPr marL="287020" marR="5080" indent="-274955">
              <a:lnSpc>
                <a:spcPct val="100000"/>
              </a:lnSpc>
              <a:spcBef>
                <a:spcPts val="625"/>
              </a:spcBef>
              <a:buClr>
                <a:srgbClr val="0AD0D9"/>
              </a:buClr>
              <a:buSzPct val="94230"/>
              <a:buFont typeface="Segoe UI Symbol"/>
              <a:buChar char="⚫"/>
              <a:tabLst>
                <a:tab pos="287655" algn="l"/>
              </a:tabLst>
            </a:pPr>
            <a:r>
              <a:rPr sz="2600" spc="-114" dirty="0">
                <a:latin typeface="Constantia"/>
                <a:cs typeface="Constantia"/>
              </a:rPr>
              <a:t>To</a:t>
            </a:r>
            <a:r>
              <a:rPr sz="2600" spc="-130" dirty="0">
                <a:latin typeface="Constantia"/>
                <a:cs typeface="Constantia"/>
              </a:rPr>
              <a:t> </a:t>
            </a:r>
            <a:r>
              <a:rPr sz="2600" spc="-10" dirty="0">
                <a:latin typeface="Constantia"/>
                <a:cs typeface="Constantia"/>
              </a:rPr>
              <a:t>conduct</a:t>
            </a:r>
            <a:r>
              <a:rPr sz="2600" spc="-120" dirty="0">
                <a:latin typeface="Constantia"/>
                <a:cs typeface="Constantia"/>
              </a:rPr>
              <a:t> </a:t>
            </a:r>
            <a:r>
              <a:rPr sz="2600" spc="-5" dirty="0">
                <a:latin typeface="Constantia"/>
                <a:cs typeface="Constantia"/>
              </a:rPr>
              <a:t>the</a:t>
            </a:r>
            <a:r>
              <a:rPr sz="2600" spc="-125" dirty="0">
                <a:latin typeface="Constantia"/>
                <a:cs typeface="Constantia"/>
              </a:rPr>
              <a:t> </a:t>
            </a:r>
            <a:r>
              <a:rPr sz="2600" dirty="0">
                <a:latin typeface="Constantia"/>
                <a:cs typeface="Constantia"/>
              </a:rPr>
              <a:t>survey</a:t>
            </a:r>
            <a:r>
              <a:rPr sz="2600" spc="-170" dirty="0">
                <a:latin typeface="Constantia"/>
                <a:cs typeface="Constantia"/>
              </a:rPr>
              <a:t> </a:t>
            </a:r>
            <a:r>
              <a:rPr sz="2600" dirty="0">
                <a:latin typeface="Constantia"/>
                <a:cs typeface="Constantia"/>
              </a:rPr>
              <a:t>of</a:t>
            </a:r>
            <a:r>
              <a:rPr sz="2600" spc="-15" dirty="0">
                <a:latin typeface="Constantia"/>
                <a:cs typeface="Constantia"/>
              </a:rPr>
              <a:t> </a:t>
            </a:r>
            <a:r>
              <a:rPr sz="2600" dirty="0">
                <a:latin typeface="Constantia"/>
                <a:cs typeface="Constantia"/>
              </a:rPr>
              <a:t>an</a:t>
            </a:r>
            <a:r>
              <a:rPr sz="2600" spc="-110" dirty="0">
                <a:latin typeface="Constantia"/>
                <a:cs typeface="Constantia"/>
              </a:rPr>
              <a:t> </a:t>
            </a:r>
            <a:r>
              <a:rPr sz="2600" spc="-10" dirty="0">
                <a:latin typeface="Constantia"/>
                <a:cs typeface="Constantia"/>
              </a:rPr>
              <a:t>area</a:t>
            </a:r>
            <a:r>
              <a:rPr sz="2600" spc="-65" dirty="0">
                <a:latin typeface="Constantia"/>
                <a:cs typeface="Constantia"/>
              </a:rPr>
              <a:t> </a:t>
            </a:r>
            <a:r>
              <a:rPr sz="2600" dirty="0">
                <a:latin typeface="Constantia"/>
                <a:cs typeface="Constantia"/>
              </a:rPr>
              <a:t>,the</a:t>
            </a:r>
            <a:r>
              <a:rPr sz="2600" spc="-105" dirty="0">
                <a:latin typeface="Constantia"/>
                <a:cs typeface="Constantia"/>
              </a:rPr>
              <a:t> </a:t>
            </a:r>
            <a:r>
              <a:rPr sz="2600" spc="-5" dirty="0">
                <a:latin typeface="Constantia"/>
                <a:cs typeface="Constantia"/>
              </a:rPr>
              <a:t>table</a:t>
            </a:r>
            <a:r>
              <a:rPr sz="2600" spc="-80" dirty="0">
                <a:latin typeface="Constantia"/>
                <a:cs typeface="Constantia"/>
              </a:rPr>
              <a:t> </a:t>
            </a:r>
            <a:r>
              <a:rPr sz="2600" spc="-5" dirty="0">
                <a:latin typeface="Constantia"/>
                <a:cs typeface="Constantia"/>
              </a:rPr>
              <a:t>is</a:t>
            </a:r>
            <a:r>
              <a:rPr sz="2600" spc="-55" dirty="0">
                <a:latin typeface="Constantia"/>
                <a:cs typeface="Constantia"/>
              </a:rPr>
              <a:t> </a:t>
            </a:r>
            <a:r>
              <a:rPr sz="2600" spc="-20" dirty="0">
                <a:latin typeface="Constantia"/>
                <a:cs typeface="Constantia"/>
              </a:rPr>
              <a:t>kept</a:t>
            </a:r>
            <a:r>
              <a:rPr sz="2600" spc="-150" dirty="0">
                <a:latin typeface="Constantia"/>
                <a:cs typeface="Constantia"/>
              </a:rPr>
              <a:t> </a:t>
            </a:r>
            <a:r>
              <a:rPr sz="2600" dirty="0">
                <a:latin typeface="Constantia"/>
                <a:cs typeface="Constantia"/>
              </a:rPr>
              <a:t>at</a:t>
            </a:r>
            <a:r>
              <a:rPr sz="2600" spc="-135" dirty="0">
                <a:latin typeface="Constantia"/>
                <a:cs typeface="Constantia"/>
              </a:rPr>
              <a:t> </a:t>
            </a:r>
            <a:r>
              <a:rPr sz="2600" dirty="0">
                <a:latin typeface="Constantia"/>
                <a:cs typeface="Constantia"/>
              </a:rPr>
              <a:t>a </a:t>
            </a:r>
            <a:r>
              <a:rPr sz="2600" spc="-640" dirty="0">
                <a:latin typeface="Constantia"/>
                <a:cs typeface="Constantia"/>
              </a:rPr>
              <a:t> </a:t>
            </a:r>
            <a:r>
              <a:rPr sz="2600" spc="-20" dirty="0">
                <a:latin typeface="Constantia"/>
                <a:cs typeface="Constantia"/>
              </a:rPr>
              <a:t>convenient </a:t>
            </a:r>
            <a:r>
              <a:rPr sz="2600" spc="-5" dirty="0">
                <a:latin typeface="Constantia"/>
                <a:cs typeface="Constantia"/>
              </a:rPr>
              <a:t>station </a:t>
            </a:r>
            <a:r>
              <a:rPr sz="2600" dirty="0">
                <a:latin typeface="Constantia"/>
                <a:cs typeface="Constantia"/>
              </a:rPr>
              <a:t>P </a:t>
            </a:r>
            <a:r>
              <a:rPr sz="2600" spc="-10" dirty="0">
                <a:latin typeface="Constantia"/>
                <a:cs typeface="Constantia"/>
              </a:rPr>
              <a:t>commanding </a:t>
            </a:r>
            <a:r>
              <a:rPr sz="2600" dirty="0">
                <a:latin typeface="Constantia"/>
                <a:cs typeface="Constantia"/>
              </a:rPr>
              <a:t>a full view of </a:t>
            </a:r>
            <a:r>
              <a:rPr sz="2600" spc="-5" dirty="0">
                <a:latin typeface="Constantia"/>
                <a:cs typeface="Constantia"/>
              </a:rPr>
              <a:t>the </a:t>
            </a:r>
            <a:r>
              <a:rPr sz="2600" dirty="0">
                <a:latin typeface="Constantia"/>
                <a:cs typeface="Constantia"/>
              </a:rPr>
              <a:t> </a:t>
            </a:r>
            <a:r>
              <a:rPr sz="2600" spc="-10" dirty="0">
                <a:latin typeface="Constantia"/>
                <a:cs typeface="Constantia"/>
              </a:rPr>
              <a:t>area</a:t>
            </a:r>
            <a:r>
              <a:rPr sz="2600" spc="-100" dirty="0">
                <a:latin typeface="Constantia"/>
                <a:cs typeface="Constantia"/>
              </a:rPr>
              <a:t> </a:t>
            </a:r>
            <a:r>
              <a:rPr sz="2600" spc="-20" dirty="0">
                <a:latin typeface="Constantia"/>
                <a:cs typeface="Constantia"/>
              </a:rPr>
              <a:t>to</a:t>
            </a:r>
            <a:r>
              <a:rPr sz="2600" spc="-85" dirty="0">
                <a:latin typeface="Constantia"/>
                <a:cs typeface="Constantia"/>
              </a:rPr>
              <a:t> </a:t>
            </a:r>
            <a:r>
              <a:rPr sz="2600" spc="-5" dirty="0">
                <a:latin typeface="Constantia"/>
                <a:cs typeface="Constantia"/>
              </a:rPr>
              <a:t>be</a:t>
            </a:r>
            <a:r>
              <a:rPr sz="2600" spc="-125" dirty="0">
                <a:latin typeface="Constantia"/>
                <a:cs typeface="Constantia"/>
              </a:rPr>
              <a:t> </a:t>
            </a:r>
            <a:r>
              <a:rPr sz="2600" spc="-10" dirty="0">
                <a:latin typeface="Constantia"/>
                <a:cs typeface="Constantia"/>
              </a:rPr>
              <a:t>surveyed.</a:t>
            </a:r>
            <a:endParaRPr sz="2600">
              <a:latin typeface="Constantia"/>
              <a:cs typeface="Constant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3255" y="143255"/>
            <a:ext cx="8857488" cy="6286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8" name="object 8"/>
          <p:cNvSpPr txBox="1">
            <a:spLocks noGrp="1"/>
          </p:cNvSpPr>
          <p:nvPr>
            <p:ph type="title"/>
          </p:nvPr>
        </p:nvSpPr>
        <p:spPr>
          <a:xfrm>
            <a:off x="444500" y="1031189"/>
            <a:ext cx="5320665" cy="788670"/>
          </a:xfrm>
          <a:prstGeom prst="rect">
            <a:avLst/>
          </a:prstGeom>
        </p:spPr>
        <p:txBody>
          <a:bodyPr vert="horz" wrap="square" lIns="0" tIns="13335" rIns="0" bIns="0" rtlCol="0">
            <a:spAutoFit/>
          </a:bodyPr>
          <a:lstStyle/>
          <a:p>
            <a:pPr marL="12700">
              <a:lnSpc>
                <a:spcPct val="100000"/>
              </a:lnSpc>
              <a:spcBef>
                <a:spcPts val="105"/>
              </a:spcBef>
            </a:pPr>
            <a:r>
              <a:rPr sz="5000" spc="-20" dirty="0"/>
              <a:t>Intersection</a:t>
            </a:r>
            <a:r>
              <a:rPr sz="5000" spc="-50" dirty="0"/>
              <a:t> </a:t>
            </a:r>
            <a:r>
              <a:rPr sz="5000" spc="-5" dirty="0"/>
              <a:t>Method</a:t>
            </a:r>
            <a:endParaRPr sz="5000"/>
          </a:p>
        </p:txBody>
      </p:sp>
      <p:sp>
        <p:nvSpPr>
          <p:cNvPr id="9" name="object 9"/>
          <p:cNvSpPr txBox="1"/>
          <p:nvPr/>
        </p:nvSpPr>
        <p:spPr>
          <a:xfrm>
            <a:off x="535940" y="1947799"/>
            <a:ext cx="8002905" cy="2562225"/>
          </a:xfrm>
          <a:prstGeom prst="rect">
            <a:avLst/>
          </a:prstGeom>
        </p:spPr>
        <p:txBody>
          <a:bodyPr vert="horz" wrap="square" lIns="0" tIns="13335" rIns="0" bIns="0" rtlCol="0">
            <a:spAutoFit/>
          </a:bodyPr>
          <a:lstStyle/>
          <a:p>
            <a:pPr marL="287020" marR="5080" indent="-274955">
              <a:lnSpc>
                <a:spcPct val="100000"/>
              </a:lnSpc>
              <a:spcBef>
                <a:spcPts val="105"/>
              </a:spcBef>
              <a:buClr>
                <a:srgbClr val="0AD0D9"/>
              </a:buClr>
              <a:buSzPct val="94230"/>
              <a:buFont typeface="Segoe UI Symbol"/>
              <a:buChar char="⚫"/>
              <a:tabLst>
                <a:tab pos="287655" algn="l"/>
              </a:tabLst>
            </a:pPr>
            <a:r>
              <a:rPr sz="2600" spc="-5" dirty="0">
                <a:latin typeface="Constantia"/>
                <a:cs typeface="Constantia"/>
              </a:rPr>
              <a:t>This</a:t>
            </a:r>
            <a:r>
              <a:rPr sz="2600" spc="-55" dirty="0">
                <a:latin typeface="Constantia"/>
                <a:cs typeface="Constantia"/>
              </a:rPr>
              <a:t> </a:t>
            </a:r>
            <a:r>
              <a:rPr sz="2600" spc="-5" dirty="0">
                <a:latin typeface="Constantia"/>
                <a:cs typeface="Constantia"/>
              </a:rPr>
              <a:t>method</a:t>
            </a:r>
            <a:r>
              <a:rPr sz="2600" spc="-60" dirty="0">
                <a:latin typeface="Constantia"/>
                <a:cs typeface="Constantia"/>
              </a:rPr>
              <a:t> </a:t>
            </a:r>
            <a:r>
              <a:rPr sz="2600" spc="-10" dirty="0">
                <a:latin typeface="Constantia"/>
                <a:cs typeface="Constantia"/>
              </a:rPr>
              <a:t>requires</a:t>
            </a:r>
            <a:r>
              <a:rPr sz="2600" spc="-114" dirty="0">
                <a:latin typeface="Constantia"/>
                <a:cs typeface="Constantia"/>
              </a:rPr>
              <a:t> </a:t>
            </a:r>
            <a:r>
              <a:rPr sz="2600" spc="-5" dirty="0">
                <a:latin typeface="Constantia"/>
                <a:cs typeface="Constantia"/>
              </a:rPr>
              <a:t>setting</a:t>
            </a:r>
            <a:r>
              <a:rPr sz="2600" spc="-60" dirty="0">
                <a:latin typeface="Constantia"/>
                <a:cs typeface="Constantia"/>
              </a:rPr>
              <a:t> </a:t>
            </a:r>
            <a:r>
              <a:rPr sz="2600" spc="-5" dirty="0">
                <a:latin typeface="Constantia"/>
                <a:cs typeface="Constantia"/>
              </a:rPr>
              <a:t>the</a:t>
            </a:r>
            <a:r>
              <a:rPr sz="2600" spc="-100" dirty="0">
                <a:latin typeface="Constantia"/>
                <a:cs typeface="Constantia"/>
              </a:rPr>
              <a:t> </a:t>
            </a:r>
            <a:r>
              <a:rPr sz="2600" spc="-5" dirty="0">
                <a:latin typeface="Constantia"/>
                <a:cs typeface="Constantia"/>
              </a:rPr>
              <a:t>table</a:t>
            </a:r>
            <a:r>
              <a:rPr sz="2600" spc="-120" dirty="0">
                <a:latin typeface="Constantia"/>
                <a:cs typeface="Constantia"/>
              </a:rPr>
              <a:t> </a:t>
            </a:r>
            <a:r>
              <a:rPr sz="2600" spc="-5" dirty="0">
                <a:latin typeface="Constantia"/>
                <a:cs typeface="Constantia"/>
              </a:rPr>
              <a:t>up</a:t>
            </a:r>
            <a:r>
              <a:rPr sz="2600" spc="-140" dirty="0">
                <a:latin typeface="Constantia"/>
                <a:cs typeface="Constantia"/>
              </a:rPr>
              <a:t> </a:t>
            </a:r>
            <a:r>
              <a:rPr sz="2600" dirty="0">
                <a:latin typeface="Constantia"/>
                <a:cs typeface="Constantia"/>
              </a:rPr>
              <a:t>at</a:t>
            </a:r>
            <a:r>
              <a:rPr sz="2600" spc="-75" dirty="0">
                <a:latin typeface="Constantia"/>
                <a:cs typeface="Constantia"/>
              </a:rPr>
              <a:t> </a:t>
            </a:r>
            <a:r>
              <a:rPr sz="2600" spc="-5" dirty="0">
                <a:latin typeface="Constantia"/>
                <a:cs typeface="Constantia"/>
              </a:rPr>
              <a:t>minimum </a:t>
            </a:r>
            <a:r>
              <a:rPr sz="2600" spc="-640" dirty="0">
                <a:latin typeface="Constantia"/>
                <a:cs typeface="Constantia"/>
              </a:rPr>
              <a:t> </a:t>
            </a:r>
            <a:r>
              <a:rPr sz="2600" dirty="0">
                <a:latin typeface="Constantia"/>
                <a:cs typeface="Constantia"/>
              </a:rPr>
              <a:t>of</a:t>
            </a:r>
            <a:r>
              <a:rPr sz="2600" spc="20" dirty="0">
                <a:latin typeface="Constantia"/>
                <a:cs typeface="Constantia"/>
              </a:rPr>
              <a:t> </a:t>
            </a:r>
            <a:r>
              <a:rPr sz="2600" spc="-5" dirty="0">
                <a:latin typeface="Constantia"/>
                <a:cs typeface="Constantia"/>
              </a:rPr>
              <a:t>t</a:t>
            </a:r>
            <a:r>
              <a:rPr sz="2600" spc="-55" dirty="0">
                <a:latin typeface="Constantia"/>
                <a:cs typeface="Constantia"/>
              </a:rPr>
              <a:t>w</a:t>
            </a:r>
            <a:r>
              <a:rPr sz="2600" dirty="0">
                <a:latin typeface="Constantia"/>
                <a:cs typeface="Constantia"/>
              </a:rPr>
              <a:t>o</a:t>
            </a:r>
            <a:r>
              <a:rPr sz="2600" spc="-155" dirty="0">
                <a:latin typeface="Constantia"/>
                <a:cs typeface="Constantia"/>
              </a:rPr>
              <a:t> </a:t>
            </a:r>
            <a:r>
              <a:rPr sz="2600" dirty="0">
                <a:latin typeface="Constantia"/>
                <a:cs typeface="Constantia"/>
              </a:rPr>
              <a:t>sta</a:t>
            </a:r>
            <a:r>
              <a:rPr sz="2600" spc="5" dirty="0">
                <a:latin typeface="Constantia"/>
                <a:cs typeface="Constantia"/>
              </a:rPr>
              <a:t>t</a:t>
            </a:r>
            <a:r>
              <a:rPr sz="2600" spc="-5" dirty="0">
                <a:latin typeface="Constantia"/>
                <a:cs typeface="Constantia"/>
              </a:rPr>
              <a:t>i</a:t>
            </a:r>
            <a:r>
              <a:rPr sz="2600" spc="-15" dirty="0">
                <a:latin typeface="Constantia"/>
                <a:cs typeface="Constantia"/>
              </a:rPr>
              <a:t>o</a:t>
            </a:r>
            <a:r>
              <a:rPr sz="2600" spc="-5" dirty="0">
                <a:latin typeface="Constantia"/>
                <a:cs typeface="Constantia"/>
              </a:rPr>
              <a:t>n</a:t>
            </a:r>
            <a:r>
              <a:rPr sz="2600" spc="-40" dirty="0">
                <a:latin typeface="Constantia"/>
                <a:cs typeface="Constantia"/>
              </a:rPr>
              <a:t>s</a:t>
            </a:r>
            <a:r>
              <a:rPr sz="2600" dirty="0">
                <a:latin typeface="Constantia"/>
                <a:cs typeface="Constantia"/>
              </a:rPr>
              <a:t>.</a:t>
            </a:r>
            <a:endParaRPr sz="2600">
              <a:latin typeface="Constantia"/>
              <a:cs typeface="Constantia"/>
            </a:endParaRPr>
          </a:p>
          <a:p>
            <a:pPr marL="287020" marR="852805" indent="-274955">
              <a:lnSpc>
                <a:spcPct val="100000"/>
              </a:lnSpc>
              <a:spcBef>
                <a:spcPts val="620"/>
              </a:spcBef>
              <a:buClr>
                <a:srgbClr val="0AD0D9"/>
              </a:buClr>
              <a:buSzPct val="94230"/>
              <a:buFont typeface="Segoe UI Symbol"/>
              <a:buChar char="⚫"/>
              <a:tabLst>
                <a:tab pos="287655" algn="l"/>
              </a:tabLst>
            </a:pPr>
            <a:r>
              <a:rPr sz="2600" spc="-5" dirty="0">
                <a:latin typeface="Constantia"/>
                <a:cs typeface="Constantia"/>
              </a:rPr>
              <a:t>Orientation</a:t>
            </a:r>
            <a:r>
              <a:rPr sz="2600" spc="-80" dirty="0">
                <a:latin typeface="Constantia"/>
                <a:cs typeface="Constantia"/>
              </a:rPr>
              <a:t> </a:t>
            </a:r>
            <a:r>
              <a:rPr sz="2600" spc="-5" dirty="0">
                <a:latin typeface="Constantia"/>
                <a:cs typeface="Constantia"/>
              </a:rPr>
              <a:t>is</a:t>
            </a:r>
            <a:r>
              <a:rPr sz="2600" spc="-120" dirty="0">
                <a:latin typeface="Constantia"/>
                <a:cs typeface="Constantia"/>
              </a:rPr>
              <a:t> </a:t>
            </a:r>
            <a:r>
              <a:rPr sz="2600" dirty="0">
                <a:latin typeface="Constantia"/>
                <a:cs typeface="Constantia"/>
              </a:rPr>
              <a:t>essential</a:t>
            </a:r>
            <a:r>
              <a:rPr sz="2600" spc="-95" dirty="0">
                <a:latin typeface="Constantia"/>
                <a:cs typeface="Constantia"/>
              </a:rPr>
              <a:t> </a:t>
            </a:r>
            <a:r>
              <a:rPr sz="2600" dirty="0">
                <a:latin typeface="Constantia"/>
                <a:cs typeface="Constantia"/>
              </a:rPr>
              <a:t>and </a:t>
            </a:r>
            <a:r>
              <a:rPr sz="2600" spc="-5" dirty="0">
                <a:latin typeface="Constantia"/>
                <a:cs typeface="Constantia"/>
              </a:rPr>
              <a:t>be</a:t>
            </a:r>
            <a:r>
              <a:rPr sz="2600" spc="-135" dirty="0">
                <a:latin typeface="Constantia"/>
                <a:cs typeface="Constantia"/>
              </a:rPr>
              <a:t> </a:t>
            </a:r>
            <a:r>
              <a:rPr sz="2600" spc="-5" dirty="0">
                <a:latin typeface="Constantia"/>
                <a:cs typeface="Constantia"/>
              </a:rPr>
              <a:t>can</a:t>
            </a:r>
            <a:r>
              <a:rPr sz="2600" spc="-110" dirty="0">
                <a:latin typeface="Constantia"/>
                <a:cs typeface="Constantia"/>
              </a:rPr>
              <a:t> </a:t>
            </a:r>
            <a:r>
              <a:rPr sz="2600" spc="-5" dirty="0">
                <a:latin typeface="Constantia"/>
                <a:cs typeface="Constantia"/>
              </a:rPr>
              <a:t>done</a:t>
            </a:r>
            <a:r>
              <a:rPr sz="2600" spc="-60" dirty="0">
                <a:latin typeface="Constantia"/>
                <a:cs typeface="Constantia"/>
              </a:rPr>
              <a:t> </a:t>
            </a:r>
            <a:r>
              <a:rPr sz="2600" spc="-15" dirty="0">
                <a:latin typeface="Constantia"/>
                <a:cs typeface="Constantia"/>
              </a:rPr>
              <a:t>by</a:t>
            </a:r>
            <a:r>
              <a:rPr sz="2600" spc="-70" dirty="0">
                <a:latin typeface="Constantia"/>
                <a:cs typeface="Constantia"/>
              </a:rPr>
              <a:t> </a:t>
            </a:r>
            <a:r>
              <a:rPr sz="2600" spc="-5" dirty="0">
                <a:latin typeface="Constantia"/>
                <a:cs typeface="Constantia"/>
              </a:rPr>
              <a:t>back </a:t>
            </a:r>
            <a:r>
              <a:rPr sz="2600" spc="-640" dirty="0">
                <a:latin typeface="Constantia"/>
                <a:cs typeface="Constantia"/>
              </a:rPr>
              <a:t> </a:t>
            </a:r>
            <a:r>
              <a:rPr sz="2600" spc="-10" dirty="0">
                <a:latin typeface="Constantia"/>
                <a:cs typeface="Constantia"/>
              </a:rPr>
              <a:t>sighting.</a:t>
            </a:r>
            <a:endParaRPr sz="2600">
              <a:latin typeface="Constantia"/>
              <a:cs typeface="Constantia"/>
            </a:endParaRPr>
          </a:p>
          <a:p>
            <a:pPr marL="287020" marR="1009015" indent="-274955">
              <a:lnSpc>
                <a:spcPct val="100000"/>
              </a:lnSpc>
              <a:spcBef>
                <a:spcPts val="630"/>
              </a:spcBef>
              <a:buClr>
                <a:srgbClr val="0AD0D9"/>
              </a:buClr>
              <a:buSzPct val="94230"/>
              <a:buFont typeface="Segoe UI Symbol"/>
              <a:buChar char="⚫"/>
              <a:tabLst>
                <a:tab pos="287655" algn="l"/>
              </a:tabLst>
            </a:pPr>
            <a:r>
              <a:rPr sz="2600" spc="-90" dirty="0">
                <a:latin typeface="Constantia"/>
                <a:cs typeface="Constantia"/>
              </a:rPr>
              <a:t>Two </a:t>
            </a:r>
            <a:r>
              <a:rPr sz="2600" spc="-5" dirty="0">
                <a:latin typeface="Constantia"/>
                <a:cs typeface="Constantia"/>
              </a:rPr>
              <a:t>station </a:t>
            </a:r>
            <a:r>
              <a:rPr sz="2600" dirty="0">
                <a:latin typeface="Constantia"/>
                <a:cs typeface="Constantia"/>
              </a:rPr>
              <a:t>A and B </a:t>
            </a:r>
            <a:r>
              <a:rPr sz="2600" spc="-15" dirty="0">
                <a:latin typeface="Constantia"/>
                <a:cs typeface="Constantia"/>
              </a:rPr>
              <a:t>are </a:t>
            </a:r>
            <a:r>
              <a:rPr sz="2600" spc="-5" dirty="0">
                <a:latin typeface="Constantia"/>
                <a:cs typeface="Constantia"/>
              </a:rPr>
              <a:t>selected </a:t>
            </a:r>
            <a:r>
              <a:rPr sz="2600" dirty="0">
                <a:latin typeface="Constantia"/>
                <a:cs typeface="Constantia"/>
              </a:rPr>
              <a:t>so </a:t>
            </a:r>
            <a:r>
              <a:rPr sz="2600" spc="-5" dirty="0">
                <a:latin typeface="Constantia"/>
                <a:cs typeface="Constantia"/>
              </a:rPr>
              <a:t>that they </a:t>
            </a:r>
            <a:r>
              <a:rPr sz="2600" dirty="0">
                <a:latin typeface="Constantia"/>
                <a:cs typeface="Constantia"/>
              </a:rPr>
              <a:t> </a:t>
            </a:r>
            <a:r>
              <a:rPr sz="2600" spc="-10" dirty="0">
                <a:latin typeface="Constantia"/>
                <a:cs typeface="Constantia"/>
              </a:rPr>
              <a:t>command</a:t>
            </a:r>
            <a:r>
              <a:rPr sz="2600" spc="-95" dirty="0">
                <a:latin typeface="Constantia"/>
                <a:cs typeface="Constantia"/>
              </a:rPr>
              <a:t> </a:t>
            </a:r>
            <a:r>
              <a:rPr sz="2600" dirty="0">
                <a:latin typeface="Constantia"/>
                <a:cs typeface="Constantia"/>
              </a:rPr>
              <a:t>a</a:t>
            </a:r>
            <a:r>
              <a:rPr sz="2600" spc="-80" dirty="0">
                <a:latin typeface="Constantia"/>
                <a:cs typeface="Constantia"/>
              </a:rPr>
              <a:t> </a:t>
            </a:r>
            <a:r>
              <a:rPr sz="2600" dirty="0">
                <a:latin typeface="Constantia"/>
                <a:cs typeface="Constantia"/>
              </a:rPr>
              <a:t>full</a:t>
            </a:r>
            <a:r>
              <a:rPr sz="2600" spc="-100" dirty="0">
                <a:latin typeface="Constantia"/>
                <a:cs typeface="Constantia"/>
              </a:rPr>
              <a:t> </a:t>
            </a:r>
            <a:r>
              <a:rPr sz="2600" dirty="0">
                <a:latin typeface="Constantia"/>
                <a:cs typeface="Constantia"/>
              </a:rPr>
              <a:t>view</a:t>
            </a:r>
            <a:r>
              <a:rPr sz="2600" spc="-135" dirty="0">
                <a:latin typeface="Constantia"/>
                <a:cs typeface="Constantia"/>
              </a:rPr>
              <a:t> </a:t>
            </a:r>
            <a:r>
              <a:rPr sz="2600" dirty="0">
                <a:latin typeface="Constantia"/>
                <a:cs typeface="Constantia"/>
              </a:rPr>
              <a:t>of</a:t>
            </a:r>
            <a:r>
              <a:rPr sz="2600" spc="20" dirty="0">
                <a:latin typeface="Constantia"/>
                <a:cs typeface="Constantia"/>
              </a:rPr>
              <a:t> </a:t>
            </a:r>
            <a:r>
              <a:rPr sz="2600" spc="-5" dirty="0">
                <a:latin typeface="Constantia"/>
                <a:cs typeface="Constantia"/>
              </a:rPr>
              <a:t>the</a:t>
            </a:r>
            <a:r>
              <a:rPr sz="2600" spc="-130" dirty="0">
                <a:latin typeface="Constantia"/>
                <a:cs typeface="Constantia"/>
              </a:rPr>
              <a:t> </a:t>
            </a:r>
            <a:r>
              <a:rPr sz="2600" spc="-10" dirty="0">
                <a:latin typeface="Constantia"/>
                <a:cs typeface="Constantia"/>
              </a:rPr>
              <a:t>area</a:t>
            </a:r>
            <a:r>
              <a:rPr sz="2600" spc="-95" dirty="0">
                <a:latin typeface="Constantia"/>
                <a:cs typeface="Constantia"/>
              </a:rPr>
              <a:t> </a:t>
            </a:r>
            <a:r>
              <a:rPr sz="2600" spc="-20" dirty="0">
                <a:latin typeface="Constantia"/>
                <a:cs typeface="Constantia"/>
              </a:rPr>
              <a:t>to</a:t>
            </a:r>
            <a:r>
              <a:rPr sz="2600" spc="-85" dirty="0">
                <a:latin typeface="Constantia"/>
                <a:cs typeface="Constantia"/>
              </a:rPr>
              <a:t> </a:t>
            </a:r>
            <a:r>
              <a:rPr sz="2600" spc="-5" dirty="0">
                <a:latin typeface="Constantia"/>
                <a:cs typeface="Constantia"/>
              </a:rPr>
              <a:t>be</a:t>
            </a:r>
            <a:r>
              <a:rPr sz="2600" spc="-125" dirty="0">
                <a:latin typeface="Constantia"/>
                <a:cs typeface="Constantia"/>
              </a:rPr>
              <a:t> </a:t>
            </a:r>
            <a:r>
              <a:rPr sz="2600" spc="-10" dirty="0">
                <a:latin typeface="Constantia"/>
                <a:cs typeface="Constantia"/>
              </a:rPr>
              <a:t>surveyed.</a:t>
            </a:r>
            <a:endParaRPr sz="2600">
              <a:latin typeface="Constantia"/>
              <a:cs typeface="Constant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71500" y="333756"/>
            <a:ext cx="8287511" cy="619048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8" name="object 8"/>
          <p:cNvSpPr txBox="1">
            <a:spLocks noGrp="1"/>
          </p:cNvSpPr>
          <p:nvPr>
            <p:ph type="title"/>
          </p:nvPr>
        </p:nvSpPr>
        <p:spPr>
          <a:xfrm>
            <a:off x="444500" y="1031189"/>
            <a:ext cx="4845685" cy="788670"/>
          </a:xfrm>
          <a:prstGeom prst="rect">
            <a:avLst/>
          </a:prstGeom>
        </p:spPr>
        <p:txBody>
          <a:bodyPr vert="horz" wrap="square" lIns="0" tIns="13335" rIns="0" bIns="0" rtlCol="0">
            <a:spAutoFit/>
          </a:bodyPr>
          <a:lstStyle/>
          <a:p>
            <a:pPr marL="12700">
              <a:lnSpc>
                <a:spcPct val="100000"/>
              </a:lnSpc>
              <a:spcBef>
                <a:spcPts val="105"/>
              </a:spcBef>
              <a:tabLst>
                <a:tab pos="2760980" algn="l"/>
              </a:tabLst>
            </a:pPr>
            <a:r>
              <a:rPr sz="5000" spc="-320" dirty="0"/>
              <a:t>T</a:t>
            </a:r>
            <a:r>
              <a:rPr sz="5000" spc="-114" dirty="0"/>
              <a:t>r</a:t>
            </a:r>
            <a:r>
              <a:rPr sz="5000" spc="-85" dirty="0"/>
              <a:t>a</a:t>
            </a:r>
            <a:r>
              <a:rPr sz="5000" spc="-55" dirty="0"/>
              <a:t>v</a:t>
            </a:r>
            <a:r>
              <a:rPr sz="5000" dirty="0"/>
              <a:t>e</a:t>
            </a:r>
            <a:r>
              <a:rPr sz="5000" spc="-100" dirty="0"/>
              <a:t>r</a:t>
            </a:r>
            <a:r>
              <a:rPr sz="5000" spc="-5" dirty="0"/>
              <a:t>sin</a:t>
            </a:r>
            <a:r>
              <a:rPr sz="5000" dirty="0"/>
              <a:t>g	</a:t>
            </a:r>
            <a:r>
              <a:rPr sz="5000" spc="5" dirty="0"/>
              <a:t>M</a:t>
            </a:r>
            <a:r>
              <a:rPr sz="5000" spc="-40" dirty="0"/>
              <a:t>e</a:t>
            </a:r>
            <a:r>
              <a:rPr sz="5000" dirty="0"/>
              <a:t>thod</a:t>
            </a:r>
            <a:endParaRPr sz="5000"/>
          </a:p>
        </p:txBody>
      </p:sp>
      <p:sp>
        <p:nvSpPr>
          <p:cNvPr id="9" name="object 9"/>
          <p:cNvSpPr txBox="1"/>
          <p:nvPr/>
        </p:nvSpPr>
        <p:spPr>
          <a:xfrm>
            <a:off x="535940" y="1947799"/>
            <a:ext cx="7779384" cy="2562225"/>
          </a:xfrm>
          <a:prstGeom prst="rect">
            <a:avLst/>
          </a:prstGeom>
        </p:spPr>
        <p:txBody>
          <a:bodyPr vert="horz" wrap="square" lIns="0" tIns="13335" rIns="0" bIns="0" rtlCol="0">
            <a:spAutoFit/>
          </a:bodyPr>
          <a:lstStyle/>
          <a:p>
            <a:pPr marL="287020" marR="728345" indent="-274955">
              <a:lnSpc>
                <a:spcPct val="100000"/>
              </a:lnSpc>
              <a:spcBef>
                <a:spcPts val="105"/>
              </a:spcBef>
              <a:buClr>
                <a:srgbClr val="0AD0D9"/>
              </a:buClr>
              <a:buSzPct val="94230"/>
              <a:buFont typeface="Segoe UI Symbol"/>
              <a:buChar char="⚫"/>
              <a:tabLst>
                <a:tab pos="287655" algn="l"/>
              </a:tabLst>
            </a:pPr>
            <a:r>
              <a:rPr sz="2600" spc="-5" dirty="0">
                <a:latin typeface="Constantia"/>
                <a:cs typeface="Constantia"/>
              </a:rPr>
              <a:t>Thi</a:t>
            </a:r>
            <a:r>
              <a:rPr sz="2600" dirty="0">
                <a:latin typeface="Constantia"/>
                <a:cs typeface="Constantia"/>
              </a:rPr>
              <a:t>s</a:t>
            </a:r>
            <a:r>
              <a:rPr sz="2600" spc="-50" dirty="0">
                <a:latin typeface="Constantia"/>
                <a:cs typeface="Constantia"/>
              </a:rPr>
              <a:t> </a:t>
            </a:r>
            <a:r>
              <a:rPr sz="2600" spc="-5" dirty="0">
                <a:latin typeface="Constantia"/>
                <a:cs typeface="Constantia"/>
              </a:rPr>
              <a:t>metho</a:t>
            </a:r>
            <a:r>
              <a:rPr sz="2600" dirty="0">
                <a:latin typeface="Constantia"/>
                <a:cs typeface="Constantia"/>
              </a:rPr>
              <a:t>d</a:t>
            </a:r>
            <a:r>
              <a:rPr sz="2600" spc="-25" dirty="0">
                <a:latin typeface="Constantia"/>
                <a:cs typeface="Constantia"/>
              </a:rPr>
              <a:t> </a:t>
            </a:r>
            <a:r>
              <a:rPr sz="2600" spc="-5" dirty="0">
                <a:latin typeface="Constantia"/>
                <a:cs typeface="Constantia"/>
              </a:rPr>
              <a:t>i</a:t>
            </a:r>
            <a:r>
              <a:rPr sz="2600" dirty="0">
                <a:latin typeface="Constantia"/>
                <a:cs typeface="Constantia"/>
              </a:rPr>
              <a:t>s</a:t>
            </a:r>
            <a:r>
              <a:rPr sz="2600" spc="-110" dirty="0">
                <a:latin typeface="Constantia"/>
                <a:cs typeface="Constantia"/>
              </a:rPr>
              <a:t> </a:t>
            </a:r>
            <a:r>
              <a:rPr sz="2600" spc="-5" dirty="0">
                <a:latin typeface="Constantia"/>
                <a:cs typeface="Constantia"/>
              </a:rPr>
              <a:t>us</a:t>
            </a:r>
            <a:r>
              <a:rPr sz="2600" dirty="0">
                <a:latin typeface="Constantia"/>
                <a:cs typeface="Constantia"/>
              </a:rPr>
              <a:t>ed</a:t>
            </a:r>
            <a:r>
              <a:rPr sz="2600" spc="-45" dirty="0">
                <a:latin typeface="Constantia"/>
                <a:cs typeface="Constantia"/>
              </a:rPr>
              <a:t> </a:t>
            </a:r>
            <a:r>
              <a:rPr sz="2600" spc="-35" dirty="0">
                <a:latin typeface="Constantia"/>
                <a:cs typeface="Constantia"/>
              </a:rPr>
              <a:t>t</a:t>
            </a:r>
            <a:r>
              <a:rPr sz="2600" dirty="0">
                <a:latin typeface="Constantia"/>
                <a:cs typeface="Constantia"/>
              </a:rPr>
              <a:t>o</a:t>
            </a:r>
            <a:r>
              <a:rPr sz="2600" spc="-155" dirty="0">
                <a:latin typeface="Constantia"/>
                <a:cs typeface="Constantia"/>
              </a:rPr>
              <a:t> </a:t>
            </a:r>
            <a:r>
              <a:rPr sz="2600" spc="-55" dirty="0">
                <a:latin typeface="Constantia"/>
                <a:cs typeface="Constantia"/>
              </a:rPr>
              <a:t>c</a:t>
            </a:r>
            <a:r>
              <a:rPr sz="2600" dirty="0">
                <a:latin typeface="Constantia"/>
                <a:cs typeface="Constantia"/>
              </a:rPr>
              <a:t>o</a:t>
            </a:r>
            <a:r>
              <a:rPr sz="2600" spc="-10" dirty="0">
                <a:latin typeface="Constantia"/>
                <a:cs typeface="Constantia"/>
              </a:rPr>
              <a:t>n</a:t>
            </a:r>
            <a:r>
              <a:rPr sz="2600" spc="-5" dirty="0">
                <a:latin typeface="Constantia"/>
                <a:cs typeface="Constantia"/>
              </a:rPr>
              <a:t>nec</a:t>
            </a:r>
            <a:r>
              <a:rPr sz="2600" dirty="0">
                <a:latin typeface="Constantia"/>
                <a:cs typeface="Constantia"/>
              </a:rPr>
              <a:t>t</a:t>
            </a:r>
            <a:r>
              <a:rPr sz="2600" spc="-100" dirty="0">
                <a:latin typeface="Constantia"/>
                <a:cs typeface="Constantia"/>
              </a:rPr>
              <a:t> </a:t>
            </a:r>
            <a:r>
              <a:rPr sz="2600" spc="-5" dirty="0">
                <a:latin typeface="Constantia"/>
                <a:cs typeface="Constantia"/>
              </a:rPr>
              <a:t>th</a:t>
            </a:r>
            <a:r>
              <a:rPr sz="2600" dirty="0">
                <a:latin typeface="Constantia"/>
                <a:cs typeface="Constantia"/>
              </a:rPr>
              <a:t>e</a:t>
            </a:r>
            <a:r>
              <a:rPr sz="2600" spc="-95" dirty="0">
                <a:latin typeface="Constantia"/>
                <a:cs typeface="Constantia"/>
              </a:rPr>
              <a:t> </a:t>
            </a:r>
            <a:r>
              <a:rPr sz="2600" spc="-5" dirty="0">
                <a:latin typeface="Constantia"/>
                <a:cs typeface="Constantia"/>
              </a:rPr>
              <a:t>t</a:t>
            </a:r>
            <a:r>
              <a:rPr sz="2600" spc="-55" dirty="0">
                <a:latin typeface="Constantia"/>
                <a:cs typeface="Constantia"/>
              </a:rPr>
              <a:t>w</a:t>
            </a:r>
            <a:r>
              <a:rPr sz="2600" dirty="0">
                <a:latin typeface="Constantia"/>
                <a:cs typeface="Constantia"/>
              </a:rPr>
              <a:t>o</a:t>
            </a:r>
            <a:r>
              <a:rPr sz="2600" spc="-165" dirty="0">
                <a:latin typeface="Constantia"/>
                <a:cs typeface="Constantia"/>
              </a:rPr>
              <a:t> </a:t>
            </a:r>
            <a:r>
              <a:rPr sz="2600" dirty="0">
                <a:latin typeface="Constantia"/>
                <a:cs typeface="Constantia"/>
              </a:rPr>
              <a:t>or</a:t>
            </a:r>
            <a:r>
              <a:rPr sz="2600" spc="-90" dirty="0">
                <a:latin typeface="Constantia"/>
                <a:cs typeface="Constantia"/>
              </a:rPr>
              <a:t> </a:t>
            </a:r>
            <a:r>
              <a:rPr sz="2600" spc="-5" dirty="0">
                <a:latin typeface="Constantia"/>
                <a:cs typeface="Constantia"/>
              </a:rPr>
              <a:t>m</a:t>
            </a:r>
            <a:r>
              <a:rPr sz="2600" spc="-15" dirty="0">
                <a:latin typeface="Constantia"/>
                <a:cs typeface="Constantia"/>
              </a:rPr>
              <a:t>o</a:t>
            </a:r>
            <a:r>
              <a:rPr sz="2600" spc="-40" dirty="0">
                <a:latin typeface="Constantia"/>
                <a:cs typeface="Constantia"/>
              </a:rPr>
              <a:t>r</a:t>
            </a:r>
            <a:r>
              <a:rPr sz="2600" dirty="0">
                <a:latin typeface="Constantia"/>
                <a:cs typeface="Constantia"/>
              </a:rPr>
              <a:t>e  </a:t>
            </a:r>
            <a:r>
              <a:rPr sz="2600" spc="-5" dirty="0">
                <a:latin typeface="Constantia"/>
                <a:cs typeface="Constantia"/>
              </a:rPr>
              <a:t>stations </a:t>
            </a:r>
            <a:r>
              <a:rPr sz="2600" dirty="0">
                <a:latin typeface="Constantia"/>
                <a:cs typeface="Constantia"/>
              </a:rPr>
              <a:t>, </a:t>
            </a:r>
            <a:r>
              <a:rPr sz="2600" spc="-25" dirty="0">
                <a:latin typeface="Constantia"/>
                <a:cs typeface="Constantia"/>
              </a:rPr>
              <a:t>however </a:t>
            </a:r>
            <a:r>
              <a:rPr sz="2600" spc="-5" dirty="0">
                <a:latin typeface="Constantia"/>
                <a:cs typeface="Constantia"/>
              </a:rPr>
              <a:t>it is </a:t>
            </a:r>
            <a:r>
              <a:rPr sz="2600" dirty="0">
                <a:latin typeface="Constantia"/>
                <a:cs typeface="Constantia"/>
              </a:rPr>
              <a:t>similar </a:t>
            </a:r>
            <a:r>
              <a:rPr sz="2600" spc="-20" dirty="0">
                <a:latin typeface="Constantia"/>
                <a:cs typeface="Constantia"/>
              </a:rPr>
              <a:t>to </a:t>
            </a:r>
            <a:r>
              <a:rPr sz="2600" spc="-5" dirty="0">
                <a:latin typeface="Constantia"/>
                <a:cs typeface="Constantia"/>
              </a:rPr>
              <a:t>the </a:t>
            </a:r>
            <a:r>
              <a:rPr sz="2600" spc="-10" dirty="0">
                <a:latin typeface="Constantia"/>
                <a:cs typeface="Constantia"/>
              </a:rPr>
              <a:t>compass </a:t>
            </a:r>
            <a:r>
              <a:rPr sz="2600" spc="-5" dirty="0">
                <a:latin typeface="Constantia"/>
                <a:cs typeface="Constantia"/>
              </a:rPr>
              <a:t> </a:t>
            </a:r>
            <a:r>
              <a:rPr sz="2600" spc="-20" dirty="0">
                <a:latin typeface="Constantia"/>
                <a:cs typeface="Constantia"/>
              </a:rPr>
              <a:t>traversing</a:t>
            </a:r>
            <a:r>
              <a:rPr sz="2600" spc="-35" dirty="0">
                <a:latin typeface="Constantia"/>
                <a:cs typeface="Constantia"/>
              </a:rPr>
              <a:t> </a:t>
            </a:r>
            <a:r>
              <a:rPr sz="2600" dirty="0">
                <a:latin typeface="Constantia"/>
                <a:cs typeface="Constantia"/>
              </a:rPr>
              <a:t>but</a:t>
            </a:r>
            <a:r>
              <a:rPr sz="2600" spc="-145" dirty="0">
                <a:latin typeface="Constantia"/>
                <a:cs typeface="Constantia"/>
              </a:rPr>
              <a:t> </a:t>
            </a:r>
            <a:r>
              <a:rPr sz="2600" spc="-15" dirty="0">
                <a:latin typeface="Constantia"/>
                <a:cs typeface="Constantia"/>
              </a:rPr>
              <a:t>are</a:t>
            </a:r>
            <a:r>
              <a:rPr sz="2600" spc="-125" dirty="0">
                <a:latin typeface="Constantia"/>
                <a:cs typeface="Constantia"/>
              </a:rPr>
              <a:t> </a:t>
            </a:r>
            <a:r>
              <a:rPr sz="2600" spc="-5" dirty="0">
                <a:latin typeface="Constantia"/>
                <a:cs typeface="Constantia"/>
              </a:rPr>
              <a:t>done</a:t>
            </a:r>
            <a:r>
              <a:rPr sz="2600" spc="-130" dirty="0">
                <a:latin typeface="Constantia"/>
                <a:cs typeface="Constantia"/>
              </a:rPr>
              <a:t> </a:t>
            </a:r>
            <a:r>
              <a:rPr sz="2600" spc="-20" dirty="0">
                <a:latin typeface="Constantia"/>
                <a:cs typeface="Constantia"/>
              </a:rPr>
              <a:t>simultaneously.</a:t>
            </a:r>
            <a:endParaRPr sz="2600">
              <a:latin typeface="Constantia"/>
              <a:cs typeface="Constantia"/>
            </a:endParaRPr>
          </a:p>
          <a:p>
            <a:pPr marL="287020" marR="5080" indent="-274955">
              <a:lnSpc>
                <a:spcPct val="100000"/>
              </a:lnSpc>
              <a:spcBef>
                <a:spcPts val="620"/>
              </a:spcBef>
              <a:buClr>
                <a:srgbClr val="0AD0D9"/>
              </a:buClr>
              <a:buSzPct val="94230"/>
              <a:buFont typeface="Segoe UI Symbol"/>
              <a:buChar char="⚫"/>
              <a:tabLst>
                <a:tab pos="287655" algn="l"/>
              </a:tabLst>
            </a:pPr>
            <a:r>
              <a:rPr sz="2600" spc="-35" dirty="0">
                <a:latin typeface="Constantia"/>
                <a:cs typeface="Constantia"/>
              </a:rPr>
              <a:t>Traversing</a:t>
            </a:r>
            <a:r>
              <a:rPr sz="2600" spc="-10" dirty="0">
                <a:latin typeface="Constantia"/>
                <a:cs typeface="Constantia"/>
              </a:rPr>
              <a:t> </a:t>
            </a:r>
            <a:r>
              <a:rPr sz="2600" spc="-5" dirty="0">
                <a:latin typeface="Constantia"/>
                <a:cs typeface="Constantia"/>
              </a:rPr>
              <a:t>is</a:t>
            </a:r>
            <a:r>
              <a:rPr sz="2600" spc="-114" dirty="0">
                <a:latin typeface="Constantia"/>
                <a:cs typeface="Constantia"/>
              </a:rPr>
              <a:t> </a:t>
            </a:r>
            <a:r>
              <a:rPr sz="2600" dirty="0">
                <a:latin typeface="Constantia"/>
                <a:cs typeface="Constantia"/>
              </a:rPr>
              <a:t>a</a:t>
            </a:r>
            <a:r>
              <a:rPr sz="2600" spc="-60" dirty="0">
                <a:latin typeface="Constantia"/>
                <a:cs typeface="Constantia"/>
              </a:rPr>
              <a:t> </a:t>
            </a:r>
            <a:r>
              <a:rPr sz="2600" spc="-5" dirty="0">
                <a:latin typeface="Constantia"/>
                <a:cs typeface="Constantia"/>
              </a:rPr>
              <a:t>method</a:t>
            </a:r>
            <a:r>
              <a:rPr sz="2600" spc="-95" dirty="0">
                <a:latin typeface="Constantia"/>
                <a:cs typeface="Constantia"/>
              </a:rPr>
              <a:t> </a:t>
            </a:r>
            <a:r>
              <a:rPr sz="2600" dirty="0">
                <a:latin typeface="Constantia"/>
                <a:cs typeface="Constantia"/>
              </a:rPr>
              <a:t>of</a:t>
            </a:r>
            <a:r>
              <a:rPr sz="2600" spc="-15" dirty="0">
                <a:latin typeface="Constantia"/>
                <a:cs typeface="Constantia"/>
              </a:rPr>
              <a:t> </a:t>
            </a:r>
            <a:r>
              <a:rPr sz="2600" spc="-5" dirty="0">
                <a:latin typeface="Constantia"/>
                <a:cs typeface="Constantia"/>
              </a:rPr>
              <a:t>surveying</a:t>
            </a:r>
            <a:r>
              <a:rPr sz="2600" spc="-85" dirty="0">
                <a:latin typeface="Constantia"/>
                <a:cs typeface="Constantia"/>
              </a:rPr>
              <a:t> </a:t>
            </a:r>
            <a:r>
              <a:rPr sz="2600" spc="-10" dirty="0">
                <a:latin typeface="Constantia"/>
                <a:cs typeface="Constantia"/>
              </a:rPr>
              <a:t>where</a:t>
            </a:r>
            <a:r>
              <a:rPr sz="2600" spc="-60" dirty="0">
                <a:latin typeface="Constantia"/>
                <a:cs typeface="Constantia"/>
              </a:rPr>
              <a:t> </a:t>
            </a:r>
            <a:r>
              <a:rPr sz="2600" spc="-15" dirty="0">
                <a:latin typeface="Constantia"/>
                <a:cs typeface="Constantia"/>
              </a:rPr>
              <a:t>by</a:t>
            </a:r>
            <a:r>
              <a:rPr sz="2600" spc="-125" dirty="0">
                <a:latin typeface="Constantia"/>
                <a:cs typeface="Constantia"/>
              </a:rPr>
              <a:t> </a:t>
            </a:r>
            <a:r>
              <a:rPr sz="2600" dirty="0">
                <a:latin typeface="Constantia"/>
                <a:cs typeface="Constantia"/>
              </a:rPr>
              <a:t>a</a:t>
            </a:r>
            <a:r>
              <a:rPr sz="2600" spc="-130" dirty="0">
                <a:latin typeface="Constantia"/>
                <a:cs typeface="Constantia"/>
              </a:rPr>
              <a:t> </a:t>
            </a:r>
            <a:r>
              <a:rPr sz="2600" dirty="0">
                <a:latin typeface="Constantia"/>
                <a:cs typeface="Constantia"/>
              </a:rPr>
              <a:t>series </a:t>
            </a:r>
            <a:r>
              <a:rPr sz="2600" spc="-635" dirty="0">
                <a:latin typeface="Constantia"/>
                <a:cs typeface="Constantia"/>
              </a:rPr>
              <a:t> </a:t>
            </a:r>
            <a:r>
              <a:rPr sz="2600" dirty="0">
                <a:latin typeface="Constantia"/>
                <a:cs typeface="Constantia"/>
              </a:rPr>
              <a:t>of</a:t>
            </a:r>
            <a:r>
              <a:rPr sz="2600" spc="45" dirty="0">
                <a:latin typeface="Constantia"/>
                <a:cs typeface="Constantia"/>
              </a:rPr>
              <a:t> </a:t>
            </a:r>
            <a:r>
              <a:rPr sz="2600" spc="-5" dirty="0">
                <a:latin typeface="Constantia"/>
                <a:cs typeface="Constantia"/>
              </a:rPr>
              <a:t>lines</a:t>
            </a:r>
            <a:r>
              <a:rPr sz="2600" spc="-130" dirty="0">
                <a:latin typeface="Constantia"/>
                <a:cs typeface="Constantia"/>
              </a:rPr>
              <a:t> </a:t>
            </a:r>
            <a:r>
              <a:rPr sz="2600" spc="-15" dirty="0">
                <a:latin typeface="Constantia"/>
                <a:cs typeface="Constantia"/>
              </a:rPr>
              <a:t>are</a:t>
            </a:r>
            <a:r>
              <a:rPr sz="2600" spc="-114" dirty="0">
                <a:latin typeface="Constantia"/>
                <a:cs typeface="Constantia"/>
              </a:rPr>
              <a:t> </a:t>
            </a:r>
            <a:r>
              <a:rPr sz="2600" spc="-10" dirty="0">
                <a:latin typeface="Constantia"/>
                <a:cs typeface="Constantia"/>
              </a:rPr>
              <a:t>surveyed.</a:t>
            </a:r>
            <a:endParaRPr sz="2600">
              <a:latin typeface="Constantia"/>
              <a:cs typeface="Constantia"/>
            </a:endParaRPr>
          </a:p>
          <a:p>
            <a:pPr marL="287020" indent="-274955">
              <a:lnSpc>
                <a:spcPct val="100000"/>
              </a:lnSpc>
              <a:spcBef>
                <a:spcPts val="630"/>
              </a:spcBef>
              <a:buClr>
                <a:srgbClr val="0AD0D9"/>
              </a:buClr>
              <a:buSzPct val="94230"/>
              <a:buFont typeface="Segoe UI Symbol"/>
              <a:buChar char="⚫"/>
              <a:tabLst>
                <a:tab pos="287655" algn="l"/>
              </a:tabLst>
            </a:pPr>
            <a:r>
              <a:rPr sz="2600" spc="-45" dirty="0">
                <a:latin typeface="Constantia"/>
                <a:cs typeface="Constantia"/>
              </a:rPr>
              <a:t>Traverse</a:t>
            </a:r>
            <a:r>
              <a:rPr sz="2600" spc="-60" dirty="0">
                <a:latin typeface="Constantia"/>
                <a:cs typeface="Constantia"/>
              </a:rPr>
              <a:t> </a:t>
            </a:r>
            <a:r>
              <a:rPr sz="2600" spc="-20" dirty="0">
                <a:latin typeface="Constantia"/>
                <a:cs typeface="Constantia"/>
              </a:rPr>
              <a:t>may</a:t>
            </a:r>
            <a:r>
              <a:rPr sz="2600" spc="-70" dirty="0">
                <a:latin typeface="Constantia"/>
                <a:cs typeface="Constantia"/>
              </a:rPr>
              <a:t> </a:t>
            </a:r>
            <a:r>
              <a:rPr sz="2600" spc="-5" dirty="0">
                <a:latin typeface="Constantia"/>
                <a:cs typeface="Constantia"/>
              </a:rPr>
              <a:t>be</a:t>
            </a:r>
            <a:r>
              <a:rPr sz="2600" spc="-140" dirty="0">
                <a:latin typeface="Constantia"/>
                <a:cs typeface="Constantia"/>
              </a:rPr>
              <a:t> </a:t>
            </a:r>
            <a:r>
              <a:rPr sz="2600" spc="-5" dirty="0">
                <a:latin typeface="Constantia"/>
                <a:cs typeface="Constantia"/>
              </a:rPr>
              <a:t>open</a:t>
            </a:r>
            <a:r>
              <a:rPr sz="2600" spc="-105" dirty="0">
                <a:latin typeface="Constantia"/>
                <a:cs typeface="Constantia"/>
              </a:rPr>
              <a:t> </a:t>
            </a:r>
            <a:r>
              <a:rPr sz="2600" dirty="0">
                <a:latin typeface="Constantia"/>
                <a:cs typeface="Constantia"/>
              </a:rPr>
              <a:t>or</a:t>
            </a:r>
            <a:r>
              <a:rPr sz="2600" spc="-170" dirty="0">
                <a:latin typeface="Constantia"/>
                <a:cs typeface="Constantia"/>
              </a:rPr>
              <a:t> </a:t>
            </a:r>
            <a:r>
              <a:rPr sz="2600" spc="-5" dirty="0">
                <a:latin typeface="Constantia"/>
                <a:cs typeface="Constantia"/>
              </a:rPr>
              <a:t>closed</a:t>
            </a:r>
            <a:r>
              <a:rPr sz="2600" spc="-85" dirty="0">
                <a:latin typeface="Constantia"/>
                <a:cs typeface="Constantia"/>
              </a:rPr>
              <a:t> </a:t>
            </a:r>
            <a:r>
              <a:rPr sz="2600" spc="-5" dirty="0">
                <a:latin typeface="Constantia"/>
                <a:cs typeface="Constantia"/>
              </a:rPr>
              <a:t>one.</a:t>
            </a:r>
            <a:endParaRPr sz="2600">
              <a:latin typeface="Constantia"/>
              <a:cs typeface="Constant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4988" y="786383"/>
            <a:ext cx="3500628" cy="4974336"/>
          </a:xfrm>
          <a:prstGeom prst="rect">
            <a:avLst/>
          </a:prstGeom>
        </p:spPr>
      </p:pic>
      <p:pic>
        <p:nvPicPr>
          <p:cNvPr id="3" name="object 3"/>
          <p:cNvPicPr/>
          <p:nvPr/>
        </p:nvPicPr>
        <p:blipFill>
          <a:blip r:embed="rId3" cstate="print"/>
          <a:stretch>
            <a:fillRect/>
          </a:stretch>
        </p:blipFill>
        <p:spPr>
          <a:xfrm>
            <a:off x="4072128" y="1021080"/>
            <a:ext cx="4500372" cy="48158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8" name="object 8"/>
          <p:cNvSpPr txBox="1">
            <a:spLocks noGrp="1"/>
          </p:cNvSpPr>
          <p:nvPr>
            <p:ph type="title"/>
          </p:nvPr>
        </p:nvSpPr>
        <p:spPr>
          <a:xfrm>
            <a:off x="444500" y="426465"/>
            <a:ext cx="5929630" cy="1397635"/>
          </a:xfrm>
          <a:prstGeom prst="rect">
            <a:avLst/>
          </a:prstGeom>
        </p:spPr>
        <p:txBody>
          <a:bodyPr vert="horz" wrap="square" lIns="0" tIns="12700" rIns="0" bIns="0" rtlCol="0">
            <a:spAutoFit/>
          </a:bodyPr>
          <a:lstStyle/>
          <a:p>
            <a:pPr marL="12700" marR="5080">
              <a:lnSpc>
                <a:spcPct val="100000"/>
              </a:lnSpc>
              <a:spcBef>
                <a:spcPts val="100"/>
              </a:spcBef>
            </a:pPr>
            <a:r>
              <a:rPr spc="-25" dirty="0"/>
              <a:t>Advantage</a:t>
            </a:r>
            <a:r>
              <a:rPr spc="-60" dirty="0"/>
              <a:t> </a:t>
            </a:r>
            <a:r>
              <a:rPr spc="-5" dirty="0"/>
              <a:t>Of</a:t>
            </a:r>
            <a:r>
              <a:rPr spc="-25" dirty="0"/>
              <a:t> </a:t>
            </a:r>
            <a:r>
              <a:rPr dirty="0"/>
              <a:t>Plane</a:t>
            </a:r>
            <a:r>
              <a:rPr spc="-30" dirty="0"/>
              <a:t> </a:t>
            </a:r>
            <a:r>
              <a:rPr spc="-70" dirty="0"/>
              <a:t>Table </a:t>
            </a:r>
            <a:r>
              <a:rPr spc="-1005" dirty="0"/>
              <a:t> </a:t>
            </a:r>
            <a:r>
              <a:rPr spc="-10" dirty="0"/>
              <a:t>Surveying</a:t>
            </a:r>
          </a:p>
        </p:txBody>
      </p:sp>
      <p:sp>
        <p:nvSpPr>
          <p:cNvPr id="9" name="object 9"/>
          <p:cNvSpPr txBox="1">
            <a:spLocks noGrp="1"/>
          </p:cNvSpPr>
          <p:nvPr>
            <p:ph type="body" idx="1"/>
          </p:nvPr>
        </p:nvSpPr>
        <p:spPr>
          <a:prstGeom prst="rect">
            <a:avLst/>
          </a:prstGeom>
        </p:spPr>
        <p:txBody>
          <a:bodyPr vert="horz" wrap="square" lIns="0" tIns="74295" rIns="0" bIns="0" rtlCol="0">
            <a:spAutoFit/>
          </a:bodyPr>
          <a:lstStyle/>
          <a:p>
            <a:pPr marL="288925" marR="222885" indent="-274955">
              <a:lnSpc>
                <a:spcPct val="80000"/>
              </a:lnSpc>
              <a:spcBef>
                <a:spcPts val="585"/>
              </a:spcBef>
              <a:buClr>
                <a:srgbClr val="0AD0D9"/>
              </a:buClr>
              <a:buSzPct val="95000"/>
              <a:buFont typeface="Segoe UI Symbol"/>
              <a:buChar char="⚫"/>
              <a:tabLst>
                <a:tab pos="288925" algn="l"/>
                <a:tab pos="289560" algn="l"/>
              </a:tabLst>
            </a:pPr>
            <a:r>
              <a:rPr spc="-25" dirty="0"/>
              <a:t>It</a:t>
            </a:r>
            <a:r>
              <a:rPr spc="-70" dirty="0"/>
              <a:t> </a:t>
            </a:r>
            <a:r>
              <a:rPr spc="-5" dirty="0"/>
              <a:t>is</a:t>
            </a:r>
            <a:r>
              <a:rPr spc="-75" dirty="0"/>
              <a:t> </a:t>
            </a:r>
            <a:r>
              <a:rPr dirty="0"/>
              <a:t>suitable</a:t>
            </a:r>
            <a:r>
              <a:rPr spc="-85" dirty="0"/>
              <a:t> </a:t>
            </a:r>
            <a:r>
              <a:rPr spc="-5" dirty="0"/>
              <a:t>for</a:t>
            </a:r>
            <a:r>
              <a:rPr spc="-80" dirty="0"/>
              <a:t> </a:t>
            </a:r>
            <a:r>
              <a:rPr dirty="0"/>
              <a:t>location</a:t>
            </a:r>
            <a:r>
              <a:rPr spc="-100" dirty="0"/>
              <a:t> </a:t>
            </a:r>
            <a:r>
              <a:rPr dirty="0"/>
              <a:t>of</a:t>
            </a:r>
            <a:r>
              <a:rPr spc="-10" dirty="0"/>
              <a:t> </a:t>
            </a:r>
            <a:r>
              <a:rPr spc="-5" dirty="0"/>
              <a:t>details</a:t>
            </a:r>
            <a:r>
              <a:rPr spc="-100" dirty="0"/>
              <a:t> </a:t>
            </a:r>
            <a:r>
              <a:rPr dirty="0"/>
              <a:t>as</a:t>
            </a:r>
            <a:r>
              <a:rPr spc="-80" dirty="0"/>
              <a:t> </a:t>
            </a:r>
            <a:r>
              <a:rPr spc="-15" dirty="0"/>
              <a:t>well</a:t>
            </a:r>
            <a:r>
              <a:rPr spc="-55" dirty="0"/>
              <a:t> </a:t>
            </a:r>
            <a:r>
              <a:rPr dirty="0"/>
              <a:t>as</a:t>
            </a:r>
            <a:r>
              <a:rPr spc="-95" dirty="0"/>
              <a:t> </a:t>
            </a:r>
            <a:r>
              <a:rPr spc="-10" dirty="0"/>
              <a:t>contouring</a:t>
            </a:r>
            <a:r>
              <a:rPr spc="-55" dirty="0"/>
              <a:t> </a:t>
            </a:r>
            <a:r>
              <a:rPr spc="-5" dirty="0"/>
              <a:t>for</a:t>
            </a:r>
            <a:r>
              <a:rPr spc="-85" dirty="0"/>
              <a:t> </a:t>
            </a:r>
            <a:r>
              <a:rPr spc="-15" dirty="0"/>
              <a:t>large</a:t>
            </a:r>
            <a:r>
              <a:rPr spc="-105" dirty="0"/>
              <a:t> </a:t>
            </a:r>
            <a:r>
              <a:rPr dirty="0"/>
              <a:t>scale </a:t>
            </a:r>
            <a:r>
              <a:rPr spc="-484" dirty="0"/>
              <a:t> </a:t>
            </a:r>
            <a:r>
              <a:rPr spc="-5" dirty="0"/>
              <a:t>maps</a:t>
            </a:r>
            <a:r>
              <a:rPr spc="-90" dirty="0"/>
              <a:t> </a:t>
            </a:r>
            <a:r>
              <a:rPr spc="-10" dirty="0"/>
              <a:t>directly</a:t>
            </a:r>
            <a:r>
              <a:rPr spc="-75" dirty="0"/>
              <a:t> </a:t>
            </a:r>
            <a:r>
              <a:rPr spc="-5" dirty="0"/>
              <a:t>in</a:t>
            </a:r>
            <a:r>
              <a:rPr spc="-55" dirty="0"/>
              <a:t> </a:t>
            </a:r>
            <a:r>
              <a:rPr spc="-5" dirty="0"/>
              <a:t>the</a:t>
            </a:r>
            <a:r>
              <a:rPr spc="-70" dirty="0"/>
              <a:t> </a:t>
            </a:r>
            <a:r>
              <a:rPr dirty="0"/>
              <a:t>field.</a:t>
            </a:r>
          </a:p>
          <a:p>
            <a:pPr marL="288925" marR="35560" indent="-274955">
              <a:lnSpc>
                <a:spcPts val="1920"/>
              </a:lnSpc>
              <a:spcBef>
                <a:spcPts val="459"/>
              </a:spcBef>
              <a:buClr>
                <a:srgbClr val="0AD0D9"/>
              </a:buClr>
              <a:buSzPct val="95000"/>
              <a:buFont typeface="Segoe UI Symbol"/>
              <a:buChar char="⚫"/>
              <a:tabLst>
                <a:tab pos="288925" algn="l"/>
                <a:tab pos="289560" algn="l"/>
              </a:tabLst>
            </a:pPr>
            <a:r>
              <a:rPr spc="-5" dirty="0"/>
              <a:t>As</a:t>
            </a:r>
            <a:r>
              <a:rPr spc="-80" dirty="0"/>
              <a:t> </a:t>
            </a:r>
            <a:r>
              <a:rPr spc="-5" dirty="0"/>
              <a:t>surveying</a:t>
            </a:r>
            <a:r>
              <a:rPr spc="-65" dirty="0"/>
              <a:t> </a:t>
            </a:r>
            <a:r>
              <a:rPr dirty="0"/>
              <a:t>and</a:t>
            </a:r>
            <a:r>
              <a:rPr spc="-25" dirty="0"/>
              <a:t> </a:t>
            </a:r>
            <a:r>
              <a:rPr spc="-10" dirty="0"/>
              <a:t>plotting</a:t>
            </a:r>
            <a:r>
              <a:rPr spc="-80" dirty="0"/>
              <a:t> </a:t>
            </a:r>
            <a:r>
              <a:rPr spc="-10" dirty="0"/>
              <a:t>are</a:t>
            </a:r>
            <a:r>
              <a:rPr spc="-105" dirty="0"/>
              <a:t> </a:t>
            </a:r>
            <a:r>
              <a:rPr spc="-5" dirty="0"/>
              <a:t>done</a:t>
            </a:r>
            <a:r>
              <a:rPr spc="-90" dirty="0"/>
              <a:t> </a:t>
            </a:r>
            <a:r>
              <a:rPr spc="-5" dirty="0"/>
              <a:t>simultaneously</a:t>
            </a:r>
            <a:r>
              <a:rPr spc="-65" dirty="0"/>
              <a:t> </a:t>
            </a:r>
            <a:r>
              <a:rPr spc="-5" dirty="0"/>
              <a:t>in</a:t>
            </a:r>
            <a:r>
              <a:rPr spc="-55" dirty="0"/>
              <a:t> </a:t>
            </a:r>
            <a:r>
              <a:rPr spc="-5" dirty="0"/>
              <a:t>the</a:t>
            </a:r>
            <a:r>
              <a:rPr spc="-65" dirty="0"/>
              <a:t> </a:t>
            </a:r>
            <a:r>
              <a:rPr spc="5" dirty="0"/>
              <a:t>field,</a:t>
            </a:r>
            <a:r>
              <a:rPr spc="-45" dirty="0"/>
              <a:t> </a:t>
            </a:r>
            <a:r>
              <a:rPr spc="-10" dirty="0"/>
              <a:t>chances </a:t>
            </a:r>
            <a:r>
              <a:rPr spc="-484" dirty="0"/>
              <a:t> </a:t>
            </a:r>
            <a:r>
              <a:rPr dirty="0"/>
              <a:t>of</a:t>
            </a:r>
            <a:r>
              <a:rPr spc="-20" dirty="0"/>
              <a:t> </a:t>
            </a:r>
            <a:r>
              <a:rPr spc="-15" dirty="0"/>
              <a:t>getting</a:t>
            </a:r>
            <a:r>
              <a:rPr spc="-90" dirty="0"/>
              <a:t> </a:t>
            </a:r>
            <a:r>
              <a:rPr dirty="0"/>
              <a:t>omission</a:t>
            </a:r>
            <a:r>
              <a:rPr spc="-110" dirty="0"/>
              <a:t> </a:t>
            </a:r>
            <a:r>
              <a:rPr dirty="0"/>
              <a:t>of</a:t>
            </a:r>
            <a:r>
              <a:rPr spc="-15" dirty="0"/>
              <a:t> </a:t>
            </a:r>
            <a:r>
              <a:rPr spc="-10" dirty="0"/>
              <a:t>any</a:t>
            </a:r>
            <a:r>
              <a:rPr spc="-100" dirty="0"/>
              <a:t> </a:t>
            </a:r>
            <a:r>
              <a:rPr spc="-5" dirty="0"/>
              <a:t>detail</a:t>
            </a:r>
            <a:r>
              <a:rPr spc="-75" dirty="0"/>
              <a:t> </a:t>
            </a:r>
            <a:r>
              <a:rPr spc="-15" dirty="0"/>
              <a:t>get</a:t>
            </a:r>
            <a:r>
              <a:rPr spc="-60" dirty="0"/>
              <a:t> </a:t>
            </a:r>
            <a:r>
              <a:rPr spc="-5" dirty="0"/>
              <a:t>less.</a:t>
            </a:r>
          </a:p>
          <a:p>
            <a:pPr marL="288925" marR="258445" indent="-274955">
              <a:lnSpc>
                <a:spcPct val="80000"/>
              </a:lnSpc>
              <a:spcBef>
                <a:spcPts val="500"/>
              </a:spcBef>
              <a:buClr>
                <a:srgbClr val="0AD0D9"/>
              </a:buClr>
              <a:buSzPct val="95000"/>
              <a:buFont typeface="Segoe UI Symbol"/>
              <a:buChar char="⚫"/>
              <a:tabLst>
                <a:tab pos="288925" algn="l"/>
                <a:tab pos="289560" algn="l"/>
              </a:tabLst>
            </a:pPr>
            <a:r>
              <a:rPr spc="-5" dirty="0"/>
              <a:t>The </a:t>
            </a:r>
            <a:r>
              <a:rPr spc="-10" dirty="0"/>
              <a:t>plotting </a:t>
            </a:r>
            <a:r>
              <a:rPr spc="-5" dirty="0"/>
              <a:t>details can </a:t>
            </a:r>
            <a:r>
              <a:rPr spc="-10" dirty="0"/>
              <a:t>immediately </a:t>
            </a:r>
            <a:r>
              <a:rPr spc="-15" dirty="0"/>
              <a:t>get </a:t>
            </a:r>
            <a:r>
              <a:rPr spc="-10" dirty="0"/>
              <a:t>compared </a:t>
            </a:r>
            <a:r>
              <a:rPr spc="-5" dirty="0"/>
              <a:t>with the </a:t>
            </a:r>
            <a:r>
              <a:rPr dirty="0"/>
              <a:t>actual </a:t>
            </a:r>
            <a:r>
              <a:rPr spc="5" dirty="0"/>
              <a:t> </a:t>
            </a:r>
            <a:r>
              <a:rPr spc="-5" dirty="0"/>
              <a:t>objects</a:t>
            </a:r>
            <a:r>
              <a:rPr spc="-95" dirty="0"/>
              <a:t> </a:t>
            </a:r>
            <a:r>
              <a:rPr spc="-5" dirty="0"/>
              <a:t>present</a:t>
            </a:r>
            <a:r>
              <a:rPr spc="-60" dirty="0"/>
              <a:t> </a:t>
            </a:r>
            <a:r>
              <a:rPr dirty="0"/>
              <a:t>in</a:t>
            </a:r>
            <a:r>
              <a:rPr spc="-65" dirty="0"/>
              <a:t> </a:t>
            </a:r>
            <a:r>
              <a:rPr spc="-5" dirty="0"/>
              <a:t>the</a:t>
            </a:r>
            <a:r>
              <a:rPr spc="-55" dirty="0"/>
              <a:t> </a:t>
            </a:r>
            <a:r>
              <a:rPr spc="5" dirty="0"/>
              <a:t>field.</a:t>
            </a:r>
            <a:r>
              <a:rPr spc="-45" dirty="0"/>
              <a:t> </a:t>
            </a:r>
            <a:r>
              <a:rPr spc="-5" dirty="0"/>
              <a:t>Thus</a:t>
            </a:r>
            <a:r>
              <a:rPr spc="-100" dirty="0"/>
              <a:t> </a:t>
            </a:r>
            <a:r>
              <a:rPr spc="-5" dirty="0"/>
              <a:t>errors</a:t>
            </a:r>
            <a:r>
              <a:rPr spc="-114" dirty="0"/>
              <a:t> </a:t>
            </a:r>
            <a:r>
              <a:rPr dirty="0"/>
              <a:t>as</a:t>
            </a:r>
            <a:r>
              <a:rPr spc="-80" dirty="0"/>
              <a:t> </a:t>
            </a:r>
            <a:r>
              <a:rPr spc="-15" dirty="0"/>
              <a:t>well</a:t>
            </a:r>
            <a:r>
              <a:rPr spc="-55" dirty="0"/>
              <a:t> </a:t>
            </a:r>
            <a:r>
              <a:rPr dirty="0"/>
              <a:t>as</a:t>
            </a:r>
            <a:r>
              <a:rPr spc="-90" dirty="0"/>
              <a:t> </a:t>
            </a:r>
            <a:r>
              <a:rPr spc="-10" dirty="0"/>
              <a:t>accuracy</a:t>
            </a:r>
            <a:r>
              <a:rPr spc="-95" dirty="0"/>
              <a:t> </a:t>
            </a:r>
            <a:r>
              <a:rPr dirty="0"/>
              <a:t>of</a:t>
            </a:r>
            <a:r>
              <a:rPr spc="10" dirty="0"/>
              <a:t> </a:t>
            </a:r>
            <a:r>
              <a:rPr spc="-5" dirty="0"/>
              <a:t>the</a:t>
            </a:r>
            <a:r>
              <a:rPr spc="-80" dirty="0"/>
              <a:t> </a:t>
            </a:r>
            <a:r>
              <a:rPr dirty="0"/>
              <a:t>plot </a:t>
            </a:r>
            <a:r>
              <a:rPr spc="-484" dirty="0"/>
              <a:t> </a:t>
            </a:r>
            <a:r>
              <a:rPr spc="-5" dirty="0"/>
              <a:t>can</a:t>
            </a:r>
            <a:r>
              <a:rPr spc="-40" dirty="0"/>
              <a:t> </a:t>
            </a:r>
            <a:r>
              <a:rPr spc="-5" dirty="0"/>
              <a:t>be</a:t>
            </a:r>
            <a:r>
              <a:rPr spc="-95" dirty="0"/>
              <a:t> </a:t>
            </a:r>
            <a:r>
              <a:rPr spc="-5" dirty="0"/>
              <a:t>ascertained</a:t>
            </a:r>
            <a:r>
              <a:rPr spc="-70" dirty="0"/>
              <a:t> </a:t>
            </a:r>
            <a:r>
              <a:rPr dirty="0"/>
              <a:t>as</a:t>
            </a:r>
            <a:r>
              <a:rPr spc="-55" dirty="0"/>
              <a:t> </a:t>
            </a:r>
            <a:r>
              <a:rPr spc="-5" dirty="0"/>
              <a:t>the</a:t>
            </a:r>
            <a:r>
              <a:rPr spc="-105" dirty="0"/>
              <a:t> </a:t>
            </a:r>
            <a:r>
              <a:rPr spc="-20" dirty="0"/>
              <a:t>work</a:t>
            </a:r>
            <a:r>
              <a:rPr spc="-65" dirty="0"/>
              <a:t> </a:t>
            </a:r>
            <a:r>
              <a:rPr spc="-5" dirty="0"/>
              <a:t>progresses</a:t>
            </a:r>
            <a:r>
              <a:rPr spc="-65" dirty="0"/>
              <a:t> </a:t>
            </a:r>
            <a:r>
              <a:rPr spc="-5" dirty="0"/>
              <a:t>in</a:t>
            </a:r>
            <a:r>
              <a:rPr spc="-65" dirty="0"/>
              <a:t> </a:t>
            </a:r>
            <a:r>
              <a:rPr spc="-5" dirty="0"/>
              <a:t>the</a:t>
            </a:r>
            <a:r>
              <a:rPr spc="-60" dirty="0"/>
              <a:t> </a:t>
            </a:r>
            <a:r>
              <a:rPr dirty="0"/>
              <a:t>field.</a:t>
            </a:r>
          </a:p>
          <a:p>
            <a:pPr marL="288925" marR="897255" indent="-274955">
              <a:lnSpc>
                <a:spcPct val="80000"/>
              </a:lnSpc>
              <a:spcBef>
                <a:spcPts val="480"/>
              </a:spcBef>
              <a:buClr>
                <a:srgbClr val="0AD0D9"/>
              </a:buClr>
              <a:buSzPct val="95000"/>
              <a:buFont typeface="Segoe UI Symbol"/>
              <a:buChar char="⚫"/>
              <a:tabLst>
                <a:tab pos="288925" algn="l"/>
                <a:tab pos="289560" algn="l"/>
              </a:tabLst>
            </a:pPr>
            <a:r>
              <a:rPr spc="-10" dirty="0"/>
              <a:t>Contours</a:t>
            </a:r>
            <a:r>
              <a:rPr spc="-130" dirty="0"/>
              <a:t> </a:t>
            </a:r>
            <a:r>
              <a:rPr dirty="0"/>
              <a:t>and</a:t>
            </a:r>
            <a:r>
              <a:rPr spc="-45" dirty="0"/>
              <a:t> </a:t>
            </a:r>
            <a:r>
              <a:rPr spc="5" dirty="0"/>
              <a:t>specific</a:t>
            </a:r>
            <a:r>
              <a:rPr spc="-50" dirty="0"/>
              <a:t> </a:t>
            </a:r>
            <a:r>
              <a:rPr spc="-5" dirty="0"/>
              <a:t>features</a:t>
            </a:r>
            <a:r>
              <a:rPr spc="-100" dirty="0"/>
              <a:t> </a:t>
            </a:r>
            <a:r>
              <a:rPr spc="-5" dirty="0"/>
              <a:t>can</a:t>
            </a:r>
            <a:r>
              <a:rPr spc="-25" dirty="0"/>
              <a:t> </a:t>
            </a:r>
            <a:r>
              <a:rPr spc="-5" dirty="0"/>
              <a:t>be</a:t>
            </a:r>
            <a:r>
              <a:rPr spc="-80" dirty="0"/>
              <a:t> </a:t>
            </a:r>
            <a:r>
              <a:rPr spc="-10" dirty="0"/>
              <a:t>represented</a:t>
            </a:r>
            <a:r>
              <a:rPr spc="-75" dirty="0"/>
              <a:t> </a:t>
            </a:r>
            <a:r>
              <a:rPr dirty="0"/>
              <a:t>and</a:t>
            </a:r>
            <a:r>
              <a:rPr spc="-45" dirty="0"/>
              <a:t> </a:t>
            </a:r>
            <a:r>
              <a:rPr spc="-10" dirty="0"/>
              <a:t>checked </a:t>
            </a:r>
            <a:r>
              <a:rPr spc="-490" dirty="0"/>
              <a:t> </a:t>
            </a:r>
            <a:r>
              <a:rPr spc="-15" dirty="0"/>
              <a:t>conveniently</a:t>
            </a:r>
            <a:r>
              <a:rPr spc="-135" dirty="0"/>
              <a:t> </a:t>
            </a:r>
            <a:r>
              <a:rPr dirty="0"/>
              <a:t>as</a:t>
            </a:r>
            <a:r>
              <a:rPr spc="-50" dirty="0"/>
              <a:t> </a:t>
            </a:r>
            <a:r>
              <a:rPr spc="-5" dirty="0"/>
              <a:t>the</a:t>
            </a:r>
            <a:r>
              <a:rPr spc="-100" dirty="0"/>
              <a:t> </a:t>
            </a:r>
            <a:r>
              <a:rPr spc="-5" dirty="0"/>
              <a:t>whole</a:t>
            </a:r>
            <a:r>
              <a:rPr spc="-105" dirty="0"/>
              <a:t> </a:t>
            </a:r>
            <a:r>
              <a:rPr spc="-10" dirty="0"/>
              <a:t>area</a:t>
            </a:r>
            <a:r>
              <a:rPr spc="-40" dirty="0"/>
              <a:t> </a:t>
            </a:r>
            <a:r>
              <a:rPr spc="-5" dirty="0"/>
              <a:t>is</a:t>
            </a:r>
            <a:r>
              <a:rPr spc="-40" dirty="0"/>
              <a:t> </a:t>
            </a:r>
            <a:r>
              <a:rPr spc="-5" dirty="0"/>
              <a:t>in</a:t>
            </a:r>
            <a:r>
              <a:rPr spc="-95" dirty="0"/>
              <a:t> </a:t>
            </a:r>
            <a:r>
              <a:rPr dirty="0"/>
              <a:t>view</a:t>
            </a:r>
            <a:r>
              <a:rPr spc="-105" dirty="0"/>
              <a:t> </a:t>
            </a:r>
            <a:r>
              <a:rPr dirty="0"/>
              <a:t>at</a:t>
            </a:r>
            <a:r>
              <a:rPr spc="-70" dirty="0"/>
              <a:t> </a:t>
            </a:r>
            <a:r>
              <a:rPr spc="-5" dirty="0"/>
              <a:t>the</a:t>
            </a:r>
            <a:r>
              <a:rPr spc="-75" dirty="0"/>
              <a:t> </a:t>
            </a:r>
            <a:r>
              <a:rPr spc="-5" dirty="0"/>
              <a:t>time</a:t>
            </a:r>
            <a:r>
              <a:rPr spc="-100" dirty="0"/>
              <a:t> </a:t>
            </a:r>
            <a:r>
              <a:rPr dirty="0"/>
              <a:t>of</a:t>
            </a:r>
            <a:r>
              <a:rPr spc="15" dirty="0"/>
              <a:t> </a:t>
            </a:r>
            <a:r>
              <a:rPr spc="-15" dirty="0"/>
              <a:t>plotting.</a:t>
            </a:r>
          </a:p>
          <a:p>
            <a:pPr marL="288925" indent="-274955">
              <a:lnSpc>
                <a:spcPts val="2160"/>
              </a:lnSpc>
              <a:buClr>
                <a:srgbClr val="0AD0D9"/>
              </a:buClr>
              <a:buSzPct val="95000"/>
              <a:buFont typeface="Segoe UI Symbol"/>
              <a:buChar char="⚫"/>
              <a:tabLst>
                <a:tab pos="288925" algn="l"/>
                <a:tab pos="289560" algn="l"/>
              </a:tabLst>
            </a:pPr>
            <a:r>
              <a:rPr spc="-10" dirty="0"/>
              <a:t>Only</a:t>
            </a:r>
            <a:r>
              <a:rPr spc="-75" dirty="0"/>
              <a:t> </a:t>
            </a:r>
            <a:r>
              <a:rPr spc="-5" dirty="0"/>
              <a:t>relevant</a:t>
            </a:r>
            <a:r>
              <a:rPr spc="-125" dirty="0"/>
              <a:t> </a:t>
            </a:r>
            <a:r>
              <a:rPr spc="-5" dirty="0"/>
              <a:t>details</a:t>
            </a:r>
            <a:r>
              <a:rPr spc="-105" dirty="0"/>
              <a:t> </a:t>
            </a:r>
            <a:r>
              <a:rPr spc="-10" dirty="0"/>
              <a:t>are</a:t>
            </a:r>
            <a:r>
              <a:rPr spc="-55" dirty="0"/>
              <a:t> </a:t>
            </a:r>
            <a:r>
              <a:rPr spc="-5" dirty="0"/>
              <a:t>located</a:t>
            </a:r>
            <a:r>
              <a:rPr spc="-20" dirty="0"/>
              <a:t> </a:t>
            </a:r>
            <a:r>
              <a:rPr spc="-5" dirty="0"/>
              <a:t>because</a:t>
            </a:r>
            <a:r>
              <a:rPr spc="-65" dirty="0"/>
              <a:t> </a:t>
            </a:r>
            <a:r>
              <a:rPr spc="-5" dirty="0"/>
              <a:t>the</a:t>
            </a:r>
            <a:r>
              <a:rPr spc="-60" dirty="0"/>
              <a:t> </a:t>
            </a:r>
            <a:r>
              <a:rPr spc="-5" dirty="0"/>
              <a:t>map</a:t>
            </a:r>
            <a:r>
              <a:rPr spc="-45" dirty="0"/>
              <a:t> </a:t>
            </a:r>
            <a:r>
              <a:rPr spc="-5" dirty="0"/>
              <a:t>is</a:t>
            </a:r>
            <a:r>
              <a:rPr spc="-90" dirty="0"/>
              <a:t> </a:t>
            </a:r>
            <a:r>
              <a:rPr spc="-15" dirty="0"/>
              <a:t>drawn</a:t>
            </a:r>
            <a:r>
              <a:rPr spc="-100" dirty="0"/>
              <a:t> </a:t>
            </a:r>
            <a:r>
              <a:rPr dirty="0"/>
              <a:t>as</a:t>
            </a:r>
            <a:r>
              <a:rPr spc="-55" dirty="0"/>
              <a:t> </a:t>
            </a:r>
            <a:r>
              <a:rPr spc="-5" dirty="0"/>
              <a:t>the</a:t>
            </a:r>
          </a:p>
          <a:p>
            <a:pPr marL="288925">
              <a:lnSpc>
                <a:spcPts val="2160"/>
              </a:lnSpc>
            </a:pPr>
            <a:r>
              <a:rPr dirty="0"/>
              <a:t>survey</a:t>
            </a:r>
            <a:r>
              <a:rPr spc="-105" dirty="0"/>
              <a:t> </a:t>
            </a:r>
            <a:r>
              <a:rPr spc="-5" dirty="0"/>
              <a:t>progresses.</a:t>
            </a:r>
            <a:r>
              <a:rPr spc="-40" dirty="0"/>
              <a:t> </a:t>
            </a:r>
            <a:r>
              <a:rPr spc="-5" dirty="0"/>
              <a:t>Irrelevant</a:t>
            </a:r>
            <a:r>
              <a:rPr spc="-130" dirty="0"/>
              <a:t> </a:t>
            </a:r>
            <a:r>
              <a:rPr spc="-5" dirty="0"/>
              <a:t>details</a:t>
            </a:r>
            <a:r>
              <a:rPr spc="-110" dirty="0"/>
              <a:t> </a:t>
            </a:r>
            <a:r>
              <a:rPr spc="-15" dirty="0"/>
              <a:t>get</a:t>
            </a:r>
            <a:r>
              <a:rPr spc="-105" dirty="0"/>
              <a:t> </a:t>
            </a:r>
            <a:r>
              <a:rPr spc="-10" dirty="0"/>
              <a:t>omitted</a:t>
            </a:r>
            <a:r>
              <a:rPr spc="-40" dirty="0"/>
              <a:t> </a:t>
            </a:r>
            <a:r>
              <a:rPr dirty="0"/>
              <a:t>in</a:t>
            </a:r>
            <a:r>
              <a:rPr spc="-55" dirty="0"/>
              <a:t> </a:t>
            </a:r>
            <a:r>
              <a:rPr spc="-5" dirty="0"/>
              <a:t>the</a:t>
            </a:r>
            <a:r>
              <a:rPr spc="-70" dirty="0"/>
              <a:t> </a:t>
            </a:r>
            <a:r>
              <a:rPr spc="5" dirty="0"/>
              <a:t>field</a:t>
            </a:r>
            <a:r>
              <a:rPr spc="-10" dirty="0"/>
              <a:t> itself.</a:t>
            </a:r>
          </a:p>
          <a:p>
            <a:pPr marL="288925" marR="5080" indent="-274955">
              <a:lnSpc>
                <a:spcPts val="1920"/>
              </a:lnSpc>
              <a:spcBef>
                <a:spcPts val="465"/>
              </a:spcBef>
              <a:buClr>
                <a:srgbClr val="0AD0D9"/>
              </a:buClr>
              <a:buSzPct val="95000"/>
              <a:buFont typeface="Segoe UI Symbol"/>
              <a:buChar char="⚫"/>
              <a:tabLst>
                <a:tab pos="288925" algn="l"/>
                <a:tab pos="289560" algn="l"/>
              </a:tabLst>
            </a:pPr>
            <a:r>
              <a:rPr spc="-5" dirty="0"/>
              <a:t>The</a:t>
            </a:r>
            <a:r>
              <a:rPr spc="-85" dirty="0"/>
              <a:t> </a:t>
            </a:r>
            <a:r>
              <a:rPr spc="-5" dirty="0"/>
              <a:t>plane</a:t>
            </a:r>
            <a:r>
              <a:rPr spc="-60" dirty="0"/>
              <a:t> </a:t>
            </a:r>
            <a:r>
              <a:rPr spc="-5" dirty="0"/>
              <a:t>table</a:t>
            </a:r>
            <a:r>
              <a:rPr spc="-90" dirty="0"/>
              <a:t> </a:t>
            </a:r>
            <a:r>
              <a:rPr dirty="0"/>
              <a:t>survey</a:t>
            </a:r>
            <a:r>
              <a:rPr spc="-70" dirty="0"/>
              <a:t> </a:t>
            </a:r>
            <a:r>
              <a:rPr spc="-5" dirty="0"/>
              <a:t>is</a:t>
            </a:r>
            <a:r>
              <a:rPr spc="-90" dirty="0"/>
              <a:t> </a:t>
            </a:r>
            <a:r>
              <a:rPr spc="-15" dirty="0"/>
              <a:t>generally</a:t>
            </a:r>
            <a:r>
              <a:rPr spc="-55" dirty="0"/>
              <a:t> </a:t>
            </a:r>
            <a:r>
              <a:rPr spc="-10" dirty="0"/>
              <a:t>more</a:t>
            </a:r>
            <a:r>
              <a:rPr spc="-105" dirty="0"/>
              <a:t> </a:t>
            </a:r>
            <a:r>
              <a:rPr spc="-10" dirty="0"/>
              <a:t>rapid</a:t>
            </a:r>
            <a:r>
              <a:rPr spc="-45" dirty="0"/>
              <a:t> </a:t>
            </a:r>
            <a:r>
              <a:rPr dirty="0"/>
              <a:t>and</a:t>
            </a:r>
            <a:r>
              <a:rPr spc="5" dirty="0"/>
              <a:t> </a:t>
            </a:r>
            <a:r>
              <a:rPr dirty="0"/>
              <a:t>less</a:t>
            </a:r>
            <a:r>
              <a:rPr spc="-80" dirty="0"/>
              <a:t> </a:t>
            </a:r>
            <a:r>
              <a:rPr spc="-10" dirty="0"/>
              <a:t>costly</a:t>
            </a:r>
            <a:r>
              <a:rPr spc="-85" dirty="0"/>
              <a:t> </a:t>
            </a:r>
            <a:r>
              <a:rPr spc="-5" dirty="0"/>
              <a:t>than</a:t>
            </a:r>
            <a:r>
              <a:rPr spc="-45" dirty="0"/>
              <a:t> </a:t>
            </a:r>
            <a:r>
              <a:rPr spc="-5" dirty="0"/>
              <a:t>most </a:t>
            </a:r>
            <a:r>
              <a:rPr spc="-490" dirty="0"/>
              <a:t> </a:t>
            </a:r>
            <a:r>
              <a:rPr dirty="0"/>
              <a:t>other</a:t>
            </a:r>
            <a:r>
              <a:rPr spc="-114" dirty="0"/>
              <a:t> </a:t>
            </a:r>
            <a:r>
              <a:rPr spc="-5" dirty="0"/>
              <a:t>types</a:t>
            </a:r>
            <a:r>
              <a:rPr spc="-90" dirty="0"/>
              <a:t> </a:t>
            </a:r>
            <a:r>
              <a:rPr dirty="0"/>
              <a:t>of</a:t>
            </a:r>
            <a:r>
              <a:rPr spc="10" dirty="0"/>
              <a:t> </a:t>
            </a:r>
            <a:r>
              <a:rPr spc="-30" dirty="0"/>
              <a:t>survey.</a:t>
            </a:r>
          </a:p>
          <a:p>
            <a:pPr marL="288925" marR="137795" indent="-274955">
              <a:lnSpc>
                <a:spcPct val="80000"/>
              </a:lnSpc>
              <a:spcBef>
                <a:spcPts val="495"/>
              </a:spcBef>
              <a:buClr>
                <a:srgbClr val="0AD0D9"/>
              </a:buClr>
              <a:buSzPct val="95000"/>
              <a:buFont typeface="Segoe UI Symbol"/>
              <a:buChar char="⚫"/>
              <a:tabLst>
                <a:tab pos="288925" algn="l"/>
                <a:tab pos="289560" algn="l"/>
              </a:tabLst>
            </a:pPr>
            <a:r>
              <a:rPr spc="-5" dirty="0"/>
              <a:t>As the instruments used </a:t>
            </a:r>
            <a:r>
              <a:rPr spc="-10" dirty="0"/>
              <a:t>are </a:t>
            </a:r>
            <a:r>
              <a:rPr dirty="0"/>
              <a:t>simple, </a:t>
            </a:r>
            <a:r>
              <a:rPr spc="-5" dirty="0"/>
              <a:t>not much </a:t>
            </a:r>
            <a:r>
              <a:rPr dirty="0"/>
              <a:t>skill </a:t>
            </a:r>
            <a:r>
              <a:rPr spc="-5" dirty="0"/>
              <a:t>for operation </a:t>
            </a:r>
            <a:r>
              <a:rPr dirty="0"/>
              <a:t>of </a:t>
            </a:r>
            <a:r>
              <a:rPr spc="5" dirty="0"/>
              <a:t> </a:t>
            </a:r>
            <a:r>
              <a:rPr spc="-5" dirty="0"/>
              <a:t>instruments</a:t>
            </a:r>
            <a:r>
              <a:rPr spc="-75" dirty="0"/>
              <a:t> </a:t>
            </a:r>
            <a:r>
              <a:rPr spc="-5" dirty="0"/>
              <a:t>is</a:t>
            </a:r>
            <a:r>
              <a:rPr spc="-65" dirty="0"/>
              <a:t> </a:t>
            </a:r>
            <a:r>
              <a:rPr spc="-5" dirty="0"/>
              <a:t>required.</a:t>
            </a:r>
            <a:r>
              <a:rPr spc="-50" dirty="0"/>
              <a:t> </a:t>
            </a:r>
            <a:r>
              <a:rPr spc="-5" dirty="0"/>
              <a:t>This</a:t>
            </a:r>
            <a:r>
              <a:rPr spc="-45" dirty="0"/>
              <a:t> </a:t>
            </a:r>
            <a:r>
              <a:rPr spc="-5" dirty="0"/>
              <a:t>method</a:t>
            </a:r>
            <a:r>
              <a:rPr spc="-70" dirty="0"/>
              <a:t> </a:t>
            </a:r>
            <a:r>
              <a:rPr dirty="0"/>
              <a:t>of</a:t>
            </a:r>
            <a:r>
              <a:rPr spc="5" dirty="0"/>
              <a:t> </a:t>
            </a:r>
            <a:r>
              <a:rPr dirty="0"/>
              <a:t>survey</a:t>
            </a:r>
            <a:r>
              <a:rPr spc="-95" dirty="0"/>
              <a:t> </a:t>
            </a:r>
            <a:r>
              <a:rPr spc="-10" dirty="0"/>
              <a:t>requires</a:t>
            </a:r>
            <a:r>
              <a:rPr spc="-50" dirty="0"/>
              <a:t> </a:t>
            </a:r>
            <a:r>
              <a:rPr spc="-5" dirty="0"/>
              <a:t>no</a:t>
            </a:r>
            <a:r>
              <a:rPr spc="-75" dirty="0"/>
              <a:t> </a:t>
            </a:r>
            <a:r>
              <a:rPr spc="5" dirty="0"/>
              <a:t>field</a:t>
            </a:r>
            <a:r>
              <a:rPr dirty="0"/>
              <a:t> </a:t>
            </a:r>
            <a:r>
              <a:rPr spc="-5" dirty="0"/>
              <a:t>book.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0" dirty="0"/>
              <a:t>Disadvantage</a:t>
            </a:r>
            <a:r>
              <a:rPr spc="-65" dirty="0"/>
              <a:t> </a:t>
            </a:r>
            <a:r>
              <a:rPr spc="-5" dirty="0"/>
              <a:t>Of</a:t>
            </a:r>
            <a:r>
              <a:rPr spc="-30" dirty="0"/>
              <a:t> </a:t>
            </a:r>
            <a:r>
              <a:rPr dirty="0"/>
              <a:t>Plane</a:t>
            </a:r>
            <a:r>
              <a:rPr spc="-35" dirty="0"/>
              <a:t> </a:t>
            </a:r>
            <a:r>
              <a:rPr spc="-70" dirty="0"/>
              <a:t>Table </a:t>
            </a:r>
            <a:r>
              <a:rPr spc="-1005" dirty="0"/>
              <a:t> </a:t>
            </a:r>
            <a:r>
              <a:rPr spc="-10" dirty="0"/>
              <a:t>Surveying</a:t>
            </a:r>
          </a:p>
        </p:txBody>
      </p:sp>
      <p:sp>
        <p:nvSpPr>
          <p:cNvPr id="9" name="object 9"/>
          <p:cNvSpPr txBox="1"/>
          <p:nvPr/>
        </p:nvSpPr>
        <p:spPr>
          <a:xfrm>
            <a:off x="535940" y="1883790"/>
            <a:ext cx="7726680" cy="3976370"/>
          </a:xfrm>
          <a:prstGeom prst="rect">
            <a:avLst/>
          </a:prstGeom>
        </p:spPr>
        <p:txBody>
          <a:bodyPr vert="horz" wrap="square" lIns="0" tIns="83820" rIns="0" bIns="0" rtlCol="0">
            <a:spAutoFit/>
          </a:bodyPr>
          <a:lstStyle/>
          <a:p>
            <a:pPr marL="287020" marR="438150" indent="-274955">
              <a:lnSpc>
                <a:spcPts val="2300"/>
              </a:lnSpc>
              <a:spcBef>
                <a:spcPts val="660"/>
              </a:spcBef>
              <a:buClr>
                <a:srgbClr val="0AD0D9"/>
              </a:buClr>
              <a:buSzPct val="93750"/>
              <a:buFont typeface="Segoe UI Symbol"/>
              <a:buChar char="⚫"/>
              <a:tabLst>
                <a:tab pos="287655" algn="l"/>
              </a:tabLst>
            </a:pPr>
            <a:r>
              <a:rPr sz="2400" spc="-5" dirty="0">
                <a:latin typeface="Constantia"/>
                <a:cs typeface="Constantia"/>
              </a:rPr>
              <a:t>The</a:t>
            </a:r>
            <a:r>
              <a:rPr sz="2400" spc="-105" dirty="0">
                <a:latin typeface="Constantia"/>
                <a:cs typeface="Constantia"/>
              </a:rPr>
              <a:t> </a:t>
            </a:r>
            <a:r>
              <a:rPr sz="2400" dirty="0">
                <a:latin typeface="Constantia"/>
                <a:cs typeface="Constantia"/>
              </a:rPr>
              <a:t>plane</a:t>
            </a:r>
            <a:r>
              <a:rPr sz="2400" spc="-100" dirty="0">
                <a:latin typeface="Constantia"/>
                <a:cs typeface="Constantia"/>
              </a:rPr>
              <a:t> </a:t>
            </a:r>
            <a:r>
              <a:rPr sz="2400" spc="-5" dirty="0">
                <a:latin typeface="Constantia"/>
                <a:cs typeface="Constantia"/>
              </a:rPr>
              <a:t>table</a:t>
            </a:r>
            <a:r>
              <a:rPr sz="2400" spc="-120" dirty="0">
                <a:latin typeface="Constantia"/>
                <a:cs typeface="Constantia"/>
              </a:rPr>
              <a:t> </a:t>
            </a:r>
            <a:r>
              <a:rPr sz="2400" spc="-5" dirty="0">
                <a:latin typeface="Constantia"/>
                <a:cs typeface="Constantia"/>
              </a:rPr>
              <a:t>survey</a:t>
            </a:r>
            <a:r>
              <a:rPr sz="2400" spc="-70" dirty="0">
                <a:latin typeface="Constantia"/>
                <a:cs typeface="Constantia"/>
              </a:rPr>
              <a:t> </a:t>
            </a:r>
            <a:r>
              <a:rPr sz="2400" spc="-5" dirty="0">
                <a:latin typeface="Constantia"/>
                <a:cs typeface="Constantia"/>
              </a:rPr>
              <a:t>is</a:t>
            </a:r>
            <a:r>
              <a:rPr sz="2400" spc="-70" dirty="0">
                <a:latin typeface="Constantia"/>
                <a:cs typeface="Constantia"/>
              </a:rPr>
              <a:t> </a:t>
            </a:r>
            <a:r>
              <a:rPr sz="2400" spc="-5" dirty="0">
                <a:latin typeface="Constantia"/>
                <a:cs typeface="Constantia"/>
              </a:rPr>
              <a:t>not</a:t>
            </a:r>
            <a:r>
              <a:rPr sz="2400" spc="-90" dirty="0">
                <a:latin typeface="Constantia"/>
                <a:cs typeface="Constantia"/>
              </a:rPr>
              <a:t> </a:t>
            </a:r>
            <a:r>
              <a:rPr sz="2400" dirty="0">
                <a:latin typeface="Constantia"/>
                <a:cs typeface="Constantia"/>
              </a:rPr>
              <a:t>possible</a:t>
            </a:r>
            <a:r>
              <a:rPr sz="2400" spc="-65" dirty="0">
                <a:latin typeface="Constantia"/>
                <a:cs typeface="Constantia"/>
              </a:rPr>
              <a:t> </a:t>
            </a:r>
            <a:r>
              <a:rPr sz="2400" spc="-5" dirty="0">
                <a:latin typeface="Constantia"/>
                <a:cs typeface="Constantia"/>
              </a:rPr>
              <a:t>in</a:t>
            </a:r>
            <a:r>
              <a:rPr sz="2400" spc="-75" dirty="0">
                <a:latin typeface="Constantia"/>
                <a:cs typeface="Constantia"/>
              </a:rPr>
              <a:t> </a:t>
            </a:r>
            <a:r>
              <a:rPr sz="2400" spc="-15" dirty="0">
                <a:latin typeface="Constantia"/>
                <a:cs typeface="Constantia"/>
              </a:rPr>
              <a:t>unfavourable </a:t>
            </a:r>
            <a:r>
              <a:rPr sz="2400" spc="-590" dirty="0">
                <a:latin typeface="Constantia"/>
                <a:cs typeface="Constantia"/>
              </a:rPr>
              <a:t> </a:t>
            </a:r>
            <a:r>
              <a:rPr sz="2400" spc="-10" dirty="0">
                <a:latin typeface="Constantia"/>
                <a:cs typeface="Constantia"/>
              </a:rPr>
              <a:t>climates</a:t>
            </a:r>
            <a:r>
              <a:rPr sz="2400" spc="-105" dirty="0">
                <a:latin typeface="Constantia"/>
                <a:cs typeface="Constantia"/>
              </a:rPr>
              <a:t> </a:t>
            </a:r>
            <a:r>
              <a:rPr sz="2400" dirty="0">
                <a:latin typeface="Constantia"/>
                <a:cs typeface="Constantia"/>
              </a:rPr>
              <a:t>such</a:t>
            </a:r>
            <a:r>
              <a:rPr sz="2400" spc="-100" dirty="0">
                <a:latin typeface="Constantia"/>
                <a:cs typeface="Constantia"/>
              </a:rPr>
              <a:t> </a:t>
            </a:r>
            <a:r>
              <a:rPr sz="2400" dirty="0">
                <a:latin typeface="Constantia"/>
                <a:cs typeface="Constantia"/>
              </a:rPr>
              <a:t>as</a:t>
            </a:r>
            <a:r>
              <a:rPr sz="2400" spc="-75" dirty="0">
                <a:latin typeface="Constantia"/>
                <a:cs typeface="Constantia"/>
              </a:rPr>
              <a:t> </a:t>
            </a:r>
            <a:r>
              <a:rPr sz="2400" spc="-10" dirty="0">
                <a:latin typeface="Constantia"/>
                <a:cs typeface="Constantia"/>
              </a:rPr>
              <a:t>rain,</a:t>
            </a:r>
            <a:r>
              <a:rPr sz="2400" spc="-30" dirty="0">
                <a:latin typeface="Constantia"/>
                <a:cs typeface="Constantia"/>
              </a:rPr>
              <a:t> </a:t>
            </a:r>
            <a:r>
              <a:rPr sz="2400" spc="-5" dirty="0">
                <a:latin typeface="Constantia"/>
                <a:cs typeface="Constantia"/>
              </a:rPr>
              <a:t>fog</a:t>
            </a:r>
            <a:r>
              <a:rPr sz="2400" spc="-65" dirty="0">
                <a:latin typeface="Constantia"/>
                <a:cs typeface="Constantia"/>
              </a:rPr>
              <a:t> </a:t>
            </a:r>
            <a:r>
              <a:rPr sz="2400" spc="-10" dirty="0">
                <a:latin typeface="Constantia"/>
                <a:cs typeface="Constantia"/>
              </a:rPr>
              <a:t>etc.</a:t>
            </a:r>
            <a:endParaRPr sz="2400">
              <a:latin typeface="Constantia"/>
              <a:cs typeface="Constantia"/>
            </a:endParaRPr>
          </a:p>
          <a:p>
            <a:pPr marL="287020" marR="708025" indent="-274955">
              <a:lnSpc>
                <a:spcPct val="80000"/>
              </a:lnSpc>
              <a:spcBef>
                <a:spcPts val="600"/>
              </a:spcBef>
              <a:buClr>
                <a:srgbClr val="0AD0D9"/>
              </a:buClr>
              <a:buSzPct val="93750"/>
              <a:buFont typeface="Segoe UI Symbol"/>
              <a:buChar char="⚫"/>
              <a:tabLst>
                <a:tab pos="287655" algn="l"/>
              </a:tabLst>
            </a:pPr>
            <a:r>
              <a:rPr sz="2400" spc="-5" dirty="0">
                <a:latin typeface="Constantia"/>
                <a:cs typeface="Constantia"/>
              </a:rPr>
              <a:t>This</a:t>
            </a:r>
            <a:r>
              <a:rPr sz="2400" spc="-70" dirty="0">
                <a:latin typeface="Constantia"/>
                <a:cs typeface="Constantia"/>
              </a:rPr>
              <a:t> </a:t>
            </a:r>
            <a:r>
              <a:rPr sz="2400" spc="-5" dirty="0">
                <a:latin typeface="Constantia"/>
                <a:cs typeface="Constantia"/>
              </a:rPr>
              <a:t>method</a:t>
            </a:r>
            <a:r>
              <a:rPr sz="2400" spc="-70" dirty="0">
                <a:latin typeface="Constantia"/>
                <a:cs typeface="Constantia"/>
              </a:rPr>
              <a:t> </a:t>
            </a:r>
            <a:r>
              <a:rPr sz="2400" dirty="0">
                <a:latin typeface="Constantia"/>
                <a:cs typeface="Constantia"/>
              </a:rPr>
              <a:t>of </a:t>
            </a:r>
            <a:r>
              <a:rPr sz="2400" spc="-5" dirty="0">
                <a:latin typeface="Constantia"/>
                <a:cs typeface="Constantia"/>
              </a:rPr>
              <a:t>survey</a:t>
            </a:r>
            <a:r>
              <a:rPr sz="2400" spc="-60" dirty="0">
                <a:latin typeface="Constantia"/>
                <a:cs typeface="Constantia"/>
              </a:rPr>
              <a:t> </a:t>
            </a:r>
            <a:r>
              <a:rPr sz="2400" spc="-5" dirty="0">
                <a:latin typeface="Constantia"/>
                <a:cs typeface="Constantia"/>
              </a:rPr>
              <a:t>is</a:t>
            </a:r>
            <a:r>
              <a:rPr sz="2400" spc="-70" dirty="0">
                <a:latin typeface="Constantia"/>
                <a:cs typeface="Constantia"/>
              </a:rPr>
              <a:t> </a:t>
            </a:r>
            <a:r>
              <a:rPr sz="2400" spc="-5" dirty="0">
                <a:latin typeface="Constantia"/>
                <a:cs typeface="Constantia"/>
              </a:rPr>
              <a:t>not</a:t>
            </a:r>
            <a:r>
              <a:rPr sz="2400" spc="-120" dirty="0">
                <a:latin typeface="Constantia"/>
                <a:cs typeface="Constantia"/>
              </a:rPr>
              <a:t> </a:t>
            </a:r>
            <a:r>
              <a:rPr sz="2400" spc="-5" dirty="0">
                <a:latin typeface="Constantia"/>
                <a:cs typeface="Constantia"/>
              </a:rPr>
              <a:t>very</a:t>
            </a:r>
            <a:r>
              <a:rPr sz="2400" spc="-135" dirty="0">
                <a:latin typeface="Constantia"/>
                <a:cs typeface="Constantia"/>
              </a:rPr>
              <a:t> </a:t>
            </a:r>
            <a:r>
              <a:rPr sz="2400" spc="-20" dirty="0">
                <a:latin typeface="Constantia"/>
                <a:cs typeface="Constantia"/>
              </a:rPr>
              <a:t>accurate</a:t>
            </a:r>
            <a:r>
              <a:rPr sz="2400" spc="-110" dirty="0">
                <a:latin typeface="Constantia"/>
                <a:cs typeface="Constantia"/>
              </a:rPr>
              <a:t> </a:t>
            </a:r>
            <a:r>
              <a:rPr sz="2400" dirty="0">
                <a:latin typeface="Constantia"/>
                <a:cs typeface="Constantia"/>
              </a:rPr>
              <a:t>and</a:t>
            </a:r>
            <a:r>
              <a:rPr sz="2400" spc="-25" dirty="0">
                <a:latin typeface="Constantia"/>
                <a:cs typeface="Constantia"/>
              </a:rPr>
              <a:t> </a:t>
            </a:r>
            <a:r>
              <a:rPr sz="2400" spc="-5" dirty="0">
                <a:latin typeface="Constantia"/>
                <a:cs typeface="Constantia"/>
              </a:rPr>
              <a:t>thus </a:t>
            </a:r>
            <a:r>
              <a:rPr sz="2400" spc="-590" dirty="0">
                <a:latin typeface="Constantia"/>
                <a:cs typeface="Constantia"/>
              </a:rPr>
              <a:t> </a:t>
            </a:r>
            <a:r>
              <a:rPr sz="2400" spc="-5" dirty="0">
                <a:latin typeface="Constantia"/>
                <a:cs typeface="Constantia"/>
              </a:rPr>
              <a:t>unsuitable</a:t>
            </a:r>
            <a:r>
              <a:rPr sz="2400" spc="-80" dirty="0">
                <a:latin typeface="Constantia"/>
                <a:cs typeface="Constantia"/>
              </a:rPr>
              <a:t> </a:t>
            </a:r>
            <a:r>
              <a:rPr sz="2400" spc="-5" dirty="0">
                <a:latin typeface="Constantia"/>
                <a:cs typeface="Constantia"/>
              </a:rPr>
              <a:t>for</a:t>
            </a:r>
            <a:r>
              <a:rPr sz="2400" spc="-95" dirty="0">
                <a:latin typeface="Constantia"/>
                <a:cs typeface="Constantia"/>
              </a:rPr>
              <a:t> </a:t>
            </a:r>
            <a:r>
              <a:rPr sz="2400" spc="-20" dirty="0">
                <a:latin typeface="Constantia"/>
                <a:cs typeface="Constantia"/>
              </a:rPr>
              <a:t>large</a:t>
            </a:r>
            <a:r>
              <a:rPr sz="2400" spc="-105" dirty="0">
                <a:latin typeface="Constantia"/>
                <a:cs typeface="Constantia"/>
              </a:rPr>
              <a:t> </a:t>
            </a:r>
            <a:r>
              <a:rPr sz="2400" dirty="0">
                <a:latin typeface="Constantia"/>
                <a:cs typeface="Constantia"/>
              </a:rPr>
              <a:t>scale</a:t>
            </a:r>
            <a:r>
              <a:rPr sz="2400" spc="-114" dirty="0">
                <a:latin typeface="Constantia"/>
                <a:cs typeface="Constantia"/>
              </a:rPr>
              <a:t> </a:t>
            </a:r>
            <a:r>
              <a:rPr sz="2400" dirty="0">
                <a:latin typeface="Constantia"/>
                <a:cs typeface="Constantia"/>
              </a:rPr>
              <a:t>or</a:t>
            </a:r>
            <a:r>
              <a:rPr sz="2400" spc="-114" dirty="0">
                <a:latin typeface="Constantia"/>
                <a:cs typeface="Constantia"/>
              </a:rPr>
              <a:t> </a:t>
            </a:r>
            <a:r>
              <a:rPr sz="2400" spc="-5" dirty="0">
                <a:latin typeface="Constantia"/>
                <a:cs typeface="Constantia"/>
              </a:rPr>
              <a:t>precise</a:t>
            </a:r>
            <a:r>
              <a:rPr sz="2400" spc="-130" dirty="0">
                <a:latin typeface="Constantia"/>
                <a:cs typeface="Constantia"/>
              </a:rPr>
              <a:t> </a:t>
            </a:r>
            <a:r>
              <a:rPr sz="2400" spc="-20" dirty="0">
                <a:latin typeface="Constantia"/>
                <a:cs typeface="Constantia"/>
              </a:rPr>
              <a:t>work.</a:t>
            </a:r>
            <a:endParaRPr sz="2400">
              <a:latin typeface="Constantia"/>
              <a:cs typeface="Constantia"/>
            </a:endParaRPr>
          </a:p>
          <a:p>
            <a:pPr marL="287020" indent="-274955">
              <a:lnSpc>
                <a:spcPts val="2595"/>
              </a:lnSpc>
              <a:buClr>
                <a:srgbClr val="0AD0D9"/>
              </a:buClr>
              <a:buSzPct val="93750"/>
              <a:buFont typeface="Segoe UI Symbol"/>
              <a:buChar char="⚫"/>
              <a:tabLst>
                <a:tab pos="287655" algn="l"/>
              </a:tabLst>
            </a:pPr>
            <a:r>
              <a:rPr sz="2400" spc="-5" dirty="0">
                <a:latin typeface="Constantia"/>
                <a:cs typeface="Constantia"/>
              </a:rPr>
              <a:t>As</a:t>
            </a:r>
            <a:r>
              <a:rPr sz="2400" spc="-50" dirty="0">
                <a:latin typeface="Constantia"/>
                <a:cs typeface="Constantia"/>
              </a:rPr>
              <a:t> </a:t>
            </a:r>
            <a:r>
              <a:rPr sz="2400" spc="-5" dirty="0">
                <a:latin typeface="Constantia"/>
                <a:cs typeface="Constantia"/>
              </a:rPr>
              <a:t>no</a:t>
            </a:r>
            <a:r>
              <a:rPr sz="2400" spc="-60" dirty="0">
                <a:latin typeface="Constantia"/>
                <a:cs typeface="Constantia"/>
              </a:rPr>
              <a:t> </a:t>
            </a:r>
            <a:r>
              <a:rPr sz="2400" spc="5" dirty="0">
                <a:latin typeface="Constantia"/>
                <a:cs typeface="Constantia"/>
              </a:rPr>
              <a:t>field</a:t>
            </a:r>
            <a:r>
              <a:rPr sz="2400" spc="-15" dirty="0">
                <a:latin typeface="Constantia"/>
                <a:cs typeface="Constantia"/>
              </a:rPr>
              <a:t> </a:t>
            </a:r>
            <a:r>
              <a:rPr sz="2400" spc="-5" dirty="0">
                <a:latin typeface="Constantia"/>
                <a:cs typeface="Constantia"/>
              </a:rPr>
              <a:t>book is</a:t>
            </a:r>
            <a:r>
              <a:rPr sz="2400" spc="-55" dirty="0">
                <a:latin typeface="Constantia"/>
                <a:cs typeface="Constantia"/>
              </a:rPr>
              <a:t> </a:t>
            </a:r>
            <a:r>
              <a:rPr sz="2400" spc="-5" dirty="0">
                <a:latin typeface="Constantia"/>
                <a:cs typeface="Constantia"/>
              </a:rPr>
              <a:t>maintained,</a:t>
            </a:r>
            <a:r>
              <a:rPr sz="2400" spc="-45" dirty="0">
                <a:latin typeface="Constantia"/>
                <a:cs typeface="Constantia"/>
              </a:rPr>
              <a:t> </a:t>
            </a:r>
            <a:r>
              <a:rPr sz="2400" spc="-10" dirty="0">
                <a:latin typeface="Constantia"/>
                <a:cs typeface="Constantia"/>
              </a:rPr>
              <a:t>plotting</a:t>
            </a:r>
            <a:r>
              <a:rPr sz="2400" spc="-65" dirty="0">
                <a:latin typeface="Constantia"/>
                <a:cs typeface="Constantia"/>
              </a:rPr>
              <a:t> </a:t>
            </a:r>
            <a:r>
              <a:rPr sz="2400" dirty="0">
                <a:latin typeface="Constantia"/>
                <a:cs typeface="Constantia"/>
              </a:rPr>
              <a:t>at</a:t>
            </a:r>
            <a:r>
              <a:rPr sz="2400" spc="-114" dirty="0">
                <a:latin typeface="Constantia"/>
                <a:cs typeface="Constantia"/>
              </a:rPr>
              <a:t> </a:t>
            </a:r>
            <a:r>
              <a:rPr sz="2400" spc="-10" dirty="0">
                <a:latin typeface="Constantia"/>
                <a:cs typeface="Constantia"/>
              </a:rPr>
              <a:t>different</a:t>
            </a:r>
            <a:r>
              <a:rPr sz="2400" spc="-120" dirty="0">
                <a:latin typeface="Constantia"/>
                <a:cs typeface="Constantia"/>
              </a:rPr>
              <a:t> </a:t>
            </a:r>
            <a:r>
              <a:rPr sz="2400" spc="-5" dirty="0">
                <a:latin typeface="Constantia"/>
                <a:cs typeface="Constantia"/>
              </a:rPr>
              <a:t>scale</a:t>
            </a:r>
            <a:endParaRPr sz="2400">
              <a:latin typeface="Constantia"/>
              <a:cs typeface="Constantia"/>
            </a:endParaRPr>
          </a:p>
          <a:p>
            <a:pPr marL="287020">
              <a:lnSpc>
                <a:spcPts val="2595"/>
              </a:lnSpc>
            </a:pPr>
            <a:r>
              <a:rPr sz="2400" spc="-15" dirty="0">
                <a:latin typeface="Constantia"/>
                <a:cs typeface="Constantia"/>
              </a:rPr>
              <a:t>require</a:t>
            </a:r>
            <a:r>
              <a:rPr sz="2400" spc="-114" dirty="0">
                <a:latin typeface="Constantia"/>
                <a:cs typeface="Constantia"/>
              </a:rPr>
              <a:t> </a:t>
            </a:r>
            <a:r>
              <a:rPr sz="2400" dirty="0">
                <a:latin typeface="Constantia"/>
                <a:cs typeface="Constantia"/>
              </a:rPr>
              <a:t>full</a:t>
            </a:r>
            <a:r>
              <a:rPr sz="2400" spc="-80" dirty="0">
                <a:latin typeface="Constantia"/>
                <a:cs typeface="Constantia"/>
              </a:rPr>
              <a:t> </a:t>
            </a:r>
            <a:r>
              <a:rPr sz="2400" spc="-15" dirty="0">
                <a:latin typeface="Constantia"/>
                <a:cs typeface="Constantia"/>
              </a:rPr>
              <a:t>exercise.</a:t>
            </a:r>
            <a:endParaRPr sz="2400">
              <a:latin typeface="Constantia"/>
              <a:cs typeface="Constantia"/>
            </a:endParaRPr>
          </a:p>
          <a:p>
            <a:pPr marL="287020" marR="33655" indent="-274955">
              <a:lnSpc>
                <a:spcPts val="2300"/>
              </a:lnSpc>
              <a:spcBef>
                <a:spcPts val="560"/>
              </a:spcBef>
              <a:buClr>
                <a:srgbClr val="0AD0D9"/>
              </a:buClr>
              <a:buSzPct val="93750"/>
              <a:buFont typeface="Segoe UI Symbol"/>
              <a:buChar char="⚫"/>
              <a:tabLst>
                <a:tab pos="287655" algn="l"/>
              </a:tabLst>
            </a:pPr>
            <a:r>
              <a:rPr sz="2400" spc="-5" dirty="0">
                <a:latin typeface="Constantia"/>
                <a:cs typeface="Constantia"/>
              </a:rPr>
              <a:t>The</a:t>
            </a:r>
            <a:r>
              <a:rPr sz="2400" spc="-75" dirty="0">
                <a:latin typeface="Constantia"/>
                <a:cs typeface="Constantia"/>
              </a:rPr>
              <a:t> </a:t>
            </a:r>
            <a:r>
              <a:rPr sz="2400" spc="-5" dirty="0">
                <a:latin typeface="Constantia"/>
                <a:cs typeface="Constantia"/>
              </a:rPr>
              <a:t>method</a:t>
            </a:r>
            <a:r>
              <a:rPr sz="2400" spc="-35" dirty="0">
                <a:latin typeface="Constantia"/>
                <a:cs typeface="Constantia"/>
              </a:rPr>
              <a:t> </a:t>
            </a:r>
            <a:r>
              <a:rPr sz="2400" spc="-10" dirty="0">
                <a:latin typeface="Constantia"/>
                <a:cs typeface="Constantia"/>
              </a:rPr>
              <a:t>requires</a:t>
            </a:r>
            <a:r>
              <a:rPr sz="2400" spc="-75" dirty="0">
                <a:latin typeface="Constantia"/>
                <a:cs typeface="Constantia"/>
              </a:rPr>
              <a:t> </a:t>
            </a:r>
            <a:r>
              <a:rPr sz="2400" spc="-20" dirty="0">
                <a:latin typeface="Constantia"/>
                <a:cs typeface="Constantia"/>
              </a:rPr>
              <a:t>large</a:t>
            </a:r>
            <a:r>
              <a:rPr sz="2400" spc="-114" dirty="0">
                <a:latin typeface="Constantia"/>
                <a:cs typeface="Constantia"/>
              </a:rPr>
              <a:t> </a:t>
            </a:r>
            <a:r>
              <a:rPr sz="2400" spc="-5" dirty="0">
                <a:latin typeface="Constantia"/>
                <a:cs typeface="Constantia"/>
              </a:rPr>
              <a:t>amount</a:t>
            </a:r>
            <a:r>
              <a:rPr sz="2400" spc="-120" dirty="0">
                <a:latin typeface="Constantia"/>
                <a:cs typeface="Constantia"/>
              </a:rPr>
              <a:t> </a:t>
            </a:r>
            <a:r>
              <a:rPr sz="2400" dirty="0">
                <a:latin typeface="Constantia"/>
                <a:cs typeface="Constantia"/>
              </a:rPr>
              <a:t>of</a:t>
            </a:r>
            <a:r>
              <a:rPr sz="2400" spc="25" dirty="0">
                <a:latin typeface="Constantia"/>
                <a:cs typeface="Constantia"/>
              </a:rPr>
              <a:t> </a:t>
            </a:r>
            <a:r>
              <a:rPr sz="2400" spc="-5" dirty="0">
                <a:latin typeface="Constantia"/>
                <a:cs typeface="Constantia"/>
              </a:rPr>
              <a:t>time</a:t>
            </a:r>
            <a:r>
              <a:rPr sz="2400" spc="-105" dirty="0">
                <a:latin typeface="Constantia"/>
                <a:cs typeface="Constantia"/>
              </a:rPr>
              <a:t> </a:t>
            </a:r>
            <a:r>
              <a:rPr sz="2400" spc="-20" dirty="0">
                <a:latin typeface="Constantia"/>
                <a:cs typeface="Constantia"/>
              </a:rPr>
              <a:t>to</a:t>
            </a:r>
            <a:r>
              <a:rPr sz="2400" spc="-65" dirty="0">
                <a:latin typeface="Constantia"/>
                <a:cs typeface="Constantia"/>
              </a:rPr>
              <a:t> </a:t>
            </a:r>
            <a:r>
              <a:rPr sz="2400" spc="-5" dirty="0">
                <a:latin typeface="Constantia"/>
                <a:cs typeface="Constantia"/>
              </a:rPr>
              <a:t>be</a:t>
            </a:r>
            <a:r>
              <a:rPr sz="2400" spc="-110" dirty="0">
                <a:latin typeface="Constantia"/>
                <a:cs typeface="Constantia"/>
              </a:rPr>
              <a:t> </a:t>
            </a:r>
            <a:r>
              <a:rPr sz="2400" dirty="0">
                <a:latin typeface="Constantia"/>
                <a:cs typeface="Constantia"/>
              </a:rPr>
              <a:t>spent</a:t>
            </a:r>
            <a:r>
              <a:rPr sz="2400" spc="-60" dirty="0">
                <a:latin typeface="Constantia"/>
                <a:cs typeface="Constantia"/>
              </a:rPr>
              <a:t> </a:t>
            </a:r>
            <a:r>
              <a:rPr sz="2400" spc="-5" dirty="0">
                <a:latin typeface="Constantia"/>
                <a:cs typeface="Constantia"/>
              </a:rPr>
              <a:t>in </a:t>
            </a:r>
            <a:r>
              <a:rPr sz="2400" spc="-590" dirty="0">
                <a:latin typeface="Constantia"/>
                <a:cs typeface="Constantia"/>
              </a:rPr>
              <a:t> </a:t>
            </a:r>
            <a:r>
              <a:rPr sz="2400" spc="-5" dirty="0">
                <a:latin typeface="Constantia"/>
                <a:cs typeface="Constantia"/>
              </a:rPr>
              <a:t>the</a:t>
            </a:r>
            <a:r>
              <a:rPr sz="2400" spc="-85" dirty="0">
                <a:latin typeface="Constantia"/>
                <a:cs typeface="Constantia"/>
              </a:rPr>
              <a:t> </a:t>
            </a:r>
            <a:r>
              <a:rPr sz="2400" spc="5" dirty="0">
                <a:latin typeface="Constantia"/>
                <a:cs typeface="Constantia"/>
              </a:rPr>
              <a:t>field.</a:t>
            </a:r>
            <a:endParaRPr sz="2400">
              <a:latin typeface="Constantia"/>
              <a:cs typeface="Constantia"/>
            </a:endParaRPr>
          </a:p>
          <a:p>
            <a:pPr marL="287020" indent="-274955">
              <a:lnSpc>
                <a:spcPts val="2595"/>
              </a:lnSpc>
              <a:spcBef>
                <a:spcPts val="25"/>
              </a:spcBef>
              <a:buClr>
                <a:srgbClr val="0AD0D9"/>
              </a:buClr>
              <a:buSzPct val="93750"/>
              <a:buFont typeface="Segoe UI Symbol"/>
              <a:buChar char="⚫"/>
              <a:tabLst>
                <a:tab pos="287655" algn="l"/>
              </a:tabLst>
            </a:pPr>
            <a:r>
              <a:rPr sz="2400" spc="-5" dirty="0">
                <a:latin typeface="Constantia"/>
                <a:cs typeface="Constantia"/>
              </a:rPr>
              <a:t>Qualit</a:t>
            </a:r>
            <a:r>
              <a:rPr sz="2400" dirty="0">
                <a:latin typeface="Constantia"/>
                <a:cs typeface="Constantia"/>
              </a:rPr>
              <a:t>y</a:t>
            </a:r>
            <a:r>
              <a:rPr sz="2400" spc="-145" dirty="0">
                <a:latin typeface="Constantia"/>
                <a:cs typeface="Constantia"/>
              </a:rPr>
              <a:t> </a:t>
            </a:r>
            <a:r>
              <a:rPr sz="2400" dirty="0">
                <a:latin typeface="Constantia"/>
                <a:cs typeface="Constantia"/>
              </a:rPr>
              <a:t>of</a:t>
            </a:r>
            <a:r>
              <a:rPr sz="2400" spc="25" dirty="0">
                <a:latin typeface="Constantia"/>
                <a:cs typeface="Constantia"/>
              </a:rPr>
              <a:t> </a:t>
            </a:r>
            <a:r>
              <a:rPr sz="2400" spc="-5" dirty="0">
                <a:latin typeface="Constantia"/>
                <a:cs typeface="Constantia"/>
              </a:rPr>
              <a:t>th</a:t>
            </a:r>
            <a:r>
              <a:rPr sz="2400" dirty="0">
                <a:latin typeface="Constantia"/>
                <a:cs typeface="Constantia"/>
              </a:rPr>
              <a:t>e</a:t>
            </a:r>
            <a:r>
              <a:rPr sz="2400" spc="-85" dirty="0">
                <a:latin typeface="Constantia"/>
                <a:cs typeface="Constantia"/>
              </a:rPr>
              <a:t> </a:t>
            </a:r>
            <a:r>
              <a:rPr sz="2400" spc="55" dirty="0">
                <a:latin typeface="Constantia"/>
                <a:cs typeface="Constantia"/>
              </a:rPr>
              <a:t>f</a:t>
            </a:r>
            <a:r>
              <a:rPr sz="2400" spc="-5" dirty="0">
                <a:latin typeface="Constantia"/>
                <a:cs typeface="Constantia"/>
              </a:rPr>
              <a:t>ina</a:t>
            </a:r>
            <a:r>
              <a:rPr sz="2400" dirty="0">
                <a:latin typeface="Constantia"/>
                <a:cs typeface="Constantia"/>
              </a:rPr>
              <a:t>l</a:t>
            </a:r>
            <a:r>
              <a:rPr sz="2400" spc="-10" dirty="0">
                <a:latin typeface="Constantia"/>
                <a:cs typeface="Constantia"/>
              </a:rPr>
              <a:t> </a:t>
            </a:r>
            <a:r>
              <a:rPr sz="2400" spc="-5" dirty="0">
                <a:latin typeface="Constantia"/>
                <a:cs typeface="Constantia"/>
              </a:rPr>
              <a:t>ma</a:t>
            </a:r>
            <a:r>
              <a:rPr sz="2400" dirty="0">
                <a:latin typeface="Constantia"/>
                <a:cs typeface="Constantia"/>
              </a:rPr>
              <a:t>p</a:t>
            </a:r>
            <a:r>
              <a:rPr sz="2400" spc="-145" dirty="0">
                <a:latin typeface="Constantia"/>
                <a:cs typeface="Constantia"/>
              </a:rPr>
              <a:t> </a:t>
            </a:r>
            <a:r>
              <a:rPr sz="2400" spc="-5" dirty="0">
                <a:latin typeface="Constantia"/>
                <a:cs typeface="Constantia"/>
              </a:rPr>
              <a:t>depe</a:t>
            </a:r>
            <a:r>
              <a:rPr sz="2400" spc="-15" dirty="0">
                <a:latin typeface="Constantia"/>
                <a:cs typeface="Constantia"/>
              </a:rPr>
              <a:t>n</a:t>
            </a:r>
            <a:r>
              <a:rPr sz="2400" spc="-5" dirty="0">
                <a:latin typeface="Constantia"/>
                <a:cs typeface="Constantia"/>
              </a:rPr>
              <a:t>d</a:t>
            </a:r>
            <a:r>
              <a:rPr sz="2400" dirty="0">
                <a:latin typeface="Constantia"/>
                <a:cs typeface="Constantia"/>
              </a:rPr>
              <a:t>s</a:t>
            </a:r>
            <a:r>
              <a:rPr sz="2400" spc="-50" dirty="0">
                <a:latin typeface="Constantia"/>
                <a:cs typeface="Constantia"/>
              </a:rPr>
              <a:t> </a:t>
            </a:r>
            <a:r>
              <a:rPr sz="2400" dirty="0">
                <a:latin typeface="Constantia"/>
                <a:cs typeface="Constantia"/>
              </a:rPr>
              <a:t>la</a:t>
            </a:r>
            <a:r>
              <a:rPr sz="2400" spc="-40" dirty="0">
                <a:latin typeface="Constantia"/>
                <a:cs typeface="Constantia"/>
              </a:rPr>
              <a:t>r</a:t>
            </a:r>
            <a:r>
              <a:rPr sz="2400" spc="-55" dirty="0">
                <a:latin typeface="Constantia"/>
                <a:cs typeface="Constantia"/>
              </a:rPr>
              <a:t>g</a:t>
            </a:r>
            <a:r>
              <a:rPr sz="2400" dirty="0">
                <a:latin typeface="Constantia"/>
                <a:cs typeface="Constantia"/>
              </a:rPr>
              <a:t>e</a:t>
            </a:r>
            <a:r>
              <a:rPr sz="2400" spc="-30" dirty="0">
                <a:latin typeface="Constantia"/>
                <a:cs typeface="Constantia"/>
              </a:rPr>
              <a:t>l</a:t>
            </a:r>
            <a:r>
              <a:rPr sz="2400" dirty="0">
                <a:latin typeface="Constantia"/>
                <a:cs typeface="Constantia"/>
              </a:rPr>
              <a:t>y</a:t>
            </a:r>
            <a:r>
              <a:rPr sz="2400" spc="-114" dirty="0">
                <a:latin typeface="Constantia"/>
                <a:cs typeface="Constantia"/>
              </a:rPr>
              <a:t> </a:t>
            </a:r>
            <a:r>
              <a:rPr sz="2400" dirty="0">
                <a:latin typeface="Constantia"/>
                <a:cs typeface="Constantia"/>
              </a:rPr>
              <a:t>on</a:t>
            </a:r>
            <a:r>
              <a:rPr sz="2400" spc="-60" dirty="0">
                <a:latin typeface="Constantia"/>
                <a:cs typeface="Constantia"/>
              </a:rPr>
              <a:t> </a:t>
            </a:r>
            <a:r>
              <a:rPr sz="2400" spc="-5" dirty="0">
                <a:latin typeface="Constantia"/>
                <a:cs typeface="Constantia"/>
              </a:rPr>
              <a:t>th</a:t>
            </a:r>
            <a:r>
              <a:rPr sz="2400" dirty="0">
                <a:latin typeface="Constantia"/>
                <a:cs typeface="Constantia"/>
              </a:rPr>
              <a:t>e</a:t>
            </a:r>
            <a:r>
              <a:rPr sz="2400" spc="-120" dirty="0">
                <a:latin typeface="Constantia"/>
                <a:cs typeface="Constantia"/>
              </a:rPr>
              <a:t> </a:t>
            </a:r>
            <a:r>
              <a:rPr sz="2400" spc="-5" dirty="0">
                <a:latin typeface="Constantia"/>
                <a:cs typeface="Constantia"/>
              </a:rPr>
              <a:t>d</a:t>
            </a:r>
            <a:r>
              <a:rPr sz="2400" spc="-40" dirty="0">
                <a:latin typeface="Constantia"/>
                <a:cs typeface="Constantia"/>
              </a:rPr>
              <a:t>r</a:t>
            </a:r>
            <a:r>
              <a:rPr sz="2400" dirty="0">
                <a:latin typeface="Constantia"/>
                <a:cs typeface="Constantia"/>
              </a:rPr>
              <a:t>afting</a:t>
            </a:r>
            <a:endParaRPr sz="2400">
              <a:latin typeface="Constantia"/>
              <a:cs typeface="Constantia"/>
            </a:endParaRPr>
          </a:p>
          <a:p>
            <a:pPr marL="287020">
              <a:lnSpc>
                <a:spcPts val="2595"/>
              </a:lnSpc>
            </a:pPr>
            <a:r>
              <a:rPr sz="2400" spc="-5" dirty="0">
                <a:latin typeface="Constantia"/>
                <a:cs typeface="Constantia"/>
              </a:rPr>
              <a:t>capabilit</a:t>
            </a:r>
            <a:r>
              <a:rPr sz="2400" dirty="0">
                <a:latin typeface="Constantia"/>
                <a:cs typeface="Constantia"/>
              </a:rPr>
              <a:t>y</a:t>
            </a:r>
            <a:r>
              <a:rPr sz="2400" spc="-135" dirty="0">
                <a:latin typeface="Constantia"/>
                <a:cs typeface="Constantia"/>
              </a:rPr>
              <a:t> </a:t>
            </a:r>
            <a:r>
              <a:rPr sz="2400" dirty="0">
                <a:latin typeface="Constantia"/>
                <a:cs typeface="Constantia"/>
              </a:rPr>
              <a:t>of</a:t>
            </a:r>
            <a:r>
              <a:rPr sz="2400" spc="30" dirty="0">
                <a:latin typeface="Constantia"/>
                <a:cs typeface="Constantia"/>
              </a:rPr>
              <a:t> </a:t>
            </a:r>
            <a:r>
              <a:rPr sz="2400" spc="-5" dirty="0">
                <a:latin typeface="Constantia"/>
                <a:cs typeface="Constantia"/>
              </a:rPr>
              <a:t>th</a:t>
            </a:r>
            <a:r>
              <a:rPr sz="2400" dirty="0">
                <a:latin typeface="Constantia"/>
                <a:cs typeface="Constantia"/>
              </a:rPr>
              <a:t>e</a:t>
            </a:r>
            <a:r>
              <a:rPr sz="2400" spc="-120" dirty="0">
                <a:latin typeface="Constantia"/>
                <a:cs typeface="Constantia"/>
              </a:rPr>
              <a:t> </a:t>
            </a:r>
            <a:r>
              <a:rPr sz="2400" dirty="0">
                <a:latin typeface="Constantia"/>
                <a:cs typeface="Constantia"/>
              </a:rPr>
              <a:t>su</a:t>
            </a:r>
            <a:r>
              <a:rPr sz="2400" spc="50" dirty="0">
                <a:latin typeface="Constantia"/>
                <a:cs typeface="Constantia"/>
              </a:rPr>
              <a:t>r</a:t>
            </a:r>
            <a:r>
              <a:rPr sz="2400" spc="-55" dirty="0">
                <a:latin typeface="Constantia"/>
                <a:cs typeface="Constantia"/>
              </a:rPr>
              <a:t>v</a:t>
            </a:r>
            <a:r>
              <a:rPr sz="2400" dirty="0">
                <a:latin typeface="Constantia"/>
                <a:cs typeface="Constantia"/>
              </a:rPr>
              <a:t>e</a:t>
            </a:r>
            <a:r>
              <a:rPr sz="2400" spc="-60" dirty="0">
                <a:latin typeface="Constantia"/>
                <a:cs typeface="Constantia"/>
              </a:rPr>
              <a:t>y</a:t>
            </a:r>
            <a:r>
              <a:rPr sz="2400" dirty="0">
                <a:latin typeface="Constantia"/>
                <a:cs typeface="Constantia"/>
              </a:rPr>
              <a:t>o</a:t>
            </a:r>
            <a:r>
              <a:rPr sz="2400" spc="-215" dirty="0">
                <a:latin typeface="Constantia"/>
                <a:cs typeface="Constantia"/>
              </a:rPr>
              <a:t>r</a:t>
            </a:r>
            <a:r>
              <a:rPr sz="2400" dirty="0">
                <a:latin typeface="Constantia"/>
                <a:cs typeface="Constantia"/>
              </a:rPr>
              <a:t>.</a:t>
            </a:r>
            <a:endParaRPr sz="2400">
              <a:latin typeface="Constantia"/>
              <a:cs typeface="Constantia"/>
            </a:endParaRPr>
          </a:p>
          <a:p>
            <a:pPr marL="287020" marR="41910" indent="-274955">
              <a:lnSpc>
                <a:spcPct val="80000"/>
              </a:lnSpc>
              <a:spcBef>
                <a:spcPts val="575"/>
              </a:spcBef>
              <a:buClr>
                <a:srgbClr val="0AD0D9"/>
              </a:buClr>
              <a:buSzPct val="93750"/>
              <a:buFont typeface="Segoe UI Symbol"/>
              <a:buChar char="⚫"/>
              <a:tabLst>
                <a:tab pos="287655" algn="l"/>
              </a:tabLst>
            </a:pPr>
            <a:r>
              <a:rPr sz="2400" spc="-5" dirty="0">
                <a:latin typeface="Constantia"/>
                <a:cs typeface="Constantia"/>
              </a:rPr>
              <a:t>Th</a:t>
            </a:r>
            <a:r>
              <a:rPr sz="2400" spc="5" dirty="0">
                <a:latin typeface="Constantia"/>
                <a:cs typeface="Constantia"/>
              </a:rPr>
              <a:t>i</a:t>
            </a:r>
            <a:r>
              <a:rPr sz="2400" dirty="0">
                <a:latin typeface="Constantia"/>
                <a:cs typeface="Constantia"/>
              </a:rPr>
              <a:t>s</a:t>
            </a:r>
            <a:r>
              <a:rPr sz="2400" spc="-65" dirty="0">
                <a:latin typeface="Constantia"/>
                <a:cs typeface="Constantia"/>
              </a:rPr>
              <a:t> </a:t>
            </a:r>
            <a:r>
              <a:rPr sz="2400" spc="-5" dirty="0">
                <a:latin typeface="Constantia"/>
                <a:cs typeface="Constantia"/>
              </a:rPr>
              <a:t>metho</a:t>
            </a:r>
            <a:r>
              <a:rPr sz="2400" dirty="0">
                <a:latin typeface="Constantia"/>
                <a:cs typeface="Constantia"/>
              </a:rPr>
              <a:t>d</a:t>
            </a:r>
            <a:r>
              <a:rPr sz="2400" spc="-5" dirty="0">
                <a:latin typeface="Constantia"/>
                <a:cs typeface="Constantia"/>
              </a:rPr>
              <a:t> i</a:t>
            </a:r>
            <a:r>
              <a:rPr sz="2400" dirty="0">
                <a:latin typeface="Constantia"/>
                <a:cs typeface="Constantia"/>
              </a:rPr>
              <a:t>s</a:t>
            </a:r>
            <a:r>
              <a:rPr sz="2400" spc="-114" dirty="0">
                <a:latin typeface="Constantia"/>
                <a:cs typeface="Constantia"/>
              </a:rPr>
              <a:t> </a:t>
            </a:r>
            <a:r>
              <a:rPr sz="2400" dirty="0">
                <a:latin typeface="Constantia"/>
                <a:cs typeface="Constantia"/>
              </a:rPr>
              <a:t>ef</a:t>
            </a:r>
            <a:r>
              <a:rPr sz="2400" spc="-10" dirty="0">
                <a:latin typeface="Constantia"/>
                <a:cs typeface="Constantia"/>
              </a:rPr>
              <a:t>f</a:t>
            </a:r>
            <a:r>
              <a:rPr sz="2400" dirty="0">
                <a:latin typeface="Constantia"/>
                <a:cs typeface="Constantia"/>
              </a:rPr>
              <a:t>ect</a:t>
            </a:r>
            <a:r>
              <a:rPr sz="2400" spc="-15" dirty="0">
                <a:latin typeface="Constantia"/>
                <a:cs typeface="Constantia"/>
              </a:rPr>
              <a:t>i</a:t>
            </a:r>
            <a:r>
              <a:rPr sz="2400" spc="-55" dirty="0">
                <a:latin typeface="Constantia"/>
                <a:cs typeface="Constantia"/>
              </a:rPr>
              <a:t>v</a:t>
            </a:r>
            <a:r>
              <a:rPr sz="2400" dirty="0">
                <a:latin typeface="Constantia"/>
                <a:cs typeface="Constantia"/>
              </a:rPr>
              <a:t>e</a:t>
            </a:r>
            <a:r>
              <a:rPr sz="2400" spc="-85" dirty="0">
                <a:latin typeface="Constantia"/>
                <a:cs typeface="Constantia"/>
              </a:rPr>
              <a:t> </a:t>
            </a:r>
            <a:r>
              <a:rPr sz="2400" spc="-5" dirty="0">
                <a:latin typeface="Constantia"/>
                <a:cs typeface="Constantia"/>
              </a:rPr>
              <a:t>i</a:t>
            </a:r>
            <a:r>
              <a:rPr sz="2400" dirty="0">
                <a:latin typeface="Constantia"/>
                <a:cs typeface="Constantia"/>
              </a:rPr>
              <a:t>n</a:t>
            </a:r>
            <a:r>
              <a:rPr sz="2400" spc="-75" dirty="0">
                <a:latin typeface="Constantia"/>
                <a:cs typeface="Constantia"/>
              </a:rPr>
              <a:t> </a:t>
            </a:r>
            <a:r>
              <a:rPr sz="2400" spc="-35" dirty="0">
                <a:latin typeface="Constantia"/>
                <a:cs typeface="Constantia"/>
              </a:rPr>
              <a:t>r</a:t>
            </a:r>
            <a:r>
              <a:rPr sz="2400" dirty="0">
                <a:latin typeface="Constantia"/>
                <a:cs typeface="Constantia"/>
              </a:rPr>
              <a:t>elat</a:t>
            </a:r>
            <a:r>
              <a:rPr sz="2400" spc="-15" dirty="0">
                <a:latin typeface="Constantia"/>
                <a:cs typeface="Constantia"/>
              </a:rPr>
              <a:t>i</a:t>
            </a:r>
            <a:r>
              <a:rPr sz="2400" spc="-55" dirty="0">
                <a:latin typeface="Constantia"/>
                <a:cs typeface="Constantia"/>
              </a:rPr>
              <a:t>v</a:t>
            </a:r>
            <a:r>
              <a:rPr sz="2400" dirty="0">
                <a:latin typeface="Constantia"/>
                <a:cs typeface="Constantia"/>
              </a:rPr>
              <a:t>e</a:t>
            </a:r>
            <a:r>
              <a:rPr sz="2400" spc="-25" dirty="0">
                <a:latin typeface="Constantia"/>
                <a:cs typeface="Constantia"/>
              </a:rPr>
              <a:t>l</a:t>
            </a:r>
            <a:r>
              <a:rPr sz="2400" dirty="0">
                <a:latin typeface="Constantia"/>
                <a:cs typeface="Constantia"/>
              </a:rPr>
              <a:t>y</a:t>
            </a:r>
            <a:r>
              <a:rPr sz="2400" spc="-140" dirty="0">
                <a:latin typeface="Constantia"/>
                <a:cs typeface="Constantia"/>
              </a:rPr>
              <a:t> </a:t>
            </a:r>
            <a:r>
              <a:rPr sz="2400" dirty="0">
                <a:latin typeface="Constantia"/>
                <a:cs typeface="Constantia"/>
              </a:rPr>
              <a:t>open</a:t>
            </a:r>
            <a:r>
              <a:rPr sz="2400" spc="-90" dirty="0">
                <a:latin typeface="Constantia"/>
                <a:cs typeface="Constantia"/>
              </a:rPr>
              <a:t> </a:t>
            </a:r>
            <a:r>
              <a:rPr sz="2400" spc="-55" dirty="0">
                <a:latin typeface="Constantia"/>
                <a:cs typeface="Constantia"/>
              </a:rPr>
              <a:t>c</a:t>
            </a:r>
            <a:r>
              <a:rPr sz="2400" dirty="0">
                <a:latin typeface="Constantia"/>
                <a:cs typeface="Constantia"/>
              </a:rPr>
              <a:t>ount</a:t>
            </a:r>
            <a:r>
              <a:rPr sz="2400" spc="35" dirty="0">
                <a:latin typeface="Constantia"/>
                <a:cs typeface="Constantia"/>
              </a:rPr>
              <a:t>r</a:t>
            </a:r>
            <a:r>
              <a:rPr sz="2400" dirty="0">
                <a:latin typeface="Constantia"/>
                <a:cs typeface="Constantia"/>
              </a:rPr>
              <a:t>y</a:t>
            </a:r>
            <a:r>
              <a:rPr sz="2400" spc="-114" dirty="0">
                <a:latin typeface="Constantia"/>
                <a:cs typeface="Constantia"/>
              </a:rPr>
              <a:t> </a:t>
            </a:r>
            <a:r>
              <a:rPr sz="2400" spc="-30" dirty="0">
                <a:latin typeface="Constantia"/>
                <a:cs typeface="Constantia"/>
              </a:rPr>
              <a:t>w</a:t>
            </a:r>
            <a:r>
              <a:rPr sz="2400" dirty="0">
                <a:latin typeface="Constantia"/>
                <a:cs typeface="Constantia"/>
              </a:rPr>
              <a:t>he</a:t>
            </a:r>
            <a:r>
              <a:rPr sz="2400" spc="-30" dirty="0">
                <a:latin typeface="Constantia"/>
                <a:cs typeface="Constantia"/>
              </a:rPr>
              <a:t>r</a:t>
            </a:r>
            <a:r>
              <a:rPr sz="2400" dirty="0">
                <a:latin typeface="Constantia"/>
                <a:cs typeface="Constantia"/>
              </a:rPr>
              <a:t>e  </a:t>
            </a:r>
            <a:r>
              <a:rPr sz="2400" spc="-5" dirty="0">
                <a:latin typeface="Constantia"/>
                <a:cs typeface="Constantia"/>
              </a:rPr>
              <a:t>stations</a:t>
            </a:r>
            <a:r>
              <a:rPr sz="2400" spc="-120" dirty="0">
                <a:latin typeface="Constantia"/>
                <a:cs typeface="Constantia"/>
              </a:rPr>
              <a:t> </a:t>
            </a:r>
            <a:r>
              <a:rPr sz="2400" spc="-5" dirty="0">
                <a:latin typeface="Constantia"/>
                <a:cs typeface="Constantia"/>
              </a:rPr>
              <a:t>can</a:t>
            </a:r>
            <a:r>
              <a:rPr sz="2400" spc="-25" dirty="0">
                <a:latin typeface="Constantia"/>
                <a:cs typeface="Constantia"/>
              </a:rPr>
              <a:t> </a:t>
            </a:r>
            <a:r>
              <a:rPr sz="2400" spc="-5" dirty="0">
                <a:latin typeface="Constantia"/>
                <a:cs typeface="Constantia"/>
              </a:rPr>
              <a:t>be</a:t>
            </a:r>
            <a:r>
              <a:rPr sz="2400" spc="-114" dirty="0">
                <a:latin typeface="Constantia"/>
                <a:cs typeface="Constantia"/>
              </a:rPr>
              <a:t> </a:t>
            </a:r>
            <a:r>
              <a:rPr sz="2400" spc="-10" dirty="0">
                <a:latin typeface="Constantia"/>
                <a:cs typeface="Constantia"/>
              </a:rPr>
              <a:t>sighted</a:t>
            </a:r>
            <a:r>
              <a:rPr sz="2400" spc="-65" dirty="0">
                <a:latin typeface="Constantia"/>
                <a:cs typeface="Constantia"/>
              </a:rPr>
              <a:t> </a:t>
            </a:r>
            <a:r>
              <a:rPr sz="2400" spc="-5" dirty="0">
                <a:latin typeface="Constantia"/>
                <a:cs typeface="Constantia"/>
              </a:rPr>
              <a:t>easily</a:t>
            </a:r>
            <a:r>
              <a:rPr sz="2400" spc="-80" dirty="0">
                <a:latin typeface="Constantia"/>
                <a:cs typeface="Constantia"/>
              </a:rPr>
              <a:t> </a:t>
            </a:r>
            <a:r>
              <a:rPr sz="2400" dirty="0">
                <a:latin typeface="Constantia"/>
                <a:cs typeface="Constantia"/>
              </a:rPr>
              <a:t>.</a:t>
            </a:r>
            <a:endParaRPr sz="2400">
              <a:latin typeface="Constantia"/>
              <a:cs typeface="Constant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55000" cy="692497"/>
          </a:xfrm>
        </p:spPr>
        <p:txBody>
          <a:bodyPr/>
          <a:lstStyle/>
          <a:p>
            <a:pPr algn="ctr"/>
            <a:r>
              <a:rPr lang="en-US" dirty="0" smtClean="0"/>
              <a:t>Thanks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8" name="object 8"/>
          <p:cNvSpPr txBox="1">
            <a:spLocks noGrp="1"/>
          </p:cNvSpPr>
          <p:nvPr>
            <p:ph type="title"/>
          </p:nvPr>
        </p:nvSpPr>
        <p:spPr>
          <a:xfrm>
            <a:off x="444500" y="1031189"/>
            <a:ext cx="7261859" cy="788670"/>
          </a:xfrm>
          <a:prstGeom prst="rect">
            <a:avLst/>
          </a:prstGeom>
        </p:spPr>
        <p:txBody>
          <a:bodyPr vert="horz" wrap="square" lIns="0" tIns="13335" rIns="0" bIns="0" rtlCol="0">
            <a:spAutoFit/>
          </a:bodyPr>
          <a:lstStyle/>
          <a:p>
            <a:pPr marL="12700">
              <a:lnSpc>
                <a:spcPct val="100000"/>
              </a:lnSpc>
              <a:spcBef>
                <a:spcPts val="105"/>
              </a:spcBef>
            </a:pPr>
            <a:r>
              <a:rPr sz="5000" dirty="0"/>
              <a:t>Plane</a:t>
            </a:r>
            <a:r>
              <a:rPr sz="5000" spc="-25" dirty="0"/>
              <a:t> </a:t>
            </a:r>
            <a:r>
              <a:rPr sz="5000" spc="-80" dirty="0"/>
              <a:t>Table</a:t>
            </a:r>
            <a:r>
              <a:rPr sz="5000" spc="-10" dirty="0"/>
              <a:t> </a:t>
            </a:r>
            <a:r>
              <a:rPr sz="5000" spc="-5" dirty="0"/>
              <a:t>And</a:t>
            </a:r>
            <a:r>
              <a:rPr sz="5000" spc="-25" dirty="0"/>
              <a:t> </a:t>
            </a:r>
            <a:r>
              <a:rPr sz="5000" spc="-5" dirty="0"/>
              <a:t>Accessories</a:t>
            </a:r>
            <a:endParaRPr sz="5000"/>
          </a:p>
        </p:txBody>
      </p:sp>
      <p:pic>
        <p:nvPicPr>
          <p:cNvPr id="9" name="object 9"/>
          <p:cNvPicPr/>
          <p:nvPr/>
        </p:nvPicPr>
        <p:blipFill>
          <a:blip r:embed="rId7" cstate="print"/>
          <a:stretch>
            <a:fillRect/>
          </a:stretch>
        </p:blipFill>
        <p:spPr>
          <a:xfrm>
            <a:off x="0" y="928116"/>
            <a:ext cx="9143999" cy="55016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8" name="object 8"/>
          <p:cNvSpPr txBox="1">
            <a:spLocks noGrp="1"/>
          </p:cNvSpPr>
          <p:nvPr>
            <p:ph type="title"/>
          </p:nvPr>
        </p:nvSpPr>
        <p:spPr>
          <a:xfrm>
            <a:off x="444500" y="1031189"/>
            <a:ext cx="5918200" cy="788670"/>
          </a:xfrm>
          <a:prstGeom prst="rect">
            <a:avLst/>
          </a:prstGeom>
        </p:spPr>
        <p:txBody>
          <a:bodyPr vert="horz" wrap="square" lIns="0" tIns="13335" rIns="0" bIns="0" rtlCol="0">
            <a:spAutoFit/>
          </a:bodyPr>
          <a:lstStyle/>
          <a:p>
            <a:pPr marL="12700">
              <a:lnSpc>
                <a:spcPct val="100000"/>
              </a:lnSpc>
              <a:spcBef>
                <a:spcPts val="105"/>
              </a:spcBef>
            </a:pPr>
            <a:r>
              <a:rPr sz="5000" dirty="0"/>
              <a:t>Plane</a:t>
            </a:r>
            <a:r>
              <a:rPr sz="5000" spc="-30" dirty="0"/>
              <a:t> </a:t>
            </a:r>
            <a:r>
              <a:rPr sz="5000" spc="-80" dirty="0"/>
              <a:t>Table</a:t>
            </a:r>
            <a:r>
              <a:rPr sz="5000" spc="-15" dirty="0"/>
              <a:t> </a:t>
            </a:r>
            <a:r>
              <a:rPr sz="5000" spc="-5" dirty="0"/>
              <a:t>And</a:t>
            </a:r>
            <a:r>
              <a:rPr sz="5000" spc="-35" dirty="0"/>
              <a:t> </a:t>
            </a:r>
            <a:r>
              <a:rPr sz="5000" spc="-55" dirty="0"/>
              <a:t>Tripod</a:t>
            </a:r>
            <a:endParaRPr sz="5000"/>
          </a:p>
        </p:txBody>
      </p:sp>
      <p:sp>
        <p:nvSpPr>
          <p:cNvPr id="9" name="object 9"/>
          <p:cNvSpPr txBox="1"/>
          <p:nvPr/>
        </p:nvSpPr>
        <p:spPr>
          <a:xfrm>
            <a:off x="535940" y="1947799"/>
            <a:ext cx="7903845" cy="1214755"/>
          </a:xfrm>
          <a:prstGeom prst="rect">
            <a:avLst/>
          </a:prstGeom>
        </p:spPr>
        <p:txBody>
          <a:bodyPr vert="horz" wrap="square" lIns="0" tIns="13335" rIns="0" bIns="0" rtlCol="0">
            <a:spAutoFit/>
          </a:bodyPr>
          <a:lstStyle/>
          <a:p>
            <a:pPr marL="287020" marR="5080" indent="-274955">
              <a:lnSpc>
                <a:spcPct val="100000"/>
              </a:lnSpc>
              <a:spcBef>
                <a:spcPts val="105"/>
              </a:spcBef>
              <a:buClr>
                <a:srgbClr val="0AD0D9"/>
              </a:buClr>
              <a:buSzPct val="94230"/>
              <a:buFont typeface="Segoe UI Symbol"/>
              <a:buChar char="⚫"/>
              <a:tabLst>
                <a:tab pos="287655" algn="l"/>
              </a:tabLst>
            </a:pPr>
            <a:r>
              <a:rPr sz="2600" dirty="0">
                <a:latin typeface="Constantia"/>
                <a:cs typeface="Constantia"/>
              </a:rPr>
              <a:t>A</a:t>
            </a:r>
            <a:r>
              <a:rPr sz="2600" spc="-100" dirty="0">
                <a:latin typeface="Constantia"/>
                <a:cs typeface="Constantia"/>
              </a:rPr>
              <a:t> </a:t>
            </a:r>
            <a:r>
              <a:rPr sz="2600" dirty="0">
                <a:latin typeface="Constantia"/>
                <a:cs typeface="Constantia"/>
              </a:rPr>
              <a:t>simple</a:t>
            </a:r>
            <a:r>
              <a:rPr sz="2600" spc="-125" dirty="0">
                <a:latin typeface="Constantia"/>
                <a:cs typeface="Constantia"/>
              </a:rPr>
              <a:t> </a:t>
            </a:r>
            <a:r>
              <a:rPr sz="2600" spc="-5" dirty="0">
                <a:latin typeface="Constantia"/>
                <a:cs typeface="Constantia"/>
              </a:rPr>
              <a:t>plane</a:t>
            </a:r>
            <a:r>
              <a:rPr sz="2600" spc="-95" dirty="0">
                <a:latin typeface="Constantia"/>
                <a:cs typeface="Constantia"/>
              </a:rPr>
              <a:t> </a:t>
            </a:r>
            <a:r>
              <a:rPr sz="2600" spc="-5" dirty="0">
                <a:latin typeface="Constantia"/>
                <a:cs typeface="Constantia"/>
              </a:rPr>
              <a:t>table</a:t>
            </a:r>
            <a:r>
              <a:rPr sz="2600" spc="-90" dirty="0">
                <a:latin typeface="Constantia"/>
                <a:cs typeface="Constantia"/>
              </a:rPr>
              <a:t> </a:t>
            </a:r>
            <a:r>
              <a:rPr sz="2600" spc="-5" dirty="0">
                <a:latin typeface="Constantia"/>
                <a:cs typeface="Constantia"/>
              </a:rPr>
              <a:t>is</a:t>
            </a:r>
            <a:r>
              <a:rPr sz="2600" spc="-120" dirty="0">
                <a:latin typeface="Constantia"/>
                <a:cs typeface="Constantia"/>
              </a:rPr>
              <a:t> </a:t>
            </a:r>
            <a:r>
              <a:rPr sz="2600" dirty="0">
                <a:latin typeface="Constantia"/>
                <a:cs typeface="Constantia"/>
              </a:rPr>
              <a:t>a</a:t>
            </a:r>
            <a:r>
              <a:rPr sz="2600" spc="-140" dirty="0">
                <a:latin typeface="Constantia"/>
                <a:cs typeface="Constantia"/>
              </a:rPr>
              <a:t> </a:t>
            </a:r>
            <a:r>
              <a:rPr sz="2600" spc="-15" dirty="0">
                <a:latin typeface="Constantia"/>
                <a:cs typeface="Constantia"/>
              </a:rPr>
              <a:t>drawing </a:t>
            </a:r>
            <a:r>
              <a:rPr sz="2600" spc="-10" dirty="0">
                <a:latin typeface="Constantia"/>
                <a:cs typeface="Constantia"/>
              </a:rPr>
              <a:t>board</a:t>
            </a:r>
            <a:r>
              <a:rPr sz="2600" spc="-45" dirty="0">
                <a:latin typeface="Constantia"/>
                <a:cs typeface="Constantia"/>
              </a:rPr>
              <a:t> </a:t>
            </a:r>
            <a:r>
              <a:rPr sz="2600" spc="-10" dirty="0">
                <a:latin typeface="Constantia"/>
                <a:cs typeface="Constantia"/>
              </a:rPr>
              <a:t>provided</a:t>
            </a:r>
            <a:r>
              <a:rPr sz="2600" spc="-85" dirty="0">
                <a:latin typeface="Constantia"/>
                <a:cs typeface="Constantia"/>
              </a:rPr>
              <a:t> </a:t>
            </a:r>
            <a:r>
              <a:rPr sz="2600" dirty="0">
                <a:latin typeface="Constantia"/>
                <a:cs typeface="Constantia"/>
              </a:rPr>
              <a:t>with </a:t>
            </a:r>
            <a:r>
              <a:rPr sz="2600" spc="-635" dirty="0">
                <a:latin typeface="Constantia"/>
                <a:cs typeface="Constantia"/>
              </a:rPr>
              <a:t> </a:t>
            </a:r>
            <a:r>
              <a:rPr sz="2600" dirty="0">
                <a:latin typeface="Constantia"/>
                <a:cs typeface="Constantia"/>
              </a:rPr>
              <a:t>a</a:t>
            </a:r>
            <a:r>
              <a:rPr sz="2600" spc="-70" dirty="0">
                <a:latin typeface="Constantia"/>
                <a:cs typeface="Constantia"/>
              </a:rPr>
              <a:t> </a:t>
            </a:r>
            <a:r>
              <a:rPr sz="2600" spc="-5" dirty="0">
                <a:latin typeface="Constantia"/>
                <a:cs typeface="Constantia"/>
              </a:rPr>
              <a:t>ball</a:t>
            </a:r>
            <a:r>
              <a:rPr sz="2600" spc="-85" dirty="0">
                <a:latin typeface="Constantia"/>
                <a:cs typeface="Constantia"/>
              </a:rPr>
              <a:t> </a:t>
            </a:r>
            <a:r>
              <a:rPr sz="2600" dirty="0">
                <a:latin typeface="Constantia"/>
                <a:cs typeface="Constantia"/>
              </a:rPr>
              <a:t>and</a:t>
            </a:r>
            <a:r>
              <a:rPr sz="2600" spc="-60" dirty="0">
                <a:latin typeface="Constantia"/>
                <a:cs typeface="Constantia"/>
              </a:rPr>
              <a:t> </a:t>
            </a:r>
            <a:r>
              <a:rPr sz="2600" spc="-10" dirty="0">
                <a:latin typeface="Constantia"/>
                <a:cs typeface="Constantia"/>
              </a:rPr>
              <a:t>socket</a:t>
            </a:r>
            <a:r>
              <a:rPr sz="2600" spc="-145" dirty="0">
                <a:latin typeface="Constantia"/>
                <a:cs typeface="Constantia"/>
              </a:rPr>
              <a:t> </a:t>
            </a:r>
            <a:r>
              <a:rPr sz="2600" spc="-10" dirty="0">
                <a:latin typeface="Constantia"/>
                <a:cs typeface="Constantia"/>
              </a:rPr>
              <a:t>arrangement</a:t>
            </a:r>
            <a:r>
              <a:rPr sz="2600" spc="-75" dirty="0">
                <a:latin typeface="Constantia"/>
                <a:cs typeface="Constantia"/>
              </a:rPr>
              <a:t> </a:t>
            </a:r>
            <a:r>
              <a:rPr sz="2600" spc="-10" dirty="0">
                <a:latin typeface="Constantia"/>
                <a:cs typeface="Constantia"/>
              </a:rPr>
              <a:t>for</a:t>
            </a:r>
            <a:r>
              <a:rPr sz="2600" spc="-90" dirty="0">
                <a:latin typeface="Constantia"/>
                <a:cs typeface="Constantia"/>
              </a:rPr>
              <a:t> </a:t>
            </a:r>
            <a:r>
              <a:rPr sz="2600" spc="-10" dirty="0">
                <a:latin typeface="Constantia"/>
                <a:cs typeface="Constantia"/>
              </a:rPr>
              <a:t>leveling</a:t>
            </a:r>
            <a:r>
              <a:rPr sz="2600" spc="-55" dirty="0">
                <a:latin typeface="Constantia"/>
                <a:cs typeface="Constantia"/>
              </a:rPr>
              <a:t> </a:t>
            </a:r>
            <a:r>
              <a:rPr sz="2600" spc="-5" dirty="0">
                <a:latin typeface="Constantia"/>
                <a:cs typeface="Constantia"/>
              </a:rPr>
              <a:t>the</a:t>
            </a:r>
            <a:r>
              <a:rPr sz="2600" spc="-100" dirty="0">
                <a:latin typeface="Constantia"/>
                <a:cs typeface="Constantia"/>
              </a:rPr>
              <a:t> </a:t>
            </a:r>
            <a:r>
              <a:rPr sz="2600" spc="-5" dirty="0">
                <a:latin typeface="Constantia"/>
                <a:cs typeface="Constantia"/>
              </a:rPr>
              <a:t>table</a:t>
            </a:r>
            <a:endParaRPr sz="2600">
              <a:latin typeface="Constantia"/>
              <a:cs typeface="Constantia"/>
            </a:endParaRPr>
          </a:p>
          <a:p>
            <a:pPr marL="287020">
              <a:lnSpc>
                <a:spcPct val="100000"/>
              </a:lnSpc>
            </a:pPr>
            <a:r>
              <a:rPr sz="2600" dirty="0">
                <a:latin typeface="Constantia"/>
                <a:cs typeface="Constantia"/>
              </a:rPr>
              <a:t>,with</a:t>
            </a:r>
            <a:r>
              <a:rPr sz="2600" spc="-114" dirty="0">
                <a:latin typeface="Constantia"/>
                <a:cs typeface="Constantia"/>
              </a:rPr>
              <a:t> </a:t>
            </a:r>
            <a:r>
              <a:rPr sz="2600" dirty="0">
                <a:latin typeface="Constantia"/>
                <a:cs typeface="Constantia"/>
              </a:rPr>
              <a:t>an</a:t>
            </a:r>
            <a:r>
              <a:rPr sz="2600" spc="-110" dirty="0">
                <a:latin typeface="Constantia"/>
                <a:cs typeface="Constantia"/>
              </a:rPr>
              <a:t> </a:t>
            </a:r>
            <a:r>
              <a:rPr sz="2600" dirty="0">
                <a:latin typeface="Constantia"/>
                <a:cs typeface="Constantia"/>
              </a:rPr>
              <a:t>ar</a:t>
            </a:r>
            <a:r>
              <a:rPr sz="2600" spc="-55" dirty="0">
                <a:latin typeface="Constantia"/>
                <a:cs typeface="Constantia"/>
              </a:rPr>
              <a:t>r</a:t>
            </a:r>
            <a:r>
              <a:rPr sz="2600" dirty="0">
                <a:latin typeface="Constantia"/>
                <a:cs typeface="Constantia"/>
              </a:rPr>
              <a:t>an</a:t>
            </a:r>
            <a:r>
              <a:rPr sz="2600" spc="-70" dirty="0">
                <a:latin typeface="Constantia"/>
                <a:cs typeface="Constantia"/>
              </a:rPr>
              <a:t>g</a:t>
            </a:r>
            <a:r>
              <a:rPr sz="2600" dirty="0">
                <a:latin typeface="Constantia"/>
                <a:cs typeface="Constantia"/>
              </a:rPr>
              <a:t>ement</a:t>
            </a:r>
            <a:r>
              <a:rPr sz="2600" spc="-85" dirty="0">
                <a:latin typeface="Constantia"/>
                <a:cs typeface="Constantia"/>
              </a:rPr>
              <a:t> </a:t>
            </a:r>
            <a:r>
              <a:rPr sz="2600" spc="-35" dirty="0">
                <a:latin typeface="Constantia"/>
                <a:cs typeface="Constantia"/>
              </a:rPr>
              <a:t>t</a:t>
            </a:r>
            <a:r>
              <a:rPr sz="2600" dirty="0">
                <a:latin typeface="Constantia"/>
                <a:cs typeface="Constantia"/>
              </a:rPr>
              <a:t>o</a:t>
            </a:r>
            <a:r>
              <a:rPr sz="2600" spc="-105" dirty="0">
                <a:latin typeface="Constantia"/>
                <a:cs typeface="Constantia"/>
              </a:rPr>
              <a:t> </a:t>
            </a:r>
            <a:r>
              <a:rPr sz="2600" spc="55" dirty="0">
                <a:latin typeface="Constantia"/>
                <a:cs typeface="Constantia"/>
              </a:rPr>
              <a:t>f</a:t>
            </a:r>
            <a:r>
              <a:rPr sz="2600" spc="-5" dirty="0">
                <a:latin typeface="Constantia"/>
                <a:cs typeface="Constantia"/>
              </a:rPr>
              <a:t>i</a:t>
            </a:r>
            <a:r>
              <a:rPr sz="2600" dirty="0">
                <a:latin typeface="Constantia"/>
                <a:cs typeface="Constantia"/>
              </a:rPr>
              <a:t>x</a:t>
            </a:r>
            <a:r>
              <a:rPr sz="2600" spc="-75" dirty="0">
                <a:latin typeface="Constantia"/>
                <a:cs typeface="Constantia"/>
              </a:rPr>
              <a:t> </a:t>
            </a:r>
            <a:r>
              <a:rPr sz="2600" spc="-5" dirty="0">
                <a:latin typeface="Constantia"/>
                <a:cs typeface="Constantia"/>
              </a:rPr>
              <a:t>th</a:t>
            </a:r>
            <a:r>
              <a:rPr sz="2600" dirty="0">
                <a:latin typeface="Constantia"/>
                <a:cs typeface="Constantia"/>
              </a:rPr>
              <a:t>e</a:t>
            </a:r>
            <a:r>
              <a:rPr sz="2600" spc="-95" dirty="0">
                <a:latin typeface="Constantia"/>
                <a:cs typeface="Constantia"/>
              </a:rPr>
              <a:t> </a:t>
            </a:r>
            <a:r>
              <a:rPr sz="2600" spc="-5" dirty="0">
                <a:latin typeface="Constantia"/>
                <a:cs typeface="Constantia"/>
              </a:rPr>
              <a:t>tabl</a:t>
            </a:r>
            <a:r>
              <a:rPr sz="2600" dirty="0">
                <a:latin typeface="Constantia"/>
                <a:cs typeface="Constantia"/>
              </a:rPr>
              <a:t>e</a:t>
            </a:r>
            <a:r>
              <a:rPr sz="2600" spc="-110" dirty="0">
                <a:latin typeface="Constantia"/>
                <a:cs typeface="Constantia"/>
              </a:rPr>
              <a:t> </a:t>
            </a:r>
            <a:r>
              <a:rPr sz="2600" spc="-35" dirty="0">
                <a:latin typeface="Constantia"/>
                <a:cs typeface="Constantia"/>
              </a:rPr>
              <a:t>t</a:t>
            </a:r>
            <a:r>
              <a:rPr sz="2600" dirty="0">
                <a:latin typeface="Constantia"/>
                <a:cs typeface="Constantia"/>
              </a:rPr>
              <a:t>o</a:t>
            </a:r>
            <a:r>
              <a:rPr sz="2600" spc="-155" dirty="0">
                <a:latin typeface="Constantia"/>
                <a:cs typeface="Constantia"/>
              </a:rPr>
              <a:t> </a:t>
            </a:r>
            <a:r>
              <a:rPr sz="2600" dirty="0">
                <a:latin typeface="Constantia"/>
                <a:cs typeface="Constantia"/>
              </a:rPr>
              <a:t>a</a:t>
            </a:r>
            <a:r>
              <a:rPr sz="2600" spc="-90" dirty="0">
                <a:latin typeface="Constantia"/>
                <a:cs typeface="Constantia"/>
              </a:rPr>
              <a:t> </a:t>
            </a:r>
            <a:r>
              <a:rPr sz="2600" spc="-5" dirty="0">
                <a:latin typeface="Constantia"/>
                <a:cs typeface="Constantia"/>
              </a:rPr>
              <a:t>trip</a:t>
            </a:r>
            <a:r>
              <a:rPr sz="2600" spc="-15" dirty="0">
                <a:latin typeface="Constantia"/>
                <a:cs typeface="Constantia"/>
              </a:rPr>
              <a:t>o</a:t>
            </a:r>
            <a:r>
              <a:rPr sz="2600" spc="-5" dirty="0">
                <a:latin typeface="Constantia"/>
                <a:cs typeface="Constantia"/>
              </a:rPr>
              <a:t>d.</a:t>
            </a:r>
            <a:endParaRPr sz="2600">
              <a:latin typeface="Constantia"/>
              <a:cs typeface="Constant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pic>
        <p:nvPicPr>
          <p:cNvPr id="8" name="object 8"/>
          <p:cNvPicPr/>
          <p:nvPr/>
        </p:nvPicPr>
        <p:blipFill>
          <a:blip r:embed="rId7" cstate="print"/>
          <a:stretch>
            <a:fillRect/>
          </a:stretch>
        </p:blipFill>
        <p:spPr>
          <a:xfrm>
            <a:off x="0" y="838198"/>
            <a:ext cx="9144000" cy="60197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8" name="object 8"/>
          <p:cNvSpPr txBox="1">
            <a:spLocks noGrp="1"/>
          </p:cNvSpPr>
          <p:nvPr>
            <p:ph type="title"/>
          </p:nvPr>
        </p:nvSpPr>
        <p:spPr>
          <a:xfrm>
            <a:off x="444500" y="1031189"/>
            <a:ext cx="1976120" cy="788670"/>
          </a:xfrm>
          <a:prstGeom prst="rect">
            <a:avLst/>
          </a:prstGeom>
        </p:spPr>
        <p:txBody>
          <a:bodyPr vert="horz" wrap="square" lIns="0" tIns="13335" rIns="0" bIns="0" rtlCol="0">
            <a:spAutoFit/>
          </a:bodyPr>
          <a:lstStyle/>
          <a:p>
            <a:pPr marL="12700">
              <a:lnSpc>
                <a:spcPct val="100000"/>
              </a:lnSpc>
              <a:spcBef>
                <a:spcPts val="105"/>
              </a:spcBef>
            </a:pPr>
            <a:r>
              <a:rPr sz="5000" dirty="0"/>
              <a:t>Alidade</a:t>
            </a:r>
            <a:endParaRPr sz="5000"/>
          </a:p>
        </p:txBody>
      </p:sp>
      <p:sp>
        <p:nvSpPr>
          <p:cNvPr id="9" name="object 9"/>
          <p:cNvSpPr txBox="1"/>
          <p:nvPr/>
        </p:nvSpPr>
        <p:spPr>
          <a:xfrm>
            <a:off x="535940" y="1912746"/>
            <a:ext cx="7905115" cy="3419526"/>
          </a:xfrm>
          <a:prstGeom prst="rect">
            <a:avLst/>
          </a:prstGeom>
        </p:spPr>
        <p:txBody>
          <a:bodyPr vert="horz" wrap="square" lIns="0" tIns="53975" rIns="0" bIns="0" rtlCol="0">
            <a:spAutoFit/>
          </a:bodyPr>
          <a:lstStyle/>
          <a:p>
            <a:pPr marL="287020" marR="847090" indent="-274955" algn="just">
              <a:lnSpc>
                <a:spcPts val="2590"/>
              </a:lnSpc>
              <a:spcBef>
                <a:spcPts val="425"/>
              </a:spcBef>
              <a:buClr>
                <a:srgbClr val="0AD0D9"/>
              </a:buClr>
              <a:buSzPct val="93750"/>
              <a:buChar char="-"/>
              <a:tabLst>
                <a:tab pos="287020" algn="l"/>
                <a:tab pos="287655" algn="l"/>
              </a:tabLst>
            </a:pPr>
            <a:r>
              <a:rPr lang="en-US" sz="2400" spc="-110" dirty="0">
                <a:latin typeface="Constantia"/>
                <a:cs typeface="Constantia"/>
              </a:rPr>
              <a:t>A</a:t>
            </a:r>
            <a:r>
              <a:rPr sz="2400" spc="-110" smtClean="0">
                <a:latin typeface="Constantia"/>
                <a:cs typeface="Constantia"/>
              </a:rPr>
              <a:t> </a:t>
            </a:r>
            <a:r>
              <a:rPr sz="2400" dirty="0">
                <a:latin typeface="Constantia"/>
                <a:cs typeface="Constantia"/>
              </a:rPr>
              <a:t>plane</a:t>
            </a:r>
            <a:r>
              <a:rPr sz="2400" spc="-135" dirty="0">
                <a:latin typeface="Constantia"/>
                <a:cs typeface="Constantia"/>
              </a:rPr>
              <a:t> </a:t>
            </a:r>
            <a:r>
              <a:rPr sz="2400" dirty="0">
                <a:latin typeface="Constantia"/>
                <a:cs typeface="Constantia"/>
              </a:rPr>
              <a:t>alidade</a:t>
            </a:r>
            <a:r>
              <a:rPr sz="2400" spc="-125" dirty="0">
                <a:latin typeface="Constantia"/>
                <a:cs typeface="Constantia"/>
              </a:rPr>
              <a:t> </a:t>
            </a:r>
            <a:r>
              <a:rPr sz="2400" spc="-10" dirty="0">
                <a:latin typeface="Constantia"/>
                <a:cs typeface="Constantia"/>
              </a:rPr>
              <a:t>consists</a:t>
            </a:r>
            <a:r>
              <a:rPr sz="2400" spc="-100" dirty="0">
                <a:latin typeface="Constantia"/>
                <a:cs typeface="Constantia"/>
              </a:rPr>
              <a:t> </a:t>
            </a:r>
            <a:r>
              <a:rPr sz="2400" dirty="0">
                <a:latin typeface="Constantia"/>
                <a:cs typeface="Constantia"/>
              </a:rPr>
              <a:t>of</a:t>
            </a:r>
            <a:r>
              <a:rPr sz="2400" spc="-25" dirty="0">
                <a:latin typeface="Constantia"/>
                <a:cs typeface="Constantia"/>
              </a:rPr>
              <a:t> </a:t>
            </a:r>
            <a:r>
              <a:rPr sz="2400" dirty="0">
                <a:latin typeface="Constantia"/>
                <a:cs typeface="Constantia"/>
              </a:rPr>
              <a:t>a</a:t>
            </a:r>
            <a:r>
              <a:rPr sz="2400" spc="-70" dirty="0">
                <a:latin typeface="Constantia"/>
                <a:cs typeface="Constantia"/>
              </a:rPr>
              <a:t> </a:t>
            </a:r>
            <a:r>
              <a:rPr sz="2400" spc="-5" dirty="0">
                <a:latin typeface="Constantia"/>
                <a:cs typeface="Constantia"/>
              </a:rPr>
              <a:t>metallic</a:t>
            </a:r>
            <a:r>
              <a:rPr sz="2400" spc="-105" dirty="0">
                <a:latin typeface="Constantia"/>
                <a:cs typeface="Constantia"/>
              </a:rPr>
              <a:t> </a:t>
            </a:r>
            <a:r>
              <a:rPr sz="2400" spc="-5" dirty="0">
                <a:latin typeface="Constantia"/>
                <a:cs typeface="Constantia"/>
              </a:rPr>
              <a:t>rule</a:t>
            </a:r>
            <a:r>
              <a:rPr sz="2400" spc="-125" dirty="0">
                <a:latin typeface="Constantia"/>
                <a:cs typeface="Constantia"/>
              </a:rPr>
              <a:t> </a:t>
            </a:r>
            <a:r>
              <a:rPr sz="2400" dirty="0">
                <a:latin typeface="Constantia"/>
                <a:cs typeface="Constantia"/>
              </a:rPr>
              <a:t>with</a:t>
            </a:r>
            <a:r>
              <a:rPr sz="2400" spc="-105" dirty="0">
                <a:latin typeface="Constantia"/>
                <a:cs typeface="Constantia"/>
              </a:rPr>
              <a:t> </a:t>
            </a:r>
            <a:r>
              <a:rPr sz="2400" dirty="0">
                <a:latin typeface="Constantia"/>
                <a:cs typeface="Constantia"/>
              </a:rPr>
              <a:t>a</a:t>
            </a:r>
            <a:r>
              <a:rPr sz="2400" spc="-80" dirty="0">
                <a:latin typeface="Constantia"/>
                <a:cs typeface="Constantia"/>
              </a:rPr>
              <a:t> </a:t>
            </a:r>
            <a:r>
              <a:rPr sz="2400" spc="10" dirty="0">
                <a:latin typeface="Constantia"/>
                <a:cs typeface="Constantia"/>
              </a:rPr>
              <a:t>fine </a:t>
            </a:r>
            <a:r>
              <a:rPr sz="2400" spc="-590" dirty="0">
                <a:latin typeface="Constantia"/>
                <a:cs typeface="Constantia"/>
              </a:rPr>
              <a:t> </a:t>
            </a:r>
            <a:r>
              <a:rPr sz="2400" spc="-10" dirty="0">
                <a:latin typeface="Constantia"/>
                <a:cs typeface="Constantia"/>
              </a:rPr>
              <a:t>beveled</a:t>
            </a:r>
            <a:r>
              <a:rPr sz="2400" spc="-60" dirty="0">
                <a:latin typeface="Constantia"/>
                <a:cs typeface="Constantia"/>
              </a:rPr>
              <a:t> </a:t>
            </a:r>
            <a:r>
              <a:rPr sz="2400" spc="-15" dirty="0">
                <a:latin typeface="Constantia"/>
                <a:cs typeface="Constantia"/>
              </a:rPr>
              <a:t>edge</a:t>
            </a:r>
            <a:r>
              <a:rPr sz="2400" spc="-110" dirty="0">
                <a:latin typeface="Constantia"/>
                <a:cs typeface="Constantia"/>
              </a:rPr>
              <a:t> </a:t>
            </a:r>
            <a:r>
              <a:rPr sz="2400" spc="-5" dirty="0">
                <a:latin typeface="Constantia"/>
                <a:cs typeface="Constantia"/>
              </a:rPr>
              <a:t>called</a:t>
            </a:r>
            <a:r>
              <a:rPr sz="2400" spc="-20" dirty="0">
                <a:latin typeface="Constantia"/>
                <a:cs typeface="Constantia"/>
              </a:rPr>
              <a:t> </a:t>
            </a:r>
            <a:r>
              <a:rPr sz="2400" spc="-5">
                <a:latin typeface="Constantia"/>
                <a:cs typeface="Constantia"/>
              </a:rPr>
              <a:t>the</a:t>
            </a:r>
            <a:r>
              <a:rPr sz="2400" spc="-80">
                <a:latin typeface="Constantia"/>
                <a:cs typeface="Constantia"/>
              </a:rPr>
              <a:t> </a:t>
            </a:r>
            <a:r>
              <a:rPr sz="2400" smtClean="0">
                <a:latin typeface="Constantia"/>
                <a:cs typeface="Constantia"/>
              </a:rPr>
              <a:t>fiducial</a:t>
            </a:r>
            <a:r>
              <a:rPr sz="2400" spc="-75" smtClean="0">
                <a:latin typeface="Constantia"/>
                <a:cs typeface="Constantia"/>
              </a:rPr>
              <a:t> </a:t>
            </a:r>
            <a:r>
              <a:rPr sz="2400" spc="-15" dirty="0">
                <a:latin typeface="Constantia"/>
                <a:cs typeface="Constantia"/>
              </a:rPr>
              <a:t>edge.</a:t>
            </a:r>
            <a:endParaRPr sz="2400">
              <a:latin typeface="Constantia"/>
              <a:cs typeface="Constantia"/>
            </a:endParaRPr>
          </a:p>
          <a:p>
            <a:pPr marL="287020" indent="-274955" algn="just">
              <a:lnSpc>
                <a:spcPct val="100000"/>
              </a:lnSpc>
              <a:spcBef>
                <a:spcPts val="254"/>
              </a:spcBef>
              <a:buClr>
                <a:srgbClr val="0AD0D9"/>
              </a:buClr>
              <a:buSzPct val="93750"/>
              <a:buChar char="-"/>
              <a:tabLst>
                <a:tab pos="287020" algn="l"/>
                <a:tab pos="287655" algn="l"/>
              </a:tabLst>
            </a:pPr>
            <a:r>
              <a:rPr sz="2400" spc="-5">
                <a:latin typeface="Constantia"/>
                <a:cs typeface="Constantia"/>
              </a:rPr>
              <a:t>Th</a:t>
            </a:r>
            <a:r>
              <a:rPr sz="2400" spc="5">
                <a:latin typeface="Constantia"/>
                <a:cs typeface="Constantia"/>
              </a:rPr>
              <a:t>i</a:t>
            </a:r>
            <a:r>
              <a:rPr sz="2400">
                <a:latin typeface="Constantia"/>
                <a:cs typeface="Constantia"/>
              </a:rPr>
              <a:t>s</a:t>
            </a:r>
            <a:r>
              <a:rPr sz="2400" spc="-125">
                <a:latin typeface="Constantia"/>
                <a:cs typeface="Constantia"/>
              </a:rPr>
              <a:t> </a:t>
            </a:r>
            <a:r>
              <a:rPr sz="2400" smtClean="0">
                <a:latin typeface="Constantia"/>
                <a:cs typeface="Constantia"/>
              </a:rPr>
              <a:t>ed</a:t>
            </a:r>
            <a:r>
              <a:rPr sz="2400" spc="-60" smtClean="0">
                <a:latin typeface="Constantia"/>
                <a:cs typeface="Constantia"/>
              </a:rPr>
              <a:t>g</a:t>
            </a:r>
            <a:r>
              <a:rPr sz="2400" smtClean="0">
                <a:latin typeface="Constantia"/>
                <a:cs typeface="Constantia"/>
              </a:rPr>
              <a:t>e</a:t>
            </a:r>
            <a:r>
              <a:rPr lang="en-US" sz="2400" dirty="0" smtClean="0">
                <a:latin typeface="Constantia"/>
                <a:cs typeface="Constantia"/>
              </a:rPr>
              <a:t> is</a:t>
            </a:r>
            <a:r>
              <a:rPr sz="2400" spc="-85" smtClean="0">
                <a:latin typeface="Constantia"/>
                <a:cs typeface="Constantia"/>
              </a:rPr>
              <a:t> </a:t>
            </a:r>
            <a:r>
              <a:rPr sz="2400" spc="-5" dirty="0">
                <a:latin typeface="Constantia"/>
                <a:cs typeface="Constantia"/>
              </a:rPr>
              <a:t>use</a:t>
            </a:r>
            <a:r>
              <a:rPr sz="2400" dirty="0">
                <a:latin typeface="Constantia"/>
                <a:cs typeface="Constantia"/>
              </a:rPr>
              <a:t>d</a:t>
            </a:r>
            <a:r>
              <a:rPr sz="2400" spc="-20" dirty="0">
                <a:latin typeface="Constantia"/>
                <a:cs typeface="Constantia"/>
              </a:rPr>
              <a:t> </a:t>
            </a:r>
            <a:r>
              <a:rPr sz="2400" spc="-15" dirty="0">
                <a:latin typeface="Constantia"/>
                <a:cs typeface="Constantia"/>
              </a:rPr>
              <a:t>f</a:t>
            </a:r>
            <a:r>
              <a:rPr sz="2400" dirty="0">
                <a:latin typeface="Constantia"/>
                <a:cs typeface="Constantia"/>
              </a:rPr>
              <a:t>or</a:t>
            </a:r>
            <a:r>
              <a:rPr sz="2400" spc="-145" dirty="0">
                <a:latin typeface="Constantia"/>
                <a:cs typeface="Constantia"/>
              </a:rPr>
              <a:t> </a:t>
            </a:r>
            <a:r>
              <a:rPr sz="2400" spc="-5" dirty="0">
                <a:latin typeface="Constantia"/>
                <a:cs typeface="Constantia"/>
              </a:rPr>
              <a:t>d</a:t>
            </a:r>
            <a:r>
              <a:rPr sz="2400" spc="-40" dirty="0">
                <a:latin typeface="Constantia"/>
                <a:cs typeface="Constantia"/>
              </a:rPr>
              <a:t>r</a:t>
            </a:r>
            <a:r>
              <a:rPr sz="2400" spc="-50" dirty="0">
                <a:latin typeface="Constantia"/>
                <a:cs typeface="Constantia"/>
              </a:rPr>
              <a:t>a</a:t>
            </a:r>
            <a:r>
              <a:rPr sz="2400" dirty="0">
                <a:latin typeface="Constantia"/>
                <a:cs typeface="Constantia"/>
              </a:rPr>
              <a:t>wing</a:t>
            </a:r>
            <a:r>
              <a:rPr sz="2400" spc="5" dirty="0">
                <a:latin typeface="Constantia"/>
                <a:cs typeface="Constantia"/>
              </a:rPr>
              <a:t> </a:t>
            </a:r>
            <a:r>
              <a:rPr sz="2400" dirty="0">
                <a:latin typeface="Constantia"/>
                <a:cs typeface="Constantia"/>
              </a:rPr>
              <a:t>line.</a:t>
            </a:r>
            <a:endParaRPr sz="2400">
              <a:latin typeface="Constantia"/>
              <a:cs typeface="Constantia"/>
            </a:endParaRPr>
          </a:p>
          <a:p>
            <a:pPr marL="287020" indent="-274955" algn="just">
              <a:lnSpc>
                <a:spcPct val="100000"/>
              </a:lnSpc>
              <a:spcBef>
                <a:spcPts val="290"/>
              </a:spcBef>
              <a:buClr>
                <a:srgbClr val="0AD0D9"/>
              </a:buClr>
              <a:buSzPct val="93750"/>
              <a:buChar char="-"/>
              <a:tabLst>
                <a:tab pos="287020" algn="l"/>
                <a:tab pos="287655" algn="l"/>
              </a:tabLst>
            </a:pPr>
            <a:r>
              <a:rPr sz="2400" spc="-85" smtClean="0">
                <a:latin typeface="Constantia"/>
                <a:cs typeface="Constantia"/>
              </a:rPr>
              <a:t>Two</a:t>
            </a:r>
            <a:r>
              <a:rPr sz="2400" spc="-55" smtClean="0">
                <a:latin typeface="Constantia"/>
                <a:cs typeface="Constantia"/>
              </a:rPr>
              <a:t> </a:t>
            </a:r>
            <a:r>
              <a:rPr sz="2400" spc="-10" dirty="0">
                <a:latin typeface="Constantia"/>
                <a:cs typeface="Constantia"/>
              </a:rPr>
              <a:t>frame</a:t>
            </a:r>
            <a:r>
              <a:rPr sz="2400" spc="-135" dirty="0">
                <a:latin typeface="Constantia"/>
                <a:cs typeface="Constantia"/>
              </a:rPr>
              <a:t> </a:t>
            </a:r>
            <a:r>
              <a:rPr sz="2400" spc="-15" dirty="0">
                <a:latin typeface="Constantia"/>
                <a:cs typeface="Constantia"/>
              </a:rPr>
              <a:t>are</a:t>
            </a:r>
            <a:r>
              <a:rPr sz="2400" spc="-120" dirty="0">
                <a:latin typeface="Constantia"/>
                <a:cs typeface="Constantia"/>
              </a:rPr>
              <a:t> </a:t>
            </a:r>
            <a:r>
              <a:rPr sz="2400" spc="-10" dirty="0">
                <a:latin typeface="Constantia"/>
                <a:cs typeface="Constantia"/>
              </a:rPr>
              <a:t>attached</a:t>
            </a:r>
            <a:r>
              <a:rPr sz="2400" spc="-75" dirty="0">
                <a:latin typeface="Constantia"/>
                <a:cs typeface="Constantia"/>
              </a:rPr>
              <a:t> </a:t>
            </a:r>
            <a:r>
              <a:rPr sz="2400" spc="-15" dirty="0">
                <a:latin typeface="Constantia"/>
                <a:cs typeface="Constantia"/>
              </a:rPr>
              <a:t>vertically</a:t>
            </a:r>
            <a:r>
              <a:rPr sz="2400" spc="-125" dirty="0">
                <a:latin typeface="Constantia"/>
                <a:cs typeface="Constantia"/>
              </a:rPr>
              <a:t> </a:t>
            </a:r>
            <a:r>
              <a:rPr sz="2400" dirty="0">
                <a:latin typeface="Constantia"/>
                <a:cs typeface="Constantia"/>
              </a:rPr>
              <a:t>at</a:t>
            </a:r>
            <a:r>
              <a:rPr sz="2400" spc="-60" dirty="0">
                <a:latin typeface="Constantia"/>
                <a:cs typeface="Constantia"/>
              </a:rPr>
              <a:t> </a:t>
            </a:r>
            <a:r>
              <a:rPr sz="2400" spc="-5" dirty="0">
                <a:latin typeface="Constantia"/>
                <a:cs typeface="Constantia"/>
              </a:rPr>
              <a:t>its</a:t>
            </a:r>
            <a:r>
              <a:rPr sz="2400" spc="-110" dirty="0">
                <a:latin typeface="Constantia"/>
                <a:cs typeface="Constantia"/>
              </a:rPr>
              <a:t> </a:t>
            </a:r>
            <a:r>
              <a:rPr sz="2400" spc="-5" dirty="0">
                <a:latin typeface="Constantia"/>
                <a:cs typeface="Constantia"/>
              </a:rPr>
              <a:t>end.</a:t>
            </a:r>
            <a:endParaRPr sz="2400">
              <a:latin typeface="Constantia"/>
              <a:cs typeface="Constantia"/>
            </a:endParaRPr>
          </a:p>
          <a:p>
            <a:pPr marL="287020" indent="-274955" algn="just">
              <a:lnSpc>
                <a:spcPct val="100000"/>
              </a:lnSpc>
              <a:spcBef>
                <a:spcPts val="290"/>
              </a:spcBef>
              <a:buClr>
                <a:srgbClr val="0AD0D9"/>
              </a:buClr>
              <a:buSzPct val="93750"/>
              <a:buChar char="-"/>
              <a:tabLst>
                <a:tab pos="287020" algn="l"/>
                <a:tab pos="287655" algn="l"/>
              </a:tabLst>
            </a:pPr>
            <a:r>
              <a:rPr sz="2400" spc="-5">
                <a:latin typeface="Constantia"/>
                <a:cs typeface="Constantia"/>
              </a:rPr>
              <a:t>Th</a:t>
            </a:r>
            <a:r>
              <a:rPr sz="2400">
                <a:latin typeface="Constantia"/>
                <a:cs typeface="Constantia"/>
              </a:rPr>
              <a:t>e</a:t>
            </a:r>
            <a:r>
              <a:rPr sz="2400" spc="-120">
                <a:latin typeface="Constantia"/>
                <a:cs typeface="Constantia"/>
              </a:rPr>
              <a:t> </a:t>
            </a:r>
            <a:r>
              <a:rPr lang="en-US" sz="2400" spc="-120" dirty="0" smtClean="0">
                <a:latin typeface="Constantia"/>
                <a:cs typeface="Constantia"/>
              </a:rPr>
              <a:t>sight</a:t>
            </a:r>
            <a:r>
              <a:rPr sz="2400" spc="-145" smtClean="0">
                <a:latin typeface="Constantia"/>
                <a:cs typeface="Constantia"/>
              </a:rPr>
              <a:t> </a:t>
            </a:r>
            <a:r>
              <a:rPr sz="2400" spc="-20" dirty="0">
                <a:latin typeface="Constantia"/>
                <a:cs typeface="Constantia"/>
              </a:rPr>
              <a:t>v</a:t>
            </a:r>
            <a:r>
              <a:rPr sz="2400" dirty="0">
                <a:latin typeface="Constantia"/>
                <a:cs typeface="Constantia"/>
              </a:rPr>
              <a:t>an</a:t>
            </a:r>
            <a:r>
              <a:rPr sz="2400" spc="-5" dirty="0">
                <a:latin typeface="Constantia"/>
                <a:cs typeface="Constantia"/>
              </a:rPr>
              <a:t>e</a:t>
            </a:r>
            <a:r>
              <a:rPr sz="2400" dirty="0">
                <a:latin typeface="Constantia"/>
                <a:cs typeface="Constantia"/>
              </a:rPr>
              <a:t>-a</a:t>
            </a:r>
            <a:r>
              <a:rPr sz="2400" spc="-100" dirty="0">
                <a:latin typeface="Constantia"/>
                <a:cs typeface="Constantia"/>
              </a:rPr>
              <a:t> </a:t>
            </a:r>
            <a:r>
              <a:rPr sz="2400" dirty="0">
                <a:latin typeface="Constantia"/>
                <a:cs typeface="Constantia"/>
              </a:rPr>
              <a:t>small</a:t>
            </a:r>
            <a:r>
              <a:rPr sz="2400" spc="-10" dirty="0">
                <a:latin typeface="Constantia"/>
                <a:cs typeface="Constantia"/>
              </a:rPr>
              <a:t> </a:t>
            </a:r>
            <a:r>
              <a:rPr sz="2400" spc="-5" dirty="0">
                <a:latin typeface="Constantia"/>
                <a:cs typeface="Constantia"/>
              </a:rPr>
              <a:t>meta</a:t>
            </a:r>
            <a:r>
              <a:rPr sz="2400" dirty="0">
                <a:latin typeface="Constantia"/>
                <a:cs typeface="Constantia"/>
              </a:rPr>
              <a:t>l</a:t>
            </a:r>
            <a:r>
              <a:rPr sz="2400" spc="-20" dirty="0">
                <a:latin typeface="Constantia"/>
                <a:cs typeface="Constantia"/>
              </a:rPr>
              <a:t> </a:t>
            </a:r>
            <a:r>
              <a:rPr sz="2400" dirty="0">
                <a:latin typeface="Constantia"/>
                <a:cs typeface="Constantia"/>
              </a:rPr>
              <a:t>f</a:t>
            </a:r>
            <a:r>
              <a:rPr sz="2400" spc="-35" dirty="0">
                <a:latin typeface="Constantia"/>
                <a:cs typeface="Constantia"/>
              </a:rPr>
              <a:t>r</a:t>
            </a:r>
            <a:r>
              <a:rPr sz="2400" dirty="0">
                <a:latin typeface="Constantia"/>
                <a:cs typeface="Constantia"/>
              </a:rPr>
              <a:t>ame</a:t>
            </a:r>
            <a:r>
              <a:rPr sz="2400" spc="-135" dirty="0">
                <a:latin typeface="Constantia"/>
                <a:cs typeface="Constantia"/>
              </a:rPr>
              <a:t> </a:t>
            </a:r>
            <a:r>
              <a:rPr sz="2400" dirty="0">
                <a:latin typeface="Constantia"/>
                <a:cs typeface="Constantia"/>
              </a:rPr>
              <a:t>with</a:t>
            </a:r>
            <a:r>
              <a:rPr sz="2400" spc="-95" dirty="0">
                <a:latin typeface="Constantia"/>
                <a:cs typeface="Constantia"/>
              </a:rPr>
              <a:t> </a:t>
            </a:r>
            <a:r>
              <a:rPr sz="2400" dirty="0">
                <a:latin typeface="Constantia"/>
                <a:cs typeface="Constantia"/>
              </a:rPr>
              <a:t>a</a:t>
            </a:r>
            <a:r>
              <a:rPr sz="2400" spc="-114" dirty="0">
                <a:latin typeface="Constantia"/>
                <a:cs typeface="Constantia"/>
              </a:rPr>
              <a:t> </a:t>
            </a:r>
            <a:r>
              <a:rPr sz="2400" dirty="0">
                <a:latin typeface="Constantia"/>
                <a:cs typeface="Constantia"/>
              </a:rPr>
              <a:t>sil</a:t>
            </a:r>
            <a:r>
              <a:rPr sz="2400" spc="5" dirty="0">
                <a:latin typeface="Constantia"/>
                <a:cs typeface="Constantia"/>
              </a:rPr>
              <a:t>t</a:t>
            </a:r>
            <a:r>
              <a:rPr sz="2400" dirty="0">
                <a:latin typeface="Constantia"/>
                <a:cs typeface="Constantia"/>
              </a:rPr>
              <a:t>.</a:t>
            </a:r>
            <a:endParaRPr sz="2400">
              <a:latin typeface="Constantia"/>
              <a:cs typeface="Constantia"/>
            </a:endParaRPr>
          </a:p>
          <a:p>
            <a:pPr marL="287020" indent="-274955" algn="just">
              <a:lnSpc>
                <a:spcPts val="2740"/>
              </a:lnSpc>
              <a:spcBef>
                <a:spcPts val="285"/>
              </a:spcBef>
              <a:buClr>
                <a:srgbClr val="0AD0D9"/>
              </a:buClr>
              <a:buSzPct val="93750"/>
              <a:buChar char="-"/>
              <a:tabLst>
                <a:tab pos="287020" algn="l"/>
                <a:tab pos="287655" algn="l"/>
              </a:tabLst>
            </a:pPr>
            <a:r>
              <a:rPr sz="2400" spc="-5" dirty="0">
                <a:latin typeface="Constantia"/>
                <a:cs typeface="Constantia"/>
              </a:rPr>
              <a:t>Th</a:t>
            </a:r>
            <a:r>
              <a:rPr sz="2400" dirty="0">
                <a:latin typeface="Constantia"/>
                <a:cs typeface="Constantia"/>
              </a:rPr>
              <a:t>e</a:t>
            </a:r>
            <a:r>
              <a:rPr sz="2400" spc="-125" dirty="0">
                <a:latin typeface="Constantia"/>
                <a:cs typeface="Constantia"/>
              </a:rPr>
              <a:t> </a:t>
            </a:r>
            <a:r>
              <a:rPr sz="2400" dirty="0">
                <a:latin typeface="Constantia"/>
                <a:cs typeface="Constantia"/>
              </a:rPr>
              <a:t>o</a:t>
            </a:r>
            <a:r>
              <a:rPr sz="2400" spc="-10" dirty="0">
                <a:latin typeface="Constantia"/>
                <a:cs typeface="Constantia"/>
              </a:rPr>
              <a:t>b</a:t>
            </a:r>
            <a:r>
              <a:rPr sz="2400" spc="-5" dirty="0">
                <a:latin typeface="Constantia"/>
                <a:cs typeface="Constantia"/>
              </a:rPr>
              <a:t>jec</a:t>
            </a:r>
            <a:r>
              <a:rPr sz="2400" dirty="0">
                <a:latin typeface="Constantia"/>
                <a:cs typeface="Constantia"/>
              </a:rPr>
              <a:t>t</a:t>
            </a:r>
            <a:r>
              <a:rPr sz="2400" spc="-125" dirty="0">
                <a:latin typeface="Constantia"/>
                <a:cs typeface="Constantia"/>
              </a:rPr>
              <a:t> </a:t>
            </a:r>
            <a:r>
              <a:rPr sz="2400" spc="-20" dirty="0">
                <a:latin typeface="Constantia"/>
                <a:cs typeface="Constantia"/>
              </a:rPr>
              <a:t>v</a:t>
            </a:r>
            <a:r>
              <a:rPr sz="2400" dirty="0">
                <a:latin typeface="Constantia"/>
                <a:cs typeface="Constantia"/>
              </a:rPr>
              <a:t>a</a:t>
            </a:r>
            <a:r>
              <a:rPr sz="2400" spc="-10" dirty="0">
                <a:latin typeface="Constantia"/>
                <a:cs typeface="Constantia"/>
              </a:rPr>
              <a:t>n</a:t>
            </a:r>
            <a:r>
              <a:rPr sz="2400" dirty="0">
                <a:latin typeface="Constantia"/>
                <a:cs typeface="Constantia"/>
              </a:rPr>
              <a:t>e-a</a:t>
            </a:r>
            <a:r>
              <a:rPr sz="2400" spc="-75" dirty="0">
                <a:latin typeface="Constantia"/>
                <a:cs typeface="Constantia"/>
              </a:rPr>
              <a:t> </a:t>
            </a:r>
            <a:r>
              <a:rPr sz="2400" dirty="0">
                <a:latin typeface="Constantia"/>
                <a:cs typeface="Constantia"/>
              </a:rPr>
              <a:t>f</a:t>
            </a:r>
            <a:r>
              <a:rPr sz="2400" spc="-35" dirty="0">
                <a:latin typeface="Constantia"/>
                <a:cs typeface="Constantia"/>
              </a:rPr>
              <a:t>r</a:t>
            </a:r>
            <a:r>
              <a:rPr sz="2400" dirty="0">
                <a:latin typeface="Constantia"/>
                <a:cs typeface="Constantia"/>
              </a:rPr>
              <a:t>ame</a:t>
            </a:r>
            <a:r>
              <a:rPr sz="2400" spc="-140" dirty="0">
                <a:latin typeface="Constantia"/>
                <a:cs typeface="Constantia"/>
              </a:rPr>
              <a:t> </a:t>
            </a:r>
            <a:r>
              <a:rPr sz="2400" dirty="0">
                <a:latin typeface="Constantia"/>
                <a:cs typeface="Constantia"/>
              </a:rPr>
              <a:t>with</a:t>
            </a:r>
            <a:r>
              <a:rPr sz="2400" spc="-100" dirty="0">
                <a:latin typeface="Constantia"/>
                <a:cs typeface="Constantia"/>
              </a:rPr>
              <a:t> </a:t>
            </a:r>
            <a:r>
              <a:rPr sz="2400" dirty="0">
                <a:latin typeface="Constantia"/>
                <a:cs typeface="Constantia"/>
              </a:rPr>
              <a:t>a</a:t>
            </a:r>
            <a:r>
              <a:rPr sz="2400" spc="-75" dirty="0">
                <a:latin typeface="Constantia"/>
                <a:cs typeface="Constantia"/>
              </a:rPr>
              <a:t> </a:t>
            </a:r>
            <a:r>
              <a:rPr sz="2400" spc="55" dirty="0">
                <a:latin typeface="Constantia"/>
                <a:cs typeface="Constantia"/>
              </a:rPr>
              <a:t>f</a:t>
            </a:r>
            <a:r>
              <a:rPr sz="2400" spc="-5" dirty="0">
                <a:latin typeface="Constantia"/>
                <a:cs typeface="Constantia"/>
              </a:rPr>
              <a:t>in</a:t>
            </a:r>
            <a:r>
              <a:rPr sz="2400" dirty="0">
                <a:latin typeface="Constantia"/>
                <a:cs typeface="Constantia"/>
              </a:rPr>
              <a:t>e</a:t>
            </a:r>
            <a:r>
              <a:rPr sz="2400" spc="-75" dirty="0">
                <a:latin typeface="Constantia"/>
                <a:cs typeface="Constantia"/>
              </a:rPr>
              <a:t> </a:t>
            </a:r>
            <a:r>
              <a:rPr sz="2400" dirty="0">
                <a:latin typeface="Constantia"/>
                <a:cs typeface="Constantia"/>
              </a:rPr>
              <a:t>hair</a:t>
            </a:r>
            <a:r>
              <a:rPr sz="2400" spc="-130" dirty="0">
                <a:latin typeface="Constantia"/>
                <a:cs typeface="Constantia"/>
              </a:rPr>
              <a:t> </a:t>
            </a:r>
            <a:r>
              <a:rPr sz="2400" dirty="0">
                <a:latin typeface="Constantia"/>
                <a:cs typeface="Constantia"/>
              </a:rPr>
              <a:t>pla</a:t>
            </a:r>
            <a:r>
              <a:rPr sz="2400" spc="-60" dirty="0">
                <a:latin typeface="Constantia"/>
                <a:cs typeface="Constantia"/>
              </a:rPr>
              <a:t>c</a:t>
            </a:r>
            <a:r>
              <a:rPr sz="2400" dirty="0">
                <a:latin typeface="Constantia"/>
                <a:cs typeface="Constantia"/>
              </a:rPr>
              <a:t>ed</a:t>
            </a:r>
            <a:r>
              <a:rPr sz="2400" spc="-70" dirty="0">
                <a:latin typeface="Constantia"/>
                <a:cs typeface="Constantia"/>
              </a:rPr>
              <a:t> </a:t>
            </a:r>
            <a:r>
              <a:rPr sz="2400" spc="-55" dirty="0">
                <a:latin typeface="Constantia"/>
                <a:cs typeface="Constantia"/>
              </a:rPr>
              <a:t>v</a:t>
            </a:r>
            <a:r>
              <a:rPr sz="2400" dirty="0">
                <a:latin typeface="Constantia"/>
                <a:cs typeface="Constantia"/>
              </a:rPr>
              <a:t>er</a:t>
            </a:r>
            <a:r>
              <a:rPr sz="2400" spc="5" dirty="0">
                <a:latin typeface="Constantia"/>
                <a:cs typeface="Constantia"/>
              </a:rPr>
              <a:t>t</a:t>
            </a:r>
            <a:r>
              <a:rPr sz="2400" spc="-5" dirty="0">
                <a:latin typeface="Constantia"/>
                <a:cs typeface="Constantia"/>
              </a:rPr>
              <a:t>ical</a:t>
            </a:r>
            <a:r>
              <a:rPr sz="2400" spc="-35" dirty="0">
                <a:latin typeface="Constantia"/>
                <a:cs typeface="Constantia"/>
              </a:rPr>
              <a:t>l</a:t>
            </a:r>
            <a:r>
              <a:rPr sz="2400" dirty="0">
                <a:latin typeface="Constantia"/>
                <a:cs typeface="Constantia"/>
              </a:rPr>
              <a:t>y</a:t>
            </a:r>
            <a:endParaRPr sz="2400">
              <a:latin typeface="Constantia"/>
              <a:cs typeface="Constantia"/>
            </a:endParaRPr>
          </a:p>
          <a:p>
            <a:pPr marL="287020" algn="just">
              <a:lnSpc>
                <a:spcPts val="2740"/>
              </a:lnSpc>
            </a:pPr>
            <a:r>
              <a:rPr sz="2400" spc="-5" dirty="0">
                <a:latin typeface="Constantia"/>
                <a:cs typeface="Constantia"/>
              </a:rPr>
              <a:t>,for</a:t>
            </a:r>
            <a:r>
              <a:rPr sz="2400" spc="-95" dirty="0">
                <a:latin typeface="Constantia"/>
                <a:cs typeface="Constantia"/>
              </a:rPr>
              <a:t> </a:t>
            </a:r>
            <a:r>
              <a:rPr sz="2400" spc="-5" dirty="0">
                <a:latin typeface="Constantia"/>
                <a:cs typeface="Constantia"/>
              </a:rPr>
              <a:t>bisecting </a:t>
            </a:r>
            <a:r>
              <a:rPr sz="2400" dirty="0">
                <a:latin typeface="Constantia"/>
                <a:cs typeface="Constantia"/>
              </a:rPr>
              <a:t>–</a:t>
            </a:r>
            <a:r>
              <a:rPr sz="2400" spc="-35" dirty="0">
                <a:latin typeface="Constantia"/>
                <a:cs typeface="Constantia"/>
              </a:rPr>
              <a:t> </a:t>
            </a:r>
            <a:r>
              <a:rPr sz="2400" spc="-5" dirty="0">
                <a:latin typeface="Constantia"/>
                <a:cs typeface="Constantia"/>
              </a:rPr>
              <a:t>the</a:t>
            </a:r>
            <a:r>
              <a:rPr sz="2400" spc="-100" dirty="0">
                <a:latin typeface="Constantia"/>
                <a:cs typeface="Constantia"/>
              </a:rPr>
              <a:t> </a:t>
            </a:r>
            <a:r>
              <a:rPr sz="2400" dirty="0">
                <a:latin typeface="Constantia"/>
                <a:cs typeface="Constantia"/>
              </a:rPr>
              <a:t>part</a:t>
            </a:r>
            <a:r>
              <a:rPr sz="2400" spc="-130" dirty="0">
                <a:latin typeface="Constantia"/>
                <a:cs typeface="Constantia"/>
              </a:rPr>
              <a:t> </a:t>
            </a:r>
            <a:r>
              <a:rPr sz="2400" spc="-10" dirty="0">
                <a:latin typeface="Constantia"/>
                <a:cs typeface="Constantia"/>
              </a:rPr>
              <a:t>directed</a:t>
            </a:r>
            <a:r>
              <a:rPr sz="2400" spc="-30" dirty="0">
                <a:latin typeface="Constantia"/>
                <a:cs typeface="Constantia"/>
              </a:rPr>
              <a:t> </a:t>
            </a:r>
            <a:r>
              <a:rPr sz="2400" spc="-25" dirty="0">
                <a:latin typeface="Constantia"/>
                <a:cs typeface="Constantia"/>
              </a:rPr>
              <a:t>towards</a:t>
            </a:r>
            <a:r>
              <a:rPr sz="2400" spc="-60" dirty="0">
                <a:latin typeface="Constantia"/>
                <a:cs typeface="Constantia"/>
              </a:rPr>
              <a:t> </a:t>
            </a:r>
            <a:r>
              <a:rPr sz="2400" spc="-5" dirty="0">
                <a:latin typeface="Constantia"/>
                <a:cs typeface="Constantia"/>
              </a:rPr>
              <a:t>the</a:t>
            </a:r>
            <a:r>
              <a:rPr sz="2400" spc="-125" dirty="0">
                <a:latin typeface="Constantia"/>
                <a:cs typeface="Constantia"/>
              </a:rPr>
              <a:t> </a:t>
            </a:r>
            <a:r>
              <a:rPr sz="2400" spc="-5" dirty="0">
                <a:latin typeface="Constantia"/>
                <a:cs typeface="Constantia"/>
              </a:rPr>
              <a:t>object.</a:t>
            </a:r>
            <a:endParaRPr sz="2400">
              <a:latin typeface="Constantia"/>
              <a:cs typeface="Constantia"/>
            </a:endParaRPr>
          </a:p>
          <a:p>
            <a:pPr marL="287020" marR="682625" indent="-274955" algn="just">
              <a:lnSpc>
                <a:spcPts val="2590"/>
              </a:lnSpc>
              <a:spcBef>
                <a:spcPts val="615"/>
              </a:spcBef>
              <a:buClr>
                <a:srgbClr val="0AD0D9"/>
              </a:buClr>
              <a:buSzPct val="93750"/>
              <a:buChar char="-"/>
              <a:tabLst>
                <a:tab pos="287020" algn="l"/>
                <a:tab pos="287655" algn="l"/>
              </a:tabLst>
            </a:pPr>
            <a:r>
              <a:rPr sz="2400" spc="-5" dirty="0">
                <a:latin typeface="Constantia"/>
                <a:cs typeface="Constantia"/>
              </a:rPr>
              <a:t>Th</a:t>
            </a:r>
            <a:r>
              <a:rPr sz="2400" dirty="0">
                <a:latin typeface="Constantia"/>
                <a:cs typeface="Constantia"/>
              </a:rPr>
              <a:t>e</a:t>
            </a:r>
            <a:r>
              <a:rPr sz="2400" spc="-120" dirty="0">
                <a:latin typeface="Constantia"/>
                <a:cs typeface="Constantia"/>
              </a:rPr>
              <a:t> </a:t>
            </a:r>
            <a:r>
              <a:rPr sz="2400" spc="-55" dirty="0">
                <a:latin typeface="Constantia"/>
                <a:cs typeface="Constantia"/>
              </a:rPr>
              <a:t>c</a:t>
            </a:r>
            <a:r>
              <a:rPr sz="2400" dirty="0">
                <a:latin typeface="Constantia"/>
                <a:cs typeface="Constantia"/>
              </a:rPr>
              <a:t>en</a:t>
            </a:r>
            <a:r>
              <a:rPr sz="2400" spc="-35" dirty="0">
                <a:latin typeface="Constantia"/>
                <a:cs typeface="Constantia"/>
              </a:rPr>
              <a:t>t</a:t>
            </a:r>
            <a:r>
              <a:rPr sz="2400" dirty="0">
                <a:latin typeface="Constantia"/>
                <a:cs typeface="Constantia"/>
              </a:rPr>
              <a:t>er</a:t>
            </a:r>
            <a:r>
              <a:rPr sz="2400" spc="-130" dirty="0">
                <a:latin typeface="Constantia"/>
                <a:cs typeface="Constantia"/>
              </a:rPr>
              <a:t> </a:t>
            </a:r>
            <a:r>
              <a:rPr sz="2400" dirty="0">
                <a:latin typeface="Constantia"/>
                <a:cs typeface="Constantia"/>
              </a:rPr>
              <a:t>of</a:t>
            </a:r>
            <a:r>
              <a:rPr sz="2400" spc="30" dirty="0">
                <a:latin typeface="Constantia"/>
                <a:cs typeface="Constantia"/>
              </a:rPr>
              <a:t> </a:t>
            </a:r>
            <a:r>
              <a:rPr sz="2400" spc="-5">
                <a:latin typeface="Constantia"/>
                <a:cs typeface="Constantia"/>
              </a:rPr>
              <a:t>th</a:t>
            </a:r>
            <a:r>
              <a:rPr sz="2400">
                <a:latin typeface="Constantia"/>
                <a:cs typeface="Constantia"/>
              </a:rPr>
              <a:t>e</a:t>
            </a:r>
            <a:r>
              <a:rPr sz="2400" spc="-130">
                <a:latin typeface="Constantia"/>
                <a:cs typeface="Constantia"/>
              </a:rPr>
              <a:t> </a:t>
            </a:r>
            <a:r>
              <a:rPr lang="en-US" sz="2400" spc="-130" dirty="0" smtClean="0">
                <a:latin typeface="Constantia"/>
                <a:cs typeface="Constantia"/>
              </a:rPr>
              <a:t>sight</a:t>
            </a:r>
            <a:r>
              <a:rPr sz="2400" spc="-135" smtClean="0">
                <a:latin typeface="Constantia"/>
                <a:cs typeface="Constantia"/>
              </a:rPr>
              <a:t> </a:t>
            </a:r>
            <a:r>
              <a:rPr sz="2400" spc="-20" dirty="0">
                <a:latin typeface="Constantia"/>
                <a:cs typeface="Constantia"/>
              </a:rPr>
              <a:t>v</a:t>
            </a:r>
            <a:r>
              <a:rPr sz="2400" dirty="0">
                <a:latin typeface="Constantia"/>
                <a:cs typeface="Constantia"/>
              </a:rPr>
              <a:t>ane</a:t>
            </a:r>
            <a:r>
              <a:rPr sz="2400" spc="-114" dirty="0">
                <a:latin typeface="Constantia"/>
                <a:cs typeface="Constantia"/>
              </a:rPr>
              <a:t> </a:t>
            </a:r>
            <a:r>
              <a:rPr sz="2400" dirty="0">
                <a:latin typeface="Constantia"/>
                <a:cs typeface="Constantia"/>
              </a:rPr>
              <a:t>and</a:t>
            </a:r>
            <a:r>
              <a:rPr sz="2400" spc="-5" dirty="0">
                <a:latin typeface="Constantia"/>
                <a:cs typeface="Constantia"/>
              </a:rPr>
              <a:t> </a:t>
            </a:r>
            <a:r>
              <a:rPr sz="2400" dirty="0">
                <a:latin typeface="Constantia"/>
                <a:cs typeface="Constantia"/>
              </a:rPr>
              <a:t>hair</a:t>
            </a:r>
            <a:r>
              <a:rPr sz="2400" spc="-150" dirty="0">
                <a:latin typeface="Constantia"/>
                <a:cs typeface="Constantia"/>
              </a:rPr>
              <a:t> </a:t>
            </a:r>
            <a:r>
              <a:rPr sz="2400" dirty="0">
                <a:latin typeface="Constantia"/>
                <a:cs typeface="Constantia"/>
              </a:rPr>
              <a:t>of</a:t>
            </a:r>
            <a:r>
              <a:rPr sz="2400" spc="30" dirty="0">
                <a:latin typeface="Constantia"/>
                <a:cs typeface="Constantia"/>
              </a:rPr>
              <a:t> </a:t>
            </a:r>
            <a:r>
              <a:rPr sz="2400" spc="-5" dirty="0">
                <a:latin typeface="Constantia"/>
                <a:cs typeface="Constantia"/>
              </a:rPr>
              <a:t>th</a:t>
            </a:r>
            <a:r>
              <a:rPr sz="2400" dirty="0">
                <a:latin typeface="Constantia"/>
                <a:cs typeface="Constantia"/>
              </a:rPr>
              <a:t>e</a:t>
            </a:r>
            <a:r>
              <a:rPr sz="2400" spc="-130" dirty="0">
                <a:latin typeface="Constantia"/>
                <a:cs typeface="Constantia"/>
              </a:rPr>
              <a:t> </a:t>
            </a:r>
            <a:r>
              <a:rPr sz="2400" dirty="0">
                <a:latin typeface="Constantia"/>
                <a:cs typeface="Constantia"/>
              </a:rPr>
              <a:t>o</a:t>
            </a:r>
            <a:r>
              <a:rPr sz="2400" spc="-10" dirty="0">
                <a:latin typeface="Constantia"/>
                <a:cs typeface="Constantia"/>
              </a:rPr>
              <a:t>b</a:t>
            </a:r>
            <a:r>
              <a:rPr sz="2400" spc="-5" dirty="0">
                <a:latin typeface="Constantia"/>
                <a:cs typeface="Constantia"/>
              </a:rPr>
              <a:t>jec</a:t>
            </a:r>
            <a:r>
              <a:rPr sz="2400" dirty="0">
                <a:latin typeface="Constantia"/>
                <a:cs typeface="Constantia"/>
              </a:rPr>
              <a:t>t</a:t>
            </a:r>
            <a:r>
              <a:rPr sz="2400" spc="-110" dirty="0">
                <a:latin typeface="Constantia"/>
                <a:cs typeface="Constantia"/>
              </a:rPr>
              <a:t> </a:t>
            </a:r>
            <a:r>
              <a:rPr sz="2400" spc="-20" dirty="0">
                <a:latin typeface="Constantia"/>
                <a:cs typeface="Constantia"/>
              </a:rPr>
              <a:t>v</a:t>
            </a:r>
            <a:r>
              <a:rPr sz="2400" dirty="0">
                <a:latin typeface="Constantia"/>
                <a:cs typeface="Constantia"/>
              </a:rPr>
              <a:t>ane  </a:t>
            </a:r>
            <a:r>
              <a:rPr sz="2400" spc="-10" dirty="0">
                <a:latin typeface="Constantia"/>
                <a:cs typeface="Constantia"/>
              </a:rPr>
              <a:t>provides</a:t>
            </a:r>
            <a:r>
              <a:rPr sz="2400" spc="-85" dirty="0">
                <a:latin typeface="Constantia"/>
                <a:cs typeface="Constantia"/>
              </a:rPr>
              <a:t> </a:t>
            </a:r>
            <a:r>
              <a:rPr sz="2400" spc="-5" dirty="0">
                <a:latin typeface="Constantia"/>
                <a:cs typeface="Constantia"/>
              </a:rPr>
              <a:t>the</a:t>
            </a:r>
            <a:r>
              <a:rPr sz="2400" spc="-70" dirty="0">
                <a:latin typeface="Constantia"/>
                <a:cs typeface="Constantia"/>
              </a:rPr>
              <a:t> </a:t>
            </a:r>
            <a:r>
              <a:rPr sz="2400" dirty="0">
                <a:latin typeface="Constantia"/>
                <a:cs typeface="Constantia"/>
              </a:rPr>
              <a:t>line</a:t>
            </a:r>
            <a:r>
              <a:rPr sz="2400" spc="-110" dirty="0">
                <a:latin typeface="Constantia"/>
                <a:cs typeface="Constantia"/>
              </a:rPr>
              <a:t> </a:t>
            </a:r>
            <a:r>
              <a:rPr sz="2400" dirty="0">
                <a:latin typeface="Constantia"/>
                <a:cs typeface="Constantia"/>
              </a:rPr>
              <a:t>of</a:t>
            </a:r>
            <a:r>
              <a:rPr sz="2400" spc="-10" dirty="0">
                <a:latin typeface="Constantia"/>
                <a:cs typeface="Constantia"/>
              </a:rPr>
              <a:t> site.</a:t>
            </a:r>
            <a:endParaRPr sz="2400">
              <a:latin typeface="Constantia"/>
              <a:cs typeface="Constant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19100"/>
            <a:ext cx="9144000" cy="6019800"/>
            <a:chOff x="0" y="419100"/>
            <a:chExt cx="9144000" cy="6019800"/>
          </a:xfrm>
        </p:grpSpPr>
        <p:pic>
          <p:nvPicPr>
            <p:cNvPr id="3" name="object 3"/>
            <p:cNvPicPr/>
            <p:nvPr/>
          </p:nvPicPr>
          <p:blipFill>
            <a:blip r:embed="rId2" cstate="print"/>
            <a:stretch>
              <a:fillRect/>
            </a:stretch>
          </p:blipFill>
          <p:spPr>
            <a:xfrm>
              <a:off x="0" y="419100"/>
              <a:ext cx="9144000" cy="6019800"/>
            </a:xfrm>
            <a:prstGeom prst="rect">
              <a:avLst/>
            </a:prstGeom>
          </p:spPr>
        </p:pic>
        <p:sp>
          <p:nvSpPr>
            <p:cNvPr id="4" name="object 4"/>
            <p:cNvSpPr/>
            <p:nvPr/>
          </p:nvSpPr>
          <p:spPr>
            <a:xfrm>
              <a:off x="1929384" y="995425"/>
              <a:ext cx="6058535" cy="3348354"/>
            </a:xfrm>
            <a:custGeom>
              <a:avLst/>
              <a:gdLst/>
              <a:ahLst/>
              <a:cxnLst/>
              <a:rect l="l" t="t" r="r" b="b"/>
              <a:pathLst>
                <a:path w="6058534" h="3348354">
                  <a:moveTo>
                    <a:pt x="842899" y="8636"/>
                  </a:moveTo>
                  <a:lnTo>
                    <a:pt x="833501" y="0"/>
                  </a:lnTo>
                  <a:lnTo>
                    <a:pt x="46837" y="858266"/>
                  </a:lnTo>
                  <a:lnTo>
                    <a:pt x="23368" y="836803"/>
                  </a:lnTo>
                  <a:lnTo>
                    <a:pt x="0" y="918718"/>
                  </a:lnTo>
                  <a:lnTo>
                    <a:pt x="79629" y="888238"/>
                  </a:lnTo>
                  <a:lnTo>
                    <a:pt x="66421" y="876173"/>
                  </a:lnTo>
                  <a:lnTo>
                    <a:pt x="56197" y="866825"/>
                  </a:lnTo>
                  <a:lnTo>
                    <a:pt x="842899" y="8636"/>
                  </a:lnTo>
                  <a:close/>
                </a:path>
                <a:path w="6058534" h="3348354">
                  <a:moveTo>
                    <a:pt x="2557399" y="2437892"/>
                  </a:moveTo>
                  <a:lnTo>
                    <a:pt x="2548001" y="2429256"/>
                  </a:lnTo>
                  <a:lnTo>
                    <a:pt x="1761337" y="3287522"/>
                  </a:lnTo>
                  <a:lnTo>
                    <a:pt x="1737868" y="3266059"/>
                  </a:lnTo>
                  <a:lnTo>
                    <a:pt x="1714500" y="3347974"/>
                  </a:lnTo>
                  <a:lnTo>
                    <a:pt x="1794129" y="3317494"/>
                  </a:lnTo>
                  <a:lnTo>
                    <a:pt x="1780921" y="3305429"/>
                  </a:lnTo>
                  <a:lnTo>
                    <a:pt x="1770697" y="3296081"/>
                  </a:lnTo>
                  <a:lnTo>
                    <a:pt x="2557399" y="2437892"/>
                  </a:lnTo>
                  <a:close/>
                </a:path>
                <a:path w="6058534" h="3348354">
                  <a:moveTo>
                    <a:pt x="6058027" y="1080008"/>
                  </a:moveTo>
                  <a:lnTo>
                    <a:pt x="6048629" y="1071372"/>
                  </a:lnTo>
                  <a:lnTo>
                    <a:pt x="5261965" y="1929638"/>
                  </a:lnTo>
                  <a:lnTo>
                    <a:pt x="5238496" y="1908175"/>
                  </a:lnTo>
                  <a:lnTo>
                    <a:pt x="5215128" y="1990090"/>
                  </a:lnTo>
                  <a:lnTo>
                    <a:pt x="5294757" y="1959610"/>
                  </a:lnTo>
                  <a:lnTo>
                    <a:pt x="5281549" y="1947545"/>
                  </a:lnTo>
                  <a:lnTo>
                    <a:pt x="5271325" y="1938197"/>
                  </a:lnTo>
                  <a:lnTo>
                    <a:pt x="6058027" y="1080008"/>
                  </a:lnTo>
                  <a:close/>
                </a:path>
              </a:pathLst>
            </a:custGeom>
            <a:solidFill>
              <a:srgbClr val="000000"/>
            </a:solidFill>
          </p:spPr>
          <p:txBody>
            <a:bodyPr wrap="square" lIns="0" tIns="0" rIns="0" bIns="0" rtlCol="0"/>
            <a:lstStyle/>
            <a:p>
              <a:endParaRPr/>
            </a:p>
          </p:txBody>
        </p:sp>
      </p:grpSp>
      <p:sp>
        <p:nvSpPr>
          <p:cNvPr id="5" name="object 5"/>
          <p:cNvSpPr txBox="1"/>
          <p:nvPr/>
        </p:nvSpPr>
        <p:spPr>
          <a:xfrm>
            <a:off x="7581138" y="1589354"/>
            <a:ext cx="1317625" cy="30035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onstantia"/>
                <a:cs typeface="Constantia"/>
              </a:rPr>
              <a:t>O</a:t>
            </a:r>
            <a:r>
              <a:rPr sz="1800" b="1" spc="-10" dirty="0">
                <a:latin typeface="Constantia"/>
                <a:cs typeface="Constantia"/>
              </a:rPr>
              <a:t>b</a:t>
            </a:r>
            <a:r>
              <a:rPr sz="1800" b="1" spc="-5" dirty="0">
                <a:latin typeface="Constantia"/>
                <a:cs typeface="Constantia"/>
              </a:rPr>
              <a:t>jec</a:t>
            </a:r>
            <a:r>
              <a:rPr sz="1800" b="1" dirty="0">
                <a:latin typeface="Constantia"/>
                <a:cs typeface="Constantia"/>
              </a:rPr>
              <a:t>t</a:t>
            </a:r>
            <a:r>
              <a:rPr sz="1800" b="1" spc="-100" dirty="0">
                <a:latin typeface="Constantia"/>
                <a:cs typeface="Constantia"/>
              </a:rPr>
              <a:t> </a:t>
            </a:r>
            <a:r>
              <a:rPr sz="1800" b="1" spc="-130" dirty="0">
                <a:latin typeface="Constantia"/>
                <a:cs typeface="Constantia"/>
              </a:rPr>
              <a:t>V</a:t>
            </a:r>
            <a:r>
              <a:rPr sz="1800" b="1" spc="-5" dirty="0">
                <a:latin typeface="Constantia"/>
                <a:cs typeface="Constantia"/>
              </a:rPr>
              <a:t>a</a:t>
            </a:r>
            <a:r>
              <a:rPr sz="1800" b="1" dirty="0">
                <a:latin typeface="Constantia"/>
                <a:cs typeface="Constantia"/>
              </a:rPr>
              <a:t>ne</a:t>
            </a:r>
            <a:endParaRPr sz="1800">
              <a:latin typeface="Constantia"/>
              <a:cs typeface="Constantia"/>
            </a:endParaRPr>
          </a:p>
        </p:txBody>
      </p:sp>
      <p:sp>
        <p:nvSpPr>
          <p:cNvPr id="6" name="object 6"/>
          <p:cNvSpPr txBox="1"/>
          <p:nvPr/>
        </p:nvSpPr>
        <p:spPr>
          <a:xfrm>
            <a:off x="2436622" y="446659"/>
            <a:ext cx="114998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onstantia"/>
                <a:cs typeface="Constantia"/>
              </a:rPr>
              <a:t>Si</a:t>
            </a:r>
            <a:r>
              <a:rPr sz="1800" b="1" spc="-10" dirty="0">
                <a:latin typeface="Constantia"/>
                <a:cs typeface="Constantia"/>
              </a:rPr>
              <a:t>g</a:t>
            </a:r>
            <a:r>
              <a:rPr sz="1800" b="1" spc="-5" dirty="0">
                <a:latin typeface="Constantia"/>
                <a:cs typeface="Constantia"/>
              </a:rPr>
              <a:t>h</a:t>
            </a:r>
            <a:r>
              <a:rPr sz="1800" b="1" dirty="0">
                <a:latin typeface="Constantia"/>
                <a:cs typeface="Constantia"/>
              </a:rPr>
              <a:t>t</a:t>
            </a:r>
            <a:r>
              <a:rPr sz="1800" b="1" spc="-100" dirty="0">
                <a:latin typeface="Constantia"/>
                <a:cs typeface="Constantia"/>
              </a:rPr>
              <a:t> </a:t>
            </a:r>
            <a:r>
              <a:rPr sz="1800" b="1" spc="-130" dirty="0">
                <a:latin typeface="Constantia"/>
                <a:cs typeface="Constantia"/>
              </a:rPr>
              <a:t>V</a:t>
            </a:r>
            <a:r>
              <a:rPr sz="1800" b="1" dirty="0">
                <a:latin typeface="Constantia"/>
                <a:cs typeface="Constantia"/>
              </a:rPr>
              <a:t>ane</a:t>
            </a:r>
            <a:endParaRPr sz="1800">
              <a:latin typeface="Constantia"/>
              <a:cs typeface="Constantia"/>
            </a:endParaRPr>
          </a:p>
        </p:txBody>
      </p:sp>
      <p:sp>
        <p:nvSpPr>
          <p:cNvPr id="7" name="object 7"/>
          <p:cNvSpPr/>
          <p:nvPr/>
        </p:nvSpPr>
        <p:spPr>
          <a:xfrm>
            <a:off x="3500628" y="4706111"/>
            <a:ext cx="81280" cy="81280"/>
          </a:xfrm>
          <a:custGeom>
            <a:avLst/>
            <a:gdLst/>
            <a:ahLst/>
            <a:cxnLst/>
            <a:rect l="l" t="t" r="r" b="b"/>
            <a:pathLst>
              <a:path w="81279" h="81279">
                <a:moveTo>
                  <a:pt x="26924" y="0"/>
                </a:moveTo>
                <a:lnTo>
                  <a:pt x="0" y="80771"/>
                </a:lnTo>
                <a:lnTo>
                  <a:pt x="80772" y="53848"/>
                </a:lnTo>
                <a:lnTo>
                  <a:pt x="26924" y="0"/>
                </a:lnTo>
                <a:close/>
              </a:path>
            </a:pathLst>
          </a:custGeom>
          <a:solidFill>
            <a:srgbClr val="000000"/>
          </a:solidFill>
        </p:spPr>
        <p:txBody>
          <a:bodyPr wrap="square" lIns="0" tIns="0" rIns="0" bIns="0" rtlCol="0"/>
          <a:lstStyle/>
          <a:p>
            <a:endParaRPr/>
          </a:p>
        </p:txBody>
      </p:sp>
      <p:sp>
        <p:nvSpPr>
          <p:cNvPr id="8" name="object 8"/>
          <p:cNvSpPr txBox="1"/>
          <p:nvPr/>
        </p:nvSpPr>
        <p:spPr>
          <a:xfrm>
            <a:off x="3735704" y="3018790"/>
            <a:ext cx="1656080" cy="29972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Constantia"/>
                <a:cs typeface="Constantia"/>
              </a:rPr>
              <a:t>F</a:t>
            </a:r>
            <a:r>
              <a:rPr sz="1800" b="1" dirty="0">
                <a:latin typeface="Constantia"/>
                <a:cs typeface="Constantia"/>
              </a:rPr>
              <a:t>idu</a:t>
            </a:r>
            <a:r>
              <a:rPr sz="1800" b="1" spc="5" dirty="0">
                <a:latin typeface="Constantia"/>
                <a:cs typeface="Constantia"/>
              </a:rPr>
              <a:t>c</a:t>
            </a:r>
            <a:r>
              <a:rPr sz="1800" b="1" dirty="0">
                <a:latin typeface="Constantia"/>
                <a:cs typeface="Constantia"/>
              </a:rPr>
              <a:t>ia</a:t>
            </a:r>
            <a:r>
              <a:rPr sz="1800" b="1" spc="-10" dirty="0">
                <a:latin typeface="Constantia"/>
                <a:cs typeface="Constantia"/>
              </a:rPr>
              <a:t>l</a:t>
            </a:r>
            <a:r>
              <a:rPr sz="1800" b="1" spc="-20" dirty="0">
                <a:latin typeface="Constantia"/>
                <a:cs typeface="Constantia"/>
              </a:rPr>
              <a:t>l</a:t>
            </a:r>
            <a:r>
              <a:rPr sz="1800" b="1" dirty="0">
                <a:latin typeface="Constantia"/>
                <a:cs typeface="Constantia"/>
              </a:rPr>
              <a:t>y</a:t>
            </a:r>
            <a:r>
              <a:rPr sz="1800" b="1" spc="-60" dirty="0">
                <a:latin typeface="Constantia"/>
                <a:cs typeface="Constantia"/>
              </a:rPr>
              <a:t> </a:t>
            </a:r>
            <a:r>
              <a:rPr sz="1800" b="1" spc="-5" dirty="0">
                <a:latin typeface="Constantia"/>
                <a:cs typeface="Constantia"/>
              </a:rPr>
              <a:t>Ed</a:t>
            </a:r>
            <a:r>
              <a:rPr sz="1800" b="1" spc="-50" dirty="0">
                <a:latin typeface="Constantia"/>
                <a:cs typeface="Constantia"/>
              </a:rPr>
              <a:t>g</a:t>
            </a:r>
            <a:r>
              <a:rPr sz="1800" b="1" dirty="0">
                <a:latin typeface="Constantia"/>
                <a:cs typeface="Constantia"/>
              </a:rPr>
              <a:t>e</a:t>
            </a:r>
            <a:endParaRPr sz="1800">
              <a:latin typeface="Constantia"/>
              <a:cs typeface="Constant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838198"/>
            <a:ext cx="9144000" cy="60197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0" y="223"/>
              <a:ext cx="9143999" cy="1028700"/>
            </a:xfrm>
            <a:prstGeom prst="rect">
              <a:avLst/>
            </a:prstGeom>
          </p:spPr>
        </p:pic>
        <p:pic>
          <p:nvPicPr>
            <p:cNvPr id="5" name="object 5"/>
            <p:cNvPicPr/>
            <p:nvPr/>
          </p:nvPicPr>
          <p:blipFill>
            <a:blip r:embed="rId4" cstate="print"/>
            <a:stretch>
              <a:fillRect/>
            </a:stretch>
          </p:blipFill>
          <p:spPr>
            <a:xfrm>
              <a:off x="4401357" y="0"/>
              <a:ext cx="4742641" cy="599949"/>
            </a:xfrm>
            <a:prstGeom prst="rect">
              <a:avLst/>
            </a:prstGeom>
          </p:spPr>
        </p:pic>
        <p:pic>
          <p:nvPicPr>
            <p:cNvPr id="6" name="object 6"/>
            <p:cNvPicPr/>
            <p:nvPr/>
          </p:nvPicPr>
          <p:blipFill>
            <a:blip r:embed="rId5" cstate="print"/>
            <a:stretch>
              <a:fillRect/>
            </a:stretch>
          </p:blipFill>
          <p:spPr>
            <a:xfrm>
              <a:off x="0" y="0"/>
              <a:ext cx="9088207" cy="1020572"/>
            </a:xfrm>
            <a:prstGeom prst="rect">
              <a:avLst/>
            </a:prstGeom>
          </p:spPr>
        </p:pic>
        <p:pic>
          <p:nvPicPr>
            <p:cNvPr id="7" name="object 7"/>
            <p:cNvPicPr/>
            <p:nvPr/>
          </p:nvPicPr>
          <p:blipFill>
            <a:blip r:embed="rId6" cstate="print"/>
            <a:stretch>
              <a:fillRect/>
            </a:stretch>
          </p:blipFill>
          <p:spPr>
            <a:xfrm>
              <a:off x="-828" y="52323"/>
              <a:ext cx="9145590" cy="901826"/>
            </a:xfrm>
            <a:prstGeom prst="rect">
              <a:avLst/>
            </a:prstGeom>
          </p:spPr>
        </p:pic>
      </p:grpSp>
      <p:sp>
        <p:nvSpPr>
          <p:cNvPr id="8" name="object 8"/>
          <p:cNvSpPr txBox="1">
            <a:spLocks noGrp="1"/>
          </p:cNvSpPr>
          <p:nvPr>
            <p:ph type="title"/>
          </p:nvPr>
        </p:nvSpPr>
        <p:spPr>
          <a:xfrm>
            <a:off x="444500" y="1031189"/>
            <a:ext cx="4741545" cy="788670"/>
          </a:xfrm>
          <a:prstGeom prst="rect">
            <a:avLst/>
          </a:prstGeom>
        </p:spPr>
        <p:txBody>
          <a:bodyPr vert="horz" wrap="square" lIns="0" tIns="13335" rIns="0" bIns="0" rtlCol="0">
            <a:spAutoFit/>
          </a:bodyPr>
          <a:lstStyle/>
          <a:p>
            <a:pPr marL="12700">
              <a:lnSpc>
                <a:spcPct val="100000"/>
              </a:lnSpc>
              <a:spcBef>
                <a:spcPts val="105"/>
              </a:spcBef>
            </a:pPr>
            <a:r>
              <a:rPr sz="5000" spc="-55" dirty="0"/>
              <a:t>Telescopic</a:t>
            </a:r>
            <a:r>
              <a:rPr sz="5000" spc="-65" dirty="0"/>
              <a:t> </a:t>
            </a:r>
            <a:r>
              <a:rPr sz="5000" dirty="0"/>
              <a:t>Alidade</a:t>
            </a:r>
            <a:endParaRPr sz="5000"/>
          </a:p>
        </p:txBody>
      </p:sp>
      <p:sp>
        <p:nvSpPr>
          <p:cNvPr id="9" name="object 9"/>
          <p:cNvSpPr txBox="1"/>
          <p:nvPr/>
        </p:nvSpPr>
        <p:spPr>
          <a:xfrm>
            <a:off x="535940" y="1908175"/>
            <a:ext cx="8028940" cy="4108450"/>
          </a:xfrm>
          <a:prstGeom prst="rect">
            <a:avLst/>
          </a:prstGeom>
        </p:spPr>
        <p:txBody>
          <a:bodyPr vert="horz" wrap="square" lIns="0" tIns="57785" rIns="0" bIns="0" rtlCol="0">
            <a:spAutoFit/>
          </a:bodyPr>
          <a:lstStyle/>
          <a:p>
            <a:pPr marL="287020" marR="295910" indent="-274955">
              <a:lnSpc>
                <a:spcPts val="2810"/>
              </a:lnSpc>
              <a:spcBef>
                <a:spcPts val="455"/>
              </a:spcBef>
              <a:buClr>
                <a:srgbClr val="0AD0D9"/>
              </a:buClr>
              <a:buSzPct val="90384"/>
              <a:buFont typeface="Wingdings"/>
              <a:buChar char=""/>
              <a:tabLst>
                <a:tab pos="293370" algn="l"/>
              </a:tabLst>
            </a:pPr>
            <a:r>
              <a:rPr sz="2600" spc="-5" dirty="0">
                <a:latin typeface="Constantia"/>
                <a:cs typeface="Constantia"/>
              </a:rPr>
              <a:t>The</a:t>
            </a:r>
            <a:r>
              <a:rPr sz="2600" spc="-125" dirty="0">
                <a:latin typeface="Constantia"/>
                <a:cs typeface="Constantia"/>
              </a:rPr>
              <a:t> </a:t>
            </a:r>
            <a:r>
              <a:rPr sz="2600" spc="-5" dirty="0">
                <a:latin typeface="Constantia"/>
                <a:cs typeface="Constantia"/>
              </a:rPr>
              <a:t>alidade</a:t>
            </a:r>
            <a:r>
              <a:rPr sz="2600" spc="-125" dirty="0">
                <a:latin typeface="Constantia"/>
                <a:cs typeface="Constantia"/>
              </a:rPr>
              <a:t> </a:t>
            </a:r>
            <a:r>
              <a:rPr sz="2600" spc="-5" dirty="0">
                <a:latin typeface="Constantia"/>
                <a:cs typeface="Constantia"/>
              </a:rPr>
              <a:t>which</a:t>
            </a:r>
            <a:r>
              <a:rPr sz="2600" spc="-40" dirty="0">
                <a:latin typeface="Constantia"/>
                <a:cs typeface="Constantia"/>
              </a:rPr>
              <a:t> </a:t>
            </a:r>
            <a:r>
              <a:rPr sz="2600" spc="-10" dirty="0">
                <a:latin typeface="Constantia"/>
                <a:cs typeface="Constantia"/>
              </a:rPr>
              <a:t>is</a:t>
            </a:r>
            <a:r>
              <a:rPr sz="2600" spc="-60" dirty="0">
                <a:latin typeface="Constantia"/>
                <a:cs typeface="Constantia"/>
              </a:rPr>
              <a:t> </a:t>
            </a:r>
            <a:r>
              <a:rPr sz="2600" spc="-5" dirty="0">
                <a:latin typeface="Constantia"/>
                <a:cs typeface="Constantia"/>
              </a:rPr>
              <a:t>fitted</a:t>
            </a:r>
            <a:r>
              <a:rPr sz="2600" spc="-90" dirty="0">
                <a:latin typeface="Constantia"/>
                <a:cs typeface="Constantia"/>
              </a:rPr>
              <a:t> </a:t>
            </a:r>
            <a:r>
              <a:rPr sz="2600" dirty="0">
                <a:latin typeface="Constantia"/>
                <a:cs typeface="Constantia"/>
              </a:rPr>
              <a:t>with</a:t>
            </a:r>
            <a:r>
              <a:rPr sz="2600" spc="-125" dirty="0">
                <a:latin typeface="Constantia"/>
                <a:cs typeface="Constantia"/>
              </a:rPr>
              <a:t> </a:t>
            </a:r>
            <a:r>
              <a:rPr sz="2600" dirty="0">
                <a:latin typeface="Constantia"/>
                <a:cs typeface="Constantia"/>
              </a:rPr>
              <a:t>a</a:t>
            </a:r>
            <a:r>
              <a:rPr sz="2600" spc="-90" dirty="0">
                <a:latin typeface="Constantia"/>
                <a:cs typeface="Constantia"/>
              </a:rPr>
              <a:t> </a:t>
            </a:r>
            <a:r>
              <a:rPr sz="2600" spc="-10" dirty="0">
                <a:latin typeface="Constantia"/>
                <a:cs typeface="Constantia"/>
              </a:rPr>
              <a:t>telescope</a:t>
            </a:r>
            <a:r>
              <a:rPr sz="2600" spc="-85" dirty="0">
                <a:latin typeface="Constantia"/>
                <a:cs typeface="Constantia"/>
              </a:rPr>
              <a:t> </a:t>
            </a:r>
            <a:r>
              <a:rPr sz="2600" spc="-5" dirty="0">
                <a:latin typeface="Constantia"/>
                <a:cs typeface="Constantia"/>
              </a:rPr>
              <a:t>is</a:t>
            </a:r>
            <a:r>
              <a:rPr sz="2600" spc="-70" dirty="0">
                <a:latin typeface="Constantia"/>
                <a:cs typeface="Constantia"/>
              </a:rPr>
              <a:t> </a:t>
            </a:r>
            <a:r>
              <a:rPr sz="2600" spc="-10" dirty="0">
                <a:latin typeface="Constantia"/>
                <a:cs typeface="Constantia"/>
              </a:rPr>
              <a:t>known </a:t>
            </a:r>
            <a:r>
              <a:rPr sz="2600" spc="-640" dirty="0">
                <a:latin typeface="Constantia"/>
                <a:cs typeface="Constantia"/>
              </a:rPr>
              <a:t> </a:t>
            </a:r>
            <a:r>
              <a:rPr sz="2600" dirty="0">
                <a:latin typeface="Constantia"/>
                <a:cs typeface="Constantia"/>
              </a:rPr>
              <a:t>as</a:t>
            </a:r>
            <a:r>
              <a:rPr sz="2600" spc="-135" dirty="0">
                <a:latin typeface="Constantia"/>
                <a:cs typeface="Constantia"/>
              </a:rPr>
              <a:t> </a:t>
            </a:r>
            <a:r>
              <a:rPr sz="2600" dirty="0">
                <a:latin typeface="Constantia"/>
                <a:cs typeface="Constantia"/>
              </a:rPr>
              <a:t>a</a:t>
            </a:r>
            <a:r>
              <a:rPr sz="2600" spc="-65" dirty="0">
                <a:latin typeface="Constantia"/>
                <a:cs typeface="Constantia"/>
              </a:rPr>
              <a:t> </a:t>
            </a:r>
            <a:r>
              <a:rPr sz="2600" b="1" i="1" spc="-10" dirty="0">
                <a:latin typeface="Constantia"/>
                <a:cs typeface="Constantia"/>
              </a:rPr>
              <a:t>telescopic</a:t>
            </a:r>
            <a:r>
              <a:rPr sz="2600" b="1" i="1" spc="-20" dirty="0">
                <a:latin typeface="Constantia"/>
                <a:cs typeface="Constantia"/>
              </a:rPr>
              <a:t> </a:t>
            </a:r>
            <a:r>
              <a:rPr sz="2600" b="1" i="1" dirty="0">
                <a:latin typeface="Constantia"/>
                <a:cs typeface="Constantia"/>
              </a:rPr>
              <a:t>alidade</a:t>
            </a:r>
            <a:r>
              <a:rPr sz="2600" i="1" dirty="0">
                <a:latin typeface="Constantia"/>
                <a:cs typeface="Constantia"/>
              </a:rPr>
              <a:t>.</a:t>
            </a:r>
            <a:endParaRPr sz="2600">
              <a:latin typeface="Constantia"/>
              <a:cs typeface="Constantia"/>
            </a:endParaRPr>
          </a:p>
          <a:p>
            <a:pPr marL="374015" indent="-361950">
              <a:lnSpc>
                <a:spcPct val="100000"/>
              </a:lnSpc>
              <a:spcBef>
                <a:spcPts val="265"/>
              </a:spcBef>
              <a:buClr>
                <a:srgbClr val="0AD0D9"/>
              </a:buClr>
              <a:buSzPct val="90384"/>
              <a:buFont typeface="Wingdings"/>
              <a:buChar char=""/>
              <a:tabLst>
                <a:tab pos="374650" algn="l"/>
              </a:tabLst>
            </a:pPr>
            <a:r>
              <a:rPr sz="2600" spc="-30" dirty="0">
                <a:latin typeface="Constantia"/>
                <a:cs typeface="Constantia"/>
              </a:rPr>
              <a:t>It</a:t>
            </a:r>
            <a:r>
              <a:rPr sz="2600" spc="-80" dirty="0">
                <a:latin typeface="Constantia"/>
                <a:cs typeface="Constantia"/>
              </a:rPr>
              <a:t> </a:t>
            </a:r>
            <a:r>
              <a:rPr sz="2600" spc="-5" dirty="0">
                <a:latin typeface="Constantia"/>
                <a:cs typeface="Constantia"/>
              </a:rPr>
              <a:t>is</a:t>
            </a:r>
            <a:r>
              <a:rPr sz="2600" spc="-110" dirty="0">
                <a:latin typeface="Constantia"/>
                <a:cs typeface="Constantia"/>
              </a:rPr>
              <a:t> </a:t>
            </a:r>
            <a:r>
              <a:rPr sz="2600" spc="-5" dirty="0">
                <a:latin typeface="Constantia"/>
                <a:cs typeface="Constantia"/>
              </a:rPr>
              <a:t>used</a:t>
            </a:r>
            <a:r>
              <a:rPr sz="2600" spc="-50" dirty="0">
                <a:latin typeface="Constantia"/>
                <a:cs typeface="Constantia"/>
              </a:rPr>
              <a:t> </a:t>
            </a:r>
            <a:r>
              <a:rPr sz="2600" spc="-20" dirty="0">
                <a:latin typeface="Constantia"/>
                <a:cs typeface="Constantia"/>
              </a:rPr>
              <a:t>to</a:t>
            </a:r>
            <a:r>
              <a:rPr sz="2600" spc="-120" dirty="0">
                <a:latin typeface="Constantia"/>
                <a:cs typeface="Constantia"/>
              </a:rPr>
              <a:t> </a:t>
            </a:r>
            <a:r>
              <a:rPr sz="2600" spc="-20" dirty="0">
                <a:latin typeface="Constantia"/>
                <a:cs typeface="Constantia"/>
              </a:rPr>
              <a:t>take</a:t>
            </a:r>
            <a:r>
              <a:rPr sz="2600" spc="-80" dirty="0">
                <a:latin typeface="Constantia"/>
                <a:cs typeface="Constantia"/>
              </a:rPr>
              <a:t> </a:t>
            </a:r>
            <a:r>
              <a:rPr sz="2600" spc="-5" dirty="0">
                <a:latin typeface="Constantia"/>
                <a:cs typeface="Constantia"/>
              </a:rPr>
              <a:t>inclined</a:t>
            </a:r>
            <a:r>
              <a:rPr sz="2600" spc="-50" dirty="0">
                <a:latin typeface="Constantia"/>
                <a:cs typeface="Constantia"/>
              </a:rPr>
              <a:t> </a:t>
            </a:r>
            <a:r>
              <a:rPr sz="2600" spc="-10" dirty="0">
                <a:latin typeface="Constantia"/>
                <a:cs typeface="Constantia"/>
              </a:rPr>
              <a:t>sights.</a:t>
            </a:r>
            <a:endParaRPr sz="2600">
              <a:latin typeface="Constantia"/>
              <a:cs typeface="Constantia"/>
            </a:endParaRPr>
          </a:p>
          <a:p>
            <a:pPr marL="374015" indent="-361950">
              <a:lnSpc>
                <a:spcPct val="100000"/>
              </a:lnSpc>
              <a:spcBef>
                <a:spcPts val="315"/>
              </a:spcBef>
              <a:buClr>
                <a:srgbClr val="0AD0D9"/>
              </a:buClr>
              <a:buSzPct val="90384"/>
              <a:buFont typeface="Wingdings"/>
              <a:buChar char=""/>
              <a:tabLst>
                <a:tab pos="374650" algn="l"/>
              </a:tabLst>
            </a:pPr>
            <a:r>
              <a:rPr sz="2600" spc="-30" dirty="0">
                <a:latin typeface="Constantia"/>
                <a:cs typeface="Constantia"/>
              </a:rPr>
              <a:t>It</a:t>
            </a:r>
            <a:r>
              <a:rPr sz="2600" spc="-80" dirty="0">
                <a:latin typeface="Constantia"/>
                <a:cs typeface="Constantia"/>
              </a:rPr>
              <a:t> </a:t>
            </a:r>
            <a:r>
              <a:rPr sz="2600" spc="-5" dirty="0">
                <a:latin typeface="Constantia"/>
                <a:cs typeface="Constantia"/>
              </a:rPr>
              <a:t>increases</a:t>
            </a:r>
            <a:r>
              <a:rPr sz="2600" spc="-90" dirty="0">
                <a:latin typeface="Constantia"/>
                <a:cs typeface="Constantia"/>
              </a:rPr>
              <a:t> </a:t>
            </a:r>
            <a:r>
              <a:rPr sz="2600" spc="-5" dirty="0">
                <a:latin typeface="Constantia"/>
                <a:cs typeface="Constantia"/>
              </a:rPr>
              <a:t>the</a:t>
            </a:r>
            <a:r>
              <a:rPr sz="2600" spc="-114" dirty="0">
                <a:latin typeface="Constantia"/>
                <a:cs typeface="Constantia"/>
              </a:rPr>
              <a:t> </a:t>
            </a:r>
            <a:r>
              <a:rPr sz="2600" spc="-25" dirty="0">
                <a:latin typeface="Constantia"/>
                <a:cs typeface="Constantia"/>
              </a:rPr>
              <a:t>range</a:t>
            </a:r>
            <a:r>
              <a:rPr sz="2600" spc="-130" dirty="0">
                <a:latin typeface="Constantia"/>
                <a:cs typeface="Constantia"/>
              </a:rPr>
              <a:t> </a:t>
            </a:r>
            <a:r>
              <a:rPr sz="2600" dirty="0">
                <a:latin typeface="Constantia"/>
                <a:cs typeface="Constantia"/>
              </a:rPr>
              <a:t>and</a:t>
            </a:r>
            <a:r>
              <a:rPr sz="2600" spc="-70" dirty="0">
                <a:latin typeface="Constantia"/>
                <a:cs typeface="Constantia"/>
              </a:rPr>
              <a:t> </a:t>
            </a:r>
            <a:r>
              <a:rPr sz="2600" spc="-10" dirty="0">
                <a:latin typeface="Constantia"/>
                <a:cs typeface="Constantia"/>
              </a:rPr>
              <a:t>accuracy</a:t>
            </a:r>
            <a:r>
              <a:rPr sz="2600" spc="-135" dirty="0">
                <a:latin typeface="Constantia"/>
                <a:cs typeface="Constantia"/>
              </a:rPr>
              <a:t> </a:t>
            </a:r>
            <a:r>
              <a:rPr sz="2600" dirty="0">
                <a:latin typeface="Constantia"/>
                <a:cs typeface="Constantia"/>
              </a:rPr>
              <a:t>of</a:t>
            </a:r>
            <a:r>
              <a:rPr sz="2600" spc="10" dirty="0">
                <a:latin typeface="Constantia"/>
                <a:cs typeface="Constantia"/>
              </a:rPr>
              <a:t> </a:t>
            </a:r>
            <a:r>
              <a:rPr sz="2600" spc="-5" dirty="0">
                <a:latin typeface="Constantia"/>
                <a:cs typeface="Constantia"/>
              </a:rPr>
              <a:t>the</a:t>
            </a:r>
            <a:r>
              <a:rPr sz="2600" spc="-135" dirty="0">
                <a:latin typeface="Constantia"/>
                <a:cs typeface="Constantia"/>
              </a:rPr>
              <a:t> </a:t>
            </a:r>
            <a:r>
              <a:rPr sz="2600" spc="-10" dirty="0">
                <a:latin typeface="Constantia"/>
                <a:cs typeface="Constantia"/>
              </a:rPr>
              <a:t>sights.</a:t>
            </a:r>
            <a:endParaRPr sz="2600">
              <a:latin typeface="Constantia"/>
              <a:cs typeface="Constantia"/>
            </a:endParaRPr>
          </a:p>
          <a:p>
            <a:pPr marL="374015" indent="-361950">
              <a:lnSpc>
                <a:spcPct val="100000"/>
              </a:lnSpc>
              <a:spcBef>
                <a:spcPts val="315"/>
              </a:spcBef>
              <a:buClr>
                <a:srgbClr val="0AD0D9"/>
              </a:buClr>
              <a:buSzPct val="90384"/>
              <a:buFont typeface="Wingdings"/>
              <a:buChar char=""/>
              <a:tabLst>
                <a:tab pos="374650" algn="l"/>
              </a:tabLst>
            </a:pPr>
            <a:r>
              <a:rPr sz="2600" spc="-30" dirty="0">
                <a:latin typeface="Constantia"/>
                <a:cs typeface="Constantia"/>
              </a:rPr>
              <a:t>It</a:t>
            </a:r>
            <a:r>
              <a:rPr sz="2600" spc="-145" dirty="0">
                <a:latin typeface="Constantia"/>
                <a:cs typeface="Constantia"/>
              </a:rPr>
              <a:t> </a:t>
            </a:r>
            <a:r>
              <a:rPr sz="2600" spc="-10" dirty="0">
                <a:latin typeface="Constantia"/>
                <a:cs typeface="Constantia"/>
              </a:rPr>
              <a:t>consists</a:t>
            </a:r>
            <a:r>
              <a:rPr sz="2600" spc="-135" dirty="0">
                <a:latin typeface="Constantia"/>
                <a:cs typeface="Constantia"/>
              </a:rPr>
              <a:t> </a:t>
            </a:r>
            <a:r>
              <a:rPr sz="2600" dirty="0">
                <a:latin typeface="Constantia"/>
                <a:cs typeface="Constantia"/>
              </a:rPr>
              <a:t>of</a:t>
            </a:r>
            <a:r>
              <a:rPr sz="2600" spc="-30" dirty="0">
                <a:latin typeface="Constantia"/>
                <a:cs typeface="Constantia"/>
              </a:rPr>
              <a:t> </a:t>
            </a:r>
            <a:r>
              <a:rPr sz="2600" dirty="0">
                <a:latin typeface="Constantia"/>
                <a:cs typeface="Constantia"/>
              </a:rPr>
              <a:t>a</a:t>
            </a:r>
            <a:r>
              <a:rPr sz="2600" spc="-120" dirty="0">
                <a:latin typeface="Constantia"/>
                <a:cs typeface="Constantia"/>
              </a:rPr>
              <a:t> </a:t>
            </a:r>
            <a:r>
              <a:rPr sz="2600" dirty="0">
                <a:latin typeface="Constantia"/>
                <a:cs typeface="Constantia"/>
              </a:rPr>
              <a:t>small</a:t>
            </a:r>
            <a:r>
              <a:rPr sz="2600" spc="-50" dirty="0">
                <a:latin typeface="Constantia"/>
                <a:cs typeface="Constantia"/>
              </a:rPr>
              <a:t> </a:t>
            </a:r>
            <a:r>
              <a:rPr sz="2600" spc="-10" dirty="0">
                <a:latin typeface="Constantia"/>
                <a:cs typeface="Constantia"/>
              </a:rPr>
              <a:t>telescope</a:t>
            </a:r>
            <a:r>
              <a:rPr sz="2600" spc="-160" dirty="0">
                <a:latin typeface="Constantia"/>
                <a:cs typeface="Constantia"/>
              </a:rPr>
              <a:t> </a:t>
            </a:r>
            <a:r>
              <a:rPr sz="2600" dirty="0">
                <a:latin typeface="Constantia"/>
                <a:cs typeface="Constantia"/>
              </a:rPr>
              <a:t>with</a:t>
            </a:r>
            <a:r>
              <a:rPr sz="2600" spc="-114" dirty="0">
                <a:latin typeface="Constantia"/>
                <a:cs typeface="Constantia"/>
              </a:rPr>
              <a:t> </a:t>
            </a:r>
            <a:r>
              <a:rPr sz="2600" dirty="0">
                <a:latin typeface="Constantia"/>
                <a:cs typeface="Constantia"/>
              </a:rPr>
              <a:t>a</a:t>
            </a:r>
            <a:r>
              <a:rPr sz="2600" spc="-65" dirty="0">
                <a:latin typeface="Constantia"/>
                <a:cs typeface="Constantia"/>
              </a:rPr>
              <a:t> </a:t>
            </a:r>
            <a:r>
              <a:rPr sz="2600" spc="-15" dirty="0">
                <a:latin typeface="Constantia"/>
                <a:cs typeface="Constantia"/>
              </a:rPr>
              <a:t>level</a:t>
            </a:r>
            <a:r>
              <a:rPr sz="2600" spc="-55" dirty="0">
                <a:latin typeface="Constantia"/>
                <a:cs typeface="Constantia"/>
              </a:rPr>
              <a:t> </a:t>
            </a:r>
            <a:r>
              <a:rPr sz="2600" spc="-5" dirty="0">
                <a:latin typeface="Constantia"/>
                <a:cs typeface="Constantia"/>
              </a:rPr>
              <a:t>tube.</a:t>
            </a:r>
            <a:endParaRPr sz="2600">
              <a:latin typeface="Constantia"/>
              <a:cs typeface="Constantia"/>
            </a:endParaRPr>
          </a:p>
          <a:p>
            <a:pPr marL="369570" indent="-357505">
              <a:lnSpc>
                <a:spcPct val="100000"/>
              </a:lnSpc>
              <a:spcBef>
                <a:spcPts val="310"/>
              </a:spcBef>
              <a:buClr>
                <a:srgbClr val="0AD0D9"/>
              </a:buClr>
              <a:buSzPct val="90384"/>
              <a:buFont typeface="Wingdings"/>
              <a:buChar char=""/>
              <a:tabLst>
                <a:tab pos="370205" algn="l"/>
              </a:tabLst>
            </a:pPr>
            <a:r>
              <a:rPr sz="2600" dirty="0">
                <a:latin typeface="Constantia"/>
                <a:cs typeface="Constantia"/>
              </a:rPr>
              <a:t>A</a:t>
            </a:r>
            <a:r>
              <a:rPr sz="2600" spc="-105" dirty="0">
                <a:latin typeface="Constantia"/>
                <a:cs typeface="Constantia"/>
              </a:rPr>
              <a:t> </a:t>
            </a:r>
            <a:r>
              <a:rPr sz="2600" spc="-10" dirty="0">
                <a:latin typeface="Constantia"/>
                <a:cs typeface="Constantia"/>
              </a:rPr>
              <a:t>graduated</a:t>
            </a:r>
            <a:r>
              <a:rPr sz="2600" spc="-65" dirty="0">
                <a:latin typeface="Constantia"/>
                <a:cs typeface="Constantia"/>
              </a:rPr>
              <a:t> </a:t>
            </a:r>
            <a:r>
              <a:rPr sz="2600" dirty="0">
                <a:latin typeface="Constantia"/>
                <a:cs typeface="Constantia"/>
              </a:rPr>
              <a:t>scale</a:t>
            </a:r>
            <a:r>
              <a:rPr sz="2600" spc="-80" dirty="0">
                <a:latin typeface="Constantia"/>
                <a:cs typeface="Constantia"/>
              </a:rPr>
              <a:t> </a:t>
            </a:r>
            <a:r>
              <a:rPr sz="2600" spc="-5" dirty="0">
                <a:latin typeface="Constantia"/>
                <a:cs typeface="Constantia"/>
              </a:rPr>
              <a:t>is</a:t>
            </a:r>
            <a:r>
              <a:rPr sz="2600" spc="-55" dirty="0">
                <a:latin typeface="Constantia"/>
                <a:cs typeface="Constantia"/>
              </a:rPr>
              <a:t> </a:t>
            </a:r>
            <a:r>
              <a:rPr sz="2600" spc="-10" dirty="0">
                <a:latin typeface="Constantia"/>
                <a:cs typeface="Constantia"/>
              </a:rPr>
              <a:t>mounted</a:t>
            </a:r>
            <a:r>
              <a:rPr sz="2600" spc="-105" dirty="0">
                <a:latin typeface="Constantia"/>
                <a:cs typeface="Constantia"/>
              </a:rPr>
              <a:t> </a:t>
            </a:r>
            <a:r>
              <a:rPr sz="2600" dirty="0">
                <a:latin typeface="Constantia"/>
                <a:cs typeface="Constantia"/>
              </a:rPr>
              <a:t>on</a:t>
            </a:r>
            <a:r>
              <a:rPr sz="2600" spc="-85" dirty="0">
                <a:latin typeface="Constantia"/>
                <a:cs typeface="Constantia"/>
              </a:rPr>
              <a:t> </a:t>
            </a:r>
            <a:r>
              <a:rPr sz="2600" spc="-5" dirty="0">
                <a:latin typeface="Constantia"/>
                <a:cs typeface="Constantia"/>
              </a:rPr>
              <a:t>the</a:t>
            </a:r>
            <a:r>
              <a:rPr sz="2600" spc="-70" dirty="0">
                <a:latin typeface="Constantia"/>
                <a:cs typeface="Constantia"/>
              </a:rPr>
              <a:t> </a:t>
            </a:r>
            <a:r>
              <a:rPr sz="2600" spc="-5" dirty="0">
                <a:latin typeface="Constantia"/>
                <a:cs typeface="Constantia"/>
              </a:rPr>
              <a:t>horizontal</a:t>
            </a:r>
            <a:r>
              <a:rPr sz="2600" spc="-65" dirty="0">
                <a:latin typeface="Constantia"/>
                <a:cs typeface="Constantia"/>
              </a:rPr>
              <a:t> </a:t>
            </a:r>
            <a:r>
              <a:rPr sz="2600" spc="-10" dirty="0">
                <a:latin typeface="Constantia"/>
                <a:cs typeface="Constantia"/>
              </a:rPr>
              <a:t>axis.</a:t>
            </a:r>
            <a:endParaRPr sz="2600">
              <a:latin typeface="Constantia"/>
              <a:cs typeface="Constantia"/>
            </a:endParaRPr>
          </a:p>
          <a:p>
            <a:pPr marL="287020" marR="5080" indent="-274955">
              <a:lnSpc>
                <a:spcPts val="2810"/>
              </a:lnSpc>
              <a:spcBef>
                <a:spcPts val="665"/>
              </a:spcBef>
              <a:buClr>
                <a:srgbClr val="0AD0D9"/>
              </a:buClr>
              <a:buSzPct val="90384"/>
              <a:buFont typeface="Wingdings"/>
              <a:buChar char=""/>
              <a:tabLst>
                <a:tab pos="293370" algn="l"/>
              </a:tabLst>
            </a:pPr>
            <a:r>
              <a:rPr sz="2600" dirty="0">
                <a:latin typeface="Constantia"/>
                <a:cs typeface="Constantia"/>
              </a:rPr>
              <a:t>One</a:t>
            </a:r>
            <a:r>
              <a:rPr sz="2600" spc="-125" dirty="0">
                <a:latin typeface="Constantia"/>
                <a:cs typeface="Constantia"/>
              </a:rPr>
              <a:t> </a:t>
            </a:r>
            <a:r>
              <a:rPr sz="2600" dirty="0">
                <a:latin typeface="Constantia"/>
                <a:cs typeface="Constantia"/>
              </a:rPr>
              <a:t>side</a:t>
            </a:r>
            <a:r>
              <a:rPr sz="2600" spc="-140" dirty="0">
                <a:latin typeface="Constantia"/>
                <a:cs typeface="Constantia"/>
              </a:rPr>
              <a:t> </a:t>
            </a:r>
            <a:r>
              <a:rPr sz="2600" dirty="0">
                <a:latin typeface="Constantia"/>
                <a:cs typeface="Constantia"/>
              </a:rPr>
              <a:t>of</a:t>
            </a:r>
            <a:r>
              <a:rPr sz="2600" spc="20" dirty="0">
                <a:latin typeface="Constantia"/>
                <a:cs typeface="Constantia"/>
              </a:rPr>
              <a:t> </a:t>
            </a:r>
            <a:r>
              <a:rPr sz="2600" spc="-5" dirty="0">
                <a:latin typeface="Constantia"/>
                <a:cs typeface="Constantia"/>
              </a:rPr>
              <a:t>the</a:t>
            </a:r>
            <a:r>
              <a:rPr sz="2600" spc="-70" dirty="0">
                <a:latin typeface="Constantia"/>
                <a:cs typeface="Constantia"/>
              </a:rPr>
              <a:t> </a:t>
            </a:r>
            <a:r>
              <a:rPr sz="2600" spc="-5" dirty="0">
                <a:latin typeface="Constantia"/>
                <a:cs typeface="Constantia"/>
              </a:rPr>
              <a:t>metal</a:t>
            </a:r>
            <a:r>
              <a:rPr sz="2600" spc="-50" dirty="0">
                <a:latin typeface="Constantia"/>
                <a:cs typeface="Constantia"/>
              </a:rPr>
              <a:t> </a:t>
            </a:r>
            <a:r>
              <a:rPr sz="2600" spc="-5" dirty="0">
                <a:latin typeface="Constantia"/>
                <a:cs typeface="Constantia"/>
              </a:rPr>
              <a:t>ruler</a:t>
            </a:r>
            <a:r>
              <a:rPr sz="2600" spc="-114" dirty="0">
                <a:latin typeface="Constantia"/>
                <a:cs typeface="Constantia"/>
              </a:rPr>
              <a:t> </a:t>
            </a:r>
            <a:r>
              <a:rPr sz="2600" spc="-5" dirty="0">
                <a:latin typeface="Constantia"/>
                <a:cs typeface="Constantia"/>
              </a:rPr>
              <a:t>is</a:t>
            </a:r>
            <a:r>
              <a:rPr sz="2600" spc="-90" dirty="0">
                <a:latin typeface="Constantia"/>
                <a:cs typeface="Constantia"/>
              </a:rPr>
              <a:t> </a:t>
            </a:r>
            <a:r>
              <a:rPr sz="2600" spc="-5" dirty="0">
                <a:latin typeface="Constantia"/>
                <a:cs typeface="Constantia"/>
              </a:rPr>
              <a:t>used</a:t>
            </a:r>
            <a:r>
              <a:rPr sz="2600" spc="-75" dirty="0">
                <a:latin typeface="Constantia"/>
                <a:cs typeface="Constantia"/>
              </a:rPr>
              <a:t> </a:t>
            </a:r>
            <a:r>
              <a:rPr sz="2600" dirty="0">
                <a:latin typeface="Constantia"/>
                <a:cs typeface="Constantia"/>
              </a:rPr>
              <a:t>as</a:t>
            </a:r>
            <a:r>
              <a:rPr sz="2600" spc="-85" dirty="0">
                <a:latin typeface="Constantia"/>
                <a:cs typeface="Constantia"/>
              </a:rPr>
              <a:t> </a:t>
            </a:r>
            <a:r>
              <a:rPr sz="2600" spc="-5" dirty="0">
                <a:latin typeface="Constantia"/>
                <a:cs typeface="Constantia"/>
              </a:rPr>
              <a:t>the</a:t>
            </a:r>
            <a:r>
              <a:rPr sz="2600" spc="-135" dirty="0">
                <a:latin typeface="Constantia"/>
                <a:cs typeface="Constantia"/>
              </a:rPr>
              <a:t> </a:t>
            </a:r>
            <a:r>
              <a:rPr sz="2600" spc="-15" dirty="0">
                <a:latin typeface="Constantia"/>
                <a:cs typeface="Constantia"/>
              </a:rPr>
              <a:t>working</a:t>
            </a:r>
            <a:r>
              <a:rPr sz="2600" spc="-80" dirty="0">
                <a:latin typeface="Constantia"/>
                <a:cs typeface="Constantia"/>
              </a:rPr>
              <a:t> </a:t>
            </a:r>
            <a:r>
              <a:rPr sz="2600" spc="-15" dirty="0">
                <a:latin typeface="Constantia"/>
                <a:cs typeface="Constantia"/>
              </a:rPr>
              <a:t>edge </a:t>
            </a:r>
            <a:r>
              <a:rPr sz="2600" spc="-635" dirty="0">
                <a:latin typeface="Constantia"/>
                <a:cs typeface="Constantia"/>
              </a:rPr>
              <a:t> </a:t>
            </a:r>
            <a:r>
              <a:rPr sz="2600" spc="-5" dirty="0">
                <a:latin typeface="Constantia"/>
                <a:cs typeface="Constantia"/>
              </a:rPr>
              <a:t>along</a:t>
            </a:r>
            <a:r>
              <a:rPr sz="2600" spc="-75" dirty="0">
                <a:latin typeface="Constantia"/>
                <a:cs typeface="Constantia"/>
              </a:rPr>
              <a:t> </a:t>
            </a:r>
            <a:r>
              <a:rPr sz="2600" spc="-5" dirty="0">
                <a:latin typeface="Constantia"/>
                <a:cs typeface="Constantia"/>
              </a:rPr>
              <a:t>which</a:t>
            </a:r>
            <a:r>
              <a:rPr sz="2600" spc="-60" dirty="0">
                <a:latin typeface="Constantia"/>
                <a:cs typeface="Constantia"/>
              </a:rPr>
              <a:t> </a:t>
            </a:r>
            <a:r>
              <a:rPr sz="2600" spc="-5" dirty="0">
                <a:latin typeface="Constantia"/>
                <a:cs typeface="Constantia"/>
              </a:rPr>
              <a:t>lines</a:t>
            </a:r>
            <a:r>
              <a:rPr sz="2600" spc="-114" dirty="0">
                <a:latin typeface="Constantia"/>
                <a:cs typeface="Constantia"/>
              </a:rPr>
              <a:t> </a:t>
            </a:r>
            <a:r>
              <a:rPr sz="2600" spc="-15" dirty="0">
                <a:latin typeface="Constantia"/>
                <a:cs typeface="Constantia"/>
              </a:rPr>
              <a:t>are</a:t>
            </a:r>
            <a:r>
              <a:rPr sz="2600" spc="-125" dirty="0">
                <a:latin typeface="Constantia"/>
                <a:cs typeface="Constantia"/>
              </a:rPr>
              <a:t> </a:t>
            </a:r>
            <a:r>
              <a:rPr sz="2600" spc="-20" dirty="0">
                <a:latin typeface="Constantia"/>
                <a:cs typeface="Constantia"/>
              </a:rPr>
              <a:t>drawn.</a:t>
            </a:r>
            <a:endParaRPr sz="2600">
              <a:latin typeface="Constantia"/>
              <a:cs typeface="Constantia"/>
            </a:endParaRPr>
          </a:p>
          <a:p>
            <a:pPr marL="287020" marR="285750" indent="-274955">
              <a:lnSpc>
                <a:spcPts val="2810"/>
              </a:lnSpc>
              <a:spcBef>
                <a:spcPts val="620"/>
              </a:spcBef>
              <a:buClr>
                <a:srgbClr val="0AD0D9"/>
              </a:buClr>
              <a:buSzPct val="90384"/>
              <a:buFont typeface="Wingdings"/>
              <a:buChar char=""/>
              <a:tabLst>
                <a:tab pos="368300" algn="l"/>
              </a:tabLst>
            </a:pPr>
            <a:r>
              <a:rPr sz="2600" spc="-5" dirty="0">
                <a:latin typeface="Constantia"/>
                <a:cs typeface="Constantia"/>
              </a:rPr>
              <a:t>Th</a:t>
            </a:r>
            <a:r>
              <a:rPr sz="2600" dirty="0">
                <a:latin typeface="Constantia"/>
                <a:cs typeface="Constantia"/>
              </a:rPr>
              <a:t>e</a:t>
            </a:r>
            <a:r>
              <a:rPr sz="2600" spc="-125" dirty="0">
                <a:latin typeface="Constantia"/>
                <a:cs typeface="Constantia"/>
              </a:rPr>
              <a:t> </a:t>
            </a:r>
            <a:r>
              <a:rPr sz="2600" dirty="0">
                <a:latin typeface="Constantia"/>
                <a:cs typeface="Constantia"/>
              </a:rPr>
              <a:t>an</a:t>
            </a:r>
            <a:r>
              <a:rPr sz="2600" spc="-35" dirty="0">
                <a:latin typeface="Constantia"/>
                <a:cs typeface="Constantia"/>
              </a:rPr>
              <a:t>g</a:t>
            </a:r>
            <a:r>
              <a:rPr sz="2600" dirty="0">
                <a:latin typeface="Constantia"/>
                <a:cs typeface="Constantia"/>
              </a:rPr>
              <a:t>les</a:t>
            </a:r>
            <a:r>
              <a:rPr sz="2600" spc="-125" dirty="0">
                <a:latin typeface="Constantia"/>
                <a:cs typeface="Constantia"/>
              </a:rPr>
              <a:t> </a:t>
            </a:r>
            <a:r>
              <a:rPr sz="2600" dirty="0">
                <a:latin typeface="Constantia"/>
                <a:cs typeface="Constantia"/>
              </a:rPr>
              <a:t>of</a:t>
            </a:r>
            <a:r>
              <a:rPr sz="2600" spc="-15" dirty="0">
                <a:latin typeface="Constantia"/>
                <a:cs typeface="Constantia"/>
              </a:rPr>
              <a:t> </a:t>
            </a:r>
            <a:r>
              <a:rPr sz="2600" dirty="0">
                <a:latin typeface="Constantia"/>
                <a:cs typeface="Constantia"/>
              </a:rPr>
              <a:t>ele</a:t>
            </a:r>
            <a:r>
              <a:rPr sz="2600" spc="-25" dirty="0">
                <a:latin typeface="Constantia"/>
                <a:cs typeface="Constantia"/>
              </a:rPr>
              <a:t>v</a:t>
            </a:r>
            <a:r>
              <a:rPr sz="2600" dirty="0">
                <a:latin typeface="Constantia"/>
                <a:cs typeface="Constantia"/>
              </a:rPr>
              <a:t>ation</a:t>
            </a:r>
            <a:r>
              <a:rPr sz="2600" spc="-135" dirty="0">
                <a:latin typeface="Constantia"/>
                <a:cs typeface="Constantia"/>
              </a:rPr>
              <a:t> </a:t>
            </a:r>
            <a:r>
              <a:rPr sz="2600" dirty="0">
                <a:latin typeface="Constantia"/>
                <a:cs typeface="Constantia"/>
              </a:rPr>
              <a:t>or</a:t>
            </a:r>
            <a:r>
              <a:rPr sz="2600" spc="-170" dirty="0">
                <a:latin typeface="Constantia"/>
                <a:cs typeface="Constantia"/>
              </a:rPr>
              <a:t> </a:t>
            </a:r>
            <a:r>
              <a:rPr sz="2600" spc="-5" dirty="0">
                <a:latin typeface="Constantia"/>
                <a:cs typeface="Constantia"/>
              </a:rPr>
              <a:t>dep</a:t>
            </a:r>
            <a:r>
              <a:rPr sz="2600" spc="-50" dirty="0">
                <a:latin typeface="Constantia"/>
                <a:cs typeface="Constantia"/>
              </a:rPr>
              <a:t>r</a:t>
            </a:r>
            <a:r>
              <a:rPr sz="2600" dirty="0">
                <a:latin typeface="Constantia"/>
                <a:cs typeface="Constantia"/>
              </a:rPr>
              <a:t>ession</a:t>
            </a:r>
            <a:r>
              <a:rPr sz="2600" spc="-125" dirty="0">
                <a:latin typeface="Constantia"/>
                <a:cs typeface="Constantia"/>
              </a:rPr>
              <a:t> </a:t>
            </a:r>
            <a:r>
              <a:rPr sz="2600" spc="-5" dirty="0">
                <a:latin typeface="Constantia"/>
                <a:cs typeface="Constantia"/>
              </a:rPr>
              <a:t>ca</a:t>
            </a:r>
            <a:r>
              <a:rPr sz="2600" dirty="0">
                <a:latin typeface="Constantia"/>
                <a:cs typeface="Constantia"/>
              </a:rPr>
              <a:t>n</a:t>
            </a:r>
            <a:r>
              <a:rPr sz="2600" spc="-45" dirty="0">
                <a:latin typeface="Constantia"/>
                <a:cs typeface="Constantia"/>
              </a:rPr>
              <a:t> </a:t>
            </a:r>
            <a:r>
              <a:rPr sz="2600" spc="-5" dirty="0">
                <a:latin typeface="Constantia"/>
                <a:cs typeface="Constantia"/>
              </a:rPr>
              <a:t>b</a:t>
            </a:r>
            <a:r>
              <a:rPr sz="2600" dirty="0">
                <a:latin typeface="Constantia"/>
                <a:cs typeface="Constantia"/>
              </a:rPr>
              <a:t>e</a:t>
            </a:r>
            <a:r>
              <a:rPr sz="2600" spc="-105" dirty="0">
                <a:latin typeface="Constantia"/>
                <a:cs typeface="Constantia"/>
              </a:rPr>
              <a:t> </a:t>
            </a:r>
            <a:r>
              <a:rPr sz="2600" spc="-40" dirty="0">
                <a:latin typeface="Constantia"/>
                <a:cs typeface="Constantia"/>
              </a:rPr>
              <a:t>r</a:t>
            </a:r>
            <a:r>
              <a:rPr sz="2600" dirty="0">
                <a:latin typeface="Constantia"/>
                <a:cs typeface="Constantia"/>
              </a:rPr>
              <a:t>ead</a:t>
            </a:r>
            <a:r>
              <a:rPr sz="2600" spc="-70" dirty="0">
                <a:latin typeface="Constantia"/>
                <a:cs typeface="Constantia"/>
              </a:rPr>
              <a:t> </a:t>
            </a:r>
            <a:r>
              <a:rPr sz="2600" dirty="0">
                <a:latin typeface="Constantia"/>
                <a:cs typeface="Constantia"/>
              </a:rPr>
              <a:t>on  </a:t>
            </a:r>
            <a:r>
              <a:rPr sz="2600" spc="-5" dirty="0">
                <a:latin typeface="Constantia"/>
                <a:cs typeface="Constantia"/>
              </a:rPr>
              <a:t>the</a:t>
            </a:r>
            <a:r>
              <a:rPr sz="2600" spc="-145" dirty="0">
                <a:latin typeface="Constantia"/>
                <a:cs typeface="Constantia"/>
              </a:rPr>
              <a:t> </a:t>
            </a:r>
            <a:r>
              <a:rPr sz="2600" spc="-10" dirty="0">
                <a:latin typeface="Constantia"/>
                <a:cs typeface="Constantia"/>
              </a:rPr>
              <a:t>vertical</a:t>
            </a:r>
            <a:r>
              <a:rPr sz="2600" spc="-95" dirty="0">
                <a:latin typeface="Constantia"/>
                <a:cs typeface="Constantia"/>
              </a:rPr>
              <a:t> </a:t>
            </a:r>
            <a:r>
              <a:rPr sz="2600" spc="-10" dirty="0">
                <a:latin typeface="Constantia"/>
                <a:cs typeface="Constantia"/>
              </a:rPr>
              <a:t>circle.</a:t>
            </a:r>
            <a:endParaRPr sz="2600">
              <a:latin typeface="Constantia"/>
              <a:cs typeface="Constanti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TotalTime>
  <Words>1141</Words>
  <Application>Microsoft Office PowerPoint</Application>
  <PresentationFormat>On-screen Show (4:3)</PresentationFormat>
  <Paragraphs>90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Lecture # 7 Plane table surveying</vt:lpstr>
      <vt:lpstr>Plane Table Surveying</vt:lpstr>
      <vt:lpstr>Plane Table And Accessories</vt:lpstr>
      <vt:lpstr>Plane Table And Tripod</vt:lpstr>
      <vt:lpstr>Slide 5</vt:lpstr>
      <vt:lpstr>Alidade</vt:lpstr>
      <vt:lpstr>Slide 7</vt:lpstr>
      <vt:lpstr>Slide 8</vt:lpstr>
      <vt:lpstr>Telescopic Alidade</vt:lpstr>
      <vt:lpstr>Slide 10</vt:lpstr>
      <vt:lpstr>Spirit Level</vt:lpstr>
      <vt:lpstr>Slide 12</vt:lpstr>
      <vt:lpstr>Slide 13</vt:lpstr>
      <vt:lpstr>Trough Compass</vt:lpstr>
      <vt:lpstr>Slide 15</vt:lpstr>
      <vt:lpstr>Plumbing fork</vt:lpstr>
      <vt:lpstr>Slide 17</vt:lpstr>
      <vt:lpstr>Setting up of the Plane Table</vt:lpstr>
      <vt:lpstr>Setting up of the Plane Table</vt:lpstr>
      <vt:lpstr>Plane Tabling Methods</vt:lpstr>
      <vt:lpstr>Radiation Method</vt:lpstr>
      <vt:lpstr>Slide 22</vt:lpstr>
      <vt:lpstr>Intersection Method</vt:lpstr>
      <vt:lpstr>Slide 24</vt:lpstr>
      <vt:lpstr>Traversing Method</vt:lpstr>
      <vt:lpstr>Slide 26</vt:lpstr>
      <vt:lpstr>Advantage Of Plane Table  Surveying</vt:lpstr>
      <vt:lpstr>Disadvantage Of Plane Table  Surveying</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 table surveying with contouring</dc:title>
  <cp:lastModifiedBy>Nasir</cp:lastModifiedBy>
  <cp:revision>8</cp:revision>
  <dcterms:created xsi:type="dcterms:W3CDTF">2021-04-26T05:52:45Z</dcterms:created>
  <dcterms:modified xsi:type="dcterms:W3CDTF">2021-04-26T06:26:43Z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2015-02-17T00:00:00Z</vt:filetime>
  </property>
  <property fmtid="{D5CDD505-2E9C-101B-9397-08002B2CF9AE}" pid="3" name="Creator">
    <vt:lpwstr>Microsoft® PowerPoint® 2013</vt:lpwstr>
  </property>
  <property fmtid="{D5CDD505-2E9C-101B-9397-08002B2CF9AE}" pid="4" name="LastSaved">
    <vt:filetime>2021-04-26T00:00:00Z</vt:filetime>
  </property>
</Properties>
</file>