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6" r:id="rId33"/>
    <p:sldId id="292" r:id="rId34"/>
    <p:sldId id="293" r:id="rId35"/>
    <p:sldId id="288" r:id="rId36"/>
    <p:sldId id="289" r:id="rId37"/>
    <p:sldId id="290" r:id="rId38"/>
    <p:sldId id="291"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10C6BF-4F95-47FD-AC37-E402F9465F92}" type="datetimeFigureOut">
              <a:rPr lang="en-US" smtClean="0"/>
              <a:t>12/22/2020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C21C1C-A270-4B8C-8FAA-6BC803214E6E}" type="slidenum">
              <a:rPr lang="en-US" smtClean="0"/>
              <a:t>‹#›</a:t>
            </a:fld>
            <a:endParaRPr lang="en-US"/>
          </a:p>
        </p:txBody>
      </p:sp>
    </p:spTree>
    <p:extLst>
      <p:ext uri="{BB962C8B-B14F-4D97-AF65-F5344CB8AC3E}">
        <p14:creationId xmlns:p14="http://schemas.microsoft.com/office/powerpoint/2010/main" val="3432349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normAutofit/>
          </a:bodyPr>
          <a:lstStyle/>
          <a:p>
            <a:r>
              <a:rPr lang="en-US" b="1" u="sng" smtClean="0"/>
              <a:t>Introduction to ICT</a:t>
            </a:r>
            <a:endParaRPr lang="en-US" dirty="0"/>
          </a:p>
        </p:txBody>
      </p:sp>
      <p:sp>
        <p:nvSpPr>
          <p:cNvPr id="3" name="Subtitle 2"/>
          <p:cNvSpPr>
            <a:spLocks noGrp="1"/>
          </p:cNvSpPr>
          <p:nvPr>
            <p:ph type="subTitle" idx="1"/>
          </p:nvPr>
        </p:nvSpPr>
        <p:spPr>
          <a:xfrm>
            <a:off x="1219200" y="2286000"/>
            <a:ext cx="6400800" cy="3581400"/>
          </a:xfrm>
        </p:spPr>
        <p:txBody>
          <a:bodyPr>
            <a:normAutofit fontScale="92500" lnSpcReduction="20000"/>
          </a:bodyPr>
          <a:lstStyle/>
          <a:p>
            <a:pPr marL="457200" indent="-457200" algn="l">
              <a:buFont typeface="Arial" pitchFamily="34" charset="0"/>
              <a:buChar char="•"/>
            </a:pPr>
            <a:r>
              <a:rPr lang="en-US" dirty="0" smtClean="0">
                <a:solidFill>
                  <a:schemeClr val="tx1"/>
                </a:solidFill>
              </a:rPr>
              <a:t>Data communication</a:t>
            </a:r>
          </a:p>
          <a:p>
            <a:pPr marL="457200" indent="-457200" algn="l">
              <a:buFont typeface="Arial" pitchFamily="34" charset="0"/>
              <a:buChar char="•"/>
            </a:pPr>
            <a:r>
              <a:rPr lang="en-US" dirty="0" smtClean="0">
                <a:solidFill>
                  <a:schemeClr val="tx1"/>
                </a:solidFill>
              </a:rPr>
              <a:t>Data transmission modes</a:t>
            </a:r>
          </a:p>
          <a:p>
            <a:pPr marL="457200" indent="-457200" algn="l">
              <a:buFont typeface="Arial" pitchFamily="34" charset="0"/>
              <a:buChar char="•"/>
            </a:pPr>
            <a:r>
              <a:rPr lang="en-US" dirty="0" smtClean="0">
                <a:solidFill>
                  <a:schemeClr val="tx1"/>
                </a:solidFill>
              </a:rPr>
              <a:t>Forms and types of data transmission</a:t>
            </a:r>
          </a:p>
          <a:p>
            <a:pPr marL="457200" indent="-457200" algn="l">
              <a:buFont typeface="Arial" pitchFamily="34" charset="0"/>
              <a:buChar char="•"/>
            </a:pPr>
            <a:r>
              <a:rPr lang="en-US" dirty="0" smtClean="0">
                <a:solidFill>
                  <a:schemeClr val="tx1"/>
                </a:solidFill>
              </a:rPr>
              <a:t>Computer networks</a:t>
            </a:r>
          </a:p>
          <a:p>
            <a:pPr marL="457200" indent="-457200" algn="l">
              <a:buFont typeface="Arial" pitchFamily="34" charset="0"/>
              <a:buChar char="•"/>
            </a:pPr>
            <a:r>
              <a:rPr lang="en-US" dirty="0" smtClean="0">
                <a:solidFill>
                  <a:schemeClr val="tx1"/>
                </a:solidFill>
              </a:rPr>
              <a:t>Types of computer networks</a:t>
            </a:r>
          </a:p>
          <a:p>
            <a:pPr marL="457200" indent="-457200" algn="l">
              <a:buFont typeface="Arial" pitchFamily="34" charset="0"/>
              <a:buChar char="•"/>
            </a:pPr>
            <a:r>
              <a:rPr lang="en-US" dirty="0" smtClean="0">
                <a:solidFill>
                  <a:schemeClr val="tx1"/>
                </a:solidFill>
              </a:rPr>
              <a:t>Network architecture</a:t>
            </a:r>
          </a:p>
          <a:p>
            <a:pPr marL="457200" indent="-457200" algn="l">
              <a:buFont typeface="Arial" pitchFamily="34" charset="0"/>
              <a:buChar char="•"/>
            </a:pPr>
            <a:r>
              <a:rPr lang="en-US" dirty="0" smtClean="0">
                <a:solidFill>
                  <a:schemeClr val="tx1"/>
                </a:solidFill>
              </a:rPr>
              <a:t>Wireless networks</a:t>
            </a:r>
          </a:p>
          <a:p>
            <a:pPr algn="l"/>
            <a:endParaRPr lang="en-US" dirty="0" smtClean="0">
              <a:solidFill>
                <a:schemeClr val="tx1"/>
              </a:solidFill>
            </a:endParaRPr>
          </a:p>
        </p:txBody>
      </p:sp>
    </p:spTree>
    <p:extLst>
      <p:ext uri="{BB962C8B-B14F-4D97-AF65-F5344CB8AC3E}">
        <p14:creationId xmlns:p14="http://schemas.microsoft.com/office/powerpoint/2010/main" val="3908807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Forms of Data Transmission</a:t>
            </a:r>
            <a:endParaRPr lang="en-US" b="1" u="sng" dirty="0"/>
          </a:p>
        </p:txBody>
      </p:sp>
      <p:sp>
        <p:nvSpPr>
          <p:cNvPr id="3" name="Content Placeholder 2"/>
          <p:cNvSpPr>
            <a:spLocks noGrp="1"/>
          </p:cNvSpPr>
          <p:nvPr>
            <p:ph idx="1"/>
          </p:nvPr>
        </p:nvSpPr>
        <p:spPr/>
        <p:txBody>
          <a:bodyPr/>
          <a:lstStyle/>
          <a:p>
            <a:pPr algn="just"/>
            <a:r>
              <a:rPr lang="en-US" dirty="0"/>
              <a:t>A</a:t>
            </a:r>
            <a:r>
              <a:rPr lang="en-US" dirty="0" smtClean="0"/>
              <a:t>n electromagnetic or light wave used to transmit data from one place to another is called a </a:t>
            </a:r>
            <a:r>
              <a:rPr lang="en-US" b="1" i="1" dirty="0" smtClean="0"/>
              <a:t>signal</a:t>
            </a:r>
            <a:r>
              <a:rPr lang="en-US" dirty="0" smtClean="0"/>
              <a:t>.    </a:t>
            </a:r>
          </a:p>
          <a:p>
            <a:pPr algn="just"/>
            <a:r>
              <a:rPr lang="en-US" dirty="0" smtClean="0"/>
              <a:t>Propagation of signals across a communication medium is called </a:t>
            </a:r>
            <a:r>
              <a:rPr lang="en-US" b="1" i="1" dirty="0" smtClean="0"/>
              <a:t>signaling</a:t>
            </a:r>
            <a:r>
              <a:rPr lang="en-US" dirty="0" smtClean="0"/>
              <a:t>.</a:t>
            </a:r>
          </a:p>
          <a:p>
            <a:pPr algn="just"/>
            <a:r>
              <a:rPr lang="en-US" dirty="0" smtClean="0"/>
              <a:t>Communication of data from one place to another in the form of signal is called </a:t>
            </a:r>
            <a:r>
              <a:rPr lang="en-US" b="1" i="1" dirty="0" smtClean="0"/>
              <a:t>transmission</a:t>
            </a:r>
            <a:r>
              <a:rPr lang="en-US" dirty="0" smtClean="0"/>
              <a:t>.         </a:t>
            </a:r>
            <a:endParaRPr lang="en-US" dirty="0"/>
          </a:p>
        </p:txBody>
      </p:sp>
    </p:spTree>
    <p:extLst>
      <p:ext uri="{BB962C8B-B14F-4D97-AF65-F5344CB8AC3E}">
        <p14:creationId xmlns:p14="http://schemas.microsoft.com/office/powerpoint/2010/main" val="4276552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Forms of Data Transmission</a:t>
            </a:r>
            <a:endParaRPr lang="en-US" dirty="0"/>
          </a:p>
        </p:txBody>
      </p:sp>
      <p:sp>
        <p:nvSpPr>
          <p:cNvPr id="3" name="Content Placeholder 2"/>
          <p:cNvSpPr>
            <a:spLocks noGrp="1"/>
          </p:cNvSpPr>
          <p:nvPr>
            <p:ph idx="1"/>
          </p:nvPr>
        </p:nvSpPr>
        <p:spPr/>
        <p:txBody>
          <a:bodyPr/>
          <a:lstStyle/>
          <a:p>
            <a:pPr algn="just"/>
            <a:r>
              <a:rPr lang="en-US" dirty="0" smtClean="0"/>
              <a:t>Two forms of data transmission are</a:t>
            </a:r>
          </a:p>
          <a:p>
            <a:pPr lvl="1" algn="just"/>
            <a:r>
              <a:rPr lang="en-US" dirty="0" smtClean="0"/>
              <a:t>Digital data transmission</a:t>
            </a:r>
          </a:p>
          <a:p>
            <a:pPr lvl="1" algn="just"/>
            <a:r>
              <a:rPr lang="en-US" dirty="0" smtClean="0"/>
              <a:t>Analog data transmission</a:t>
            </a:r>
            <a:endParaRPr lang="en-US" dirty="0"/>
          </a:p>
        </p:txBody>
      </p:sp>
    </p:spTree>
    <p:extLst>
      <p:ext uri="{BB962C8B-B14F-4D97-AF65-F5344CB8AC3E}">
        <p14:creationId xmlns:p14="http://schemas.microsoft.com/office/powerpoint/2010/main" val="1154046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Forms of Data Transmission</a:t>
            </a:r>
            <a:endParaRPr lang="en-US" dirty="0"/>
          </a:p>
        </p:txBody>
      </p:sp>
      <p:sp>
        <p:nvSpPr>
          <p:cNvPr id="3" name="Content Placeholder 2"/>
          <p:cNvSpPr>
            <a:spLocks noGrp="1"/>
          </p:cNvSpPr>
          <p:nvPr>
            <p:ph idx="1"/>
          </p:nvPr>
        </p:nvSpPr>
        <p:spPr/>
        <p:txBody>
          <a:bodyPr/>
          <a:lstStyle/>
          <a:p>
            <a:pPr algn="just"/>
            <a:r>
              <a:rPr lang="en-US" b="1" dirty="0" smtClean="0"/>
              <a:t>Digital data transmission</a:t>
            </a:r>
          </a:p>
          <a:p>
            <a:pPr lvl="1" algn="just"/>
            <a:r>
              <a:rPr lang="en-US" dirty="0" smtClean="0"/>
              <a:t>All data communication between the computers is in digital form.</a:t>
            </a:r>
          </a:p>
          <a:p>
            <a:pPr lvl="1" algn="just"/>
            <a:r>
              <a:rPr lang="en-US" dirty="0" smtClean="0"/>
              <a:t>Digital signal is a sequence of voltage represented in binary form.</a:t>
            </a:r>
          </a:p>
          <a:p>
            <a:pPr lvl="1" algn="just"/>
            <a:r>
              <a:rPr lang="en-US" dirty="0" smtClean="0"/>
              <a:t>They are in the form of electrical pulses of ON and OFF.</a:t>
            </a:r>
          </a:p>
          <a:p>
            <a:pPr lvl="1" algn="just"/>
            <a:r>
              <a:rPr lang="en-US" dirty="0" smtClean="0"/>
              <a:t>Digital signals are faster and efficient and provide low error rates.</a:t>
            </a:r>
            <a:endParaRPr lang="en-US" dirty="0"/>
          </a:p>
        </p:txBody>
      </p:sp>
    </p:spTree>
    <p:extLst>
      <p:ext uri="{BB962C8B-B14F-4D97-AF65-F5344CB8AC3E}">
        <p14:creationId xmlns:p14="http://schemas.microsoft.com/office/powerpoint/2010/main" val="3725942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Forms of Data Transmission</a:t>
            </a:r>
            <a:endParaRPr lang="en-US" dirty="0"/>
          </a:p>
        </p:txBody>
      </p:sp>
      <p:sp>
        <p:nvSpPr>
          <p:cNvPr id="3" name="Content Placeholder 2"/>
          <p:cNvSpPr>
            <a:spLocks noGrp="1"/>
          </p:cNvSpPr>
          <p:nvPr>
            <p:ph idx="1"/>
          </p:nvPr>
        </p:nvSpPr>
        <p:spPr/>
        <p:txBody>
          <a:bodyPr/>
          <a:lstStyle/>
          <a:p>
            <a:pPr algn="just"/>
            <a:r>
              <a:rPr lang="en-US" b="1" dirty="0" smtClean="0"/>
              <a:t>Analog data transmission</a:t>
            </a:r>
          </a:p>
          <a:p>
            <a:pPr lvl="1" algn="just"/>
            <a:r>
              <a:rPr lang="en-US" dirty="0" smtClean="0"/>
              <a:t>Analog signal is a continuous electrical signal in the form of a wave known as carrier wave.</a:t>
            </a:r>
          </a:p>
          <a:p>
            <a:pPr lvl="1" algn="just"/>
            <a:r>
              <a:rPr lang="en-US" dirty="0" smtClean="0"/>
              <a:t>Telephone line is most commonly used media for analog transmission of data.</a:t>
            </a:r>
          </a:p>
          <a:p>
            <a:pPr lvl="1" algn="just"/>
            <a:r>
              <a:rPr lang="en-US" dirty="0" smtClean="0"/>
              <a:t>Light, sound and microwave are some other examples.</a:t>
            </a:r>
            <a:endParaRPr lang="en-US" dirty="0"/>
          </a:p>
        </p:txBody>
      </p:sp>
    </p:spTree>
    <p:extLst>
      <p:ext uri="{BB962C8B-B14F-4D97-AF65-F5344CB8AC3E}">
        <p14:creationId xmlns:p14="http://schemas.microsoft.com/office/powerpoint/2010/main" val="4058711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Types of data transmission</a:t>
            </a:r>
            <a:endParaRPr lang="en-US" b="1" u="sng" dirty="0"/>
          </a:p>
        </p:txBody>
      </p:sp>
      <p:sp>
        <p:nvSpPr>
          <p:cNvPr id="3" name="Content Placeholder 2"/>
          <p:cNvSpPr>
            <a:spLocks noGrp="1"/>
          </p:cNvSpPr>
          <p:nvPr>
            <p:ph idx="1"/>
          </p:nvPr>
        </p:nvSpPr>
        <p:spPr/>
        <p:txBody>
          <a:bodyPr/>
          <a:lstStyle/>
          <a:p>
            <a:pPr algn="just"/>
            <a:r>
              <a:rPr lang="en-US" dirty="0" smtClean="0"/>
              <a:t>Two types of data transmission are</a:t>
            </a:r>
          </a:p>
          <a:p>
            <a:pPr lvl="1" algn="just"/>
            <a:r>
              <a:rPr lang="en-US" dirty="0" smtClean="0"/>
              <a:t>Asynchronous transmission</a:t>
            </a:r>
          </a:p>
          <a:p>
            <a:pPr lvl="1" algn="just"/>
            <a:r>
              <a:rPr lang="en-US" dirty="0" smtClean="0"/>
              <a:t>Synchronous transmission</a:t>
            </a:r>
            <a:endParaRPr lang="en-US" dirty="0"/>
          </a:p>
        </p:txBody>
      </p:sp>
    </p:spTree>
    <p:extLst>
      <p:ext uri="{BB962C8B-B14F-4D97-AF65-F5344CB8AC3E}">
        <p14:creationId xmlns:p14="http://schemas.microsoft.com/office/powerpoint/2010/main" val="2968745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data transmission</a:t>
            </a:r>
            <a:endParaRPr lang="en-US" dirty="0"/>
          </a:p>
        </p:txBody>
      </p:sp>
      <p:sp>
        <p:nvSpPr>
          <p:cNvPr id="3" name="Content Placeholder 2"/>
          <p:cNvSpPr>
            <a:spLocks noGrp="1"/>
          </p:cNvSpPr>
          <p:nvPr>
            <p:ph idx="1"/>
          </p:nvPr>
        </p:nvSpPr>
        <p:spPr/>
        <p:txBody>
          <a:bodyPr/>
          <a:lstStyle/>
          <a:p>
            <a:pPr algn="just"/>
            <a:r>
              <a:rPr lang="en-US" dirty="0" smtClean="0"/>
              <a:t>In </a:t>
            </a:r>
            <a:r>
              <a:rPr lang="en-US" b="1" i="1" dirty="0" smtClean="0"/>
              <a:t>asynchronous transmission</a:t>
            </a:r>
            <a:r>
              <a:rPr lang="en-US" dirty="0" smtClean="0"/>
              <a:t>, data is transmitted character by character.</a:t>
            </a:r>
          </a:p>
          <a:p>
            <a:pPr algn="just"/>
            <a:r>
              <a:rPr lang="en-US" dirty="0" smtClean="0"/>
              <a:t>There are irregular gaps between characters in this transmission.</a:t>
            </a:r>
          </a:p>
          <a:p>
            <a:pPr algn="just"/>
            <a:r>
              <a:rPr lang="en-US" dirty="0" smtClean="0"/>
              <a:t>It is cheaper to implement because data is not saved before it is sent.</a:t>
            </a:r>
            <a:endParaRPr lang="en-US" dirty="0"/>
          </a:p>
        </p:txBody>
      </p:sp>
    </p:spTree>
    <p:extLst>
      <p:ext uri="{BB962C8B-B14F-4D97-AF65-F5344CB8AC3E}">
        <p14:creationId xmlns:p14="http://schemas.microsoft.com/office/powerpoint/2010/main" val="3147538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data transmission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a:t>
            </a:r>
            <a:r>
              <a:rPr lang="en-US" b="1" i="1" dirty="0" smtClean="0"/>
              <a:t>synchronous transmission</a:t>
            </a:r>
            <a:r>
              <a:rPr lang="en-US" dirty="0" smtClean="0"/>
              <a:t>, the saved data is transmitted block by block.</a:t>
            </a:r>
          </a:p>
          <a:p>
            <a:pPr algn="just"/>
            <a:r>
              <a:rPr lang="en-US" dirty="0" smtClean="0"/>
              <a:t>Each block may consist of many characters.</a:t>
            </a:r>
          </a:p>
          <a:p>
            <a:pPr algn="just"/>
            <a:r>
              <a:rPr lang="en-US" dirty="0" smtClean="0"/>
              <a:t>A large amount of information can be transmitted at a single time with this type of transmission.</a:t>
            </a:r>
          </a:p>
          <a:p>
            <a:pPr algn="just"/>
            <a:r>
              <a:rPr lang="en-US" dirty="0" smtClean="0"/>
              <a:t>It is much faster than asynchronous transmission because there is no gap between characters.</a:t>
            </a:r>
            <a:endParaRPr lang="en-US" dirty="0"/>
          </a:p>
        </p:txBody>
      </p:sp>
    </p:spTree>
    <p:extLst>
      <p:ext uri="{BB962C8B-B14F-4D97-AF65-F5344CB8AC3E}">
        <p14:creationId xmlns:p14="http://schemas.microsoft.com/office/powerpoint/2010/main" val="527311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Computer Network</a:t>
            </a:r>
            <a:endParaRPr lang="en-US" b="1" u="sng" dirty="0"/>
          </a:p>
        </p:txBody>
      </p:sp>
      <p:sp>
        <p:nvSpPr>
          <p:cNvPr id="3" name="Content Placeholder 2"/>
          <p:cNvSpPr>
            <a:spLocks noGrp="1"/>
          </p:cNvSpPr>
          <p:nvPr>
            <p:ph idx="1"/>
          </p:nvPr>
        </p:nvSpPr>
        <p:spPr/>
        <p:txBody>
          <a:bodyPr/>
          <a:lstStyle/>
          <a:p>
            <a:pPr algn="just"/>
            <a:r>
              <a:rPr lang="en-US" dirty="0" smtClean="0"/>
              <a:t>A </a:t>
            </a:r>
            <a:r>
              <a:rPr lang="en-US" b="1" i="1" dirty="0" smtClean="0"/>
              <a:t>computer network</a:t>
            </a:r>
            <a:r>
              <a:rPr lang="en-US" dirty="0" smtClean="0"/>
              <a:t> consists of two or more computers that are connected together through some communication media to share information and resources.</a:t>
            </a:r>
          </a:p>
          <a:p>
            <a:pPr algn="just"/>
            <a:r>
              <a:rPr lang="en-US" dirty="0" smtClean="0"/>
              <a:t>The communication media can be a cable or a wireless connection.</a:t>
            </a:r>
          </a:p>
          <a:p>
            <a:pPr algn="just"/>
            <a:r>
              <a:rPr lang="en-US" dirty="0" smtClean="0"/>
              <a:t>Connected computers can be in the same room, same building or at distant locations.</a:t>
            </a:r>
          </a:p>
          <a:p>
            <a:pPr algn="just"/>
            <a:endParaRPr lang="en-US" dirty="0"/>
          </a:p>
        </p:txBody>
      </p:sp>
    </p:spTree>
    <p:extLst>
      <p:ext uri="{BB962C8B-B14F-4D97-AF65-F5344CB8AC3E}">
        <p14:creationId xmlns:p14="http://schemas.microsoft.com/office/powerpoint/2010/main" val="2018131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Computer Network</a:t>
            </a:r>
            <a:endParaRPr lang="en-US" dirty="0"/>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4407" b="9958"/>
          <a:stretch/>
        </p:blipFill>
        <p:spPr bwMode="auto">
          <a:xfrm>
            <a:off x="1219200" y="1815152"/>
            <a:ext cx="7086600" cy="41762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0199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Computer </a:t>
            </a:r>
            <a:r>
              <a:rPr lang="en-US" b="1" u="sng" dirty="0" smtClean="0"/>
              <a:t>Network: Examples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Computer networks can be used in an office. Different people in the office can access common information. They can share their files and exchange mail. They can also print documents from any computer in the network.</a:t>
            </a:r>
          </a:p>
          <a:p>
            <a:pPr algn="just"/>
            <a:r>
              <a:rPr lang="en-US" dirty="0" smtClean="0"/>
              <a:t>Internet is also an example of a computer network in which millions of computers are connected through phone lines. People using this network can share information, files and talk with one another.</a:t>
            </a:r>
            <a:endParaRPr lang="en-US" dirty="0"/>
          </a:p>
        </p:txBody>
      </p:sp>
    </p:spTree>
    <p:extLst>
      <p:ext uri="{BB962C8B-B14F-4D97-AF65-F5344CB8AC3E}">
        <p14:creationId xmlns:p14="http://schemas.microsoft.com/office/powerpoint/2010/main" val="3825314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Data communication</a:t>
            </a:r>
            <a:endParaRPr lang="en-US" b="1" u="sng" dirty="0"/>
          </a:p>
        </p:txBody>
      </p:sp>
      <p:sp>
        <p:nvSpPr>
          <p:cNvPr id="3" name="Content Placeholder 2"/>
          <p:cNvSpPr>
            <a:spLocks noGrp="1"/>
          </p:cNvSpPr>
          <p:nvPr>
            <p:ph idx="1"/>
          </p:nvPr>
        </p:nvSpPr>
        <p:spPr/>
        <p:txBody>
          <a:bodyPr>
            <a:normAutofit/>
          </a:bodyPr>
          <a:lstStyle/>
          <a:p>
            <a:pPr algn="just"/>
            <a:r>
              <a:rPr lang="en-US" dirty="0" smtClean="0"/>
              <a:t>Data communication is a process of transferring data electronically from one place to another.</a:t>
            </a:r>
          </a:p>
          <a:p>
            <a:pPr algn="just"/>
            <a:r>
              <a:rPr lang="en-US" dirty="0" smtClean="0"/>
              <a:t>Basic elements of data communication are</a:t>
            </a:r>
          </a:p>
          <a:p>
            <a:pPr lvl="1" algn="just"/>
            <a:r>
              <a:rPr lang="en-US" dirty="0" smtClean="0"/>
              <a:t>Sending device</a:t>
            </a:r>
          </a:p>
          <a:p>
            <a:pPr lvl="1" algn="just"/>
            <a:r>
              <a:rPr lang="en-US" dirty="0" smtClean="0"/>
              <a:t>Receiving device</a:t>
            </a:r>
          </a:p>
          <a:p>
            <a:pPr lvl="1" algn="just"/>
            <a:r>
              <a:rPr lang="en-US" dirty="0" smtClean="0"/>
              <a:t>Communication device</a:t>
            </a:r>
          </a:p>
          <a:p>
            <a:pPr lvl="1" algn="just"/>
            <a:r>
              <a:rPr lang="en-US" dirty="0" smtClean="0"/>
              <a:t>Transmission medium</a:t>
            </a:r>
            <a:endParaRPr lang="en-US" dirty="0"/>
          </a:p>
        </p:txBody>
      </p:sp>
    </p:spTree>
    <p:extLst>
      <p:ext uri="{BB962C8B-B14F-4D97-AF65-F5344CB8AC3E}">
        <p14:creationId xmlns:p14="http://schemas.microsoft.com/office/powerpoint/2010/main" val="514130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Computer </a:t>
            </a:r>
            <a:r>
              <a:rPr lang="en-US" b="1" u="sng" dirty="0" smtClean="0"/>
              <a:t>Network: </a:t>
            </a:r>
            <a:r>
              <a:rPr lang="en-US" b="1" u="sng" dirty="0"/>
              <a:t>N</a:t>
            </a:r>
            <a:r>
              <a:rPr lang="en-US" b="1" u="sng" dirty="0" smtClean="0"/>
              <a:t>etwork Criteria</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network must meet a certain number of criteria. The most important criteria include </a:t>
            </a:r>
            <a:r>
              <a:rPr lang="en-US" i="1" dirty="0" smtClean="0"/>
              <a:t>performance, reliability and security.</a:t>
            </a:r>
          </a:p>
          <a:p>
            <a:pPr algn="just"/>
            <a:r>
              <a:rPr lang="en-US" b="1" i="1" dirty="0" smtClean="0"/>
              <a:t>Performance</a:t>
            </a:r>
            <a:r>
              <a:rPr lang="en-US" dirty="0" smtClean="0"/>
              <a:t> is measured in transit time and response time. Transit time is the time required for a message to travel from one device to another and response time is the time elapsed between an inquiry and the response.</a:t>
            </a:r>
            <a:endParaRPr lang="en-US" dirty="0"/>
          </a:p>
        </p:txBody>
      </p:sp>
    </p:spTree>
    <p:extLst>
      <p:ext uri="{BB962C8B-B14F-4D97-AF65-F5344CB8AC3E}">
        <p14:creationId xmlns:p14="http://schemas.microsoft.com/office/powerpoint/2010/main" val="2316664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Computer Network: Network Criteria</a:t>
            </a:r>
            <a:endParaRPr lang="en-US" dirty="0"/>
          </a:p>
        </p:txBody>
      </p:sp>
      <p:sp>
        <p:nvSpPr>
          <p:cNvPr id="3" name="Content Placeholder 2"/>
          <p:cNvSpPr>
            <a:spLocks noGrp="1"/>
          </p:cNvSpPr>
          <p:nvPr>
            <p:ph idx="1"/>
          </p:nvPr>
        </p:nvSpPr>
        <p:spPr/>
        <p:txBody>
          <a:bodyPr/>
          <a:lstStyle/>
          <a:p>
            <a:pPr algn="just"/>
            <a:r>
              <a:rPr lang="en-US" b="1" i="1" dirty="0" smtClean="0"/>
              <a:t>Reliability</a:t>
            </a:r>
            <a:r>
              <a:rPr lang="en-US" dirty="0" smtClean="0"/>
              <a:t> of a network is measured by different factors such as accuracy of data, frequency of failure and time taken to recover from failure.</a:t>
            </a:r>
          </a:p>
          <a:p>
            <a:pPr algn="just"/>
            <a:r>
              <a:rPr lang="en-US" b="1" i="1" dirty="0" smtClean="0"/>
              <a:t>Security</a:t>
            </a:r>
            <a:r>
              <a:rPr lang="en-US" dirty="0" smtClean="0"/>
              <a:t> is the protection of data from unauthorized access and damage. It also includes the implementation of procedures for data recovery if it is lost or damaged.</a:t>
            </a:r>
            <a:endParaRPr lang="en-US" dirty="0"/>
          </a:p>
        </p:txBody>
      </p:sp>
    </p:spTree>
    <p:extLst>
      <p:ext uri="{BB962C8B-B14F-4D97-AF65-F5344CB8AC3E}">
        <p14:creationId xmlns:p14="http://schemas.microsoft.com/office/powerpoint/2010/main" val="3110448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Computer Network: </a:t>
            </a:r>
            <a:r>
              <a:rPr lang="en-US" b="1" u="sng" dirty="0" smtClean="0"/>
              <a:t>Advantages</a:t>
            </a:r>
            <a:endParaRPr lang="en-US" b="1" dirty="0"/>
          </a:p>
        </p:txBody>
      </p:sp>
      <p:sp>
        <p:nvSpPr>
          <p:cNvPr id="3" name="Content Placeholder 2"/>
          <p:cNvSpPr>
            <a:spLocks noGrp="1"/>
          </p:cNvSpPr>
          <p:nvPr>
            <p:ph idx="1"/>
          </p:nvPr>
        </p:nvSpPr>
        <p:spPr/>
        <p:txBody>
          <a:bodyPr/>
          <a:lstStyle/>
          <a:p>
            <a:r>
              <a:rPr lang="en-US" dirty="0" smtClean="0"/>
              <a:t>Information and resource sharing</a:t>
            </a:r>
          </a:p>
          <a:p>
            <a:r>
              <a:rPr lang="en-US" dirty="0" smtClean="0"/>
              <a:t>Money saving</a:t>
            </a:r>
          </a:p>
          <a:p>
            <a:r>
              <a:rPr lang="en-US" dirty="0" smtClean="0"/>
              <a:t>Easy communication</a:t>
            </a:r>
          </a:p>
          <a:p>
            <a:r>
              <a:rPr lang="en-US" dirty="0" smtClean="0"/>
              <a:t>Internet access sharing</a:t>
            </a:r>
          </a:p>
          <a:p>
            <a:r>
              <a:rPr lang="en-US" dirty="0" smtClean="0"/>
              <a:t>Data security and management</a:t>
            </a:r>
          </a:p>
          <a:p>
            <a:r>
              <a:rPr lang="en-US" dirty="0" smtClean="0"/>
              <a:t>Entertainment </a:t>
            </a:r>
          </a:p>
          <a:p>
            <a:endParaRPr lang="en-US" dirty="0"/>
          </a:p>
        </p:txBody>
      </p:sp>
    </p:spTree>
    <p:extLst>
      <p:ext uri="{BB962C8B-B14F-4D97-AF65-F5344CB8AC3E}">
        <p14:creationId xmlns:p14="http://schemas.microsoft.com/office/powerpoint/2010/main" val="374789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Computer Network: </a:t>
            </a:r>
            <a:r>
              <a:rPr lang="en-US" b="1" u="sng" dirty="0" smtClean="0"/>
              <a:t>Disadvantages</a:t>
            </a:r>
            <a:endParaRPr lang="en-US" dirty="0"/>
          </a:p>
        </p:txBody>
      </p:sp>
      <p:sp>
        <p:nvSpPr>
          <p:cNvPr id="3" name="Content Placeholder 2"/>
          <p:cNvSpPr>
            <a:spLocks noGrp="1"/>
          </p:cNvSpPr>
          <p:nvPr>
            <p:ph idx="1"/>
          </p:nvPr>
        </p:nvSpPr>
        <p:spPr/>
        <p:txBody>
          <a:bodyPr/>
          <a:lstStyle/>
          <a:p>
            <a:r>
              <a:rPr lang="en-US" dirty="0" smtClean="0"/>
              <a:t>Hardware and software setup costs</a:t>
            </a:r>
          </a:p>
          <a:p>
            <a:r>
              <a:rPr lang="en-US" dirty="0" smtClean="0"/>
              <a:t>Hardware and software management costs</a:t>
            </a:r>
          </a:p>
          <a:p>
            <a:r>
              <a:rPr lang="en-US" dirty="0" smtClean="0"/>
              <a:t>Undesirable sharing</a:t>
            </a:r>
          </a:p>
          <a:p>
            <a:r>
              <a:rPr lang="en-US" dirty="0" smtClean="0"/>
              <a:t>Illegal or undesirable behavior</a:t>
            </a:r>
          </a:p>
          <a:p>
            <a:r>
              <a:rPr lang="en-US" dirty="0" smtClean="0"/>
              <a:t>Data security concerns</a:t>
            </a:r>
            <a:endParaRPr lang="en-US" dirty="0"/>
          </a:p>
        </p:txBody>
      </p:sp>
    </p:spTree>
    <p:extLst>
      <p:ext uri="{BB962C8B-B14F-4D97-AF65-F5344CB8AC3E}">
        <p14:creationId xmlns:p14="http://schemas.microsoft.com/office/powerpoint/2010/main" val="4156816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Types of Computer Network</a:t>
            </a:r>
            <a:endParaRPr lang="en-US" b="1" u="sng" dirty="0"/>
          </a:p>
        </p:txBody>
      </p:sp>
      <p:sp>
        <p:nvSpPr>
          <p:cNvPr id="3" name="Content Placeholder 2"/>
          <p:cNvSpPr>
            <a:spLocks noGrp="1"/>
          </p:cNvSpPr>
          <p:nvPr>
            <p:ph idx="1"/>
          </p:nvPr>
        </p:nvSpPr>
        <p:spPr/>
        <p:txBody>
          <a:bodyPr/>
          <a:lstStyle/>
          <a:p>
            <a:pPr algn="just"/>
            <a:r>
              <a:rPr lang="en-US" dirty="0" smtClean="0"/>
              <a:t>Different types of computer networks are</a:t>
            </a:r>
          </a:p>
          <a:p>
            <a:pPr lvl="1" algn="just"/>
            <a:r>
              <a:rPr lang="en-US" dirty="0" smtClean="0"/>
              <a:t>LAN - Local Area Network</a:t>
            </a:r>
          </a:p>
          <a:p>
            <a:pPr lvl="1" algn="just"/>
            <a:r>
              <a:rPr lang="en-US" dirty="0" smtClean="0"/>
              <a:t>WAN – Wide Area Network</a:t>
            </a:r>
          </a:p>
          <a:p>
            <a:pPr lvl="1" algn="just"/>
            <a:r>
              <a:rPr lang="en-US" dirty="0" smtClean="0"/>
              <a:t>PAN – Personal Area Network</a:t>
            </a:r>
            <a:endParaRPr lang="en-US" dirty="0"/>
          </a:p>
        </p:txBody>
      </p:sp>
    </p:spTree>
    <p:extLst>
      <p:ext uri="{BB962C8B-B14F-4D97-AF65-F5344CB8AC3E}">
        <p14:creationId xmlns:p14="http://schemas.microsoft.com/office/powerpoint/2010/main" val="3733816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a:t>
            </a:r>
            <a:r>
              <a:rPr lang="en-US" b="1" u="sng" dirty="0" smtClean="0"/>
              <a:t>Network: LAN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LAN stands for local area network and is the most common type of network.</a:t>
            </a:r>
          </a:p>
          <a:p>
            <a:pPr algn="just"/>
            <a:r>
              <a:rPr lang="en-US" dirty="0" smtClean="0"/>
              <a:t>It covers a small area and usually connects the computers and other devices within one office or a building or group of buildings.</a:t>
            </a:r>
          </a:p>
          <a:p>
            <a:pPr algn="just"/>
            <a:r>
              <a:rPr lang="en-US" dirty="0" smtClean="0"/>
              <a:t>It is often used to share resources such as printers, hard disks and programs.</a:t>
            </a:r>
          </a:p>
          <a:p>
            <a:pPr algn="just"/>
            <a:r>
              <a:rPr lang="en-US" dirty="0" smtClean="0"/>
              <a:t>Each computer or device in the network is called a node, and these nodes are usually connected though wires.</a:t>
            </a:r>
            <a:endParaRPr lang="en-US" dirty="0"/>
          </a:p>
        </p:txBody>
      </p:sp>
    </p:spTree>
    <p:extLst>
      <p:ext uri="{BB962C8B-B14F-4D97-AF65-F5344CB8AC3E}">
        <p14:creationId xmlns:p14="http://schemas.microsoft.com/office/powerpoint/2010/main" val="23882649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Network: LAN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 LAN that uses no wires is called a wireless LAN.</a:t>
            </a:r>
          </a:p>
          <a:p>
            <a:pPr algn="just"/>
            <a:r>
              <a:rPr lang="en-US" dirty="0" smtClean="0"/>
              <a:t>LAN can transmit data in a limited distance and number of computers that can be attached to the network is also limited.</a:t>
            </a:r>
          </a:p>
          <a:p>
            <a:pPr algn="just"/>
            <a:r>
              <a:rPr lang="en-US" dirty="0" smtClean="0"/>
              <a:t>LAN transmission speed is typically 10 Mbps to 1000 Mbps.</a:t>
            </a:r>
          </a:p>
          <a:p>
            <a:pPr algn="just"/>
            <a:r>
              <a:rPr lang="en-US" b="1" dirty="0" smtClean="0"/>
              <a:t>Example:</a:t>
            </a:r>
            <a:r>
              <a:rPr lang="en-US" dirty="0" smtClean="0"/>
              <a:t> In a computer lab, there are 40 computers connected through LAN. They can share software, files and data in the lab.</a:t>
            </a:r>
            <a:endParaRPr lang="en-US" dirty="0"/>
          </a:p>
        </p:txBody>
      </p:sp>
    </p:spTree>
    <p:extLst>
      <p:ext uri="{BB962C8B-B14F-4D97-AF65-F5344CB8AC3E}">
        <p14:creationId xmlns:p14="http://schemas.microsoft.com/office/powerpoint/2010/main" val="24896746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Network: </a:t>
            </a:r>
            <a:r>
              <a:rPr lang="en-US" b="1" u="sng" dirty="0" smtClean="0"/>
              <a:t>WAN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WAN stands for wide area network.</a:t>
            </a:r>
          </a:p>
          <a:p>
            <a:pPr algn="just"/>
            <a:r>
              <a:rPr lang="en-US" dirty="0" smtClean="0"/>
              <a:t>It covers a large area and connects computers and other devices in different cities and countries.</a:t>
            </a:r>
          </a:p>
          <a:p>
            <a:pPr algn="just"/>
            <a:r>
              <a:rPr lang="en-US" dirty="0" smtClean="0"/>
              <a:t>WAN usually consists of several LANs connected together.</a:t>
            </a:r>
          </a:p>
          <a:p>
            <a:pPr algn="just"/>
            <a:r>
              <a:rPr lang="en-US" dirty="0" smtClean="0"/>
              <a:t>Computers in a WAN are often connected through telephone lines, but they can also be connected through leased lines or satellites.</a:t>
            </a:r>
            <a:endParaRPr lang="en-US" dirty="0"/>
          </a:p>
        </p:txBody>
      </p:sp>
    </p:spTree>
    <p:extLst>
      <p:ext uri="{BB962C8B-B14F-4D97-AF65-F5344CB8AC3E}">
        <p14:creationId xmlns:p14="http://schemas.microsoft.com/office/powerpoint/2010/main" val="38011381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Network: WAN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WAN is expensive than LAN and is not as fast as LAN.</a:t>
            </a:r>
          </a:p>
          <a:p>
            <a:pPr algn="just"/>
            <a:r>
              <a:rPr lang="en-US" dirty="0" smtClean="0"/>
              <a:t>Transmission rate is typically 56Kbps to 50 Mbps.</a:t>
            </a:r>
          </a:p>
          <a:p>
            <a:pPr algn="just"/>
            <a:r>
              <a:rPr lang="en-US" dirty="0" smtClean="0"/>
              <a:t>Examples:</a:t>
            </a:r>
          </a:p>
          <a:p>
            <a:pPr lvl="1" algn="just"/>
            <a:r>
              <a:rPr lang="en-US" dirty="0" smtClean="0"/>
              <a:t>The network connecting the ATMs of a bank located in different cities.</a:t>
            </a:r>
          </a:p>
          <a:p>
            <a:pPr lvl="1" algn="just"/>
            <a:r>
              <a:rPr lang="en-US" dirty="0" smtClean="0"/>
              <a:t>The network connecting NADRA offices in different cities of </a:t>
            </a:r>
            <a:r>
              <a:rPr lang="en-US" dirty="0"/>
              <a:t>P</a:t>
            </a:r>
            <a:r>
              <a:rPr lang="en-US" dirty="0" smtClean="0"/>
              <a:t>akistan.</a:t>
            </a:r>
          </a:p>
          <a:p>
            <a:pPr lvl="1" algn="just"/>
            <a:r>
              <a:rPr lang="en-US" dirty="0" smtClean="0"/>
              <a:t>Internet connects millions of users all over the world to share information.</a:t>
            </a:r>
            <a:endParaRPr lang="en-US" dirty="0"/>
          </a:p>
        </p:txBody>
      </p:sp>
    </p:spTree>
    <p:extLst>
      <p:ext uri="{BB962C8B-B14F-4D97-AF65-F5344CB8AC3E}">
        <p14:creationId xmlns:p14="http://schemas.microsoft.com/office/powerpoint/2010/main" val="216197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Network: </a:t>
            </a:r>
            <a:r>
              <a:rPr lang="en-US" b="1" u="sng" dirty="0" smtClean="0"/>
              <a:t>PAN</a:t>
            </a:r>
            <a:endParaRPr lang="en-US" dirty="0"/>
          </a:p>
        </p:txBody>
      </p:sp>
      <p:sp>
        <p:nvSpPr>
          <p:cNvPr id="3" name="Content Placeholder 2"/>
          <p:cNvSpPr>
            <a:spLocks noGrp="1"/>
          </p:cNvSpPr>
          <p:nvPr>
            <p:ph idx="1"/>
          </p:nvPr>
        </p:nvSpPr>
        <p:spPr/>
        <p:txBody>
          <a:bodyPr/>
          <a:lstStyle/>
          <a:p>
            <a:pPr algn="just"/>
            <a:r>
              <a:rPr lang="en-US" dirty="0" smtClean="0"/>
              <a:t>PAN stands for personal area network.</a:t>
            </a:r>
          </a:p>
          <a:p>
            <a:pPr algn="just"/>
            <a:r>
              <a:rPr lang="en-US" dirty="0" smtClean="0"/>
              <a:t>It is a network that connects personal devices using wired and wireless technology within range of about 30 feet.</a:t>
            </a:r>
          </a:p>
          <a:p>
            <a:pPr algn="just"/>
            <a:r>
              <a:rPr lang="en-US" dirty="0" smtClean="0"/>
              <a:t>Devices may include portable computer, smart phones, digital cameras and printers etc.</a:t>
            </a:r>
          </a:p>
          <a:p>
            <a:pPr algn="just"/>
            <a:r>
              <a:rPr lang="en-US" dirty="0" smtClean="0"/>
              <a:t>PAN enables devices to communicate and share data.</a:t>
            </a:r>
          </a:p>
          <a:p>
            <a:pPr algn="just"/>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3974263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 communication</a:t>
            </a:r>
            <a:endParaRPr lang="en-US" dirty="0"/>
          </a:p>
        </p:txBody>
      </p:sp>
      <p:sp>
        <p:nvSpPr>
          <p:cNvPr id="3" name="Content Placeholder 2"/>
          <p:cNvSpPr>
            <a:spLocks noGrp="1"/>
          </p:cNvSpPr>
          <p:nvPr>
            <p:ph idx="1"/>
          </p:nvPr>
        </p:nvSpPr>
        <p:spPr/>
        <p:txBody>
          <a:bodyPr/>
          <a:lstStyle/>
          <a:p>
            <a:pPr algn="just"/>
            <a:r>
              <a:rPr lang="en-US" b="1" i="1" dirty="0" smtClean="0"/>
              <a:t>Sending device </a:t>
            </a:r>
            <a:r>
              <a:rPr lang="en-US" dirty="0" smtClean="0"/>
              <a:t>is a device that sends message, it is also called source or transmitter. It can be a computer, fax machine, mobile phone etc.</a:t>
            </a:r>
          </a:p>
          <a:p>
            <a:pPr algn="just"/>
            <a:r>
              <a:rPr lang="en-US" b="1" i="1" dirty="0" smtClean="0"/>
              <a:t>Receiving device </a:t>
            </a:r>
            <a:r>
              <a:rPr lang="en-US" dirty="0" smtClean="0"/>
              <a:t>is a device that receives message, it is also called sink.</a:t>
            </a:r>
            <a:r>
              <a:rPr lang="en-US" dirty="0"/>
              <a:t> It can be a computer, fax machine, mobile phone etc.</a:t>
            </a:r>
          </a:p>
          <a:p>
            <a:pPr algn="just"/>
            <a:endParaRPr lang="en-US" dirty="0" smtClean="0"/>
          </a:p>
        </p:txBody>
      </p:sp>
    </p:spTree>
    <p:extLst>
      <p:ext uri="{BB962C8B-B14F-4D97-AF65-F5344CB8AC3E}">
        <p14:creationId xmlns:p14="http://schemas.microsoft.com/office/powerpoint/2010/main" val="2259702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Network: PAN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Wireless PANs are more common then wired PAN and use Bluetooth or Wi-Fi technology to connect devices.</a:t>
            </a:r>
          </a:p>
          <a:p>
            <a:pPr algn="just"/>
            <a:r>
              <a:rPr lang="en-US" dirty="0" smtClean="0"/>
              <a:t>Example: A PAN can be used </a:t>
            </a:r>
          </a:p>
          <a:p>
            <a:pPr lvl="1" algn="just"/>
            <a:r>
              <a:rPr lang="en-US" dirty="0" smtClean="0"/>
              <a:t>to sync data from a hand held device to a desktop computer .</a:t>
            </a:r>
          </a:p>
          <a:p>
            <a:pPr lvl="1" algn="just"/>
            <a:r>
              <a:rPr lang="en-US" dirty="0" smtClean="0"/>
              <a:t>Move data wirelessly to a printer.</a:t>
            </a:r>
          </a:p>
          <a:p>
            <a:pPr lvl="1" algn="just"/>
            <a:r>
              <a:rPr lang="en-US" dirty="0" smtClean="0"/>
              <a:t>Transmit data from a smartphone to a wireless headset.</a:t>
            </a:r>
            <a:endParaRPr lang="en-US" dirty="0"/>
          </a:p>
        </p:txBody>
      </p:sp>
    </p:spTree>
    <p:extLst>
      <p:ext uri="{BB962C8B-B14F-4D97-AF65-F5344CB8AC3E}">
        <p14:creationId xmlns:p14="http://schemas.microsoft.com/office/powerpoint/2010/main" val="26978869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LAN vs WAN</a:t>
            </a:r>
            <a:endParaRPr lang="en-US" b="1" u="sng" dirty="0"/>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9876" r="32463"/>
          <a:stretch/>
        </p:blipFill>
        <p:spPr bwMode="auto">
          <a:xfrm>
            <a:off x="1600201" y="1676400"/>
            <a:ext cx="5562600"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9034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Network Architecture</a:t>
            </a:r>
            <a:endParaRPr lang="en-US" b="1" u="sng" dirty="0"/>
          </a:p>
        </p:txBody>
      </p:sp>
      <p:sp>
        <p:nvSpPr>
          <p:cNvPr id="3" name="Content Placeholder 2"/>
          <p:cNvSpPr>
            <a:spLocks noGrp="1"/>
          </p:cNvSpPr>
          <p:nvPr>
            <p:ph idx="1"/>
          </p:nvPr>
        </p:nvSpPr>
        <p:spPr/>
        <p:txBody>
          <a:bodyPr/>
          <a:lstStyle/>
          <a:p>
            <a:pPr algn="just"/>
            <a:r>
              <a:rPr lang="en-US" dirty="0" smtClean="0"/>
              <a:t>Network architecture is the design of computers and other devices in a network  and how they communicate.</a:t>
            </a:r>
          </a:p>
          <a:p>
            <a:pPr algn="just"/>
            <a:r>
              <a:rPr lang="en-US" dirty="0" smtClean="0"/>
              <a:t>The two most common network architectures are </a:t>
            </a:r>
          </a:p>
          <a:p>
            <a:pPr lvl="1" algn="just"/>
            <a:r>
              <a:rPr lang="en-US" dirty="0" smtClean="0"/>
              <a:t>Peer-to-peer (P2P)</a:t>
            </a:r>
          </a:p>
          <a:p>
            <a:pPr lvl="1" algn="just"/>
            <a:r>
              <a:rPr lang="en-US" dirty="0" smtClean="0"/>
              <a:t>Client-server</a:t>
            </a:r>
            <a:endParaRPr lang="en-US" dirty="0"/>
          </a:p>
        </p:txBody>
      </p:sp>
    </p:spTree>
    <p:extLst>
      <p:ext uri="{BB962C8B-B14F-4D97-AF65-F5344CB8AC3E}">
        <p14:creationId xmlns:p14="http://schemas.microsoft.com/office/powerpoint/2010/main" val="24674557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Network Architecture: </a:t>
            </a:r>
            <a:r>
              <a:rPr lang="en-US" b="1" u="sng" dirty="0" smtClean="0"/>
              <a:t>Peer to Peer</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Peer to Peer is a simple and inexpensive network and normally connects less than ten computers.</a:t>
            </a:r>
          </a:p>
          <a:p>
            <a:pPr algn="just"/>
            <a:r>
              <a:rPr lang="en-US" dirty="0" smtClean="0"/>
              <a:t>Each computer in the network stores files on its own storage devices and can share data and information of any computer in network.</a:t>
            </a:r>
          </a:p>
          <a:p>
            <a:pPr algn="just"/>
            <a:r>
              <a:rPr lang="en-US" dirty="0" smtClean="0"/>
              <a:t>The network operating system and application software are installed on all computers.</a:t>
            </a:r>
          </a:p>
          <a:p>
            <a:pPr algn="just"/>
            <a:r>
              <a:rPr lang="en-US" dirty="0" smtClean="0"/>
              <a:t>P2P </a:t>
            </a:r>
            <a:r>
              <a:rPr lang="en-US" smtClean="0"/>
              <a:t>networks </a:t>
            </a:r>
            <a:r>
              <a:rPr lang="en-US" smtClean="0"/>
              <a:t>are suitable </a:t>
            </a:r>
            <a:r>
              <a:rPr lang="en-US" dirty="0" smtClean="0"/>
              <a:t>for small businesses and home users.</a:t>
            </a:r>
            <a:endParaRPr lang="en-US" dirty="0"/>
          </a:p>
        </p:txBody>
      </p:sp>
    </p:spTree>
    <p:extLst>
      <p:ext uri="{BB962C8B-B14F-4D97-AF65-F5344CB8AC3E}">
        <p14:creationId xmlns:p14="http://schemas.microsoft.com/office/powerpoint/2010/main" val="35413606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Network Architecture: Peer to Peer</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400" y="1905001"/>
            <a:ext cx="52578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9891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Network </a:t>
            </a:r>
            <a:r>
              <a:rPr lang="en-US" b="1" u="sng" dirty="0" smtClean="0"/>
              <a:t>Architecture: Client-Server</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Client-server is a network in which one or more computers work as servers and other computers work as clients.</a:t>
            </a:r>
          </a:p>
          <a:p>
            <a:pPr algn="just"/>
            <a:r>
              <a:rPr lang="en-US" dirty="0" smtClean="0"/>
              <a:t>A </a:t>
            </a:r>
            <a:r>
              <a:rPr lang="en-US" b="1" dirty="0" smtClean="0"/>
              <a:t>Server</a:t>
            </a:r>
            <a:r>
              <a:rPr lang="en-US" dirty="0" smtClean="0"/>
              <a:t> is a computer that provides services to the computers and other devices connected to the network and is also known as host computer.</a:t>
            </a:r>
          </a:p>
          <a:p>
            <a:pPr algn="just"/>
            <a:r>
              <a:rPr lang="en-US" dirty="0" smtClean="0"/>
              <a:t>It is more powerful than other computers in the network and have more memory.</a:t>
            </a:r>
          </a:p>
        </p:txBody>
      </p:sp>
    </p:spTree>
    <p:extLst>
      <p:ext uri="{BB962C8B-B14F-4D97-AF65-F5344CB8AC3E}">
        <p14:creationId xmlns:p14="http://schemas.microsoft.com/office/powerpoint/2010/main" val="1060132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Network Architecture: Client-Server</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Different services provided by the server are</a:t>
            </a:r>
          </a:p>
          <a:p>
            <a:pPr lvl="1" algn="just"/>
            <a:r>
              <a:rPr lang="en-US" dirty="0" smtClean="0"/>
              <a:t>Control access to hardware, software and data.</a:t>
            </a:r>
          </a:p>
          <a:p>
            <a:pPr lvl="1" algn="just"/>
            <a:r>
              <a:rPr lang="en-US" dirty="0" smtClean="0"/>
              <a:t>Centralized storage for software, data and information</a:t>
            </a:r>
          </a:p>
          <a:p>
            <a:pPr lvl="1" algn="just"/>
            <a:r>
              <a:rPr lang="en-US" dirty="0" smtClean="0"/>
              <a:t>Processing data</a:t>
            </a:r>
          </a:p>
          <a:p>
            <a:pPr lvl="1" algn="just"/>
            <a:r>
              <a:rPr lang="en-US" dirty="0" smtClean="0"/>
              <a:t>Sharing software</a:t>
            </a:r>
          </a:p>
          <a:p>
            <a:pPr lvl="1" algn="just"/>
            <a:r>
              <a:rPr lang="en-US" dirty="0" smtClean="0"/>
              <a:t>Managing network traffic</a:t>
            </a:r>
          </a:p>
          <a:p>
            <a:pPr algn="just"/>
            <a:r>
              <a:rPr lang="en-US" dirty="0" smtClean="0"/>
              <a:t>Some servers are known as dedicated servers because they perform a specific task.</a:t>
            </a:r>
          </a:p>
          <a:p>
            <a:pPr algn="just"/>
            <a:r>
              <a:rPr lang="en-US" dirty="0" smtClean="0"/>
              <a:t>For example a file server is used to store and manage files, print server is used to manage printers and  network server is used to manage network traffic.</a:t>
            </a:r>
            <a:endParaRPr lang="en-US" dirty="0"/>
          </a:p>
        </p:txBody>
      </p:sp>
    </p:spTree>
    <p:extLst>
      <p:ext uri="{BB962C8B-B14F-4D97-AF65-F5344CB8AC3E}">
        <p14:creationId xmlns:p14="http://schemas.microsoft.com/office/powerpoint/2010/main" val="7587443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Network Architecture: Client-Server</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a:t>
            </a:r>
            <a:r>
              <a:rPr lang="en-US" b="1" dirty="0" smtClean="0"/>
              <a:t>client</a:t>
            </a:r>
            <a:r>
              <a:rPr lang="en-US" dirty="0" smtClean="0"/>
              <a:t> is a computer in the network that is connected with a server to access different resources.</a:t>
            </a:r>
          </a:p>
          <a:p>
            <a:pPr algn="just"/>
            <a:r>
              <a:rPr lang="en-US" dirty="0" smtClean="0"/>
              <a:t>The client computer sends request to the server for resources.</a:t>
            </a:r>
          </a:p>
          <a:p>
            <a:pPr algn="just"/>
            <a:r>
              <a:rPr lang="en-US" dirty="0" smtClean="0"/>
              <a:t>The server computer provides the requested resource to the client computer.</a:t>
            </a:r>
          </a:p>
          <a:p>
            <a:pPr algn="just"/>
            <a:r>
              <a:rPr lang="en-US" dirty="0" smtClean="0"/>
              <a:t>Client computer is less powerful than server computer.</a:t>
            </a:r>
            <a:endParaRPr lang="en-US" dirty="0"/>
          </a:p>
        </p:txBody>
      </p:sp>
    </p:spTree>
    <p:extLst>
      <p:ext uri="{BB962C8B-B14F-4D97-AF65-F5344CB8AC3E}">
        <p14:creationId xmlns:p14="http://schemas.microsoft.com/office/powerpoint/2010/main" val="22394407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Network Architecture: Client-Server</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828800"/>
            <a:ext cx="67818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45883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Wireless networks</a:t>
            </a:r>
            <a:endParaRPr lang="en-US" b="1" u="sng" dirty="0"/>
          </a:p>
        </p:txBody>
      </p:sp>
      <p:sp>
        <p:nvSpPr>
          <p:cNvPr id="3" name="Content Placeholder 2"/>
          <p:cNvSpPr>
            <a:spLocks noGrp="1"/>
          </p:cNvSpPr>
          <p:nvPr>
            <p:ph idx="1"/>
          </p:nvPr>
        </p:nvSpPr>
        <p:spPr/>
        <p:txBody>
          <a:bodyPr/>
          <a:lstStyle/>
          <a:p>
            <a:r>
              <a:rPr lang="en-US" dirty="0" smtClean="0"/>
              <a:t>Wireless networks can be</a:t>
            </a:r>
          </a:p>
          <a:p>
            <a:pPr lvl="1"/>
            <a:r>
              <a:rPr lang="en-US" dirty="0" smtClean="0"/>
              <a:t>Fixed wireless system</a:t>
            </a:r>
          </a:p>
          <a:p>
            <a:pPr lvl="1"/>
            <a:r>
              <a:rPr lang="en-US" dirty="0" smtClean="0"/>
              <a:t>Mobile wireless system</a:t>
            </a:r>
          </a:p>
          <a:p>
            <a:pPr lvl="1"/>
            <a:endParaRPr lang="en-US" dirty="0"/>
          </a:p>
        </p:txBody>
      </p:sp>
    </p:spTree>
    <p:extLst>
      <p:ext uri="{BB962C8B-B14F-4D97-AF65-F5344CB8AC3E}">
        <p14:creationId xmlns:p14="http://schemas.microsoft.com/office/powerpoint/2010/main" val="341089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 communication</a:t>
            </a:r>
            <a:endParaRPr lang="en-US" dirty="0"/>
          </a:p>
        </p:txBody>
      </p:sp>
      <p:sp>
        <p:nvSpPr>
          <p:cNvPr id="3" name="Content Placeholder 2"/>
          <p:cNvSpPr>
            <a:spLocks noGrp="1"/>
          </p:cNvSpPr>
          <p:nvPr>
            <p:ph idx="1"/>
          </p:nvPr>
        </p:nvSpPr>
        <p:spPr/>
        <p:txBody>
          <a:bodyPr>
            <a:normAutofit fontScale="92500"/>
          </a:bodyPr>
          <a:lstStyle/>
          <a:p>
            <a:pPr algn="just"/>
            <a:r>
              <a:rPr lang="en-US" b="1" i="1" dirty="0" smtClean="0"/>
              <a:t>Communication devices </a:t>
            </a:r>
            <a:r>
              <a:rPr lang="en-US" dirty="0" smtClean="0"/>
              <a:t>are used to transmit messages between sending and receiving devices through communication medium. Most commonly used communication devices are modem and network card.</a:t>
            </a:r>
          </a:p>
          <a:p>
            <a:pPr algn="just"/>
            <a:r>
              <a:rPr lang="en-US" b="1" i="1" dirty="0" smtClean="0"/>
              <a:t>Transmission medium </a:t>
            </a:r>
            <a:r>
              <a:rPr lang="en-US" dirty="0" smtClean="0"/>
              <a:t>is used to carry messages from one place to another, it is also called communication channel. Transmission medium can be a physical cable or wireless connection.</a:t>
            </a:r>
            <a:endParaRPr lang="en-US" dirty="0"/>
          </a:p>
        </p:txBody>
      </p:sp>
    </p:spTree>
    <p:extLst>
      <p:ext uri="{BB962C8B-B14F-4D97-AF65-F5344CB8AC3E}">
        <p14:creationId xmlns:p14="http://schemas.microsoft.com/office/powerpoint/2010/main" val="3610996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Wireless networks</a:t>
            </a:r>
            <a:endParaRPr lang="en-US" dirty="0"/>
          </a:p>
        </p:txBody>
      </p:sp>
      <p:sp>
        <p:nvSpPr>
          <p:cNvPr id="3" name="Content Placeholder 2"/>
          <p:cNvSpPr>
            <a:spLocks noGrp="1"/>
          </p:cNvSpPr>
          <p:nvPr>
            <p:ph idx="1"/>
          </p:nvPr>
        </p:nvSpPr>
        <p:spPr/>
        <p:txBody>
          <a:bodyPr/>
          <a:lstStyle/>
          <a:p>
            <a:pPr algn="just"/>
            <a:r>
              <a:rPr lang="en-US" b="1" dirty="0" smtClean="0"/>
              <a:t>Fixed wireless system</a:t>
            </a:r>
            <a:r>
              <a:rPr lang="en-US" dirty="0" smtClean="0"/>
              <a:t> provides little or no mobility of the computing equipment used in wireless networks.</a:t>
            </a:r>
          </a:p>
          <a:p>
            <a:pPr algn="just"/>
            <a:r>
              <a:rPr lang="en-US" dirty="0" smtClean="0"/>
              <a:t>The equipment remains at the same position.</a:t>
            </a:r>
          </a:p>
          <a:p>
            <a:pPr algn="just"/>
            <a:r>
              <a:rPr lang="en-US" dirty="0" smtClean="0"/>
              <a:t>For example a LAN can be setup using wireless technology to avoid the use of cables.</a:t>
            </a:r>
            <a:endParaRPr lang="en-US" dirty="0"/>
          </a:p>
        </p:txBody>
      </p:sp>
    </p:spTree>
    <p:extLst>
      <p:ext uri="{BB962C8B-B14F-4D97-AF65-F5344CB8AC3E}">
        <p14:creationId xmlns:p14="http://schemas.microsoft.com/office/powerpoint/2010/main" val="9988374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Wireless networks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Mobile wireless system provides mobility of computing equipment used in wireless networks.</a:t>
            </a:r>
          </a:p>
          <a:p>
            <a:pPr algn="just"/>
            <a:r>
              <a:rPr lang="en-US" dirty="0" smtClean="0"/>
              <a:t>It also supports the mobility of users, so that mobile users can access information from anywhere and at any time.</a:t>
            </a:r>
          </a:p>
          <a:p>
            <a:pPr algn="just"/>
            <a:r>
              <a:rPr lang="en-US" dirty="0" smtClean="0"/>
              <a:t>The user does not need to maintain fixed position in the network.</a:t>
            </a:r>
          </a:p>
          <a:p>
            <a:pPr algn="just"/>
            <a:r>
              <a:rPr lang="en-US" dirty="0" smtClean="0"/>
              <a:t>Typical equipment used in mobile wireless systems are smart phones, personal digital assistant (PDA) and pagers with the internet access. </a:t>
            </a:r>
            <a:endParaRPr lang="en-US" dirty="0"/>
          </a:p>
        </p:txBody>
      </p:sp>
    </p:spTree>
    <p:extLst>
      <p:ext uri="{BB962C8B-B14F-4D97-AF65-F5344CB8AC3E}">
        <p14:creationId xmlns:p14="http://schemas.microsoft.com/office/powerpoint/2010/main" val="2739913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Data Transmission Modes</a:t>
            </a:r>
            <a:endParaRPr lang="en-US" b="1" u="sng" dirty="0"/>
          </a:p>
        </p:txBody>
      </p:sp>
      <p:sp>
        <p:nvSpPr>
          <p:cNvPr id="3" name="Content Placeholder 2"/>
          <p:cNvSpPr>
            <a:spLocks noGrp="1"/>
          </p:cNvSpPr>
          <p:nvPr>
            <p:ph idx="1"/>
          </p:nvPr>
        </p:nvSpPr>
        <p:spPr/>
        <p:txBody>
          <a:bodyPr/>
          <a:lstStyle/>
          <a:p>
            <a:pPr algn="just"/>
            <a:r>
              <a:rPr lang="en-US" dirty="0" smtClean="0"/>
              <a:t>Data transmission mode is the way in which data is transmitted from one place to another.</a:t>
            </a:r>
          </a:p>
          <a:p>
            <a:pPr algn="just"/>
            <a:r>
              <a:rPr lang="en-US" dirty="0" smtClean="0"/>
              <a:t>There are three data transmission modes</a:t>
            </a:r>
          </a:p>
          <a:p>
            <a:pPr lvl="1" algn="just"/>
            <a:r>
              <a:rPr lang="en-US" dirty="0" smtClean="0"/>
              <a:t>Simplex mode</a:t>
            </a:r>
          </a:p>
          <a:p>
            <a:pPr lvl="1" algn="just"/>
            <a:r>
              <a:rPr lang="en-US" dirty="0" smtClean="0"/>
              <a:t>Half-Duplex traffic</a:t>
            </a:r>
          </a:p>
          <a:p>
            <a:pPr lvl="1" algn="just"/>
            <a:r>
              <a:rPr lang="en-US" dirty="0" smtClean="0"/>
              <a:t>Full-Duplex traffic</a:t>
            </a:r>
            <a:endParaRPr lang="en-US" dirty="0"/>
          </a:p>
        </p:txBody>
      </p:sp>
    </p:spTree>
    <p:extLst>
      <p:ext uri="{BB962C8B-B14F-4D97-AF65-F5344CB8AC3E}">
        <p14:creationId xmlns:p14="http://schemas.microsoft.com/office/powerpoint/2010/main" val="3713899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 Transmission Modes</a:t>
            </a:r>
            <a:endParaRPr lang="en-US" dirty="0"/>
          </a:p>
        </p:txBody>
      </p:sp>
      <p:sp>
        <p:nvSpPr>
          <p:cNvPr id="3" name="Content Placeholder 2"/>
          <p:cNvSpPr>
            <a:spLocks noGrp="1"/>
          </p:cNvSpPr>
          <p:nvPr>
            <p:ph idx="1"/>
          </p:nvPr>
        </p:nvSpPr>
        <p:spPr/>
        <p:txBody>
          <a:bodyPr/>
          <a:lstStyle/>
          <a:p>
            <a:pPr algn="just"/>
            <a:r>
              <a:rPr lang="en-US" dirty="0" smtClean="0"/>
              <a:t>In </a:t>
            </a:r>
            <a:r>
              <a:rPr lang="en-US" b="1" dirty="0" smtClean="0"/>
              <a:t>simplex mode</a:t>
            </a:r>
            <a:r>
              <a:rPr lang="en-US" dirty="0" smtClean="0"/>
              <a:t>, data can flow only in one direction, it operates in a manner similar to a one way street.</a:t>
            </a:r>
          </a:p>
          <a:p>
            <a:pPr algn="just"/>
            <a:r>
              <a:rPr lang="en-US" dirty="0" smtClean="0"/>
              <a:t>The direction of flow never changes.</a:t>
            </a:r>
          </a:p>
          <a:p>
            <a:pPr algn="just"/>
            <a:r>
              <a:rPr lang="en-US" dirty="0" smtClean="0"/>
              <a:t>A device with simplex mode can either send or receive data.</a:t>
            </a:r>
          </a:p>
          <a:p>
            <a:pPr algn="just"/>
            <a:r>
              <a:rPr lang="en-US" dirty="0" smtClean="0"/>
              <a:t>An example is a traditional television broadcast.</a:t>
            </a:r>
            <a:endParaRPr lang="en-US" dirty="0"/>
          </a:p>
        </p:txBody>
      </p:sp>
    </p:spTree>
    <p:extLst>
      <p:ext uri="{BB962C8B-B14F-4D97-AF65-F5344CB8AC3E}">
        <p14:creationId xmlns:p14="http://schemas.microsoft.com/office/powerpoint/2010/main" val="2059177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 Transmission Modes</a:t>
            </a:r>
            <a:endParaRPr lang="en-US" dirty="0"/>
          </a:p>
        </p:txBody>
      </p:sp>
      <p:sp>
        <p:nvSpPr>
          <p:cNvPr id="3" name="Content Placeholder 2"/>
          <p:cNvSpPr>
            <a:spLocks noGrp="1"/>
          </p:cNvSpPr>
          <p:nvPr>
            <p:ph idx="1"/>
          </p:nvPr>
        </p:nvSpPr>
        <p:spPr/>
        <p:txBody>
          <a:bodyPr/>
          <a:lstStyle/>
          <a:p>
            <a:pPr algn="just"/>
            <a:r>
              <a:rPr lang="en-US" dirty="0" smtClean="0"/>
              <a:t>In </a:t>
            </a:r>
            <a:r>
              <a:rPr lang="en-US" b="1" dirty="0" smtClean="0"/>
              <a:t>half-duplex mode</a:t>
            </a:r>
            <a:r>
              <a:rPr lang="en-US" dirty="0" smtClean="0"/>
              <a:t>, data can flow in both directions but not at the same time.</a:t>
            </a:r>
          </a:p>
          <a:p>
            <a:pPr algn="just"/>
            <a:r>
              <a:rPr lang="en-US" dirty="0" smtClean="0"/>
              <a:t>It is transmitted one way at a time.</a:t>
            </a:r>
          </a:p>
          <a:p>
            <a:pPr algn="just"/>
            <a:r>
              <a:rPr lang="en-US" dirty="0" smtClean="0"/>
              <a:t>A </a:t>
            </a:r>
            <a:r>
              <a:rPr lang="en-US" dirty="0" smtClean="0"/>
              <a:t>device with half-duplex </a:t>
            </a:r>
            <a:r>
              <a:rPr lang="en-US" dirty="0" smtClean="0"/>
              <a:t>mode </a:t>
            </a:r>
            <a:r>
              <a:rPr lang="en-US" dirty="0" smtClean="0"/>
              <a:t>can send or receive data but not at the same time resulting in a slow speed.</a:t>
            </a:r>
          </a:p>
          <a:p>
            <a:pPr algn="just"/>
            <a:r>
              <a:rPr lang="en-US" dirty="0" smtClean="0"/>
              <a:t>Internet surfing is an example of half-duplex communication.</a:t>
            </a:r>
            <a:endParaRPr lang="en-US" dirty="0"/>
          </a:p>
        </p:txBody>
      </p:sp>
    </p:spTree>
    <p:extLst>
      <p:ext uri="{BB962C8B-B14F-4D97-AF65-F5344CB8AC3E}">
        <p14:creationId xmlns:p14="http://schemas.microsoft.com/office/powerpoint/2010/main" val="3730633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 Transmission Modes</a:t>
            </a:r>
            <a:endParaRPr lang="en-US" dirty="0"/>
          </a:p>
        </p:txBody>
      </p:sp>
      <p:sp>
        <p:nvSpPr>
          <p:cNvPr id="3" name="Content Placeholder 2"/>
          <p:cNvSpPr>
            <a:spLocks noGrp="1"/>
          </p:cNvSpPr>
          <p:nvPr>
            <p:ph idx="1"/>
          </p:nvPr>
        </p:nvSpPr>
        <p:spPr/>
        <p:txBody>
          <a:bodyPr/>
          <a:lstStyle/>
          <a:p>
            <a:pPr algn="just"/>
            <a:r>
              <a:rPr lang="en-US" dirty="0" smtClean="0"/>
              <a:t>In </a:t>
            </a:r>
            <a:r>
              <a:rPr lang="en-US" b="1" dirty="0" smtClean="0"/>
              <a:t>Full-Duplex mode</a:t>
            </a:r>
            <a:r>
              <a:rPr lang="en-US" dirty="0" smtClean="0"/>
              <a:t>, data can travel in both directions simultaneously.</a:t>
            </a:r>
          </a:p>
          <a:p>
            <a:pPr algn="just"/>
            <a:r>
              <a:rPr lang="en-US" dirty="0" smtClean="0"/>
              <a:t>Time is not wasted in changing the direction of data flow, making it a faster way of data transmission.</a:t>
            </a:r>
          </a:p>
          <a:p>
            <a:pPr algn="just"/>
            <a:r>
              <a:rPr lang="en-US" dirty="0" smtClean="0"/>
              <a:t>An telephone is a full-duplex device.</a:t>
            </a:r>
            <a:endParaRPr lang="en-US" dirty="0"/>
          </a:p>
        </p:txBody>
      </p:sp>
    </p:spTree>
    <p:extLst>
      <p:ext uri="{BB962C8B-B14F-4D97-AF65-F5344CB8AC3E}">
        <p14:creationId xmlns:p14="http://schemas.microsoft.com/office/powerpoint/2010/main" val="2495582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 Transmission Modes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0505" y="1600200"/>
            <a:ext cx="7302989" cy="4525963"/>
          </a:xfrm>
        </p:spPr>
      </p:pic>
    </p:spTree>
    <p:extLst>
      <p:ext uri="{BB962C8B-B14F-4D97-AF65-F5344CB8AC3E}">
        <p14:creationId xmlns:p14="http://schemas.microsoft.com/office/powerpoint/2010/main" val="3900081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921</TotalTime>
  <Words>1830</Words>
  <Application>Microsoft Office PowerPoint</Application>
  <PresentationFormat>On-screen Show (4:3)</PresentationFormat>
  <Paragraphs>184</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Introduction to ICT</vt:lpstr>
      <vt:lpstr>Data communication</vt:lpstr>
      <vt:lpstr>Data communication</vt:lpstr>
      <vt:lpstr>Data communication</vt:lpstr>
      <vt:lpstr>Data Transmission Modes</vt:lpstr>
      <vt:lpstr>Data Transmission Modes</vt:lpstr>
      <vt:lpstr>Data Transmission Modes</vt:lpstr>
      <vt:lpstr>Data Transmission Modes</vt:lpstr>
      <vt:lpstr>Data Transmission Modes</vt:lpstr>
      <vt:lpstr>Forms of Data Transmission</vt:lpstr>
      <vt:lpstr>Forms of Data Transmission</vt:lpstr>
      <vt:lpstr>Forms of Data Transmission</vt:lpstr>
      <vt:lpstr>Forms of Data Transmission</vt:lpstr>
      <vt:lpstr>Types of data transmission</vt:lpstr>
      <vt:lpstr>Types of data transmission</vt:lpstr>
      <vt:lpstr>Types of data transmission</vt:lpstr>
      <vt:lpstr>Computer Network</vt:lpstr>
      <vt:lpstr>Computer Network</vt:lpstr>
      <vt:lpstr>Computer Network: Examples</vt:lpstr>
      <vt:lpstr>Computer Network: Network Criteria</vt:lpstr>
      <vt:lpstr>Computer Network: Network Criteria</vt:lpstr>
      <vt:lpstr>Computer Network: Advantages</vt:lpstr>
      <vt:lpstr>Computer Network: Disadvantages</vt:lpstr>
      <vt:lpstr>Types of Computer Network</vt:lpstr>
      <vt:lpstr>Types of Computer Network: LAN</vt:lpstr>
      <vt:lpstr>Types of Computer Network: LAN</vt:lpstr>
      <vt:lpstr>Types of Computer Network: WAN</vt:lpstr>
      <vt:lpstr>Types of Computer Network: WAN</vt:lpstr>
      <vt:lpstr>Types of Computer Network: PAN</vt:lpstr>
      <vt:lpstr>Types of Computer Network: PAN</vt:lpstr>
      <vt:lpstr>LAN vs WAN</vt:lpstr>
      <vt:lpstr>Network Architecture</vt:lpstr>
      <vt:lpstr>Network Architecture: Peer to Peer</vt:lpstr>
      <vt:lpstr>Network Architecture: Peer to Peer</vt:lpstr>
      <vt:lpstr>Network Architecture: Client-Server</vt:lpstr>
      <vt:lpstr>Network Architecture: Client-Server</vt:lpstr>
      <vt:lpstr>Network Architecture: Client-Server</vt:lpstr>
      <vt:lpstr>Network Architecture: Client-Server</vt:lpstr>
      <vt:lpstr>Wireless networks</vt:lpstr>
      <vt:lpstr>Wireless networks</vt:lpstr>
      <vt:lpstr>Wireless networks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COMMUNICATION TECHNOLOGIES (ICT)</dc:title>
  <dc:creator>IBRAHIM</dc:creator>
  <cp:lastModifiedBy>aisha</cp:lastModifiedBy>
  <cp:revision>295</cp:revision>
  <dcterms:created xsi:type="dcterms:W3CDTF">2006-08-16T00:00:00Z</dcterms:created>
  <dcterms:modified xsi:type="dcterms:W3CDTF">2020-12-22T15:39:02Z</dcterms:modified>
</cp:coreProperties>
</file>