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0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90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90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0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0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6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1048876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77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878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87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488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9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89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9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8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1048849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50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51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/>
          </a:lstStyle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85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488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0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1048841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4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4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44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/>
          </a:lstStyle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84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4884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847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848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1048854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55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5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/>
          </a:lstStyle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85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4885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88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89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9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91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9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93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9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89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11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1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8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15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8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18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819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8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3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8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8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8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1048823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2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82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/>
          </a:lstStyle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8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488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647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48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49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50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4/26/2020</a:t>
            </a:fld>
            <a:endParaRPr lang="en-US"/>
          </a:p>
        </p:txBody>
      </p:sp>
      <p:sp>
        <p:nvSpPr>
          <p:cNvPr id="1048651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1048859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60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61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/>
          </a:lstStyle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8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488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71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872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87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8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29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30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8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32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83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8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5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7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6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65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866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6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86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1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883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8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6" descr="C0-HD-TOP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.uconn.edu/~terry/images/anim/ETS_slow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.smith.edu/departments/Biology/Bio231/etc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olc/dl/120071/bio11.sw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Content Placeholder 9" descr="A picture containing necklace  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09"/>
            <a:ext cx="10210800" cy="6850381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object 2"/>
          <p:cNvSpPr txBox="1"/>
          <p:nvPr/>
        </p:nvSpPr>
        <p:spPr>
          <a:xfrm>
            <a:off x="763269" y="698500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614" name="object 3"/>
          <p:cNvSpPr txBox="1"/>
          <p:nvPr/>
        </p:nvSpPr>
        <p:spPr>
          <a:xfrm>
            <a:off x="1066800" y="698500"/>
            <a:ext cx="46259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NAD</a:t>
            </a:r>
            <a:r>
              <a:rPr sz="2775" b="1" baseline="28528" dirty="0">
                <a:latin typeface="Arial"/>
                <a:cs typeface="Arial"/>
              </a:rPr>
              <a:t>+ </a:t>
            </a:r>
            <a:r>
              <a:rPr sz="3200" b="1" dirty="0">
                <a:latin typeface="Arial"/>
                <a:cs typeface="Arial"/>
              </a:rPr>
              <a:t>+ 2H→ NADH +</a:t>
            </a:r>
            <a:r>
              <a:rPr sz="3200" b="1" spc="-229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H</a:t>
            </a:r>
            <a:r>
              <a:rPr sz="2775" spc="7" baseline="28528" dirty="0">
                <a:latin typeface="Arial"/>
                <a:cs typeface="Arial"/>
              </a:rPr>
              <a:t>+</a:t>
            </a:r>
            <a:endParaRPr sz="2775" baseline="28528" dirty="0">
              <a:latin typeface="Arial"/>
              <a:cs typeface="Arial"/>
            </a:endParaRPr>
          </a:p>
        </p:txBody>
      </p:sp>
      <p:graphicFrame>
        <p:nvGraphicFramePr>
          <p:cNvPr id="4194304" name="object 5"/>
          <p:cNvGraphicFramePr>
            <a:graphicFrameLocks noGrp="1"/>
          </p:cNvGraphicFramePr>
          <p:nvPr/>
        </p:nvGraphicFramePr>
        <p:xfrm>
          <a:off x="609600" y="1905000"/>
          <a:ext cx="7682002" cy="403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050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Oxidation</a:t>
                      </a: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Reduction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6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Gain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oxygen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Lose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oxygen</a:t>
                      </a: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35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Lose</a:t>
                      </a:r>
                      <a:r>
                        <a:rPr sz="2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hydrogen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Gain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hydrogen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04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Lose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electrons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Gain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electrons</a:t>
                      </a: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object 2"/>
          <p:cNvSpPr txBox="1">
            <a:spLocks noGrp="1"/>
          </p:cNvSpPr>
          <p:nvPr>
            <p:ph type="title"/>
          </p:nvPr>
        </p:nvSpPr>
        <p:spPr>
          <a:xfrm>
            <a:off x="2438400" y="609600"/>
            <a:ext cx="3657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 err="1"/>
              <a:t>Glyco</a:t>
            </a:r>
            <a:r>
              <a:rPr lang="en-US" sz="4400" b="1" dirty="0" err="1"/>
              <a:t>L</a:t>
            </a:r>
            <a:r>
              <a:rPr sz="4400" b="1" dirty="0" err="1"/>
              <a:t>ysis</a:t>
            </a:r>
            <a:endParaRPr sz="4400" b="1" dirty="0"/>
          </a:p>
        </p:txBody>
      </p:sp>
      <p:sp>
        <p:nvSpPr>
          <p:cNvPr id="1048616" name="object 3"/>
          <p:cNvSpPr txBox="1"/>
          <p:nvPr/>
        </p:nvSpPr>
        <p:spPr>
          <a:xfrm>
            <a:off x="534669" y="1612900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617" name="object 4"/>
          <p:cNvSpPr txBox="1"/>
          <p:nvPr/>
        </p:nvSpPr>
        <p:spPr>
          <a:xfrm>
            <a:off x="534669" y="2689859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618" name="object 5"/>
          <p:cNvSpPr txBox="1"/>
          <p:nvPr/>
        </p:nvSpPr>
        <p:spPr>
          <a:xfrm>
            <a:off x="534669" y="3765550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619" name="object 6"/>
          <p:cNvSpPr txBox="1"/>
          <p:nvPr/>
        </p:nvSpPr>
        <p:spPr>
          <a:xfrm>
            <a:off x="534669" y="4842509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620" name="object 7"/>
          <p:cNvSpPr txBox="1"/>
          <p:nvPr/>
        </p:nvSpPr>
        <p:spPr>
          <a:xfrm>
            <a:off x="534669" y="5918200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621" name="object 8"/>
          <p:cNvSpPr txBox="1"/>
          <p:nvPr/>
        </p:nvSpPr>
        <p:spPr>
          <a:xfrm>
            <a:off x="921385" y="1612900"/>
            <a:ext cx="7299959" cy="475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55575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Glycolysis-’splitting </a:t>
            </a:r>
            <a:r>
              <a:rPr sz="3200" dirty="0">
                <a:latin typeface="Arial"/>
                <a:cs typeface="Arial"/>
              </a:rPr>
              <a:t>of sugar’ (1</a:t>
            </a:r>
            <a:r>
              <a:rPr sz="2775" baseline="28528" dirty="0">
                <a:latin typeface="Arial"/>
                <a:cs typeface="Arial"/>
              </a:rPr>
              <a:t>st </a:t>
            </a:r>
            <a:r>
              <a:rPr sz="3200" dirty="0">
                <a:latin typeface="Arial"/>
                <a:cs typeface="Arial"/>
              </a:rPr>
              <a:t>step </a:t>
            </a:r>
            <a:r>
              <a:rPr sz="3200" spc="-5" dirty="0">
                <a:latin typeface="Arial"/>
                <a:cs typeface="Arial"/>
              </a:rPr>
              <a:t>of  cellular </a:t>
            </a:r>
            <a:r>
              <a:rPr sz="3200" dirty="0">
                <a:latin typeface="Arial"/>
                <a:cs typeface="Arial"/>
              </a:rPr>
              <a:t>respiration)</a:t>
            </a:r>
          </a:p>
          <a:p>
            <a:pPr marL="25400" marR="357505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Arial"/>
                <a:cs typeface="Arial"/>
              </a:rPr>
              <a:t>Break down of glucose </a:t>
            </a:r>
            <a:r>
              <a:rPr sz="3200" spc="-5" dirty="0">
                <a:latin typeface="Arial"/>
                <a:cs typeface="Arial"/>
              </a:rPr>
              <a:t>into </a:t>
            </a:r>
            <a:r>
              <a:rPr sz="3200" dirty="0">
                <a:latin typeface="Arial"/>
                <a:cs typeface="Arial"/>
              </a:rPr>
              <a:t>2 pyruvate  molecules</a:t>
            </a:r>
          </a:p>
          <a:p>
            <a:pPr marL="25400" marR="17780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Arial"/>
                <a:cs typeface="Arial"/>
              </a:rPr>
              <a:t>One 6-carbon sugar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broken down </a:t>
            </a:r>
            <a:r>
              <a:rPr sz="3200" spc="-5" dirty="0">
                <a:latin typeface="Arial"/>
                <a:cs typeface="Arial"/>
              </a:rPr>
              <a:t>into  two </a:t>
            </a:r>
            <a:r>
              <a:rPr sz="3200" dirty="0">
                <a:latin typeface="Arial"/>
                <a:cs typeface="Arial"/>
              </a:rPr>
              <a:t>3-carbon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sugars</a:t>
            </a:r>
          </a:p>
          <a:p>
            <a:pPr marL="25400" marR="76835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Arial"/>
                <a:cs typeface="Arial"/>
              </a:rPr>
              <a:t>Takes place </a:t>
            </a:r>
            <a:r>
              <a:rPr sz="3200" spc="-5" dirty="0">
                <a:latin typeface="Arial"/>
                <a:cs typeface="Arial"/>
              </a:rPr>
              <a:t>in the </a:t>
            </a:r>
            <a:r>
              <a:rPr sz="3200" dirty="0">
                <a:latin typeface="Arial"/>
                <a:cs typeface="Arial"/>
              </a:rPr>
              <a:t>cytoplasm (a.k.a.  cytosol)</a:t>
            </a:r>
          </a:p>
          <a:p>
            <a:pPr marL="25400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Arial"/>
                <a:cs typeface="Arial"/>
              </a:rPr>
              <a:t>Oxygen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not </a:t>
            </a:r>
            <a:r>
              <a:rPr sz="3200" spc="-5" dirty="0">
                <a:latin typeface="Arial"/>
                <a:cs typeface="Arial"/>
              </a:rPr>
              <a:t>required for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glycolysis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object 2"/>
          <p:cNvSpPr txBox="1">
            <a:spLocks noGrp="1"/>
          </p:cNvSpPr>
          <p:nvPr>
            <p:ph type="title"/>
          </p:nvPr>
        </p:nvSpPr>
        <p:spPr>
          <a:xfrm>
            <a:off x="2947670" y="144992"/>
            <a:ext cx="345885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/>
              <a:t>Glycolysis</a:t>
            </a:r>
          </a:p>
        </p:txBody>
      </p:sp>
      <p:sp>
        <p:nvSpPr>
          <p:cNvPr id="1048623" name="object 3"/>
          <p:cNvSpPr/>
          <p:nvPr/>
        </p:nvSpPr>
        <p:spPr>
          <a:xfrm>
            <a:off x="4514850" y="20955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4" name="object 4"/>
          <p:cNvSpPr/>
          <p:nvPr/>
        </p:nvSpPr>
        <p:spPr>
          <a:xfrm>
            <a:off x="4572000" y="13716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5" name="object 5"/>
          <p:cNvSpPr/>
          <p:nvPr/>
        </p:nvSpPr>
        <p:spPr>
          <a:xfrm>
            <a:off x="2819400" y="5685790"/>
            <a:ext cx="128270" cy="105410"/>
          </a:xfrm>
          <a:custGeom>
            <a:avLst/>
            <a:gdLst/>
            <a:ahLst/>
            <a:cxnLst/>
            <a:rect l="l" t="t" r="r" b="b"/>
            <a:pathLst>
              <a:path w="128269" h="105410">
                <a:moveTo>
                  <a:pt x="72389" y="0"/>
                </a:moveTo>
                <a:lnTo>
                  <a:pt x="0" y="105410"/>
                </a:lnTo>
                <a:lnTo>
                  <a:pt x="128269" y="100330"/>
                </a:lnTo>
                <a:lnTo>
                  <a:pt x="72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6" name="object 6"/>
          <p:cNvSpPr/>
          <p:nvPr/>
        </p:nvSpPr>
        <p:spPr>
          <a:xfrm>
            <a:off x="2890520" y="5012690"/>
            <a:ext cx="1309370" cy="750570"/>
          </a:xfrm>
          <a:custGeom>
            <a:avLst/>
            <a:gdLst/>
            <a:ahLst/>
            <a:cxnLst/>
            <a:rect l="l" t="t" r="r" b="b"/>
            <a:pathLst>
              <a:path w="1309370" h="750570">
                <a:moveTo>
                  <a:pt x="1291590" y="0"/>
                </a:moveTo>
                <a:lnTo>
                  <a:pt x="0" y="717550"/>
                </a:lnTo>
                <a:lnTo>
                  <a:pt x="17780" y="750570"/>
                </a:lnTo>
                <a:lnTo>
                  <a:pt x="1309370" y="33020"/>
                </a:lnTo>
                <a:lnTo>
                  <a:pt x="1291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7" name="object 7"/>
          <p:cNvSpPr/>
          <p:nvPr/>
        </p:nvSpPr>
        <p:spPr>
          <a:xfrm>
            <a:off x="4514850" y="45339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8" name="object 8"/>
          <p:cNvSpPr/>
          <p:nvPr/>
        </p:nvSpPr>
        <p:spPr>
          <a:xfrm>
            <a:off x="4572000" y="38100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9" name="object 9"/>
          <p:cNvSpPr/>
          <p:nvPr/>
        </p:nvSpPr>
        <p:spPr>
          <a:xfrm>
            <a:off x="4514850" y="33147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0" name="object 10"/>
          <p:cNvSpPr/>
          <p:nvPr/>
        </p:nvSpPr>
        <p:spPr>
          <a:xfrm>
            <a:off x="4572000" y="25908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1" name="object 11"/>
          <p:cNvSpPr/>
          <p:nvPr/>
        </p:nvSpPr>
        <p:spPr>
          <a:xfrm>
            <a:off x="3733800" y="60388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2" name="object 12"/>
          <p:cNvSpPr/>
          <p:nvPr/>
        </p:nvSpPr>
        <p:spPr>
          <a:xfrm>
            <a:off x="4838700" y="60388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3" name="object 13"/>
          <p:cNvSpPr/>
          <p:nvPr/>
        </p:nvSpPr>
        <p:spPr>
          <a:xfrm>
            <a:off x="3825240" y="6096000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>
                <a:moveTo>
                  <a:pt x="0" y="0"/>
                </a:moveTo>
                <a:lnTo>
                  <a:pt x="103632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4" name="object 14"/>
          <p:cNvSpPr/>
          <p:nvPr/>
        </p:nvSpPr>
        <p:spPr>
          <a:xfrm>
            <a:off x="6196329" y="5685790"/>
            <a:ext cx="128270" cy="105410"/>
          </a:xfrm>
          <a:custGeom>
            <a:avLst/>
            <a:gdLst/>
            <a:ahLst/>
            <a:cxnLst/>
            <a:rect l="l" t="t" r="r" b="b"/>
            <a:pathLst>
              <a:path w="128270" h="105410">
                <a:moveTo>
                  <a:pt x="55880" y="0"/>
                </a:moveTo>
                <a:lnTo>
                  <a:pt x="0" y="100330"/>
                </a:lnTo>
                <a:lnTo>
                  <a:pt x="128270" y="105410"/>
                </a:lnTo>
                <a:lnTo>
                  <a:pt x="55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5" name="object 15"/>
          <p:cNvSpPr/>
          <p:nvPr/>
        </p:nvSpPr>
        <p:spPr>
          <a:xfrm>
            <a:off x="4944109" y="5012690"/>
            <a:ext cx="1309370" cy="750570"/>
          </a:xfrm>
          <a:custGeom>
            <a:avLst/>
            <a:gdLst/>
            <a:ahLst/>
            <a:cxnLst/>
            <a:rect l="l" t="t" r="r" b="b"/>
            <a:pathLst>
              <a:path w="1309370" h="750570">
                <a:moveTo>
                  <a:pt x="17779" y="0"/>
                </a:moveTo>
                <a:lnTo>
                  <a:pt x="0" y="33020"/>
                </a:lnTo>
                <a:lnTo>
                  <a:pt x="1291589" y="750570"/>
                </a:lnTo>
                <a:lnTo>
                  <a:pt x="1309369" y="717550"/>
                </a:lnTo>
                <a:lnTo>
                  <a:pt x="17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6" name="object 16"/>
          <p:cNvSpPr/>
          <p:nvPr/>
        </p:nvSpPr>
        <p:spPr>
          <a:xfrm>
            <a:off x="4648200" y="152400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5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89"/>
                </a:lnTo>
                <a:lnTo>
                  <a:pt x="0" y="250189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79"/>
                </a:lnTo>
                <a:lnTo>
                  <a:pt x="203200" y="457200"/>
                </a:lnTo>
                <a:lnTo>
                  <a:pt x="304800" y="365760"/>
                </a:lnTo>
                <a:lnTo>
                  <a:pt x="256146" y="322579"/>
                </a:lnTo>
                <a:lnTo>
                  <a:pt x="203200" y="322579"/>
                </a:lnTo>
                <a:lnTo>
                  <a:pt x="1270" y="205739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  <a:path w="304800" h="457200">
                <a:moveTo>
                  <a:pt x="203200" y="275589"/>
                </a:moveTo>
                <a:lnTo>
                  <a:pt x="203200" y="322579"/>
                </a:lnTo>
                <a:lnTo>
                  <a:pt x="256146" y="322579"/>
                </a:lnTo>
                <a:lnTo>
                  <a:pt x="203200" y="27558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7" name="object 17"/>
          <p:cNvSpPr/>
          <p:nvPr/>
        </p:nvSpPr>
        <p:spPr>
          <a:xfrm>
            <a:off x="4648200" y="152400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5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89"/>
                </a:lnTo>
                <a:lnTo>
                  <a:pt x="0" y="250189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79"/>
                </a:lnTo>
                <a:lnTo>
                  <a:pt x="203200" y="457200"/>
                </a:lnTo>
                <a:lnTo>
                  <a:pt x="304800" y="365760"/>
                </a:lnTo>
                <a:lnTo>
                  <a:pt x="203200" y="275589"/>
                </a:lnTo>
                <a:lnTo>
                  <a:pt x="203200" y="322579"/>
                </a:lnTo>
                <a:lnTo>
                  <a:pt x="1270" y="205739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8" name="object 18"/>
          <p:cNvSpPr/>
          <p:nvPr/>
        </p:nvSpPr>
        <p:spPr>
          <a:xfrm>
            <a:off x="4648200" y="394335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5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89"/>
                </a:lnTo>
                <a:lnTo>
                  <a:pt x="0" y="250189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80"/>
                </a:lnTo>
                <a:lnTo>
                  <a:pt x="203200" y="457200"/>
                </a:lnTo>
                <a:lnTo>
                  <a:pt x="304800" y="365760"/>
                </a:lnTo>
                <a:lnTo>
                  <a:pt x="254715" y="321310"/>
                </a:lnTo>
                <a:lnTo>
                  <a:pt x="203200" y="321310"/>
                </a:lnTo>
                <a:lnTo>
                  <a:pt x="1270" y="205739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  <a:path w="304800" h="457200">
                <a:moveTo>
                  <a:pt x="203200" y="275589"/>
                </a:moveTo>
                <a:lnTo>
                  <a:pt x="203200" y="321310"/>
                </a:lnTo>
                <a:lnTo>
                  <a:pt x="254715" y="321310"/>
                </a:lnTo>
                <a:lnTo>
                  <a:pt x="203200" y="27558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9" name="object 19"/>
          <p:cNvSpPr/>
          <p:nvPr/>
        </p:nvSpPr>
        <p:spPr>
          <a:xfrm>
            <a:off x="4648200" y="394335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5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89"/>
                </a:lnTo>
                <a:lnTo>
                  <a:pt x="0" y="250189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80"/>
                </a:lnTo>
                <a:lnTo>
                  <a:pt x="203200" y="457200"/>
                </a:lnTo>
                <a:lnTo>
                  <a:pt x="304800" y="365760"/>
                </a:lnTo>
                <a:lnTo>
                  <a:pt x="203200" y="275589"/>
                </a:lnTo>
                <a:lnTo>
                  <a:pt x="203200" y="321310"/>
                </a:lnTo>
                <a:lnTo>
                  <a:pt x="1270" y="205739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0" name="object 20"/>
          <p:cNvSpPr txBox="1"/>
          <p:nvPr/>
        </p:nvSpPr>
        <p:spPr>
          <a:xfrm>
            <a:off x="47295" y="1171473"/>
            <a:ext cx="8820785" cy="4714113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70"/>
              </a:spcBef>
            </a:pPr>
            <a:r>
              <a:rPr sz="2400" spc="-5" dirty="0">
                <a:latin typeface="Arial"/>
                <a:cs typeface="Arial"/>
              </a:rPr>
              <a:t>Glucose</a:t>
            </a:r>
            <a:endParaRPr sz="2400" dirty="0">
              <a:latin typeface="Arial"/>
              <a:cs typeface="Arial"/>
            </a:endParaRPr>
          </a:p>
          <a:p>
            <a:pPr marL="4836160" marR="3453765" indent="-27940" algn="ctr">
              <a:lnSpc>
                <a:spcPct val="100000"/>
              </a:lnSpc>
              <a:spcBef>
                <a:spcPts val="560"/>
              </a:spcBef>
            </a:pPr>
            <a:r>
              <a:rPr sz="2000" dirty="0">
                <a:latin typeface="Arial"/>
                <a:cs typeface="Arial"/>
              </a:rPr>
              <a:t>ATP 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P</a:t>
            </a:r>
          </a:p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2400" spc="-5" dirty="0">
                <a:latin typeface="Arial"/>
                <a:cs typeface="Arial"/>
              </a:rPr>
              <a:t>Glucose-6-phosphate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Fructose-6-phosphate</a:t>
            </a:r>
            <a:endParaRPr sz="2400" dirty="0">
              <a:latin typeface="Arial"/>
              <a:cs typeface="Arial"/>
            </a:endParaRPr>
          </a:p>
          <a:p>
            <a:pPr marL="4836160" marR="3453765" indent="-27940" algn="ctr">
              <a:lnSpc>
                <a:spcPct val="100000"/>
              </a:lnSpc>
              <a:spcBef>
                <a:spcPts val="459"/>
              </a:spcBef>
            </a:pPr>
            <a:r>
              <a:rPr lang="en-US" altLang="en" sz="200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TP 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P</a:t>
            </a:r>
            <a:endParaRPr lang="zh-CN" altLang="en-US"/>
          </a:p>
          <a:p>
            <a:pPr marL="635" algn="ctr">
              <a:lnSpc>
                <a:spcPct val="100000"/>
              </a:lnSpc>
              <a:spcBef>
                <a:spcPts val="1420"/>
              </a:spcBef>
            </a:pPr>
            <a:r>
              <a:rPr sz="2400" spc="-5" dirty="0">
                <a:latin typeface="Arial"/>
                <a:cs typeface="Arial"/>
              </a:rPr>
              <a:t>Fructose-1,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6-diphosphat</a:t>
            </a:r>
            <a:r>
              <a:rPr lang="en-US" sz="2400" spc="-5" dirty="0">
                <a:latin typeface="Arial"/>
                <a:cs typeface="Arial"/>
              </a:rPr>
              <a:t>e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4850130" algn="l"/>
              </a:tabLst>
            </a:pPr>
            <a:r>
              <a:rPr lang="en-US" sz="2400" spc="-5" dirty="0">
                <a:latin typeface="Arial"/>
                <a:cs typeface="Arial"/>
              </a:rPr>
              <a:t>Glyceraldehydephosphate	Dihydroxyacetone</a:t>
            </a:r>
            <a:r>
              <a:rPr lang="en-US" sz="2400" spc="-55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phosphate</a:t>
            </a:r>
            <a:endParaRPr lang="en-US"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000" dirty="0">
                <a:latin typeface="Arial"/>
                <a:cs typeface="Arial"/>
              </a:rPr>
              <a:t>*these two are isomers of each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other*</a:t>
            </a:r>
          </a:p>
        </p:txBody>
      </p:sp>
      <p:sp>
        <p:nvSpPr>
          <p:cNvPr id="1048641" name="Arrow: Down 40"/>
          <p:cNvSpPr/>
          <p:nvPr/>
        </p:nvSpPr>
        <p:spPr>
          <a:xfrm>
            <a:off x="4371157" y="1171474"/>
            <a:ext cx="228581" cy="866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2" name="Arrow: Down 43"/>
          <p:cNvSpPr/>
          <p:nvPr/>
        </p:nvSpPr>
        <p:spPr>
          <a:xfrm>
            <a:off x="4343397" y="2376170"/>
            <a:ext cx="228581" cy="924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3" name="Arrow: Down 20"/>
          <p:cNvSpPr/>
          <p:nvPr/>
        </p:nvSpPr>
        <p:spPr>
          <a:xfrm>
            <a:off x="4343397" y="3630886"/>
            <a:ext cx="210784" cy="895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4" name="Arrow: Curved Right 21"/>
          <p:cNvSpPr/>
          <p:nvPr/>
        </p:nvSpPr>
        <p:spPr>
          <a:xfrm>
            <a:off x="1299209" y="4400549"/>
            <a:ext cx="1143000" cy="750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45" name="Arrow: Curved Left 22"/>
          <p:cNvSpPr/>
          <p:nvPr/>
        </p:nvSpPr>
        <p:spPr>
          <a:xfrm>
            <a:off x="6324599" y="4526236"/>
            <a:ext cx="1143000" cy="750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object 2"/>
          <p:cNvSpPr txBox="1">
            <a:spLocks noGrp="1"/>
          </p:cNvSpPr>
          <p:nvPr>
            <p:ph type="title"/>
          </p:nvPr>
        </p:nvSpPr>
        <p:spPr>
          <a:xfrm>
            <a:off x="0" y="163401"/>
            <a:ext cx="457199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/>
              <a:t>Glyceraldehydephosphate</a:t>
            </a:r>
            <a:endParaRPr sz="2200" dirty="0"/>
          </a:p>
        </p:txBody>
      </p:sp>
      <p:sp>
        <p:nvSpPr>
          <p:cNvPr id="1048653" name="object 3"/>
          <p:cNvSpPr txBox="1"/>
          <p:nvPr/>
        </p:nvSpPr>
        <p:spPr>
          <a:xfrm>
            <a:off x="5113314" y="158750"/>
            <a:ext cx="372617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Dihydroxyactetone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phosphate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48654" name="object 4"/>
          <p:cNvSpPr txBox="1"/>
          <p:nvPr/>
        </p:nvSpPr>
        <p:spPr>
          <a:xfrm>
            <a:off x="588009" y="3679190"/>
            <a:ext cx="24828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2-phosphoglycerate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48655" name="object 5"/>
          <p:cNvSpPr txBox="1"/>
          <p:nvPr/>
        </p:nvSpPr>
        <p:spPr>
          <a:xfrm>
            <a:off x="6074409" y="3679190"/>
            <a:ext cx="24834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2-phosphoglycerate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48656" name="object 6"/>
          <p:cNvSpPr/>
          <p:nvPr/>
        </p:nvSpPr>
        <p:spPr>
          <a:xfrm>
            <a:off x="3733800" y="1714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7" name="object 7"/>
          <p:cNvSpPr/>
          <p:nvPr/>
        </p:nvSpPr>
        <p:spPr>
          <a:xfrm>
            <a:off x="4838700" y="1714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8" name="object 8"/>
          <p:cNvSpPr/>
          <p:nvPr/>
        </p:nvSpPr>
        <p:spPr>
          <a:xfrm>
            <a:off x="3825240" y="228600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>
                <a:moveTo>
                  <a:pt x="0" y="0"/>
                </a:moveTo>
                <a:lnTo>
                  <a:pt x="103632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9" name="object 9"/>
          <p:cNvSpPr/>
          <p:nvPr/>
        </p:nvSpPr>
        <p:spPr>
          <a:xfrm>
            <a:off x="1771650" y="11811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0" name="object 10"/>
          <p:cNvSpPr/>
          <p:nvPr/>
        </p:nvSpPr>
        <p:spPr>
          <a:xfrm>
            <a:off x="1828800" y="4572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1" name="object 11"/>
          <p:cNvSpPr/>
          <p:nvPr/>
        </p:nvSpPr>
        <p:spPr>
          <a:xfrm>
            <a:off x="1771650" y="36195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2" name="object 12"/>
          <p:cNvSpPr/>
          <p:nvPr/>
        </p:nvSpPr>
        <p:spPr>
          <a:xfrm>
            <a:off x="1828800" y="28956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3" name="object 13"/>
          <p:cNvSpPr/>
          <p:nvPr/>
        </p:nvSpPr>
        <p:spPr>
          <a:xfrm>
            <a:off x="1771650" y="24003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4" name="object 14"/>
          <p:cNvSpPr/>
          <p:nvPr/>
        </p:nvSpPr>
        <p:spPr>
          <a:xfrm>
            <a:off x="1828800" y="16764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5" name="object 15"/>
          <p:cNvSpPr/>
          <p:nvPr/>
        </p:nvSpPr>
        <p:spPr>
          <a:xfrm>
            <a:off x="1771650" y="59817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6" name="object 16"/>
          <p:cNvSpPr/>
          <p:nvPr/>
        </p:nvSpPr>
        <p:spPr>
          <a:xfrm>
            <a:off x="1828800" y="52578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7" name="object 17"/>
          <p:cNvSpPr/>
          <p:nvPr/>
        </p:nvSpPr>
        <p:spPr>
          <a:xfrm>
            <a:off x="1771650" y="47625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8" name="object 18"/>
          <p:cNvSpPr/>
          <p:nvPr/>
        </p:nvSpPr>
        <p:spPr>
          <a:xfrm>
            <a:off x="1828800" y="40386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9" name="object 19"/>
          <p:cNvSpPr/>
          <p:nvPr/>
        </p:nvSpPr>
        <p:spPr>
          <a:xfrm>
            <a:off x="7258050" y="11811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0" name="object 20"/>
          <p:cNvSpPr/>
          <p:nvPr/>
        </p:nvSpPr>
        <p:spPr>
          <a:xfrm>
            <a:off x="7315200" y="4572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1" name="object 21"/>
          <p:cNvSpPr/>
          <p:nvPr/>
        </p:nvSpPr>
        <p:spPr>
          <a:xfrm>
            <a:off x="7258050" y="36195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2" name="object 22"/>
          <p:cNvSpPr/>
          <p:nvPr/>
        </p:nvSpPr>
        <p:spPr>
          <a:xfrm>
            <a:off x="7315200" y="28956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3" name="object 23"/>
          <p:cNvSpPr/>
          <p:nvPr/>
        </p:nvSpPr>
        <p:spPr>
          <a:xfrm>
            <a:off x="7258050" y="24003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4" name="object 24"/>
          <p:cNvSpPr/>
          <p:nvPr/>
        </p:nvSpPr>
        <p:spPr>
          <a:xfrm>
            <a:off x="7315200" y="16764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5" name="object 25"/>
          <p:cNvSpPr/>
          <p:nvPr/>
        </p:nvSpPr>
        <p:spPr>
          <a:xfrm>
            <a:off x="7258050" y="59817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6" name="object 26"/>
          <p:cNvSpPr/>
          <p:nvPr/>
        </p:nvSpPr>
        <p:spPr>
          <a:xfrm>
            <a:off x="7315200" y="52578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7" name="object 27"/>
          <p:cNvSpPr/>
          <p:nvPr/>
        </p:nvSpPr>
        <p:spPr>
          <a:xfrm>
            <a:off x="7258050" y="47625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8" name="object 28"/>
          <p:cNvSpPr/>
          <p:nvPr/>
        </p:nvSpPr>
        <p:spPr>
          <a:xfrm>
            <a:off x="7315200" y="4038600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7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9" name="object 29"/>
          <p:cNvSpPr/>
          <p:nvPr/>
        </p:nvSpPr>
        <p:spPr>
          <a:xfrm>
            <a:off x="7391400" y="1809750"/>
            <a:ext cx="304800" cy="458470"/>
          </a:xfrm>
          <a:custGeom>
            <a:avLst/>
            <a:gdLst/>
            <a:ahLst/>
            <a:cxnLst/>
            <a:rect l="l" t="t" r="r" b="b"/>
            <a:pathLst>
              <a:path w="304800" h="458469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4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89"/>
                </a:lnTo>
                <a:lnTo>
                  <a:pt x="0" y="250189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79"/>
                </a:lnTo>
                <a:lnTo>
                  <a:pt x="203200" y="458470"/>
                </a:lnTo>
                <a:lnTo>
                  <a:pt x="304800" y="367029"/>
                </a:lnTo>
                <a:lnTo>
                  <a:pt x="255411" y="322579"/>
                </a:lnTo>
                <a:lnTo>
                  <a:pt x="203200" y="322579"/>
                </a:lnTo>
                <a:lnTo>
                  <a:pt x="1270" y="205739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  <a:path w="304800" h="458469">
                <a:moveTo>
                  <a:pt x="203200" y="275589"/>
                </a:moveTo>
                <a:lnTo>
                  <a:pt x="203200" y="322579"/>
                </a:lnTo>
                <a:lnTo>
                  <a:pt x="255411" y="322579"/>
                </a:lnTo>
                <a:lnTo>
                  <a:pt x="203200" y="27558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0" name="object 30"/>
          <p:cNvSpPr/>
          <p:nvPr/>
        </p:nvSpPr>
        <p:spPr>
          <a:xfrm>
            <a:off x="7391400" y="1809750"/>
            <a:ext cx="304800" cy="458470"/>
          </a:xfrm>
          <a:custGeom>
            <a:avLst/>
            <a:gdLst/>
            <a:ahLst/>
            <a:cxnLst/>
            <a:rect l="l" t="t" r="r" b="b"/>
            <a:pathLst>
              <a:path w="304800" h="458469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4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89"/>
                </a:lnTo>
                <a:lnTo>
                  <a:pt x="0" y="250189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79"/>
                </a:lnTo>
                <a:lnTo>
                  <a:pt x="203200" y="458470"/>
                </a:lnTo>
                <a:lnTo>
                  <a:pt x="304800" y="367029"/>
                </a:lnTo>
                <a:lnTo>
                  <a:pt x="203200" y="275589"/>
                </a:lnTo>
                <a:lnTo>
                  <a:pt x="203200" y="322579"/>
                </a:lnTo>
                <a:lnTo>
                  <a:pt x="1270" y="205739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1" name="object 31"/>
          <p:cNvSpPr/>
          <p:nvPr/>
        </p:nvSpPr>
        <p:spPr>
          <a:xfrm>
            <a:off x="1905000" y="1809750"/>
            <a:ext cx="304800" cy="458470"/>
          </a:xfrm>
          <a:custGeom>
            <a:avLst/>
            <a:gdLst/>
            <a:ahLst/>
            <a:cxnLst/>
            <a:rect l="l" t="t" r="r" b="b"/>
            <a:pathLst>
              <a:path w="304800" h="458469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5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89"/>
                </a:lnTo>
                <a:lnTo>
                  <a:pt x="0" y="250189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79"/>
                </a:lnTo>
                <a:lnTo>
                  <a:pt x="203200" y="458470"/>
                </a:lnTo>
                <a:lnTo>
                  <a:pt x="304800" y="367029"/>
                </a:lnTo>
                <a:lnTo>
                  <a:pt x="255411" y="322579"/>
                </a:lnTo>
                <a:lnTo>
                  <a:pt x="203200" y="322579"/>
                </a:lnTo>
                <a:lnTo>
                  <a:pt x="1269" y="205739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  <a:path w="304800" h="458469">
                <a:moveTo>
                  <a:pt x="203200" y="275589"/>
                </a:moveTo>
                <a:lnTo>
                  <a:pt x="203200" y="322579"/>
                </a:lnTo>
                <a:lnTo>
                  <a:pt x="255411" y="322579"/>
                </a:lnTo>
                <a:lnTo>
                  <a:pt x="203200" y="27558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2" name="object 32"/>
          <p:cNvSpPr/>
          <p:nvPr/>
        </p:nvSpPr>
        <p:spPr>
          <a:xfrm>
            <a:off x="1905000" y="1809750"/>
            <a:ext cx="304800" cy="458470"/>
          </a:xfrm>
          <a:custGeom>
            <a:avLst/>
            <a:gdLst/>
            <a:ahLst/>
            <a:cxnLst/>
            <a:rect l="l" t="t" r="r" b="b"/>
            <a:pathLst>
              <a:path w="304800" h="458469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5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89"/>
                </a:lnTo>
                <a:lnTo>
                  <a:pt x="0" y="250189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79"/>
                </a:lnTo>
                <a:lnTo>
                  <a:pt x="203200" y="458470"/>
                </a:lnTo>
                <a:lnTo>
                  <a:pt x="304800" y="367029"/>
                </a:lnTo>
                <a:lnTo>
                  <a:pt x="203200" y="275589"/>
                </a:lnTo>
                <a:lnTo>
                  <a:pt x="203200" y="322579"/>
                </a:lnTo>
                <a:lnTo>
                  <a:pt x="1269" y="205739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3" name="object 33"/>
          <p:cNvSpPr txBox="1"/>
          <p:nvPr/>
        </p:nvSpPr>
        <p:spPr>
          <a:xfrm>
            <a:off x="5949950" y="4826126"/>
            <a:ext cx="2732405" cy="1596263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2200" spc="-5" dirty="0">
                <a:latin typeface="Arial"/>
                <a:cs typeface="Arial"/>
              </a:rPr>
              <a:t>Phosphoenolpyruvate</a:t>
            </a:r>
            <a:endParaRPr sz="2200">
              <a:latin typeface="Arial"/>
              <a:cs typeface="Arial"/>
            </a:endParaRPr>
          </a:p>
          <a:p>
            <a:pPr marL="1790700" marR="410845">
              <a:lnSpc>
                <a:spcPct val="100000"/>
              </a:lnSpc>
              <a:spcBef>
                <a:spcPts val="489"/>
              </a:spcBef>
            </a:pP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P  ATP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40"/>
              </a:spcBef>
            </a:pPr>
            <a:r>
              <a:rPr sz="2200" spc="-5" dirty="0">
                <a:latin typeface="Arial"/>
                <a:cs typeface="Arial"/>
              </a:rPr>
              <a:t>Pyruvate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48684" name="object 34"/>
          <p:cNvSpPr/>
          <p:nvPr/>
        </p:nvSpPr>
        <p:spPr>
          <a:xfrm>
            <a:off x="7391400" y="539115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4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90"/>
                </a:lnTo>
                <a:lnTo>
                  <a:pt x="0" y="250190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80"/>
                </a:lnTo>
                <a:lnTo>
                  <a:pt x="203200" y="457200"/>
                </a:lnTo>
                <a:lnTo>
                  <a:pt x="304800" y="365759"/>
                </a:lnTo>
                <a:lnTo>
                  <a:pt x="256146" y="322580"/>
                </a:lnTo>
                <a:lnTo>
                  <a:pt x="203200" y="322580"/>
                </a:lnTo>
                <a:lnTo>
                  <a:pt x="1270" y="205740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  <a:path w="304800" h="457200">
                <a:moveTo>
                  <a:pt x="203200" y="275590"/>
                </a:moveTo>
                <a:lnTo>
                  <a:pt x="203200" y="322580"/>
                </a:lnTo>
                <a:lnTo>
                  <a:pt x="256146" y="322580"/>
                </a:lnTo>
                <a:lnTo>
                  <a:pt x="203200" y="27559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5" name="object 35"/>
          <p:cNvSpPr/>
          <p:nvPr/>
        </p:nvSpPr>
        <p:spPr>
          <a:xfrm>
            <a:off x="7391400" y="539115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4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90"/>
                </a:lnTo>
                <a:lnTo>
                  <a:pt x="0" y="250190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80"/>
                </a:lnTo>
                <a:lnTo>
                  <a:pt x="203200" y="457200"/>
                </a:lnTo>
                <a:lnTo>
                  <a:pt x="304800" y="365759"/>
                </a:lnTo>
                <a:lnTo>
                  <a:pt x="203200" y="275590"/>
                </a:lnTo>
                <a:lnTo>
                  <a:pt x="203200" y="322580"/>
                </a:lnTo>
                <a:lnTo>
                  <a:pt x="1270" y="205740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6" name="object 36"/>
          <p:cNvSpPr txBox="1"/>
          <p:nvPr/>
        </p:nvSpPr>
        <p:spPr>
          <a:xfrm>
            <a:off x="463550" y="4826126"/>
            <a:ext cx="2731770" cy="1596263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2200" spc="-5" dirty="0">
                <a:latin typeface="Arial"/>
                <a:cs typeface="Arial"/>
              </a:rPr>
              <a:t>Phosphoenolpyruvate</a:t>
            </a:r>
            <a:endParaRPr sz="2200">
              <a:latin typeface="Arial"/>
              <a:cs typeface="Arial"/>
            </a:endParaRPr>
          </a:p>
          <a:p>
            <a:pPr marL="1790700" marR="410209">
              <a:lnSpc>
                <a:spcPct val="100000"/>
              </a:lnSpc>
              <a:spcBef>
                <a:spcPts val="489"/>
              </a:spcBef>
            </a:pP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P  ATP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40"/>
              </a:spcBef>
            </a:pPr>
            <a:r>
              <a:rPr sz="2200" spc="-5" dirty="0">
                <a:latin typeface="Arial"/>
                <a:cs typeface="Arial"/>
              </a:rPr>
              <a:t>Pyruvate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48687" name="object 37"/>
          <p:cNvSpPr/>
          <p:nvPr/>
        </p:nvSpPr>
        <p:spPr>
          <a:xfrm>
            <a:off x="1905000" y="539115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5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90"/>
                </a:lnTo>
                <a:lnTo>
                  <a:pt x="0" y="250190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80"/>
                </a:lnTo>
                <a:lnTo>
                  <a:pt x="203200" y="457200"/>
                </a:lnTo>
                <a:lnTo>
                  <a:pt x="304800" y="365759"/>
                </a:lnTo>
                <a:lnTo>
                  <a:pt x="256146" y="322580"/>
                </a:lnTo>
                <a:lnTo>
                  <a:pt x="203200" y="322580"/>
                </a:lnTo>
                <a:lnTo>
                  <a:pt x="1269" y="205740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  <a:path w="304800" h="457200">
                <a:moveTo>
                  <a:pt x="203200" y="275590"/>
                </a:moveTo>
                <a:lnTo>
                  <a:pt x="203200" y="322580"/>
                </a:lnTo>
                <a:lnTo>
                  <a:pt x="256146" y="322580"/>
                </a:lnTo>
                <a:lnTo>
                  <a:pt x="203200" y="27559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8" name="object 38"/>
          <p:cNvSpPr/>
          <p:nvPr/>
        </p:nvSpPr>
        <p:spPr>
          <a:xfrm>
            <a:off x="1905000" y="539115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5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90"/>
                </a:lnTo>
                <a:lnTo>
                  <a:pt x="0" y="250190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80"/>
                </a:lnTo>
                <a:lnTo>
                  <a:pt x="203200" y="457200"/>
                </a:lnTo>
                <a:lnTo>
                  <a:pt x="304800" y="365759"/>
                </a:lnTo>
                <a:lnTo>
                  <a:pt x="203200" y="275590"/>
                </a:lnTo>
                <a:lnTo>
                  <a:pt x="203200" y="322580"/>
                </a:lnTo>
                <a:lnTo>
                  <a:pt x="1269" y="205740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9" name="object 39"/>
          <p:cNvSpPr txBox="1"/>
          <p:nvPr/>
        </p:nvSpPr>
        <p:spPr>
          <a:xfrm>
            <a:off x="5581649" y="675676"/>
            <a:ext cx="3352800" cy="196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3900" marR="6858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Arial"/>
                <a:cs typeface="Arial"/>
              </a:rPr>
              <a:t>NAD</a:t>
            </a:r>
            <a:r>
              <a:rPr sz="1725" spc="7" baseline="28985" dirty="0">
                <a:latin typeface="Arial"/>
                <a:cs typeface="Arial"/>
              </a:rPr>
              <a:t>+  </a:t>
            </a:r>
            <a:r>
              <a:rPr sz="2000" dirty="0">
                <a:latin typeface="Arial"/>
                <a:cs typeface="Arial"/>
              </a:rPr>
              <a:t>NADH +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1725" spc="7" baseline="28985" dirty="0">
                <a:latin typeface="Arial"/>
                <a:cs typeface="Arial"/>
              </a:rPr>
              <a:t>+</a:t>
            </a:r>
            <a:endParaRPr sz="1725" baseline="28985" dirty="0">
              <a:latin typeface="Arial"/>
              <a:cs typeface="Arial"/>
            </a:endParaRPr>
          </a:p>
          <a:p>
            <a:pPr marR="256540" algn="ctr">
              <a:lnSpc>
                <a:spcPct val="100000"/>
              </a:lnSpc>
              <a:spcBef>
                <a:spcPts val="1170"/>
              </a:spcBef>
            </a:pPr>
            <a:r>
              <a:rPr sz="2200" dirty="0">
                <a:latin typeface="Arial"/>
                <a:cs typeface="Arial"/>
              </a:rPr>
              <a:t>1,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3-diphosphoglycerate</a:t>
            </a:r>
            <a:endParaRPr sz="2200" dirty="0">
              <a:latin typeface="Arial"/>
              <a:cs typeface="Arial"/>
            </a:endParaRPr>
          </a:p>
          <a:p>
            <a:pPr marL="1969770" marR="852169">
              <a:lnSpc>
                <a:spcPct val="100000"/>
              </a:lnSpc>
              <a:spcBef>
                <a:spcPts val="990"/>
              </a:spcBef>
            </a:pP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P  ATP</a:t>
            </a:r>
          </a:p>
          <a:p>
            <a:pPr marR="254000" algn="ctr">
              <a:lnSpc>
                <a:spcPct val="100000"/>
              </a:lnSpc>
              <a:spcBef>
                <a:spcPts val="1130"/>
              </a:spcBef>
            </a:pPr>
            <a:r>
              <a:rPr sz="2200" spc="-5" dirty="0">
                <a:latin typeface="Arial"/>
                <a:cs typeface="Arial"/>
              </a:rPr>
              <a:t>3-phosphoglycerate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48690" name="object 40"/>
          <p:cNvSpPr/>
          <p:nvPr/>
        </p:nvSpPr>
        <p:spPr>
          <a:xfrm>
            <a:off x="7411719" y="59055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4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89"/>
                </a:lnTo>
                <a:lnTo>
                  <a:pt x="0" y="250189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79"/>
                </a:lnTo>
                <a:lnTo>
                  <a:pt x="203200" y="457200"/>
                </a:lnTo>
                <a:lnTo>
                  <a:pt x="304800" y="365760"/>
                </a:lnTo>
                <a:lnTo>
                  <a:pt x="256146" y="322579"/>
                </a:lnTo>
                <a:lnTo>
                  <a:pt x="203200" y="322579"/>
                </a:lnTo>
                <a:lnTo>
                  <a:pt x="1270" y="205739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  <a:path w="304800" h="457200">
                <a:moveTo>
                  <a:pt x="203200" y="275589"/>
                </a:moveTo>
                <a:lnTo>
                  <a:pt x="203200" y="322579"/>
                </a:lnTo>
                <a:lnTo>
                  <a:pt x="256146" y="322579"/>
                </a:lnTo>
                <a:lnTo>
                  <a:pt x="203200" y="27558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1" name="object 41"/>
          <p:cNvSpPr/>
          <p:nvPr/>
        </p:nvSpPr>
        <p:spPr>
          <a:xfrm>
            <a:off x="7411719" y="59055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4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89"/>
                </a:lnTo>
                <a:lnTo>
                  <a:pt x="0" y="250189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79"/>
                </a:lnTo>
                <a:lnTo>
                  <a:pt x="203200" y="457200"/>
                </a:lnTo>
                <a:lnTo>
                  <a:pt x="304800" y="365760"/>
                </a:lnTo>
                <a:lnTo>
                  <a:pt x="203200" y="275589"/>
                </a:lnTo>
                <a:lnTo>
                  <a:pt x="203200" y="322579"/>
                </a:lnTo>
                <a:lnTo>
                  <a:pt x="1270" y="205739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2" name="object 42"/>
          <p:cNvSpPr txBox="1"/>
          <p:nvPr/>
        </p:nvSpPr>
        <p:spPr>
          <a:xfrm>
            <a:off x="220345" y="759459"/>
            <a:ext cx="3331210" cy="196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2310" marR="685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NAD</a:t>
            </a:r>
            <a:r>
              <a:rPr sz="1725" baseline="28985" dirty="0">
                <a:latin typeface="Arial"/>
                <a:cs typeface="Arial"/>
              </a:rPr>
              <a:t>+  </a:t>
            </a:r>
            <a:r>
              <a:rPr sz="2000" dirty="0">
                <a:latin typeface="Arial"/>
                <a:cs typeface="Arial"/>
              </a:rPr>
              <a:t>NADH +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1725" spc="7" baseline="28985" dirty="0">
                <a:latin typeface="Arial"/>
                <a:cs typeface="Arial"/>
              </a:rPr>
              <a:t>+</a:t>
            </a:r>
            <a:endParaRPr sz="1725" baseline="28985" dirty="0">
              <a:latin typeface="Arial"/>
              <a:cs typeface="Arial"/>
            </a:endParaRPr>
          </a:p>
          <a:p>
            <a:pPr marR="250825" algn="ctr">
              <a:lnSpc>
                <a:spcPct val="100000"/>
              </a:lnSpc>
              <a:spcBef>
                <a:spcPts val="1170"/>
              </a:spcBef>
            </a:pPr>
            <a:r>
              <a:rPr sz="2200" spc="-5" dirty="0">
                <a:latin typeface="Arial"/>
                <a:cs typeface="Arial"/>
              </a:rPr>
              <a:t>1, </a:t>
            </a:r>
            <a:r>
              <a:rPr sz="2200" dirty="0">
                <a:latin typeface="Arial"/>
                <a:cs typeface="Arial"/>
              </a:rPr>
              <a:t>3</a:t>
            </a:r>
            <a:r>
              <a:rPr sz="2200" spc="-5" dirty="0">
                <a:latin typeface="Arial"/>
                <a:cs typeface="Arial"/>
              </a:rPr>
              <a:t> diphosphoglycerate</a:t>
            </a:r>
            <a:endParaRPr sz="2200" dirty="0">
              <a:latin typeface="Arial"/>
              <a:cs typeface="Arial"/>
            </a:endParaRPr>
          </a:p>
          <a:p>
            <a:pPr marL="1968500" marR="831850">
              <a:lnSpc>
                <a:spcPct val="100000"/>
              </a:lnSpc>
              <a:spcBef>
                <a:spcPts val="990"/>
              </a:spcBef>
            </a:pP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P  ATP</a:t>
            </a:r>
          </a:p>
          <a:p>
            <a:pPr marR="235585" algn="ctr">
              <a:lnSpc>
                <a:spcPct val="100000"/>
              </a:lnSpc>
              <a:spcBef>
                <a:spcPts val="1130"/>
              </a:spcBef>
            </a:pPr>
            <a:r>
              <a:rPr sz="2200" spc="-5" dirty="0">
                <a:latin typeface="Arial"/>
                <a:cs typeface="Arial"/>
              </a:rPr>
              <a:t>3-phosphoglycerate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48693" name="object 43"/>
          <p:cNvSpPr/>
          <p:nvPr/>
        </p:nvSpPr>
        <p:spPr>
          <a:xfrm>
            <a:off x="1905000" y="59055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5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89"/>
                </a:lnTo>
                <a:lnTo>
                  <a:pt x="0" y="250189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79"/>
                </a:lnTo>
                <a:lnTo>
                  <a:pt x="203200" y="457200"/>
                </a:lnTo>
                <a:lnTo>
                  <a:pt x="304800" y="365760"/>
                </a:lnTo>
                <a:lnTo>
                  <a:pt x="256146" y="322579"/>
                </a:lnTo>
                <a:lnTo>
                  <a:pt x="203200" y="322579"/>
                </a:lnTo>
                <a:lnTo>
                  <a:pt x="1269" y="205739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  <a:path w="304800" h="457200">
                <a:moveTo>
                  <a:pt x="203200" y="275589"/>
                </a:moveTo>
                <a:lnTo>
                  <a:pt x="203200" y="322579"/>
                </a:lnTo>
                <a:lnTo>
                  <a:pt x="256146" y="322579"/>
                </a:lnTo>
                <a:lnTo>
                  <a:pt x="203200" y="27558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4" name="object 44"/>
          <p:cNvSpPr/>
          <p:nvPr/>
        </p:nvSpPr>
        <p:spPr>
          <a:xfrm>
            <a:off x="1905000" y="59055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5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89"/>
                </a:lnTo>
                <a:lnTo>
                  <a:pt x="0" y="250189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79"/>
                </a:lnTo>
                <a:lnTo>
                  <a:pt x="203200" y="457200"/>
                </a:lnTo>
                <a:lnTo>
                  <a:pt x="304800" y="365760"/>
                </a:lnTo>
                <a:lnTo>
                  <a:pt x="203200" y="275589"/>
                </a:lnTo>
                <a:lnTo>
                  <a:pt x="203200" y="322579"/>
                </a:lnTo>
                <a:lnTo>
                  <a:pt x="1269" y="205739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5" name="Arrow: Down 45"/>
          <p:cNvSpPr/>
          <p:nvPr/>
        </p:nvSpPr>
        <p:spPr>
          <a:xfrm>
            <a:off x="1638294" y="491489"/>
            <a:ext cx="304800" cy="818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96" name="Arrow: Down 46"/>
          <p:cNvSpPr/>
          <p:nvPr/>
        </p:nvSpPr>
        <p:spPr>
          <a:xfrm>
            <a:off x="1600200" y="1637887"/>
            <a:ext cx="304800" cy="855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97" name="Arrow: Down 47"/>
          <p:cNvSpPr/>
          <p:nvPr/>
        </p:nvSpPr>
        <p:spPr>
          <a:xfrm>
            <a:off x="1638295" y="2819400"/>
            <a:ext cx="304800" cy="859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98" name="Arrow: Down 48"/>
          <p:cNvSpPr/>
          <p:nvPr/>
        </p:nvSpPr>
        <p:spPr>
          <a:xfrm>
            <a:off x="1638294" y="4015416"/>
            <a:ext cx="342887" cy="879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99" name="Arrow: Down 49"/>
          <p:cNvSpPr/>
          <p:nvPr/>
        </p:nvSpPr>
        <p:spPr>
          <a:xfrm>
            <a:off x="1657337" y="5257800"/>
            <a:ext cx="304800" cy="879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00" name="Arrow: Down 50"/>
          <p:cNvSpPr/>
          <p:nvPr/>
        </p:nvSpPr>
        <p:spPr>
          <a:xfrm>
            <a:off x="7067549" y="491489"/>
            <a:ext cx="344169" cy="818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01" name="Arrow: Down 51"/>
          <p:cNvSpPr/>
          <p:nvPr/>
        </p:nvSpPr>
        <p:spPr>
          <a:xfrm>
            <a:off x="7066281" y="1646348"/>
            <a:ext cx="344169" cy="774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02" name="Arrow: Down 52"/>
          <p:cNvSpPr/>
          <p:nvPr/>
        </p:nvSpPr>
        <p:spPr>
          <a:xfrm>
            <a:off x="7075401" y="2827096"/>
            <a:ext cx="342889" cy="811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03" name="Arrow: Down 53"/>
          <p:cNvSpPr/>
          <p:nvPr/>
        </p:nvSpPr>
        <p:spPr>
          <a:xfrm>
            <a:off x="7075400" y="4096396"/>
            <a:ext cx="342889" cy="819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04" name="Arrow: Down 54"/>
          <p:cNvSpPr/>
          <p:nvPr/>
        </p:nvSpPr>
        <p:spPr>
          <a:xfrm>
            <a:off x="7075401" y="5257800"/>
            <a:ext cx="33505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object 2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077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2520" algn="l"/>
              </a:tabLst>
            </a:pPr>
            <a:r>
              <a:rPr sz="4400" b="1" spc="-5" dirty="0"/>
              <a:t>G</a:t>
            </a:r>
            <a:r>
              <a:rPr sz="4400" b="1" spc="5" dirty="0"/>
              <a:t>l</a:t>
            </a:r>
            <a:r>
              <a:rPr sz="4400" b="1" dirty="0"/>
              <a:t>y</a:t>
            </a:r>
            <a:r>
              <a:rPr sz="4400" b="1" spc="5" dirty="0"/>
              <a:t>c</a:t>
            </a:r>
            <a:r>
              <a:rPr sz="4400" b="1" dirty="0"/>
              <a:t>ol</a:t>
            </a:r>
            <a:r>
              <a:rPr sz="4400" b="1" spc="5" dirty="0"/>
              <a:t>ys</a:t>
            </a:r>
            <a:r>
              <a:rPr sz="4400" b="1" dirty="0"/>
              <a:t>is</a:t>
            </a:r>
            <a:r>
              <a:rPr sz="4400" b="1" spc="5" dirty="0"/>
              <a:t> </a:t>
            </a:r>
            <a:r>
              <a:rPr sz="4400" b="1" dirty="0"/>
              <a:t>(an	overv</a:t>
            </a:r>
            <a:r>
              <a:rPr sz="4400" b="1" spc="10" dirty="0"/>
              <a:t>i</a:t>
            </a:r>
            <a:r>
              <a:rPr sz="4400" b="1" dirty="0"/>
              <a:t>ew)</a:t>
            </a:r>
          </a:p>
        </p:txBody>
      </p:sp>
      <p:sp>
        <p:nvSpPr>
          <p:cNvPr id="1048706" name="object 3"/>
          <p:cNvSpPr txBox="1"/>
          <p:nvPr/>
        </p:nvSpPr>
        <p:spPr>
          <a:xfrm>
            <a:off x="521969" y="1455896"/>
            <a:ext cx="7882890" cy="156908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05"/>
              </a:spcBef>
              <a:tabLst>
                <a:tab pos="5861685" algn="l"/>
              </a:tabLst>
            </a:pPr>
            <a:r>
              <a:rPr sz="3200" dirty="0">
                <a:latin typeface="Arial"/>
                <a:cs typeface="Arial"/>
              </a:rPr>
              <a:t>Glucose + 2ADP +2P</a:t>
            </a:r>
            <a:r>
              <a:rPr sz="2775" baseline="-24024" dirty="0">
                <a:latin typeface="Arial"/>
                <a:cs typeface="Arial"/>
              </a:rPr>
              <a:t>i</a:t>
            </a:r>
            <a:r>
              <a:rPr sz="2775" spc="592" baseline="-2402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+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2NAD</a:t>
            </a:r>
            <a:r>
              <a:rPr sz="2775" baseline="28528" dirty="0">
                <a:latin typeface="Arial"/>
                <a:cs typeface="Arial"/>
              </a:rPr>
              <a:t>+	</a:t>
            </a:r>
            <a:r>
              <a:rPr sz="3600" dirty="0">
                <a:latin typeface="Arial"/>
                <a:cs typeface="Arial"/>
              </a:rPr>
              <a:t>→</a:t>
            </a:r>
            <a:endParaRPr sz="36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1250"/>
              </a:spcBef>
            </a:pPr>
            <a:r>
              <a:rPr sz="3200" dirty="0">
                <a:latin typeface="Arial"/>
                <a:cs typeface="Arial"/>
              </a:rPr>
              <a:t>2Pyruvate + 2ATP + 2NADH </a:t>
            </a:r>
            <a:r>
              <a:rPr sz="3200" spc="5" dirty="0">
                <a:latin typeface="Arial"/>
                <a:cs typeface="Arial"/>
              </a:rPr>
              <a:t>+2H</a:t>
            </a:r>
            <a:r>
              <a:rPr sz="2775" spc="7" baseline="28528" dirty="0">
                <a:latin typeface="Arial"/>
                <a:cs typeface="Arial"/>
              </a:rPr>
              <a:t>+</a:t>
            </a:r>
            <a:r>
              <a:rPr sz="2775" spc="442" baseline="2852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+2H</a:t>
            </a:r>
            <a:r>
              <a:rPr sz="2775" baseline="-24024" dirty="0">
                <a:latin typeface="Arial"/>
                <a:cs typeface="Arial"/>
              </a:rPr>
              <a:t>2</a:t>
            </a:r>
            <a:r>
              <a:rPr sz="3200" dirty="0"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object 2"/>
          <p:cNvSpPr txBox="1">
            <a:spLocks noGrp="1"/>
          </p:cNvSpPr>
          <p:nvPr>
            <p:ph type="title"/>
          </p:nvPr>
        </p:nvSpPr>
        <p:spPr>
          <a:xfrm>
            <a:off x="-609600" y="497840"/>
            <a:ext cx="9906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/>
              <a:t>Glycolysis </a:t>
            </a:r>
            <a:r>
              <a:rPr sz="4400" b="1" spc="-5" dirty="0"/>
              <a:t>(another</a:t>
            </a:r>
            <a:r>
              <a:rPr sz="4400" b="1" dirty="0"/>
              <a:t> </a:t>
            </a:r>
            <a:r>
              <a:rPr sz="4400" b="1" spc="-5" dirty="0"/>
              <a:t>overview)</a:t>
            </a:r>
            <a:endParaRPr sz="4400" b="1" dirty="0"/>
          </a:p>
        </p:txBody>
      </p:sp>
      <p:sp>
        <p:nvSpPr>
          <p:cNvPr id="1048708" name="object 3"/>
          <p:cNvSpPr txBox="1"/>
          <p:nvPr/>
        </p:nvSpPr>
        <p:spPr>
          <a:xfrm>
            <a:off x="2007870" y="4725670"/>
            <a:ext cx="14700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3C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sugar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8709" name="object 4"/>
          <p:cNvSpPr txBox="1"/>
          <p:nvPr/>
        </p:nvSpPr>
        <p:spPr>
          <a:xfrm>
            <a:off x="5665470" y="4725670"/>
            <a:ext cx="14700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3C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sugar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8710" name="object 5"/>
          <p:cNvSpPr txBox="1"/>
          <p:nvPr/>
        </p:nvSpPr>
        <p:spPr>
          <a:xfrm>
            <a:off x="1570989" y="6271259"/>
            <a:ext cx="14300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Pyruvate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8711" name="object 6"/>
          <p:cNvSpPr txBox="1"/>
          <p:nvPr/>
        </p:nvSpPr>
        <p:spPr>
          <a:xfrm>
            <a:off x="6142990" y="6271259"/>
            <a:ext cx="14300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Pyruvate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8712" name="object 7"/>
          <p:cNvSpPr txBox="1"/>
          <p:nvPr/>
        </p:nvSpPr>
        <p:spPr>
          <a:xfrm>
            <a:off x="2537460" y="1634490"/>
            <a:ext cx="4069715" cy="199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6 carbon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sugar</a:t>
            </a:r>
          </a:p>
          <a:p>
            <a:pPr marL="2459990">
              <a:lnSpc>
                <a:spcPct val="100000"/>
              </a:lnSpc>
              <a:spcBef>
                <a:spcPts val="1430"/>
              </a:spcBef>
            </a:pPr>
            <a:r>
              <a:rPr sz="2000" dirty="0">
                <a:latin typeface="Arial"/>
                <a:cs typeface="Arial"/>
              </a:rPr>
              <a:t>2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ATP</a:t>
            </a:r>
            <a:endParaRPr sz="2000" dirty="0">
              <a:latin typeface="Arial"/>
              <a:cs typeface="Arial"/>
            </a:endParaRPr>
          </a:p>
          <a:p>
            <a:pPr marL="245999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2ADP + 2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1725" spc="-7" baseline="-24154" dirty="0">
                <a:latin typeface="Arial"/>
                <a:cs typeface="Arial"/>
              </a:rPr>
              <a:t>i</a:t>
            </a:r>
            <a:endParaRPr sz="1725" baseline="-24154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Phosphorylated 6C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sugar</a:t>
            </a:r>
          </a:p>
        </p:txBody>
      </p:sp>
      <p:sp>
        <p:nvSpPr>
          <p:cNvPr id="1048713" name="object 8"/>
          <p:cNvSpPr/>
          <p:nvPr/>
        </p:nvSpPr>
        <p:spPr>
          <a:xfrm>
            <a:off x="4648200" y="234315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5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89"/>
                </a:lnTo>
                <a:lnTo>
                  <a:pt x="0" y="250189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79"/>
                </a:lnTo>
                <a:lnTo>
                  <a:pt x="203200" y="457200"/>
                </a:lnTo>
                <a:lnTo>
                  <a:pt x="304800" y="365760"/>
                </a:lnTo>
                <a:lnTo>
                  <a:pt x="254715" y="321310"/>
                </a:lnTo>
                <a:lnTo>
                  <a:pt x="203200" y="321310"/>
                </a:lnTo>
                <a:lnTo>
                  <a:pt x="1270" y="205739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  <a:path w="304800" h="457200">
                <a:moveTo>
                  <a:pt x="203200" y="275589"/>
                </a:moveTo>
                <a:lnTo>
                  <a:pt x="203200" y="321310"/>
                </a:lnTo>
                <a:lnTo>
                  <a:pt x="254715" y="321310"/>
                </a:lnTo>
                <a:lnTo>
                  <a:pt x="203200" y="27558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4" name="object 9"/>
          <p:cNvSpPr/>
          <p:nvPr/>
        </p:nvSpPr>
        <p:spPr>
          <a:xfrm>
            <a:off x="4648200" y="234315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5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89"/>
                </a:lnTo>
                <a:lnTo>
                  <a:pt x="0" y="250189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79"/>
                </a:lnTo>
                <a:lnTo>
                  <a:pt x="203200" y="457200"/>
                </a:lnTo>
                <a:lnTo>
                  <a:pt x="304800" y="365760"/>
                </a:lnTo>
                <a:lnTo>
                  <a:pt x="203200" y="275589"/>
                </a:lnTo>
                <a:lnTo>
                  <a:pt x="203200" y="321310"/>
                </a:lnTo>
                <a:lnTo>
                  <a:pt x="1270" y="205739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5" name="object 10"/>
          <p:cNvSpPr/>
          <p:nvPr/>
        </p:nvSpPr>
        <p:spPr>
          <a:xfrm>
            <a:off x="4438650" y="30861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6" name="object 11"/>
          <p:cNvSpPr/>
          <p:nvPr/>
        </p:nvSpPr>
        <p:spPr>
          <a:xfrm>
            <a:off x="4495800" y="2057400"/>
            <a:ext cx="0" cy="1051560"/>
          </a:xfrm>
          <a:custGeom>
            <a:avLst/>
            <a:gdLst/>
            <a:ahLst/>
            <a:cxnLst/>
            <a:rect l="l" t="t" r="r" b="b"/>
            <a:pathLst>
              <a:path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7" name="object 12"/>
          <p:cNvSpPr/>
          <p:nvPr/>
        </p:nvSpPr>
        <p:spPr>
          <a:xfrm>
            <a:off x="6953250" y="62103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8" name="object 13"/>
          <p:cNvSpPr/>
          <p:nvPr/>
        </p:nvSpPr>
        <p:spPr>
          <a:xfrm>
            <a:off x="7010400" y="5181600"/>
            <a:ext cx="0" cy="1051560"/>
          </a:xfrm>
          <a:custGeom>
            <a:avLst/>
            <a:gdLst/>
            <a:ahLst/>
            <a:cxnLst/>
            <a:rect l="l" t="t" r="r" b="b"/>
            <a:pathLst>
              <a:path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9" name="object 14"/>
          <p:cNvSpPr/>
          <p:nvPr/>
        </p:nvSpPr>
        <p:spPr>
          <a:xfrm>
            <a:off x="2228850" y="62103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0" name="object 15"/>
          <p:cNvSpPr/>
          <p:nvPr/>
        </p:nvSpPr>
        <p:spPr>
          <a:xfrm>
            <a:off x="2286000" y="5181600"/>
            <a:ext cx="0" cy="1051560"/>
          </a:xfrm>
          <a:custGeom>
            <a:avLst/>
            <a:gdLst/>
            <a:ahLst/>
            <a:cxnLst/>
            <a:rect l="l" t="t" r="r" b="b"/>
            <a:pathLst>
              <a:path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1" name="object 16"/>
          <p:cNvSpPr/>
          <p:nvPr/>
        </p:nvSpPr>
        <p:spPr>
          <a:xfrm>
            <a:off x="3200400" y="4601209"/>
            <a:ext cx="119380" cy="123189"/>
          </a:xfrm>
          <a:custGeom>
            <a:avLst/>
            <a:gdLst/>
            <a:ahLst/>
            <a:cxnLst/>
            <a:rect l="l" t="t" r="r" b="b"/>
            <a:pathLst>
              <a:path w="119379" h="123189">
                <a:moveTo>
                  <a:pt x="35560" y="0"/>
                </a:moveTo>
                <a:lnTo>
                  <a:pt x="0" y="123189"/>
                </a:lnTo>
                <a:lnTo>
                  <a:pt x="119379" y="7746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2" name="object 17"/>
          <p:cNvSpPr/>
          <p:nvPr/>
        </p:nvSpPr>
        <p:spPr>
          <a:xfrm>
            <a:off x="3248660" y="3644900"/>
            <a:ext cx="956310" cy="1024890"/>
          </a:xfrm>
          <a:custGeom>
            <a:avLst/>
            <a:gdLst/>
            <a:ahLst/>
            <a:cxnLst/>
            <a:rect l="l" t="t" r="r" b="b"/>
            <a:pathLst>
              <a:path w="956310" h="1024889">
                <a:moveTo>
                  <a:pt x="928369" y="0"/>
                </a:moveTo>
                <a:lnTo>
                  <a:pt x="0" y="999489"/>
                </a:lnTo>
                <a:lnTo>
                  <a:pt x="27939" y="1024889"/>
                </a:lnTo>
                <a:lnTo>
                  <a:pt x="956310" y="25400"/>
                </a:lnTo>
                <a:lnTo>
                  <a:pt x="9283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3" name="object 18"/>
          <p:cNvSpPr/>
          <p:nvPr/>
        </p:nvSpPr>
        <p:spPr>
          <a:xfrm>
            <a:off x="5595620" y="4601209"/>
            <a:ext cx="119380" cy="123189"/>
          </a:xfrm>
          <a:custGeom>
            <a:avLst/>
            <a:gdLst/>
            <a:ahLst/>
            <a:cxnLst/>
            <a:rect l="l" t="t" r="r" b="b"/>
            <a:pathLst>
              <a:path w="119379" h="123189">
                <a:moveTo>
                  <a:pt x="83819" y="0"/>
                </a:moveTo>
                <a:lnTo>
                  <a:pt x="0" y="77469"/>
                </a:lnTo>
                <a:lnTo>
                  <a:pt x="119379" y="123189"/>
                </a:lnTo>
                <a:lnTo>
                  <a:pt x="8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4" name="object 19"/>
          <p:cNvSpPr/>
          <p:nvPr/>
        </p:nvSpPr>
        <p:spPr>
          <a:xfrm>
            <a:off x="4710429" y="3644900"/>
            <a:ext cx="956310" cy="1024890"/>
          </a:xfrm>
          <a:custGeom>
            <a:avLst/>
            <a:gdLst/>
            <a:ahLst/>
            <a:cxnLst/>
            <a:rect l="l" t="t" r="r" b="b"/>
            <a:pathLst>
              <a:path w="956310" h="1024889">
                <a:moveTo>
                  <a:pt x="27940" y="0"/>
                </a:moveTo>
                <a:lnTo>
                  <a:pt x="0" y="25400"/>
                </a:lnTo>
                <a:lnTo>
                  <a:pt x="928370" y="1024889"/>
                </a:lnTo>
                <a:lnTo>
                  <a:pt x="956310" y="999489"/>
                </a:lnTo>
                <a:lnTo>
                  <a:pt x="27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5" name="object 20"/>
          <p:cNvSpPr txBox="1"/>
          <p:nvPr/>
        </p:nvSpPr>
        <p:spPr>
          <a:xfrm>
            <a:off x="2679700" y="5326379"/>
            <a:ext cx="1090930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13799"/>
              </a:lnSpc>
              <a:spcBef>
                <a:spcPts val="95"/>
              </a:spcBef>
            </a:pPr>
            <a:r>
              <a:rPr sz="2000" dirty="0">
                <a:latin typeface="Arial"/>
                <a:cs typeface="Arial"/>
              </a:rPr>
              <a:t>ADP +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1725" baseline="-24154" dirty="0">
                <a:latin typeface="Arial"/>
                <a:cs typeface="Arial"/>
              </a:rPr>
              <a:t>i  </a:t>
            </a:r>
            <a:r>
              <a:rPr sz="2000" dirty="0">
                <a:latin typeface="Arial"/>
                <a:cs typeface="Arial"/>
              </a:rPr>
              <a:t>ATP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26" name="object 21"/>
          <p:cNvSpPr/>
          <p:nvPr/>
        </p:nvSpPr>
        <p:spPr>
          <a:xfrm>
            <a:off x="2368550" y="5467350"/>
            <a:ext cx="304800" cy="458470"/>
          </a:xfrm>
          <a:custGeom>
            <a:avLst/>
            <a:gdLst/>
            <a:ahLst/>
            <a:cxnLst/>
            <a:rect l="l" t="t" r="r" b="b"/>
            <a:pathLst>
              <a:path w="304800" h="458470">
                <a:moveTo>
                  <a:pt x="304800" y="0"/>
                </a:moveTo>
                <a:lnTo>
                  <a:pt x="243207" y="3284"/>
                </a:lnTo>
                <a:lnTo>
                  <a:pt x="185916" y="12700"/>
                </a:lnTo>
                <a:lnTo>
                  <a:pt x="134131" y="27592"/>
                </a:lnTo>
                <a:lnTo>
                  <a:pt x="89058" y="47307"/>
                </a:lnTo>
                <a:lnTo>
                  <a:pt x="51903" y="71189"/>
                </a:lnTo>
                <a:lnTo>
                  <a:pt x="23872" y="98583"/>
                </a:lnTo>
                <a:lnTo>
                  <a:pt x="0" y="161290"/>
                </a:lnTo>
                <a:lnTo>
                  <a:pt x="0" y="250190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80"/>
                </a:lnTo>
                <a:lnTo>
                  <a:pt x="203200" y="458469"/>
                </a:lnTo>
                <a:lnTo>
                  <a:pt x="304800" y="367030"/>
                </a:lnTo>
                <a:lnTo>
                  <a:pt x="255411" y="322580"/>
                </a:lnTo>
                <a:lnTo>
                  <a:pt x="203200" y="322580"/>
                </a:lnTo>
                <a:lnTo>
                  <a:pt x="1269" y="205740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  <a:path w="304800" h="458470">
                <a:moveTo>
                  <a:pt x="203200" y="275590"/>
                </a:moveTo>
                <a:lnTo>
                  <a:pt x="203200" y="322580"/>
                </a:lnTo>
                <a:lnTo>
                  <a:pt x="255411" y="322580"/>
                </a:lnTo>
                <a:lnTo>
                  <a:pt x="203200" y="27559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7" name="object 22"/>
          <p:cNvSpPr/>
          <p:nvPr/>
        </p:nvSpPr>
        <p:spPr>
          <a:xfrm>
            <a:off x="2368550" y="5467350"/>
            <a:ext cx="304800" cy="458470"/>
          </a:xfrm>
          <a:custGeom>
            <a:avLst/>
            <a:gdLst/>
            <a:ahLst/>
            <a:cxnLst/>
            <a:rect l="l" t="t" r="r" b="b"/>
            <a:pathLst>
              <a:path w="304800" h="458470">
                <a:moveTo>
                  <a:pt x="304800" y="0"/>
                </a:moveTo>
                <a:lnTo>
                  <a:pt x="243207" y="3284"/>
                </a:lnTo>
                <a:lnTo>
                  <a:pt x="185916" y="12700"/>
                </a:lnTo>
                <a:lnTo>
                  <a:pt x="134131" y="27592"/>
                </a:lnTo>
                <a:lnTo>
                  <a:pt x="89058" y="47307"/>
                </a:lnTo>
                <a:lnTo>
                  <a:pt x="51903" y="71189"/>
                </a:lnTo>
                <a:lnTo>
                  <a:pt x="23872" y="98583"/>
                </a:lnTo>
                <a:lnTo>
                  <a:pt x="0" y="161290"/>
                </a:lnTo>
                <a:lnTo>
                  <a:pt x="0" y="250190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80"/>
                </a:lnTo>
                <a:lnTo>
                  <a:pt x="203200" y="458469"/>
                </a:lnTo>
                <a:lnTo>
                  <a:pt x="304800" y="367030"/>
                </a:lnTo>
                <a:lnTo>
                  <a:pt x="203200" y="275590"/>
                </a:lnTo>
                <a:lnTo>
                  <a:pt x="203200" y="322580"/>
                </a:lnTo>
                <a:lnTo>
                  <a:pt x="1269" y="205740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8" name="object 23"/>
          <p:cNvSpPr txBox="1"/>
          <p:nvPr/>
        </p:nvSpPr>
        <p:spPr>
          <a:xfrm>
            <a:off x="7404100" y="5326379"/>
            <a:ext cx="1090930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13799"/>
              </a:lnSpc>
              <a:spcBef>
                <a:spcPts val="95"/>
              </a:spcBef>
            </a:pPr>
            <a:r>
              <a:rPr sz="2000" dirty="0">
                <a:latin typeface="Arial"/>
                <a:cs typeface="Arial"/>
              </a:rPr>
              <a:t>ADP +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1725" spc="-7" baseline="-24154" dirty="0">
                <a:latin typeface="Arial"/>
                <a:cs typeface="Arial"/>
              </a:rPr>
              <a:t>i  </a:t>
            </a:r>
            <a:r>
              <a:rPr sz="2000" dirty="0">
                <a:latin typeface="Arial"/>
                <a:cs typeface="Arial"/>
              </a:rPr>
              <a:t>ATP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29" name="object 24"/>
          <p:cNvSpPr/>
          <p:nvPr/>
        </p:nvSpPr>
        <p:spPr>
          <a:xfrm>
            <a:off x="7092950" y="5467350"/>
            <a:ext cx="304800" cy="458470"/>
          </a:xfrm>
          <a:custGeom>
            <a:avLst/>
            <a:gdLst/>
            <a:ahLst/>
            <a:cxnLst/>
            <a:rect l="l" t="t" r="r" b="b"/>
            <a:pathLst>
              <a:path w="304800" h="45847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4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90"/>
                </a:lnTo>
                <a:lnTo>
                  <a:pt x="0" y="250190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80"/>
                </a:lnTo>
                <a:lnTo>
                  <a:pt x="203200" y="458469"/>
                </a:lnTo>
                <a:lnTo>
                  <a:pt x="304800" y="367030"/>
                </a:lnTo>
                <a:lnTo>
                  <a:pt x="255411" y="322580"/>
                </a:lnTo>
                <a:lnTo>
                  <a:pt x="203200" y="322580"/>
                </a:lnTo>
                <a:lnTo>
                  <a:pt x="1270" y="205740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  <a:path w="304800" h="458470">
                <a:moveTo>
                  <a:pt x="203200" y="275590"/>
                </a:moveTo>
                <a:lnTo>
                  <a:pt x="203200" y="322580"/>
                </a:lnTo>
                <a:lnTo>
                  <a:pt x="255411" y="322580"/>
                </a:lnTo>
                <a:lnTo>
                  <a:pt x="203200" y="27559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0" name="object 25"/>
          <p:cNvSpPr/>
          <p:nvPr/>
        </p:nvSpPr>
        <p:spPr>
          <a:xfrm>
            <a:off x="7092950" y="5467350"/>
            <a:ext cx="304800" cy="458470"/>
          </a:xfrm>
          <a:custGeom>
            <a:avLst/>
            <a:gdLst/>
            <a:ahLst/>
            <a:cxnLst/>
            <a:rect l="l" t="t" r="r" b="b"/>
            <a:pathLst>
              <a:path w="304800" h="45847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4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90"/>
                </a:lnTo>
                <a:lnTo>
                  <a:pt x="0" y="250190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80"/>
                </a:lnTo>
                <a:lnTo>
                  <a:pt x="203200" y="458469"/>
                </a:lnTo>
                <a:lnTo>
                  <a:pt x="304800" y="367030"/>
                </a:lnTo>
                <a:lnTo>
                  <a:pt x="203200" y="275590"/>
                </a:lnTo>
                <a:lnTo>
                  <a:pt x="203200" y="322580"/>
                </a:lnTo>
                <a:lnTo>
                  <a:pt x="1270" y="205740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1" name="object 26"/>
          <p:cNvSpPr txBox="1"/>
          <p:nvPr/>
        </p:nvSpPr>
        <p:spPr>
          <a:xfrm>
            <a:off x="5572759" y="5368290"/>
            <a:ext cx="135890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Arial"/>
                <a:cs typeface="Arial"/>
              </a:rPr>
              <a:t>NAD</a:t>
            </a:r>
            <a:r>
              <a:rPr sz="1725" spc="7" baseline="28985" dirty="0">
                <a:latin typeface="Arial"/>
                <a:cs typeface="Arial"/>
              </a:rPr>
              <a:t>+  </a:t>
            </a:r>
            <a:r>
              <a:rPr sz="2000" dirty="0">
                <a:latin typeface="Arial"/>
                <a:cs typeface="Arial"/>
              </a:rPr>
              <a:t>NADH +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1725" spc="7" baseline="28985" dirty="0">
                <a:latin typeface="Arial"/>
                <a:cs typeface="Arial"/>
              </a:rPr>
              <a:t>+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1048732" name="object 27"/>
          <p:cNvSpPr/>
          <p:nvPr/>
        </p:nvSpPr>
        <p:spPr>
          <a:xfrm>
            <a:off x="5257800" y="5467350"/>
            <a:ext cx="304800" cy="458470"/>
          </a:xfrm>
          <a:custGeom>
            <a:avLst/>
            <a:gdLst/>
            <a:ahLst/>
            <a:cxnLst/>
            <a:rect l="l" t="t" r="r" b="b"/>
            <a:pathLst>
              <a:path w="304800" h="458470">
                <a:moveTo>
                  <a:pt x="304800" y="0"/>
                </a:moveTo>
                <a:lnTo>
                  <a:pt x="243207" y="3284"/>
                </a:lnTo>
                <a:lnTo>
                  <a:pt x="185916" y="12700"/>
                </a:lnTo>
                <a:lnTo>
                  <a:pt x="134131" y="27592"/>
                </a:lnTo>
                <a:lnTo>
                  <a:pt x="89058" y="47307"/>
                </a:lnTo>
                <a:lnTo>
                  <a:pt x="51903" y="71189"/>
                </a:lnTo>
                <a:lnTo>
                  <a:pt x="23872" y="98583"/>
                </a:lnTo>
                <a:lnTo>
                  <a:pt x="0" y="161290"/>
                </a:lnTo>
                <a:lnTo>
                  <a:pt x="0" y="250190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80"/>
                </a:lnTo>
                <a:lnTo>
                  <a:pt x="203200" y="458469"/>
                </a:lnTo>
                <a:lnTo>
                  <a:pt x="304800" y="367030"/>
                </a:lnTo>
                <a:lnTo>
                  <a:pt x="255411" y="322580"/>
                </a:lnTo>
                <a:lnTo>
                  <a:pt x="203200" y="322580"/>
                </a:lnTo>
                <a:lnTo>
                  <a:pt x="1270" y="205740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  <a:path w="304800" h="458470">
                <a:moveTo>
                  <a:pt x="203200" y="275590"/>
                </a:moveTo>
                <a:lnTo>
                  <a:pt x="203200" y="322580"/>
                </a:lnTo>
                <a:lnTo>
                  <a:pt x="255411" y="322580"/>
                </a:lnTo>
                <a:lnTo>
                  <a:pt x="203200" y="27559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3" name="object 28"/>
          <p:cNvSpPr/>
          <p:nvPr/>
        </p:nvSpPr>
        <p:spPr>
          <a:xfrm>
            <a:off x="5257800" y="5467350"/>
            <a:ext cx="304800" cy="458470"/>
          </a:xfrm>
          <a:custGeom>
            <a:avLst/>
            <a:gdLst/>
            <a:ahLst/>
            <a:cxnLst/>
            <a:rect l="l" t="t" r="r" b="b"/>
            <a:pathLst>
              <a:path w="304800" h="458470">
                <a:moveTo>
                  <a:pt x="304800" y="0"/>
                </a:moveTo>
                <a:lnTo>
                  <a:pt x="243207" y="3284"/>
                </a:lnTo>
                <a:lnTo>
                  <a:pt x="185916" y="12700"/>
                </a:lnTo>
                <a:lnTo>
                  <a:pt x="134131" y="27592"/>
                </a:lnTo>
                <a:lnTo>
                  <a:pt x="89058" y="47307"/>
                </a:lnTo>
                <a:lnTo>
                  <a:pt x="51903" y="71189"/>
                </a:lnTo>
                <a:lnTo>
                  <a:pt x="23872" y="98583"/>
                </a:lnTo>
                <a:lnTo>
                  <a:pt x="0" y="161290"/>
                </a:lnTo>
                <a:lnTo>
                  <a:pt x="0" y="250190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80"/>
                </a:lnTo>
                <a:lnTo>
                  <a:pt x="203200" y="458469"/>
                </a:lnTo>
                <a:lnTo>
                  <a:pt x="304800" y="367030"/>
                </a:lnTo>
                <a:lnTo>
                  <a:pt x="203200" y="275590"/>
                </a:lnTo>
                <a:lnTo>
                  <a:pt x="203200" y="322580"/>
                </a:lnTo>
                <a:lnTo>
                  <a:pt x="1270" y="205740"/>
                </a:lnTo>
                <a:lnTo>
                  <a:pt x="48696" y="186094"/>
                </a:lnTo>
                <a:lnTo>
                  <a:pt x="153035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4" name="object 29"/>
          <p:cNvSpPr txBox="1"/>
          <p:nvPr/>
        </p:nvSpPr>
        <p:spPr>
          <a:xfrm>
            <a:off x="848360" y="5368290"/>
            <a:ext cx="135890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NAD</a:t>
            </a:r>
            <a:r>
              <a:rPr sz="1725" baseline="28985" dirty="0">
                <a:latin typeface="Arial"/>
                <a:cs typeface="Arial"/>
              </a:rPr>
              <a:t>+  </a:t>
            </a:r>
            <a:r>
              <a:rPr sz="2000" dirty="0">
                <a:latin typeface="Arial"/>
                <a:cs typeface="Arial"/>
              </a:rPr>
              <a:t>NADH +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1725" spc="7" baseline="28985" dirty="0">
                <a:latin typeface="Arial"/>
                <a:cs typeface="Arial"/>
              </a:rPr>
              <a:t>+</a:t>
            </a:r>
            <a:endParaRPr sz="1725" baseline="28985">
              <a:latin typeface="Arial"/>
              <a:cs typeface="Arial"/>
            </a:endParaRPr>
          </a:p>
        </p:txBody>
      </p:sp>
      <p:sp>
        <p:nvSpPr>
          <p:cNvPr id="1048735" name="object 30"/>
          <p:cNvSpPr/>
          <p:nvPr/>
        </p:nvSpPr>
        <p:spPr>
          <a:xfrm>
            <a:off x="533400" y="5467350"/>
            <a:ext cx="304800" cy="458470"/>
          </a:xfrm>
          <a:custGeom>
            <a:avLst/>
            <a:gdLst/>
            <a:ahLst/>
            <a:cxnLst/>
            <a:rect l="l" t="t" r="r" b="b"/>
            <a:pathLst>
              <a:path w="304800" h="45847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4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90"/>
                </a:lnTo>
                <a:lnTo>
                  <a:pt x="0" y="250190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80"/>
                </a:lnTo>
                <a:lnTo>
                  <a:pt x="203200" y="458469"/>
                </a:lnTo>
                <a:lnTo>
                  <a:pt x="304800" y="367030"/>
                </a:lnTo>
                <a:lnTo>
                  <a:pt x="255411" y="322580"/>
                </a:lnTo>
                <a:lnTo>
                  <a:pt x="203200" y="322580"/>
                </a:lnTo>
                <a:lnTo>
                  <a:pt x="1270" y="205740"/>
                </a:lnTo>
                <a:lnTo>
                  <a:pt x="48696" y="186094"/>
                </a:lnTo>
                <a:lnTo>
                  <a:pt x="153034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  <a:path w="304800" h="458470">
                <a:moveTo>
                  <a:pt x="203200" y="275590"/>
                </a:moveTo>
                <a:lnTo>
                  <a:pt x="203200" y="322580"/>
                </a:lnTo>
                <a:lnTo>
                  <a:pt x="255411" y="322580"/>
                </a:lnTo>
                <a:lnTo>
                  <a:pt x="203200" y="27559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6" name="object 31"/>
          <p:cNvSpPr/>
          <p:nvPr/>
        </p:nvSpPr>
        <p:spPr>
          <a:xfrm>
            <a:off x="533400" y="5467350"/>
            <a:ext cx="304800" cy="458470"/>
          </a:xfrm>
          <a:custGeom>
            <a:avLst/>
            <a:gdLst/>
            <a:ahLst/>
            <a:cxnLst/>
            <a:rect l="l" t="t" r="r" b="b"/>
            <a:pathLst>
              <a:path w="304800" h="458470">
                <a:moveTo>
                  <a:pt x="304800" y="0"/>
                </a:moveTo>
                <a:lnTo>
                  <a:pt x="243572" y="3284"/>
                </a:lnTo>
                <a:lnTo>
                  <a:pt x="186451" y="12700"/>
                </a:lnTo>
                <a:lnTo>
                  <a:pt x="134689" y="27592"/>
                </a:lnTo>
                <a:lnTo>
                  <a:pt x="89534" y="47307"/>
                </a:lnTo>
                <a:lnTo>
                  <a:pt x="52238" y="71189"/>
                </a:lnTo>
                <a:lnTo>
                  <a:pt x="24050" y="98583"/>
                </a:lnTo>
                <a:lnTo>
                  <a:pt x="0" y="161290"/>
                </a:lnTo>
                <a:lnTo>
                  <a:pt x="0" y="250190"/>
                </a:lnTo>
                <a:lnTo>
                  <a:pt x="25305" y="323050"/>
                </a:lnTo>
                <a:lnTo>
                  <a:pt x="55403" y="357028"/>
                </a:lnTo>
                <a:lnTo>
                  <a:pt x="95767" y="385186"/>
                </a:lnTo>
                <a:lnTo>
                  <a:pt x="145373" y="404383"/>
                </a:lnTo>
                <a:lnTo>
                  <a:pt x="203200" y="411480"/>
                </a:lnTo>
                <a:lnTo>
                  <a:pt x="203200" y="458469"/>
                </a:lnTo>
                <a:lnTo>
                  <a:pt x="304800" y="367030"/>
                </a:lnTo>
                <a:lnTo>
                  <a:pt x="203200" y="275590"/>
                </a:lnTo>
                <a:lnTo>
                  <a:pt x="203200" y="322580"/>
                </a:lnTo>
                <a:lnTo>
                  <a:pt x="1270" y="205740"/>
                </a:lnTo>
                <a:lnTo>
                  <a:pt x="48696" y="186094"/>
                </a:lnTo>
                <a:lnTo>
                  <a:pt x="153034" y="136207"/>
                </a:lnTo>
                <a:lnTo>
                  <a:pt x="257373" y="69651"/>
                </a:lnTo>
                <a:lnTo>
                  <a:pt x="3048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7" name="Arrow: Down 31"/>
          <p:cNvSpPr/>
          <p:nvPr/>
        </p:nvSpPr>
        <p:spPr>
          <a:xfrm>
            <a:off x="4038609" y="2057400"/>
            <a:ext cx="304793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38" name="Arrow: Curved Right 32"/>
          <p:cNvSpPr/>
          <p:nvPr/>
        </p:nvSpPr>
        <p:spPr>
          <a:xfrm>
            <a:off x="1146811" y="3429000"/>
            <a:ext cx="1060449" cy="15240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739" name="Arrow: Curved Left 33"/>
          <p:cNvSpPr/>
          <p:nvPr/>
        </p:nvSpPr>
        <p:spPr>
          <a:xfrm>
            <a:off x="6983094" y="3341370"/>
            <a:ext cx="1246506" cy="1639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740" name="Arrow: Down 34"/>
          <p:cNvSpPr/>
          <p:nvPr/>
        </p:nvSpPr>
        <p:spPr>
          <a:xfrm>
            <a:off x="2133599" y="5068570"/>
            <a:ext cx="304801" cy="1202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41" name="Arrow: Down 35"/>
          <p:cNvSpPr/>
          <p:nvPr/>
        </p:nvSpPr>
        <p:spPr>
          <a:xfrm>
            <a:off x="6830694" y="5129529"/>
            <a:ext cx="304801" cy="1195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object 2"/>
          <p:cNvSpPr txBox="1">
            <a:spLocks noGrp="1"/>
          </p:cNvSpPr>
          <p:nvPr>
            <p:ph type="title"/>
          </p:nvPr>
        </p:nvSpPr>
        <p:spPr>
          <a:xfrm>
            <a:off x="381000" y="497840"/>
            <a:ext cx="800099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/>
              <a:t>Glycolysis </a:t>
            </a:r>
            <a:r>
              <a:rPr sz="4400" b="1" spc="-5" dirty="0"/>
              <a:t>(the</a:t>
            </a:r>
            <a:r>
              <a:rPr sz="4400" b="1" spc="-15" dirty="0"/>
              <a:t> </a:t>
            </a:r>
            <a:r>
              <a:rPr sz="4400" b="1" spc="-5" dirty="0"/>
              <a:t>products)</a:t>
            </a:r>
            <a:endParaRPr sz="4400" b="1" dirty="0"/>
          </a:p>
        </p:txBody>
      </p:sp>
      <p:sp>
        <p:nvSpPr>
          <p:cNvPr id="1048743" name="object 3"/>
          <p:cNvSpPr txBox="1"/>
          <p:nvPr/>
        </p:nvSpPr>
        <p:spPr>
          <a:xfrm>
            <a:off x="509269" y="1549400"/>
            <a:ext cx="6716395" cy="4217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700" indent="-6096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647065" algn="l"/>
                <a:tab pos="647700" algn="l"/>
              </a:tabLst>
            </a:pPr>
            <a:r>
              <a:rPr sz="2800" dirty="0">
                <a:latin typeface="Arial"/>
                <a:cs typeface="Arial"/>
              </a:rPr>
              <a:t>Overall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products</a:t>
            </a:r>
            <a:endParaRPr sz="2800">
              <a:latin typeface="Arial"/>
              <a:cs typeface="Arial"/>
            </a:endParaRPr>
          </a:p>
          <a:p>
            <a:pPr marL="647065">
              <a:lnSpc>
                <a:spcPct val="100000"/>
              </a:lnSpc>
              <a:spcBef>
                <a:spcPts val="20"/>
              </a:spcBef>
            </a:pPr>
            <a:r>
              <a:rPr sz="2800" spc="-5" dirty="0">
                <a:latin typeface="Arial"/>
                <a:cs typeface="Arial"/>
              </a:rPr>
              <a:t>-2</a:t>
            </a:r>
            <a:r>
              <a:rPr sz="2800" dirty="0">
                <a:latin typeface="Arial"/>
                <a:cs typeface="Arial"/>
              </a:rPr>
              <a:t> Pyruvate</a:t>
            </a:r>
            <a:endParaRPr sz="2800">
              <a:latin typeface="Arial"/>
              <a:cs typeface="Arial"/>
            </a:endParaRPr>
          </a:p>
          <a:p>
            <a:pPr marL="647065">
              <a:lnSpc>
                <a:spcPct val="100000"/>
              </a:lnSpc>
              <a:spcBef>
                <a:spcPts val="30"/>
              </a:spcBef>
            </a:pPr>
            <a:r>
              <a:rPr sz="2800" spc="-5" dirty="0">
                <a:latin typeface="Arial"/>
                <a:cs typeface="Arial"/>
              </a:rPr>
              <a:t>-2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ATP</a:t>
            </a:r>
            <a:endParaRPr sz="2800">
              <a:latin typeface="Arial"/>
              <a:cs typeface="Arial"/>
            </a:endParaRPr>
          </a:p>
          <a:p>
            <a:pPr marL="647065">
              <a:lnSpc>
                <a:spcPct val="100000"/>
              </a:lnSpc>
              <a:spcBef>
                <a:spcPts val="20"/>
              </a:spcBef>
            </a:pPr>
            <a:r>
              <a:rPr sz="2800" spc="-5" dirty="0">
                <a:latin typeface="Arial"/>
                <a:cs typeface="Arial"/>
              </a:rPr>
              <a:t>-2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NADH</a:t>
            </a:r>
            <a:endParaRPr sz="2800">
              <a:latin typeface="Arial"/>
              <a:cs typeface="Arial"/>
            </a:endParaRPr>
          </a:p>
          <a:p>
            <a:pPr marL="647065">
              <a:lnSpc>
                <a:spcPts val="3325"/>
              </a:lnSpc>
              <a:spcBef>
                <a:spcPts val="30"/>
              </a:spcBef>
            </a:pPr>
            <a:r>
              <a:rPr sz="2800" spc="-5" dirty="0">
                <a:latin typeface="Arial"/>
                <a:cs typeface="Arial"/>
              </a:rPr>
              <a:t>-2</a:t>
            </a:r>
            <a:r>
              <a:rPr sz="2800" dirty="0">
                <a:latin typeface="Arial"/>
                <a:cs typeface="Arial"/>
              </a:rPr>
              <a:t> H</a:t>
            </a:r>
            <a:r>
              <a:rPr sz="2400" baseline="29513" dirty="0">
                <a:latin typeface="Arial"/>
                <a:cs typeface="Arial"/>
              </a:rPr>
              <a:t>+</a:t>
            </a:r>
            <a:endParaRPr sz="2400" baseline="29513">
              <a:latin typeface="Arial"/>
              <a:cs typeface="Arial"/>
            </a:endParaRPr>
          </a:p>
          <a:p>
            <a:pPr marL="647065">
              <a:lnSpc>
                <a:spcPts val="3325"/>
              </a:lnSpc>
            </a:pPr>
            <a:r>
              <a:rPr sz="2800" spc="-5" dirty="0">
                <a:latin typeface="Arial"/>
                <a:cs typeface="Arial"/>
              </a:rPr>
              <a:t>-2</a:t>
            </a:r>
            <a:r>
              <a:rPr sz="2800" dirty="0">
                <a:latin typeface="Arial"/>
                <a:cs typeface="Arial"/>
              </a:rPr>
              <a:t> H</a:t>
            </a:r>
            <a:r>
              <a:rPr sz="2400" baseline="-24305" dirty="0">
                <a:latin typeface="Arial"/>
                <a:cs typeface="Arial"/>
              </a:rPr>
              <a:t>2</a:t>
            </a:r>
            <a:r>
              <a:rPr sz="2800" dirty="0"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  <a:p>
            <a:pPr marL="472440" indent="-434975">
              <a:lnSpc>
                <a:spcPct val="100000"/>
              </a:lnSpc>
              <a:spcBef>
                <a:spcPts val="489"/>
              </a:spcBef>
              <a:buAutoNum type="alphaUcPeriod" startAt="2"/>
              <a:tabLst>
                <a:tab pos="473075" algn="l"/>
              </a:tabLst>
            </a:pPr>
            <a:r>
              <a:rPr sz="2800" spc="-10" dirty="0">
                <a:latin typeface="Arial"/>
                <a:cs typeface="Arial"/>
              </a:rPr>
              <a:t>NAD+ </a:t>
            </a:r>
            <a:r>
              <a:rPr sz="2800" dirty="0">
                <a:latin typeface="Arial"/>
                <a:cs typeface="Arial"/>
              </a:rPr>
              <a:t>is reduced to </a:t>
            </a:r>
            <a:r>
              <a:rPr sz="2800" spc="-10" dirty="0">
                <a:latin typeface="Arial"/>
                <a:cs typeface="Arial"/>
              </a:rPr>
              <a:t>NADH</a:t>
            </a:r>
            <a:endParaRPr sz="2800">
              <a:latin typeface="Arial"/>
              <a:cs typeface="Arial"/>
            </a:endParaRPr>
          </a:p>
          <a:p>
            <a:pPr marL="493395" marR="17780" indent="-493395">
              <a:lnSpc>
                <a:spcPts val="2690"/>
              </a:lnSpc>
              <a:spcBef>
                <a:spcPts val="665"/>
              </a:spcBef>
              <a:buAutoNum type="alphaUcPeriod" startAt="2"/>
              <a:tabLst>
                <a:tab pos="493395" algn="l"/>
              </a:tabLst>
            </a:pPr>
            <a:r>
              <a:rPr sz="2800" dirty="0">
                <a:latin typeface="Arial"/>
                <a:cs typeface="Arial"/>
              </a:rPr>
              <a:t>6 carbon sugar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broken </a:t>
            </a:r>
            <a:r>
              <a:rPr sz="2800" spc="-5" dirty="0">
                <a:latin typeface="Arial"/>
                <a:cs typeface="Arial"/>
              </a:rPr>
              <a:t>down into two  </a:t>
            </a:r>
            <a:r>
              <a:rPr sz="2800" dirty="0">
                <a:latin typeface="Arial"/>
                <a:cs typeface="Arial"/>
              </a:rPr>
              <a:t>3-carbon sugars</a:t>
            </a:r>
            <a:endParaRPr sz="2800">
              <a:latin typeface="Arial"/>
              <a:cs typeface="Arial"/>
            </a:endParaRPr>
          </a:p>
          <a:p>
            <a:pPr marL="492759" indent="-455295">
              <a:lnSpc>
                <a:spcPct val="100000"/>
              </a:lnSpc>
              <a:spcBef>
                <a:spcPts val="55"/>
              </a:spcBef>
              <a:buAutoNum type="alphaUcPeriod" startAt="2"/>
              <a:tabLst>
                <a:tab pos="493395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3-carbon are oxidized to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pyruvate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object 2"/>
          <p:cNvSpPr txBox="1">
            <a:spLocks noGrp="1"/>
          </p:cNvSpPr>
          <p:nvPr>
            <p:ph type="title"/>
          </p:nvPr>
        </p:nvSpPr>
        <p:spPr>
          <a:xfrm>
            <a:off x="152400" y="243840"/>
            <a:ext cx="8001000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2669" marR="5080" indent="-1029969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Oxidative decarboxylation  </a:t>
            </a:r>
            <a:r>
              <a:rPr b="1" dirty="0"/>
              <a:t>(the </a:t>
            </a:r>
            <a:r>
              <a:rPr b="1" spc="-5" dirty="0"/>
              <a:t>link reaction)</a:t>
            </a:r>
          </a:p>
        </p:txBody>
      </p:sp>
      <p:sp>
        <p:nvSpPr>
          <p:cNvPr id="1048745" name="object 3"/>
          <p:cNvSpPr txBox="1"/>
          <p:nvPr/>
        </p:nvSpPr>
        <p:spPr>
          <a:xfrm>
            <a:off x="521969" y="1634490"/>
            <a:ext cx="7792084" cy="3897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4365" marR="804545" indent="-6096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634365" algn="l"/>
                <a:tab pos="635000" algn="l"/>
              </a:tabLst>
            </a:pPr>
            <a:r>
              <a:rPr sz="3200" dirty="0">
                <a:latin typeface="Arial"/>
                <a:cs typeface="Arial"/>
              </a:rPr>
              <a:t>Pyruvate gets converted </a:t>
            </a:r>
            <a:r>
              <a:rPr sz="3200" spc="-5" dirty="0">
                <a:latin typeface="Arial"/>
                <a:cs typeface="Arial"/>
              </a:rPr>
              <a:t>into </a:t>
            </a:r>
            <a:r>
              <a:rPr sz="3200" dirty="0">
                <a:latin typeface="Arial"/>
                <a:cs typeface="Arial"/>
              </a:rPr>
              <a:t>acetyl  coenzyme A (acetyl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CoA)</a:t>
            </a:r>
          </a:p>
          <a:p>
            <a:pPr marL="634365" marR="104775" indent="-609600">
              <a:lnSpc>
                <a:spcPct val="100000"/>
              </a:lnSpc>
              <a:spcBef>
                <a:spcPts val="800"/>
              </a:spcBef>
              <a:buAutoNum type="alphaUcPeriod"/>
              <a:tabLst>
                <a:tab pos="634365" algn="l"/>
                <a:tab pos="635000" algn="l"/>
              </a:tabLst>
            </a:pPr>
            <a:r>
              <a:rPr sz="3200" spc="-5" dirty="0">
                <a:latin typeface="Arial"/>
                <a:cs typeface="Arial"/>
              </a:rPr>
              <a:t>This </a:t>
            </a:r>
            <a:r>
              <a:rPr sz="3200" dirty="0">
                <a:latin typeface="Arial"/>
                <a:cs typeface="Arial"/>
              </a:rPr>
              <a:t>step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between glycolysis and the  Kreb’s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cycle</a:t>
            </a:r>
          </a:p>
          <a:p>
            <a:pPr marL="635000" indent="-609600">
              <a:lnSpc>
                <a:spcPct val="100000"/>
              </a:lnSpc>
              <a:spcBef>
                <a:spcPts val="790"/>
              </a:spcBef>
              <a:buAutoNum type="alphaUcPeriod"/>
              <a:tabLst>
                <a:tab pos="634365" algn="l"/>
                <a:tab pos="635000" algn="l"/>
              </a:tabLst>
            </a:pPr>
            <a:r>
              <a:rPr sz="3200" dirty="0">
                <a:latin typeface="Arial"/>
                <a:cs typeface="Arial"/>
              </a:rPr>
              <a:t>Occurs </a:t>
            </a:r>
            <a:r>
              <a:rPr sz="3200" spc="-5" dirty="0">
                <a:latin typeface="Arial"/>
                <a:cs typeface="Arial"/>
              </a:rPr>
              <a:t>in the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mitochondria</a:t>
            </a:r>
            <a:endParaRPr sz="3200" dirty="0">
              <a:latin typeface="Arial"/>
              <a:cs typeface="Arial"/>
            </a:endParaRPr>
          </a:p>
          <a:p>
            <a:pPr marL="635000" indent="-609600">
              <a:lnSpc>
                <a:spcPct val="100000"/>
              </a:lnSpc>
              <a:spcBef>
                <a:spcPts val="800"/>
              </a:spcBef>
              <a:buAutoNum type="alphaUcPeriod"/>
              <a:tabLst>
                <a:tab pos="634365" algn="l"/>
                <a:tab pos="635000" algn="l"/>
              </a:tabLst>
            </a:pPr>
            <a:r>
              <a:rPr sz="3200" dirty="0">
                <a:latin typeface="Arial"/>
                <a:cs typeface="Arial"/>
              </a:rPr>
              <a:t>Pyruvate + CoA +</a:t>
            </a:r>
            <a:r>
              <a:rPr sz="3200" spc="-5" dirty="0">
                <a:latin typeface="Arial"/>
                <a:cs typeface="Arial"/>
              </a:rPr>
              <a:t> NAD</a:t>
            </a:r>
            <a:r>
              <a:rPr sz="2775" spc="-7" baseline="28528" dirty="0">
                <a:latin typeface="Arial"/>
                <a:cs typeface="Arial"/>
              </a:rPr>
              <a:t>+</a:t>
            </a:r>
            <a:r>
              <a:rPr sz="3200" spc="-5" dirty="0">
                <a:latin typeface="Arial"/>
                <a:cs typeface="Arial"/>
              </a:rPr>
              <a:t>→</a:t>
            </a:r>
            <a:endParaRPr sz="3200" dirty="0">
              <a:latin typeface="Arial"/>
              <a:cs typeface="Arial"/>
            </a:endParaRPr>
          </a:p>
          <a:p>
            <a:pPr marL="1854200">
              <a:lnSpc>
                <a:spcPct val="100000"/>
              </a:lnSpc>
              <a:spcBef>
                <a:spcPts val="800"/>
              </a:spcBef>
            </a:pPr>
            <a:r>
              <a:rPr sz="3200" b="1" dirty="0">
                <a:latin typeface="Arial"/>
                <a:cs typeface="Arial"/>
              </a:rPr>
              <a:t>Acetyl </a:t>
            </a:r>
            <a:r>
              <a:rPr sz="3200" b="1" spc="-5" dirty="0">
                <a:latin typeface="Arial"/>
                <a:cs typeface="Arial"/>
              </a:rPr>
              <a:t>CoA </a:t>
            </a:r>
            <a:r>
              <a:rPr sz="3200" b="1" dirty="0">
                <a:latin typeface="Arial"/>
                <a:cs typeface="Arial"/>
              </a:rPr>
              <a:t>+ CO</a:t>
            </a:r>
            <a:r>
              <a:rPr sz="2775" b="1" baseline="-24024" dirty="0">
                <a:latin typeface="Arial"/>
                <a:cs typeface="Arial"/>
              </a:rPr>
              <a:t>2 </a:t>
            </a:r>
            <a:r>
              <a:rPr sz="3200" b="1" dirty="0">
                <a:latin typeface="Arial"/>
                <a:cs typeface="Arial"/>
              </a:rPr>
              <a:t>+ </a:t>
            </a:r>
            <a:r>
              <a:rPr sz="3200" b="1" spc="-5" dirty="0">
                <a:latin typeface="Arial"/>
                <a:cs typeface="Arial"/>
              </a:rPr>
              <a:t>NADH </a:t>
            </a:r>
            <a:r>
              <a:rPr sz="3200" b="1" dirty="0">
                <a:latin typeface="Arial"/>
                <a:cs typeface="Arial"/>
              </a:rPr>
              <a:t>+</a:t>
            </a:r>
            <a:r>
              <a:rPr sz="3200" b="1" spc="-18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H</a:t>
            </a:r>
            <a:r>
              <a:rPr sz="2775" b="1" baseline="28528" dirty="0">
                <a:latin typeface="Arial"/>
                <a:cs typeface="Arial"/>
              </a:rPr>
              <a:t>+</a:t>
            </a:r>
            <a:endParaRPr sz="2775" baseline="28528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09600"/>
            <a:ext cx="8077200" cy="58673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object 2"/>
          <p:cNvSpPr txBox="1">
            <a:spLocks noGrp="1"/>
          </p:cNvSpPr>
          <p:nvPr>
            <p:ph type="title"/>
          </p:nvPr>
        </p:nvSpPr>
        <p:spPr>
          <a:xfrm>
            <a:off x="228600" y="301626"/>
            <a:ext cx="7239000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6630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The Krebs Cycle  </a:t>
            </a:r>
            <a:r>
              <a:rPr b="1" dirty="0"/>
              <a:t>(a.k.a the </a:t>
            </a:r>
            <a:r>
              <a:rPr b="1" spc="-5" dirty="0"/>
              <a:t>citric </a:t>
            </a:r>
            <a:r>
              <a:rPr b="1" dirty="0"/>
              <a:t>acid</a:t>
            </a:r>
            <a:r>
              <a:rPr b="1" spc="-50" dirty="0"/>
              <a:t> </a:t>
            </a:r>
            <a:r>
              <a:rPr b="1" dirty="0"/>
              <a:t>cycle)</a:t>
            </a:r>
          </a:p>
        </p:txBody>
      </p:sp>
      <p:sp>
        <p:nvSpPr>
          <p:cNvPr id="1048747" name="object 3"/>
          <p:cNvSpPr txBox="1"/>
          <p:nvPr/>
        </p:nvSpPr>
        <p:spPr>
          <a:xfrm>
            <a:off x="382270" y="1917700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748" name="object 4"/>
          <p:cNvSpPr txBox="1"/>
          <p:nvPr/>
        </p:nvSpPr>
        <p:spPr>
          <a:xfrm>
            <a:off x="382270" y="4456429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749" name="object 5"/>
          <p:cNvSpPr txBox="1"/>
          <p:nvPr/>
        </p:nvSpPr>
        <p:spPr>
          <a:xfrm>
            <a:off x="991869" y="1939290"/>
            <a:ext cx="7586345" cy="300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761990" algn="l"/>
              </a:tabLst>
            </a:pPr>
            <a:r>
              <a:rPr sz="3200" dirty="0">
                <a:latin typeface="Arial"/>
                <a:cs typeface="Arial"/>
              </a:rPr>
              <a:t>After </a:t>
            </a:r>
            <a:r>
              <a:rPr sz="3200" spc="-5" dirty="0">
                <a:latin typeface="Arial"/>
                <a:cs typeface="Arial"/>
              </a:rPr>
              <a:t>glycolysis,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if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oxygen is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present</a:t>
            </a:r>
            <a:r>
              <a:rPr sz="3200" dirty="0">
                <a:latin typeface="Arial"/>
                <a:cs typeface="Arial"/>
              </a:rPr>
              <a:t>, the  pyruvate </a:t>
            </a:r>
            <a:r>
              <a:rPr sz="3200" spc="-5" dirty="0">
                <a:latin typeface="Arial"/>
                <a:cs typeface="Arial"/>
              </a:rPr>
              <a:t>molecules </a:t>
            </a:r>
            <a:r>
              <a:rPr sz="3200" dirty="0">
                <a:latin typeface="Arial"/>
                <a:cs typeface="Arial"/>
              </a:rPr>
              <a:t>move from the  cytoplasm to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mitochondria.	</a:t>
            </a:r>
            <a:r>
              <a:rPr sz="3200" dirty="0">
                <a:latin typeface="Arial"/>
                <a:cs typeface="Arial"/>
              </a:rPr>
              <a:t>Then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they  go through </a:t>
            </a:r>
            <a:r>
              <a:rPr sz="3200" b="1" spc="-5" dirty="0">
                <a:latin typeface="Arial"/>
                <a:cs typeface="Arial"/>
              </a:rPr>
              <a:t>oxidative </a:t>
            </a:r>
            <a:r>
              <a:rPr sz="3200" b="1" dirty="0">
                <a:latin typeface="Arial"/>
                <a:cs typeface="Arial"/>
              </a:rPr>
              <a:t>decarboxylation  </a:t>
            </a:r>
            <a:r>
              <a:rPr sz="3200" b="1" spc="-5" dirty="0">
                <a:latin typeface="Arial"/>
                <a:cs typeface="Arial"/>
              </a:rPr>
              <a:t>(the link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reaction)</a:t>
            </a:r>
            <a:r>
              <a:rPr sz="3200" dirty="0">
                <a:latin typeface="Arial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Arial"/>
                <a:cs typeface="Arial"/>
              </a:rPr>
              <a:t>Next step=Krebs cycle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077200" cy="50292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FFFF00"/>
                </a:solidFill>
                <a:latin typeface="Algerian" panose="04020705040A02060702" pitchFamily="82" charset="0"/>
              </a:rPr>
              <a:t>CELLULAR RESPIRATION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object 2"/>
          <p:cNvSpPr txBox="1">
            <a:spLocks noGrp="1"/>
          </p:cNvSpPr>
          <p:nvPr>
            <p:ph type="title"/>
          </p:nvPr>
        </p:nvSpPr>
        <p:spPr>
          <a:xfrm>
            <a:off x="1690645" y="599440"/>
            <a:ext cx="5116278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/>
              <a:t>The </a:t>
            </a:r>
            <a:r>
              <a:rPr sz="4400" b="1" spc="-5" dirty="0"/>
              <a:t>Kreb’s</a:t>
            </a:r>
            <a:r>
              <a:rPr sz="4400" b="1" spc="-55" dirty="0"/>
              <a:t> </a:t>
            </a:r>
            <a:r>
              <a:rPr sz="4400" b="1" dirty="0"/>
              <a:t>cycle</a:t>
            </a:r>
          </a:p>
        </p:txBody>
      </p:sp>
      <p:sp>
        <p:nvSpPr>
          <p:cNvPr id="1048751" name="object 3"/>
          <p:cNvSpPr txBox="1"/>
          <p:nvPr/>
        </p:nvSpPr>
        <p:spPr>
          <a:xfrm>
            <a:off x="534669" y="1634490"/>
            <a:ext cx="7428230" cy="4075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35560" indent="-6096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Kreb’s cycle=a </a:t>
            </a:r>
            <a:r>
              <a:rPr sz="3200" spc="-5" dirty="0">
                <a:latin typeface="Arial"/>
                <a:cs typeface="Arial"/>
              </a:rPr>
              <a:t>metabolic </a:t>
            </a:r>
            <a:r>
              <a:rPr sz="3200" dirty="0">
                <a:latin typeface="Arial"/>
                <a:cs typeface="Arial"/>
              </a:rPr>
              <a:t>process that  completes the breakdown of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glucose</a:t>
            </a:r>
          </a:p>
          <a:p>
            <a:pPr marL="621665" marR="508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Arial"/>
                <a:cs typeface="Arial"/>
              </a:rPr>
              <a:t>-occurs </a:t>
            </a:r>
            <a:r>
              <a:rPr sz="3200" spc="-5" dirty="0">
                <a:latin typeface="Arial"/>
                <a:cs typeface="Arial"/>
              </a:rPr>
              <a:t>in the mitochondria </a:t>
            </a:r>
            <a:r>
              <a:rPr sz="3200" dirty="0">
                <a:latin typeface="Arial"/>
                <a:cs typeface="Arial"/>
              </a:rPr>
              <a:t>and starts  </a:t>
            </a:r>
            <a:r>
              <a:rPr sz="3200" spc="-5" dirty="0">
                <a:latin typeface="Arial"/>
                <a:cs typeface="Arial"/>
              </a:rPr>
              <a:t>with </a:t>
            </a:r>
            <a:r>
              <a:rPr sz="3200" dirty="0">
                <a:latin typeface="Arial"/>
                <a:cs typeface="Arial"/>
              </a:rPr>
              <a:t>pyruvate molecules that were  produced </a:t>
            </a:r>
            <a:r>
              <a:rPr sz="3200" spc="-5" dirty="0">
                <a:latin typeface="Arial"/>
                <a:cs typeface="Arial"/>
              </a:rPr>
              <a:t>in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glycolysis</a:t>
            </a:r>
          </a:p>
          <a:p>
            <a:pPr marL="621665" marR="774065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latin typeface="Arial"/>
                <a:cs typeface="Arial"/>
              </a:rPr>
              <a:t>-requires </a:t>
            </a:r>
            <a:r>
              <a:rPr sz="3200" dirty="0">
                <a:latin typeface="Arial"/>
                <a:cs typeface="Arial"/>
              </a:rPr>
              <a:t>oxygen, thus </a:t>
            </a:r>
            <a:r>
              <a:rPr sz="3200" spc="-5" dirty="0">
                <a:latin typeface="Arial"/>
                <a:cs typeface="Arial"/>
              </a:rPr>
              <a:t>it is </a:t>
            </a:r>
            <a:r>
              <a:rPr sz="3200" dirty="0">
                <a:latin typeface="Arial"/>
                <a:cs typeface="Arial"/>
              </a:rPr>
              <a:t>part of  aerobic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respiration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object 2"/>
          <p:cNvSpPr txBox="1">
            <a:spLocks noGrp="1"/>
          </p:cNvSpPr>
          <p:nvPr>
            <p:ph type="title"/>
          </p:nvPr>
        </p:nvSpPr>
        <p:spPr>
          <a:xfrm>
            <a:off x="2133600" y="165818"/>
            <a:ext cx="4800600" cy="133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/>
              <a:t>The </a:t>
            </a:r>
            <a:r>
              <a:rPr sz="4400" b="1" spc="-5" dirty="0"/>
              <a:t>Kreb’s</a:t>
            </a:r>
            <a:r>
              <a:rPr sz="4400" b="1" spc="-55" dirty="0"/>
              <a:t> </a:t>
            </a:r>
            <a:r>
              <a:rPr sz="4400" b="1" dirty="0"/>
              <a:t>cycle</a:t>
            </a:r>
          </a:p>
        </p:txBody>
      </p:sp>
      <p:sp>
        <p:nvSpPr>
          <p:cNvPr id="1048757" name="object 3"/>
          <p:cNvSpPr/>
          <p:nvPr/>
        </p:nvSpPr>
        <p:spPr>
          <a:xfrm>
            <a:off x="1524000" y="1391919"/>
            <a:ext cx="6087109" cy="4856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object 2"/>
          <p:cNvSpPr txBox="1">
            <a:spLocks noGrp="1"/>
          </p:cNvSpPr>
          <p:nvPr>
            <p:ph type="title"/>
          </p:nvPr>
        </p:nvSpPr>
        <p:spPr>
          <a:xfrm>
            <a:off x="2101850" y="503555"/>
            <a:ext cx="4940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/>
              <a:t>The </a:t>
            </a:r>
            <a:r>
              <a:rPr sz="4400" b="1" spc="-5" dirty="0"/>
              <a:t>Kreb’s</a:t>
            </a:r>
            <a:r>
              <a:rPr sz="4400" b="1" spc="-55" dirty="0"/>
              <a:t> </a:t>
            </a:r>
            <a:r>
              <a:rPr sz="4400" b="1" dirty="0"/>
              <a:t>cycle</a:t>
            </a:r>
          </a:p>
        </p:txBody>
      </p:sp>
      <p:sp>
        <p:nvSpPr>
          <p:cNvPr id="1048759" name="object 3"/>
          <p:cNvSpPr txBox="1"/>
          <p:nvPr/>
        </p:nvSpPr>
        <p:spPr>
          <a:xfrm>
            <a:off x="293370" y="1532890"/>
            <a:ext cx="4940300" cy="251459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R="17780">
              <a:lnSpc>
                <a:spcPct val="120800"/>
              </a:lnSpc>
              <a:tabLst>
                <a:tab pos="522605" algn="l"/>
                <a:tab pos="2807970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457200" marR="17780" indent="-457200">
              <a:lnSpc>
                <a:spcPct val="120800"/>
              </a:lnSpc>
              <a:buFont typeface="Arial" panose="020B0604020202020204" pitchFamily="34" charset="0"/>
              <a:buChar char="•"/>
              <a:tabLst>
                <a:tab pos="522605" algn="l"/>
                <a:tab pos="2807970" algn="l"/>
              </a:tabLst>
            </a:pPr>
            <a:r>
              <a:rPr sz="3200" dirty="0">
                <a:latin typeface="Arial"/>
                <a:cs typeface="Arial"/>
              </a:rPr>
              <a:t>Products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	Krebs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cycle  2CO</a:t>
            </a:r>
            <a:r>
              <a:rPr sz="2775" baseline="-24024" dirty="0">
                <a:latin typeface="Arial"/>
                <a:cs typeface="Arial"/>
              </a:rPr>
              <a:t>2</a:t>
            </a:r>
            <a:endParaRPr lang="en-US" sz="2775" baseline="-24024" dirty="0">
              <a:latin typeface="Arial"/>
              <a:cs typeface="Arial"/>
            </a:endParaRPr>
          </a:p>
          <a:p>
            <a:pPr marR="17780">
              <a:lnSpc>
                <a:spcPct val="120800"/>
              </a:lnSpc>
              <a:tabLst>
                <a:tab pos="522605" algn="l"/>
                <a:tab pos="2807970" algn="l"/>
              </a:tabLst>
            </a:pPr>
            <a:r>
              <a:rPr lang="en-US" sz="3200" spc="-5" dirty="0">
                <a:latin typeface="Arial"/>
                <a:cs typeface="Arial"/>
              </a:rPr>
              <a:t>    </a:t>
            </a:r>
            <a:r>
              <a:rPr sz="3200" spc="-5" dirty="0">
                <a:latin typeface="Arial"/>
                <a:cs typeface="Arial"/>
              </a:rPr>
              <a:t>1ATP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48760" name="object 4"/>
          <p:cNvSpPr txBox="1"/>
          <p:nvPr/>
        </p:nvSpPr>
        <p:spPr>
          <a:xfrm>
            <a:off x="766032" y="3925313"/>
            <a:ext cx="2351405" cy="141732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30"/>
              </a:spcBef>
            </a:pPr>
            <a:r>
              <a:rPr sz="3200" dirty="0">
                <a:latin typeface="Arial"/>
                <a:cs typeface="Arial"/>
              </a:rPr>
              <a:t>1FADH</a:t>
            </a:r>
            <a:r>
              <a:rPr sz="2775" baseline="-24024" dirty="0">
                <a:latin typeface="Arial"/>
                <a:cs typeface="Arial"/>
              </a:rPr>
              <a:t>2</a:t>
            </a:r>
          </a:p>
          <a:p>
            <a:pPr marL="38100">
              <a:lnSpc>
                <a:spcPct val="100000"/>
              </a:lnSpc>
              <a:spcBef>
                <a:spcPts val="1330"/>
              </a:spcBef>
            </a:pPr>
            <a:r>
              <a:rPr sz="3200" dirty="0">
                <a:latin typeface="Arial"/>
                <a:cs typeface="Arial"/>
              </a:rPr>
              <a:t>3NADH +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H</a:t>
            </a:r>
            <a:r>
              <a:rPr sz="2775" spc="7" baseline="28528" dirty="0">
                <a:latin typeface="Arial"/>
                <a:cs typeface="Arial"/>
              </a:rPr>
              <a:t>+</a:t>
            </a:r>
            <a:endParaRPr sz="2775" baseline="28528" dirty="0">
              <a:latin typeface="Arial"/>
              <a:cs typeface="Arial"/>
            </a:endParaRPr>
          </a:p>
        </p:txBody>
      </p:sp>
      <p:sp>
        <p:nvSpPr>
          <p:cNvPr id="1048761" name="object 5"/>
          <p:cNvSpPr/>
          <p:nvPr/>
        </p:nvSpPr>
        <p:spPr>
          <a:xfrm>
            <a:off x="3352800" y="2895600"/>
            <a:ext cx="762000" cy="2133600"/>
          </a:xfrm>
          <a:custGeom>
            <a:avLst/>
            <a:gdLst/>
            <a:ahLst/>
            <a:cxnLst/>
            <a:rect l="l" t="t" r="r" b="b"/>
            <a:pathLst>
              <a:path w="762000" h="2133600">
                <a:moveTo>
                  <a:pt x="0" y="0"/>
                </a:moveTo>
                <a:lnTo>
                  <a:pt x="56959" y="2578"/>
                </a:lnTo>
                <a:lnTo>
                  <a:pt x="112775" y="9956"/>
                </a:lnTo>
                <a:lnTo>
                  <a:pt x="166306" y="21602"/>
                </a:lnTo>
                <a:lnTo>
                  <a:pt x="216407" y="36982"/>
                </a:lnTo>
                <a:lnTo>
                  <a:pt x="261937" y="55562"/>
                </a:lnTo>
                <a:lnTo>
                  <a:pt x="301751" y="76809"/>
                </a:lnTo>
                <a:lnTo>
                  <a:pt x="334708" y="100190"/>
                </a:lnTo>
                <a:lnTo>
                  <a:pt x="375475" y="151218"/>
                </a:lnTo>
                <a:lnTo>
                  <a:pt x="381000" y="177800"/>
                </a:lnTo>
                <a:lnTo>
                  <a:pt x="381000" y="889000"/>
                </a:lnTo>
                <a:lnTo>
                  <a:pt x="386524" y="915581"/>
                </a:lnTo>
                <a:lnTo>
                  <a:pt x="427291" y="966609"/>
                </a:lnTo>
                <a:lnTo>
                  <a:pt x="460248" y="989990"/>
                </a:lnTo>
                <a:lnTo>
                  <a:pt x="500062" y="1011237"/>
                </a:lnTo>
                <a:lnTo>
                  <a:pt x="545591" y="1029817"/>
                </a:lnTo>
                <a:lnTo>
                  <a:pt x="595693" y="1045197"/>
                </a:lnTo>
                <a:lnTo>
                  <a:pt x="649223" y="1056843"/>
                </a:lnTo>
                <a:lnTo>
                  <a:pt x="705040" y="1064221"/>
                </a:lnTo>
                <a:lnTo>
                  <a:pt x="762000" y="1066800"/>
                </a:lnTo>
                <a:lnTo>
                  <a:pt x="705040" y="1069378"/>
                </a:lnTo>
                <a:lnTo>
                  <a:pt x="649224" y="1076756"/>
                </a:lnTo>
                <a:lnTo>
                  <a:pt x="595693" y="1088402"/>
                </a:lnTo>
                <a:lnTo>
                  <a:pt x="545592" y="1103782"/>
                </a:lnTo>
                <a:lnTo>
                  <a:pt x="500062" y="1122362"/>
                </a:lnTo>
                <a:lnTo>
                  <a:pt x="460248" y="1143609"/>
                </a:lnTo>
                <a:lnTo>
                  <a:pt x="427291" y="1166990"/>
                </a:lnTo>
                <a:lnTo>
                  <a:pt x="386524" y="1218018"/>
                </a:lnTo>
                <a:lnTo>
                  <a:pt x="381000" y="1244600"/>
                </a:lnTo>
                <a:lnTo>
                  <a:pt x="381000" y="1955800"/>
                </a:lnTo>
                <a:lnTo>
                  <a:pt x="375475" y="1982381"/>
                </a:lnTo>
                <a:lnTo>
                  <a:pt x="334708" y="2033409"/>
                </a:lnTo>
                <a:lnTo>
                  <a:pt x="301751" y="2056790"/>
                </a:lnTo>
                <a:lnTo>
                  <a:pt x="261937" y="2078037"/>
                </a:lnTo>
                <a:lnTo>
                  <a:pt x="216408" y="2096617"/>
                </a:lnTo>
                <a:lnTo>
                  <a:pt x="166306" y="2111997"/>
                </a:lnTo>
                <a:lnTo>
                  <a:pt x="112776" y="2123643"/>
                </a:lnTo>
                <a:lnTo>
                  <a:pt x="56959" y="2131021"/>
                </a:lnTo>
                <a:lnTo>
                  <a:pt x="0" y="21336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2" name="object 6"/>
          <p:cNvSpPr txBox="1"/>
          <p:nvPr/>
        </p:nvSpPr>
        <p:spPr>
          <a:xfrm>
            <a:off x="4192270" y="3843020"/>
            <a:ext cx="3618229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Per </a:t>
            </a:r>
            <a:r>
              <a:rPr sz="2400" dirty="0">
                <a:latin typeface="Arial"/>
                <a:cs typeface="Arial"/>
              </a:rPr>
              <a:t>turn of </a:t>
            </a:r>
            <a:r>
              <a:rPr sz="2400" spc="-5" dirty="0">
                <a:latin typeface="Arial"/>
                <a:cs typeface="Arial"/>
              </a:rPr>
              <a:t>the Krebs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cycle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object 2"/>
          <p:cNvSpPr txBox="1">
            <a:spLocks noGrp="1"/>
          </p:cNvSpPr>
          <p:nvPr>
            <p:ph type="title"/>
          </p:nvPr>
        </p:nvSpPr>
        <p:spPr>
          <a:xfrm>
            <a:off x="-533400" y="293361"/>
            <a:ext cx="9677400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8085" marR="5080" indent="-1045210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Oxidative Phosphorylation and </a:t>
            </a:r>
            <a:r>
              <a:rPr lang="en-US" b="1" spc="-5" dirty="0"/>
              <a:t>     </a:t>
            </a:r>
            <a:r>
              <a:rPr b="1" spc="-5" dirty="0"/>
              <a:t>the  Electron Transport</a:t>
            </a:r>
            <a:r>
              <a:rPr b="1" dirty="0"/>
              <a:t> </a:t>
            </a:r>
            <a:r>
              <a:rPr b="1" spc="-5" dirty="0"/>
              <a:t>Chain</a:t>
            </a:r>
          </a:p>
        </p:txBody>
      </p:sp>
      <p:sp>
        <p:nvSpPr>
          <p:cNvPr id="1048764" name="object 3"/>
          <p:cNvSpPr txBox="1"/>
          <p:nvPr/>
        </p:nvSpPr>
        <p:spPr>
          <a:xfrm>
            <a:off x="534669" y="1532890"/>
            <a:ext cx="7267575" cy="26543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900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General electron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pathway</a:t>
            </a:r>
            <a:endParaRPr sz="3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Arial"/>
                <a:cs typeface="Arial"/>
              </a:rPr>
              <a:t>food→NADH→ETC→oxygen</a:t>
            </a:r>
            <a:endParaRPr sz="2800">
              <a:latin typeface="Arial"/>
              <a:cs typeface="Arial"/>
            </a:endParaRPr>
          </a:p>
          <a:p>
            <a:pPr marL="509905" marR="5080" indent="-509905">
              <a:lnSpc>
                <a:spcPct val="99900"/>
              </a:lnSpc>
              <a:spcBef>
                <a:spcPts val="800"/>
              </a:spcBef>
              <a:buAutoNum type="alphaUcPeriod" startAt="2"/>
              <a:tabLst>
                <a:tab pos="509905" algn="l"/>
              </a:tabLst>
            </a:pPr>
            <a:r>
              <a:rPr sz="3200" spc="-5" dirty="0">
                <a:latin typeface="Arial"/>
                <a:cs typeface="Arial"/>
              </a:rPr>
              <a:t>ETC is </a:t>
            </a:r>
            <a:r>
              <a:rPr sz="3200" dirty="0">
                <a:latin typeface="Arial"/>
                <a:cs typeface="Arial"/>
              </a:rPr>
              <a:t>a series of </a:t>
            </a:r>
            <a:r>
              <a:rPr sz="3200" spc="-5" dirty="0">
                <a:latin typeface="Arial"/>
                <a:cs typeface="Arial"/>
              </a:rPr>
              <a:t>electron </a:t>
            </a:r>
            <a:r>
              <a:rPr sz="3200" dirty="0">
                <a:latin typeface="Arial"/>
                <a:cs typeface="Arial"/>
              </a:rPr>
              <a:t>carriers  located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 inner </a:t>
            </a:r>
            <a:r>
              <a:rPr sz="3200" spc="-5" dirty="0">
                <a:latin typeface="Arial"/>
                <a:cs typeface="Arial"/>
              </a:rPr>
              <a:t>membrane </a:t>
            </a:r>
            <a:r>
              <a:rPr sz="3200" dirty="0">
                <a:latin typeface="Arial"/>
                <a:cs typeface="Arial"/>
              </a:rPr>
              <a:t>of the  </a:t>
            </a:r>
            <a:r>
              <a:rPr sz="3200" spc="-5" dirty="0">
                <a:latin typeface="Arial"/>
                <a:cs typeface="Arial"/>
              </a:rPr>
              <a:t>mitochondria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object 2"/>
          <p:cNvSpPr txBox="1"/>
          <p:nvPr/>
        </p:nvSpPr>
        <p:spPr>
          <a:xfrm>
            <a:off x="685800" y="1828800"/>
            <a:ext cx="7740014" cy="50620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465" marR="17780" indent="-545465">
              <a:lnSpc>
                <a:spcPct val="120800"/>
              </a:lnSpc>
              <a:spcBef>
                <a:spcPts val="100"/>
              </a:spcBef>
              <a:buFont typeface="Arial"/>
              <a:buAutoNum type="alphaUcPeriod" startAt="3"/>
              <a:tabLst>
                <a:tab pos="545465" algn="l"/>
              </a:tabLst>
            </a:pPr>
            <a:r>
              <a:rPr sz="3200" dirty="0">
                <a:latin typeface="Arial"/>
                <a:cs typeface="Arial"/>
              </a:rPr>
              <a:t>NADH supplies </a:t>
            </a:r>
            <a:r>
              <a:rPr sz="3200" spc="-5" dirty="0">
                <a:latin typeface="Arial"/>
                <a:cs typeface="Arial"/>
              </a:rPr>
              <a:t>two </a:t>
            </a:r>
            <a:r>
              <a:rPr sz="3200" dirty="0">
                <a:latin typeface="Arial"/>
                <a:cs typeface="Arial"/>
              </a:rPr>
              <a:t>electrons </a:t>
            </a:r>
            <a:r>
              <a:rPr sz="3200" spc="-5" dirty="0">
                <a:latin typeface="Arial"/>
                <a:cs typeface="Arial"/>
              </a:rPr>
              <a:t>to the ETC  NAD</a:t>
            </a:r>
            <a:r>
              <a:rPr sz="2775" spc="-7" baseline="28528" dirty="0">
                <a:latin typeface="Arial"/>
                <a:cs typeface="Arial"/>
              </a:rPr>
              <a:t>+ </a:t>
            </a:r>
            <a:r>
              <a:rPr sz="3200" dirty="0">
                <a:latin typeface="Arial"/>
                <a:cs typeface="Arial"/>
              </a:rPr>
              <a:t>+ 2H→ NADH +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H</a:t>
            </a:r>
            <a:r>
              <a:rPr sz="2775" spc="7" baseline="28528" dirty="0">
                <a:latin typeface="Arial"/>
                <a:cs typeface="Arial"/>
              </a:rPr>
              <a:t>+</a:t>
            </a:r>
            <a:endParaRPr sz="2775" baseline="28528" dirty="0">
              <a:latin typeface="Arial"/>
              <a:cs typeface="Arial"/>
            </a:endParaRPr>
          </a:p>
          <a:p>
            <a:pPr marL="367665" marR="354330" indent="-342900">
              <a:lnSpc>
                <a:spcPct val="100000"/>
              </a:lnSpc>
              <a:spcBef>
                <a:spcPts val="800"/>
              </a:spcBef>
              <a:buAutoNum type="alphaUcPeriod" startAt="3"/>
              <a:tabLst>
                <a:tab pos="545465" algn="l"/>
              </a:tabLst>
            </a:pP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ETC electrons move through the  chain reducing and oxidizing </a:t>
            </a:r>
            <a:r>
              <a:rPr sz="3200" spc="-5" dirty="0">
                <a:latin typeface="Arial"/>
                <a:cs typeface="Arial"/>
              </a:rPr>
              <a:t>the  molecules </a:t>
            </a:r>
            <a:r>
              <a:rPr sz="3200" dirty="0">
                <a:latin typeface="Arial"/>
                <a:cs typeface="Arial"/>
              </a:rPr>
              <a:t>as they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pass</a:t>
            </a:r>
          </a:p>
          <a:p>
            <a:pPr marL="521970" indent="-497205">
              <a:lnSpc>
                <a:spcPct val="100000"/>
              </a:lnSpc>
              <a:spcBef>
                <a:spcPts val="790"/>
              </a:spcBef>
              <a:buAutoNum type="alphaUcPeriod" startAt="3"/>
              <a:tabLst>
                <a:tab pos="522605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ETC is </a:t>
            </a:r>
            <a:r>
              <a:rPr sz="3200" dirty="0">
                <a:latin typeface="Arial"/>
                <a:cs typeface="Arial"/>
              </a:rPr>
              <a:t>made </a:t>
            </a:r>
            <a:r>
              <a:rPr sz="3200" spc="-5" dirty="0">
                <a:latin typeface="Arial"/>
                <a:cs typeface="Arial"/>
              </a:rPr>
              <a:t>mostly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proteins</a:t>
            </a:r>
          </a:p>
          <a:p>
            <a:pPr marL="367665" marR="1082040" indent="-342900">
              <a:lnSpc>
                <a:spcPct val="100000"/>
              </a:lnSpc>
              <a:spcBef>
                <a:spcPts val="800"/>
              </a:spcBef>
              <a:buAutoNum type="alphaUcPeriod" startAt="3"/>
              <a:tabLst>
                <a:tab pos="499109" algn="l"/>
              </a:tabLst>
            </a:pPr>
            <a:r>
              <a:rPr sz="3200" dirty="0">
                <a:latin typeface="Arial"/>
                <a:cs typeface="Arial"/>
              </a:rPr>
              <a:t>The NADH </a:t>
            </a:r>
            <a:r>
              <a:rPr sz="3200" spc="-5" dirty="0">
                <a:latin typeface="Arial"/>
                <a:cs typeface="Arial"/>
              </a:rPr>
              <a:t>molecules </a:t>
            </a:r>
            <a:r>
              <a:rPr sz="3200" dirty="0">
                <a:latin typeface="Arial"/>
                <a:cs typeface="Arial"/>
              </a:rPr>
              <a:t>transport </a:t>
            </a:r>
            <a:r>
              <a:rPr sz="3200" spc="-5" dirty="0">
                <a:latin typeface="Arial"/>
                <a:cs typeface="Arial"/>
              </a:rPr>
              <a:t>the  </a:t>
            </a:r>
            <a:r>
              <a:rPr sz="3200" dirty="0">
                <a:latin typeface="Arial"/>
                <a:cs typeface="Arial"/>
              </a:rPr>
              <a:t>electrons to the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ETC</a:t>
            </a:r>
          </a:p>
          <a:p>
            <a:pPr marL="367665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latin typeface="Arial"/>
                <a:cs typeface="Arial"/>
              </a:rPr>
              <a:t>-FADH</a:t>
            </a:r>
            <a:r>
              <a:rPr sz="2775" spc="-7" baseline="-24024" dirty="0">
                <a:latin typeface="Arial"/>
                <a:cs typeface="Arial"/>
              </a:rPr>
              <a:t>2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added at a lower energy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level</a:t>
            </a:r>
          </a:p>
        </p:txBody>
      </p:sp>
      <p:sp>
        <p:nvSpPr>
          <p:cNvPr id="1048766" name="object 3"/>
          <p:cNvSpPr txBox="1">
            <a:spLocks noGrp="1"/>
          </p:cNvSpPr>
          <p:nvPr>
            <p:ph type="title"/>
          </p:nvPr>
        </p:nvSpPr>
        <p:spPr>
          <a:xfrm>
            <a:off x="-685800" y="247315"/>
            <a:ext cx="9829800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4285" marR="5080" indent="-1045210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Oxidative Phosphorylation and </a:t>
            </a:r>
            <a:r>
              <a:rPr b="1" dirty="0"/>
              <a:t>the  </a:t>
            </a:r>
            <a:r>
              <a:rPr b="1" spc="-5" dirty="0"/>
              <a:t>Electron Transport</a:t>
            </a:r>
            <a:r>
              <a:rPr b="1" dirty="0"/>
              <a:t> </a:t>
            </a:r>
            <a:r>
              <a:rPr b="1" spc="-5" dirty="0"/>
              <a:t>Chain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object 2"/>
          <p:cNvSpPr txBox="1"/>
          <p:nvPr/>
        </p:nvSpPr>
        <p:spPr>
          <a:xfrm>
            <a:off x="534669" y="1634490"/>
            <a:ext cx="7618095" cy="2627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98805" indent="-342900">
              <a:lnSpc>
                <a:spcPct val="100000"/>
              </a:lnSpc>
              <a:spcBef>
                <a:spcPts val="100"/>
              </a:spcBef>
              <a:buFont typeface="Arial"/>
              <a:buAutoNum type="alphaUcPeriod" startAt="7"/>
              <a:tabLst>
                <a:tab pos="554990" algn="l"/>
              </a:tabLst>
            </a:pPr>
            <a:r>
              <a:rPr sz="3200" dirty="0">
                <a:latin typeface="Arial"/>
                <a:cs typeface="Arial"/>
              </a:rPr>
              <a:t>The electrons move down the  mitochondrial membrane through the  </a:t>
            </a:r>
            <a:r>
              <a:rPr sz="3200" spc="-5" dirty="0">
                <a:latin typeface="Arial"/>
                <a:cs typeface="Arial"/>
              </a:rPr>
              <a:t>electron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carriers</a:t>
            </a:r>
            <a:endParaRPr sz="3200">
              <a:latin typeface="Arial"/>
              <a:cs typeface="Arial"/>
            </a:endParaRPr>
          </a:p>
          <a:p>
            <a:pPr marL="532130" indent="-520065">
              <a:lnSpc>
                <a:spcPct val="100000"/>
              </a:lnSpc>
              <a:spcBef>
                <a:spcPts val="800"/>
              </a:spcBef>
              <a:buAutoNum type="alphaUcPeriod" startAt="7"/>
              <a:tabLst>
                <a:tab pos="532765" algn="l"/>
              </a:tabLst>
            </a:pPr>
            <a:r>
              <a:rPr sz="3200" dirty="0">
                <a:latin typeface="Arial"/>
                <a:cs typeface="Arial"/>
              </a:rPr>
              <a:t>A concentration gradient </a:t>
            </a:r>
            <a:r>
              <a:rPr sz="3200" spc="-5" dirty="0">
                <a:latin typeface="Arial"/>
                <a:cs typeface="Arial"/>
              </a:rPr>
              <a:t>is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generated</a:t>
            </a:r>
            <a:endParaRPr sz="3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latin typeface="Arial"/>
                <a:cs typeface="Arial"/>
              </a:rPr>
              <a:t>-positive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intermembrane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space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768" name="object 3"/>
          <p:cNvSpPr txBox="1">
            <a:spLocks noGrp="1"/>
          </p:cNvSpPr>
          <p:nvPr>
            <p:ph type="title"/>
          </p:nvPr>
        </p:nvSpPr>
        <p:spPr>
          <a:xfrm>
            <a:off x="-838200" y="171115"/>
            <a:ext cx="9829800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8185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9898"/>
                </a:solidFill>
                <a:hlinkClick r:id="rId2"/>
              </a:rPr>
              <a:t>Oxidative Phosphorylation </a:t>
            </a:r>
            <a:r>
              <a:rPr b="1" spc="-5" dirty="0">
                <a:solidFill>
                  <a:srgbClr val="009898"/>
                </a:solidFill>
              </a:rPr>
              <a:t> </a:t>
            </a:r>
            <a:r>
              <a:rPr b="1" spc="-5" dirty="0">
                <a:solidFill>
                  <a:srgbClr val="009898"/>
                </a:solidFill>
                <a:hlinkClick r:id="rId2"/>
              </a:rPr>
              <a:t>and </a:t>
            </a:r>
            <a:r>
              <a:rPr b="1" dirty="0">
                <a:solidFill>
                  <a:srgbClr val="009898"/>
                </a:solidFill>
                <a:hlinkClick r:id="rId2"/>
              </a:rPr>
              <a:t>the Electron </a:t>
            </a:r>
            <a:r>
              <a:rPr b="1" spc="-5" dirty="0">
                <a:solidFill>
                  <a:srgbClr val="009898"/>
                </a:solidFill>
                <a:hlinkClick r:id="rId2"/>
              </a:rPr>
              <a:t>Transport</a:t>
            </a:r>
            <a:r>
              <a:rPr b="1" spc="-50" dirty="0">
                <a:solidFill>
                  <a:srgbClr val="009898"/>
                </a:solidFill>
                <a:hlinkClick r:id="rId2"/>
              </a:rPr>
              <a:t> </a:t>
            </a:r>
            <a:r>
              <a:rPr b="1" spc="-10" dirty="0">
                <a:solidFill>
                  <a:srgbClr val="009898"/>
                </a:solidFill>
                <a:hlinkClick r:id="rId2"/>
              </a:rPr>
              <a:t>Chain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object 2"/>
          <p:cNvSpPr txBox="1"/>
          <p:nvPr/>
        </p:nvSpPr>
        <p:spPr>
          <a:xfrm>
            <a:off x="496569" y="1634490"/>
            <a:ext cx="8227059" cy="412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0" marR="17780" indent="-812800">
              <a:lnSpc>
                <a:spcPct val="100000"/>
              </a:lnSpc>
              <a:spcBef>
                <a:spcPts val="100"/>
              </a:spcBef>
              <a:tabLst>
                <a:tab pos="862965" algn="l"/>
              </a:tabLst>
            </a:pPr>
            <a:r>
              <a:rPr sz="3200" dirty="0">
                <a:latin typeface="Arial"/>
                <a:cs typeface="Arial"/>
              </a:rPr>
              <a:t>I.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At the </a:t>
            </a:r>
            <a:r>
              <a:rPr sz="3200" dirty="0">
                <a:latin typeface="Arial"/>
                <a:cs typeface="Arial"/>
              </a:rPr>
              <a:t>end of </a:t>
            </a:r>
            <a:r>
              <a:rPr sz="3200" spc="-5" dirty="0">
                <a:latin typeface="Arial"/>
                <a:cs typeface="Arial"/>
              </a:rPr>
              <a:t>the ETC </a:t>
            </a:r>
            <a:r>
              <a:rPr sz="3200" dirty="0">
                <a:latin typeface="Arial"/>
                <a:cs typeface="Arial"/>
              </a:rPr>
              <a:t>oxygen accepts  hydrogen and one electron to </a:t>
            </a:r>
            <a:r>
              <a:rPr sz="3200" spc="-5" dirty="0">
                <a:latin typeface="Arial"/>
                <a:cs typeface="Arial"/>
              </a:rPr>
              <a:t>form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water</a:t>
            </a:r>
            <a:endParaRPr sz="3200" dirty="0">
              <a:latin typeface="Arial"/>
              <a:cs typeface="Arial"/>
            </a:endParaRPr>
          </a:p>
          <a:p>
            <a:pPr marL="480059" marR="178435" indent="-480059">
              <a:lnSpc>
                <a:spcPct val="100000"/>
              </a:lnSpc>
              <a:spcBef>
                <a:spcPts val="800"/>
              </a:spcBef>
              <a:buAutoNum type="alphaUcPeriod" startAt="10"/>
              <a:tabLst>
                <a:tab pos="480059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5" dirty="0">
                <a:latin typeface="Arial"/>
                <a:cs typeface="Arial"/>
              </a:rPr>
              <a:t>H</a:t>
            </a:r>
            <a:r>
              <a:rPr sz="2775" spc="7" baseline="28528" dirty="0">
                <a:latin typeface="Arial"/>
                <a:cs typeface="Arial"/>
              </a:rPr>
              <a:t>+ </a:t>
            </a:r>
            <a:r>
              <a:rPr sz="3200" spc="-5" dirty="0">
                <a:latin typeface="Arial"/>
                <a:cs typeface="Arial"/>
              </a:rPr>
              <a:t>ions </a:t>
            </a:r>
            <a:r>
              <a:rPr sz="3200" dirty="0">
                <a:latin typeface="Arial"/>
                <a:cs typeface="Arial"/>
              </a:rPr>
              <a:t>that passed through </a:t>
            </a:r>
            <a:r>
              <a:rPr sz="3200" spc="-5" dirty="0">
                <a:latin typeface="Arial"/>
                <a:cs typeface="Arial"/>
              </a:rPr>
              <a:t>the  proteins into the </a:t>
            </a:r>
            <a:r>
              <a:rPr sz="3200" dirty="0">
                <a:latin typeface="Arial"/>
                <a:cs typeface="Arial"/>
              </a:rPr>
              <a:t>cytoplasm </a:t>
            </a:r>
            <a:r>
              <a:rPr sz="3200" spc="-5" dirty="0">
                <a:latin typeface="Arial"/>
                <a:cs typeface="Arial"/>
              </a:rPr>
              <a:t>flow </a:t>
            </a:r>
            <a:r>
              <a:rPr sz="3200" dirty="0">
                <a:latin typeface="Arial"/>
                <a:cs typeface="Arial"/>
              </a:rPr>
              <a:t>through  ATP synthase </a:t>
            </a:r>
            <a:r>
              <a:rPr sz="3200" spc="-5" dirty="0">
                <a:latin typeface="Arial"/>
                <a:cs typeface="Arial"/>
              </a:rPr>
              <a:t>into the mitochondrial  matrix</a:t>
            </a:r>
            <a:endParaRPr sz="3200" dirty="0">
              <a:latin typeface="Arial"/>
              <a:cs typeface="Arial"/>
            </a:endParaRPr>
          </a:p>
          <a:p>
            <a:pPr marL="548005" marR="316865" indent="-548005">
              <a:lnSpc>
                <a:spcPct val="100000"/>
              </a:lnSpc>
              <a:spcBef>
                <a:spcPts val="790"/>
              </a:spcBef>
              <a:buAutoNum type="alphaUcPeriod" startAt="10"/>
              <a:tabLst>
                <a:tab pos="548005" algn="l"/>
              </a:tabLst>
            </a:pPr>
            <a:r>
              <a:rPr sz="3200" dirty="0">
                <a:latin typeface="Arial"/>
                <a:cs typeface="Arial"/>
              </a:rPr>
              <a:t>The energy generated by the proton  </a:t>
            </a:r>
            <a:r>
              <a:rPr sz="3200" spc="-5" dirty="0">
                <a:latin typeface="Arial"/>
                <a:cs typeface="Arial"/>
              </a:rPr>
              <a:t>movement </a:t>
            </a:r>
            <a:r>
              <a:rPr sz="3200" dirty="0">
                <a:latin typeface="Arial"/>
                <a:cs typeface="Arial"/>
              </a:rPr>
              <a:t>creates ATP by </a:t>
            </a:r>
            <a:r>
              <a:rPr sz="3200" spc="-5" dirty="0">
                <a:latin typeface="Arial"/>
                <a:cs typeface="Arial"/>
              </a:rPr>
              <a:t>joining </a:t>
            </a:r>
            <a:r>
              <a:rPr sz="3200" dirty="0">
                <a:latin typeface="Arial"/>
                <a:cs typeface="Arial"/>
              </a:rPr>
              <a:t>ADP  and 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2775" spc="-7" baseline="-24024" dirty="0">
                <a:latin typeface="Arial"/>
                <a:cs typeface="Arial"/>
              </a:rPr>
              <a:t>i</a:t>
            </a:r>
            <a:endParaRPr sz="2775" baseline="-24024" dirty="0">
              <a:latin typeface="Arial"/>
              <a:cs typeface="Arial"/>
            </a:endParaRPr>
          </a:p>
        </p:txBody>
      </p:sp>
      <p:sp>
        <p:nvSpPr>
          <p:cNvPr id="1048770" name="object 3"/>
          <p:cNvSpPr txBox="1">
            <a:spLocks noGrp="1"/>
          </p:cNvSpPr>
          <p:nvPr>
            <p:ph type="title"/>
          </p:nvPr>
        </p:nvSpPr>
        <p:spPr>
          <a:xfrm>
            <a:off x="0" y="-34976"/>
            <a:ext cx="9067800" cy="1803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8085" marR="5080" indent="-1045210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Oxidative Phosphorylation </a:t>
            </a:r>
            <a:r>
              <a:rPr lang="en-US" b="1" spc="-5" dirty="0"/>
              <a:t>AND </a:t>
            </a:r>
            <a:r>
              <a:rPr b="1" spc="-5" dirty="0"/>
              <a:t>the</a:t>
            </a:r>
            <a:r>
              <a:rPr lang="en-US" b="1" spc="-5" dirty="0"/>
              <a:t> </a:t>
            </a:r>
            <a:r>
              <a:rPr b="1" spc="-5" dirty="0"/>
              <a:t>Electron Transport</a:t>
            </a:r>
            <a:r>
              <a:rPr lang="en-US" b="1" spc="-5" dirty="0"/>
              <a:t> </a:t>
            </a:r>
            <a:r>
              <a:rPr b="1" spc="-5" dirty="0"/>
              <a:t>Chain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object 2"/>
          <p:cNvSpPr txBox="1"/>
          <p:nvPr/>
        </p:nvSpPr>
        <p:spPr>
          <a:xfrm>
            <a:off x="534669" y="1532890"/>
            <a:ext cx="7839709" cy="42786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en-US" sz="3200" spc="-5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. </a:t>
            </a:r>
            <a:r>
              <a:rPr sz="3200" dirty="0">
                <a:latin typeface="Arial"/>
                <a:cs typeface="Arial"/>
              </a:rPr>
              <a:t>If no oxygen </a:t>
            </a:r>
            <a:r>
              <a:rPr sz="3200" spc="-5" dirty="0">
                <a:latin typeface="Arial"/>
                <a:cs typeface="Arial"/>
              </a:rPr>
              <a:t>is available the </a:t>
            </a:r>
            <a:r>
              <a:rPr sz="3200" dirty="0">
                <a:latin typeface="Arial"/>
                <a:cs typeface="Arial"/>
              </a:rPr>
              <a:t>ETC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stops</a:t>
            </a:r>
          </a:p>
          <a:p>
            <a:pPr marL="354965" marR="5080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latin typeface="Arial"/>
                <a:cs typeface="Arial"/>
              </a:rPr>
              <a:t>-NADH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not converted back to NAD+,  and FADH2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not converted back </a:t>
            </a:r>
            <a:r>
              <a:rPr sz="3200" spc="-5" dirty="0">
                <a:latin typeface="Arial"/>
                <a:cs typeface="Arial"/>
              </a:rPr>
              <a:t>to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FAD</a:t>
            </a:r>
            <a:endParaRPr sz="3200" dirty="0">
              <a:latin typeface="Arial"/>
              <a:cs typeface="Arial"/>
            </a:endParaRPr>
          </a:p>
          <a:p>
            <a:pPr marL="354965" marR="704850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latin typeface="Arial"/>
                <a:cs typeface="Arial"/>
              </a:rPr>
              <a:t>-If </a:t>
            </a:r>
            <a:r>
              <a:rPr sz="3200" dirty="0">
                <a:latin typeface="Arial"/>
                <a:cs typeface="Arial"/>
              </a:rPr>
              <a:t>no NAD+ </a:t>
            </a:r>
            <a:r>
              <a:rPr sz="3200" spc="-5" dirty="0">
                <a:latin typeface="Arial"/>
                <a:cs typeface="Arial"/>
              </a:rPr>
              <a:t>is available for oxidative  </a:t>
            </a:r>
            <a:r>
              <a:rPr sz="3200" dirty="0">
                <a:latin typeface="Arial"/>
                <a:cs typeface="Arial"/>
              </a:rPr>
              <a:t>decarboxylation </a:t>
            </a:r>
            <a:r>
              <a:rPr sz="3200" spc="-5" dirty="0">
                <a:latin typeface="Arial"/>
                <a:cs typeface="Arial"/>
              </a:rPr>
              <a:t>(the link </a:t>
            </a:r>
            <a:r>
              <a:rPr sz="3200" dirty="0">
                <a:latin typeface="Arial"/>
                <a:cs typeface="Arial"/>
              </a:rPr>
              <a:t>reaction) </a:t>
            </a:r>
            <a:r>
              <a:rPr sz="3200" spc="-5" dirty="0">
                <a:latin typeface="Arial"/>
                <a:cs typeface="Arial"/>
              </a:rPr>
              <a:t>the  </a:t>
            </a:r>
            <a:r>
              <a:rPr sz="3200" dirty="0">
                <a:latin typeface="Arial"/>
                <a:cs typeface="Arial"/>
              </a:rPr>
              <a:t>Krebs cycle cannot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occur</a:t>
            </a:r>
          </a:p>
          <a:p>
            <a:pPr marL="354965" marR="157480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latin typeface="Arial"/>
                <a:cs typeface="Arial"/>
              </a:rPr>
              <a:t>-Glycolysis </a:t>
            </a:r>
            <a:r>
              <a:rPr sz="3200" dirty="0">
                <a:latin typeface="Arial"/>
                <a:cs typeface="Arial"/>
              </a:rPr>
              <a:t>continues because oxygen </a:t>
            </a:r>
            <a:r>
              <a:rPr sz="3200" spc="-5" dirty="0">
                <a:latin typeface="Arial"/>
                <a:cs typeface="Arial"/>
              </a:rPr>
              <a:t>is  </a:t>
            </a:r>
            <a:r>
              <a:rPr sz="3200" dirty="0">
                <a:latin typeface="Arial"/>
                <a:cs typeface="Arial"/>
              </a:rPr>
              <a:t>not</a:t>
            </a:r>
            <a:r>
              <a:rPr sz="3200" spc="-5" dirty="0">
                <a:latin typeface="Arial"/>
                <a:cs typeface="Arial"/>
              </a:rPr>
              <a:t> required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48772" name="object 3"/>
          <p:cNvSpPr txBox="1">
            <a:spLocks noGrp="1"/>
          </p:cNvSpPr>
          <p:nvPr>
            <p:ph type="title"/>
          </p:nvPr>
        </p:nvSpPr>
        <p:spPr>
          <a:xfrm>
            <a:off x="-1066800" y="243840"/>
            <a:ext cx="10210800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8185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9898"/>
                </a:solidFill>
                <a:hlinkClick r:id="rId2"/>
              </a:rPr>
              <a:t>Oxidative Phosphorylation </a:t>
            </a:r>
            <a:r>
              <a:rPr b="1" spc="-5" dirty="0">
                <a:solidFill>
                  <a:srgbClr val="009898"/>
                </a:solidFill>
              </a:rPr>
              <a:t> </a:t>
            </a:r>
            <a:r>
              <a:rPr b="1" spc="-5" dirty="0">
                <a:solidFill>
                  <a:srgbClr val="009898"/>
                </a:solidFill>
                <a:hlinkClick r:id="rId2"/>
              </a:rPr>
              <a:t>and </a:t>
            </a:r>
            <a:r>
              <a:rPr b="1" dirty="0">
                <a:solidFill>
                  <a:srgbClr val="009898"/>
                </a:solidFill>
                <a:hlinkClick r:id="rId2"/>
              </a:rPr>
              <a:t>the Electron </a:t>
            </a:r>
            <a:r>
              <a:rPr b="1" spc="-5" dirty="0">
                <a:solidFill>
                  <a:srgbClr val="009898"/>
                </a:solidFill>
                <a:hlinkClick r:id="rId2"/>
              </a:rPr>
              <a:t>Transport</a:t>
            </a:r>
            <a:r>
              <a:rPr b="1" spc="-50" dirty="0">
                <a:solidFill>
                  <a:srgbClr val="009898"/>
                </a:solidFill>
                <a:hlinkClick r:id="rId2"/>
              </a:rPr>
              <a:t> </a:t>
            </a:r>
            <a:r>
              <a:rPr b="1" spc="-10" dirty="0">
                <a:solidFill>
                  <a:srgbClr val="009898"/>
                </a:solidFill>
                <a:hlinkClick r:id="rId2"/>
              </a:rPr>
              <a:t>Chain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object 2"/>
          <p:cNvSpPr txBox="1"/>
          <p:nvPr/>
        </p:nvSpPr>
        <p:spPr>
          <a:xfrm>
            <a:off x="609600" y="2225040"/>
            <a:ext cx="7265034" cy="12827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4766">
              <a:lnSpc>
                <a:spcPct val="100000"/>
              </a:lnSpc>
              <a:spcBef>
                <a:spcPts val="900"/>
              </a:spcBef>
              <a:tabLst>
                <a:tab pos="454659" algn="l"/>
              </a:tabLst>
            </a:pPr>
            <a:r>
              <a:rPr lang="en-US" sz="3200" dirty="0">
                <a:latin typeface="Arial"/>
                <a:cs typeface="Arial"/>
              </a:rPr>
              <a:t>M.</a:t>
            </a:r>
            <a:r>
              <a:rPr sz="3200" dirty="0">
                <a:latin typeface="Arial"/>
                <a:cs typeface="Arial"/>
              </a:rPr>
              <a:t>NADH produces 3 ATP per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molecule</a:t>
            </a:r>
            <a:endParaRPr sz="3200" dirty="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800"/>
              </a:spcBef>
              <a:tabLst>
                <a:tab pos="522605" algn="l"/>
              </a:tabLst>
            </a:pPr>
            <a:r>
              <a:rPr lang="en-US" sz="3200" dirty="0">
                <a:latin typeface="Arial"/>
                <a:cs typeface="Arial"/>
              </a:rPr>
              <a:t>N.</a:t>
            </a:r>
            <a:r>
              <a:rPr sz="3200" dirty="0">
                <a:latin typeface="Arial"/>
                <a:cs typeface="Arial"/>
              </a:rPr>
              <a:t>FADH</a:t>
            </a:r>
            <a:r>
              <a:rPr sz="2775" baseline="-24024" dirty="0">
                <a:latin typeface="Arial"/>
                <a:cs typeface="Arial"/>
              </a:rPr>
              <a:t>2 </a:t>
            </a:r>
            <a:r>
              <a:rPr sz="3200" dirty="0">
                <a:latin typeface="Arial"/>
                <a:cs typeface="Arial"/>
              </a:rPr>
              <a:t>produces 2 </a:t>
            </a:r>
            <a:r>
              <a:rPr sz="3200" spc="-5" dirty="0">
                <a:latin typeface="Arial"/>
                <a:cs typeface="Arial"/>
              </a:rPr>
              <a:t>ATP </a:t>
            </a:r>
            <a:r>
              <a:rPr sz="3200" dirty="0">
                <a:latin typeface="Arial"/>
                <a:cs typeface="Arial"/>
              </a:rPr>
              <a:t>per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molecule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48774" name="object 3"/>
          <p:cNvSpPr txBox="1">
            <a:spLocks noGrp="1"/>
          </p:cNvSpPr>
          <p:nvPr>
            <p:ph type="title"/>
          </p:nvPr>
        </p:nvSpPr>
        <p:spPr>
          <a:xfrm>
            <a:off x="-1066800" y="243840"/>
            <a:ext cx="10210800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8185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9898"/>
                </a:solidFill>
                <a:hlinkClick r:id="rId2"/>
              </a:rPr>
              <a:t>Oxidative Phosphorylation </a:t>
            </a:r>
            <a:r>
              <a:rPr b="1" spc="-5" dirty="0">
                <a:solidFill>
                  <a:srgbClr val="009898"/>
                </a:solidFill>
              </a:rPr>
              <a:t> </a:t>
            </a:r>
            <a:r>
              <a:rPr b="1" spc="-5" dirty="0">
                <a:solidFill>
                  <a:srgbClr val="009898"/>
                </a:solidFill>
                <a:hlinkClick r:id="rId2"/>
              </a:rPr>
              <a:t>and </a:t>
            </a:r>
            <a:r>
              <a:rPr b="1" dirty="0">
                <a:solidFill>
                  <a:srgbClr val="009898"/>
                </a:solidFill>
                <a:hlinkClick r:id="rId2"/>
              </a:rPr>
              <a:t>the Electron </a:t>
            </a:r>
            <a:r>
              <a:rPr b="1" spc="-5" dirty="0">
                <a:solidFill>
                  <a:srgbClr val="009898"/>
                </a:solidFill>
                <a:hlinkClick r:id="rId2"/>
              </a:rPr>
              <a:t>Transport</a:t>
            </a:r>
            <a:r>
              <a:rPr b="1" spc="-50" dirty="0">
                <a:solidFill>
                  <a:srgbClr val="009898"/>
                </a:solidFill>
                <a:hlinkClick r:id="rId2"/>
              </a:rPr>
              <a:t> </a:t>
            </a:r>
            <a:r>
              <a:rPr b="1" spc="-10" dirty="0">
                <a:solidFill>
                  <a:srgbClr val="009898"/>
                </a:solidFill>
                <a:hlinkClick r:id="rId2"/>
              </a:rPr>
              <a:t>Chain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object 2"/>
          <p:cNvSpPr txBox="1"/>
          <p:nvPr/>
        </p:nvSpPr>
        <p:spPr>
          <a:xfrm>
            <a:off x="534669" y="1534159"/>
            <a:ext cx="7903209" cy="4414392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724150">
              <a:lnSpc>
                <a:spcPct val="100000"/>
              </a:lnSpc>
              <a:spcBef>
                <a:spcPts val="509"/>
              </a:spcBef>
            </a:pPr>
            <a:r>
              <a:rPr sz="3200" dirty="0">
                <a:latin typeface="Arial"/>
                <a:cs typeface="Arial"/>
              </a:rPr>
              <a:t>A quick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review</a:t>
            </a:r>
          </a:p>
          <a:p>
            <a:pPr marL="526415" marR="5080" indent="-514350">
              <a:lnSpc>
                <a:spcPts val="3450"/>
              </a:lnSpc>
              <a:spcBef>
                <a:spcPts val="850"/>
              </a:spcBef>
              <a:buFont typeface="+mj-lt"/>
              <a:buAutoNum type="arabicPeriod"/>
              <a:tabLst>
                <a:tab pos="621665" algn="l"/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NADH and FADH2 pass electrons to the  </a:t>
            </a:r>
            <a:r>
              <a:rPr sz="3200" spc="-5" dirty="0">
                <a:latin typeface="Arial"/>
                <a:cs typeface="Arial"/>
              </a:rPr>
              <a:t>ETC</a:t>
            </a:r>
            <a:endParaRPr sz="3200" dirty="0">
              <a:latin typeface="Arial"/>
              <a:cs typeface="Arial"/>
            </a:endParaRPr>
          </a:p>
          <a:p>
            <a:pPr marL="621665" marR="400050" indent="-609600" algn="just">
              <a:lnSpc>
                <a:spcPct val="90000"/>
              </a:lnSpc>
              <a:spcBef>
                <a:spcPts val="740"/>
              </a:spcBef>
              <a:buAutoNum type="arabicPeriod" startAt="2"/>
              <a:tabLst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As electrons move along the chain H+  </a:t>
            </a:r>
            <a:r>
              <a:rPr sz="3200" spc="-5" dirty="0">
                <a:latin typeface="Arial"/>
                <a:cs typeface="Arial"/>
              </a:rPr>
              <a:t>ions are </a:t>
            </a:r>
            <a:r>
              <a:rPr sz="3200" dirty="0">
                <a:latin typeface="Arial"/>
                <a:cs typeface="Arial"/>
              </a:rPr>
              <a:t>removed </a:t>
            </a:r>
            <a:r>
              <a:rPr sz="3200" spc="-5" dirty="0">
                <a:latin typeface="Arial"/>
                <a:cs typeface="Arial"/>
              </a:rPr>
              <a:t>from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matrix </a:t>
            </a:r>
            <a:r>
              <a:rPr sz="3200" dirty="0">
                <a:latin typeface="Arial"/>
                <a:cs typeface="Arial"/>
              </a:rPr>
              <a:t>and  put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5" dirty="0">
                <a:latin typeface="Arial"/>
                <a:cs typeface="Arial"/>
              </a:rPr>
              <a:t> intermembrane</a:t>
            </a:r>
            <a:endParaRPr sz="3200" dirty="0">
              <a:latin typeface="Arial"/>
              <a:cs typeface="Arial"/>
            </a:endParaRPr>
          </a:p>
          <a:p>
            <a:pPr marL="622300" indent="-609600" algn="just">
              <a:lnSpc>
                <a:spcPct val="100000"/>
              </a:lnSpc>
              <a:spcBef>
                <a:spcPts val="409"/>
              </a:spcBef>
              <a:buAutoNum type="arabicPeriod" startAt="2"/>
              <a:tabLst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This </a:t>
            </a:r>
            <a:r>
              <a:rPr sz="3200" dirty="0">
                <a:latin typeface="Arial"/>
                <a:cs typeface="Arial"/>
              </a:rPr>
              <a:t>creates a proton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gradient</a:t>
            </a:r>
          </a:p>
          <a:p>
            <a:pPr marL="621665" marR="887730" indent="-609600" algn="just">
              <a:lnSpc>
                <a:spcPts val="3450"/>
              </a:lnSpc>
              <a:spcBef>
                <a:spcPts val="850"/>
              </a:spcBef>
              <a:buAutoNum type="arabicPeriod" startAt="2"/>
              <a:tabLst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ionized H atoms have </a:t>
            </a:r>
            <a:r>
              <a:rPr sz="3200" spc="-5" dirty="0">
                <a:latin typeface="Arial"/>
                <a:cs typeface="Arial"/>
              </a:rPr>
              <a:t>potential  </a:t>
            </a:r>
            <a:r>
              <a:rPr sz="3200" dirty="0">
                <a:latin typeface="Arial"/>
                <a:cs typeface="Arial"/>
              </a:rPr>
              <a:t>energy because they </a:t>
            </a:r>
            <a:r>
              <a:rPr sz="3200" spc="-5" dirty="0">
                <a:latin typeface="Arial"/>
                <a:cs typeface="Arial"/>
              </a:rPr>
              <a:t>are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charged</a:t>
            </a:r>
          </a:p>
        </p:txBody>
      </p:sp>
      <p:sp>
        <p:nvSpPr>
          <p:cNvPr id="1048776" name="object 3"/>
          <p:cNvSpPr txBox="1">
            <a:spLocks noGrp="1"/>
          </p:cNvSpPr>
          <p:nvPr>
            <p:ph type="title"/>
          </p:nvPr>
        </p:nvSpPr>
        <p:spPr>
          <a:xfrm>
            <a:off x="-685800" y="323515"/>
            <a:ext cx="9829800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8085" marR="5080" indent="-1045210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Oxidative Phosphorylation and the  Electron Transport</a:t>
            </a:r>
            <a:r>
              <a:rPr b="1" dirty="0"/>
              <a:t> </a:t>
            </a:r>
            <a:r>
              <a:rPr b="1" spc="-5" dirty="0"/>
              <a:t>Chain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object 3"/>
          <p:cNvSpPr txBox="1"/>
          <p:nvPr/>
        </p:nvSpPr>
        <p:spPr>
          <a:xfrm>
            <a:off x="534669" y="1634490"/>
            <a:ext cx="8152131" cy="408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Cellular </a:t>
            </a:r>
            <a:r>
              <a:rPr sz="3200" dirty="0">
                <a:latin typeface="Arial"/>
                <a:cs typeface="Arial"/>
              </a:rPr>
              <a:t>respiration=the </a:t>
            </a:r>
            <a:r>
              <a:rPr sz="3200" spc="-5" dirty="0">
                <a:latin typeface="Arial"/>
                <a:cs typeface="Arial"/>
              </a:rPr>
              <a:t>controlled </a:t>
            </a:r>
            <a:r>
              <a:rPr sz="3200" dirty="0">
                <a:latin typeface="Arial"/>
                <a:cs typeface="Arial"/>
              </a:rPr>
              <a:t>release  of energy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form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" dirty="0">
                <a:latin typeface="Arial"/>
                <a:cs typeface="Arial"/>
              </a:rPr>
              <a:t> ATP</a:t>
            </a:r>
            <a:endParaRPr sz="3200" dirty="0">
              <a:latin typeface="Arial"/>
              <a:cs typeface="Arial"/>
            </a:endParaRPr>
          </a:p>
          <a:p>
            <a:pPr marL="621665" marR="5080" indent="-6096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-Can </a:t>
            </a:r>
            <a:r>
              <a:rPr sz="3200" spc="-5" dirty="0">
                <a:latin typeface="Arial"/>
                <a:cs typeface="Arial"/>
              </a:rPr>
              <a:t>be </a:t>
            </a:r>
            <a:r>
              <a:rPr sz="3200" dirty="0">
                <a:latin typeface="Arial"/>
                <a:cs typeface="Arial"/>
              </a:rPr>
              <a:t>aerobic 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lang="en-US" sz="3200" spc="-5" dirty="0">
                <a:latin typeface="Arial"/>
                <a:cs typeface="Arial"/>
              </a:rPr>
              <a:t>r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anaerobic</a:t>
            </a:r>
          </a:p>
          <a:p>
            <a:pPr marL="621665" marR="5080" indent="-6096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ATP=adenosine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triphosphate</a:t>
            </a:r>
          </a:p>
          <a:p>
            <a:pPr marL="621665" marR="8509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Arial"/>
                <a:cs typeface="Arial"/>
              </a:rPr>
              <a:t>-a chemical that can diffuse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any part of  </a:t>
            </a:r>
            <a:r>
              <a:rPr sz="3200" spc="-5" dirty="0">
                <a:latin typeface="Arial"/>
                <a:cs typeface="Arial"/>
              </a:rPr>
              <a:t>the cell </a:t>
            </a:r>
            <a:r>
              <a:rPr sz="3200" dirty="0">
                <a:latin typeface="Arial"/>
                <a:cs typeface="Arial"/>
              </a:rPr>
              <a:t>and release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energy</a:t>
            </a:r>
            <a:endParaRPr sz="3200" dirty="0">
              <a:latin typeface="Arial"/>
              <a:cs typeface="Arial"/>
            </a:endParaRPr>
          </a:p>
          <a:p>
            <a:pPr marL="621665" marR="67437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Arial"/>
                <a:cs typeface="Arial"/>
              </a:rPr>
              <a:t>-made from organic compounds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  </a:t>
            </a:r>
            <a:r>
              <a:rPr sz="3200" spc="-5" dirty="0">
                <a:latin typeface="Arial"/>
                <a:cs typeface="Arial"/>
              </a:rPr>
              <a:t>cells </a:t>
            </a:r>
            <a:r>
              <a:rPr sz="3200" dirty="0">
                <a:latin typeface="Arial"/>
                <a:cs typeface="Arial"/>
              </a:rPr>
              <a:t>through </a:t>
            </a:r>
            <a:r>
              <a:rPr sz="3200" spc="-5" dirty="0">
                <a:latin typeface="Arial"/>
                <a:cs typeface="Arial"/>
              </a:rPr>
              <a:t>cellular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respiration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48589" name="Title 4"/>
          <p:cNvSpPr>
            <a:spLocks noGrp="1"/>
          </p:cNvSpPr>
          <p:nvPr>
            <p:ph type="title"/>
          </p:nvPr>
        </p:nvSpPr>
        <p:spPr>
          <a:xfrm>
            <a:off x="1676400" y="764373"/>
            <a:ext cx="5410200" cy="87011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Cellular respiration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object 2"/>
          <p:cNvSpPr txBox="1"/>
          <p:nvPr/>
        </p:nvSpPr>
        <p:spPr>
          <a:xfrm>
            <a:off x="534669" y="1634490"/>
            <a:ext cx="7133590" cy="2627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AutoNum type="arabicPeriod" startAt="5"/>
              <a:tabLst>
                <a:tab pos="464820" algn="l"/>
              </a:tabLst>
            </a:pPr>
            <a:r>
              <a:rPr sz="3200" dirty="0">
                <a:latin typeface="Arial"/>
                <a:cs typeface="Arial"/>
              </a:rPr>
              <a:t>H+ </a:t>
            </a:r>
            <a:r>
              <a:rPr sz="3200" spc="-5" dirty="0">
                <a:latin typeface="Arial"/>
                <a:cs typeface="Arial"/>
              </a:rPr>
              <a:t>flows </a:t>
            </a:r>
            <a:r>
              <a:rPr sz="3200" dirty="0">
                <a:latin typeface="Arial"/>
                <a:cs typeface="Arial"/>
              </a:rPr>
              <a:t>through ATP synthase </a:t>
            </a:r>
            <a:r>
              <a:rPr sz="3200" spc="-5" dirty="0">
                <a:latin typeface="Arial"/>
                <a:cs typeface="Arial"/>
              </a:rPr>
              <a:t>(an  </a:t>
            </a:r>
            <a:r>
              <a:rPr sz="3200" dirty="0">
                <a:latin typeface="Arial"/>
                <a:cs typeface="Arial"/>
              </a:rPr>
              <a:t>enzyme) </a:t>
            </a:r>
            <a:r>
              <a:rPr sz="3200" spc="-5" dirty="0">
                <a:latin typeface="Arial"/>
                <a:cs typeface="Arial"/>
              </a:rPr>
              <a:t>into the </a:t>
            </a:r>
            <a:r>
              <a:rPr sz="3200" dirty="0">
                <a:latin typeface="Arial"/>
                <a:cs typeface="Arial"/>
              </a:rPr>
              <a:t>mitochondrial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matrix</a:t>
            </a:r>
            <a:endParaRPr sz="3200">
              <a:latin typeface="Arial"/>
              <a:cs typeface="Arial"/>
            </a:endParaRPr>
          </a:p>
          <a:p>
            <a:pPr marL="464184" indent="-452120">
              <a:lnSpc>
                <a:spcPct val="100000"/>
              </a:lnSpc>
              <a:spcBef>
                <a:spcPts val="800"/>
              </a:spcBef>
              <a:buAutoNum type="arabicPeriod" startAt="5"/>
              <a:tabLst>
                <a:tab pos="464820" algn="l"/>
              </a:tabLst>
            </a:pPr>
            <a:r>
              <a:rPr sz="3200" dirty="0">
                <a:latin typeface="Arial"/>
                <a:cs typeface="Arial"/>
              </a:rPr>
              <a:t>ATP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then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produced</a:t>
            </a:r>
            <a:endParaRPr sz="3200">
              <a:latin typeface="Arial"/>
              <a:cs typeface="Arial"/>
            </a:endParaRPr>
          </a:p>
          <a:p>
            <a:pPr marL="354965" marR="370205" indent="-342900">
              <a:lnSpc>
                <a:spcPct val="100000"/>
              </a:lnSpc>
              <a:spcBef>
                <a:spcPts val="790"/>
              </a:spcBef>
              <a:buAutoNum type="arabicPeriod" startAt="5"/>
              <a:tabLst>
                <a:tab pos="464820" algn="l"/>
              </a:tabLst>
            </a:pPr>
            <a:r>
              <a:rPr sz="3200" dirty="0">
                <a:latin typeface="Arial"/>
                <a:cs typeface="Arial"/>
              </a:rPr>
              <a:t>About 34 </a:t>
            </a:r>
            <a:r>
              <a:rPr sz="3200" spc="-5" dirty="0">
                <a:latin typeface="Arial"/>
                <a:cs typeface="Arial"/>
              </a:rPr>
              <a:t>ATP </a:t>
            </a:r>
            <a:r>
              <a:rPr sz="3200" dirty="0">
                <a:latin typeface="Arial"/>
                <a:cs typeface="Arial"/>
              </a:rPr>
              <a:t>come </a:t>
            </a:r>
            <a:r>
              <a:rPr sz="3200" spc="-5" dirty="0">
                <a:latin typeface="Arial"/>
                <a:cs typeface="Arial"/>
              </a:rPr>
              <a:t>from oxidative  </a:t>
            </a:r>
            <a:r>
              <a:rPr sz="3200" dirty="0">
                <a:latin typeface="Arial"/>
                <a:cs typeface="Arial"/>
              </a:rPr>
              <a:t>phosphorylation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778" name="object 3"/>
          <p:cNvSpPr txBox="1">
            <a:spLocks noGrp="1"/>
          </p:cNvSpPr>
          <p:nvPr>
            <p:ph type="title"/>
          </p:nvPr>
        </p:nvSpPr>
        <p:spPr>
          <a:xfrm>
            <a:off x="-533400" y="56815"/>
            <a:ext cx="9677400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8085" marR="5080" indent="-1045210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Oxidative Phosphorylation and the  Electron Transport</a:t>
            </a:r>
            <a:r>
              <a:rPr b="1" dirty="0"/>
              <a:t> </a:t>
            </a:r>
            <a:r>
              <a:rPr b="1" spc="-5" dirty="0"/>
              <a:t>Chain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object 2"/>
          <p:cNvSpPr txBox="1">
            <a:spLocks noGrp="1"/>
          </p:cNvSpPr>
          <p:nvPr>
            <p:ph type="title"/>
          </p:nvPr>
        </p:nvSpPr>
        <p:spPr>
          <a:xfrm>
            <a:off x="-2069783" y="288758"/>
            <a:ext cx="10945495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6690" marR="5080" indent="-2242820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ATP Production During Aerobic  Respiration</a:t>
            </a:r>
          </a:p>
        </p:txBody>
      </p:sp>
      <p:sp>
        <p:nvSpPr>
          <p:cNvPr id="1048780" name="object 6"/>
          <p:cNvSpPr txBox="1">
            <a:spLocks noGrp="1"/>
          </p:cNvSpPr>
          <p:nvPr>
            <p:ph idx="1"/>
          </p:nvPr>
        </p:nvSpPr>
        <p:spPr>
          <a:xfrm>
            <a:off x="594360" y="2557312"/>
            <a:ext cx="7955280" cy="1766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5459" indent="-455295">
              <a:lnSpc>
                <a:spcPts val="3325"/>
              </a:lnSpc>
              <a:spcBef>
                <a:spcPts val="100"/>
              </a:spcBef>
              <a:buAutoNum type="alphaUcPeriod" startAt="2"/>
              <a:tabLst>
                <a:tab pos="506095" algn="l"/>
              </a:tabLst>
            </a:pPr>
            <a:r>
              <a:rPr b="1" spc="-5" dirty="0"/>
              <a:t>Oxidative decarboxylation (per</a:t>
            </a:r>
            <a:r>
              <a:rPr b="1" dirty="0"/>
              <a:t> </a:t>
            </a:r>
            <a:r>
              <a:rPr b="1" spc="-5" dirty="0"/>
              <a:t>glucose)</a:t>
            </a:r>
          </a:p>
          <a:p>
            <a:pPr marL="659765">
              <a:lnSpc>
                <a:spcPts val="3325"/>
              </a:lnSpc>
              <a:tabLst>
                <a:tab pos="3707765" algn="l"/>
              </a:tabLst>
            </a:pPr>
            <a:r>
              <a:rPr b="0" spc="-5" dirty="0">
                <a:latin typeface="Arial"/>
                <a:cs typeface="Arial"/>
              </a:rPr>
              <a:t>-2</a:t>
            </a:r>
            <a:r>
              <a:rPr b="0" spc="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acetyl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CoA	-2CO</a:t>
            </a:r>
            <a:r>
              <a:rPr sz="2400" b="0" spc="-7" baseline="-24305" dirty="0">
                <a:latin typeface="Arial"/>
                <a:cs typeface="Arial"/>
              </a:rPr>
              <a:t>2</a:t>
            </a:r>
            <a:endParaRPr sz="2400" baseline="-24305" dirty="0">
              <a:latin typeface="Arial"/>
              <a:cs typeface="Arial"/>
            </a:endParaRPr>
          </a:p>
          <a:p>
            <a:pPr marL="659765">
              <a:lnSpc>
                <a:spcPct val="100000"/>
              </a:lnSpc>
              <a:spcBef>
                <a:spcPts val="489"/>
              </a:spcBef>
            </a:pPr>
            <a:r>
              <a:rPr b="0" spc="-5" dirty="0">
                <a:latin typeface="Arial"/>
                <a:cs typeface="Arial"/>
              </a:rPr>
              <a:t>-2 </a:t>
            </a:r>
            <a:r>
              <a:rPr b="0" spc="-10" dirty="0">
                <a:latin typeface="Arial"/>
                <a:cs typeface="Arial"/>
              </a:rPr>
              <a:t>NADH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+H</a:t>
            </a:r>
            <a:r>
              <a:rPr sz="2400" b="0" spc="-7" baseline="29513" dirty="0">
                <a:latin typeface="Arial"/>
                <a:cs typeface="Arial"/>
              </a:rPr>
              <a:t>+</a:t>
            </a:r>
            <a:endParaRPr sz="2400" baseline="29513" dirty="0">
              <a:latin typeface="Arial"/>
              <a:cs typeface="Arial"/>
            </a:endParaRPr>
          </a:p>
          <a:p>
            <a:pPr marL="505459" indent="-455295">
              <a:lnSpc>
                <a:spcPct val="100000"/>
              </a:lnSpc>
              <a:spcBef>
                <a:spcPts val="20"/>
              </a:spcBef>
              <a:buAutoNum type="alphaUcPeriod" startAt="3"/>
              <a:tabLst>
                <a:tab pos="506095" algn="l"/>
              </a:tabLst>
            </a:pPr>
            <a:r>
              <a:rPr b="1" spc="-5" dirty="0"/>
              <a:t>Krebs </a:t>
            </a:r>
            <a:r>
              <a:rPr b="1" dirty="0"/>
              <a:t>cycle </a:t>
            </a:r>
            <a:r>
              <a:rPr b="1" spc="-5" dirty="0"/>
              <a:t>(per glucose not </a:t>
            </a:r>
            <a:r>
              <a:rPr b="1" dirty="0"/>
              <a:t>per</a:t>
            </a:r>
            <a:r>
              <a:rPr b="1" spc="-5" dirty="0"/>
              <a:t> turn)</a:t>
            </a:r>
          </a:p>
        </p:txBody>
      </p:sp>
      <p:sp>
        <p:nvSpPr>
          <p:cNvPr id="1048781" name="object 3"/>
          <p:cNvSpPr txBox="1"/>
          <p:nvPr/>
        </p:nvSpPr>
        <p:spPr>
          <a:xfrm>
            <a:off x="306070" y="1320800"/>
            <a:ext cx="22593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Arial"/>
                <a:cs typeface="Arial"/>
              </a:rPr>
              <a:t>A.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Glycolysis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48782" name="object 4"/>
          <p:cNvSpPr txBox="1"/>
          <p:nvPr/>
        </p:nvSpPr>
        <p:spPr>
          <a:xfrm>
            <a:off x="737869" y="1676400"/>
            <a:ext cx="2179320" cy="97523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90"/>
              </a:spcBef>
            </a:pPr>
            <a:r>
              <a:rPr sz="2800" spc="-5" dirty="0">
                <a:latin typeface="Arial"/>
                <a:cs typeface="Arial"/>
              </a:rPr>
              <a:t>-2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ATP</a:t>
            </a:r>
            <a:endParaRPr sz="2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89"/>
              </a:spcBef>
            </a:pPr>
            <a:r>
              <a:rPr sz="2800" spc="-5" dirty="0">
                <a:latin typeface="Arial"/>
                <a:cs typeface="Arial"/>
              </a:rPr>
              <a:t>-2 </a:t>
            </a:r>
            <a:r>
              <a:rPr sz="2800" spc="-10" dirty="0">
                <a:latin typeface="Arial"/>
                <a:cs typeface="Arial"/>
              </a:rPr>
              <a:t>NADH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+H</a:t>
            </a:r>
            <a:r>
              <a:rPr sz="2400" spc="-7" baseline="29513" dirty="0">
                <a:latin typeface="Arial"/>
                <a:cs typeface="Arial"/>
              </a:rPr>
              <a:t>+</a:t>
            </a:r>
            <a:endParaRPr sz="2400" baseline="29513">
              <a:latin typeface="Arial"/>
              <a:cs typeface="Arial"/>
            </a:endParaRPr>
          </a:p>
        </p:txBody>
      </p:sp>
      <p:sp>
        <p:nvSpPr>
          <p:cNvPr id="1048783" name="object 5"/>
          <p:cNvSpPr txBox="1"/>
          <p:nvPr/>
        </p:nvSpPr>
        <p:spPr>
          <a:xfrm>
            <a:off x="3938270" y="1700380"/>
            <a:ext cx="1797050" cy="1051433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90"/>
              </a:spcBef>
            </a:pPr>
            <a:r>
              <a:rPr sz="2800" spc="-5" dirty="0">
                <a:latin typeface="Arial"/>
                <a:cs typeface="Arial"/>
              </a:rPr>
              <a:t>-2H</a:t>
            </a:r>
            <a:r>
              <a:rPr sz="2400" spc="-7" baseline="-24305" dirty="0">
                <a:latin typeface="Arial"/>
                <a:cs typeface="Arial"/>
              </a:rPr>
              <a:t>2</a:t>
            </a:r>
            <a:r>
              <a:rPr sz="2800" spc="-5" dirty="0">
                <a:latin typeface="Arial"/>
                <a:cs typeface="Arial"/>
              </a:rPr>
              <a:t>0</a:t>
            </a:r>
            <a:endParaRPr sz="28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89"/>
              </a:spcBef>
            </a:pPr>
            <a:r>
              <a:rPr sz="2800" spc="-5" dirty="0">
                <a:latin typeface="Arial"/>
                <a:cs typeface="Arial"/>
              </a:rPr>
              <a:t>-2Pyruvate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48784" name="object 7"/>
          <p:cNvSpPr txBox="1"/>
          <p:nvPr/>
        </p:nvSpPr>
        <p:spPr>
          <a:xfrm>
            <a:off x="890269" y="4361179"/>
            <a:ext cx="2179320" cy="95250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sz="2800" spc="-5" dirty="0">
                <a:latin typeface="Arial"/>
                <a:cs typeface="Arial"/>
              </a:rPr>
              <a:t>-2ATP</a:t>
            </a:r>
            <a:endParaRPr sz="2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800" spc="-5" dirty="0">
                <a:latin typeface="Arial"/>
                <a:cs typeface="Arial"/>
              </a:rPr>
              <a:t>-6 </a:t>
            </a:r>
            <a:r>
              <a:rPr sz="2800" spc="-10" dirty="0">
                <a:latin typeface="Arial"/>
                <a:cs typeface="Arial"/>
              </a:rPr>
              <a:t>NADH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+H</a:t>
            </a:r>
            <a:r>
              <a:rPr sz="2400" spc="-7" baseline="29513" dirty="0">
                <a:latin typeface="Arial"/>
                <a:cs typeface="Arial"/>
              </a:rPr>
              <a:t>+</a:t>
            </a:r>
            <a:endParaRPr sz="2400" baseline="29513">
              <a:latin typeface="Arial"/>
              <a:cs typeface="Arial"/>
            </a:endParaRPr>
          </a:p>
        </p:txBody>
      </p:sp>
      <p:sp>
        <p:nvSpPr>
          <p:cNvPr id="1048785" name="object 8"/>
          <p:cNvSpPr txBox="1"/>
          <p:nvPr/>
        </p:nvSpPr>
        <p:spPr>
          <a:xfrm>
            <a:off x="3938270" y="4361179"/>
            <a:ext cx="1472565" cy="11049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sz="2800" spc="-5" dirty="0">
                <a:latin typeface="Arial"/>
                <a:cs typeface="Arial"/>
              </a:rPr>
              <a:t>-2CO</a:t>
            </a:r>
            <a:r>
              <a:rPr sz="2400" spc="-7" baseline="-24305" dirty="0">
                <a:latin typeface="Arial"/>
                <a:cs typeface="Arial"/>
              </a:rPr>
              <a:t>2</a:t>
            </a:r>
            <a:endParaRPr sz="2400" baseline="-24305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800" spc="-5" dirty="0">
                <a:latin typeface="Arial"/>
                <a:cs typeface="Arial"/>
              </a:rPr>
              <a:t>-2FADH</a:t>
            </a:r>
            <a:r>
              <a:rPr sz="2400" spc="-7" baseline="-24305" dirty="0">
                <a:latin typeface="Arial"/>
                <a:cs typeface="Arial"/>
              </a:rPr>
              <a:t>2</a:t>
            </a:r>
            <a:endParaRPr sz="2400" baseline="-24305">
              <a:latin typeface="Arial"/>
              <a:cs typeface="Arial"/>
            </a:endParaRPr>
          </a:p>
        </p:txBody>
      </p:sp>
      <p:sp>
        <p:nvSpPr>
          <p:cNvPr id="1048786" name="object 9"/>
          <p:cNvSpPr txBox="1"/>
          <p:nvPr/>
        </p:nvSpPr>
        <p:spPr>
          <a:xfrm>
            <a:off x="268287" y="5414811"/>
            <a:ext cx="8607425" cy="13321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 indent="-455295">
              <a:lnSpc>
                <a:spcPts val="3325"/>
              </a:lnSpc>
              <a:spcBef>
                <a:spcPts val="100"/>
              </a:spcBef>
              <a:buAutoNum type="alphaUcPeriod" startAt="4"/>
              <a:tabLst>
                <a:tab pos="493395" algn="l"/>
              </a:tabLst>
            </a:pPr>
            <a:r>
              <a:rPr sz="2800" b="1" spc="-5" dirty="0">
                <a:latin typeface="Arial"/>
                <a:cs typeface="Arial"/>
              </a:rPr>
              <a:t>Oxidative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phosphorylation</a:t>
            </a:r>
            <a:endParaRPr sz="2800">
              <a:latin typeface="Arial"/>
              <a:cs typeface="Arial"/>
            </a:endParaRPr>
          </a:p>
          <a:p>
            <a:pPr marL="647065">
              <a:lnSpc>
                <a:spcPts val="3325"/>
              </a:lnSpc>
            </a:pPr>
            <a:r>
              <a:rPr sz="2800" dirty="0">
                <a:latin typeface="Arial"/>
                <a:cs typeface="Arial"/>
              </a:rPr>
              <a:t>-34 </a:t>
            </a:r>
            <a:r>
              <a:rPr sz="2800" spc="-5" dirty="0">
                <a:latin typeface="Arial"/>
                <a:cs typeface="Arial"/>
              </a:rPr>
              <a:t>ATP </a:t>
            </a:r>
            <a:r>
              <a:rPr sz="2800" dirty="0">
                <a:latin typeface="Arial"/>
                <a:cs typeface="Arial"/>
              </a:rPr>
              <a:t>(you </a:t>
            </a:r>
            <a:r>
              <a:rPr sz="2800" spc="-5" dirty="0">
                <a:latin typeface="Arial"/>
                <a:cs typeface="Arial"/>
              </a:rPr>
              <a:t>must </a:t>
            </a:r>
            <a:r>
              <a:rPr sz="2800" dirty="0">
                <a:latin typeface="Arial"/>
                <a:cs typeface="Arial"/>
              </a:rPr>
              <a:t>account for </a:t>
            </a:r>
            <a:r>
              <a:rPr sz="2800" spc="-5" dirty="0">
                <a:latin typeface="Arial"/>
                <a:cs typeface="Arial"/>
              </a:rPr>
              <a:t>NADH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FADH</a:t>
            </a:r>
            <a:r>
              <a:rPr sz="2400" spc="-15" baseline="-24305" dirty="0">
                <a:latin typeface="Arial"/>
                <a:cs typeface="Arial"/>
              </a:rPr>
              <a:t>2</a:t>
            </a:r>
            <a:r>
              <a:rPr sz="2800" spc="-1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472440" indent="-434975">
              <a:lnSpc>
                <a:spcPct val="100000"/>
              </a:lnSpc>
              <a:spcBef>
                <a:spcPts val="489"/>
              </a:spcBef>
              <a:buAutoNum type="alphaUcPeriod" startAt="5"/>
              <a:tabLst>
                <a:tab pos="473075" algn="l"/>
              </a:tabLst>
            </a:pPr>
            <a:r>
              <a:rPr sz="2800" b="1" spc="-5" dirty="0">
                <a:latin typeface="Arial"/>
                <a:cs typeface="Arial"/>
              </a:rPr>
              <a:t>Total </a:t>
            </a:r>
            <a:r>
              <a:rPr sz="2800" b="1" spc="-10" dirty="0">
                <a:latin typeface="Arial"/>
                <a:cs typeface="Arial"/>
              </a:rPr>
              <a:t>ATP </a:t>
            </a:r>
            <a:r>
              <a:rPr sz="2800" b="1" spc="-5" dirty="0">
                <a:latin typeface="Arial"/>
                <a:cs typeface="Arial"/>
              </a:rPr>
              <a:t>production </a:t>
            </a:r>
            <a:r>
              <a:rPr sz="2800" dirty="0">
                <a:latin typeface="Arial"/>
                <a:cs typeface="Arial"/>
              </a:rPr>
              <a:t>= 38 </a:t>
            </a:r>
            <a:r>
              <a:rPr sz="2800" spc="-10" dirty="0">
                <a:latin typeface="Arial"/>
                <a:cs typeface="Arial"/>
              </a:rPr>
              <a:t>ATP </a:t>
            </a:r>
            <a:r>
              <a:rPr sz="2800" dirty="0">
                <a:latin typeface="Arial"/>
                <a:cs typeface="Arial"/>
              </a:rPr>
              <a:t>per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glucose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object 2"/>
          <p:cNvSpPr txBox="1">
            <a:spLocks noGrp="1"/>
          </p:cNvSpPr>
          <p:nvPr>
            <p:ph type="title"/>
          </p:nvPr>
        </p:nvSpPr>
        <p:spPr>
          <a:xfrm>
            <a:off x="1142999" y="465769"/>
            <a:ext cx="693546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/>
              <a:t>Chemiosmotic</a:t>
            </a:r>
            <a:r>
              <a:rPr sz="4400" b="1" spc="-60" dirty="0"/>
              <a:t> </a:t>
            </a:r>
            <a:r>
              <a:rPr sz="4400" b="1" spc="-5" dirty="0"/>
              <a:t>Theory</a:t>
            </a:r>
            <a:endParaRPr sz="4400" b="1" dirty="0"/>
          </a:p>
        </p:txBody>
      </p:sp>
      <p:sp>
        <p:nvSpPr>
          <p:cNvPr id="1048788" name="object 3"/>
          <p:cNvSpPr txBox="1"/>
          <p:nvPr/>
        </p:nvSpPr>
        <p:spPr>
          <a:xfrm>
            <a:off x="534669" y="1558289"/>
            <a:ext cx="7929880" cy="413131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409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Proposed by Peter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Mitchell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310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Chemiosmosis=diffusion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ions </a:t>
            </a:r>
            <a:r>
              <a:rPr sz="2400" spc="-5" dirty="0">
                <a:latin typeface="Arial"/>
                <a:cs typeface="Arial"/>
              </a:rPr>
              <a:t>across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membrane</a:t>
            </a:r>
            <a:endParaRPr sz="2400">
              <a:latin typeface="Arial"/>
              <a:cs typeface="Arial"/>
            </a:endParaRPr>
          </a:p>
          <a:p>
            <a:pPr marL="1003300" marR="353060" indent="-533400">
              <a:lnSpc>
                <a:spcPts val="2160"/>
              </a:lnSpc>
              <a:spcBef>
                <a:spcPts val="530"/>
              </a:spcBef>
            </a:pPr>
            <a:r>
              <a:rPr sz="2000" dirty="0">
                <a:latin typeface="Arial"/>
                <a:cs typeface="Arial"/>
              </a:rPr>
              <a:t>-relates </a:t>
            </a:r>
            <a:r>
              <a:rPr sz="2000" spc="-5" dirty="0">
                <a:latin typeface="Arial"/>
                <a:cs typeface="Arial"/>
              </a:rPr>
              <a:t>to ATP </a:t>
            </a:r>
            <a:r>
              <a:rPr sz="2000" dirty="0">
                <a:latin typeface="Arial"/>
                <a:cs typeface="Arial"/>
              </a:rPr>
              <a:t>synthesis and H+ </a:t>
            </a:r>
            <a:r>
              <a:rPr sz="2000" spc="-5" dirty="0">
                <a:latin typeface="Arial"/>
                <a:cs typeface="Arial"/>
              </a:rPr>
              <a:t>ions </a:t>
            </a:r>
            <a:r>
              <a:rPr sz="2000" dirty="0">
                <a:latin typeface="Arial"/>
                <a:cs typeface="Arial"/>
              </a:rPr>
              <a:t>across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mitochondrial  membrane</a:t>
            </a:r>
            <a:endParaRPr sz="2000">
              <a:latin typeface="Arial"/>
              <a:cs typeface="Arial"/>
            </a:endParaRPr>
          </a:p>
          <a:p>
            <a:pPr marL="402590" marR="5080" indent="-402590">
              <a:lnSpc>
                <a:spcPts val="2590"/>
              </a:lnSpc>
              <a:spcBef>
                <a:spcPts val="605"/>
              </a:spcBef>
              <a:buAutoNum type="alphaUcPeriod" startAt="3"/>
              <a:tabLst>
                <a:tab pos="402590" algn="l"/>
              </a:tabLst>
            </a:pPr>
            <a:r>
              <a:rPr sz="2400" spc="-5" dirty="0">
                <a:latin typeface="Arial"/>
                <a:cs typeface="Arial"/>
              </a:rPr>
              <a:t>H+ </a:t>
            </a:r>
            <a:r>
              <a:rPr sz="2400" spc="-10" dirty="0">
                <a:latin typeface="Arial"/>
                <a:cs typeface="Arial"/>
              </a:rPr>
              <a:t>ions </a:t>
            </a:r>
            <a:r>
              <a:rPr sz="2400" spc="-5" dirty="0">
                <a:latin typeface="Arial"/>
                <a:cs typeface="Arial"/>
              </a:rPr>
              <a:t>diffuse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an area of </a:t>
            </a:r>
            <a:r>
              <a:rPr sz="2400" spc="-10" dirty="0">
                <a:latin typeface="Arial"/>
                <a:cs typeface="Arial"/>
              </a:rPr>
              <a:t>high </a:t>
            </a:r>
            <a:r>
              <a:rPr sz="2400" spc="-5" dirty="0">
                <a:latin typeface="Arial"/>
                <a:cs typeface="Arial"/>
              </a:rPr>
              <a:t>concentration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an  area of low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concentration</a:t>
            </a:r>
            <a:endParaRPr sz="2400">
              <a:latin typeface="Arial"/>
              <a:cs typeface="Arial"/>
            </a:endParaRPr>
          </a:p>
          <a:p>
            <a:pPr marL="402590" marR="920750" indent="-402590">
              <a:lnSpc>
                <a:spcPts val="2590"/>
              </a:lnSpc>
              <a:spcBef>
                <a:spcPts val="600"/>
              </a:spcBef>
              <a:buAutoNum type="alphaUcPeriod" startAt="3"/>
              <a:tabLst>
                <a:tab pos="402590" algn="l"/>
              </a:tabLst>
            </a:pPr>
            <a:r>
              <a:rPr sz="2400" spc="-5" dirty="0">
                <a:latin typeface="Arial"/>
                <a:cs typeface="Arial"/>
              </a:rPr>
              <a:t>Movement of </a:t>
            </a:r>
            <a:r>
              <a:rPr sz="2400" spc="-10" dirty="0">
                <a:latin typeface="Arial"/>
                <a:cs typeface="Arial"/>
              </a:rPr>
              <a:t>H+ ions </a:t>
            </a:r>
            <a:r>
              <a:rPr sz="2400" spc="-5" dirty="0">
                <a:latin typeface="Arial"/>
                <a:cs typeface="Arial"/>
              </a:rPr>
              <a:t>creates an electrochemical  gradient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protons</a:t>
            </a:r>
            <a:endParaRPr sz="2400">
              <a:latin typeface="Arial"/>
              <a:cs typeface="Arial"/>
            </a:endParaRPr>
          </a:p>
          <a:p>
            <a:pPr marL="386080" indent="-373380">
              <a:lnSpc>
                <a:spcPct val="100000"/>
              </a:lnSpc>
              <a:spcBef>
                <a:spcPts val="275"/>
              </a:spcBef>
              <a:buAutoNum type="alphaUcPeriod" startAt="3"/>
              <a:tabLst>
                <a:tab pos="386080" algn="l"/>
              </a:tabLst>
            </a:pPr>
            <a:r>
              <a:rPr sz="2400" spc="-5" dirty="0">
                <a:latin typeface="Arial"/>
                <a:cs typeface="Arial"/>
              </a:rPr>
              <a:t>The energy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H+ ions </a:t>
            </a:r>
            <a:r>
              <a:rPr sz="2400" spc="-5" dirty="0">
                <a:latin typeface="Arial"/>
                <a:cs typeface="Arial"/>
              </a:rPr>
              <a:t>is used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make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ATP</a:t>
            </a:r>
            <a:endParaRPr sz="2400">
              <a:latin typeface="Arial"/>
              <a:cs typeface="Arial"/>
            </a:endParaRPr>
          </a:p>
          <a:p>
            <a:pPr marL="368935" indent="-356870">
              <a:lnSpc>
                <a:spcPct val="100000"/>
              </a:lnSpc>
              <a:spcBef>
                <a:spcPts val="310"/>
              </a:spcBef>
              <a:buAutoNum type="alphaUcPeriod" startAt="3"/>
              <a:tabLst>
                <a:tab pos="369570" algn="l"/>
              </a:tabLst>
            </a:pPr>
            <a:r>
              <a:rPr sz="2400" spc="-5" dirty="0">
                <a:latin typeface="Arial"/>
                <a:cs typeface="Arial"/>
              </a:rPr>
              <a:t>ATP synthase makes ATP via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chemiosmosis</a:t>
            </a:r>
            <a:endParaRPr sz="2400">
              <a:latin typeface="Arial"/>
              <a:cs typeface="Arial"/>
            </a:endParaRPr>
          </a:p>
          <a:p>
            <a:pPr marL="421005" indent="-408940">
              <a:lnSpc>
                <a:spcPct val="100000"/>
              </a:lnSpc>
              <a:spcBef>
                <a:spcPts val="310"/>
              </a:spcBef>
              <a:buAutoNum type="alphaUcPeriod" startAt="3"/>
              <a:tabLst>
                <a:tab pos="421640" algn="l"/>
              </a:tabLst>
            </a:pP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energy </a:t>
            </a:r>
            <a:r>
              <a:rPr sz="2400" dirty="0">
                <a:latin typeface="Arial"/>
                <a:cs typeface="Arial"/>
              </a:rPr>
              <a:t>from the </a:t>
            </a:r>
            <a:r>
              <a:rPr sz="2400" spc="-5" dirty="0">
                <a:latin typeface="Arial"/>
                <a:cs typeface="Arial"/>
              </a:rPr>
              <a:t>H+ ions is captured </a:t>
            </a:r>
            <a:r>
              <a:rPr sz="2400" spc="-10" dirty="0">
                <a:latin typeface="Arial"/>
                <a:cs typeface="Arial"/>
              </a:rPr>
              <a:t>in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ATP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object 2"/>
          <p:cNvSpPr txBox="1">
            <a:spLocks noGrp="1"/>
          </p:cNvSpPr>
          <p:nvPr>
            <p:ph type="title"/>
          </p:nvPr>
        </p:nvSpPr>
        <p:spPr>
          <a:xfrm>
            <a:off x="-1447800" y="304800"/>
            <a:ext cx="10591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0935" algn="l"/>
              </a:tabLst>
            </a:pPr>
            <a:r>
              <a:rPr sz="4400" b="1" dirty="0"/>
              <a:t>The	Mitochondrion</a:t>
            </a:r>
            <a:r>
              <a:rPr sz="4400" b="1" spc="-55" dirty="0"/>
              <a:t> </a:t>
            </a:r>
            <a:r>
              <a:rPr sz="4400" b="1" spc="-5" dirty="0"/>
              <a:t>Structure</a:t>
            </a:r>
            <a:endParaRPr sz="4400" b="1" dirty="0"/>
          </a:p>
        </p:txBody>
      </p:sp>
      <p:sp>
        <p:nvSpPr>
          <p:cNvPr id="1048790" name="object 3"/>
          <p:cNvSpPr txBox="1"/>
          <p:nvPr/>
        </p:nvSpPr>
        <p:spPr>
          <a:xfrm>
            <a:off x="534669" y="4599940"/>
            <a:ext cx="150495" cy="94221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8791" name="object 4"/>
          <p:cNvSpPr txBox="1"/>
          <p:nvPr/>
        </p:nvSpPr>
        <p:spPr>
          <a:xfrm>
            <a:off x="534669" y="1286509"/>
            <a:ext cx="8088630" cy="50260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21665" marR="133985" indent="-609600">
              <a:lnSpc>
                <a:spcPts val="3030"/>
              </a:lnSpc>
              <a:spcBef>
                <a:spcPts val="475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Outer membrane-separates mitochondria </a:t>
            </a:r>
            <a:r>
              <a:rPr sz="2800" dirty="0">
                <a:latin typeface="Arial"/>
                <a:cs typeface="Arial"/>
              </a:rPr>
              <a:t>from  the cytoplasm</a:t>
            </a:r>
            <a:endParaRPr sz="2800">
              <a:latin typeface="Arial"/>
              <a:cs typeface="Arial"/>
            </a:endParaRPr>
          </a:p>
          <a:p>
            <a:pPr marL="621665" marR="151765" indent="-609600">
              <a:lnSpc>
                <a:spcPts val="3030"/>
              </a:lnSpc>
              <a:spcBef>
                <a:spcPts val="680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2800" dirty="0">
                <a:latin typeface="Arial"/>
                <a:cs typeface="Arial"/>
              </a:rPr>
              <a:t>Inter </a:t>
            </a:r>
            <a:r>
              <a:rPr sz="2800" spc="-5" dirty="0">
                <a:latin typeface="Arial"/>
                <a:cs typeface="Arial"/>
              </a:rPr>
              <a:t>membrane </a:t>
            </a:r>
            <a:r>
              <a:rPr sz="2800" dirty="0">
                <a:latin typeface="Arial"/>
                <a:cs typeface="Arial"/>
              </a:rPr>
              <a:t>space- has higher </a:t>
            </a:r>
            <a:r>
              <a:rPr sz="2800" spc="-5" dirty="0">
                <a:latin typeface="Arial"/>
                <a:cs typeface="Arial"/>
              </a:rPr>
              <a:t>amounts of  </a:t>
            </a:r>
            <a:r>
              <a:rPr sz="2800" spc="-10" dirty="0">
                <a:latin typeface="Arial"/>
                <a:cs typeface="Arial"/>
              </a:rPr>
              <a:t>H+ </a:t>
            </a:r>
            <a:r>
              <a:rPr sz="2800" spc="-5" dirty="0">
                <a:latin typeface="Arial"/>
                <a:cs typeface="Arial"/>
              </a:rPr>
              <a:t>ions </a:t>
            </a:r>
            <a:r>
              <a:rPr sz="2800" dirty="0">
                <a:latin typeface="Arial"/>
                <a:cs typeface="Arial"/>
              </a:rPr>
              <a:t>because of the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ETC</a:t>
            </a:r>
            <a:endParaRPr sz="2800">
              <a:latin typeface="Arial"/>
              <a:cs typeface="Arial"/>
            </a:endParaRPr>
          </a:p>
          <a:p>
            <a:pPr marL="621665" marR="89535" indent="-609600">
              <a:lnSpc>
                <a:spcPts val="3020"/>
              </a:lnSpc>
              <a:spcBef>
                <a:spcPts val="700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2800" dirty="0">
                <a:latin typeface="Arial"/>
                <a:cs typeface="Arial"/>
              </a:rPr>
              <a:t>Inner </a:t>
            </a:r>
            <a:r>
              <a:rPr sz="2800" spc="-5" dirty="0">
                <a:latin typeface="Arial"/>
                <a:cs typeface="Arial"/>
              </a:rPr>
              <a:t>membrane-folded into </a:t>
            </a:r>
            <a:r>
              <a:rPr sz="2800" dirty="0">
                <a:latin typeface="Arial"/>
                <a:cs typeface="Arial"/>
              </a:rPr>
              <a:t>cristae to increase  surface area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265"/>
              </a:spcBef>
            </a:pPr>
            <a:r>
              <a:rPr sz="2400" spc="-5" dirty="0">
                <a:latin typeface="Arial"/>
                <a:cs typeface="Arial"/>
              </a:rPr>
              <a:t>-impermeable </a:t>
            </a:r>
            <a:r>
              <a:rPr sz="2400" spc="5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H+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ions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latin typeface="Arial"/>
                <a:cs typeface="Arial"/>
              </a:rPr>
              <a:t>-contains electron carriers and ATP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synthase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360"/>
              </a:spcBef>
            </a:pPr>
            <a:r>
              <a:rPr sz="2800" dirty="0">
                <a:latin typeface="Arial"/>
                <a:cs typeface="Arial"/>
              </a:rPr>
              <a:t>Matrix-contains </a:t>
            </a:r>
            <a:r>
              <a:rPr sz="2800" spc="-5" dirty="0">
                <a:latin typeface="Arial"/>
                <a:cs typeface="Arial"/>
              </a:rPr>
              <a:t>enzymes </a:t>
            </a:r>
            <a:r>
              <a:rPr sz="2800" dirty="0">
                <a:latin typeface="Arial"/>
                <a:cs typeface="Arial"/>
              </a:rPr>
              <a:t>for the </a:t>
            </a:r>
            <a:r>
              <a:rPr sz="2800" spc="-5" dirty="0">
                <a:latin typeface="Arial"/>
                <a:cs typeface="Arial"/>
              </a:rPr>
              <a:t>Krebs</a:t>
            </a:r>
            <a:r>
              <a:rPr sz="2800" dirty="0">
                <a:latin typeface="Arial"/>
                <a:cs typeface="Arial"/>
              </a:rPr>
              <a:t> cycle</a:t>
            </a:r>
            <a:endParaRPr sz="2800">
              <a:latin typeface="Arial"/>
              <a:cs typeface="Arial"/>
            </a:endParaRPr>
          </a:p>
          <a:p>
            <a:pPr marL="621665" marR="5080">
              <a:lnSpc>
                <a:spcPct val="90000"/>
              </a:lnSpc>
              <a:spcBef>
                <a:spcPts val="695"/>
              </a:spcBef>
            </a:pPr>
            <a:r>
              <a:rPr sz="2800" spc="-10" dirty="0">
                <a:latin typeface="Arial"/>
                <a:cs typeface="Arial"/>
              </a:rPr>
              <a:t>H+ </a:t>
            </a:r>
            <a:r>
              <a:rPr sz="2800" spc="-5" dirty="0">
                <a:latin typeface="Arial"/>
                <a:cs typeface="Arial"/>
              </a:rPr>
              <a:t>ions </a:t>
            </a:r>
            <a:r>
              <a:rPr sz="2800" dirty="0">
                <a:latin typeface="Arial"/>
                <a:cs typeface="Arial"/>
              </a:rPr>
              <a:t>get </a:t>
            </a:r>
            <a:r>
              <a:rPr sz="2800" spc="-5" dirty="0">
                <a:latin typeface="Arial"/>
                <a:cs typeface="Arial"/>
              </a:rPr>
              <a:t>pumped </a:t>
            </a:r>
            <a:r>
              <a:rPr sz="2800" dirty="0">
                <a:latin typeface="Arial"/>
                <a:cs typeface="Arial"/>
              </a:rPr>
              <a:t>from the </a:t>
            </a:r>
            <a:r>
              <a:rPr sz="2800" spc="-5" dirty="0">
                <a:latin typeface="Arial"/>
                <a:cs typeface="Arial"/>
              </a:rPr>
              <a:t>matrix </a:t>
            </a:r>
            <a:r>
              <a:rPr sz="2800" dirty="0">
                <a:latin typeface="Arial"/>
                <a:cs typeface="Arial"/>
              </a:rPr>
              <a:t>to the </a:t>
            </a:r>
            <a:r>
              <a:rPr sz="2800" spc="-5" dirty="0">
                <a:latin typeface="Arial"/>
                <a:cs typeface="Arial"/>
              </a:rPr>
              <a:t>inter  membrane through the </a:t>
            </a:r>
            <a:r>
              <a:rPr sz="2800" dirty="0">
                <a:latin typeface="Arial"/>
                <a:cs typeface="Arial"/>
              </a:rPr>
              <a:t>proteins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the inner  </a:t>
            </a:r>
            <a:r>
              <a:rPr sz="2800" spc="-5" dirty="0">
                <a:latin typeface="Arial"/>
                <a:cs typeface="Arial"/>
              </a:rPr>
              <a:t>membrane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object 2"/>
          <p:cNvSpPr txBox="1">
            <a:spLocks noGrp="1"/>
          </p:cNvSpPr>
          <p:nvPr>
            <p:ph type="title"/>
          </p:nvPr>
        </p:nvSpPr>
        <p:spPr>
          <a:xfrm>
            <a:off x="381000" y="561019"/>
            <a:ext cx="762571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/>
              <a:t>Anaerobic</a:t>
            </a:r>
            <a:r>
              <a:rPr sz="4400" b="1" spc="-50" dirty="0"/>
              <a:t> </a:t>
            </a:r>
            <a:r>
              <a:rPr sz="4400" b="1" dirty="0"/>
              <a:t>respiration</a:t>
            </a:r>
          </a:p>
        </p:txBody>
      </p:sp>
      <p:sp>
        <p:nvSpPr>
          <p:cNvPr id="1048793" name="object 3"/>
          <p:cNvSpPr txBox="1"/>
          <p:nvPr/>
        </p:nvSpPr>
        <p:spPr>
          <a:xfrm>
            <a:off x="534669" y="1511300"/>
            <a:ext cx="168275" cy="12039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794" name="object 4"/>
          <p:cNvSpPr txBox="1"/>
          <p:nvPr/>
        </p:nvSpPr>
        <p:spPr>
          <a:xfrm>
            <a:off x="534669" y="3277870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795" name="object 5"/>
          <p:cNvSpPr txBox="1"/>
          <p:nvPr/>
        </p:nvSpPr>
        <p:spPr>
          <a:xfrm>
            <a:off x="534669" y="4354829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796" name="object 6"/>
          <p:cNvSpPr txBox="1"/>
          <p:nvPr/>
        </p:nvSpPr>
        <p:spPr>
          <a:xfrm>
            <a:off x="534669" y="5297170"/>
            <a:ext cx="168275" cy="127000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797" name="object 7"/>
          <p:cNvSpPr txBox="1"/>
          <p:nvPr/>
        </p:nvSpPr>
        <p:spPr>
          <a:xfrm>
            <a:off x="1131569" y="1532890"/>
            <a:ext cx="7421245" cy="50215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latin typeface="Arial"/>
                <a:cs typeface="Arial"/>
              </a:rPr>
              <a:t>Without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oxygen</a:t>
            </a:r>
          </a:p>
          <a:p>
            <a:pPr marL="25400" marR="461009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Arial"/>
                <a:cs typeface="Arial"/>
              </a:rPr>
              <a:t>Pyruvate </a:t>
            </a:r>
            <a:r>
              <a:rPr sz="3200" spc="-5" dirty="0">
                <a:latin typeface="Arial"/>
                <a:cs typeface="Arial"/>
              </a:rPr>
              <a:t>remains in </a:t>
            </a:r>
            <a:r>
              <a:rPr sz="3200" dirty="0">
                <a:latin typeface="Arial"/>
                <a:cs typeface="Arial"/>
              </a:rPr>
              <a:t>the cytoplasm </a:t>
            </a:r>
            <a:r>
              <a:rPr sz="3200" spc="-5" dirty="0">
                <a:latin typeface="Arial"/>
                <a:cs typeface="Arial"/>
              </a:rPr>
              <a:t>(no  link </a:t>
            </a:r>
            <a:r>
              <a:rPr sz="3200" dirty="0">
                <a:latin typeface="Arial"/>
                <a:cs typeface="Arial"/>
              </a:rPr>
              <a:t>reaction, </a:t>
            </a:r>
            <a:r>
              <a:rPr sz="3200" spc="-5" dirty="0">
                <a:latin typeface="Arial"/>
                <a:cs typeface="Arial"/>
              </a:rPr>
              <a:t>no </a:t>
            </a:r>
            <a:r>
              <a:rPr sz="3200" dirty="0">
                <a:latin typeface="Arial"/>
                <a:cs typeface="Arial"/>
              </a:rPr>
              <a:t>Krebs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cycle)</a:t>
            </a:r>
          </a:p>
          <a:p>
            <a:pPr marL="25400" marR="728980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Arial"/>
                <a:cs typeface="Arial"/>
              </a:rPr>
              <a:t>Pyruvate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converted </a:t>
            </a:r>
            <a:r>
              <a:rPr sz="3200" spc="-5" dirty="0">
                <a:latin typeface="Arial"/>
                <a:cs typeface="Arial"/>
              </a:rPr>
              <a:t>into </a:t>
            </a:r>
            <a:r>
              <a:rPr sz="3200" dirty="0">
                <a:latin typeface="Arial"/>
                <a:cs typeface="Arial"/>
              </a:rPr>
              <a:t>waste </a:t>
            </a:r>
            <a:r>
              <a:rPr sz="3200" spc="-5" dirty="0">
                <a:latin typeface="Arial"/>
                <a:cs typeface="Arial"/>
              </a:rPr>
              <a:t>and  </a:t>
            </a:r>
            <a:r>
              <a:rPr sz="3200" dirty="0">
                <a:latin typeface="Arial"/>
                <a:cs typeface="Arial"/>
              </a:rPr>
              <a:t>removed </a:t>
            </a:r>
            <a:r>
              <a:rPr sz="3200" spc="-5" dirty="0">
                <a:latin typeface="Arial"/>
                <a:cs typeface="Arial"/>
              </a:rPr>
              <a:t>from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5" dirty="0">
                <a:latin typeface="Arial"/>
                <a:cs typeface="Arial"/>
              </a:rPr>
              <a:t> cells</a:t>
            </a:r>
            <a:endParaRPr sz="3200" dirty="0">
              <a:latin typeface="Arial"/>
              <a:cs typeface="Arial"/>
            </a:endParaRPr>
          </a:p>
          <a:p>
            <a:pPr marL="25400" marR="1365885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latin typeface="Arial"/>
                <a:cs typeface="Arial"/>
              </a:rPr>
              <a:t>No ATP is </a:t>
            </a:r>
            <a:r>
              <a:rPr sz="3200" dirty="0">
                <a:latin typeface="Arial"/>
                <a:cs typeface="Arial"/>
              </a:rPr>
              <a:t>produced (except </a:t>
            </a:r>
            <a:r>
              <a:rPr sz="3200" spc="-5" dirty="0">
                <a:latin typeface="Arial"/>
                <a:cs typeface="Arial"/>
              </a:rPr>
              <a:t>from  </a:t>
            </a:r>
            <a:r>
              <a:rPr sz="3200" dirty="0">
                <a:latin typeface="Arial"/>
                <a:cs typeface="Arial"/>
              </a:rPr>
              <a:t>glycolysis)</a:t>
            </a:r>
          </a:p>
          <a:p>
            <a:pPr marL="25400" marR="17780">
              <a:lnSpc>
                <a:spcPct val="120600"/>
              </a:lnSpc>
              <a:spcBef>
                <a:spcPts val="5"/>
              </a:spcBef>
            </a:pP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humans the waste=lactate </a:t>
            </a:r>
            <a:r>
              <a:rPr sz="3200" spc="-5" dirty="0">
                <a:latin typeface="Arial"/>
                <a:cs typeface="Arial"/>
              </a:rPr>
              <a:t>(lactic </a:t>
            </a:r>
            <a:r>
              <a:rPr sz="3200" dirty="0">
                <a:latin typeface="Arial"/>
                <a:cs typeface="Arial"/>
              </a:rPr>
              <a:t>acid) 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yeast the waste=ethanol and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CO</a:t>
            </a:r>
            <a:r>
              <a:rPr sz="2775" spc="7" baseline="-24024" dirty="0">
                <a:latin typeface="Arial"/>
                <a:cs typeface="Arial"/>
              </a:rPr>
              <a:t>2</a:t>
            </a:r>
            <a:endParaRPr sz="2775" baseline="-24024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object 2"/>
          <p:cNvSpPr txBox="1">
            <a:spLocks noGrp="1"/>
          </p:cNvSpPr>
          <p:nvPr>
            <p:ph type="title"/>
          </p:nvPr>
        </p:nvSpPr>
        <p:spPr>
          <a:xfrm>
            <a:off x="724535" y="533400"/>
            <a:ext cx="746251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/>
              <a:t>Anaerobic</a:t>
            </a:r>
            <a:r>
              <a:rPr sz="4400" b="1" spc="-50" dirty="0"/>
              <a:t> </a:t>
            </a:r>
            <a:r>
              <a:rPr sz="4400" b="1" dirty="0"/>
              <a:t>respiration</a:t>
            </a:r>
          </a:p>
        </p:txBody>
      </p:sp>
      <p:sp>
        <p:nvSpPr>
          <p:cNvPr id="1048799" name="object 3"/>
          <p:cNvSpPr txBox="1"/>
          <p:nvPr/>
        </p:nvSpPr>
        <p:spPr>
          <a:xfrm>
            <a:off x="534669" y="1634490"/>
            <a:ext cx="7842250" cy="4075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54990" algn="l"/>
              </a:tabLst>
            </a:pPr>
            <a:r>
              <a:rPr sz="3200" dirty="0">
                <a:latin typeface="Arial"/>
                <a:cs typeface="Arial"/>
              </a:rPr>
              <a:t>Once the pyruvate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converted </a:t>
            </a:r>
            <a:r>
              <a:rPr sz="3200" spc="-5" dirty="0">
                <a:latin typeface="Arial"/>
                <a:cs typeface="Arial"/>
              </a:rPr>
              <a:t>into  </a:t>
            </a:r>
            <a:r>
              <a:rPr sz="3200" dirty="0">
                <a:latin typeface="Arial"/>
                <a:cs typeface="Arial"/>
              </a:rPr>
              <a:t>waste, the </a:t>
            </a:r>
            <a:r>
              <a:rPr sz="3200" spc="-5" dirty="0">
                <a:latin typeface="Arial"/>
                <a:cs typeface="Arial"/>
              </a:rPr>
              <a:t>cells </a:t>
            </a:r>
            <a:r>
              <a:rPr sz="3200" dirty="0">
                <a:latin typeface="Arial"/>
                <a:cs typeface="Arial"/>
              </a:rPr>
              <a:t>can go through glycolysis  </a:t>
            </a:r>
            <a:r>
              <a:rPr sz="3200" spc="-5" dirty="0">
                <a:latin typeface="Arial"/>
                <a:cs typeface="Arial"/>
              </a:rPr>
              <a:t>again</a:t>
            </a:r>
            <a:endParaRPr sz="3200" dirty="0">
              <a:latin typeface="Arial"/>
              <a:cs typeface="Arial"/>
            </a:endParaRPr>
          </a:p>
          <a:p>
            <a:pPr marL="469265" marR="31750" indent="-4572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532765" algn="l"/>
              </a:tabLst>
            </a:pPr>
            <a:r>
              <a:rPr sz="3200" dirty="0">
                <a:latin typeface="Arial"/>
                <a:cs typeface="Arial"/>
              </a:rPr>
              <a:t>If pyruvate was not converted </a:t>
            </a:r>
            <a:r>
              <a:rPr sz="3200" spc="-5" dirty="0">
                <a:latin typeface="Arial"/>
                <a:cs typeface="Arial"/>
              </a:rPr>
              <a:t>into </a:t>
            </a:r>
            <a:r>
              <a:rPr sz="3200" dirty="0">
                <a:latin typeface="Arial"/>
                <a:cs typeface="Arial"/>
              </a:rPr>
              <a:t>waste  </a:t>
            </a:r>
            <a:r>
              <a:rPr sz="3200" spc="-5" dirty="0">
                <a:latin typeface="Arial"/>
                <a:cs typeface="Arial"/>
              </a:rPr>
              <a:t>the cells </a:t>
            </a:r>
            <a:r>
              <a:rPr sz="3200" dirty="0">
                <a:latin typeface="Arial"/>
                <a:cs typeface="Arial"/>
              </a:rPr>
              <a:t>would not </a:t>
            </a:r>
            <a:r>
              <a:rPr sz="3200" spc="-5" dirty="0">
                <a:latin typeface="Arial"/>
                <a:cs typeface="Arial"/>
              </a:rPr>
              <a:t>go </a:t>
            </a:r>
            <a:r>
              <a:rPr sz="3200" dirty="0">
                <a:latin typeface="Arial"/>
                <a:cs typeface="Arial"/>
              </a:rPr>
              <a:t>through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glycolysis</a:t>
            </a:r>
            <a:endParaRPr sz="3200" dirty="0">
              <a:latin typeface="Arial"/>
              <a:cs typeface="Arial"/>
            </a:endParaRPr>
          </a:p>
          <a:p>
            <a:pPr marL="927100" marR="183515" algn="just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latin typeface="Arial"/>
                <a:cs typeface="Arial"/>
              </a:rPr>
              <a:t>(Glycolysis </a:t>
            </a:r>
            <a:r>
              <a:rPr sz="3200" dirty="0">
                <a:latin typeface="Arial"/>
                <a:cs typeface="Arial"/>
              </a:rPr>
              <a:t>produces pyruvate. If </a:t>
            </a:r>
            <a:r>
              <a:rPr sz="3200" spc="-5" dirty="0">
                <a:latin typeface="Arial"/>
                <a:cs typeface="Arial"/>
              </a:rPr>
              <a:t>it is  already </a:t>
            </a:r>
            <a:r>
              <a:rPr sz="3200" dirty="0">
                <a:latin typeface="Arial"/>
                <a:cs typeface="Arial"/>
              </a:rPr>
              <a:t>present there </a:t>
            </a:r>
            <a:r>
              <a:rPr sz="3200" spc="-5" dirty="0">
                <a:latin typeface="Arial"/>
                <a:cs typeface="Arial"/>
              </a:rPr>
              <a:t>is no </a:t>
            </a:r>
            <a:r>
              <a:rPr sz="3200" dirty="0">
                <a:latin typeface="Arial"/>
                <a:cs typeface="Arial"/>
              </a:rPr>
              <a:t>reason </a:t>
            </a:r>
            <a:r>
              <a:rPr sz="3200" spc="-5" dirty="0">
                <a:latin typeface="Arial"/>
                <a:cs typeface="Arial"/>
              </a:rPr>
              <a:t>to  </a:t>
            </a:r>
            <a:r>
              <a:rPr sz="3200" dirty="0">
                <a:latin typeface="Arial"/>
                <a:cs typeface="Arial"/>
              </a:rPr>
              <a:t>make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more.)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object 2"/>
          <p:cNvSpPr txBox="1">
            <a:spLocks noGrp="1"/>
          </p:cNvSpPr>
          <p:nvPr>
            <p:ph type="title"/>
          </p:nvPr>
        </p:nvSpPr>
        <p:spPr>
          <a:xfrm>
            <a:off x="-2133600" y="381000"/>
            <a:ext cx="11277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Anaerobic respiration in</a:t>
            </a:r>
            <a:r>
              <a:rPr b="1" spc="-30" dirty="0"/>
              <a:t> </a:t>
            </a:r>
            <a:r>
              <a:rPr b="1" spc="-5" dirty="0"/>
              <a:t>animals</a:t>
            </a:r>
          </a:p>
        </p:txBody>
      </p:sp>
      <p:sp>
        <p:nvSpPr>
          <p:cNvPr id="1048801" name="object 3"/>
          <p:cNvSpPr txBox="1"/>
          <p:nvPr/>
        </p:nvSpPr>
        <p:spPr>
          <a:xfrm>
            <a:off x="534669" y="1634490"/>
            <a:ext cx="7751445" cy="387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350520" indent="-609600">
              <a:lnSpc>
                <a:spcPct val="100000"/>
              </a:lnSpc>
              <a:spcBef>
                <a:spcPts val="100"/>
              </a:spcBef>
              <a:tabLst>
                <a:tab pos="621665" algn="l"/>
                <a:tab pos="2544445" algn="l"/>
              </a:tabLst>
            </a:pPr>
            <a:r>
              <a:rPr sz="3200" spc="-5" dirty="0">
                <a:latin typeface="Arial"/>
                <a:cs typeface="Arial"/>
              </a:rPr>
              <a:t>A.	</a:t>
            </a:r>
            <a:r>
              <a:rPr sz="3200" dirty="0">
                <a:latin typeface="Arial"/>
                <a:cs typeface="Arial"/>
              </a:rPr>
              <a:t>Example:	During exercise our bodies  require a </a:t>
            </a:r>
            <a:r>
              <a:rPr sz="3200" spc="-5" dirty="0">
                <a:latin typeface="Arial"/>
                <a:cs typeface="Arial"/>
              </a:rPr>
              <a:t>lot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energy</a:t>
            </a:r>
            <a:endParaRPr sz="3200">
              <a:latin typeface="Arial"/>
              <a:cs typeface="Arial"/>
            </a:endParaRPr>
          </a:p>
          <a:p>
            <a:pPr marL="1003300" marR="6985" indent="-533400">
              <a:lnSpc>
                <a:spcPts val="3350"/>
              </a:lnSpc>
              <a:spcBef>
                <a:spcPts val="820"/>
              </a:spcBef>
            </a:pPr>
            <a:r>
              <a:rPr sz="2800" spc="-5" dirty="0">
                <a:latin typeface="Arial"/>
                <a:cs typeface="Arial"/>
              </a:rPr>
              <a:t>-The </a:t>
            </a:r>
            <a:r>
              <a:rPr sz="2800" dirty="0">
                <a:latin typeface="Arial"/>
                <a:cs typeface="Arial"/>
              </a:rPr>
              <a:t>body can </a:t>
            </a:r>
            <a:r>
              <a:rPr sz="2800" spc="-5" dirty="0">
                <a:latin typeface="Arial"/>
                <a:cs typeface="Arial"/>
              </a:rPr>
              <a:t>only </a:t>
            </a:r>
            <a:r>
              <a:rPr sz="2800" dirty="0">
                <a:latin typeface="Arial"/>
                <a:cs typeface="Arial"/>
              </a:rPr>
              <a:t>supply a </a:t>
            </a:r>
            <a:r>
              <a:rPr sz="2800" spc="-5" dirty="0">
                <a:latin typeface="Arial"/>
                <a:cs typeface="Arial"/>
              </a:rPr>
              <a:t>limited amount </a:t>
            </a:r>
            <a:r>
              <a:rPr sz="2800" dirty="0">
                <a:latin typeface="Arial"/>
                <a:cs typeface="Arial"/>
              </a:rPr>
              <a:t>of  oxygen for cellular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respiration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590"/>
              </a:spcBef>
            </a:pPr>
            <a:r>
              <a:rPr sz="2800" spc="-5" dirty="0">
                <a:latin typeface="Arial"/>
                <a:cs typeface="Arial"/>
              </a:rPr>
              <a:t>-Energy </a:t>
            </a:r>
            <a:r>
              <a:rPr sz="2800" dirty="0">
                <a:latin typeface="Arial"/>
                <a:cs typeface="Arial"/>
              </a:rPr>
              <a:t>is not produced at the rate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required</a:t>
            </a:r>
            <a:endParaRPr sz="2800">
              <a:latin typeface="Arial"/>
              <a:cs typeface="Arial"/>
            </a:endParaRPr>
          </a:p>
          <a:p>
            <a:pPr marL="1003300" marR="5080" indent="-53340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Arial"/>
                <a:cs typeface="Arial"/>
              </a:rPr>
              <a:t>-Cells will </a:t>
            </a:r>
            <a:r>
              <a:rPr sz="2800" dirty="0">
                <a:latin typeface="Arial"/>
                <a:cs typeface="Arial"/>
              </a:rPr>
              <a:t>use anaerobic respiration to release  extra </a:t>
            </a:r>
            <a:r>
              <a:rPr sz="2800" spc="-5" dirty="0">
                <a:latin typeface="Arial"/>
                <a:cs typeface="Arial"/>
              </a:rPr>
              <a:t>energy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-This </a:t>
            </a:r>
            <a:r>
              <a:rPr sz="2800" dirty="0">
                <a:latin typeface="Arial"/>
                <a:cs typeface="Arial"/>
              </a:rPr>
              <a:t>produces lactic </a:t>
            </a:r>
            <a:r>
              <a:rPr sz="2800" spc="-5" dirty="0">
                <a:latin typeface="Arial"/>
                <a:cs typeface="Arial"/>
              </a:rPr>
              <a:t>acid (a </a:t>
            </a:r>
            <a:r>
              <a:rPr sz="2800" dirty="0">
                <a:latin typeface="Arial"/>
                <a:cs typeface="Arial"/>
              </a:rPr>
              <a:t>waste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product)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object 2"/>
          <p:cNvSpPr txBox="1">
            <a:spLocks noGrp="1"/>
          </p:cNvSpPr>
          <p:nvPr>
            <p:ph type="title"/>
          </p:nvPr>
        </p:nvSpPr>
        <p:spPr>
          <a:xfrm>
            <a:off x="374015" y="397770"/>
            <a:ext cx="8229600" cy="13335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5285" algn="l"/>
              </a:tabLst>
            </a:pPr>
            <a:r>
              <a:rPr sz="4400" b="1" spc="-5" dirty="0"/>
              <a:t>Anaerobic</a:t>
            </a:r>
            <a:r>
              <a:rPr sz="4400" b="1" spc="45" dirty="0"/>
              <a:t> </a:t>
            </a:r>
            <a:r>
              <a:rPr sz="4400" b="1" spc="-5" dirty="0"/>
              <a:t>respiration</a:t>
            </a:r>
            <a:r>
              <a:rPr lang="en-US" sz="4400" b="1" spc="-5" dirty="0"/>
              <a:t> </a:t>
            </a:r>
            <a:r>
              <a:rPr sz="4400" b="1" dirty="0"/>
              <a:t>in</a:t>
            </a:r>
            <a:r>
              <a:rPr sz="4400" b="1" spc="-80" dirty="0"/>
              <a:t> </a:t>
            </a:r>
            <a:r>
              <a:rPr lang="en-US" sz="4400" b="1" dirty="0"/>
              <a:t> YEAST</a:t>
            </a:r>
            <a:endParaRPr sz="4400" b="1" dirty="0"/>
          </a:p>
        </p:txBody>
      </p:sp>
      <p:sp>
        <p:nvSpPr>
          <p:cNvPr id="1048803" name="object 3"/>
          <p:cNvSpPr txBox="1"/>
          <p:nvPr/>
        </p:nvSpPr>
        <p:spPr>
          <a:xfrm>
            <a:off x="990600" y="2286000"/>
            <a:ext cx="7613015" cy="27292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900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We use yeast to make bread</a:t>
            </a:r>
          </a:p>
          <a:p>
            <a:pPr marL="621665" marR="5080" indent="-609600">
              <a:lnSpc>
                <a:spcPct val="100000"/>
              </a:lnSpc>
              <a:spcBef>
                <a:spcPts val="800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CO2 produced causes bread to rise </a:t>
            </a:r>
            <a:r>
              <a:rPr sz="3200" spc="-5" dirty="0">
                <a:latin typeface="Arial"/>
                <a:cs typeface="Arial"/>
              </a:rPr>
              <a:t>by  </a:t>
            </a:r>
            <a:r>
              <a:rPr sz="3200" dirty="0">
                <a:latin typeface="Arial"/>
                <a:cs typeface="Arial"/>
              </a:rPr>
              <a:t>creating air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pockets</a:t>
            </a:r>
          </a:p>
          <a:p>
            <a:pPr marL="621665" marR="1341755" indent="-609600">
              <a:lnSpc>
                <a:spcPct val="100000"/>
              </a:lnSpc>
              <a:spcBef>
                <a:spcPts val="790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ethanol (alcohol) produced  evaporated during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baking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object 2"/>
          <p:cNvSpPr txBox="1">
            <a:spLocks noGrp="1"/>
          </p:cNvSpPr>
          <p:nvPr>
            <p:ph type="title"/>
          </p:nvPr>
        </p:nvSpPr>
        <p:spPr>
          <a:xfrm>
            <a:off x="0" y="384726"/>
            <a:ext cx="8549640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0" marR="5080" indent="-3299460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Anaerobic respiration </a:t>
            </a:r>
            <a:r>
              <a:rPr b="1" dirty="0"/>
              <a:t>is </a:t>
            </a:r>
            <a:r>
              <a:rPr b="1" spc="-5" dirty="0"/>
              <a:t>also known  as </a:t>
            </a:r>
            <a:r>
              <a:rPr b="1" dirty="0"/>
              <a:t>. .</a:t>
            </a:r>
            <a:r>
              <a:rPr b="1" spc="15" dirty="0"/>
              <a:t> </a:t>
            </a:r>
            <a:r>
              <a:rPr b="1" dirty="0"/>
              <a:t>.</a:t>
            </a:r>
          </a:p>
        </p:txBody>
      </p:sp>
      <p:sp>
        <p:nvSpPr>
          <p:cNvPr id="1048805" name="object 3"/>
          <p:cNvSpPr txBox="1"/>
          <p:nvPr/>
        </p:nvSpPr>
        <p:spPr>
          <a:xfrm>
            <a:off x="534669" y="1634490"/>
            <a:ext cx="7771765" cy="379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392430" indent="-6096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Lactic acid fermentation-breaks down  pyruvate </a:t>
            </a:r>
            <a:r>
              <a:rPr sz="3200" spc="-5" dirty="0">
                <a:latin typeface="Arial"/>
                <a:cs typeface="Arial"/>
              </a:rPr>
              <a:t>into lactic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acid</a:t>
            </a:r>
            <a:endParaRPr sz="3200" dirty="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latin typeface="Arial"/>
                <a:cs typeface="Arial"/>
              </a:rPr>
              <a:t>-in muscles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animals</a:t>
            </a:r>
            <a:endParaRPr sz="3200" dirty="0">
              <a:latin typeface="Arial"/>
              <a:cs typeface="Arial"/>
            </a:endParaRPr>
          </a:p>
          <a:p>
            <a:pPr marL="509270" indent="-497205">
              <a:lnSpc>
                <a:spcPct val="100000"/>
              </a:lnSpc>
              <a:spcBef>
                <a:spcPts val="790"/>
              </a:spcBef>
              <a:buAutoNum type="alphaUcPeriod" startAt="2"/>
              <a:tabLst>
                <a:tab pos="509905" algn="l"/>
              </a:tabLst>
            </a:pPr>
            <a:r>
              <a:rPr sz="3200" dirty="0">
                <a:latin typeface="Arial"/>
                <a:cs typeface="Arial"/>
              </a:rPr>
              <a:t>Ethanol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fermentation</a:t>
            </a:r>
          </a:p>
          <a:p>
            <a:pPr marL="621665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latin typeface="Arial"/>
                <a:cs typeface="Arial"/>
              </a:rPr>
              <a:t>-performed </a:t>
            </a:r>
            <a:r>
              <a:rPr sz="3200" dirty="0">
                <a:latin typeface="Arial"/>
                <a:cs typeface="Arial"/>
              </a:rPr>
              <a:t>by yeast and some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bacteria</a:t>
            </a:r>
          </a:p>
          <a:p>
            <a:pPr marL="621665" marR="508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Arial"/>
                <a:cs typeface="Arial"/>
              </a:rPr>
              <a:t>-breaks down pyruvate into ethanol and  CO2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object 2"/>
          <p:cNvSpPr txBox="1">
            <a:spLocks noGrp="1"/>
          </p:cNvSpPr>
          <p:nvPr>
            <p:ph type="title"/>
          </p:nvPr>
        </p:nvSpPr>
        <p:spPr>
          <a:xfrm>
            <a:off x="-834390" y="533400"/>
            <a:ext cx="93725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/>
              <a:t>Fat </a:t>
            </a:r>
            <a:r>
              <a:rPr sz="4400" b="1" dirty="0"/>
              <a:t>and Protein</a:t>
            </a:r>
            <a:r>
              <a:rPr sz="4400" b="1" spc="-50" dirty="0"/>
              <a:t> </a:t>
            </a:r>
            <a:r>
              <a:rPr sz="4400" b="1" spc="-5" dirty="0"/>
              <a:t>Breakdown</a:t>
            </a:r>
            <a:endParaRPr sz="4400" b="1" dirty="0"/>
          </a:p>
        </p:txBody>
      </p:sp>
      <p:sp>
        <p:nvSpPr>
          <p:cNvPr id="1048807" name="object 3"/>
          <p:cNvSpPr txBox="1"/>
          <p:nvPr/>
        </p:nvSpPr>
        <p:spPr>
          <a:xfrm>
            <a:off x="534669" y="1532890"/>
            <a:ext cx="7965440" cy="37960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621665" algn="l"/>
              </a:tabLst>
            </a:pPr>
            <a:r>
              <a:rPr sz="3200" spc="-5" dirty="0">
                <a:latin typeface="Arial"/>
                <a:cs typeface="Arial"/>
              </a:rPr>
              <a:t>A.	Fats</a:t>
            </a:r>
            <a:endParaRPr sz="3200">
              <a:latin typeface="Arial"/>
              <a:cs typeface="Arial"/>
            </a:endParaRPr>
          </a:p>
          <a:p>
            <a:pPr marL="621665" marR="508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Arial"/>
                <a:cs typeface="Arial"/>
              </a:rPr>
              <a:t>-have </a:t>
            </a:r>
            <a:r>
              <a:rPr sz="3200" spc="-5" dirty="0">
                <a:latin typeface="Arial"/>
                <a:cs typeface="Arial"/>
              </a:rPr>
              <a:t>more </a:t>
            </a:r>
            <a:r>
              <a:rPr sz="3200" dirty="0">
                <a:latin typeface="Arial"/>
                <a:cs typeface="Arial"/>
              </a:rPr>
              <a:t>energy per gram than  carbohydrates or proteins </a:t>
            </a:r>
            <a:r>
              <a:rPr sz="3200" spc="5" dirty="0">
                <a:latin typeface="Arial"/>
                <a:cs typeface="Arial"/>
              </a:rPr>
              <a:t>(~2x </a:t>
            </a:r>
            <a:r>
              <a:rPr sz="3200" dirty="0">
                <a:latin typeface="Arial"/>
                <a:cs typeface="Arial"/>
              </a:rPr>
              <a:t>as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much)</a:t>
            </a:r>
            <a:endParaRPr sz="3200">
              <a:latin typeface="Arial"/>
              <a:cs typeface="Arial"/>
            </a:endParaRPr>
          </a:p>
          <a:p>
            <a:pPr marL="621665" marR="902969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latin typeface="Arial"/>
                <a:cs typeface="Arial"/>
              </a:rPr>
              <a:t>-fatty </a:t>
            </a:r>
            <a:r>
              <a:rPr sz="3200" dirty="0">
                <a:latin typeface="Arial"/>
                <a:cs typeface="Arial"/>
              </a:rPr>
              <a:t>acid chains are oxidized and  broken into </a:t>
            </a:r>
            <a:r>
              <a:rPr sz="3200" spc="-5" dirty="0">
                <a:latin typeface="Arial"/>
                <a:cs typeface="Arial"/>
              </a:rPr>
              <a:t>smaller </a:t>
            </a:r>
            <a:r>
              <a:rPr sz="3200" dirty="0">
                <a:latin typeface="Arial"/>
                <a:cs typeface="Arial"/>
              </a:rPr>
              <a:t>2 carbon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chains</a:t>
            </a:r>
            <a:endParaRPr sz="3200">
              <a:latin typeface="Arial"/>
              <a:cs typeface="Arial"/>
            </a:endParaRPr>
          </a:p>
          <a:p>
            <a:pPr marL="621665" marR="266700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latin typeface="Arial"/>
                <a:cs typeface="Arial"/>
              </a:rPr>
              <a:t>-the </a:t>
            </a:r>
            <a:r>
              <a:rPr sz="3200" dirty="0">
                <a:latin typeface="Arial"/>
                <a:cs typeface="Arial"/>
              </a:rPr>
              <a:t>2 carbon chains </a:t>
            </a:r>
            <a:r>
              <a:rPr sz="3200" spc="-5" dirty="0">
                <a:latin typeface="Arial"/>
                <a:cs typeface="Arial"/>
              </a:rPr>
              <a:t>are </a:t>
            </a:r>
            <a:r>
              <a:rPr sz="3200" dirty="0">
                <a:latin typeface="Arial"/>
                <a:cs typeface="Arial"/>
              </a:rPr>
              <a:t>converted </a:t>
            </a:r>
            <a:r>
              <a:rPr sz="3200" spc="-5" dirty="0">
                <a:latin typeface="Arial"/>
                <a:cs typeface="Arial"/>
              </a:rPr>
              <a:t>into  </a:t>
            </a:r>
            <a:r>
              <a:rPr sz="3200" dirty="0">
                <a:latin typeface="Arial"/>
                <a:cs typeface="Arial"/>
              </a:rPr>
              <a:t>acetyl CoA to enter the Kreb’s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cycle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object 2"/>
          <p:cNvSpPr txBox="1">
            <a:spLocks noGrp="1"/>
          </p:cNvSpPr>
          <p:nvPr>
            <p:ph type="title"/>
          </p:nvPr>
        </p:nvSpPr>
        <p:spPr>
          <a:xfrm>
            <a:off x="1371600" y="457200"/>
            <a:ext cx="525653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/>
              <a:t>Overall</a:t>
            </a:r>
            <a:r>
              <a:rPr lang="en-US" sz="4400" b="1" spc="-5" dirty="0"/>
              <a:t> </a:t>
            </a:r>
            <a:r>
              <a:rPr sz="4400" b="1" spc="-5" dirty="0"/>
              <a:t>pro</a:t>
            </a:r>
            <a:r>
              <a:rPr lang="en-US" sz="4400" b="1" spc="-5" dirty="0"/>
              <a:t>c</a:t>
            </a:r>
            <a:r>
              <a:rPr sz="4400" b="1" spc="-5" dirty="0"/>
              <a:t>e</a:t>
            </a:r>
            <a:r>
              <a:rPr lang="en-US" sz="4400" b="1" spc="-5" dirty="0"/>
              <a:t>s</a:t>
            </a:r>
            <a:r>
              <a:rPr sz="4400" b="1" spc="-5" dirty="0"/>
              <a:t>s</a:t>
            </a:r>
            <a:endParaRPr sz="4400" b="1" dirty="0"/>
          </a:p>
        </p:txBody>
      </p:sp>
      <p:sp>
        <p:nvSpPr>
          <p:cNvPr id="1048591" name="object 3"/>
          <p:cNvSpPr txBox="1"/>
          <p:nvPr/>
        </p:nvSpPr>
        <p:spPr>
          <a:xfrm>
            <a:off x="534669" y="1380490"/>
            <a:ext cx="8491220" cy="438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1736089" indent="-621665">
              <a:lnSpc>
                <a:spcPct val="120800"/>
              </a:lnSpc>
              <a:spcBef>
                <a:spcPts val="100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Organic compounds + oxygen →  carbon dioxide + water +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energy</a:t>
            </a:r>
          </a:p>
          <a:p>
            <a:pPr marL="509270" indent="-497205">
              <a:lnSpc>
                <a:spcPct val="100000"/>
              </a:lnSpc>
              <a:spcBef>
                <a:spcPts val="790"/>
              </a:spcBef>
              <a:buAutoNum type="alphaUcPeriod"/>
              <a:tabLst>
                <a:tab pos="509905" algn="l"/>
              </a:tabLst>
            </a:pPr>
            <a:r>
              <a:rPr sz="3200" dirty="0">
                <a:latin typeface="Arial"/>
                <a:cs typeface="Arial"/>
              </a:rPr>
              <a:t>Food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the fuel </a:t>
            </a:r>
            <a:r>
              <a:rPr sz="3200" spc="-5" dirty="0">
                <a:latin typeface="Arial"/>
                <a:cs typeface="Arial"/>
              </a:rPr>
              <a:t>for cellular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respiration</a:t>
            </a:r>
            <a:endParaRPr sz="3200" dirty="0">
              <a:latin typeface="Arial"/>
              <a:cs typeface="Arial"/>
            </a:endParaRPr>
          </a:p>
          <a:p>
            <a:pPr marL="621665" marR="3136265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Arial"/>
                <a:cs typeface="Arial"/>
              </a:rPr>
              <a:t>-food=organic compounds  (carbs/fats/proteins)</a:t>
            </a:r>
          </a:p>
          <a:p>
            <a:pPr marL="532765" marR="5080" indent="-532765" algn="just">
              <a:lnSpc>
                <a:spcPct val="100000"/>
              </a:lnSpc>
              <a:spcBef>
                <a:spcPts val="800"/>
              </a:spcBef>
              <a:buAutoNum type="alphaUcPeriod" startAt="3"/>
              <a:tabLst>
                <a:tab pos="532765" algn="l"/>
              </a:tabLst>
            </a:pPr>
            <a:r>
              <a:rPr sz="3200" spc="-5" dirty="0">
                <a:latin typeface="Arial"/>
                <a:cs typeface="Arial"/>
              </a:rPr>
              <a:t>Cellular </a:t>
            </a:r>
            <a:r>
              <a:rPr sz="3200" dirty="0">
                <a:latin typeface="Arial"/>
                <a:cs typeface="Arial"/>
              </a:rPr>
              <a:t>respiration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catabolic </a:t>
            </a:r>
            <a:r>
              <a:rPr sz="3200" dirty="0">
                <a:latin typeface="Arial"/>
                <a:cs typeface="Arial"/>
              </a:rPr>
              <a:t>pathway </a:t>
            </a:r>
            <a:r>
              <a:rPr sz="3200" spc="-5" dirty="0">
                <a:latin typeface="Arial"/>
                <a:cs typeface="Arial"/>
              </a:rPr>
              <a:t>(it  </a:t>
            </a:r>
            <a:r>
              <a:rPr sz="3200" dirty="0">
                <a:latin typeface="Arial"/>
                <a:cs typeface="Arial"/>
              </a:rPr>
              <a:t>releases energy by breaking down </a:t>
            </a:r>
            <a:r>
              <a:rPr sz="3200" spc="-5" dirty="0">
                <a:latin typeface="Arial"/>
                <a:cs typeface="Arial"/>
              </a:rPr>
              <a:t>complex  </a:t>
            </a:r>
            <a:r>
              <a:rPr sz="3200" dirty="0">
                <a:latin typeface="Arial"/>
                <a:cs typeface="Arial"/>
              </a:rPr>
              <a:t>molecules)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object 2"/>
          <p:cNvSpPr txBox="1">
            <a:spLocks noGrp="1"/>
          </p:cNvSpPr>
          <p:nvPr>
            <p:ph type="title"/>
          </p:nvPr>
        </p:nvSpPr>
        <p:spPr>
          <a:xfrm>
            <a:off x="-1351281" y="570704"/>
            <a:ext cx="9829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/>
              <a:t>Fat </a:t>
            </a:r>
            <a:r>
              <a:rPr sz="4400" b="1" dirty="0"/>
              <a:t>and Protein</a:t>
            </a:r>
            <a:r>
              <a:rPr sz="4400" b="1" spc="-50" dirty="0"/>
              <a:t> </a:t>
            </a:r>
            <a:r>
              <a:rPr sz="4400" b="1" spc="-5" dirty="0"/>
              <a:t>Breakdown</a:t>
            </a:r>
            <a:endParaRPr sz="4400" b="1" dirty="0"/>
          </a:p>
        </p:txBody>
      </p:sp>
      <p:sp>
        <p:nvSpPr>
          <p:cNvPr id="1048809" name="object 3"/>
          <p:cNvSpPr txBox="1"/>
          <p:nvPr/>
        </p:nvSpPr>
        <p:spPr>
          <a:xfrm>
            <a:off x="534669" y="1545590"/>
            <a:ext cx="7943850" cy="43154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spc="-5" dirty="0">
                <a:latin typeface="Arial"/>
                <a:cs typeface="Arial"/>
              </a:rPr>
              <a:t>B.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Proteins</a:t>
            </a:r>
            <a:endParaRPr sz="2800" dirty="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Arial"/>
                <a:cs typeface="Arial"/>
              </a:rPr>
              <a:t>-must </a:t>
            </a:r>
            <a:r>
              <a:rPr sz="2800" spc="5" dirty="0">
                <a:latin typeface="Arial"/>
                <a:cs typeface="Arial"/>
              </a:rPr>
              <a:t>be </a:t>
            </a:r>
            <a:r>
              <a:rPr sz="2800" dirty="0">
                <a:latin typeface="Arial"/>
                <a:cs typeface="Arial"/>
              </a:rPr>
              <a:t>converted </a:t>
            </a:r>
            <a:r>
              <a:rPr sz="2800" spc="-5" dirty="0">
                <a:latin typeface="Arial"/>
                <a:cs typeface="Arial"/>
              </a:rPr>
              <a:t>into </a:t>
            </a:r>
            <a:r>
              <a:rPr sz="2800" dirty="0">
                <a:latin typeface="Arial"/>
                <a:cs typeface="Arial"/>
              </a:rPr>
              <a:t>individual amino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acids</a:t>
            </a:r>
          </a:p>
          <a:p>
            <a:pPr marL="621665" marR="438784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Arial"/>
                <a:cs typeface="Arial"/>
              </a:rPr>
              <a:t>-excess a.a. are converted by enzymes into  </a:t>
            </a:r>
            <a:r>
              <a:rPr sz="2800" spc="-5" dirty="0">
                <a:latin typeface="Arial"/>
                <a:cs typeface="Arial"/>
              </a:rPr>
              <a:t>intermediated </a:t>
            </a:r>
            <a:r>
              <a:rPr sz="2800" dirty="0">
                <a:latin typeface="Arial"/>
                <a:cs typeface="Arial"/>
              </a:rPr>
              <a:t>of glycolysis and </a:t>
            </a:r>
            <a:r>
              <a:rPr sz="2800" spc="-5" dirty="0">
                <a:latin typeface="Arial"/>
                <a:cs typeface="Arial"/>
              </a:rPr>
              <a:t>Krebs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cycle</a:t>
            </a:r>
          </a:p>
          <a:p>
            <a:pPr marL="621665" marR="38227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Arial"/>
                <a:cs typeface="Arial"/>
              </a:rPr>
              <a:t>-a.a. </a:t>
            </a:r>
            <a:r>
              <a:rPr sz="2800" dirty="0">
                <a:latin typeface="Arial"/>
                <a:cs typeface="Arial"/>
              </a:rPr>
              <a:t>go through </a:t>
            </a:r>
            <a:r>
              <a:rPr sz="2800" spc="-5" dirty="0">
                <a:latin typeface="Arial"/>
                <a:cs typeface="Arial"/>
              </a:rPr>
              <a:t>deamination (amino </a:t>
            </a:r>
            <a:r>
              <a:rPr sz="2800" dirty="0">
                <a:latin typeface="Arial"/>
                <a:cs typeface="Arial"/>
              </a:rPr>
              <a:t>groups  are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removed)</a:t>
            </a:r>
          </a:p>
          <a:p>
            <a:pPr marL="1841500" marR="43307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Arial"/>
                <a:cs typeface="Arial"/>
              </a:rPr>
              <a:t>-nitrogenous wastes </a:t>
            </a:r>
            <a:r>
              <a:rPr sz="2800" dirty="0">
                <a:latin typeface="Arial"/>
                <a:cs typeface="Arial"/>
              </a:rPr>
              <a:t>from the amino  </a:t>
            </a:r>
            <a:r>
              <a:rPr sz="2800" spc="-5" dirty="0">
                <a:latin typeface="Arial"/>
                <a:cs typeface="Arial"/>
              </a:rPr>
              <a:t>groups are </a:t>
            </a:r>
            <a:r>
              <a:rPr sz="2800" dirty="0">
                <a:latin typeface="Arial"/>
                <a:cs typeface="Arial"/>
              </a:rPr>
              <a:t>released as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wastes</a:t>
            </a:r>
          </a:p>
          <a:p>
            <a:pPr marL="621665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-new compounds </a:t>
            </a:r>
            <a:r>
              <a:rPr sz="2800" dirty="0">
                <a:latin typeface="Arial"/>
                <a:cs typeface="Arial"/>
              </a:rPr>
              <a:t>enter glycolysis 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Krebs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Content Placeholder 17" descr="A close up of a flower  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object 2"/>
          <p:cNvSpPr txBox="1">
            <a:spLocks noGrp="1"/>
          </p:cNvSpPr>
          <p:nvPr>
            <p:ph type="title"/>
          </p:nvPr>
        </p:nvSpPr>
        <p:spPr>
          <a:xfrm>
            <a:off x="-13971" y="392138"/>
            <a:ext cx="8534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36590" algn="l"/>
              </a:tabLst>
            </a:pPr>
            <a:r>
              <a:rPr sz="4400" b="1" dirty="0"/>
              <a:t>A</a:t>
            </a:r>
            <a:r>
              <a:rPr sz="4400" b="1" spc="-10" dirty="0"/>
              <a:t>T</a:t>
            </a:r>
            <a:r>
              <a:rPr sz="4400" b="1" dirty="0"/>
              <a:t>P</a:t>
            </a:r>
            <a:r>
              <a:rPr sz="4400" b="1" spc="5" dirty="0"/>
              <a:t> </a:t>
            </a:r>
            <a:r>
              <a:rPr sz="4400" b="1" spc="10" dirty="0"/>
              <a:t>i</a:t>
            </a:r>
            <a:r>
              <a:rPr sz="4400" b="1" dirty="0"/>
              <a:t>s</a:t>
            </a:r>
            <a:r>
              <a:rPr sz="4400" b="1" spc="5" dirty="0"/>
              <a:t> </a:t>
            </a:r>
            <a:r>
              <a:rPr sz="4400" b="1" spc="-5" dirty="0"/>
              <a:t>r</a:t>
            </a:r>
            <a:r>
              <a:rPr sz="4400" b="1" dirty="0"/>
              <a:t>e</a:t>
            </a:r>
            <a:r>
              <a:rPr sz="4400" b="1" spc="5" dirty="0"/>
              <a:t>c</a:t>
            </a:r>
            <a:r>
              <a:rPr lang="en-US" sz="4400" b="1" spc="5" dirty="0"/>
              <a:t>ycle  by </a:t>
            </a:r>
            <a:r>
              <a:rPr sz="4400" b="1" spc="-5" dirty="0"/>
              <a:t>t</a:t>
            </a:r>
            <a:r>
              <a:rPr sz="4400" b="1" dirty="0"/>
              <a:t>h</a:t>
            </a:r>
            <a:r>
              <a:rPr lang="en-US" sz="4400" b="1" dirty="0"/>
              <a:t>e   </a:t>
            </a:r>
            <a:r>
              <a:rPr sz="4400" b="1" spc="5" dirty="0"/>
              <a:t>c</a:t>
            </a:r>
            <a:r>
              <a:rPr sz="4400" b="1" dirty="0"/>
              <a:t>ells</a:t>
            </a:r>
          </a:p>
        </p:txBody>
      </p:sp>
      <p:sp>
        <p:nvSpPr>
          <p:cNvPr id="1048593" name="object 3"/>
          <p:cNvSpPr txBox="1"/>
          <p:nvPr/>
        </p:nvSpPr>
        <p:spPr>
          <a:xfrm>
            <a:off x="534669" y="1203959"/>
            <a:ext cx="168275" cy="127254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594" name="object 4"/>
          <p:cNvSpPr txBox="1"/>
          <p:nvPr/>
        </p:nvSpPr>
        <p:spPr>
          <a:xfrm>
            <a:off x="1131569" y="1159510"/>
            <a:ext cx="7539990" cy="248285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30"/>
              </a:spcBef>
            </a:pPr>
            <a:r>
              <a:rPr sz="3200" spc="-5" dirty="0">
                <a:latin typeface="Arial"/>
                <a:cs typeface="Arial"/>
              </a:rPr>
              <a:t>ATP </a:t>
            </a:r>
            <a:r>
              <a:rPr sz="3200" dirty="0">
                <a:latin typeface="Arial"/>
                <a:cs typeface="Arial"/>
              </a:rPr>
              <a:t>+ H</a:t>
            </a:r>
            <a:r>
              <a:rPr sz="2775" baseline="-24024" dirty="0">
                <a:latin typeface="Arial"/>
                <a:cs typeface="Arial"/>
              </a:rPr>
              <a:t>2</a:t>
            </a:r>
            <a:r>
              <a:rPr sz="3200" dirty="0">
                <a:latin typeface="Arial"/>
                <a:cs typeface="Arial"/>
              </a:rPr>
              <a:t>O → ADP +P</a:t>
            </a:r>
            <a:r>
              <a:rPr sz="2775" baseline="-24024" dirty="0">
                <a:latin typeface="Arial"/>
                <a:cs typeface="Arial"/>
              </a:rPr>
              <a:t>i </a:t>
            </a:r>
            <a:r>
              <a:rPr sz="3200" dirty="0">
                <a:latin typeface="Arial"/>
                <a:cs typeface="Arial"/>
              </a:rPr>
              <a:t>+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energy</a:t>
            </a:r>
            <a:endParaRPr sz="32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  <a:spcBef>
                <a:spcPts val="1330"/>
              </a:spcBef>
            </a:pPr>
            <a:r>
              <a:rPr sz="3200" spc="-5" dirty="0">
                <a:latin typeface="Arial"/>
                <a:cs typeface="Arial"/>
              </a:rPr>
              <a:t>ATP is </a:t>
            </a:r>
            <a:r>
              <a:rPr sz="3200" dirty="0">
                <a:latin typeface="Arial"/>
                <a:cs typeface="Arial"/>
              </a:rPr>
              <a:t>hydrolyzed </a:t>
            </a:r>
            <a:r>
              <a:rPr sz="3200" spc="-5" dirty="0">
                <a:latin typeface="Arial"/>
                <a:cs typeface="Arial"/>
              </a:rPr>
              <a:t>to form </a:t>
            </a:r>
            <a:r>
              <a:rPr sz="3200" dirty="0">
                <a:latin typeface="Arial"/>
                <a:cs typeface="Arial"/>
              </a:rPr>
              <a:t>ADP, </a:t>
            </a:r>
            <a:r>
              <a:rPr sz="3200" spc="-5" dirty="0">
                <a:latin typeface="Arial"/>
                <a:cs typeface="Arial"/>
              </a:rPr>
              <a:t>inorganic  </a:t>
            </a:r>
            <a:r>
              <a:rPr sz="3200" dirty="0">
                <a:latin typeface="Arial"/>
                <a:cs typeface="Arial"/>
              </a:rPr>
              <a:t>phosphate and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energy</a:t>
            </a:r>
            <a:endParaRPr sz="32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latin typeface="Arial"/>
                <a:cs typeface="Arial"/>
              </a:rPr>
              <a:t>-An </a:t>
            </a:r>
            <a:r>
              <a:rPr sz="3200" dirty="0">
                <a:latin typeface="Arial"/>
                <a:cs typeface="Arial"/>
              </a:rPr>
              <a:t>exergonic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reaction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595" name="object 5"/>
          <p:cNvSpPr txBox="1"/>
          <p:nvPr/>
        </p:nvSpPr>
        <p:spPr>
          <a:xfrm>
            <a:off x="509269" y="3649979"/>
            <a:ext cx="8113395" cy="286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708660" indent="-558165">
              <a:lnSpc>
                <a:spcPct val="100000"/>
              </a:lnSpc>
              <a:spcBef>
                <a:spcPts val="100"/>
              </a:spcBef>
              <a:buAutoNum type="alphaUcPeriod" startAt="3"/>
              <a:tabLst>
                <a:tab pos="558165" algn="l"/>
              </a:tabLst>
            </a:pPr>
            <a:r>
              <a:rPr sz="3200" dirty="0">
                <a:latin typeface="Arial"/>
                <a:cs typeface="Arial"/>
              </a:rPr>
              <a:t>The inorganic phosphate </a:t>
            </a:r>
            <a:r>
              <a:rPr sz="3200" spc="-5" dirty="0">
                <a:latin typeface="Arial"/>
                <a:cs typeface="Arial"/>
              </a:rPr>
              <a:t>will </a:t>
            </a:r>
            <a:r>
              <a:rPr sz="3200" dirty="0">
                <a:latin typeface="Arial"/>
                <a:cs typeface="Arial"/>
              </a:rPr>
              <a:t>attach to  another </a:t>
            </a:r>
            <a:r>
              <a:rPr sz="3200" spc="-5" dirty="0">
                <a:latin typeface="Arial"/>
                <a:cs typeface="Arial"/>
              </a:rPr>
              <a:t>ATP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molecule</a:t>
            </a:r>
            <a:endParaRPr sz="3200">
              <a:latin typeface="Arial"/>
              <a:cs typeface="Arial"/>
            </a:endParaRPr>
          </a:p>
          <a:p>
            <a:pPr marL="558165" marR="30480" indent="-558165">
              <a:lnSpc>
                <a:spcPct val="120600"/>
              </a:lnSpc>
              <a:spcBef>
                <a:spcPts val="5"/>
              </a:spcBef>
              <a:buAutoNum type="alphaUcPeriod" startAt="3"/>
              <a:tabLst>
                <a:tab pos="558165" algn="l"/>
              </a:tabLst>
            </a:pPr>
            <a:r>
              <a:rPr sz="3200" dirty="0">
                <a:latin typeface="Arial"/>
                <a:cs typeface="Arial"/>
              </a:rPr>
              <a:t>The new </a:t>
            </a:r>
            <a:r>
              <a:rPr sz="3200" spc="-5" dirty="0">
                <a:latin typeface="Arial"/>
                <a:cs typeface="Arial"/>
              </a:rPr>
              <a:t>ATP molecule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phosphorylated  ADP + 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2775" spc="-7" baseline="-24024" dirty="0">
                <a:latin typeface="Arial"/>
                <a:cs typeface="Arial"/>
              </a:rPr>
              <a:t>i </a:t>
            </a:r>
            <a:r>
              <a:rPr sz="3200" dirty="0">
                <a:latin typeface="Arial"/>
                <a:cs typeface="Arial"/>
              </a:rPr>
              <a:t>→ </a:t>
            </a:r>
            <a:r>
              <a:rPr sz="3200" spc="-5" dirty="0">
                <a:latin typeface="Arial"/>
                <a:cs typeface="Arial"/>
              </a:rPr>
              <a:t>ATP </a:t>
            </a:r>
            <a:r>
              <a:rPr sz="3200" dirty="0">
                <a:latin typeface="Arial"/>
                <a:cs typeface="Arial"/>
              </a:rPr>
              <a:t>+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2775" baseline="-24024" dirty="0">
                <a:latin typeface="Arial"/>
                <a:cs typeface="Arial"/>
              </a:rPr>
              <a:t>2</a:t>
            </a:r>
            <a:r>
              <a:rPr sz="3200" dirty="0"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  <a:p>
            <a:pPr marL="647065">
              <a:lnSpc>
                <a:spcPct val="100000"/>
              </a:lnSpc>
              <a:spcBef>
                <a:spcPts val="1330"/>
              </a:spcBef>
            </a:pPr>
            <a:r>
              <a:rPr sz="3200" spc="-5" dirty="0">
                <a:latin typeface="Arial"/>
                <a:cs typeface="Arial"/>
              </a:rPr>
              <a:t>-This </a:t>
            </a:r>
            <a:r>
              <a:rPr sz="3200" dirty="0">
                <a:latin typeface="Arial"/>
                <a:cs typeface="Arial"/>
              </a:rPr>
              <a:t>an endergonic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reaction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object 2"/>
          <p:cNvSpPr txBox="1">
            <a:spLocks noGrp="1"/>
          </p:cNvSpPr>
          <p:nvPr>
            <p:ph type="title"/>
          </p:nvPr>
        </p:nvSpPr>
        <p:spPr>
          <a:xfrm>
            <a:off x="1682748" y="704530"/>
            <a:ext cx="5334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/>
              <a:t>Redox</a:t>
            </a:r>
            <a:r>
              <a:rPr sz="4400" b="1" spc="-55" dirty="0"/>
              <a:t> </a:t>
            </a:r>
            <a:r>
              <a:rPr sz="4400" b="1" spc="-5" dirty="0"/>
              <a:t>reactions</a:t>
            </a:r>
            <a:endParaRPr sz="4400" b="1" dirty="0"/>
          </a:p>
        </p:txBody>
      </p:sp>
      <p:sp>
        <p:nvSpPr>
          <p:cNvPr id="1048597" name="object 3"/>
          <p:cNvSpPr txBox="1"/>
          <p:nvPr/>
        </p:nvSpPr>
        <p:spPr>
          <a:xfrm>
            <a:off x="534669" y="1634490"/>
            <a:ext cx="7630159" cy="2627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Cellular respiration </a:t>
            </a:r>
            <a:r>
              <a:rPr sz="3200" dirty="0">
                <a:latin typeface="Arial"/>
                <a:cs typeface="Arial"/>
              </a:rPr>
              <a:t>involves movement  of electrons </a:t>
            </a:r>
            <a:r>
              <a:rPr sz="3200" spc="-5" dirty="0">
                <a:latin typeface="Arial"/>
                <a:cs typeface="Arial"/>
              </a:rPr>
              <a:t>(gain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loss)</a:t>
            </a:r>
            <a:endParaRPr sz="3200">
              <a:latin typeface="Arial"/>
              <a:cs typeface="Arial"/>
            </a:endParaRPr>
          </a:p>
          <a:p>
            <a:pPr marL="621665" marR="69215" indent="-609600">
              <a:lnSpc>
                <a:spcPct val="100000"/>
              </a:lnSpc>
              <a:spcBef>
                <a:spcPts val="800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Redox reactions </a:t>
            </a:r>
            <a:r>
              <a:rPr sz="3200" spc="-5" dirty="0">
                <a:latin typeface="Arial"/>
                <a:cs typeface="Arial"/>
              </a:rPr>
              <a:t>indicate movement </a:t>
            </a:r>
            <a:r>
              <a:rPr sz="3200" dirty="0">
                <a:latin typeface="Arial"/>
                <a:cs typeface="Arial"/>
              </a:rPr>
              <a:t>of  electrons</a:t>
            </a:r>
            <a:endParaRPr sz="32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90"/>
              </a:spcBef>
              <a:buAutoNum type="alphaUcPeriod"/>
              <a:tabLst>
                <a:tab pos="621665" algn="l"/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Oxidation=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598" name="object 4"/>
          <p:cNvSpPr txBox="1"/>
          <p:nvPr/>
        </p:nvSpPr>
        <p:spPr>
          <a:xfrm>
            <a:off x="5106670" y="4376420"/>
            <a:ext cx="2675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-lose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electrons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599" name="object 5"/>
          <p:cNvSpPr txBox="1"/>
          <p:nvPr/>
        </p:nvSpPr>
        <p:spPr>
          <a:xfrm>
            <a:off x="534669" y="4274820"/>
            <a:ext cx="3349625" cy="17653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003300">
              <a:lnSpc>
                <a:spcPct val="100000"/>
              </a:lnSpc>
              <a:spcBef>
                <a:spcPts val="900"/>
              </a:spcBef>
            </a:pPr>
            <a:r>
              <a:rPr sz="3200" spc="-5" dirty="0">
                <a:latin typeface="Arial"/>
                <a:cs typeface="Arial"/>
              </a:rPr>
              <a:t>-gain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oxygen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latin typeface="Arial"/>
                <a:cs typeface="Arial"/>
              </a:rPr>
              <a:t>D.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Reduction=</a:t>
            </a:r>
            <a:endParaRPr sz="3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latin typeface="Arial"/>
                <a:cs typeface="Arial"/>
              </a:rPr>
              <a:t>-lose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oxygen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600" name="object 6"/>
          <p:cNvSpPr txBox="1"/>
          <p:nvPr/>
        </p:nvSpPr>
        <p:spPr>
          <a:xfrm>
            <a:off x="5106670" y="5554979"/>
            <a:ext cx="26974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-gain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electrons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object 2"/>
          <p:cNvSpPr txBox="1"/>
          <p:nvPr/>
        </p:nvSpPr>
        <p:spPr>
          <a:xfrm>
            <a:off x="306070" y="1532890"/>
            <a:ext cx="8339455" cy="41008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latin typeface="Arial"/>
                <a:cs typeface="Arial"/>
              </a:rPr>
              <a:t>E. Two ways </a:t>
            </a:r>
            <a:r>
              <a:rPr sz="3200" spc="-5" dirty="0">
                <a:latin typeface="Arial"/>
                <a:cs typeface="Arial"/>
              </a:rPr>
              <a:t>to</a:t>
            </a:r>
            <a:r>
              <a:rPr sz="3200" dirty="0">
                <a:latin typeface="Arial"/>
                <a:cs typeface="Arial"/>
              </a:rPr>
              <a:t> remember</a:t>
            </a:r>
            <a:endParaRPr sz="3200">
              <a:latin typeface="Arial"/>
              <a:cs typeface="Arial"/>
            </a:endParaRPr>
          </a:p>
          <a:p>
            <a:pPr marL="1379220" indent="-452755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1379855" algn="l"/>
              </a:tabLst>
            </a:pPr>
            <a:r>
              <a:rPr sz="3200" dirty="0">
                <a:latin typeface="Arial"/>
                <a:cs typeface="Arial"/>
              </a:rPr>
              <a:t>OIL </a:t>
            </a:r>
            <a:r>
              <a:rPr sz="3200" spc="-5" dirty="0">
                <a:latin typeface="Arial"/>
                <a:cs typeface="Arial"/>
              </a:rPr>
              <a:t>RIG (refers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electron</a:t>
            </a:r>
            <a:r>
              <a:rPr sz="3200" spc="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movement)</a:t>
            </a:r>
            <a:endParaRPr sz="32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latin typeface="Arial"/>
                <a:cs typeface="Arial"/>
              </a:rPr>
              <a:t>-oxidation is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Arial"/>
                <a:cs typeface="Arial"/>
              </a:rPr>
              <a:t>-reduction </a:t>
            </a:r>
            <a:r>
              <a:rPr sz="3200" spc="-5" dirty="0">
                <a:latin typeface="Arial"/>
                <a:cs typeface="Arial"/>
              </a:rPr>
              <a:t>is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gain</a:t>
            </a:r>
            <a:endParaRPr sz="3200">
              <a:latin typeface="Arial"/>
              <a:cs typeface="Arial"/>
            </a:endParaRPr>
          </a:p>
          <a:p>
            <a:pPr marL="1379220" indent="-452755">
              <a:lnSpc>
                <a:spcPct val="100000"/>
              </a:lnSpc>
              <a:spcBef>
                <a:spcPts val="800"/>
              </a:spcBef>
              <a:buAutoNum type="arabicPeriod" startAt="2"/>
              <a:tabLst>
                <a:tab pos="1379855" algn="l"/>
              </a:tabLst>
            </a:pPr>
            <a:r>
              <a:rPr sz="3200" dirty="0">
                <a:latin typeface="Arial"/>
                <a:cs typeface="Arial"/>
              </a:rPr>
              <a:t>LEO </a:t>
            </a:r>
            <a:r>
              <a:rPr sz="3200" spc="-5" dirty="0">
                <a:latin typeface="Arial"/>
                <a:cs typeface="Arial"/>
              </a:rPr>
              <a:t>the lion </a:t>
            </a:r>
            <a:r>
              <a:rPr sz="3200" dirty="0">
                <a:latin typeface="Arial"/>
                <a:cs typeface="Arial"/>
              </a:rPr>
              <a:t>goes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GER</a:t>
            </a:r>
            <a:endParaRPr sz="3200">
              <a:latin typeface="Arial"/>
              <a:cs typeface="Arial"/>
            </a:endParaRPr>
          </a:p>
          <a:p>
            <a:pPr marL="1841500" marR="896619">
              <a:lnSpc>
                <a:spcPct val="120800"/>
              </a:lnSpc>
            </a:pPr>
            <a:r>
              <a:rPr sz="3200" dirty="0">
                <a:latin typeface="Arial"/>
                <a:cs typeface="Arial"/>
              </a:rPr>
              <a:t>LEO (lose electrons </a:t>
            </a:r>
            <a:r>
              <a:rPr sz="3200" spc="-5" dirty="0">
                <a:latin typeface="Arial"/>
                <a:cs typeface="Arial"/>
              </a:rPr>
              <a:t>oxidation)  </a:t>
            </a:r>
            <a:r>
              <a:rPr sz="3200" dirty="0">
                <a:latin typeface="Arial"/>
                <a:cs typeface="Arial"/>
              </a:rPr>
              <a:t>GER </a:t>
            </a:r>
            <a:r>
              <a:rPr sz="3200" spc="-5" dirty="0">
                <a:latin typeface="Arial"/>
                <a:cs typeface="Arial"/>
              </a:rPr>
              <a:t>(gain </a:t>
            </a:r>
            <a:r>
              <a:rPr sz="3200" dirty="0">
                <a:latin typeface="Arial"/>
                <a:cs typeface="Arial"/>
              </a:rPr>
              <a:t>electrons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reduction)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602" name="object 3"/>
          <p:cNvSpPr txBox="1">
            <a:spLocks noGrp="1"/>
          </p:cNvSpPr>
          <p:nvPr>
            <p:ph type="title"/>
          </p:nvPr>
        </p:nvSpPr>
        <p:spPr>
          <a:xfrm>
            <a:off x="1794509" y="609600"/>
            <a:ext cx="5362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/>
              <a:t>Redox</a:t>
            </a:r>
            <a:r>
              <a:rPr sz="4400" b="1" spc="-55" dirty="0"/>
              <a:t> </a:t>
            </a:r>
            <a:r>
              <a:rPr sz="4400" b="1" spc="-5" dirty="0"/>
              <a:t>reactions</a:t>
            </a:r>
            <a:endParaRPr sz="4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object 2"/>
          <p:cNvSpPr txBox="1"/>
          <p:nvPr/>
        </p:nvSpPr>
        <p:spPr>
          <a:xfrm>
            <a:off x="521969" y="1532890"/>
            <a:ext cx="7924800" cy="42786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98475" indent="-473709">
              <a:lnSpc>
                <a:spcPct val="100000"/>
              </a:lnSpc>
              <a:spcBef>
                <a:spcPts val="900"/>
              </a:spcBef>
              <a:buFont typeface="Arial"/>
              <a:buAutoNum type="alphaUcPeriod" startAt="6"/>
              <a:tabLst>
                <a:tab pos="499109" algn="l"/>
              </a:tabLst>
            </a:pPr>
            <a:r>
              <a:rPr sz="3200" dirty="0">
                <a:latin typeface="Arial"/>
                <a:cs typeface="Arial"/>
              </a:rPr>
              <a:t>The most common carrier </a:t>
            </a:r>
            <a:r>
              <a:rPr sz="3200" spc="-5" dirty="0">
                <a:latin typeface="Arial"/>
                <a:cs typeface="Arial"/>
              </a:rPr>
              <a:t>is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NAD</a:t>
            </a:r>
            <a:r>
              <a:rPr sz="2775" spc="7" baseline="28528" dirty="0">
                <a:latin typeface="Arial"/>
                <a:cs typeface="Arial"/>
              </a:rPr>
              <a:t>+</a:t>
            </a:r>
            <a:endParaRPr sz="2775" baseline="28528" dirty="0">
              <a:latin typeface="Arial"/>
              <a:cs typeface="Arial"/>
            </a:endParaRPr>
          </a:p>
          <a:p>
            <a:pPr marL="567690" marR="1187450" indent="-567690">
              <a:lnSpc>
                <a:spcPct val="100000"/>
              </a:lnSpc>
              <a:spcBef>
                <a:spcPts val="800"/>
              </a:spcBef>
              <a:buAutoNum type="alphaUcPeriod" startAt="6"/>
              <a:tabLst>
                <a:tab pos="567690" algn="l"/>
              </a:tabLst>
            </a:pPr>
            <a:r>
              <a:rPr sz="3200" dirty="0">
                <a:latin typeface="Arial"/>
                <a:cs typeface="Arial"/>
              </a:rPr>
              <a:t>H atoms have one proton and </a:t>
            </a:r>
            <a:r>
              <a:rPr sz="3200" spc="-5" dirty="0">
                <a:latin typeface="Arial"/>
                <a:cs typeface="Arial"/>
              </a:rPr>
              <a:t>one  electron</a:t>
            </a:r>
            <a:endParaRPr sz="3200" dirty="0">
              <a:latin typeface="Arial"/>
              <a:cs typeface="Arial"/>
            </a:endParaRPr>
          </a:p>
          <a:p>
            <a:pPr marL="545465" marR="17780" indent="-545465">
              <a:lnSpc>
                <a:spcPct val="100000"/>
              </a:lnSpc>
              <a:spcBef>
                <a:spcPts val="790"/>
              </a:spcBef>
              <a:buAutoNum type="alphaUcPeriod" startAt="6"/>
              <a:tabLst>
                <a:tab pos="545465" algn="l"/>
              </a:tabLst>
            </a:pPr>
            <a:r>
              <a:rPr sz="3200" dirty="0">
                <a:latin typeface="Arial"/>
                <a:cs typeface="Arial"/>
              </a:rPr>
              <a:t>When </a:t>
            </a:r>
            <a:r>
              <a:rPr sz="3200" spc="-5" dirty="0">
                <a:latin typeface="Arial"/>
                <a:cs typeface="Arial"/>
              </a:rPr>
              <a:t>two </a:t>
            </a:r>
            <a:r>
              <a:rPr sz="3200" dirty="0">
                <a:latin typeface="Arial"/>
                <a:cs typeface="Arial"/>
              </a:rPr>
              <a:t>H atoms </a:t>
            </a:r>
            <a:r>
              <a:rPr sz="3200" spc="-5" dirty="0">
                <a:latin typeface="Arial"/>
                <a:cs typeface="Arial"/>
              </a:rPr>
              <a:t>are </a:t>
            </a:r>
            <a:r>
              <a:rPr sz="3200" dirty="0">
                <a:latin typeface="Arial"/>
                <a:cs typeface="Arial"/>
              </a:rPr>
              <a:t>removed </a:t>
            </a:r>
            <a:r>
              <a:rPr sz="3200" spc="-5" dirty="0">
                <a:latin typeface="Arial"/>
                <a:cs typeface="Arial"/>
              </a:rPr>
              <a:t>from </a:t>
            </a:r>
            <a:r>
              <a:rPr sz="3200" dirty="0">
                <a:latin typeface="Arial"/>
                <a:cs typeface="Arial"/>
              </a:rPr>
              <a:t>a  substrate NAD</a:t>
            </a:r>
            <a:r>
              <a:rPr sz="2775" baseline="28528" dirty="0">
                <a:latin typeface="Arial"/>
                <a:cs typeface="Arial"/>
              </a:rPr>
              <a:t>+ </a:t>
            </a:r>
            <a:r>
              <a:rPr sz="3200" dirty="0">
                <a:latin typeface="Arial"/>
                <a:cs typeface="Arial"/>
              </a:rPr>
              <a:t>accepts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electrons  </a:t>
            </a:r>
            <a:r>
              <a:rPr sz="3200" spc="-5" dirty="0">
                <a:latin typeface="Arial"/>
                <a:cs typeface="Arial"/>
              </a:rPr>
              <a:t>from </a:t>
            </a:r>
            <a:r>
              <a:rPr sz="3200" dirty="0">
                <a:latin typeface="Arial"/>
                <a:cs typeface="Arial"/>
              </a:rPr>
              <a:t>both atoms and a proton from one  of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them</a:t>
            </a:r>
            <a:endParaRPr sz="320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Arial"/>
                <a:cs typeface="Arial"/>
              </a:rPr>
              <a:t>I. NAD</a:t>
            </a:r>
            <a:r>
              <a:rPr sz="2775" baseline="28528" dirty="0">
                <a:latin typeface="Arial"/>
                <a:cs typeface="Arial"/>
              </a:rPr>
              <a:t>+ </a:t>
            </a:r>
            <a:r>
              <a:rPr sz="3200" dirty="0">
                <a:latin typeface="Arial"/>
                <a:cs typeface="Arial"/>
              </a:rPr>
              <a:t>+ 2H→ </a:t>
            </a:r>
            <a:r>
              <a:rPr sz="3200" spc="-5" dirty="0">
                <a:latin typeface="Arial"/>
                <a:cs typeface="Arial"/>
              </a:rPr>
              <a:t>NADH </a:t>
            </a:r>
            <a:r>
              <a:rPr sz="3200" dirty="0">
                <a:latin typeface="Arial"/>
                <a:cs typeface="Arial"/>
              </a:rPr>
              <a:t>+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</a:t>
            </a:r>
            <a:r>
              <a:rPr sz="2775" spc="-7" baseline="28528" dirty="0">
                <a:latin typeface="Arial"/>
                <a:cs typeface="Arial"/>
              </a:rPr>
              <a:t>+</a:t>
            </a:r>
            <a:endParaRPr sz="2775" baseline="28528" dirty="0">
              <a:latin typeface="Arial"/>
              <a:cs typeface="Arial"/>
            </a:endParaRPr>
          </a:p>
        </p:txBody>
      </p:sp>
      <p:sp>
        <p:nvSpPr>
          <p:cNvPr id="1048604" name="object 3"/>
          <p:cNvSpPr txBox="1">
            <a:spLocks noGrp="1"/>
          </p:cNvSpPr>
          <p:nvPr>
            <p:ph type="title"/>
          </p:nvPr>
        </p:nvSpPr>
        <p:spPr>
          <a:xfrm>
            <a:off x="1524000" y="533400"/>
            <a:ext cx="56153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/>
              <a:t>Redox</a:t>
            </a:r>
            <a:r>
              <a:rPr sz="4400" b="1" spc="-55" dirty="0"/>
              <a:t> </a:t>
            </a:r>
            <a:r>
              <a:rPr sz="4400" b="1" spc="-5" dirty="0"/>
              <a:t>reactions</a:t>
            </a:r>
            <a:endParaRPr sz="4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object 2"/>
          <p:cNvSpPr txBox="1">
            <a:spLocks noGrp="1"/>
          </p:cNvSpPr>
          <p:nvPr>
            <p:ph type="title"/>
          </p:nvPr>
        </p:nvSpPr>
        <p:spPr>
          <a:xfrm>
            <a:off x="1828800" y="259330"/>
            <a:ext cx="5090795" cy="13335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br>
              <a:rPr lang="en-US" sz="4400" dirty="0"/>
            </a:br>
            <a:r>
              <a:rPr lang="en-US" sz="4400" b="1" dirty="0"/>
              <a:t>redox reaction</a:t>
            </a:r>
            <a:endParaRPr sz="4400" b="1" dirty="0"/>
          </a:p>
        </p:txBody>
      </p:sp>
      <p:sp>
        <p:nvSpPr>
          <p:cNvPr id="1048606" name="object 3"/>
          <p:cNvSpPr txBox="1"/>
          <p:nvPr/>
        </p:nvSpPr>
        <p:spPr>
          <a:xfrm>
            <a:off x="1378902" y="2723244"/>
            <a:ext cx="2601595" cy="222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Has </a:t>
            </a:r>
            <a:r>
              <a:rPr sz="2400" dirty="0">
                <a:latin typeface="Arial"/>
                <a:cs typeface="Arial"/>
              </a:rPr>
              <a:t>no </a:t>
            </a:r>
            <a:r>
              <a:rPr sz="2400" spc="-5" dirty="0">
                <a:latin typeface="Arial"/>
                <a:cs typeface="Arial"/>
              </a:rPr>
              <a:t>charge  because it took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electron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the  </a:t>
            </a:r>
            <a:r>
              <a:rPr sz="2400" dirty="0">
                <a:latin typeface="Arial"/>
                <a:cs typeface="Arial"/>
              </a:rPr>
              <a:t>free H to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neutralize  the original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NAD+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48607" name="object 5"/>
          <p:cNvSpPr/>
          <p:nvPr/>
        </p:nvSpPr>
        <p:spPr>
          <a:xfrm>
            <a:off x="1378903" y="1981199"/>
            <a:ext cx="5921692" cy="469543"/>
          </a:xfrm>
          <a:custGeom>
            <a:avLst/>
            <a:gdLst/>
            <a:ahLst/>
            <a:cxnLst/>
            <a:rect l="l" t="t" r="r" b="b"/>
            <a:pathLst>
              <a:path w="572770" h="571500">
                <a:moveTo>
                  <a:pt x="546099" y="0"/>
                </a:moveTo>
                <a:lnTo>
                  <a:pt x="0" y="544829"/>
                </a:lnTo>
                <a:lnTo>
                  <a:pt x="26669" y="571500"/>
                </a:lnTo>
                <a:lnTo>
                  <a:pt x="572769" y="26670"/>
                </a:lnTo>
                <a:lnTo>
                  <a:pt x="546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r>
              <a:rPr lang="en-US" dirty="0"/>
              <a:t>           NAD+ +2H+                       NADH+H+</a:t>
            </a:r>
            <a:endParaRPr dirty="0"/>
          </a:p>
        </p:txBody>
      </p:sp>
      <p:sp>
        <p:nvSpPr>
          <p:cNvPr id="1048608" name="object 7"/>
          <p:cNvSpPr txBox="1"/>
          <p:nvPr/>
        </p:nvSpPr>
        <p:spPr>
          <a:xfrm>
            <a:off x="5640070" y="2762250"/>
            <a:ext cx="2734945" cy="148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because its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electron  is attached </a:t>
            </a:r>
            <a:r>
              <a:rPr sz="2400" dirty="0">
                <a:latin typeface="Arial"/>
                <a:cs typeface="Arial"/>
              </a:rPr>
              <a:t>to the  </a:t>
            </a:r>
            <a:r>
              <a:rPr sz="2400" spc="-5" dirty="0">
                <a:latin typeface="Arial"/>
                <a:cs typeface="Arial"/>
              </a:rPr>
              <a:t>NADH</a:t>
            </a:r>
            <a:r>
              <a:rPr lang="en-US" sz="2400" spc="-5" dirty="0"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48609" name="Arrow: Right 5"/>
          <p:cNvSpPr/>
          <p:nvPr/>
        </p:nvSpPr>
        <p:spPr>
          <a:xfrm>
            <a:off x="3254852" y="1981198"/>
            <a:ext cx="1084897" cy="317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45728" name="Straight Arrow Connector 10"/>
          <p:cNvCxnSpPr>
            <a:cxnSpLocks/>
          </p:cNvCxnSpPr>
          <p:nvPr/>
        </p:nvCxnSpPr>
        <p:spPr>
          <a:xfrm>
            <a:off x="5105400" y="2298341"/>
            <a:ext cx="1172" cy="8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Arrow Connector 12"/>
          <p:cNvCxnSpPr>
            <a:cxnSpLocks/>
            <a:endCxn id="1048608" idx="0"/>
          </p:cNvCxnSpPr>
          <p:nvPr/>
        </p:nvCxnSpPr>
        <p:spPr>
          <a:xfrm>
            <a:off x="5867400" y="2215970"/>
            <a:ext cx="1140143" cy="546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Arrow Connector 16"/>
          <p:cNvCxnSpPr>
            <a:cxnSpLocks/>
          </p:cNvCxnSpPr>
          <p:nvPr/>
        </p:nvCxnSpPr>
        <p:spPr>
          <a:xfrm flipH="1">
            <a:off x="3586041" y="2298341"/>
            <a:ext cx="1451976" cy="515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1707</Words>
  <Application>Microsoft Office PowerPoint</Application>
  <PresentationFormat>On-screen Show (4:3)</PresentationFormat>
  <Paragraphs>263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Algerian</vt:lpstr>
      <vt:lpstr>Arial</vt:lpstr>
      <vt:lpstr>Calibri</vt:lpstr>
      <vt:lpstr>Century Gothic</vt:lpstr>
      <vt:lpstr>Times New Roman</vt:lpstr>
      <vt:lpstr>Vapor Trail</vt:lpstr>
      <vt:lpstr>PowerPoint Presentation</vt:lpstr>
      <vt:lpstr>CELLULAR RESPIRATION</vt:lpstr>
      <vt:lpstr>Cellular respiration </vt:lpstr>
      <vt:lpstr>Overall process</vt:lpstr>
      <vt:lpstr>ATP is recycle  by the   cells</vt:lpstr>
      <vt:lpstr>Redox reactions</vt:lpstr>
      <vt:lpstr>Redox reactions</vt:lpstr>
      <vt:lpstr>Redox reactions</vt:lpstr>
      <vt:lpstr> redox reaction</vt:lpstr>
      <vt:lpstr>PowerPoint Presentation</vt:lpstr>
      <vt:lpstr>GlycoLysis</vt:lpstr>
      <vt:lpstr>Glycolysis</vt:lpstr>
      <vt:lpstr>Glyceraldehydephosphate</vt:lpstr>
      <vt:lpstr>Glycolysis (an overview)</vt:lpstr>
      <vt:lpstr>Glycolysis (another overview)</vt:lpstr>
      <vt:lpstr>Glycolysis (the products)</vt:lpstr>
      <vt:lpstr>Oxidative decarboxylation  (the link reaction)</vt:lpstr>
      <vt:lpstr>PowerPoint Presentation</vt:lpstr>
      <vt:lpstr>The Krebs Cycle  (a.k.a the citric acid cycle)</vt:lpstr>
      <vt:lpstr>The Kreb’s cycle</vt:lpstr>
      <vt:lpstr>The Kreb’s cycle</vt:lpstr>
      <vt:lpstr>The Kreb’s cycle</vt:lpstr>
      <vt:lpstr>Oxidative Phosphorylation and      the  Electron Transport Chain</vt:lpstr>
      <vt:lpstr>Oxidative Phosphorylation and the  Electron Transport Chain</vt:lpstr>
      <vt:lpstr>Oxidative Phosphorylation  and the Electron Transport Chain</vt:lpstr>
      <vt:lpstr>Oxidative Phosphorylation AND the Electron Transport Chain</vt:lpstr>
      <vt:lpstr>Oxidative Phosphorylation  and the Electron Transport Chain</vt:lpstr>
      <vt:lpstr>Oxidative Phosphorylation  and the Electron Transport Chain</vt:lpstr>
      <vt:lpstr>Oxidative Phosphorylation and the  Electron Transport Chain</vt:lpstr>
      <vt:lpstr>Oxidative Phosphorylation and the  Electron Transport Chain</vt:lpstr>
      <vt:lpstr>ATP Production During Aerobic  Respiration</vt:lpstr>
      <vt:lpstr>Chemiosmotic Theory</vt:lpstr>
      <vt:lpstr>The Mitochondrion Structure</vt:lpstr>
      <vt:lpstr>Anaerobic respiration</vt:lpstr>
      <vt:lpstr>Anaerobic respiration</vt:lpstr>
      <vt:lpstr>Anaerobic respiration in animals</vt:lpstr>
      <vt:lpstr>Anaerobic respiration in  YEAST</vt:lpstr>
      <vt:lpstr>Anaerobic respiration is also known  as . . .</vt:lpstr>
      <vt:lpstr>Fat and Protein Breakdown</vt:lpstr>
      <vt:lpstr>Fat and Protein Breakdown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Respiration</dc:title>
  <dc:creator>Red Sea Version 20070514</dc:creator>
  <cp:lastModifiedBy>Muddasra</cp:lastModifiedBy>
  <cp:revision>1</cp:revision>
  <dcterms:created xsi:type="dcterms:W3CDTF">2020-04-13T19:51:13Z</dcterms:created>
  <dcterms:modified xsi:type="dcterms:W3CDTF">2020-04-26T07:09:51Z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2010-05-05T00:00:00Z</vt:filetime>
  </property>
  <property fmtid="{D5CDD505-2E9C-101B-9397-08002B2CF9AE}" pid="3" name="Creator">
    <vt:lpwstr>Impress</vt:lpwstr>
  </property>
  <property fmtid="{D5CDD505-2E9C-101B-9397-08002B2CF9AE}" pid="4" name="LastSaved">
    <vt:filetime>2010-05-05T00:00:00Z</vt:filetime>
  </property>
</Properties>
</file>