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kmanuals.com/professional/genitourinary-disorders/tubulointerstitial-diseases/tubulointerstitial-nephritis" TargetMode="External"/><Relationship Id="rId2" Type="http://schemas.openxmlformats.org/officeDocument/2006/relationships/hyperlink" Target="http://www.merckmanuals.com/professional/genitourinary-disorders/glomerular-disorders/overview-of-nephritic-syndr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rckmanuals.com/professional/gastrointestinal-disorders/inflammatory-bowel-disease-ibd/overview-of-inflammatory-bowel-disease" TargetMode="External"/><Relationship Id="rId5" Type="http://schemas.openxmlformats.org/officeDocument/2006/relationships/hyperlink" Target="http://www.merckmanuals.com/professional/gastrointestinal-disorders/acute-abdomen-and-surgical-gastroenterology/appendicitis" TargetMode="External"/><Relationship Id="rId4" Type="http://schemas.openxmlformats.org/officeDocument/2006/relationships/hyperlink" Target="http://www.merckmanuals.com/professional/genitourinary-disorders/urinary-calculi/urinary-calcul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ckmanuals.com/professional/pediatrics/miscellaneous-bacterial-infections-in-infants-and-children/urinary-tract-infection-uti-in-children#v109269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phys.org/uti/" TargetMode="External"/><Relationship Id="rId7" Type="http://schemas.openxmlformats.org/officeDocument/2006/relationships/hyperlink" Target="http://www.nice.org.uk/guidance/cg54/evidenc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gn.ac.uk/sign-88-management-of-suspected-bacterial-urinary-tract-infection-in-adults.html" TargetMode="External"/><Relationship Id="rId5" Type="http://schemas.openxmlformats.org/officeDocument/2006/relationships/hyperlink" Target="http://www.merckmanuals.com/professional/genitourinary-disorders/urinary-tract-infections-utis/bacterial-urinary-tract-infections-utis" TargetMode="External"/><Relationship Id="rId4" Type="http://schemas.openxmlformats.org/officeDocument/2006/relationships/hyperlink" Target="https://www.mayoclinic.org/diseases-conditions/urinary-tract-infection/symptoms-causes/syc-2035344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862583"/>
            <a:ext cx="10058400" cy="189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0327" y="862583"/>
            <a:ext cx="10058400" cy="189293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5727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10"/>
              </a:spcBef>
            </a:pPr>
            <a:r>
              <a:rPr sz="8000" b="1" spc="-1255" dirty="0">
                <a:solidFill>
                  <a:srgbClr val="252525"/>
                </a:solidFill>
                <a:latin typeface="DejaVu Sans"/>
                <a:cs typeface="DejaVu Sans"/>
              </a:rPr>
              <a:t>Urinary </a:t>
            </a:r>
            <a:r>
              <a:rPr sz="8000" b="1" spc="-1460" dirty="0">
                <a:solidFill>
                  <a:srgbClr val="252525"/>
                </a:solidFill>
                <a:latin typeface="DejaVu Sans"/>
                <a:cs typeface="DejaVu Sans"/>
              </a:rPr>
              <a:t>Tract</a:t>
            </a:r>
            <a:r>
              <a:rPr sz="8000" b="1" spc="-935" dirty="0">
                <a:solidFill>
                  <a:srgbClr val="252525"/>
                </a:solidFill>
                <a:latin typeface="DejaVu Sans"/>
                <a:cs typeface="DejaVu Sans"/>
              </a:rPr>
              <a:t> </a:t>
            </a:r>
            <a:r>
              <a:rPr sz="8000" b="1" spc="-1225" dirty="0">
                <a:solidFill>
                  <a:srgbClr val="252525"/>
                </a:solidFill>
                <a:latin typeface="DejaVu Sans"/>
                <a:cs typeface="DejaVu Sans"/>
              </a:rPr>
              <a:t>Infection</a:t>
            </a:r>
            <a:endParaRPr sz="80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0327" y="4456176"/>
            <a:ext cx="10058400" cy="359073"/>
          </a:xfrm>
          <a:prstGeom prst="rect">
            <a:avLst/>
          </a:prstGeom>
          <a:ln w="15240">
            <a:solidFill>
              <a:srgbClr val="BC5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685" algn="ctr">
              <a:lnSpc>
                <a:spcPts val="2800"/>
              </a:lnSpc>
            </a:pPr>
            <a:endParaRPr sz="24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5843"/>
            <a:ext cx="12192000" cy="6582409"/>
            <a:chOff x="0" y="275843"/>
            <a:chExt cx="12192000" cy="6582409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3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" y="283463"/>
              <a:ext cx="11669395" cy="6027420"/>
            </a:xfrm>
            <a:custGeom>
              <a:avLst/>
              <a:gdLst/>
              <a:ahLst/>
              <a:cxnLst/>
              <a:rect l="l" t="t" r="r" b="b"/>
              <a:pathLst>
                <a:path w="11669395" h="6027420">
                  <a:moveTo>
                    <a:pt x="0" y="6027420"/>
                  </a:moveTo>
                  <a:lnTo>
                    <a:pt x="11669268" y="6027420"/>
                  </a:lnTo>
                  <a:lnTo>
                    <a:pt x="11669268" y="0"/>
                  </a:lnTo>
                  <a:lnTo>
                    <a:pt x="0" y="0"/>
                  </a:lnTo>
                  <a:lnTo>
                    <a:pt x="0" y="6027420"/>
                  </a:lnTo>
                  <a:close/>
                </a:path>
              </a:pathLst>
            </a:custGeom>
            <a:ln w="15240">
              <a:solidFill>
                <a:srgbClr val="BC5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9181" y="122021"/>
            <a:ext cx="11410950" cy="60007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spc="-315" dirty="0">
                <a:latin typeface="DejaVu Sans"/>
                <a:cs typeface="DejaVu Sans"/>
              </a:rPr>
              <a:t>Etiology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235" dirty="0">
                <a:latin typeface="DejaVu Sans"/>
                <a:cs typeface="DejaVu Sans"/>
              </a:rPr>
              <a:t>The </a:t>
            </a:r>
            <a:r>
              <a:rPr sz="2000" spc="-204" dirty="0">
                <a:latin typeface="DejaVu Sans"/>
                <a:cs typeface="DejaVu Sans"/>
              </a:rPr>
              <a:t>bacteria </a:t>
            </a:r>
            <a:r>
              <a:rPr sz="2000" spc="-185" dirty="0">
                <a:latin typeface="DejaVu Sans"/>
                <a:cs typeface="DejaVu Sans"/>
              </a:rPr>
              <a:t>that </a:t>
            </a:r>
            <a:r>
              <a:rPr sz="2000" spc="-235" dirty="0">
                <a:latin typeface="DejaVu Sans"/>
                <a:cs typeface="DejaVu Sans"/>
              </a:rPr>
              <a:t>most </a:t>
            </a:r>
            <a:r>
              <a:rPr sz="2000" spc="-175" dirty="0">
                <a:latin typeface="DejaVu Sans"/>
                <a:cs typeface="DejaVu Sans"/>
              </a:rPr>
              <a:t>often </a:t>
            </a:r>
            <a:r>
              <a:rPr sz="2000" spc="-250" dirty="0">
                <a:latin typeface="DejaVu Sans"/>
                <a:cs typeface="DejaVu Sans"/>
              </a:rPr>
              <a:t>cause </a:t>
            </a:r>
            <a:r>
              <a:rPr sz="2000" spc="-190" dirty="0">
                <a:latin typeface="DejaVu Sans"/>
                <a:cs typeface="DejaVu Sans"/>
              </a:rPr>
              <a:t>cystitis </a:t>
            </a:r>
            <a:r>
              <a:rPr sz="2000" spc="-235" dirty="0">
                <a:latin typeface="DejaVu Sans"/>
                <a:cs typeface="DejaVu Sans"/>
              </a:rPr>
              <a:t>and </a:t>
            </a:r>
            <a:r>
              <a:rPr sz="2000" spc="-190" dirty="0">
                <a:latin typeface="DejaVu Sans"/>
                <a:cs typeface="DejaVu Sans"/>
              </a:rPr>
              <a:t>pyelonephritis </a:t>
            </a:r>
            <a:r>
              <a:rPr sz="2000" spc="-220" dirty="0">
                <a:latin typeface="DejaVu Sans"/>
                <a:cs typeface="DejaVu Sans"/>
              </a:rPr>
              <a:t>are </a:t>
            </a:r>
            <a:r>
              <a:rPr sz="2000" spc="-190" dirty="0">
                <a:latin typeface="DejaVu Sans"/>
                <a:cs typeface="DejaVu Sans"/>
              </a:rPr>
              <a:t>the</a:t>
            </a:r>
            <a:r>
              <a:rPr sz="2000" spc="110" dirty="0">
                <a:latin typeface="DejaVu Sans"/>
                <a:cs typeface="DejaVu Sans"/>
              </a:rPr>
              <a:t> </a:t>
            </a:r>
            <a:r>
              <a:rPr sz="2000" spc="-170" dirty="0">
                <a:latin typeface="DejaVu Sans"/>
                <a:cs typeface="DejaVu Sans"/>
              </a:rPr>
              <a:t>following: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b="1" u="heavy" spc="-31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Enteric, </a:t>
            </a:r>
            <a:r>
              <a:rPr sz="2000" b="1" u="heavy" spc="-3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usually </a:t>
            </a:r>
            <a:r>
              <a:rPr sz="2000" b="1" u="heavy" spc="-36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gram-negative </a:t>
            </a:r>
            <a:r>
              <a:rPr sz="2000" b="1" u="heavy" spc="-3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aerobic bacteria </a:t>
            </a:r>
            <a:r>
              <a:rPr sz="2000" b="1" u="heavy" spc="-34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(most</a:t>
            </a:r>
            <a:r>
              <a:rPr sz="2000" b="1" u="heavy" spc="-25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000" b="1" u="heavy" spc="-30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often)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i="1" spc="50" dirty="0">
                <a:latin typeface="Nimbus Sans L"/>
                <a:cs typeface="Nimbus Sans L"/>
              </a:rPr>
              <a:t>Escherichia </a:t>
            </a:r>
            <a:r>
              <a:rPr sz="2000" i="1" spc="70" dirty="0">
                <a:latin typeface="Nimbus Sans L"/>
                <a:cs typeface="Nimbus Sans L"/>
              </a:rPr>
              <a:t>coli </a:t>
            </a:r>
            <a:r>
              <a:rPr sz="2000" spc="-140" dirty="0">
                <a:latin typeface="DejaVu Sans"/>
                <a:cs typeface="DejaVu Sans"/>
              </a:rPr>
              <a:t>: </a:t>
            </a:r>
            <a:r>
              <a:rPr sz="2000" spc="-260" dirty="0">
                <a:latin typeface="DejaVu Sans"/>
                <a:cs typeface="DejaVu Sans"/>
              </a:rPr>
              <a:t>75 </a:t>
            </a:r>
            <a:r>
              <a:rPr sz="2000" spc="-155" dirty="0">
                <a:latin typeface="DejaVu Sans"/>
                <a:cs typeface="DejaVu Sans"/>
              </a:rPr>
              <a:t>to </a:t>
            </a:r>
            <a:r>
              <a:rPr sz="2000" spc="-330" dirty="0">
                <a:latin typeface="DejaVu Sans"/>
                <a:cs typeface="DejaVu Sans"/>
              </a:rPr>
              <a:t>95% </a:t>
            </a:r>
            <a:r>
              <a:rPr sz="2000" spc="-135" dirty="0">
                <a:latin typeface="DejaVu Sans"/>
                <a:cs typeface="DejaVu Sans"/>
              </a:rPr>
              <a:t>of</a:t>
            </a:r>
            <a:r>
              <a:rPr sz="2000" spc="-225" dirty="0">
                <a:latin typeface="DejaVu Sans"/>
                <a:cs typeface="DejaVu Sans"/>
              </a:rPr>
              <a:t> </a:t>
            </a:r>
            <a:r>
              <a:rPr sz="2000" spc="-240" dirty="0">
                <a:latin typeface="DejaVu Sans"/>
                <a:cs typeface="DejaVu Sans"/>
              </a:rPr>
              <a:t>cases.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i="1" spc="55" dirty="0">
                <a:latin typeface="Nimbus Sans L"/>
                <a:cs typeface="Nimbus Sans L"/>
              </a:rPr>
              <a:t>Klebsiella</a:t>
            </a:r>
            <a:endParaRPr sz="20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i="1" spc="70" dirty="0">
                <a:latin typeface="Nimbus Sans L"/>
                <a:cs typeface="Nimbus Sans L"/>
              </a:rPr>
              <a:t>Proteus</a:t>
            </a:r>
            <a:r>
              <a:rPr sz="2000" i="1" spc="-30" dirty="0">
                <a:latin typeface="Nimbus Sans L"/>
                <a:cs typeface="Nimbus Sans L"/>
              </a:rPr>
              <a:t> </a:t>
            </a:r>
            <a:r>
              <a:rPr sz="2000" i="1" spc="100" dirty="0">
                <a:latin typeface="Nimbus Sans L"/>
                <a:cs typeface="Nimbus Sans L"/>
              </a:rPr>
              <a:t>mirabilis</a:t>
            </a:r>
            <a:endParaRPr sz="20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i="1" spc="70" dirty="0">
                <a:latin typeface="Nimbus Sans L"/>
                <a:cs typeface="Nimbus Sans L"/>
              </a:rPr>
              <a:t>Pseudomonas</a:t>
            </a:r>
            <a:r>
              <a:rPr sz="2000" i="1" spc="-65" dirty="0">
                <a:latin typeface="Nimbus Sans L"/>
                <a:cs typeface="Nimbus Sans L"/>
              </a:rPr>
              <a:t> </a:t>
            </a:r>
            <a:r>
              <a:rPr sz="2000" i="1" spc="70" dirty="0">
                <a:latin typeface="Nimbus Sans L"/>
                <a:cs typeface="Nimbus Sans L"/>
              </a:rPr>
              <a:t>aeruginosa</a:t>
            </a:r>
            <a:r>
              <a:rPr sz="2000" spc="70" dirty="0">
                <a:latin typeface="DejaVu Sans"/>
                <a:cs typeface="DejaVu Sans"/>
              </a:rPr>
              <a:t>.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b="1" u="heavy" spc="-32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Gram-positive </a:t>
            </a:r>
            <a:r>
              <a:rPr sz="2000" b="1" u="heavy" spc="-3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bacteria </a:t>
            </a:r>
            <a:r>
              <a:rPr sz="2000" b="1" u="heavy" spc="-32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(less</a:t>
            </a:r>
            <a:r>
              <a:rPr sz="2000" b="1" u="heavy" spc="-12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000" b="1" u="heavy" spc="-30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often)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i="1" spc="55" dirty="0">
                <a:latin typeface="Nimbus Sans L"/>
                <a:cs typeface="Nimbus Sans L"/>
              </a:rPr>
              <a:t>Staphylococcus </a:t>
            </a:r>
            <a:r>
              <a:rPr sz="2000" i="1" spc="80" dirty="0">
                <a:latin typeface="Nimbus Sans L"/>
                <a:cs typeface="Nimbus Sans L"/>
              </a:rPr>
              <a:t>saprophyticus </a:t>
            </a:r>
            <a:r>
              <a:rPr sz="2000" spc="-180" dirty="0">
                <a:latin typeface="DejaVu Sans"/>
                <a:cs typeface="DejaVu Sans"/>
              </a:rPr>
              <a:t>is </a:t>
            </a:r>
            <a:r>
              <a:rPr sz="2000" spc="-190" dirty="0">
                <a:latin typeface="DejaVu Sans"/>
                <a:cs typeface="DejaVu Sans"/>
              </a:rPr>
              <a:t>isolated </a:t>
            </a:r>
            <a:r>
              <a:rPr sz="2000" spc="-160" dirty="0">
                <a:latin typeface="DejaVu Sans"/>
                <a:cs typeface="DejaVu Sans"/>
              </a:rPr>
              <a:t>in </a:t>
            </a:r>
            <a:r>
              <a:rPr sz="2000" spc="-260" dirty="0">
                <a:latin typeface="DejaVu Sans"/>
                <a:cs typeface="DejaVu Sans"/>
              </a:rPr>
              <a:t>5 </a:t>
            </a:r>
            <a:r>
              <a:rPr sz="2000" spc="-155" dirty="0">
                <a:latin typeface="DejaVu Sans"/>
                <a:cs typeface="DejaVu Sans"/>
              </a:rPr>
              <a:t>to </a:t>
            </a:r>
            <a:r>
              <a:rPr sz="2000" spc="-330" dirty="0">
                <a:latin typeface="DejaVu Sans"/>
                <a:cs typeface="DejaVu Sans"/>
              </a:rPr>
              <a:t>10% </a:t>
            </a:r>
            <a:r>
              <a:rPr sz="2000" spc="-135" dirty="0">
                <a:latin typeface="DejaVu Sans"/>
                <a:cs typeface="DejaVu Sans"/>
              </a:rPr>
              <a:t>of </a:t>
            </a:r>
            <a:r>
              <a:rPr sz="2000" spc="-190" dirty="0">
                <a:latin typeface="DejaVu Sans"/>
                <a:cs typeface="DejaVu Sans"/>
              </a:rPr>
              <a:t>bacterial</a:t>
            </a:r>
            <a:r>
              <a:rPr sz="2000" spc="-265" dirty="0">
                <a:latin typeface="DejaVu Sans"/>
                <a:cs typeface="DejaVu Sans"/>
              </a:rPr>
              <a:t> </a:t>
            </a:r>
            <a:r>
              <a:rPr sz="2000" spc="-185" dirty="0">
                <a:latin typeface="DejaVu Sans"/>
                <a:cs typeface="DejaVu Sans"/>
              </a:rPr>
              <a:t>UTIs.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i="1" spc="50" dirty="0">
                <a:latin typeface="Nimbus Sans L"/>
                <a:cs typeface="Nimbus Sans L"/>
              </a:rPr>
              <a:t>Enterococcus </a:t>
            </a:r>
            <a:r>
              <a:rPr sz="2000" i="1" spc="65" dirty="0">
                <a:latin typeface="Nimbus Sans L"/>
                <a:cs typeface="Nimbus Sans L"/>
              </a:rPr>
              <a:t>faecalis </a:t>
            </a:r>
            <a:r>
              <a:rPr sz="2000" spc="-215" dirty="0">
                <a:latin typeface="DejaVu Sans"/>
                <a:cs typeface="DejaVu Sans"/>
              </a:rPr>
              <a:t>(group </a:t>
            </a:r>
            <a:r>
              <a:rPr sz="2000" spc="-310" dirty="0">
                <a:latin typeface="DejaVu Sans"/>
                <a:cs typeface="DejaVu Sans"/>
              </a:rPr>
              <a:t>D</a:t>
            </a:r>
            <a:r>
              <a:rPr sz="2000" spc="-335" dirty="0">
                <a:latin typeface="DejaVu Sans"/>
                <a:cs typeface="DejaVu Sans"/>
              </a:rPr>
              <a:t> </a:t>
            </a:r>
            <a:r>
              <a:rPr sz="2000" spc="-200" dirty="0">
                <a:latin typeface="DejaVu Sans"/>
                <a:cs typeface="DejaVu Sans"/>
              </a:rPr>
              <a:t>streptococci)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i="1" spc="60" dirty="0">
                <a:latin typeface="Nimbus Sans L"/>
                <a:cs typeface="Nimbus Sans L"/>
              </a:rPr>
              <a:t>Streptococcus </a:t>
            </a:r>
            <a:r>
              <a:rPr sz="2000" i="1" spc="100" dirty="0">
                <a:latin typeface="Nimbus Sans L"/>
                <a:cs typeface="Nimbus Sans L"/>
              </a:rPr>
              <a:t>agalactiae </a:t>
            </a:r>
            <a:r>
              <a:rPr sz="2000" spc="-215" dirty="0">
                <a:latin typeface="DejaVu Sans"/>
                <a:cs typeface="DejaVu Sans"/>
              </a:rPr>
              <a:t>(group </a:t>
            </a:r>
            <a:r>
              <a:rPr sz="2000" spc="-285" dirty="0">
                <a:latin typeface="DejaVu Sans"/>
                <a:cs typeface="DejaVu Sans"/>
              </a:rPr>
              <a:t>B</a:t>
            </a:r>
            <a:r>
              <a:rPr sz="2000" spc="-400" dirty="0">
                <a:latin typeface="DejaVu Sans"/>
                <a:cs typeface="DejaVu Sans"/>
              </a:rPr>
              <a:t> </a:t>
            </a:r>
            <a:r>
              <a:rPr sz="2000" spc="-195" dirty="0">
                <a:latin typeface="DejaVu Sans"/>
                <a:cs typeface="DejaVu Sans"/>
              </a:rPr>
              <a:t>streptococci)</a:t>
            </a:r>
            <a:endParaRPr sz="2000">
              <a:latin typeface="DejaVu Sans"/>
              <a:cs typeface="DejaVu Sans"/>
            </a:endParaRPr>
          </a:p>
          <a:p>
            <a:pPr marL="12700" marR="5080">
              <a:lnSpc>
                <a:spcPct val="90100"/>
              </a:lnSpc>
              <a:spcBef>
                <a:spcPts val="1385"/>
              </a:spcBef>
            </a:pPr>
            <a:r>
              <a:rPr sz="2000" b="1" spc="-280" dirty="0">
                <a:latin typeface="DejaVu Sans"/>
                <a:cs typeface="DejaVu Sans"/>
              </a:rPr>
              <a:t>In </a:t>
            </a:r>
            <a:r>
              <a:rPr sz="2000" b="1" spc="-315" dirty="0">
                <a:latin typeface="DejaVu Sans"/>
                <a:cs typeface="DejaVu Sans"/>
              </a:rPr>
              <a:t>hospitalized patients, </a:t>
            </a:r>
            <a:r>
              <a:rPr sz="2000" i="1" spc="-35" dirty="0">
                <a:latin typeface="Nimbus Sans L"/>
                <a:cs typeface="Nimbus Sans L"/>
              </a:rPr>
              <a:t>E. </a:t>
            </a:r>
            <a:r>
              <a:rPr sz="2000" i="1" spc="70" dirty="0">
                <a:latin typeface="Nimbus Sans L"/>
                <a:cs typeface="Nimbus Sans L"/>
              </a:rPr>
              <a:t>coli </a:t>
            </a:r>
            <a:r>
              <a:rPr sz="2000" spc="-220" dirty="0">
                <a:latin typeface="DejaVu Sans"/>
                <a:cs typeface="DejaVu Sans"/>
              </a:rPr>
              <a:t>accounts </a:t>
            </a:r>
            <a:r>
              <a:rPr sz="2000" spc="-145" dirty="0">
                <a:latin typeface="DejaVu Sans"/>
                <a:cs typeface="DejaVu Sans"/>
              </a:rPr>
              <a:t>for </a:t>
            </a:r>
            <a:r>
              <a:rPr sz="2000" spc="-195" dirty="0">
                <a:latin typeface="DejaVu Sans"/>
                <a:cs typeface="DejaVu Sans"/>
              </a:rPr>
              <a:t>about </a:t>
            </a:r>
            <a:r>
              <a:rPr sz="2000" spc="-330" dirty="0">
                <a:latin typeface="DejaVu Sans"/>
                <a:cs typeface="DejaVu Sans"/>
              </a:rPr>
              <a:t>50% </a:t>
            </a:r>
            <a:r>
              <a:rPr sz="2000" spc="-135" dirty="0">
                <a:latin typeface="DejaVu Sans"/>
                <a:cs typeface="DejaVu Sans"/>
              </a:rPr>
              <a:t>of </a:t>
            </a:r>
            <a:r>
              <a:rPr sz="2000" spc="-240" dirty="0">
                <a:latin typeface="DejaVu Sans"/>
                <a:cs typeface="DejaVu Sans"/>
              </a:rPr>
              <a:t>cases. </a:t>
            </a:r>
            <a:r>
              <a:rPr sz="2000" spc="-235" dirty="0">
                <a:latin typeface="DejaVu Sans"/>
                <a:cs typeface="DejaVu Sans"/>
              </a:rPr>
              <a:t>The </a:t>
            </a:r>
            <a:r>
              <a:rPr sz="2000" spc="-240" dirty="0">
                <a:latin typeface="DejaVu Sans"/>
                <a:cs typeface="DejaVu Sans"/>
              </a:rPr>
              <a:t>gram-negative </a:t>
            </a:r>
            <a:r>
              <a:rPr sz="2000" spc="-229" dirty="0">
                <a:latin typeface="DejaVu Sans"/>
                <a:cs typeface="DejaVu Sans"/>
              </a:rPr>
              <a:t>species </a:t>
            </a:r>
            <a:r>
              <a:rPr sz="2000" i="1" spc="40" dirty="0">
                <a:latin typeface="Nimbus Sans L"/>
                <a:cs typeface="Nimbus Sans L"/>
              </a:rPr>
              <a:t>Klebsiella</a:t>
            </a:r>
            <a:r>
              <a:rPr sz="2000" spc="40" dirty="0">
                <a:latin typeface="DejaVu Sans"/>
                <a:cs typeface="DejaVu Sans"/>
              </a:rPr>
              <a:t>, </a:t>
            </a:r>
            <a:r>
              <a:rPr sz="2000" i="1" spc="45" dirty="0">
                <a:latin typeface="Nimbus Sans L"/>
                <a:cs typeface="Nimbus Sans L"/>
              </a:rPr>
              <a:t>Proteus</a:t>
            </a:r>
            <a:r>
              <a:rPr sz="2000" spc="45" dirty="0">
                <a:latin typeface="DejaVu Sans"/>
                <a:cs typeface="DejaVu Sans"/>
              </a:rPr>
              <a:t>,  </a:t>
            </a:r>
            <a:r>
              <a:rPr sz="2000" i="1" spc="70" dirty="0">
                <a:latin typeface="Nimbus Sans L"/>
                <a:cs typeface="Nimbus Sans L"/>
              </a:rPr>
              <a:t>Enterobacter</a:t>
            </a:r>
            <a:r>
              <a:rPr sz="2000" spc="70" dirty="0">
                <a:latin typeface="DejaVu Sans"/>
                <a:cs typeface="DejaVu Sans"/>
              </a:rPr>
              <a:t>, </a:t>
            </a:r>
            <a:r>
              <a:rPr sz="2000" i="1" spc="55" dirty="0">
                <a:latin typeface="Nimbus Sans L"/>
                <a:cs typeface="Nimbus Sans L"/>
              </a:rPr>
              <a:t>Pseudomonas</a:t>
            </a:r>
            <a:r>
              <a:rPr sz="2000" spc="55" dirty="0">
                <a:latin typeface="DejaVu Sans"/>
                <a:cs typeface="DejaVu Sans"/>
              </a:rPr>
              <a:t>, </a:t>
            </a:r>
            <a:r>
              <a:rPr sz="2000" spc="-235" dirty="0">
                <a:latin typeface="DejaVu Sans"/>
                <a:cs typeface="DejaVu Sans"/>
              </a:rPr>
              <a:t>and </a:t>
            </a:r>
            <a:r>
              <a:rPr sz="2000" i="1" spc="80" dirty="0">
                <a:latin typeface="Nimbus Sans L"/>
                <a:cs typeface="Nimbus Sans L"/>
              </a:rPr>
              <a:t>Serratia </a:t>
            </a:r>
            <a:r>
              <a:rPr sz="2000" spc="-215" dirty="0">
                <a:latin typeface="DejaVu Sans"/>
                <a:cs typeface="DejaVu Sans"/>
              </a:rPr>
              <a:t>account </a:t>
            </a:r>
            <a:r>
              <a:rPr sz="2000" spc="-145" dirty="0">
                <a:latin typeface="DejaVu Sans"/>
                <a:cs typeface="DejaVu Sans"/>
              </a:rPr>
              <a:t>for </a:t>
            </a:r>
            <a:r>
              <a:rPr sz="2000" spc="-195" dirty="0">
                <a:latin typeface="DejaVu Sans"/>
                <a:cs typeface="DejaVu Sans"/>
              </a:rPr>
              <a:t>about </a:t>
            </a:r>
            <a:r>
              <a:rPr sz="2000" spc="-280" dirty="0">
                <a:latin typeface="DejaVu Sans"/>
                <a:cs typeface="DejaVu Sans"/>
              </a:rPr>
              <a:t>40%, </a:t>
            </a:r>
            <a:r>
              <a:rPr sz="2000" spc="-235" dirty="0">
                <a:latin typeface="DejaVu Sans"/>
                <a:cs typeface="DejaVu Sans"/>
              </a:rPr>
              <a:t>and </a:t>
            </a:r>
            <a:r>
              <a:rPr sz="2000" spc="-190" dirty="0">
                <a:latin typeface="DejaVu Sans"/>
                <a:cs typeface="DejaVu Sans"/>
              </a:rPr>
              <a:t>the </a:t>
            </a:r>
            <a:r>
              <a:rPr sz="2000" spc="-215" dirty="0">
                <a:latin typeface="DejaVu Sans"/>
                <a:cs typeface="DejaVu Sans"/>
              </a:rPr>
              <a:t>gram-positive </a:t>
            </a:r>
            <a:r>
              <a:rPr sz="2000" spc="-190" dirty="0">
                <a:latin typeface="DejaVu Sans"/>
                <a:cs typeface="DejaVu Sans"/>
              </a:rPr>
              <a:t>bacterial </a:t>
            </a:r>
            <a:r>
              <a:rPr sz="2000" spc="-195" dirty="0">
                <a:latin typeface="DejaVu Sans"/>
                <a:cs typeface="DejaVu Sans"/>
              </a:rPr>
              <a:t>cocci, </a:t>
            </a:r>
            <a:r>
              <a:rPr sz="2000" i="1" spc="-35" dirty="0">
                <a:latin typeface="Nimbus Sans L"/>
                <a:cs typeface="Nimbus Sans L"/>
              </a:rPr>
              <a:t>E.  </a:t>
            </a:r>
            <a:r>
              <a:rPr sz="2000" i="1" spc="40" dirty="0">
                <a:latin typeface="Nimbus Sans L"/>
                <a:cs typeface="Nimbus Sans L"/>
              </a:rPr>
              <a:t>faecalis</a:t>
            </a:r>
            <a:r>
              <a:rPr sz="2000" spc="40" dirty="0">
                <a:latin typeface="DejaVu Sans"/>
                <a:cs typeface="DejaVu Sans"/>
              </a:rPr>
              <a:t>,</a:t>
            </a:r>
            <a:r>
              <a:rPr sz="2000" spc="-190" dirty="0">
                <a:latin typeface="DejaVu Sans"/>
                <a:cs typeface="DejaVu Sans"/>
              </a:rPr>
              <a:t> </a:t>
            </a:r>
            <a:r>
              <a:rPr sz="2000" i="1" spc="-70" dirty="0">
                <a:latin typeface="Nimbus Sans L"/>
                <a:cs typeface="Nimbus Sans L"/>
              </a:rPr>
              <a:t>S.</a:t>
            </a:r>
            <a:r>
              <a:rPr sz="2000" i="1" spc="-25" dirty="0">
                <a:latin typeface="Nimbus Sans L"/>
                <a:cs typeface="Nimbus Sans L"/>
              </a:rPr>
              <a:t> </a:t>
            </a:r>
            <a:r>
              <a:rPr sz="2000" i="1" spc="70" dirty="0">
                <a:latin typeface="Nimbus Sans L"/>
                <a:cs typeface="Nimbus Sans L"/>
              </a:rPr>
              <a:t>saprophyticus</a:t>
            </a:r>
            <a:r>
              <a:rPr sz="2000" spc="70" dirty="0">
                <a:latin typeface="DejaVu Sans"/>
                <a:cs typeface="DejaVu Sans"/>
              </a:rPr>
              <a:t>,</a:t>
            </a:r>
            <a:r>
              <a:rPr sz="2000" spc="-225" dirty="0">
                <a:latin typeface="DejaVu Sans"/>
                <a:cs typeface="DejaVu Sans"/>
              </a:rPr>
              <a:t> </a:t>
            </a:r>
            <a:r>
              <a:rPr sz="2000" spc="-235" dirty="0">
                <a:latin typeface="DejaVu Sans"/>
                <a:cs typeface="DejaVu Sans"/>
              </a:rPr>
              <a:t>and</a:t>
            </a:r>
            <a:r>
              <a:rPr sz="2000" spc="-190" dirty="0">
                <a:latin typeface="DejaVu Sans"/>
                <a:cs typeface="DejaVu Sans"/>
              </a:rPr>
              <a:t> </a:t>
            </a:r>
            <a:r>
              <a:rPr sz="2000" i="1" spc="55" dirty="0">
                <a:latin typeface="Nimbus Sans L"/>
                <a:cs typeface="Nimbus Sans L"/>
              </a:rPr>
              <a:t>Staphylococcus</a:t>
            </a:r>
            <a:r>
              <a:rPr sz="2000" i="1" spc="-35" dirty="0">
                <a:latin typeface="Nimbus Sans L"/>
                <a:cs typeface="Nimbus Sans L"/>
              </a:rPr>
              <a:t> </a:t>
            </a:r>
            <a:r>
              <a:rPr sz="2000" i="1" spc="75" dirty="0">
                <a:latin typeface="Nimbus Sans L"/>
                <a:cs typeface="Nimbus Sans L"/>
              </a:rPr>
              <a:t>aureus</a:t>
            </a:r>
            <a:r>
              <a:rPr sz="2000" i="1" spc="-45" dirty="0">
                <a:latin typeface="Nimbus Sans L"/>
                <a:cs typeface="Nimbus Sans L"/>
              </a:rPr>
              <a:t> </a:t>
            </a:r>
            <a:r>
              <a:rPr sz="2000" spc="-215" dirty="0">
                <a:latin typeface="DejaVu Sans"/>
                <a:cs typeface="DejaVu Sans"/>
              </a:rPr>
              <a:t>account</a:t>
            </a:r>
            <a:r>
              <a:rPr sz="2000" spc="-195" dirty="0">
                <a:latin typeface="DejaVu Sans"/>
                <a:cs typeface="DejaVu Sans"/>
              </a:rPr>
              <a:t> </a:t>
            </a:r>
            <a:r>
              <a:rPr sz="2000" spc="-145" dirty="0">
                <a:latin typeface="DejaVu Sans"/>
                <a:cs typeface="DejaVu Sans"/>
              </a:rPr>
              <a:t>for</a:t>
            </a:r>
            <a:r>
              <a:rPr sz="2000" spc="-200" dirty="0">
                <a:latin typeface="DejaVu Sans"/>
                <a:cs typeface="DejaVu Sans"/>
              </a:rPr>
              <a:t> </a:t>
            </a:r>
            <a:r>
              <a:rPr sz="2000" spc="-190" dirty="0">
                <a:latin typeface="DejaVu Sans"/>
                <a:cs typeface="DejaVu Sans"/>
              </a:rPr>
              <a:t>the </a:t>
            </a:r>
            <a:r>
              <a:rPr sz="2000" spc="-225" dirty="0">
                <a:latin typeface="DejaVu Sans"/>
                <a:cs typeface="DejaVu Sans"/>
              </a:rPr>
              <a:t>remainder.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5823"/>
            <a:ext cx="12192000" cy="674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1074" y="186817"/>
          <a:ext cx="11668760" cy="563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4380"/>
                <a:gridCol w="5834380"/>
              </a:tblGrid>
              <a:tr h="53225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800" spc="-260" dirty="0">
                          <a:latin typeface="DejaVu Sans"/>
                          <a:cs typeface="DejaVu Sans"/>
                        </a:rPr>
                        <a:t>Part </a:t>
                      </a:r>
                      <a:r>
                        <a:rPr sz="2800" spc="-190" dirty="0">
                          <a:latin typeface="DejaVu Sans"/>
                          <a:cs typeface="DejaVu Sans"/>
                        </a:rPr>
                        <a:t>of </a:t>
                      </a:r>
                      <a:r>
                        <a:rPr sz="2800" spc="-275" dirty="0">
                          <a:latin typeface="DejaVu Sans"/>
                          <a:cs typeface="DejaVu Sans"/>
                        </a:rPr>
                        <a:t>urinary </a:t>
                      </a:r>
                      <a:r>
                        <a:rPr sz="2800" spc="-260" dirty="0">
                          <a:latin typeface="DejaVu Sans"/>
                          <a:cs typeface="DejaVu Sans"/>
                        </a:rPr>
                        <a:t>tract</a:t>
                      </a:r>
                      <a:r>
                        <a:rPr sz="2800" spc="-29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285" dirty="0">
                          <a:latin typeface="DejaVu Sans"/>
                          <a:cs typeface="DejaVu Sans"/>
                        </a:rPr>
                        <a:t>affected</a:t>
                      </a:r>
                      <a:endParaRPr sz="2800">
                        <a:latin typeface="DejaVu Sans"/>
                        <a:cs typeface="DejaVu San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800" spc="-360" dirty="0">
                          <a:latin typeface="DejaVu Sans"/>
                          <a:cs typeface="DejaVu Sans"/>
                        </a:rPr>
                        <a:t>Signs </a:t>
                      </a:r>
                      <a:r>
                        <a:rPr sz="2800" spc="-335" dirty="0">
                          <a:latin typeface="DejaVu Sans"/>
                          <a:cs typeface="DejaVu Sans"/>
                        </a:rPr>
                        <a:t>and</a:t>
                      </a:r>
                      <a:r>
                        <a:rPr sz="2800" spc="-14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370" dirty="0">
                          <a:latin typeface="DejaVu Sans"/>
                          <a:cs typeface="DejaVu Sans"/>
                        </a:rPr>
                        <a:t>symptoms</a:t>
                      </a:r>
                      <a:endParaRPr sz="2800">
                        <a:latin typeface="DejaVu Sans"/>
                        <a:cs typeface="DejaVu San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E9D"/>
                    </a:solidFill>
                  </a:tcPr>
                </a:tc>
              </a:tr>
              <a:tr h="2285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DejaVu Serif"/>
                        <a:cs typeface="DejaVu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300">
                        <a:latin typeface="DejaVu Serif"/>
                        <a:cs typeface="DejaVu Serif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800" spc="-330" dirty="0">
                          <a:latin typeface="DejaVu Sans"/>
                          <a:cs typeface="DejaVu Sans"/>
                        </a:rPr>
                        <a:t>Kidneys </a:t>
                      </a:r>
                      <a:r>
                        <a:rPr sz="2800" spc="-305" dirty="0">
                          <a:latin typeface="DejaVu Sans"/>
                          <a:cs typeface="DejaVu Sans"/>
                        </a:rPr>
                        <a:t>(acute</a:t>
                      </a:r>
                      <a:r>
                        <a:rPr sz="2800" spc="-17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270" dirty="0">
                          <a:latin typeface="DejaVu Sans"/>
                          <a:cs typeface="DejaVu Sans"/>
                        </a:rPr>
                        <a:t>pyelonephritis)</a:t>
                      </a:r>
                      <a:endParaRPr sz="28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 indent="-125730">
                        <a:lnSpc>
                          <a:spcPct val="100000"/>
                        </a:lnSpc>
                        <a:spcBef>
                          <a:spcPts val="414"/>
                        </a:spcBef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280" dirty="0">
                          <a:latin typeface="DejaVu Sans"/>
                          <a:cs typeface="DejaVu Sans"/>
                        </a:rPr>
                        <a:t>Upper </a:t>
                      </a:r>
                      <a:r>
                        <a:rPr sz="2800" spc="-355" dirty="0">
                          <a:latin typeface="DejaVu Sans"/>
                          <a:cs typeface="DejaVu Sans"/>
                        </a:rPr>
                        <a:t>back </a:t>
                      </a:r>
                      <a:r>
                        <a:rPr sz="2800" spc="-330" dirty="0">
                          <a:latin typeface="DejaVu Sans"/>
                          <a:cs typeface="DejaVu Sans"/>
                        </a:rPr>
                        <a:t>and </a:t>
                      </a:r>
                      <a:r>
                        <a:rPr sz="2800" spc="-295" dirty="0">
                          <a:latin typeface="DejaVu Sans"/>
                          <a:cs typeface="DejaVu Sans"/>
                        </a:rPr>
                        <a:t>side </a:t>
                      </a:r>
                      <a:r>
                        <a:rPr sz="2800" spc="-260" dirty="0">
                          <a:latin typeface="DejaVu Sans"/>
                          <a:cs typeface="DejaVu Sans"/>
                        </a:rPr>
                        <a:t>(flank)</a:t>
                      </a:r>
                      <a:r>
                        <a:rPr sz="2800" spc="-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290" dirty="0">
                          <a:latin typeface="DejaVu Sans"/>
                          <a:cs typeface="DejaVu Sans"/>
                        </a:rPr>
                        <a:t>pain</a:t>
                      </a:r>
                      <a:endParaRPr sz="2800">
                        <a:latin typeface="DejaVu Sans"/>
                        <a:cs typeface="DejaVu Sans"/>
                      </a:endParaRPr>
                    </a:p>
                    <a:p>
                      <a:pPr marL="217170" indent="-125730">
                        <a:lnSpc>
                          <a:spcPct val="100000"/>
                        </a:lnSpc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325" dirty="0">
                          <a:latin typeface="DejaVu Sans"/>
                          <a:cs typeface="DejaVu Sans"/>
                        </a:rPr>
                        <a:t>High</a:t>
                      </a:r>
                      <a:r>
                        <a:rPr sz="2800" spc="-254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300" dirty="0">
                          <a:latin typeface="DejaVu Sans"/>
                          <a:cs typeface="DejaVu Sans"/>
                        </a:rPr>
                        <a:t>fever</a:t>
                      </a:r>
                      <a:endParaRPr sz="2800">
                        <a:latin typeface="DejaVu Sans"/>
                        <a:cs typeface="DejaVu Sans"/>
                      </a:endParaRPr>
                    </a:p>
                    <a:p>
                      <a:pPr marL="217170" indent="-125730">
                        <a:lnSpc>
                          <a:spcPct val="100000"/>
                        </a:lnSpc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355" dirty="0">
                          <a:latin typeface="DejaVu Sans"/>
                          <a:cs typeface="DejaVu Sans"/>
                        </a:rPr>
                        <a:t>Shaking </a:t>
                      </a:r>
                      <a:r>
                        <a:rPr sz="2800" spc="-335" dirty="0">
                          <a:latin typeface="DejaVu Sans"/>
                          <a:cs typeface="DejaVu Sans"/>
                        </a:rPr>
                        <a:t>and</a:t>
                      </a:r>
                      <a:r>
                        <a:rPr sz="2800" spc="-13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245" dirty="0">
                          <a:latin typeface="DejaVu Sans"/>
                          <a:cs typeface="DejaVu Sans"/>
                        </a:rPr>
                        <a:t>chills</a:t>
                      </a:r>
                      <a:endParaRPr sz="2800">
                        <a:latin typeface="DejaVu Sans"/>
                        <a:cs typeface="DejaVu Sans"/>
                      </a:endParaRPr>
                    </a:p>
                    <a:p>
                      <a:pPr marL="217170" indent="-125730">
                        <a:lnSpc>
                          <a:spcPct val="100000"/>
                        </a:lnSpc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345" dirty="0">
                          <a:latin typeface="DejaVu Sans"/>
                          <a:cs typeface="DejaVu Sans"/>
                        </a:rPr>
                        <a:t>Nausea</a:t>
                      </a:r>
                      <a:endParaRPr sz="2800">
                        <a:latin typeface="DejaVu Sans"/>
                        <a:cs typeface="DejaVu Sans"/>
                      </a:endParaRPr>
                    </a:p>
                    <a:p>
                      <a:pPr marL="217170" indent="-125730">
                        <a:lnSpc>
                          <a:spcPct val="100000"/>
                        </a:lnSpc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305" dirty="0">
                          <a:latin typeface="DejaVu Sans"/>
                          <a:cs typeface="DejaVu Sans"/>
                        </a:rPr>
                        <a:t>Vomiting</a:t>
                      </a:r>
                      <a:endParaRPr sz="2800">
                        <a:latin typeface="DejaVu Sans"/>
                        <a:cs typeface="DejaVu Sans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6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DejaVu Serif"/>
                        <a:cs typeface="DejaVu Serif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155"/>
                        </a:spcBef>
                      </a:pPr>
                      <a:r>
                        <a:rPr sz="2800" spc="-295" dirty="0">
                          <a:latin typeface="DejaVu Sans"/>
                          <a:cs typeface="DejaVu Sans"/>
                        </a:rPr>
                        <a:t>Bladder</a:t>
                      </a:r>
                      <a:r>
                        <a:rPr sz="2800" spc="-265" dirty="0">
                          <a:latin typeface="DejaVu Sans"/>
                          <a:cs typeface="DejaVu Sans"/>
                        </a:rPr>
                        <a:t> (cystitis)</a:t>
                      </a:r>
                      <a:endParaRPr sz="28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 indent="-125730">
                        <a:lnSpc>
                          <a:spcPct val="100000"/>
                        </a:lnSpc>
                        <a:spcBef>
                          <a:spcPts val="370"/>
                        </a:spcBef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285" dirty="0">
                          <a:latin typeface="DejaVu Sans"/>
                          <a:cs typeface="DejaVu Sans"/>
                        </a:rPr>
                        <a:t>Pelvic</a:t>
                      </a:r>
                      <a:r>
                        <a:rPr sz="2800" spc="-24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310" dirty="0">
                          <a:latin typeface="DejaVu Sans"/>
                          <a:cs typeface="DejaVu Sans"/>
                        </a:rPr>
                        <a:t>pressure</a:t>
                      </a:r>
                      <a:endParaRPr sz="2800">
                        <a:latin typeface="DejaVu Sans"/>
                        <a:cs typeface="DejaVu Sans"/>
                      </a:endParaRPr>
                    </a:p>
                    <a:p>
                      <a:pPr marL="217170" indent="-125730">
                        <a:lnSpc>
                          <a:spcPct val="100000"/>
                        </a:lnSpc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295" dirty="0">
                          <a:latin typeface="DejaVu Sans"/>
                          <a:cs typeface="DejaVu Sans"/>
                        </a:rPr>
                        <a:t>Lower </a:t>
                      </a:r>
                      <a:r>
                        <a:rPr sz="2800" spc="-340" dirty="0">
                          <a:latin typeface="DejaVu Sans"/>
                          <a:cs typeface="DejaVu Sans"/>
                        </a:rPr>
                        <a:t>abdomen</a:t>
                      </a:r>
                      <a:r>
                        <a:rPr sz="2800" spc="-21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280" dirty="0">
                          <a:latin typeface="DejaVu Sans"/>
                          <a:cs typeface="DejaVu Sans"/>
                        </a:rPr>
                        <a:t>discomfort</a:t>
                      </a:r>
                      <a:endParaRPr sz="2800">
                        <a:latin typeface="DejaVu Sans"/>
                        <a:cs typeface="DejaVu Sans"/>
                      </a:endParaRPr>
                    </a:p>
                    <a:p>
                      <a:pPr marL="217170" indent="-125730">
                        <a:lnSpc>
                          <a:spcPct val="100000"/>
                        </a:lnSpc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285" dirty="0">
                          <a:latin typeface="DejaVu Sans"/>
                          <a:cs typeface="DejaVu Sans"/>
                        </a:rPr>
                        <a:t>Frequent, </a:t>
                      </a:r>
                      <a:r>
                        <a:rPr sz="2800" spc="-254" dirty="0">
                          <a:latin typeface="DejaVu Sans"/>
                          <a:cs typeface="DejaVu Sans"/>
                        </a:rPr>
                        <a:t>painful</a:t>
                      </a:r>
                      <a:r>
                        <a:rPr sz="2800" spc="-19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245" dirty="0">
                          <a:latin typeface="DejaVu Sans"/>
                          <a:cs typeface="DejaVu Sans"/>
                        </a:rPr>
                        <a:t>urination</a:t>
                      </a:r>
                      <a:endParaRPr sz="2800">
                        <a:latin typeface="DejaVu Sans"/>
                        <a:cs typeface="DejaVu Sans"/>
                      </a:endParaRPr>
                    </a:p>
                    <a:p>
                      <a:pPr marL="217170" indent="-12573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265" dirty="0">
                          <a:latin typeface="DejaVu Sans"/>
                          <a:cs typeface="DejaVu Sans"/>
                        </a:rPr>
                        <a:t>Blood </a:t>
                      </a:r>
                      <a:r>
                        <a:rPr sz="2800" spc="-220" dirty="0">
                          <a:latin typeface="DejaVu Sans"/>
                          <a:cs typeface="DejaVu Sans"/>
                        </a:rPr>
                        <a:t>in</a:t>
                      </a:r>
                      <a:r>
                        <a:rPr sz="2800" spc="-254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260" dirty="0">
                          <a:latin typeface="DejaVu Sans"/>
                          <a:cs typeface="DejaVu Sans"/>
                        </a:rPr>
                        <a:t>urine</a:t>
                      </a:r>
                      <a:endParaRPr sz="2800">
                        <a:latin typeface="DejaVu Sans"/>
                        <a:cs typeface="DejaVu San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04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sz="2800" spc="-275" dirty="0">
                          <a:latin typeface="DejaVu Sans"/>
                          <a:cs typeface="DejaVu Sans"/>
                        </a:rPr>
                        <a:t>Urethra</a:t>
                      </a:r>
                      <a:r>
                        <a:rPr sz="2800" spc="-25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240" dirty="0">
                          <a:latin typeface="DejaVu Sans"/>
                          <a:cs typeface="DejaVu Sans"/>
                        </a:rPr>
                        <a:t>(urethritis)</a:t>
                      </a:r>
                      <a:endParaRPr sz="2800">
                        <a:latin typeface="DejaVu Sans"/>
                        <a:cs typeface="DejaVu Sans"/>
                      </a:endParaRPr>
                    </a:p>
                  </a:txBody>
                  <a:tcPr marL="0" marR="0" marT="2495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 indent="-125730">
                        <a:lnSpc>
                          <a:spcPct val="100000"/>
                        </a:lnSpc>
                        <a:spcBef>
                          <a:spcPts val="284"/>
                        </a:spcBef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305" dirty="0">
                          <a:latin typeface="DejaVu Sans"/>
                          <a:cs typeface="DejaVu Sans"/>
                        </a:rPr>
                        <a:t>Burning </a:t>
                      </a:r>
                      <a:r>
                        <a:rPr sz="2800" spc="-225" dirty="0">
                          <a:latin typeface="DejaVu Sans"/>
                          <a:cs typeface="DejaVu Sans"/>
                        </a:rPr>
                        <a:t>with</a:t>
                      </a:r>
                      <a:r>
                        <a:rPr sz="2800" spc="-17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800" spc="-250" dirty="0">
                          <a:latin typeface="DejaVu Sans"/>
                          <a:cs typeface="DejaVu Sans"/>
                        </a:rPr>
                        <a:t>urination</a:t>
                      </a:r>
                      <a:endParaRPr sz="2800">
                        <a:latin typeface="DejaVu Sans"/>
                        <a:cs typeface="DejaVu Sans"/>
                      </a:endParaRPr>
                    </a:p>
                    <a:p>
                      <a:pPr marL="217170" indent="-125730">
                        <a:lnSpc>
                          <a:spcPct val="100000"/>
                        </a:lnSpc>
                        <a:buSzPct val="96428"/>
                        <a:buChar char="•"/>
                        <a:tabLst>
                          <a:tab pos="217804" algn="l"/>
                        </a:tabLst>
                      </a:pPr>
                      <a:r>
                        <a:rPr sz="2800" spc="-340" dirty="0">
                          <a:latin typeface="DejaVu Sans"/>
                          <a:cs typeface="DejaVu Sans"/>
                        </a:rPr>
                        <a:t>Discharge</a:t>
                      </a:r>
                      <a:endParaRPr sz="2800">
                        <a:latin typeface="DejaVu Sans"/>
                        <a:cs typeface="DejaVu Sans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7280" y="2022348"/>
            <a:ext cx="10058400" cy="3218815"/>
          </a:xfrm>
          <a:custGeom>
            <a:avLst/>
            <a:gdLst/>
            <a:ahLst/>
            <a:cxnLst/>
            <a:rect l="l" t="t" r="r" b="b"/>
            <a:pathLst>
              <a:path w="10058400" h="3218815">
                <a:moveTo>
                  <a:pt x="0" y="3218688"/>
                </a:moveTo>
                <a:lnTo>
                  <a:pt x="10058400" y="3218688"/>
                </a:lnTo>
                <a:lnTo>
                  <a:pt x="10058400" y="0"/>
                </a:lnTo>
                <a:lnTo>
                  <a:pt x="0" y="0"/>
                </a:lnTo>
                <a:lnTo>
                  <a:pt x="0" y="3218688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6324" y="1927047"/>
            <a:ext cx="9835515" cy="32086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5080" indent="12065">
              <a:lnSpc>
                <a:spcPct val="80000"/>
              </a:lnSpc>
              <a:spcBef>
                <a:spcPts val="965"/>
              </a:spcBef>
            </a:pPr>
            <a:r>
              <a:rPr sz="3600" b="1" spc="-595" dirty="0">
                <a:latin typeface="DejaVu Sans"/>
                <a:cs typeface="DejaVu Sans"/>
              </a:rPr>
              <a:t>Uncomplicated </a:t>
            </a:r>
            <a:r>
              <a:rPr sz="3600" b="1" spc="-545" dirty="0">
                <a:latin typeface="DejaVu Sans"/>
                <a:cs typeface="DejaVu Sans"/>
              </a:rPr>
              <a:t>UTI </a:t>
            </a:r>
            <a:r>
              <a:rPr sz="3600" spc="-325" dirty="0">
                <a:latin typeface="DejaVu Sans"/>
                <a:cs typeface="DejaVu Sans"/>
              </a:rPr>
              <a:t>is </a:t>
            </a:r>
            <a:r>
              <a:rPr sz="3600" spc="-375" dirty="0">
                <a:latin typeface="DejaVu Sans"/>
                <a:cs typeface="DejaVu Sans"/>
              </a:rPr>
              <a:t>usually </a:t>
            </a:r>
            <a:r>
              <a:rPr sz="3600" spc="-380" dirty="0">
                <a:latin typeface="DejaVu Sans"/>
                <a:cs typeface="DejaVu Sans"/>
              </a:rPr>
              <a:t>considered </a:t>
            </a:r>
            <a:r>
              <a:rPr sz="3600" spc="-280" dirty="0">
                <a:latin typeface="DejaVu Sans"/>
                <a:cs typeface="DejaVu Sans"/>
              </a:rPr>
              <a:t>to </a:t>
            </a:r>
            <a:r>
              <a:rPr sz="3600" spc="-415" dirty="0">
                <a:latin typeface="DejaVu Sans"/>
                <a:cs typeface="DejaVu Sans"/>
              </a:rPr>
              <a:t>be  </a:t>
            </a:r>
            <a:r>
              <a:rPr sz="3600" spc="-345" dirty="0">
                <a:latin typeface="DejaVu Sans"/>
                <a:cs typeface="DejaVu Sans"/>
              </a:rPr>
              <a:t>cystitis </a:t>
            </a:r>
            <a:r>
              <a:rPr sz="3600" spc="-270" dirty="0">
                <a:latin typeface="DejaVu Sans"/>
                <a:cs typeface="DejaVu Sans"/>
              </a:rPr>
              <a:t>or </a:t>
            </a:r>
            <a:r>
              <a:rPr sz="3600" spc="-340" dirty="0">
                <a:latin typeface="DejaVu Sans"/>
                <a:cs typeface="DejaVu Sans"/>
              </a:rPr>
              <a:t>pyelonephritis </a:t>
            </a:r>
            <a:r>
              <a:rPr sz="3600" spc="-330" dirty="0">
                <a:latin typeface="DejaVu Sans"/>
                <a:cs typeface="DejaVu Sans"/>
              </a:rPr>
              <a:t>that </a:t>
            </a:r>
            <a:r>
              <a:rPr sz="3600" spc="-400" dirty="0">
                <a:latin typeface="DejaVu Sans"/>
                <a:cs typeface="DejaVu Sans"/>
              </a:rPr>
              <a:t>occurs </a:t>
            </a:r>
            <a:r>
              <a:rPr sz="3600" spc="-285" dirty="0">
                <a:latin typeface="DejaVu Sans"/>
                <a:cs typeface="DejaVu Sans"/>
              </a:rPr>
              <a:t>in  </a:t>
            </a:r>
            <a:r>
              <a:rPr sz="3600" spc="-405" dirty="0">
                <a:latin typeface="DejaVu Sans"/>
                <a:cs typeface="DejaVu Sans"/>
              </a:rPr>
              <a:t>premenopausal </a:t>
            </a:r>
            <a:r>
              <a:rPr sz="3600" spc="-330" dirty="0">
                <a:latin typeface="DejaVu Sans"/>
                <a:cs typeface="DejaVu Sans"/>
              </a:rPr>
              <a:t>adult </a:t>
            </a:r>
            <a:r>
              <a:rPr sz="3600" spc="-440" dirty="0">
                <a:latin typeface="DejaVu Sans"/>
                <a:cs typeface="DejaVu Sans"/>
              </a:rPr>
              <a:t>women </a:t>
            </a:r>
            <a:r>
              <a:rPr sz="3600" spc="-290" dirty="0">
                <a:latin typeface="DejaVu Sans"/>
                <a:cs typeface="DejaVu Sans"/>
              </a:rPr>
              <a:t>with </a:t>
            </a:r>
            <a:r>
              <a:rPr sz="3600" b="1" spc="-585" dirty="0">
                <a:latin typeface="DejaVu Sans"/>
                <a:cs typeface="DejaVu Sans"/>
              </a:rPr>
              <a:t>no </a:t>
            </a:r>
            <a:r>
              <a:rPr sz="3600" b="1" spc="-565" dirty="0">
                <a:latin typeface="DejaVu Sans"/>
                <a:cs typeface="DejaVu Sans"/>
              </a:rPr>
              <a:t>structural </a:t>
            </a:r>
            <a:r>
              <a:rPr sz="3600" b="1" spc="-520" dirty="0">
                <a:latin typeface="DejaVu Sans"/>
                <a:cs typeface="DejaVu Sans"/>
              </a:rPr>
              <a:t>or  </a:t>
            </a:r>
            <a:r>
              <a:rPr sz="3600" b="1" spc="-540" dirty="0">
                <a:latin typeface="DejaVu Sans"/>
                <a:cs typeface="DejaVu Sans"/>
              </a:rPr>
              <a:t>functional </a:t>
            </a:r>
            <a:r>
              <a:rPr sz="3600" b="1" spc="-570" dirty="0">
                <a:latin typeface="DejaVu Sans"/>
                <a:cs typeface="DejaVu Sans"/>
              </a:rPr>
              <a:t>abnormality </a:t>
            </a:r>
            <a:r>
              <a:rPr sz="3600" b="1" spc="-484" dirty="0">
                <a:latin typeface="DejaVu Sans"/>
                <a:cs typeface="DejaVu Sans"/>
              </a:rPr>
              <a:t>of </a:t>
            </a:r>
            <a:r>
              <a:rPr sz="3600" b="1" spc="-580" dirty="0">
                <a:latin typeface="DejaVu Sans"/>
                <a:cs typeface="DejaVu Sans"/>
              </a:rPr>
              <a:t>the </a:t>
            </a:r>
            <a:r>
              <a:rPr sz="3600" b="1" spc="-555" dirty="0">
                <a:latin typeface="DejaVu Sans"/>
                <a:cs typeface="DejaVu Sans"/>
              </a:rPr>
              <a:t>urinary </a:t>
            </a:r>
            <a:r>
              <a:rPr sz="3600" b="1" spc="-565" dirty="0">
                <a:latin typeface="DejaVu Sans"/>
                <a:cs typeface="DejaVu Sans"/>
              </a:rPr>
              <a:t>tract </a:t>
            </a:r>
            <a:r>
              <a:rPr sz="3600" b="1" spc="-645" dirty="0">
                <a:latin typeface="DejaVu Sans"/>
                <a:cs typeface="DejaVu Sans"/>
              </a:rPr>
              <a:t>and </a:t>
            </a:r>
            <a:r>
              <a:rPr sz="3600" b="1" spc="-610" dirty="0">
                <a:latin typeface="DejaVu Sans"/>
                <a:cs typeface="DejaVu Sans"/>
              </a:rPr>
              <a:t>who  </a:t>
            </a:r>
            <a:r>
              <a:rPr sz="3600" b="1" spc="-605" dirty="0">
                <a:latin typeface="DejaVu Sans"/>
                <a:cs typeface="DejaVu Sans"/>
              </a:rPr>
              <a:t>are </a:t>
            </a:r>
            <a:r>
              <a:rPr sz="3600" b="1" spc="-555" dirty="0">
                <a:latin typeface="DejaVu Sans"/>
                <a:cs typeface="DejaVu Sans"/>
              </a:rPr>
              <a:t>not </a:t>
            </a:r>
            <a:r>
              <a:rPr sz="3600" b="1" spc="-645" dirty="0">
                <a:latin typeface="DejaVu Sans"/>
                <a:cs typeface="DejaVu Sans"/>
              </a:rPr>
              <a:t>pregnant and </a:t>
            </a:r>
            <a:r>
              <a:rPr sz="3600" b="1" spc="-665" dirty="0">
                <a:latin typeface="DejaVu Sans"/>
                <a:cs typeface="DejaVu Sans"/>
              </a:rPr>
              <a:t>have </a:t>
            </a:r>
            <a:r>
              <a:rPr sz="3600" b="1" spc="-585" dirty="0">
                <a:latin typeface="DejaVu Sans"/>
                <a:cs typeface="DejaVu Sans"/>
              </a:rPr>
              <a:t>no </a:t>
            </a:r>
            <a:r>
              <a:rPr sz="3600" b="1" spc="-560" dirty="0">
                <a:latin typeface="DejaVu Sans"/>
                <a:cs typeface="DejaVu Sans"/>
              </a:rPr>
              <a:t>significant  </a:t>
            </a:r>
            <a:r>
              <a:rPr sz="3600" b="1" spc="-565" dirty="0">
                <a:latin typeface="DejaVu Sans"/>
                <a:cs typeface="DejaVu Sans"/>
              </a:rPr>
              <a:t>comorbidity </a:t>
            </a:r>
            <a:r>
              <a:rPr sz="3600" spc="-330" dirty="0">
                <a:latin typeface="DejaVu Sans"/>
                <a:cs typeface="DejaVu Sans"/>
              </a:rPr>
              <a:t>that </a:t>
            </a:r>
            <a:r>
              <a:rPr sz="3600" spc="-355" dirty="0">
                <a:latin typeface="DejaVu Sans"/>
                <a:cs typeface="DejaVu Sans"/>
              </a:rPr>
              <a:t>could </a:t>
            </a:r>
            <a:r>
              <a:rPr sz="3600" spc="-370" dirty="0">
                <a:latin typeface="DejaVu Sans"/>
                <a:cs typeface="DejaVu Sans"/>
              </a:rPr>
              <a:t>lead </a:t>
            </a:r>
            <a:r>
              <a:rPr sz="3600" spc="-280" dirty="0">
                <a:latin typeface="DejaVu Sans"/>
                <a:cs typeface="DejaVu Sans"/>
              </a:rPr>
              <a:t>to </a:t>
            </a:r>
            <a:r>
              <a:rPr sz="3600" spc="-409" dirty="0">
                <a:latin typeface="DejaVu Sans"/>
                <a:cs typeface="DejaVu Sans"/>
              </a:rPr>
              <a:t>more </a:t>
            </a:r>
            <a:r>
              <a:rPr sz="3600" spc="-360" dirty="0">
                <a:latin typeface="DejaVu Sans"/>
                <a:cs typeface="DejaVu Sans"/>
              </a:rPr>
              <a:t>serious  </a:t>
            </a:r>
            <a:r>
              <a:rPr sz="3600" spc="-395" dirty="0">
                <a:latin typeface="DejaVu Sans"/>
                <a:cs typeface="DejaVu Sans"/>
              </a:rPr>
              <a:t>outcomes.</a:t>
            </a:r>
            <a:endParaRPr sz="3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8576" y="153923"/>
            <a:ext cx="10357485" cy="5715000"/>
          </a:xfrm>
          <a:custGeom>
            <a:avLst/>
            <a:gdLst/>
            <a:ahLst/>
            <a:cxnLst/>
            <a:rect l="l" t="t" r="r" b="b"/>
            <a:pathLst>
              <a:path w="10357485" h="5715000">
                <a:moveTo>
                  <a:pt x="0" y="5715000"/>
                </a:moveTo>
                <a:lnTo>
                  <a:pt x="10357104" y="5715000"/>
                </a:lnTo>
                <a:lnTo>
                  <a:pt x="10357104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316" y="103454"/>
            <a:ext cx="971931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12065">
              <a:lnSpc>
                <a:spcPts val="3890"/>
              </a:lnSpc>
              <a:spcBef>
                <a:spcPts val="590"/>
              </a:spcBef>
            </a:pPr>
            <a:r>
              <a:rPr sz="3600" b="1" spc="-605" dirty="0">
                <a:latin typeface="DejaVu Sans"/>
                <a:cs typeface="DejaVu Sans"/>
              </a:rPr>
              <a:t>Complicated </a:t>
            </a:r>
            <a:r>
              <a:rPr sz="3600" b="1" spc="-545" dirty="0">
                <a:latin typeface="DejaVu Sans"/>
                <a:cs typeface="DejaVu Sans"/>
              </a:rPr>
              <a:t>UTI </a:t>
            </a:r>
            <a:r>
              <a:rPr sz="3600" spc="-455" dirty="0"/>
              <a:t>can </a:t>
            </a:r>
            <a:r>
              <a:rPr sz="3600" spc="-375" dirty="0"/>
              <a:t>involve </a:t>
            </a:r>
            <a:r>
              <a:rPr sz="3600" spc="-310" dirty="0"/>
              <a:t>either </a:t>
            </a:r>
            <a:r>
              <a:rPr sz="3600" spc="-515" dirty="0"/>
              <a:t>sex </a:t>
            </a:r>
            <a:r>
              <a:rPr sz="3600" spc="-365" dirty="0"/>
              <a:t>at </a:t>
            </a:r>
            <a:r>
              <a:rPr sz="3600" spc="-480" dirty="0"/>
              <a:t>any </a:t>
            </a:r>
            <a:r>
              <a:rPr sz="3600" spc="-440" dirty="0"/>
              <a:t>age. </a:t>
            </a:r>
            <a:r>
              <a:rPr sz="3600" spc="-380" dirty="0"/>
              <a:t>A  </a:t>
            </a:r>
            <a:r>
              <a:rPr sz="3600" spc="-310" dirty="0"/>
              <a:t>UTI </a:t>
            </a:r>
            <a:r>
              <a:rPr sz="3600" spc="-325" dirty="0"/>
              <a:t>is </a:t>
            </a:r>
            <a:r>
              <a:rPr sz="3600" spc="-380" dirty="0"/>
              <a:t>considered </a:t>
            </a:r>
            <a:r>
              <a:rPr sz="3600" spc="-390" dirty="0"/>
              <a:t>complicated</a:t>
            </a:r>
            <a:r>
              <a:rPr sz="3600" spc="-365" dirty="0"/>
              <a:t> </a:t>
            </a:r>
            <a:r>
              <a:rPr sz="3600" spc="-200" dirty="0"/>
              <a:t>if: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876" y="1144523"/>
            <a:ext cx="10368915" cy="3884929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859790" indent="-847725">
              <a:lnSpc>
                <a:spcPct val="100000"/>
              </a:lnSpc>
              <a:spcBef>
                <a:spcPts val="1075"/>
              </a:spcBef>
              <a:buClr>
                <a:srgbClr val="E38312"/>
              </a:buClr>
              <a:buAutoNum type="arabicPeriod"/>
              <a:tabLst>
                <a:tab pos="859790" algn="l"/>
                <a:tab pos="860425" algn="l"/>
              </a:tabLst>
            </a:pPr>
            <a:r>
              <a:rPr sz="3600" spc="-340" dirty="0">
                <a:latin typeface="DejaVu Sans"/>
                <a:cs typeface="DejaVu Sans"/>
              </a:rPr>
              <a:t>the patient </a:t>
            </a:r>
            <a:r>
              <a:rPr sz="3600" spc="-325" dirty="0">
                <a:latin typeface="DejaVu Sans"/>
                <a:cs typeface="DejaVu Sans"/>
              </a:rPr>
              <a:t>is </a:t>
            </a:r>
            <a:r>
              <a:rPr sz="3600" spc="-484" dirty="0">
                <a:latin typeface="DejaVu Sans"/>
                <a:cs typeface="DejaVu Sans"/>
              </a:rPr>
              <a:t>a </a:t>
            </a:r>
            <a:r>
              <a:rPr sz="3600" spc="-310" dirty="0">
                <a:latin typeface="DejaVu Sans"/>
                <a:cs typeface="DejaVu Sans"/>
              </a:rPr>
              <a:t>child, </a:t>
            </a:r>
            <a:r>
              <a:rPr sz="3600" spc="-325" dirty="0">
                <a:latin typeface="DejaVu Sans"/>
                <a:cs typeface="DejaVu Sans"/>
              </a:rPr>
              <a:t>is</a:t>
            </a:r>
            <a:r>
              <a:rPr sz="3600" spc="-245" dirty="0">
                <a:latin typeface="DejaVu Sans"/>
                <a:cs typeface="DejaVu Sans"/>
              </a:rPr>
              <a:t> </a:t>
            </a:r>
            <a:r>
              <a:rPr sz="3600" spc="-385" dirty="0">
                <a:latin typeface="DejaVu Sans"/>
                <a:cs typeface="DejaVu Sans"/>
              </a:rPr>
              <a:t>pregnant,</a:t>
            </a:r>
            <a:endParaRPr sz="3600">
              <a:latin typeface="DejaVu Sans"/>
              <a:cs typeface="DejaVu Sans"/>
            </a:endParaRPr>
          </a:p>
          <a:p>
            <a:pPr marL="756285" indent="-744220">
              <a:lnSpc>
                <a:spcPct val="100000"/>
              </a:lnSpc>
              <a:spcBef>
                <a:spcPts val="975"/>
              </a:spcBef>
              <a:buClr>
                <a:srgbClr val="E38312"/>
              </a:buClr>
              <a:buAutoNum type="arabicPeriod"/>
              <a:tabLst>
                <a:tab pos="756285" algn="l"/>
                <a:tab pos="756920" algn="l"/>
              </a:tabLst>
            </a:pPr>
            <a:r>
              <a:rPr sz="3600" spc="-340" dirty="0">
                <a:latin typeface="DejaVu Sans"/>
                <a:cs typeface="DejaVu Sans"/>
              </a:rPr>
              <a:t>the patient </a:t>
            </a:r>
            <a:r>
              <a:rPr sz="3600" spc="-450" dirty="0">
                <a:latin typeface="DejaVu Sans"/>
                <a:cs typeface="DejaVu Sans"/>
              </a:rPr>
              <a:t>has </a:t>
            </a:r>
            <a:r>
              <a:rPr sz="3600" spc="-480" dirty="0">
                <a:latin typeface="DejaVu Sans"/>
                <a:cs typeface="DejaVu Sans"/>
              </a:rPr>
              <a:t>any </a:t>
            </a:r>
            <a:r>
              <a:rPr sz="3600" spc="-240" dirty="0">
                <a:latin typeface="DejaVu Sans"/>
                <a:cs typeface="DejaVu Sans"/>
              </a:rPr>
              <a:t>of </a:t>
            </a:r>
            <a:r>
              <a:rPr sz="3600" spc="-340" dirty="0">
                <a:latin typeface="DejaVu Sans"/>
                <a:cs typeface="DejaVu Sans"/>
              </a:rPr>
              <a:t>the</a:t>
            </a:r>
            <a:r>
              <a:rPr sz="3600" spc="-215" dirty="0">
                <a:latin typeface="DejaVu Sans"/>
                <a:cs typeface="DejaVu Sans"/>
              </a:rPr>
              <a:t> </a:t>
            </a:r>
            <a:r>
              <a:rPr sz="3600" spc="-305" dirty="0">
                <a:latin typeface="DejaVu Sans"/>
                <a:cs typeface="DejaVu Sans"/>
              </a:rPr>
              <a:t>following:</a:t>
            </a:r>
            <a:endParaRPr sz="3600">
              <a:latin typeface="DejaVu Sans"/>
              <a:cs typeface="DejaVu Sans"/>
            </a:endParaRPr>
          </a:p>
          <a:p>
            <a:pPr marL="579120" marR="106680" lvl="1" indent="-182880">
              <a:lnSpc>
                <a:spcPts val="3020"/>
              </a:lnSpc>
              <a:spcBef>
                <a:spcPts val="500"/>
              </a:spcBef>
              <a:buClr>
                <a:srgbClr val="E38312"/>
              </a:buClr>
              <a:buChar char="◦"/>
              <a:tabLst>
                <a:tab pos="579755" algn="l"/>
              </a:tabLst>
            </a:pPr>
            <a:r>
              <a:rPr sz="2800" spc="-300" dirty="0">
                <a:latin typeface="DejaVu Sans"/>
                <a:cs typeface="DejaVu Sans"/>
              </a:rPr>
              <a:t>A </a:t>
            </a:r>
            <a:r>
              <a:rPr sz="2800" spc="-265" dirty="0">
                <a:latin typeface="DejaVu Sans"/>
                <a:cs typeface="DejaVu Sans"/>
              </a:rPr>
              <a:t>structural </a:t>
            </a:r>
            <a:r>
              <a:rPr sz="2800" spc="-210" dirty="0">
                <a:latin typeface="DejaVu Sans"/>
                <a:cs typeface="DejaVu Sans"/>
              </a:rPr>
              <a:t>or </a:t>
            </a:r>
            <a:r>
              <a:rPr sz="2800" spc="-254" dirty="0">
                <a:latin typeface="DejaVu Sans"/>
                <a:cs typeface="DejaVu Sans"/>
              </a:rPr>
              <a:t>functional </a:t>
            </a:r>
            <a:r>
              <a:rPr sz="2800" spc="-275" dirty="0">
                <a:latin typeface="DejaVu Sans"/>
                <a:cs typeface="DejaVu Sans"/>
              </a:rPr>
              <a:t>urinary </a:t>
            </a:r>
            <a:r>
              <a:rPr sz="2800" spc="-260" dirty="0">
                <a:latin typeface="DejaVu Sans"/>
                <a:cs typeface="DejaVu Sans"/>
              </a:rPr>
              <a:t>tract </a:t>
            </a:r>
            <a:r>
              <a:rPr sz="2800" spc="-285" dirty="0">
                <a:latin typeface="DejaVu Sans"/>
                <a:cs typeface="DejaVu Sans"/>
              </a:rPr>
              <a:t>abnormality </a:t>
            </a:r>
            <a:r>
              <a:rPr sz="2800" spc="-335" dirty="0">
                <a:latin typeface="DejaVu Sans"/>
                <a:cs typeface="DejaVu Sans"/>
              </a:rPr>
              <a:t>and </a:t>
            </a:r>
            <a:r>
              <a:rPr sz="2800" spc="-260" dirty="0">
                <a:latin typeface="DejaVu Sans"/>
                <a:cs typeface="DejaVu Sans"/>
              </a:rPr>
              <a:t>obstruction 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260" dirty="0">
                <a:latin typeface="DejaVu Sans"/>
                <a:cs typeface="DejaVu Sans"/>
              </a:rPr>
              <a:t>urine</a:t>
            </a:r>
            <a:r>
              <a:rPr sz="2800" spc="-320" dirty="0">
                <a:latin typeface="DejaVu Sans"/>
                <a:cs typeface="DejaVu Sans"/>
              </a:rPr>
              <a:t> </a:t>
            </a:r>
            <a:r>
              <a:rPr sz="2800" spc="-210" dirty="0">
                <a:latin typeface="DejaVu Sans"/>
                <a:cs typeface="DejaVu Sans"/>
              </a:rPr>
              <a:t>flow</a:t>
            </a:r>
            <a:endParaRPr sz="2800">
              <a:latin typeface="DejaVu Sans"/>
              <a:cs typeface="DejaVu Sans"/>
            </a:endParaRPr>
          </a:p>
          <a:p>
            <a:pPr marL="579120" marR="5080" lvl="1" indent="-182880">
              <a:lnSpc>
                <a:spcPts val="3030"/>
              </a:lnSpc>
              <a:spcBef>
                <a:spcPts val="600"/>
              </a:spcBef>
              <a:buClr>
                <a:srgbClr val="E38312"/>
              </a:buClr>
              <a:buChar char="◦"/>
              <a:tabLst>
                <a:tab pos="579755" algn="l"/>
              </a:tabLst>
            </a:pPr>
            <a:r>
              <a:rPr sz="2800" spc="-300" dirty="0">
                <a:latin typeface="DejaVu Sans"/>
                <a:cs typeface="DejaVu Sans"/>
              </a:rPr>
              <a:t>A </a:t>
            </a:r>
            <a:r>
              <a:rPr sz="2800" spc="-275" dirty="0">
                <a:latin typeface="DejaVu Sans"/>
                <a:cs typeface="DejaVu Sans"/>
              </a:rPr>
              <a:t>comorbidity </a:t>
            </a:r>
            <a:r>
              <a:rPr sz="2800" spc="-260" dirty="0">
                <a:latin typeface="DejaVu Sans"/>
                <a:cs typeface="DejaVu Sans"/>
              </a:rPr>
              <a:t>that </a:t>
            </a:r>
            <a:r>
              <a:rPr sz="2800" spc="-310" dirty="0">
                <a:latin typeface="DejaVu Sans"/>
                <a:cs typeface="DejaVu Sans"/>
              </a:rPr>
              <a:t>increases </a:t>
            </a:r>
            <a:r>
              <a:rPr sz="2800" spc="-265" dirty="0">
                <a:latin typeface="DejaVu Sans"/>
                <a:cs typeface="DejaVu Sans"/>
              </a:rPr>
              <a:t>risk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290" dirty="0">
                <a:latin typeface="DejaVu Sans"/>
                <a:cs typeface="DejaVu Sans"/>
              </a:rPr>
              <a:t>acquiring </a:t>
            </a:r>
            <a:r>
              <a:rPr sz="2800" spc="-245" dirty="0">
                <a:latin typeface="DejaVu Sans"/>
                <a:cs typeface="DejaVu Sans"/>
              </a:rPr>
              <a:t>infection </a:t>
            </a:r>
            <a:r>
              <a:rPr sz="2800" spc="-210" dirty="0">
                <a:latin typeface="DejaVu Sans"/>
                <a:cs typeface="DejaVu Sans"/>
              </a:rPr>
              <a:t>or </a:t>
            </a:r>
            <a:r>
              <a:rPr sz="2800" spc="-305" dirty="0">
                <a:latin typeface="DejaVu Sans"/>
                <a:cs typeface="DejaVu Sans"/>
              </a:rPr>
              <a:t>resistance  </a:t>
            </a:r>
            <a:r>
              <a:rPr sz="2800" spc="-215" dirty="0">
                <a:latin typeface="DejaVu Sans"/>
                <a:cs typeface="DejaVu Sans"/>
              </a:rPr>
              <a:t>to </a:t>
            </a:r>
            <a:r>
              <a:rPr sz="2800" spc="-280" dirty="0">
                <a:latin typeface="DejaVu Sans"/>
                <a:cs typeface="DejaVu Sans"/>
              </a:rPr>
              <a:t>treatment, </a:t>
            </a:r>
            <a:r>
              <a:rPr sz="2800" spc="-340" dirty="0">
                <a:latin typeface="DejaVu Sans"/>
                <a:cs typeface="DejaVu Sans"/>
              </a:rPr>
              <a:t>such </a:t>
            </a:r>
            <a:r>
              <a:rPr sz="2800" spc="-375" dirty="0">
                <a:latin typeface="DejaVu Sans"/>
                <a:cs typeface="DejaVu Sans"/>
              </a:rPr>
              <a:t>as </a:t>
            </a:r>
            <a:r>
              <a:rPr sz="2800" spc="-254" dirty="0">
                <a:latin typeface="DejaVu Sans"/>
                <a:cs typeface="DejaVu Sans"/>
              </a:rPr>
              <a:t>poorly controlled </a:t>
            </a:r>
            <a:r>
              <a:rPr sz="2800" spc="-290" dirty="0">
                <a:latin typeface="DejaVu Sans"/>
                <a:cs typeface="DejaVu Sans"/>
              </a:rPr>
              <a:t>diabetes, </a:t>
            </a:r>
            <a:r>
              <a:rPr sz="2800" spc="-280" dirty="0">
                <a:latin typeface="DejaVu Sans"/>
                <a:cs typeface="DejaVu Sans"/>
              </a:rPr>
              <a:t>chronic </a:t>
            </a:r>
            <a:r>
              <a:rPr sz="2800" spc="-310" dirty="0">
                <a:latin typeface="DejaVu Sans"/>
                <a:cs typeface="DejaVu Sans"/>
              </a:rPr>
              <a:t>kidney  disease, </a:t>
            </a:r>
            <a:r>
              <a:rPr sz="2800" spc="-210" dirty="0">
                <a:latin typeface="DejaVu Sans"/>
                <a:cs typeface="DejaVu Sans"/>
              </a:rPr>
              <a:t>or</a:t>
            </a:r>
            <a:r>
              <a:rPr sz="2800" spc="-175" dirty="0">
                <a:latin typeface="DejaVu Sans"/>
                <a:cs typeface="DejaVu Sans"/>
              </a:rPr>
              <a:t> </a:t>
            </a:r>
            <a:r>
              <a:rPr sz="2800" spc="-320" dirty="0">
                <a:latin typeface="DejaVu Sans"/>
                <a:cs typeface="DejaVu Sans"/>
              </a:rPr>
              <a:t>immunocompromise.</a:t>
            </a:r>
            <a:endParaRPr sz="2800">
              <a:latin typeface="DejaVu Sans"/>
              <a:cs typeface="DejaVu Sans"/>
            </a:endParaRPr>
          </a:p>
          <a:p>
            <a:pPr marL="579120" lvl="1" indent="-183515">
              <a:lnSpc>
                <a:spcPct val="100000"/>
              </a:lnSpc>
              <a:spcBef>
                <a:spcPts val="204"/>
              </a:spcBef>
              <a:buClr>
                <a:srgbClr val="E38312"/>
              </a:buClr>
              <a:buChar char="◦"/>
              <a:tabLst>
                <a:tab pos="579755" algn="l"/>
              </a:tabLst>
            </a:pPr>
            <a:r>
              <a:rPr sz="2800" spc="-335" dirty="0">
                <a:latin typeface="DejaVu Sans"/>
                <a:cs typeface="DejaVu Sans"/>
              </a:rPr>
              <a:t>Recent </a:t>
            </a:r>
            <a:r>
              <a:rPr sz="2800" spc="-275" dirty="0">
                <a:latin typeface="DejaVu Sans"/>
                <a:cs typeface="DejaVu Sans"/>
              </a:rPr>
              <a:t>instrumentation </a:t>
            </a:r>
            <a:r>
              <a:rPr sz="2800" spc="-210" dirty="0">
                <a:latin typeface="DejaVu Sans"/>
                <a:cs typeface="DejaVu Sans"/>
              </a:rPr>
              <a:t>or </a:t>
            </a:r>
            <a:r>
              <a:rPr sz="2800" spc="-330" dirty="0">
                <a:latin typeface="DejaVu Sans"/>
                <a:cs typeface="DejaVu Sans"/>
              </a:rPr>
              <a:t>surgery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270" dirty="0">
                <a:latin typeface="DejaVu Sans"/>
                <a:cs typeface="DejaVu Sans"/>
              </a:rPr>
              <a:t>the </a:t>
            </a:r>
            <a:r>
              <a:rPr sz="2800" spc="-275" dirty="0">
                <a:latin typeface="DejaVu Sans"/>
                <a:cs typeface="DejaVu Sans"/>
              </a:rPr>
              <a:t>urinary</a:t>
            </a:r>
            <a:r>
              <a:rPr sz="2800" spc="-100" dirty="0">
                <a:latin typeface="DejaVu Sans"/>
                <a:cs typeface="DejaVu Sans"/>
              </a:rPr>
              <a:t> </a:t>
            </a:r>
            <a:r>
              <a:rPr sz="2800" spc="-260" dirty="0">
                <a:latin typeface="DejaVu Sans"/>
                <a:cs typeface="DejaVu Sans"/>
              </a:rPr>
              <a:t>tract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775" dirty="0"/>
              <a:t>Complication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580" y="1757299"/>
            <a:ext cx="97034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10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600" spc="-310" dirty="0">
                <a:latin typeface="DejaVu Sans"/>
                <a:cs typeface="DejaVu Sans"/>
              </a:rPr>
              <a:t>Recurrent </a:t>
            </a:r>
            <a:r>
              <a:rPr sz="2600" spc="-229" dirty="0">
                <a:latin typeface="DejaVu Sans"/>
                <a:cs typeface="DejaVu Sans"/>
              </a:rPr>
              <a:t>infections, </a:t>
            </a:r>
            <a:r>
              <a:rPr sz="2600" spc="-265" dirty="0">
                <a:latin typeface="DejaVu Sans"/>
                <a:cs typeface="DejaVu Sans"/>
              </a:rPr>
              <a:t>especially </a:t>
            </a:r>
            <a:r>
              <a:rPr sz="2600" spc="-204" dirty="0">
                <a:latin typeface="DejaVu Sans"/>
                <a:cs typeface="DejaVu Sans"/>
              </a:rPr>
              <a:t>in </a:t>
            </a:r>
            <a:r>
              <a:rPr sz="2600" spc="-315" dirty="0">
                <a:latin typeface="DejaVu Sans"/>
                <a:cs typeface="DejaVu Sans"/>
              </a:rPr>
              <a:t>women </a:t>
            </a:r>
            <a:r>
              <a:rPr sz="2600" spc="-254" dirty="0">
                <a:latin typeface="DejaVu Sans"/>
                <a:cs typeface="DejaVu Sans"/>
              </a:rPr>
              <a:t>who </a:t>
            </a:r>
            <a:r>
              <a:rPr sz="2600" spc="-290" dirty="0">
                <a:latin typeface="DejaVu Sans"/>
                <a:cs typeface="DejaVu Sans"/>
              </a:rPr>
              <a:t>experience </a:t>
            </a:r>
            <a:r>
              <a:rPr sz="2600" spc="-220" dirty="0">
                <a:latin typeface="DejaVu Sans"/>
                <a:cs typeface="DejaVu Sans"/>
              </a:rPr>
              <a:t>two </a:t>
            </a:r>
            <a:r>
              <a:rPr sz="2600" spc="-195" dirty="0">
                <a:latin typeface="DejaVu Sans"/>
                <a:cs typeface="DejaVu Sans"/>
              </a:rPr>
              <a:t>or</a:t>
            </a:r>
            <a:r>
              <a:rPr sz="2600" spc="-215" dirty="0">
                <a:latin typeface="DejaVu Sans"/>
                <a:cs typeface="DejaVu Sans"/>
              </a:rPr>
              <a:t> </a:t>
            </a:r>
            <a:r>
              <a:rPr sz="2600" spc="-445" dirty="0">
                <a:latin typeface="DejaVu Sans"/>
                <a:cs typeface="DejaVu Sans"/>
              </a:rPr>
              <a:t>more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324" y="2034667"/>
            <a:ext cx="754443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50" dirty="0">
                <a:latin typeface="DejaVu Sans"/>
                <a:cs typeface="DejaVu Sans"/>
              </a:rPr>
              <a:t>UTIs </a:t>
            </a:r>
            <a:r>
              <a:rPr sz="2600" spc="-204" dirty="0">
                <a:latin typeface="DejaVu Sans"/>
                <a:cs typeface="DejaVu Sans"/>
              </a:rPr>
              <a:t>in </a:t>
            </a:r>
            <a:r>
              <a:rPr sz="2600" spc="-350" dirty="0">
                <a:latin typeface="DejaVu Sans"/>
                <a:cs typeface="DejaVu Sans"/>
              </a:rPr>
              <a:t>a </a:t>
            </a:r>
            <a:r>
              <a:rPr sz="2600" spc="-275" dirty="0">
                <a:latin typeface="DejaVu Sans"/>
                <a:cs typeface="DejaVu Sans"/>
              </a:rPr>
              <a:t>six-month </a:t>
            </a:r>
            <a:r>
              <a:rPr sz="2600" spc="-235" dirty="0">
                <a:latin typeface="DejaVu Sans"/>
                <a:cs typeface="DejaVu Sans"/>
              </a:rPr>
              <a:t>period </a:t>
            </a:r>
            <a:r>
              <a:rPr sz="2600" spc="-195" dirty="0">
                <a:latin typeface="DejaVu Sans"/>
                <a:cs typeface="DejaVu Sans"/>
              </a:rPr>
              <a:t>or </a:t>
            </a:r>
            <a:r>
              <a:rPr sz="2600" spc="-215" dirty="0">
                <a:latin typeface="DejaVu Sans"/>
                <a:cs typeface="DejaVu Sans"/>
              </a:rPr>
              <a:t>four </a:t>
            </a:r>
            <a:r>
              <a:rPr sz="2600" spc="-195" dirty="0">
                <a:latin typeface="DejaVu Sans"/>
                <a:cs typeface="DejaVu Sans"/>
              </a:rPr>
              <a:t>or </a:t>
            </a:r>
            <a:r>
              <a:rPr sz="2600" spc="-295" dirty="0">
                <a:latin typeface="DejaVu Sans"/>
                <a:cs typeface="DejaVu Sans"/>
              </a:rPr>
              <a:t>more </a:t>
            </a:r>
            <a:r>
              <a:rPr sz="2600" spc="-204" dirty="0">
                <a:latin typeface="DejaVu Sans"/>
                <a:cs typeface="DejaVu Sans"/>
              </a:rPr>
              <a:t>within </a:t>
            </a:r>
            <a:r>
              <a:rPr sz="2600" spc="-350" dirty="0">
                <a:latin typeface="DejaVu Sans"/>
                <a:cs typeface="DejaVu Sans"/>
              </a:rPr>
              <a:t>a</a:t>
            </a:r>
            <a:r>
              <a:rPr sz="2600" spc="-270" dirty="0">
                <a:latin typeface="DejaVu Sans"/>
                <a:cs typeface="DejaVu Sans"/>
              </a:rPr>
              <a:t> </a:t>
            </a:r>
            <a:r>
              <a:rPr sz="2600" spc="-330" dirty="0">
                <a:latin typeface="DejaVu Sans"/>
                <a:cs typeface="DejaVu Sans"/>
              </a:rPr>
              <a:t>year.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4580" y="2488514"/>
            <a:ext cx="935101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20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600" spc="-320" dirty="0">
                <a:latin typeface="DejaVu Sans"/>
                <a:cs typeface="DejaVu Sans"/>
              </a:rPr>
              <a:t>Permanent </a:t>
            </a:r>
            <a:r>
              <a:rPr sz="2600" spc="-285" dirty="0">
                <a:latin typeface="DejaVu Sans"/>
                <a:cs typeface="DejaVu Sans"/>
              </a:rPr>
              <a:t>kidney </a:t>
            </a:r>
            <a:r>
              <a:rPr sz="2600" spc="-370" dirty="0">
                <a:latin typeface="DejaVu Sans"/>
                <a:cs typeface="DejaVu Sans"/>
              </a:rPr>
              <a:t>damage </a:t>
            </a:r>
            <a:r>
              <a:rPr sz="2600" spc="-250" dirty="0">
                <a:latin typeface="DejaVu Sans"/>
                <a:cs typeface="DejaVu Sans"/>
              </a:rPr>
              <a:t>from </a:t>
            </a:r>
            <a:r>
              <a:rPr sz="2600" spc="-315" dirty="0">
                <a:latin typeface="DejaVu Sans"/>
                <a:cs typeface="DejaVu Sans"/>
              </a:rPr>
              <a:t>an </a:t>
            </a:r>
            <a:r>
              <a:rPr sz="2600" spc="-285" dirty="0">
                <a:latin typeface="DejaVu Sans"/>
                <a:cs typeface="DejaVu Sans"/>
              </a:rPr>
              <a:t>acute </a:t>
            </a:r>
            <a:r>
              <a:rPr sz="2600" spc="-195" dirty="0">
                <a:latin typeface="DejaVu Sans"/>
                <a:cs typeface="DejaVu Sans"/>
              </a:rPr>
              <a:t>or </a:t>
            </a:r>
            <a:r>
              <a:rPr sz="2600" spc="-254" dirty="0">
                <a:latin typeface="DejaVu Sans"/>
                <a:cs typeface="DejaVu Sans"/>
              </a:rPr>
              <a:t>chronic </a:t>
            </a:r>
            <a:r>
              <a:rPr sz="2600" spc="-285" dirty="0">
                <a:latin typeface="DejaVu Sans"/>
                <a:cs typeface="DejaVu Sans"/>
              </a:rPr>
              <a:t>kidney</a:t>
            </a:r>
            <a:r>
              <a:rPr sz="2600" spc="-20" dirty="0">
                <a:latin typeface="DejaVu Sans"/>
                <a:cs typeface="DejaVu Sans"/>
              </a:rPr>
              <a:t> </a:t>
            </a:r>
            <a:r>
              <a:rPr sz="2600" spc="-295" dirty="0">
                <a:latin typeface="DejaVu Sans"/>
                <a:cs typeface="DejaVu Sans"/>
              </a:rPr>
              <a:t>infection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6324" y="2766441"/>
            <a:ext cx="55137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40" dirty="0">
                <a:latin typeface="DejaVu Sans"/>
                <a:cs typeface="DejaVu Sans"/>
              </a:rPr>
              <a:t>(pyelonephritis) </a:t>
            </a:r>
            <a:r>
              <a:rPr sz="2600" spc="-295" dirty="0">
                <a:latin typeface="DejaVu Sans"/>
                <a:cs typeface="DejaVu Sans"/>
              </a:rPr>
              <a:t>due </a:t>
            </a:r>
            <a:r>
              <a:rPr sz="2600" spc="-195" dirty="0">
                <a:latin typeface="DejaVu Sans"/>
                <a:cs typeface="DejaVu Sans"/>
              </a:rPr>
              <a:t>to </a:t>
            </a:r>
            <a:r>
              <a:rPr sz="2600" spc="-315" dirty="0">
                <a:latin typeface="DejaVu Sans"/>
                <a:cs typeface="DejaVu Sans"/>
              </a:rPr>
              <a:t>an </a:t>
            </a:r>
            <a:r>
              <a:rPr sz="2600" spc="-265" dirty="0">
                <a:latin typeface="DejaVu Sans"/>
                <a:cs typeface="DejaVu Sans"/>
              </a:rPr>
              <a:t>untreated</a:t>
            </a:r>
            <a:r>
              <a:rPr sz="2600" spc="-310" dirty="0">
                <a:latin typeface="DejaVu Sans"/>
                <a:cs typeface="DejaVu Sans"/>
              </a:rPr>
              <a:t> </a:t>
            </a:r>
            <a:r>
              <a:rPr sz="2600" spc="-210" dirty="0">
                <a:latin typeface="DejaVu Sans"/>
                <a:cs typeface="DejaVu Sans"/>
              </a:rPr>
              <a:t>UTI.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580" y="3222117"/>
            <a:ext cx="90912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15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600" spc="-315" dirty="0">
                <a:latin typeface="DejaVu Sans"/>
                <a:cs typeface="DejaVu Sans"/>
              </a:rPr>
              <a:t>Increased </a:t>
            </a:r>
            <a:r>
              <a:rPr sz="2600" spc="-240" dirty="0">
                <a:latin typeface="DejaVu Sans"/>
                <a:cs typeface="DejaVu Sans"/>
              </a:rPr>
              <a:t>risk </a:t>
            </a:r>
            <a:r>
              <a:rPr sz="2600" spc="-204" dirty="0">
                <a:latin typeface="DejaVu Sans"/>
                <a:cs typeface="DejaVu Sans"/>
              </a:rPr>
              <a:t>in </a:t>
            </a:r>
            <a:r>
              <a:rPr sz="2600" spc="-290" dirty="0">
                <a:latin typeface="DejaVu Sans"/>
                <a:cs typeface="DejaVu Sans"/>
              </a:rPr>
              <a:t>pregnant </a:t>
            </a:r>
            <a:r>
              <a:rPr sz="2600" spc="-315" dirty="0">
                <a:latin typeface="DejaVu Sans"/>
                <a:cs typeface="DejaVu Sans"/>
              </a:rPr>
              <a:t>women </a:t>
            </a:r>
            <a:r>
              <a:rPr sz="2600" spc="-175" dirty="0">
                <a:latin typeface="DejaVu Sans"/>
                <a:cs typeface="DejaVu Sans"/>
              </a:rPr>
              <a:t>of </a:t>
            </a:r>
            <a:r>
              <a:rPr sz="2600" spc="-254" dirty="0">
                <a:latin typeface="DejaVu Sans"/>
                <a:cs typeface="DejaVu Sans"/>
              </a:rPr>
              <a:t>delivering </a:t>
            </a:r>
            <a:r>
              <a:rPr sz="2600" spc="-210" dirty="0">
                <a:latin typeface="DejaVu Sans"/>
                <a:cs typeface="DejaVu Sans"/>
              </a:rPr>
              <a:t>low </a:t>
            </a:r>
            <a:r>
              <a:rPr sz="2600" spc="-204" dirty="0">
                <a:latin typeface="DejaVu Sans"/>
                <a:cs typeface="DejaVu Sans"/>
              </a:rPr>
              <a:t>birth </a:t>
            </a:r>
            <a:r>
              <a:rPr sz="2600" spc="-270" dirty="0">
                <a:latin typeface="DejaVu Sans"/>
                <a:cs typeface="DejaVu Sans"/>
              </a:rPr>
              <a:t>weight</a:t>
            </a:r>
            <a:r>
              <a:rPr sz="2600" spc="-235" dirty="0">
                <a:latin typeface="DejaVu Sans"/>
                <a:cs typeface="DejaVu Sans"/>
              </a:rPr>
              <a:t> </a:t>
            </a:r>
            <a:r>
              <a:rPr sz="2600" spc="-505" dirty="0">
                <a:latin typeface="DejaVu Sans"/>
                <a:cs typeface="DejaVu Sans"/>
              </a:rPr>
              <a:t>or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324" y="3499484"/>
            <a:ext cx="25228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85" dirty="0">
                <a:latin typeface="DejaVu Sans"/>
                <a:cs typeface="DejaVu Sans"/>
              </a:rPr>
              <a:t>premature</a:t>
            </a:r>
            <a:r>
              <a:rPr sz="2600" spc="-300" dirty="0">
                <a:latin typeface="DejaVu Sans"/>
                <a:cs typeface="DejaVu Sans"/>
              </a:rPr>
              <a:t> </a:t>
            </a:r>
            <a:r>
              <a:rPr sz="2600" spc="-240" dirty="0">
                <a:latin typeface="DejaVu Sans"/>
                <a:cs typeface="DejaVu Sans"/>
              </a:rPr>
              <a:t>infants.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4580" y="3954856"/>
            <a:ext cx="1004379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75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600" spc="-275" dirty="0">
                <a:latin typeface="DejaVu Sans"/>
                <a:cs typeface="DejaVu Sans"/>
              </a:rPr>
              <a:t>Urethral </a:t>
            </a:r>
            <a:r>
              <a:rPr sz="2600" spc="-260" dirty="0">
                <a:latin typeface="DejaVu Sans"/>
                <a:cs typeface="DejaVu Sans"/>
              </a:rPr>
              <a:t>narrowing </a:t>
            </a:r>
            <a:r>
              <a:rPr sz="2600" spc="-229" dirty="0">
                <a:latin typeface="DejaVu Sans"/>
                <a:cs typeface="DejaVu Sans"/>
              </a:rPr>
              <a:t>(stricture) </a:t>
            </a:r>
            <a:r>
              <a:rPr sz="2600" spc="-204" dirty="0">
                <a:latin typeface="DejaVu Sans"/>
                <a:cs typeface="DejaVu Sans"/>
              </a:rPr>
              <a:t>in </a:t>
            </a:r>
            <a:r>
              <a:rPr sz="2600" spc="-350" dirty="0">
                <a:latin typeface="DejaVu Sans"/>
                <a:cs typeface="DejaVu Sans"/>
              </a:rPr>
              <a:t>men </a:t>
            </a:r>
            <a:r>
              <a:rPr sz="2600" spc="-250" dirty="0">
                <a:latin typeface="DejaVu Sans"/>
                <a:cs typeface="DejaVu Sans"/>
              </a:rPr>
              <a:t>from recurrent </a:t>
            </a:r>
            <a:r>
              <a:rPr sz="2600" spc="-210" dirty="0">
                <a:latin typeface="DejaVu Sans"/>
                <a:cs typeface="DejaVu Sans"/>
              </a:rPr>
              <a:t>urethritis,</a:t>
            </a:r>
            <a:r>
              <a:rPr sz="2600" spc="-190" dirty="0">
                <a:latin typeface="DejaVu Sans"/>
                <a:cs typeface="DejaVu Sans"/>
              </a:rPr>
              <a:t> </a:t>
            </a:r>
            <a:r>
              <a:rPr sz="2600" spc="-325" dirty="0">
                <a:latin typeface="DejaVu Sans"/>
                <a:cs typeface="DejaVu Sans"/>
              </a:rPr>
              <a:t>previously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6324" y="4232909"/>
            <a:ext cx="42989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10" dirty="0">
                <a:latin typeface="DejaVu Sans"/>
                <a:cs typeface="DejaVu Sans"/>
              </a:rPr>
              <a:t>seen </a:t>
            </a:r>
            <a:r>
              <a:rPr sz="2600" spc="-204" dirty="0">
                <a:latin typeface="DejaVu Sans"/>
                <a:cs typeface="DejaVu Sans"/>
              </a:rPr>
              <a:t>with </a:t>
            </a:r>
            <a:r>
              <a:rPr sz="2600" spc="-295" dirty="0">
                <a:latin typeface="DejaVu Sans"/>
                <a:cs typeface="DejaVu Sans"/>
              </a:rPr>
              <a:t>gonococcal</a:t>
            </a:r>
            <a:r>
              <a:rPr sz="2600" spc="-245" dirty="0">
                <a:latin typeface="DejaVu Sans"/>
                <a:cs typeface="DejaVu Sans"/>
              </a:rPr>
              <a:t> </a:t>
            </a:r>
            <a:r>
              <a:rPr sz="2600" spc="-210" dirty="0">
                <a:latin typeface="DejaVu Sans"/>
                <a:cs typeface="DejaVu Sans"/>
              </a:rPr>
              <a:t>urethritis.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580" y="4687061"/>
            <a:ext cx="88709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35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600" spc="-335" dirty="0">
                <a:latin typeface="DejaVu Sans"/>
                <a:cs typeface="DejaVu Sans"/>
              </a:rPr>
              <a:t>Sepsis, </a:t>
            </a:r>
            <a:r>
              <a:rPr sz="2600" spc="-350" dirty="0">
                <a:latin typeface="DejaVu Sans"/>
                <a:cs typeface="DejaVu Sans"/>
              </a:rPr>
              <a:t>a </a:t>
            </a:r>
            <a:r>
              <a:rPr sz="2600" spc="-229" dirty="0">
                <a:latin typeface="DejaVu Sans"/>
                <a:cs typeface="DejaVu Sans"/>
              </a:rPr>
              <a:t>potentially </a:t>
            </a:r>
            <a:r>
              <a:rPr sz="2600" spc="-235" dirty="0">
                <a:latin typeface="DejaVu Sans"/>
                <a:cs typeface="DejaVu Sans"/>
              </a:rPr>
              <a:t>life-threatening </a:t>
            </a:r>
            <a:r>
              <a:rPr sz="2600" spc="-260" dirty="0">
                <a:latin typeface="DejaVu Sans"/>
                <a:cs typeface="DejaVu Sans"/>
              </a:rPr>
              <a:t>complication </a:t>
            </a:r>
            <a:r>
              <a:rPr sz="2600" spc="-175" dirty="0">
                <a:latin typeface="DejaVu Sans"/>
                <a:cs typeface="DejaVu Sans"/>
              </a:rPr>
              <a:t>of </a:t>
            </a:r>
            <a:r>
              <a:rPr sz="2600" spc="-315" dirty="0">
                <a:latin typeface="DejaVu Sans"/>
                <a:cs typeface="DejaVu Sans"/>
              </a:rPr>
              <a:t>an</a:t>
            </a:r>
            <a:r>
              <a:rPr sz="2600" spc="-145" dirty="0">
                <a:latin typeface="DejaVu Sans"/>
                <a:cs typeface="DejaVu Sans"/>
              </a:rPr>
              <a:t> </a:t>
            </a:r>
            <a:r>
              <a:rPr sz="2600" spc="-285" dirty="0">
                <a:latin typeface="DejaVu Sans"/>
                <a:cs typeface="DejaVu Sans"/>
              </a:rPr>
              <a:t>infection,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324" y="4964429"/>
            <a:ext cx="9119235" cy="69977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40"/>
              </a:spcBef>
            </a:pPr>
            <a:r>
              <a:rPr sz="2600" spc="-265" dirty="0">
                <a:latin typeface="DejaVu Sans"/>
                <a:cs typeface="DejaVu Sans"/>
              </a:rPr>
              <a:t>especially </a:t>
            </a:r>
            <a:r>
              <a:rPr sz="2600" spc="-125" dirty="0">
                <a:latin typeface="DejaVu Sans"/>
                <a:cs typeface="DejaVu Sans"/>
              </a:rPr>
              <a:t>if </a:t>
            </a:r>
            <a:r>
              <a:rPr sz="2600" spc="-245" dirty="0">
                <a:latin typeface="DejaVu Sans"/>
                <a:cs typeface="DejaVu Sans"/>
              </a:rPr>
              <a:t>the </a:t>
            </a:r>
            <a:r>
              <a:rPr sz="2600" spc="-225" dirty="0">
                <a:latin typeface="DejaVu Sans"/>
                <a:cs typeface="DejaVu Sans"/>
              </a:rPr>
              <a:t>infection </a:t>
            </a:r>
            <a:r>
              <a:rPr sz="2600" spc="-275" dirty="0">
                <a:latin typeface="DejaVu Sans"/>
                <a:cs typeface="DejaVu Sans"/>
              </a:rPr>
              <a:t>works </a:t>
            </a:r>
            <a:r>
              <a:rPr sz="2600" spc="-204" dirty="0">
                <a:latin typeface="DejaVu Sans"/>
                <a:cs typeface="DejaVu Sans"/>
              </a:rPr>
              <a:t>its </a:t>
            </a:r>
            <a:r>
              <a:rPr sz="2600" spc="-355" dirty="0">
                <a:latin typeface="DejaVu Sans"/>
                <a:cs typeface="DejaVu Sans"/>
              </a:rPr>
              <a:t>way </a:t>
            </a:r>
            <a:r>
              <a:rPr sz="2600" spc="-285" dirty="0">
                <a:latin typeface="DejaVu Sans"/>
                <a:cs typeface="DejaVu Sans"/>
              </a:rPr>
              <a:t>up </a:t>
            </a:r>
            <a:r>
              <a:rPr sz="2600" spc="-270" dirty="0">
                <a:latin typeface="DejaVu Sans"/>
                <a:cs typeface="DejaVu Sans"/>
              </a:rPr>
              <a:t>your </a:t>
            </a:r>
            <a:r>
              <a:rPr sz="2600" spc="-250" dirty="0">
                <a:latin typeface="DejaVu Sans"/>
                <a:cs typeface="DejaVu Sans"/>
              </a:rPr>
              <a:t>urinary </a:t>
            </a:r>
            <a:r>
              <a:rPr sz="2600" spc="-235" dirty="0">
                <a:latin typeface="DejaVu Sans"/>
                <a:cs typeface="DejaVu Sans"/>
              </a:rPr>
              <a:t>tract </a:t>
            </a:r>
            <a:r>
              <a:rPr sz="2600" spc="-200" dirty="0">
                <a:latin typeface="DejaVu Sans"/>
                <a:cs typeface="DejaVu Sans"/>
              </a:rPr>
              <a:t>to </a:t>
            </a:r>
            <a:r>
              <a:rPr sz="2600" spc="-270" dirty="0">
                <a:latin typeface="DejaVu Sans"/>
                <a:cs typeface="DejaVu Sans"/>
              </a:rPr>
              <a:t>your  </a:t>
            </a:r>
            <a:r>
              <a:rPr sz="2600" spc="-280" dirty="0">
                <a:latin typeface="DejaVu Sans"/>
                <a:cs typeface="DejaVu Sans"/>
              </a:rPr>
              <a:t>kidneys.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32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33170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7200" spc="-850" dirty="0"/>
              <a:t>Diagnosis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1097280" y="2022348"/>
            <a:ext cx="10058400" cy="3846829"/>
          </a:xfrm>
          <a:prstGeom prst="rect">
            <a:avLst/>
          </a:prstGeom>
          <a:ln w="15240">
            <a:solidFill>
              <a:srgbClr val="BC5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1334" indent="-366395">
              <a:lnSpc>
                <a:spcPts val="5845"/>
              </a:lnSpc>
              <a:buChar char="-"/>
              <a:tabLst>
                <a:tab pos="521970" algn="l"/>
              </a:tabLst>
            </a:pPr>
            <a:r>
              <a:rPr sz="5400" spc="-500" dirty="0">
                <a:latin typeface="DejaVu Sans"/>
                <a:cs typeface="DejaVu Sans"/>
              </a:rPr>
              <a:t>Urinary </a:t>
            </a:r>
            <a:r>
              <a:rPr sz="5400" spc="-495" dirty="0">
                <a:latin typeface="DejaVu Sans"/>
                <a:cs typeface="DejaVu Sans"/>
              </a:rPr>
              <a:t>tract</a:t>
            </a:r>
            <a:r>
              <a:rPr sz="5400" spc="-480" dirty="0">
                <a:latin typeface="DejaVu Sans"/>
                <a:cs typeface="DejaVu Sans"/>
              </a:rPr>
              <a:t> </a:t>
            </a:r>
            <a:r>
              <a:rPr sz="5400" spc="-470" dirty="0">
                <a:latin typeface="DejaVu Sans"/>
                <a:cs typeface="DejaVu Sans"/>
              </a:rPr>
              <a:t>infection</a:t>
            </a:r>
            <a:endParaRPr sz="5400">
              <a:latin typeface="DejaVu Sans"/>
              <a:cs typeface="DejaVu Sans"/>
            </a:endParaRPr>
          </a:p>
          <a:p>
            <a:pPr marL="521334" indent="-366395">
              <a:lnSpc>
                <a:spcPct val="100000"/>
              </a:lnSpc>
              <a:spcBef>
                <a:spcPts val="755"/>
              </a:spcBef>
              <a:buChar char="-"/>
              <a:tabLst>
                <a:tab pos="521970" algn="l"/>
              </a:tabLst>
            </a:pPr>
            <a:r>
              <a:rPr sz="5400" spc="-530" dirty="0">
                <a:latin typeface="DejaVu Sans"/>
                <a:cs typeface="DejaVu Sans"/>
              </a:rPr>
              <a:t>Upper </a:t>
            </a:r>
            <a:r>
              <a:rPr sz="5400" spc="-400" dirty="0">
                <a:latin typeface="DejaVu Sans"/>
                <a:cs typeface="DejaVu Sans"/>
              </a:rPr>
              <a:t>or</a:t>
            </a:r>
            <a:r>
              <a:rPr sz="5400" spc="-470" dirty="0">
                <a:latin typeface="DejaVu Sans"/>
                <a:cs typeface="DejaVu Sans"/>
              </a:rPr>
              <a:t> </a:t>
            </a:r>
            <a:r>
              <a:rPr sz="5400" spc="-465" dirty="0">
                <a:latin typeface="DejaVu Sans"/>
                <a:cs typeface="DejaVu Sans"/>
              </a:rPr>
              <a:t>lower</a:t>
            </a:r>
            <a:endParaRPr sz="5400">
              <a:latin typeface="DejaVu Sans"/>
              <a:cs typeface="DejaVu Sans"/>
            </a:endParaRPr>
          </a:p>
          <a:p>
            <a:pPr marL="521334" indent="-366395">
              <a:lnSpc>
                <a:spcPct val="100000"/>
              </a:lnSpc>
              <a:spcBef>
                <a:spcPts val="760"/>
              </a:spcBef>
              <a:buChar char="-"/>
              <a:tabLst>
                <a:tab pos="521970" algn="l"/>
              </a:tabLst>
            </a:pPr>
            <a:r>
              <a:rPr sz="5400" spc="-615" dirty="0">
                <a:latin typeface="DejaVu Sans"/>
                <a:cs typeface="DejaVu Sans"/>
              </a:rPr>
              <a:t>Simple </a:t>
            </a:r>
            <a:r>
              <a:rPr sz="5400" spc="-400" dirty="0">
                <a:latin typeface="DejaVu Sans"/>
                <a:cs typeface="DejaVu Sans"/>
              </a:rPr>
              <a:t>or</a:t>
            </a:r>
            <a:r>
              <a:rPr sz="5400" spc="-395" dirty="0">
                <a:latin typeface="DejaVu Sans"/>
                <a:cs typeface="DejaVu Sans"/>
              </a:rPr>
              <a:t> </a:t>
            </a:r>
            <a:r>
              <a:rPr sz="5400" spc="-585" dirty="0">
                <a:latin typeface="DejaVu Sans"/>
                <a:cs typeface="DejaVu Sans"/>
              </a:rPr>
              <a:t>complicated</a:t>
            </a:r>
            <a:endParaRPr sz="5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97280" y="850391"/>
            <a:ext cx="10058400" cy="5019040"/>
          </a:xfrm>
          <a:custGeom>
            <a:avLst/>
            <a:gdLst/>
            <a:ahLst/>
            <a:cxnLst/>
            <a:rect l="l" t="t" r="r" b="b"/>
            <a:pathLst>
              <a:path w="10058400" h="5019040">
                <a:moveTo>
                  <a:pt x="0" y="5018532"/>
                </a:moveTo>
                <a:lnTo>
                  <a:pt x="10058400" y="5018532"/>
                </a:lnTo>
                <a:lnTo>
                  <a:pt x="10058400" y="0"/>
                </a:lnTo>
                <a:lnTo>
                  <a:pt x="0" y="0"/>
                </a:lnTo>
                <a:lnTo>
                  <a:pt x="0" y="5018532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677671"/>
            <a:ext cx="9827260" cy="36988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60"/>
              </a:spcBef>
            </a:pPr>
            <a:r>
              <a:rPr sz="3600" b="1" spc="-540" dirty="0">
                <a:latin typeface="DejaVu Sans"/>
                <a:cs typeface="DejaVu Sans"/>
              </a:rPr>
              <a:t>Urine</a:t>
            </a:r>
            <a:r>
              <a:rPr sz="3600" b="1" spc="-445" dirty="0">
                <a:latin typeface="DejaVu Sans"/>
                <a:cs typeface="DejaVu Sans"/>
              </a:rPr>
              <a:t> </a:t>
            </a:r>
            <a:r>
              <a:rPr sz="3600" b="1" spc="-520" dirty="0">
                <a:latin typeface="DejaVu Sans"/>
                <a:cs typeface="DejaVu Sans"/>
              </a:rPr>
              <a:t>collection</a:t>
            </a:r>
            <a:endParaRPr sz="3600">
              <a:latin typeface="DejaVu Sans"/>
              <a:cs typeface="DejaVu Sans"/>
            </a:endParaRPr>
          </a:p>
          <a:p>
            <a:pPr marL="24765">
              <a:lnSpc>
                <a:spcPct val="100000"/>
              </a:lnSpc>
              <a:spcBef>
                <a:spcPts val="960"/>
              </a:spcBef>
            </a:pPr>
            <a:r>
              <a:rPr sz="3600" b="1" spc="-575" dirty="0">
                <a:latin typeface="DejaVu Sans"/>
                <a:cs typeface="DejaVu Sans"/>
              </a:rPr>
              <a:t>clean-catch, </a:t>
            </a:r>
            <a:r>
              <a:rPr sz="3600" b="1" spc="-630" dirty="0">
                <a:latin typeface="DejaVu Sans"/>
                <a:cs typeface="DejaVu Sans"/>
              </a:rPr>
              <a:t>midstream</a:t>
            </a:r>
            <a:r>
              <a:rPr sz="3600" b="1" spc="-325" dirty="0">
                <a:latin typeface="DejaVu Sans"/>
                <a:cs typeface="DejaVu Sans"/>
              </a:rPr>
              <a:t> </a:t>
            </a:r>
            <a:r>
              <a:rPr sz="3600" b="1" spc="-610" dirty="0">
                <a:latin typeface="DejaVu Sans"/>
                <a:cs typeface="DejaVu Sans"/>
              </a:rPr>
              <a:t>specimen,</a:t>
            </a:r>
            <a:endParaRPr sz="3600">
              <a:latin typeface="DejaVu Sans"/>
              <a:cs typeface="DejaVu Sans"/>
            </a:endParaRPr>
          </a:p>
          <a:p>
            <a:pPr marL="24765">
              <a:lnSpc>
                <a:spcPct val="100000"/>
              </a:lnSpc>
              <a:spcBef>
                <a:spcPts val="969"/>
              </a:spcBef>
            </a:pPr>
            <a:r>
              <a:rPr sz="3600" spc="-380" dirty="0">
                <a:latin typeface="DejaVu Sans"/>
                <a:cs typeface="DejaVu Sans"/>
              </a:rPr>
              <a:t>A </a:t>
            </a:r>
            <a:r>
              <a:rPr sz="3600" b="1" spc="-630" dirty="0">
                <a:latin typeface="DejaVu Sans"/>
                <a:cs typeface="DejaVu Sans"/>
              </a:rPr>
              <a:t>specimen </a:t>
            </a:r>
            <a:r>
              <a:rPr sz="3600" b="1" spc="-580" dirty="0">
                <a:latin typeface="DejaVu Sans"/>
                <a:cs typeface="DejaVu Sans"/>
              </a:rPr>
              <a:t>obtained </a:t>
            </a:r>
            <a:r>
              <a:rPr sz="3600" b="1" spc="-655" dirty="0">
                <a:latin typeface="DejaVu Sans"/>
                <a:cs typeface="DejaVu Sans"/>
              </a:rPr>
              <a:t>by</a:t>
            </a:r>
            <a:r>
              <a:rPr sz="3600" b="1" spc="-60" dirty="0">
                <a:latin typeface="DejaVu Sans"/>
                <a:cs typeface="DejaVu Sans"/>
              </a:rPr>
              <a:t> </a:t>
            </a:r>
            <a:r>
              <a:rPr sz="3600" b="1" spc="-570" dirty="0">
                <a:latin typeface="DejaVu Sans"/>
                <a:cs typeface="DejaVu Sans"/>
              </a:rPr>
              <a:t>catheterization</a:t>
            </a:r>
            <a:endParaRPr sz="3600">
              <a:latin typeface="DejaVu Sans"/>
              <a:cs typeface="DejaVu Sans"/>
            </a:endParaRPr>
          </a:p>
          <a:p>
            <a:pPr marL="12700" marR="5080" indent="12065">
              <a:lnSpc>
                <a:spcPct val="90000"/>
              </a:lnSpc>
              <a:spcBef>
                <a:spcPts val="1405"/>
              </a:spcBef>
            </a:pPr>
            <a:r>
              <a:rPr sz="3600" spc="-165" dirty="0">
                <a:latin typeface="DejaVu Sans"/>
                <a:cs typeface="DejaVu Sans"/>
              </a:rPr>
              <a:t>If </a:t>
            </a:r>
            <a:r>
              <a:rPr sz="3600" spc="-484" dirty="0">
                <a:latin typeface="DejaVu Sans"/>
                <a:cs typeface="DejaVu Sans"/>
              </a:rPr>
              <a:t>a </a:t>
            </a:r>
            <a:r>
              <a:rPr sz="3600" spc="-415" dirty="0">
                <a:latin typeface="DejaVu Sans"/>
                <a:cs typeface="DejaVu Sans"/>
              </a:rPr>
              <a:t>sexually </a:t>
            </a:r>
            <a:r>
              <a:rPr sz="3600" spc="-365" dirty="0">
                <a:latin typeface="DejaVu Sans"/>
                <a:cs typeface="DejaVu Sans"/>
              </a:rPr>
              <a:t>transmitted </a:t>
            </a:r>
            <a:r>
              <a:rPr sz="3600" spc="-409" dirty="0">
                <a:latin typeface="DejaVu Sans"/>
                <a:cs typeface="DejaVu Sans"/>
              </a:rPr>
              <a:t>disease </a:t>
            </a:r>
            <a:r>
              <a:rPr sz="3600" spc="-459" dirty="0">
                <a:latin typeface="DejaVu Sans"/>
                <a:cs typeface="DejaVu Sans"/>
              </a:rPr>
              <a:t>(STD) </a:t>
            </a:r>
            <a:r>
              <a:rPr sz="3600" spc="-325" dirty="0">
                <a:latin typeface="DejaVu Sans"/>
                <a:cs typeface="DejaVu Sans"/>
              </a:rPr>
              <a:t>is </a:t>
            </a:r>
            <a:r>
              <a:rPr sz="3600" spc="-395" dirty="0">
                <a:latin typeface="DejaVu Sans"/>
                <a:cs typeface="DejaVu Sans"/>
              </a:rPr>
              <a:t>suspected, </a:t>
            </a:r>
            <a:r>
              <a:rPr sz="3600" spc="-484" dirty="0">
                <a:latin typeface="DejaVu Sans"/>
                <a:cs typeface="DejaVu Sans"/>
              </a:rPr>
              <a:t>a  </a:t>
            </a:r>
            <a:r>
              <a:rPr sz="3600" spc="-335" dirty="0">
                <a:latin typeface="DejaVu Sans"/>
                <a:cs typeface="DejaVu Sans"/>
              </a:rPr>
              <a:t>urethral </a:t>
            </a:r>
            <a:r>
              <a:rPr sz="3600" spc="-445" dirty="0">
                <a:latin typeface="DejaVu Sans"/>
                <a:cs typeface="DejaVu Sans"/>
              </a:rPr>
              <a:t>swab </a:t>
            </a:r>
            <a:r>
              <a:rPr sz="3600" spc="-260" dirty="0">
                <a:latin typeface="DejaVu Sans"/>
                <a:cs typeface="DejaVu Sans"/>
              </a:rPr>
              <a:t>for </a:t>
            </a:r>
            <a:r>
              <a:rPr sz="3600" spc="-555" dirty="0">
                <a:latin typeface="DejaVu Sans"/>
                <a:cs typeface="DejaVu Sans"/>
              </a:rPr>
              <a:t>STD </a:t>
            </a:r>
            <a:r>
              <a:rPr sz="3600" spc="-365" dirty="0">
                <a:latin typeface="DejaVu Sans"/>
                <a:cs typeface="DejaVu Sans"/>
              </a:rPr>
              <a:t>testing </a:t>
            </a:r>
            <a:r>
              <a:rPr sz="3600" spc="-325" dirty="0">
                <a:latin typeface="DejaVu Sans"/>
                <a:cs typeface="DejaVu Sans"/>
              </a:rPr>
              <a:t>is </a:t>
            </a:r>
            <a:r>
              <a:rPr sz="3600" spc="-360" dirty="0">
                <a:latin typeface="DejaVu Sans"/>
                <a:cs typeface="DejaVu Sans"/>
              </a:rPr>
              <a:t>obtained </a:t>
            </a:r>
            <a:r>
              <a:rPr sz="3600" spc="-270" dirty="0">
                <a:latin typeface="DejaVu Sans"/>
                <a:cs typeface="DejaVu Sans"/>
              </a:rPr>
              <a:t>prior </a:t>
            </a:r>
            <a:r>
              <a:rPr sz="3600" spc="-280" dirty="0">
                <a:latin typeface="DejaVu Sans"/>
                <a:cs typeface="DejaVu Sans"/>
              </a:rPr>
              <a:t>to  </a:t>
            </a:r>
            <a:r>
              <a:rPr sz="3600" spc="-355" dirty="0">
                <a:latin typeface="DejaVu Sans"/>
                <a:cs typeface="DejaVu Sans"/>
              </a:rPr>
              <a:t>voiding.</a:t>
            </a:r>
            <a:endParaRPr sz="3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547" y="141732"/>
            <a:ext cx="10962640" cy="6181725"/>
          </a:xfrm>
          <a:custGeom>
            <a:avLst/>
            <a:gdLst/>
            <a:ahLst/>
            <a:cxnLst/>
            <a:rect l="l" t="t" r="r" b="b"/>
            <a:pathLst>
              <a:path w="10962640" h="6181725">
                <a:moveTo>
                  <a:pt x="0" y="6181344"/>
                </a:moveTo>
                <a:lnTo>
                  <a:pt x="10962132" y="6181344"/>
                </a:lnTo>
                <a:lnTo>
                  <a:pt x="10962132" y="0"/>
                </a:lnTo>
                <a:lnTo>
                  <a:pt x="0" y="0"/>
                </a:lnTo>
                <a:lnTo>
                  <a:pt x="0" y="6181344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983" y="80263"/>
            <a:ext cx="14566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0" dirty="0">
                <a:latin typeface="DejaVu Sans"/>
                <a:cs typeface="DejaVu Sans"/>
              </a:rPr>
              <a:t>Urine</a:t>
            </a:r>
            <a:r>
              <a:rPr sz="2000" b="1" spc="-315" dirty="0">
                <a:latin typeface="DejaVu Sans"/>
                <a:cs typeface="DejaVu Sans"/>
              </a:rPr>
              <a:t> </a:t>
            </a:r>
            <a:r>
              <a:rPr sz="2000" b="1" spc="-325" dirty="0">
                <a:latin typeface="DejaVu Sans"/>
                <a:cs typeface="DejaVu Sans"/>
              </a:rPr>
              <a:t>testing: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983" y="462787"/>
            <a:ext cx="16294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60" dirty="0">
                <a:latin typeface="DejaVu Sans"/>
                <a:cs typeface="DejaVu Sans"/>
              </a:rPr>
              <a:t>Dipstick</a:t>
            </a:r>
            <a:r>
              <a:rPr sz="2200" b="1" spc="-305" dirty="0">
                <a:latin typeface="DejaVu Sans"/>
                <a:cs typeface="DejaVu Sans"/>
              </a:rPr>
              <a:t> </a:t>
            </a:r>
            <a:r>
              <a:rPr sz="2200" b="1" spc="-345" dirty="0">
                <a:latin typeface="DejaVu Sans"/>
                <a:cs typeface="DejaVu Sans"/>
              </a:rPr>
              <a:t>tests</a:t>
            </a:r>
            <a:r>
              <a:rPr sz="2200" spc="-345" dirty="0"/>
              <a:t>:</a:t>
            </a:r>
            <a:endParaRPr sz="22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1983" y="797712"/>
            <a:ext cx="10378440" cy="485584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710"/>
              </a:spcBef>
            </a:pPr>
            <a:r>
              <a:rPr sz="2200" spc="-235" dirty="0">
                <a:latin typeface="DejaVu Sans"/>
                <a:cs typeface="DejaVu Sans"/>
              </a:rPr>
              <a:t>tested</a:t>
            </a:r>
            <a:r>
              <a:rPr sz="2200" spc="-195" dirty="0">
                <a:latin typeface="DejaVu Sans"/>
                <a:cs typeface="DejaVu Sans"/>
              </a:rPr>
              <a:t> </a:t>
            </a:r>
            <a:r>
              <a:rPr sz="2200" spc="-215" dirty="0">
                <a:latin typeface="DejaVu Sans"/>
                <a:cs typeface="DejaVu Sans"/>
              </a:rPr>
              <a:t>rapidly</a:t>
            </a:r>
            <a:endParaRPr sz="2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200" spc="-200" dirty="0">
                <a:latin typeface="DejaVu Sans"/>
                <a:cs typeface="DejaVu Sans"/>
              </a:rPr>
              <a:t>Nitrate </a:t>
            </a:r>
            <a:r>
              <a:rPr sz="2200" spc="-204" dirty="0">
                <a:latin typeface="DejaVu Sans"/>
                <a:cs typeface="DejaVu Sans"/>
              </a:rPr>
              <a:t>positive: </a:t>
            </a:r>
            <a:r>
              <a:rPr sz="2200" spc="-200" dirty="0">
                <a:latin typeface="DejaVu Sans"/>
                <a:cs typeface="DejaVu Sans"/>
              </a:rPr>
              <a:t>is </a:t>
            </a:r>
            <a:r>
              <a:rPr sz="2200" spc="-235" dirty="0">
                <a:latin typeface="DejaVu Sans"/>
                <a:cs typeface="DejaVu Sans"/>
              </a:rPr>
              <a:t>highly </a:t>
            </a:r>
            <a:r>
              <a:rPr sz="2200" spc="-215" dirty="0">
                <a:latin typeface="DejaVu Sans"/>
                <a:cs typeface="DejaVu Sans"/>
              </a:rPr>
              <a:t>specific </a:t>
            </a:r>
            <a:r>
              <a:rPr sz="2200" spc="-165" dirty="0">
                <a:latin typeface="DejaVu Sans"/>
                <a:cs typeface="DejaVu Sans"/>
              </a:rPr>
              <a:t>for </a:t>
            </a:r>
            <a:r>
              <a:rPr sz="2200" spc="-190" dirty="0">
                <a:latin typeface="DejaVu Sans"/>
                <a:cs typeface="DejaVu Sans"/>
              </a:rPr>
              <a:t>UTI, </a:t>
            </a:r>
            <a:r>
              <a:rPr sz="2200" spc="-210" dirty="0">
                <a:latin typeface="DejaVu Sans"/>
                <a:cs typeface="DejaVu Sans"/>
              </a:rPr>
              <a:t>but the </a:t>
            </a:r>
            <a:r>
              <a:rPr sz="2200" spc="-215" dirty="0">
                <a:latin typeface="DejaVu Sans"/>
                <a:cs typeface="DejaVu Sans"/>
              </a:rPr>
              <a:t>test </a:t>
            </a:r>
            <a:r>
              <a:rPr sz="2200" spc="-200" dirty="0">
                <a:latin typeface="DejaVu Sans"/>
                <a:cs typeface="DejaVu Sans"/>
              </a:rPr>
              <a:t>is </a:t>
            </a:r>
            <a:r>
              <a:rPr sz="2200" spc="-190" dirty="0">
                <a:latin typeface="DejaVu Sans"/>
                <a:cs typeface="DejaVu Sans"/>
              </a:rPr>
              <a:t>not </a:t>
            </a:r>
            <a:r>
              <a:rPr sz="2200" spc="-260" dirty="0">
                <a:latin typeface="DejaVu Sans"/>
                <a:cs typeface="DejaVu Sans"/>
              </a:rPr>
              <a:t>very</a:t>
            </a:r>
            <a:r>
              <a:rPr sz="2200" spc="-150" dirty="0">
                <a:latin typeface="DejaVu Sans"/>
                <a:cs typeface="DejaVu Sans"/>
              </a:rPr>
              <a:t> </a:t>
            </a:r>
            <a:r>
              <a:rPr sz="2200" spc="-220" dirty="0">
                <a:latin typeface="DejaVu Sans"/>
                <a:cs typeface="DejaVu Sans"/>
              </a:rPr>
              <a:t>sensitive.</a:t>
            </a:r>
            <a:endParaRPr sz="2200">
              <a:latin typeface="DejaVu Sans"/>
              <a:cs typeface="DejaVu Sans"/>
            </a:endParaRPr>
          </a:p>
          <a:p>
            <a:pPr marL="12700" marR="348615">
              <a:lnSpc>
                <a:spcPct val="70000"/>
              </a:lnSpc>
              <a:spcBef>
                <a:spcPts val="1390"/>
              </a:spcBef>
            </a:pPr>
            <a:r>
              <a:rPr sz="2200" spc="-265" dirty="0">
                <a:latin typeface="DejaVu Sans"/>
                <a:cs typeface="DejaVu Sans"/>
              </a:rPr>
              <a:t>The </a:t>
            </a:r>
            <a:r>
              <a:rPr sz="2200" spc="-240" dirty="0">
                <a:latin typeface="DejaVu Sans"/>
                <a:cs typeface="DejaVu Sans"/>
              </a:rPr>
              <a:t>leukocyte </a:t>
            </a:r>
            <a:r>
              <a:rPr sz="2200" spc="-254" dirty="0">
                <a:latin typeface="DejaVu Sans"/>
                <a:cs typeface="DejaVu Sans"/>
              </a:rPr>
              <a:t>esterase </a:t>
            </a:r>
            <a:r>
              <a:rPr sz="2200" spc="-215" dirty="0">
                <a:latin typeface="DejaVu Sans"/>
                <a:cs typeface="DejaVu Sans"/>
              </a:rPr>
              <a:t>test </a:t>
            </a:r>
            <a:r>
              <a:rPr sz="2200" spc="-200" dirty="0">
                <a:latin typeface="DejaVu Sans"/>
                <a:cs typeface="DejaVu Sans"/>
              </a:rPr>
              <a:t>is </a:t>
            </a:r>
            <a:r>
              <a:rPr sz="2200" spc="-260" dirty="0">
                <a:latin typeface="DejaVu Sans"/>
                <a:cs typeface="DejaVu Sans"/>
              </a:rPr>
              <a:t>very </a:t>
            </a:r>
            <a:r>
              <a:rPr sz="2200" spc="-215" dirty="0">
                <a:latin typeface="DejaVu Sans"/>
                <a:cs typeface="DejaVu Sans"/>
              </a:rPr>
              <a:t>specific </a:t>
            </a:r>
            <a:r>
              <a:rPr sz="2200" spc="-165" dirty="0">
                <a:latin typeface="DejaVu Sans"/>
                <a:cs typeface="DejaVu Sans"/>
              </a:rPr>
              <a:t>for </a:t>
            </a:r>
            <a:r>
              <a:rPr sz="2200" spc="-215" dirty="0">
                <a:latin typeface="DejaVu Sans"/>
                <a:cs typeface="DejaVu Sans"/>
              </a:rPr>
              <a:t>the </a:t>
            </a:r>
            <a:r>
              <a:rPr sz="2200" spc="-254" dirty="0">
                <a:latin typeface="DejaVu Sans"/>
                <a:cs typeface="DejaVu Sans"/>
              </a:rPr>
              <a:t>presence </a:t>
            </a:r>
            <a:r>
              <a:rPr sz="2200" spc="-150" dirty="0">
                <a:latin typeface="DejaVu Sans"/>
                <a:cs typeface="DejaVu Sans"/>
              </a:rPr>
              <a:t>of </a:t>
            </a:r>
            <a:r>
              <a:rPr sz="2200" spc="-750" dirty="0">
                <a:latin typeface="DejaVu Sans"/>
                <a:cs typeface="DejaVu Sans"/>
              </a:rPr>
              <a:t>&gt;</a:t>
            </a:r>
            <a:r>
              <a:rPr sz="2200" spc="-190" dirty="0">
                <a:latin typeface="DejaVu Sans"/>
                <a:cs typeface="DejaVu Sans"/>
              </a:rPr>
              <a:t> </a:t>
            </a:r>
            <a:r>
              <a:rPr sz="2200" spc="-290" dirty="0">
                <a:latin typeface="DejaVu Sans"/>
                <a:cs typeface="DejaVu Sans"/>
              </a:rPr>
              <a:t>10 </a:t>
            </a:r>
            <a:r>
              <a:rPr sz="2200" spc="-220" dirty="0">
                <a:latin typeface="DejaVu Sans"/>
                <a:cs typeface="DejaVu Sans"/>
              </a:rPr>
              <a:t>WBCs/μL </a:t>
            </a:r>
            <a:r>
              <a:rPr sz="2200" spc="-260" dirty="0">
                <a:latin typeface="DejaVu Sans"/>
                <a:cs typeface="DejaVu Sans"/>
              </a:rPr>
              <a:t>and </a:t>
            </a:r>
            <a:r>
              <a:rPr sz="2200" spc="-200" dirty="0">
                <a:latin typeface="DejaVu Sans"/>
                <a:cs typeface="DejaVu Sans"/>
              </a:rPr>
              <a:t>is </a:t>
            </a:r>
            <a:r>
              <a:rPr sz="2200" spc="-190" dirty="0">
                <a:latin typeface="DejaVu Sans"/>
                <a:cs typeface="DejaVu Sans"/>
              </a:rPr>
              <a:t>fairly  </a:t>
            </a:r>
            <a:r>
              <a:rPr sz="2200" spc="-220" dirty="0">
                <a:latin typeface="DejaVu Sans"/>
                <a:cs typeface="DejaVu Sans"/>
              </a:rPr>
              <a:t>sensitive.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200" b="1" spc="-340" dirty="0">
                <a:latin typeface="DejaVu Sans"/>
                <a:cs typeface="DejaVu Sans"/>
              </a:rPr>
              <a:t>Microscopic</a:t>
            </a:r>
            <a:r>
              <a:rPr sz="2200" b="1" spc="-245" dirty="0">
                <a:latin typeface="DejaVu Sans"/>
                <a:cs typeface="DejaVu Sans"/>
              </a:rPr>
              <a:t> </a:t>
            </a:r>
            <a:r>
              <a:rPr sz="2200" b="1" spc="-365" dirty="0">
                <a:latin typeface="DejaVu Sans"/>
                <a:cs typeface="DejaVu Sans"/>
              </a:rPr>
              <a:t>examination:</a:t>
            </a:r>
            <a:endParaRPr sz="2200">
              <a:latin typeface="DejaVu Sans"/>
              <a:cs typeface="DejaVu Sans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</a:pPr>
            <a:r>
              <a:rPr sz="2200" spc="-215" dirty="0">
                <a:latin typeface="DejaVu Sans"/>
                <a:cs typeface="DejaVu Sans"/>
              </a:rPr>
              <a:t>Pyuria </a:t>
            </a:r>
            <a:r>
              <a:rPr sz="2200" spc="-155" dirty="0">
                <a:latin typeface="DejaVu Sans"/>
                <a:cs typeface="DejaVu Sans"/>
              </a:rPr>
              <a:t>: </a:t>
            </a:r>
            <a:r>
              <a:rPr sz="2200" spc="-165" dirty="0">
                <a:latin typeface="DejaVu Sans"/>
                <a:cs typeface="DejaVu Sans"/>
              </a:rPr>
              <a:t>Most </a:t>
            </a:r>
            <a:r>
              <a:rPr sz="2200" spc="-185" dirty="0">
                <a:latin typeface="DejaVu Sans"/>
                <a:cs typeface="DejaVu Sans"/>
              </a:rPr>
              <a:t>truly </a:t>
            </a:r>
            <a:r>
              <a:rPr sz="2200" spc="-220" dirty="0">
                <a:latin typeface="DejaVu Sans"/>
                <a:cs typeface="DejaVu Sans"/>
              </a:rPr>
              <a:t>infected patients </a:t>
            </a:r>
            <a:r>
              <a:rPr sz="2200" spc="-295" dirty="0">
                <a:latin typeface="DejaVu Sans"/>
                <a:cs typeface="DejaVu Sans"/>
              </a:rPr>
              <a:t>have </a:t>
            </a:r>
            <a:r>
              <a:rPr sz="2200" spc="-750" dirty="0">
                <a:latin typeface="DejaVu Sans"/>
                <a:cs typeface="DejaVu Sans"/>
              </a:rPr>
              <a:t>&gt;</a:t>
            </a:r>
            <a:r>
              <a:rPr sz="2200" spc="-195" dirty="0">
                <a:latin typeface="DejaVu Sans"/>
                <a:cs typeface="DejaVu Sans"/>
              </a:rPr>
              <a:t> </a:t>
            </a:r>
            <a:r>
              <a:rPr sz="2200" spc="-290" dirty="0">
                <a:latin typeface="DejaVu Sans"/>
                <a:cs typeface="DejaVu Sans"/>
              </a:rPr>
              <a:t>10</a:t>
            </a:r>
            <a:r>
              <a:rPr sz="2200" spc="-150" dirty="0">
                <a:latin typeface="DejaVu Sans"/>
                <a:cs typeface="DejaVu Sans"/>
              </a:rPr>
              <a:t> </a:t>
            </a:r>
            <a:r>
              <a:rPr sz="2200" spc="-215" dirty="0">
                <a:latin typeface="DejaVu Sans"/>
                <a:cs typeface="DejaVu Sans"/>
              </a:rPr>
              <a:t>WBCs/μL.</a:t>
            </a:r>
            <a:endParaRPr sz="2200">
              <a:latin typeface="DejaVu Sans"/>
              <a:cs typeface="DejaVu Sans"/>
            </a:endParaRPr>
          </a:p>
          <a:p>
            <a:pPr marL="12700" marR="5080">
              <a:lnSpc>
                <a:spcPct val="123000"/>
              </a:lnSpc>
              <a:spcBef>
                <a:spcPts val="5"/>
              </a:spcBef>
            </a:pPr>
            <a:r>
              <a:rPr sz="2200" spc="-265" dirty="0">
                <a:latin typeface="DejaVu Sans"/>
                <a:cs typeface="DejaVu Sans"/>
              </a:rPr>
              <a:t>The </a:t>
            </a:r>
            <a:r>
              <a:rPr sz="2200" spc="-254" dirty="0">
                <a:latin typeface="DejaVu Sans"/>
                <a:cs typeface="DejaVu Sans"/>
              </a:rPr>
              <a:t>presence </a:t>
            </a:r>
            <a:r>
              <a:rPr sz="2200" spc="-145" dirty="0">
                <a:latin typeface="DejaVu Sans"/>
                <a:cs typeface="DejaVu Sans"/>
              </a:rPr>
              <a:t>of </a:t>
            </a:r>
            <a:r>
              <a:rPr sz="2200" spc="-225" dirty="0">
                <a:latin typeface="DejaVu Sans"/>
                <a:cs typeface="DejaVu Sans"/>
              </a:rPr>
              <a:t>bacteria </a:t>
            </a:r>
            <a:r>
              <a:rPr sz="2200" spc="-175" dirty="0">
                <a:latin typeface="DejaVu Sans"/>
                <a:cs typeface="DejaVu Sans"/>
              </a:rPr>
              <a:t>in </a:t>
            </a:r>
            <a:r>
              <a:rPr sz="2200" spc="-210" dirty="0">
                <a:latin typeface="DejaVu Sans"/>
                <a:cs typeface="DejaVu Sans"/>
              </a:rPr>
              <a:t>the </a:t>
            </a:r>
            <a:r>
              <a:rPr sz="2200" spc="-275" dirty="0">
                <a:latin typeface="DejaVu Sans"/>
                <a:cs typeface="DejaVu Sans"/>
              </a:rPr>
              <a:t>absence </a:t>
            </a:r>
            <a:r>
              <a:rPr sz="2200" spc="-145" dirty="0">
                <a:latin typeface="DejaVu Sans"/>
                <a:cs typeface="DejaVu Sans"/>
              </a:rPr>
              <a:t>of </a:t>
            </a:r>
            <a:r>
              <a:rPr sz="2200" spc="-225" dirty="0">
                <a:latin typeface="DejaVu Sans"/>
                <a:cs typeface="DejaVu Sans"/>
              </a:rPr>
              <a:t>pyuria:due </a:t>
            </a:r>
            <a:r>
              <a:rPr sz="2200" spc="-175" dirty="0">
                <a:latin typeface="DejaVu Sans"/>
                <a:cs typeface="DejaVu Sans"/>
              </a:rPr>
              <a:t>to </a:t>
            </a:r>
            <a:r>
              <a:rPr sz="2200" spc="-229" dirty="0">
                <a:latin typeface="DejaVu Sans"/>
                <a:cs typeface="DejaVu Sans"/>
              </a:rPr>
              <a:t>contamination during </a:t>
            </a:r>
            <a:r>
              <a:rPr sz="2200" spc="-245" dirty="0">
                <a:latin typeface="DejaVu Sans"/>
                <a:cs typeface="DejaVu Sans"/>
              </a:rPr>
              <a:t>sampling.  </a:t>
            </a:r>
            <a:r>
              <a:rPr sz="2200" spc="-204" dirty="0">
                <a:latin typeface="DejaVu Sans"/>
                <a:cs typeface="DejaVu Sans"/>
              </a:rPr>
              <a:t>Microscopic </a:t>
            </a:r>
            <a:r>
              <a:rPr sz="2200" spc="-240" dirty="0">
                <a:latin typeface="DejaVu Sans"/>
                <a:cs typeface="DejaVu Sans"/>
              </a:rPr>
              <a:t>hematuria </a:t>
            </a:r>
            <a:r>
              <a:rPr sz="2200" spc="-250" dirty="0">
                <a:latin typeface="DejaVu Sans"/>
                <a:cs typeface="DejaVu Sans"/>
              </a:rPr>
              <a:t>occurs </a:t>
            </a:r>
            <a:r>
              <a:rPr sz="2200" spc="-175" dirty="0">
                <a:latin typeface="DejaVu Sans"/>
                <a:cs typeface="DejaVu Sans"/>
              </a:rPr>
              <a:t>in </a:t>
            </a:r>
            <a:r>
              <a:rPr sz="2200" spc="-245" dirty="0">
                <a:latin typeface="DejaVu Sans"/>
                <a:cs typeface="DejaVu Sans"/>
              </a:rPr>
              <a:t>up </a:t>
            </a:r>
            <a:r>
              <a:rPr sz="2200" spc="-175" dirty="0">
                <a:latin typeface="DejaVu Sans"/>
                <a:cs typeface="DejaVu Sans"/>
              </a:rPr>
              <a:t>to </a:t>
            </a:r>
            <a:r>
              <a:rPr sz="2200" spc="-365" dirty="0">
                <a:latin typeface="DejaVu Sans"/>
                <a:cs typeface="DejaVu Sans"/>
              </a:rPr>
              <a:t>50% </a:t>
            </a:r>
            <a:r>
              <a:rPr sz="2200" spc="-150" dirty="0">
                <a:latin typeface="DejaVu Sans"/>
                <a:cs typeface="DejaVu Sans"/>
              </a:rPr>
              <a:t>of </a:t>
            </a:r>
            <a:r>
              <a:rPr sz="2200" spc="-215" dirty="0">
                <a:latin typeface="DejaVu Sans"/>
                <a:cs typeface="DejaVu Sans"/>
              </a:rPr>
              <a:t>patients, </a:t>
            </a:r>
            <a:r>
              <a:rPr sz="2200" spc="-210" dirty="0">
                <a:latin typeface="DejaVu Sans"/>
                <a:cs typeface="DejaVu Sans"/>
              </a:rPr>
              <a:t>but </a:t>
            </a:r>
            <a:r>
              <a:rPr sz="2200" spc="-265" dirty="0">
                <a:latin typeface="DejaVu Sans"/>
                <a:cs typeface="DejaVu Sans"/>
              </a:rPr>
              <a:t>gross </a:t>
            </a:r>
            <a:r>
              <a:rPr sz="2200" spc="-240" dirty="0">
                <a:latin typeface="DejaVu Sans"/>
                <a:cs typeface="DejaVu Sans"/>
              </a:rPr>
              <a:t>hematuria </a:t>
            </a:r>
            <a:r>
              <a:rPr sz="2200" spc="-200" dirty="0">
                <a:latin typeface="DejaVu Sans"/>
                <a:cs typeface="DejaVu Sans"/>
              </a:rPr>
              <a:t>is </a:t>
            </a:r>
            <a:r>
              <a:rPr sz="2200" spc="-265" dirty="0">
                <a:latin typeface="DejaVu Sans"/>
                <a:cs typeface="DejaVu Sans"/>
              </a:rPr>
              <a:t>uncommon.  </a:t>
            </a:r>
            <a:r>
              <a:rPr sz="2200" spc="-300" dirty="0">
                <a:latin typeface="DejaVu Sans"/>
                <a:cs typeface="DejaVu Sans"/>
              </a:rPr>
              <a:t>WBC </a:t>
            </a:r>
            <a:r>
              <a:rPr sz="2200" spc="-250" dirty="0">
                <a:latin typeface="DejaVu Sans"/>
                <a:cs typeface="DejaVu Sans"/>
              </a:rPr>
              <a:t>casts: </a:t>
            </a:r>
            <a:r>
              <a:rPr sz="2200" spc="-204" dirty="0">
                <a:latin typeface="DejaVu Sans"/>
                <a:cs typeface="DejaVu Sans"/>
              </a:rPr>
              <a:t>pyelonephritis, </a:t>
            </a:r>
            <a:r>
              <a:rPr sz="2200" u="heavy" spc="-204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2"/>
              </a:rPr>
              <a:t>glomerulonephritis</a:t>
            </a:r>
            <a:r>
              <a:rPr sz="2200" spc="-204" dirty="0">
                <a:latin typeface="DejaVu Sans"/>
                <a:cs typeface="DejaVu Sans"/>
              </a:rPr>
              <a:t>, </a:t>
            </a:r>
            <a:r>
              <a:rPr sz="2200" spc="-260" dirty="0">
                <a:latin typeface="DejaVu Sans"/>
                <a:cs typeface="DejaVu Sans"/>
              </a:rPr>
              <a:t>and </a:t>
            </a:r>
            <a:r>
              <a:rPr sz="2200" spc="-220" dirty="0">
                <a:latin typeface="DejaVu Sans"/>
                <a:cs typeface="DejaVu Sans"/>
              </a:rPr>
              <a:t>noninfective </a:t>
            </a:r>
            <a:r>
              <a:rPr sz="2200" u="heavy" spc="-18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3"/>
              </a:rPr>
              <a:t>tubulointerstitial</a:t>
            </a:r>
            <a:r>
              <a:rPr sz="2200" u="heavy" spc="3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3"/>
              </a:rPr>
              <a:t> </a:t>
            </a:r>
            <a:r>
              <a:rPr sz="2200" u="heavy" spc="-19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3"/>
              </a:rPr>
              <a:t>nephritis</a:t>
            </a:r>
            <a:r>
              <a:rPr sz="2200" spc="-195" dirty="0">
                <a:latin typeface="DejaVu Sans"/>
                <a:cs typeface="DejaVu Sans"/>
              </a:rPr>
              <a:t>.</a:t>
            </a:r>
            <a:endParaRPr sz="2200">
              <a:latin typeface="DejaVu Sans"/>
              <a:cs typeface="DejaVu Sans"/>
            </a:endParaRPr>
          </a:p>
          <a:p>
            <a:pPr marL="12700" marR="76200">
              <a:lnSpc>
                <a:spcPct val="70000"/>
              </a:lnSpc>
              <a:spcBef>
                <a:spcPts val="1405"/>
              </a:spcBef>
            </a:pPr>
            <a:r>
              <a:rPr sz="2200" spc="-215" dirty="0">
                <a:latin typeface="DejaVu Sans"/>
                <a:cs typeface="DejaVu Sans"/>
              </a:rPr>
              <a:t>Pyuria </a:t>
            </a:r>
            <a:r>
              <a:rPr sz="2200" spc="-175" dirty="0">
                <a:latin typeface="DejaVu Sans"/>
                <a:cs typeface="DejaVu Sans"/>
              </a:rPr>
              <a:t>in </a:t>
            </a:r>
            <a:r>
              <a:rPr sz="2200" spc="-210" dirty="0">
                <a:latin typeface="DejaVu Sans"/>
                <a:cs typeface="DejaVu Sans"/>
              </a:rPr>
              <a:t>the </a:t>
            </a:r>
            <a:r>
              <a:rPr sz="2200" spc="-275" dirty="0">
                <a:latin typeface="DejaVu Sans"/>
                <a:cs typeface="DejaVu Sans"/>
              </a:rPr>
              <a:t>absence </a:t>
            </a:r>
            <a:r>
              <a:rPr sz="2200" spc="-145" dirty="0">
                <a:latin typeface="DejaVu Sans"/>
                <a:cs typeface="DejaVu Sans"/>
              </a:rPr>
              <a:t>of </a:t>
            </a:r>
            <a:r>
              <a:rPr sz="2200" spc="-210" dirty="0">
                <a:latin typeface="DejaVu Sans"/>
                <a:cs typeface="DejaVu Sans"/>
              </a:rPr>
              <a:t>bacteriuria </a:t>
            </a:r>
            <a:r>
              <a:rPr sz="2200" spc="-260" dirty="0">
                <a:latin typeface="DejaVu Sans"/>
                <a:cs typeface="DejaVu Sans"/>
              </a:rPr>
              <a:t>and </a:t>
            </a:r>
            <a:r>
              <a:rPr sz="2200" spc="-150" dirty="0">
                <a:latin typeface="DejaVu Sans"/>
                <a:cs typeface="DejaVu Sans"/>
              </a:rPr>
              <a:t>of </a:t>
            </a:r>
            <a:r>
              <a:rPr sz="2200" spc="-195" dirty="0">
                <a:latin typeface="DejaVu Sans"/>
                <a:cs typeface="DejaVu Sans"/>
              </a:rPr>
              <a:t>UTI </a:t>
            </a:r>
            <a:r>
              <a:rPr sz="2200" spc="-200" dirty="0">
                <a:latin typeface="DejaVu Sans"/>
                <a:cs typeface="DejaVu Sans"/>
              </a:rPr>
              <a:t>is </a:t>
            </a:r>
            <a:r>
              <a:rPr sz="2200" spc="-215" dirty="0">
                <a:latin typeface="DejaVu Sans"/>
                <a:cs typeface="DejaVu Sans"/>
              </a:rPr>
              <a:t>possible, </a:t>
            </a:r>
            <a:r>
              <a:rPr sz="2200" spc="-165" dirty="0">
                <a:latin typeface="DejaVu Sans"/>
                <a:cs typeface="DejaVu Sans"/>
              </a:rPr>
              <a:t>for </a:t>
            </a:r>
            <a:r>
              <a:rPr sz="2200" spc="-270" dirty="0">
                <a:latin typeface="DejaVu Sans"/>
                <a:cs typeface="DejaVu Sans"/>
              </a:rPr>
              <a:t>example, </a:t>
            </a:r>
            <a:r>
              <a:rPr sz="2200" spc="-110" dirty="0">
                <a:latin typeface="DejaVu Sans"/>
                <a:cs typeface="DejaVu Sans"/>
              </a:rPr>
              <a:t>if </a:t>
            </a:r>
            <a:r>
              <a:rPr sz="2200" spc="-220" dirty="0">
                <a:latin typeface="DejaVu Sans"/>
                <a:cs typeface="DejaVu Sans"/>
              </a:rPr>
              <a:t>patients </a:t>
            </a:r>
            <a:r>
              <a:rPr sz="2200" spc="-295" dirty="0">
                <a:latin typeface="DejaVu Sans"/>
                <a:cs typeface="DejaVu Sans"/>
              </a:rPr>
              <a:t>have  </a:t>
            </a:r>
            <a:r>
              <a:rPr sz="2200" u="heavy" spc="-20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4"/>
              </a:rPr>
              <a:t>nephrolithiasis</a:t>
            </a:r>
            <a:r>
              <a:rPr sz="2200" spc="-200" dirty="0">
                <a:latin typeface="DejaVu Sans"/>
                <a:cs typeface="DejaVu Sans"/>
              </a:rPr>
              <a:t>, </a:t>
            </a:r>
            <a:r>
              <a:rPr sz="2200" spc="-300" dirty="0">
                <a:latin typeface="DejaVu Sans"/>
                <a:cs typeface="DejaVu Sans"/>
              </a:rPr>
              <a:t>a </a:t>
            </a:r>
            <a:r>
              <a:rPr sz="2200" spc="-195" dirty="0">
                <a:latin typeface="DejaVu Sans"/>
                <a:cs typeface="DejaVu Sans"/>
              </a:rPr>
              <a:t>uroepithelial </a:t>
            </a:r>
            <a:r>
              <a:rPr sz="2200" spc="-240" dirty="0">
                <a:latin typeface="DejaVu Sans"/>
                <a:cs typeface="DejaVu Sans"/>
              </a:rPr>
              <a:t>tumor, </a:t>
            </a:r>
            <a:r>
              <a:rPr sz="2200" u="heavy" spc="-2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5"/>
              </a:rPr>
              <a:t>appendicitis</a:t>
            </a:r>
            <a:r>
              <a:rPr sz="2200" spc="-210" dirty="0">
                <a:latin typeface="DejaVu Sans"/>
                <a:cs typeface="DejaVu Sans"/>
              </a:rPr>
              <a:t>, </a:t>
            </a:r>
            <a:r>
              <a:rPr sz="2200" spc="-170" dirty="0">
                <a:latin typeface="DejaVu Sans"/>
                <a:cs typeface="DejaVu Sans"/>
              </a:rPr>
              <a:t>or </a:t>
            </a:r>
            <a:r>
              <a:rPr sz="2200" u="heavy" spc="-23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6"/>
              </a:rPr>
              <a:t>inflammatory </a:t>
            </a:r>
            <a:r>
              <a:rPr sz="2200" u="heavy" spc="-21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6"/>
              </a:rPr>
              <a:t>bowel </a:t>
            </a:r>
            <a:r>
              <a:rPr sz="2200" u="heavy" spc="-254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6"/>
              </a:rPr>
              <a:t>disease</a:t>
            </a:r>
            <a:r>
              <a:rPr sz="2200" spc="-254" dirty="0">
                <a:solidFill>
                  <a:srgbClr val="2997E2"/>
                </a:solidFill>
                <a:latin typeface="DejaVu Sans"/>
                <a:cs typeface="DejaVu Sans"/>
                <a:hlinkClick r:id="rId6"/>
              </a:rPr>
              <a:t> </a:t>
            </a:r>
            <a:r>
              <a:rPr sz="2200" spc="-165" dirty="0">
                <a:latin typeface="DejaVu Sans"/>
                <a:cs typeface="DejaVu Sans"/>
              </a:rPr>
              <a:t>or </a:t>
            </a:r>
            <a:r>
              <a:rPr sz="2200" spc="-110" dirty="0">
                <a:latin typeface="DejaVu Sans"/>
                <a:cs typeface="DejaVu Sans"/>
              </a:rPr>
              <a:t>if </a:t>
            </a:r>
            <a:r>
              <a:rPr sz="2200" spc="-220" dirty="0">
                <a:latin typeface="DejaVu Sans"/>
                <a:cs typeface="DejaVu Sans"/>
              </a:rPr>
              <a:t>the  </a:t>
            </a:r>
            <a:r>
              <a:rPr sz="2200" spc="-270" dirty="0">
                <a:latin typeface="DejaVu Sans"/>
                <a:cs typeface="DejaVu Sans"/>
              </a:rPr>
              <a:t>sample </a:t>
            </a:r>
            <a:r>
              <a:rPr sz="2200" spc="-200" dirty="0">
                <a:latin typeface="DejaVu Sans"/>
                <a:cs typeface="DejaVu Sans"/>
              </a:rPr>
              <a:t>is </a:t>
            </a:r>
            <a:r>
              <a:rPr sz="2200" spc="-245" dirty="0">
                <a:latin typeface="DejaVu Sans"/>
                <a:cs typeface="DejaVu Sans"/>
              </a:rPr>
              <a:t>contaminated </a:t>
            </a:r>
            <a:r>
              <a:rPr sz="2200" spc="-285" dirty="0">
                <a:latin typeface="DejaVu Sans"/>
                <a:cs typeface="DejaVu Sans"/>
              </a:rPr>
              <a:t>by </a:t>
            </a:r>
            <a:r>
              <a:rPr sz="2200" spc="-250" dirty="0">
                <a:latin typeface="DejaVu Sans"/>
                <a:cs typeface="DejaVu Sans"/>
              </a:rPr>
              <a:t>vaginal</a:t>
            </a:r>
            <a:r>
              <a:rPr sz="2200" spc="-30" dirty="0">
                <a:latin typeface="DejaVu Sans"/>
                <a:cs typeface="DejaVu Sans"/>
              </a:rPr>
              <a:t> </a:t>
            </a:r>
            <a:r>
              <a:rPr sz="2200" spc="-270" dirty="0">
                <a:latin typeface="DejaVu Sans"/>
                <a:cs typeface="DejaVu Sans"/>
              </a:rPr>
              <a:t>WBCs.</a:t>
            </a:r>
            <a:endParaRPr sz="2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286511"/>
            <a:ext cx="10058400" cy="5582920"/>
          </a:xfrm>
          <a:custGeom>
            <a:avLst/>
            <a:gdLst/>
            <a:ahLst/>
            <a:cxnLst/>
            <a:rect l="l" t="t" r="r" b="b"/>
            <a:pathLst>
              <a:path w="10058400" h="5582920">
                <a:moveTo>
                  <a:pt x="0" y="5582412"/>
                </a:moveTo>
                <a:lnTo>
                  <a:pt x="10058400" y="5582412"/>
                </a:lnTo>
                <a:lnTo>
                  <a:pt x="10058400" y="0"/>
                </a:lnTo>
                <a:lnTo>
                  <a:pt x="0" y="0"/>
                </a:lnTo>
                <a:lnTo>
                  <a:pt x="0" y="5582412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24" y="220725"/>
            <a:ext cx="9634855" cy="7931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5"/>
              </a:spcBef>
            </a:pPr>
            <a:r>
              <a:rPr sz="2800" b="1" spc="-465" dirty="0">
                <a:latin typeface="DejaVu Sans"/>
                <a:cs typeface="DejaVu Sans"/>
              </a:rPr>
              <a:t>Cultures </a:t>
            </a:r>
            <a:r>
              <a:rPr sz="2800" spc="-310" dirty="0">
                <a:latin typeface="DejaVu Sans"/>
                <a:cs typeface="DejaVu Sans"/>
              </a:rPr>
              <a:t>are </a:t>
            </a:r>
            <a:r>
              <a:rPr sz="2800" spc="-345" dirty="0">
                <a:latin typeface="DejaVu Sans"/>
                <a:cs typeface="DejaVu Sans"/>
              </a:rPr>
              <a:t>recommended </a:t>
            </a:r>
            <a:r>
              <a:rPr sz="2800" spc="-225" dirty="0">
                <a:latin typeface="DejaVu Sans"/>
                <a:cs typeface="DejaVu Sans"/>
              </a:rPr>
              <a:t>in </a:t>
            </a:r>
            <a:r>
              <a:rPr sz="2800" spc="-305" dirty="0">
                <a:latin typeface="DejaVu Sans"/>
                <a:cs typeface="DejaVu Sans"/>
              </a:rPr>
              <a:t>complicated </a:t>
            </a:r>
            <a:r>
              <a:rPr sz="2800" spc="-240" dirty="0">
                <a:latin typeface="DejaVu Sans"/>
                <a:cs typeface="DejaVu Sans"/>
              </a:rPr>
              <a:t>UTI </a:t>
            </a:r>
            <a:r>
              <a:rPr sz="2800" spc="-210" dirty="0">
                <a:latin typeface="DejaVu Sans"/>
                <a:cs typeface="DejaVu Sans"/>
              </a:rPr>
              <a:t>or </a:t>
            </a:r>
            <a:r>
              <a:rPr sz="2800" spc="-345" dirty="0">
                <a:latin typeface="DejaVu Sans"/>
                <a:cs typeface="DejaVu Sans"/>
              </a:rPr>
              <a:t>an </a:t>
            </a:r>
            <a:r>
              <a:rPr sz="2800" spc="-254" dirty="0">
                <a:latin typeface="DejaVu Sans"/>
                <a:cs typeface="DejaVu Sans"/>
              </a:rPr>
              <a:t>indication </a:t>
            </a:r>
            <a:r>
              <a:rPr sz="2800" spc="-210" dirty="0">
                <a:latin typeface="DejaVu Sans"/>
                <a:cs typeface="DejaVu Sans"/>
              </a:rPr>
              <a:t>for  </a:t>
            </a:r>
            <a:r>
              <a:rPr sz="2800" spc="-290" dirty="0">
                <a:latin typeface="DejaVu Sans"/>
                <a:cs typeface="DejaVu Sans"/>
              </a:rPr>
              <a:t>treatment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260" dirty="0">
                <a:latin typeface="DejaVu Sans"/>
                <a:cs typeface="DejaVu Sans"/>
              </a:rPr>
              <a:t>bacteriuria. </a:t>
            </a:r>
            <a:r>
              <a:rPr sz="2800" spc="-380" dirty="0">
                <a:latin typeface="DejaVu Sans"/>
                <a:cs typeface="DejaVu Sans"/>
              </a:rPr>
              <a:t>Common </a:t>
            </a:r>
            <a:r>
              <a:rPr sz="2800" spc="-365" dirty="0">
                <a:latin typeface="DejaVu Sans"/>
                <a:cs typeface="DejaVu Sans"/>
              </a:rPr>
              <a:t>examples </a:t>
            </a:r>
            <a:r>
              <a:rPr sz="2800" spc="-275" dirty="0">
                <a:latin typeface="DejaVu Sans"/>
                <a:cs typeface="DejaVu Sans"/>
              </a:rPr>
              <a:t>include </a:t>
            </a:r>
            <a:r>
              <a:rPr sz="2800" spc="-270" dirty="0">
                <a:latin typeface="DejaVu Sans"/>
                <a:cs typeface="DejaVu Sans"/>
              </a:rPr>
              <a:t>the</a:t>
            </a:r>
            <a:r>
              <a:rPr sz="2800" spc="85" dirty="0">
                <a:latin typeface="DejaVu Sans"/>
                <a:cs typeface="DejaVu Sans"/>
              </a:rPr>
              <a:t> </a:t>
            </a:r>
            <a:r>
              <a:rPr sz="2800" spc="-240" dirty="0">
                <a:latin typeface="DejaVu Sans"/>
                <a:cs typeface="DejaVu Sans"/>
              </a:rPr>
              <a:t>following: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54"/>
              </a:lnSpc>
              <a:spcBef>
                <a:spcPts val="105"/>
              </a:spcBef>
            </a:pPr>
            <a:r>
              <a:rPr spc="-390" dirty="0">
                <a:solidFill>
                  <a:srgbClr val="E38312"/>
                </a:solidFill>
              </a:rPr>
              <a:t></a:t>
            </a:r>
            <a:r>
              <a:rPr spc="-390" dirty="0"/>
              <a:t>Pregnant</a:t>
            </a:r>
            <a:r>
              <a:rPr spc="-300" dirty="0"/>
              <a:t> </a:t>
            </a:r>
            <a:r>
              <a:rPr spc="-390" dirty="0"/>
              <a:t>women</a:t>
            </a:r>
          </a:p>
          <a:p>
            <a:pPr marL="12700">
              <a:lnSpc>
                <a:spcPts val="3754"/>
              </a:lnSpc>
            </a:pPr>
            <a:r>
              <a:rPr spc="-385" dirty="0">
                <a:solidFill>
                  <a:srgbClr val="E38312"/>
                </a:solidFill>
              </a:rPr>
              <a:t></a:t>
            </a:r>
            <a:r>
              <a:rPr spc="-385" dirty="0"/>
              <a:t>Postmenopausal</a:t>
            </a:r>
            <a:r>
              <a:rPr spc="-290" dirty="0"/>
              <a:t> </a:t>
            </a:r>
            <a:r>
              <a:rPr spc="-565" dirty="0"/>
              <a:t>women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6002" y="1871599"/>
            <a:ext cx="9834245" cy="3626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54"/>
              </a:lnSpc>
              <a:spcBef>
                <a:spcPts val="105"/>
              </a:spcBef>
            </a:pPr>
            <a:r>
              <a:rPr sz="3200" spc="-380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3200" spc="-380" dirty="0">
                <a:latin typeface="DejaVu Sans"/>
                <a:cs typeface="DejaVu Sans"/>
              </a:rPr>
              <a:t>Men</a:t>
            </a:r>
            <a:endParaRPr sz="3200">
              <a:latin typeface="DejaVu Sans"/>
              <a:cs typeface="DejaVu Sans"/>
            </a:endParaRPr>
          </a:p>
          <a:p>
            <a:pPr marL="12700">
              <a:lnSpc>
                <a:spcPts val="3670"/>
              </a:lnSpc>
            </a:pPr>
            <a:r>
              <a:rPr sz="3200" spc="-340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3200" spc="-340" dirty="0">
                <a:latin typeface="DejaVu Sans"/>
                <a:cs typeface="DejaVu Sans"/>
              </a:rPr>
              <a:t>Prepubertal</a:t>
            </a:r>
            <a:r>
              <a:rPr sz="3200" spc="-315" dirty="0">
                <a:latin typeface="DejaVu Sans"/>
                <a:cs typeface="DejaVu Sans"/>
              </a:rPr>
              <a:t> </a:t>
            </a:r>
            <a:r>
              <a:rPr sz="3200" spc="-300" dirty="0">
                <a:latin typeface="DejaVu Sans"/>
                <a:cs typeface="DejaVu Sans"/>
              </a:rPr>
              <a:t>children</a:t>
            </a:r>
            <a:endParaRPr sz="3200">
              <a:latin typeface="DejaVu Sans"/>
              <a:cs typeface="DejaVu Sans"/>
            </a:endParaRPr>
          </a:p>
          <a:p>
            <a:pPr marL="194945" marR="1358900" indent="-182880">
              <a:lnSpc>
                <a:spcPts val="3070"/>
              </a:lnSpc>
              <a:spcBef>
                <a:spcPts val="660"/>
              </a:spcBef>
            </a:pPr>
            <a:r>
              <a:rPr sz="3200" spc="-365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3200" spc="-365" dirty="0">
                <a:latin typeface="DejaVu Sans"/>
                <a:cs typeface="DejaVu Sans"/>
              </a:rPr>
              <a:t>Patients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310" dirty="0">
                <a:latin typeface="DejaVu Sans"/>
                <a:cs typeface="DejaVu Sans"/>
              </a:rPr>
              <a:t>urinary </a:t>
            </a:r>
            <a:r>
              <a:rPr sz="3200" spc="-295" dirty="0">
                <a:latin typeface="DejaVu Sans"/>
                <a:cs typeface="DejaVu Sans"/>
              </a:rPr>
              <a:t>tract </a:t>
            </a:r>
            <a:r>
              <a:rPr sz="3200" spc="-310" dirty="0">
                <a:latin typeface="DejaVu Sans"/>
                <a:cs typeface="DejaVu Sans"/>
              </a:rPr>
              <a:t>abnormalities </a:t>
            </a:r>
            <a:r>
              <a:rPr sz="3200" spc="-235" dirty="0">
                <a:latin typeface="DejaVu Sans"/>
                <a:cs typeface="DejaVu Sans"/>
              </a:rPr>
              <a:t>or </a:t>
            </a:r>
            <a:r>
              <a:rPr sz="3200" spc="-484" dirty="0">
                <a:latin typeface="DejaVu Sans"/>
                <a:cs typeface="DejaVu Sans"/>
              </a:rPr>
              <a:t>recent  </a:t>
            </a:r>
            <a:r>
              <a:rPr sz="3200" spc="-310" dirty="0">
                <a:latin typeface="DejaVu Sans"/>
                <a:cs typeface="DejaVu Sans"/>
              </a:rPr>
              <a:t>instrumentation</a:t>
            </a:r>
            <a:endParaRPr sz="3200">
              <a:latin typeface="DejaVu Sans"/>
              <a:cs typeface="DejaVu Sans"/>
            </a:endParaRPr>
          </a:p>
          <a:p>
            <a:pPr marL="194945" marR="1795145" indent="-182880">
              <a:lnSpc>
                <a:spcPts val="3070"/>
              </a:lnSpc>
              <a:spcBef>
                <a:spcPts val="605"/>
              </a:spcBef>
            </a:pPr>
            <a:r>
              <a:rPr sz="3200" spc="-365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3200" spc="-365" dirty="0">
                <a:latin typeface="DejaVu Sans"/>
                <a:cs typeface="DejaVu Sans"/>
              </a:rPr>
              <a:t>Patients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355" dirty="0">
                <a:latin typeface="DejaVu Sans"/>
                <a:cs typeface="DejaVu Sans"/>
              </a:rPr>
              <a:t>immunosuppression </a:t>
            </a:r>
            <a:r>
              <a:rPr sz="3200" spc="-240" dirty="0">
                <a:latin typeface="DejaVu Sans"/>
                <a:cs typeface="DejaVu Sans"/>
              </a:rPr>
              <a:t>or </a:t>
            </a:r>
            <a:r>
              <a:rPr sz="3200" spc="-390" dirty="0">
                <a:latin typeface="DejaVu Sans"/>
                <a:cs typeface="DejaVu Sans"/>
              </a:rPr>
              <a:t>significant  </a:t>
            </a:r>
            <a:r>
              <a:rPr sz="3200" spc="-305" dirty="0">
                <a:latin typeface="DejaVu Sans"/>
                <a:cs typeface="DejaVu Sans"/>
              </a:rPr>
              <a:t>comorbidities</a:t>
            </a:r>
            <a:endParaRPr sz="3200">
              <a:latin typeface="DejaVu Sans"/>
              <a:cs typeface="DejaVu Sans"/>
            </a:endParaRPr>
          </a:p>
          <a:p>
            <a:pPr marL="12700">
              <a:lnSpc>
                <a:spcPts val="3620"/>
              </a:lnSpc>
            </a:pPr>
            <a:r>
              <a:rPr sz="3200" spc="-365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3200" spc="-365" dirty="0">
                <a:latin typeface="DejaVu Sans"/>
                <a:cs typeface="DejaVu Sans"/>
              </a:rPr>
              <a:t>Patients </a:t>
            </a:r>
            <a:r>
              <a:rPr sz="3200" spc="-350" dirty="0">
                <a:latin typeface="DejaVu Sans"/>
                <a:cs typeface="DejaVu Sans"/>
              </a:rPr>
              <a:t>whose </a:t>
            </a:r>
            <a:r>
              <a:rPr sz="3200" spc="-420" dirty="0">
                <a:latin typeface="DejaVu Sans"/>
                <a:cs typeface="DejaVu Sans"/>
              </a:rPr>
              <a:t>symptoms </a:t>
            </a:r>
            <a:r>
              <a:rPr sz="3200" spc="-409" dirty="0">
                <a:latin typeface="DejaVu Sans"/>
                <a:cs typeface="DejaVu Sans"/>
              </a:rPr>
              <a:t>suggest </a:t>
            </a:r>
            <a:r>
              <a:rPr sz="3200" spc="-300" dirty="0">
                <a:latin typeface="DejaVu Sans"/>
                <a:cs typeface="DejaVu Sans"/>
              </a:rPr>
              <a:t>pyelonephritis </a:t>
            </a:r>
            <a:r>
              <a:rPr sz="3200" spc="-240" dirty="0">
                <a:latin typeface="DejaVu Sans"/>
                <a:cs typeface="DejaVu Sans"/>
              </a:rPr>
              <a:t>or</a:t>
            </a:r>
            <a:r>
              <a:rPr sz="3200" spc="170" dirty="0">
                <a:latin typeface="DejaVu Sans"/>
                <a:cs typeface="DejaVu Sans"/>
              </a:rPr>
              <a:t> </a:t>
            </a:r>
            <a:r>
              <a:rPr sz="3200" spc="-505" dirty="0">
                <a:latin typeface="DejaVu Sans"/>
                <a:cs typeface="DejaVu Sans"/>
              </a:rPr>
              <a:t>sepsis</a:t>
            </a:r>
            <a:endParaRPr sz="3200">
              <a:latin typeface="DejaVu Sans"/>
              <a:cs typeface="DejaVu Sans"/>
            </a:endParaRPr>
          </a:p>
          <a:p>
            <a:pPr marL="12700">
              <a:lnSpc>
                <a:spcPts val="3754"/>
              </a:lnSpc>
            </a:pPr>
            <a:r>
              <a:rPr sz="3200" spc="-365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3200" spc="-365" dirty="0">
                <a:latin typeface="DejaVu Sans"/>
                <a:cs typeface="DejaVu Sans"/>
              </a:rPr>
              <a:t>Patients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305" dirty="0">
                <a:latin typeface="DejaVu Sans"/>
                <a:cs typeface="DejaVu Sans"/>
              </a:rPr>
              <a:t>recurrent </a:t>
            </a:r>
            <a:r>
              <a:rPr sz="3200" spc="-310" dirty="0">
                <a:latin typeface="DejaVu Sans"/>
                <a:cs typeface="DejaVu Sans"/>
              </a:rPr>
              <a:t>UTIs </a:t>
            </a:r>
            <a:r>
              <a:rPr sz="3200" spc="-685" dirty="0">
                <a:latin typeface="DejaVu Sans"/>
                <a:cs typeface="DejaVu Sans"/>
              </a:rPr>
              <a:t>(≥</a:t>
            </a:r>
            <a:r>
              <a:rPr sz="3200" spc="-600" dirty="0">
                <a:latin typeface="DejaVu Sans"/>
                <a:cs typeface="DejaVu Sans"/>
              </a:rPr>
              <a:t> </a:t>
            </a:r>
            <a:r>
              <a:rPr sz="3200" spc="-240" dirty="0">
                <a:latin typeface="DejaVu Sans"/>
                <a:cs typeface="DejaVu Sans"/>
              </a:rPr>
              <a:t>3/yr)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194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195070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7200" spc="-780" dirty="0"/>
              <a:t>Objectives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100327" y="1737360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763" y="1700225"/>
            <a:ext cx="9660890" cy="3796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34" dirty="0">
                <a:latin typeface="DejaVu Sans"/>
                <a:cs typeface="DejaVu Sans"/>
              </a:rPr>
              <a:t>By </a:t>
            </a:r>
            <a:r>
              <a:rPr sz="3000" spc="-285" dirty="0">
                <a:latin typeface="DejaVu Sans"/>
                <a:cs typeface="DejaVu Sans"/>
              </a:rPr>
              <a:t>the </a:t>
            </a:r>
            <a:r>
              <a:rPr sz="3000" spc="-340" dirty="0">
                <a:latin typeface="DejaVu Sans"/>
                <a:cs typeface="DejaVu Sans"/>
              </a:rPr>
              <a:t>end </a:t>
            </a:r>
            <a:r>
              <a:rPr sz="3000" spc="-200" dirty="0">
                <a:latin typeface="DejaVu Sans"/>
                <a:cs typeface="DejaVu Sans"/>
              </a:rPr>
              <a:t>of </a:t>
            </a:r>
            <a:r>
              <a:rPr sz="3000" spc="-260" dirty="0">
                <a:latin typeface="DejaVu Sans"/>
                <a:cs typeface="DejaVu Sans"/>
              </a:rPr>
              <a:t>this </a:t>
            </a:r>
            <a:r>
              <a:rPr sz="3000" spc="-300" dirty="0">
                <a:latin typeface="DejaVu Sans"/>
                <a:cs typeface="DejaVu Sans"/>
              </a:rPr>
              <a:t>presentation </a:t>
            </a:r>
            <a:r>
              <a:rPr sz="3000" spc="-285" dirty="0">
                <a:latin typeface="DejaVu Sans"/>
                <a:cs typeface="DejaVu Sans"/>
              </a:rPr>
              <a:t>the </a:t>
            </a:r>
            <a:r>
              <a:rPr sz="3000" spc="-290" dirty="0">
                <a:latin typeface="DejaVu Sans"/>
                <a:cs typeface="DejaVu Sans"/>
              </a:rPr>
              <a:t>participants </a:t>
            </a:r>
            <a:r>
              <a:rPr sz="3000" spc="-190" dirty="0">
                <a:latin typeface="DejaVu Sans"/>
                <a:cs typeface="DejaVu Sans"/>
              </a:rPr>
              <a:t>will </a:t>
            </a:r>
            <a:r>
              <a:rPr sz="3000" spc="-345" dirty="0">
                <a:latin typeface="DejaVu Sans"/>
                <a:cs typeface="DejaVu Sans"/>
              </a:rPr>
              <a:t>be </a:t>
            </a:r>
            <a:r>
              <a:rPr sz="3000" spc="-310" dirty="0">
                <a:latin typeface="DejaVu Sans"/>
                <a:cs typeface="DejaVu Sans"/>
              </a:rPr>
              <a:t>able</a:t>
            </a:r>
            <a:r>
              <a:rPr sz="3000" spc="-150" dirty="0">
                <a:latin typeface="DejaVu Sans"/>
                <a:cs typeface="DejaVu Sans"/>
              </a:rPr>
              <a:t> </a:t>
            </a:r>
            <a:r>
              <a:rPr sz="3000" spc="-225" dirty="0">
                <a:latin typeface="DejaVu Sans"/>
                <a:cs typeface="DejaVu Sans"/>
              </a:rPr>
              <a:t>to:</a:t>
            </a:r>
            <a:endParaRPr sz="3000">
              <a:latin typeface="DejaVu Sans"/>
              <a:cs typeface="DejaVu Sans"/>
            </a:endParaRPr>
          </a:p>
          <a:p>
            <a:pPr marL="500380" indent="-287655">
              <a:lnSpc>
                <a:spcPct val="100000"/>
              </a:lnSpc>
              <a:spcBef>
                <a:spcPts val="40"/>
              </a:spcBef>
              <a:buClr>
                <a:srgbClr val="E38312"/>
              </a:buClr>
              <a:buChar char="◦"/>
              <a:tabLst>
                <a:tab pos="501015" algn="l"/>
              </a:tabLst>
            </a:pPr>
            <a:r>
              <a:rPr sz="3000" spc="-229" dirty="0">
                <a:latin typeface="DejaVu Sans"/>
                <a:cs typeface="DejaVu Sans"/>
              </a:rPr>
              <a:t>list </a:t>
            </a:r>
            <a:r>
              <a:rPr sz="3000" spc="-260" dirty="0">
                <a:latin typeface="DejaVu Sans"/>
                <a:cs typeface="DejaVu Sans"/>
              </a:rPr>
              <a:t>lower </a:t>
            </a:r>
            <a:r>
              <a:rPr sz="3000" spc="-355" dirty="0">
                <a:latin typeface="DejaVu Sans"/>
                <a:cs typeface="DejaVu Sans"/>
              </a:rPr>
              <a:t>and </a:t>
            </a:r>
            <a:r>
              <a:rPr sz="3000" spc="-315" dirty="0">
                <a:latin typeface="DejaVu Sans"/>
                <a:cs typeface="DejaVu Sans"/>
              </a:rPr>
              <a:t>upper </a:t>
            </a:r>
            <a:r>
              <a:rPr sz="3000" spc="-290" dirty="0">
                <a:latin typeface="DejaVu Sans"/>
                <a:cs typeface="DejaVu Sans"/>
              </a:rPr>
              <a:t>urinary </a:t>
            </a:r>
            <a:r>
              <a:rPr sz="3000" spc="-275" dirty="0">
                <a:latin typeface="DejaVu Sans"/>
                <a:cs typeface="DejaVu Sans"/>
              </a:rPr>
              <a:t>tract</a:t>
            </a:r>
            <a:r>
              <a:rPr sz="3000" spc="-220" dirty="0">
                <a:latin typeface="DejaVu Sans"/>
                <a:cs typeface="DejaVu Sans"/>
              </a:rPr>
              <a:t> </a:t>
            </a:r>
            <a:r>
              <a:rPr sz="3000" spc="-285" dirty="0">
                <a:latin typeface="DejaVu Sans"/>
                <a:cs typeface="DejaVu Sans"/>
              </a:rPr>
              <a:t>parts.</a:t>
            </a:r>
            <a:endParaRPr sz="3000">
              <a:latin typeface="DejaVu Sans"/>
              <a:cs typeface="DejaVu Sans"/>
            </a:endParaRPr>
          </a:p>
          <a:p>
            <a:pPr marL="500380" indent="-28765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Char char="◦"/>
              <a:tabLst>
                <a:tab pos="501015" algn="l"/>
              </a:tabLst>
            </a:pPr>
            <a:r>
              <a:rPr sz="3000" spc="-310" dirty="0">
                <a:latin typeface="DejaVu Sans"/>
                <a:cs typeface="DejaVu Sans"/>
              </a:rPr>
              <a:t>Define </a:t>
            </a:r>
            <a:r>
              <a:rPr sz="3000" spc="-290" dirty="0">
                <a:latin typeface="DejaVu Sans"/>
                <a:cs typeface="DejaVu Sans"/>
              </a:rPr>
              <a:t>urinary </a:t>
            </a:r>
            <a:r>
              <a:rPr sz="3000" spc="-275" dirty="0">
                <a:latin typeface="DejaVu Sans"/>
                <a:cs typeface="DejaVu Sans"/>
              </a:rPr>
              <a:t>tract</a:t>
            </a:r>
            <a:r>
              <a:rPr sz="3000" spc="-250" dirty="0">
                <a:latin typeface="DejaVu Sans"/>
                <a:cs typeface="DejaVu Sans"/>
              </a:rPr>
              <a:t> </a:t>
            </a:r>
            <a:r>
              <a:rPr sz="3000" spc="-254" dirty="0">
                <a:latin typeface="DejaVu Sans"/>
                <a:cs typeface="DejaVu Sans"/>
              </a:rPr>
              <a:t>infection.</a:t>
            </a:r>
            <a:endParaRPr sz="3000">
              <a:latin typeface="DejaVu Sans"/>
              <a:cs typeface="DejaVu Sans"/>
            </a:endParaRPr>
          </a:p>
          <a:p>
            <a:pPr marL="500380" indent="-28765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Char char="◦"/>
              <a:tabLst>
                <a:tab pos="501015" algn="l"/>
              </a:tabLst>
            </a:pPr>
            <a:r>
              <a:rPr sz="3000" spc="-330" dirty="0">
                <a:latin typeface="DejaVu Sans"/>
                <a:cs typeface="DejaVu Sans"/>
              </a:rPr>
              <a:t>Explain </a:t>
            </a:r>
            <a:r>
              <a:rPr sz="3000" spc="-285" dirty="0">
                <a:latin typeface="DejaVu Sans"/>
                <a:cs typeface="DejaVu Sans"/>
              </a:rPr>
              <a:t>the </a:t>
            </a:r>
            <a:r>
              <a:rPr sz="3000" spc="-325" dirty="0">
                <a:latin typeface="DejaVu Sans"/>
                <a:cs typeface="DejaVu Sans"/>
              </a:rPr>
              <a:t>pathophysiology </a:t>
            </a:r>
            <a:r>
              <a:rPr sz="3000" spc="-200" dirty="0">
                <a:latin typeface="DejaVu Sans"/>
                <a:cs typeface="DejaVu Sans"/>
              </a:rPr>
              <a:t>of </a:t>
            </a:r>
            <a:r>
              <a:rPr sz="3000" spc="-290" dirty="0">
                <a:latin typeface="DejaVu Sans"/>
                <a:cs typeface="DejaVu Sans"/>
              </a:rPr>
              <a:t>urinary </a:t>
            </a:r>
            <a:r>
              <a:rPr sz="3000" spc="-275" dirty="0">
                <a:latin typeface="DejaVu Sans"/>
                <a:cs typeface="DejaVu Sans"/>
              </a:rPr>
              <a:t>tract</a:t>
            </a:r>
            <a:r>
              <a:rPr sz="3000" spc="-195" dirty="0">
                <a:latin typeface="DejaVu Sans"/>
                <a:cs typeface="DejaVu Sans"/>
              </a:rPr>
              <a:t> </a:t>
            </a:r>
            <a:r>
              <a:rPr sz="3000" spc="-260" dirty="0">
                <a:latin typeface="DejaVu Sans"/>
                <a:cs typeface="DejaVu Sans"/>
              </a:rPr>
              <a:t>infection</a:t>
            </a:r>
            <a:endParaRPr sz="3000">
              <a:latin typeface="DejaVu Sans"/>
              <a:cs typeface="DejaVu Sans"/>
            </a:endParaRPr>
          </a:p>
          <a:p>
            <a:pPr marL="500380" indent="-28765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Char char="◦"/>
              <a:tabLst>
                <a:tab pos="501015" algn="l"/>
              </a:tabLst>
            </a:pPr>
            <a:r>
              <a:rPr sz="3000" spc="-295" dirty="0">
                <a:latin typeface="DejaVu Sans"/>
                <a:cs typeface="DejaVu Sans"/>
              </a:rPr>
              <a:t>List </a:t>
            </a:r>
            <a:r>
              <a:rPr sz="3000" spc="-285" dirty="0">
                <a:latin typeface="DejaVu Sans"/>
                <a:cs typeface="DejaVu Sans"/>
              </a:rPr>
              <a:t>the </a:t>
            </a:r>
            <a:r>
              <a:rPr sz="3000" spc="-345" dirty="0">
                <a:latin typeface="DejaVu Sans"/>
                <a:cs typeface="DejaVu Sans"/>
              </a:rPr>
              <a:t>most </a:t>
            </a:r>
            <a:r>
              <a:rPr sz="3000" spc="-280" dirty="0">
                <a:latin typeface="DejaVu Sans"/>
                <a:cs typeface="DejaVu Sans"/>
              </a:rPr>
              <a:t>risk </a:t>
            </a:r>
            <a:r>
              <a:rPr sz="3000" spc="-295" dirty="0">
                <a:latin typeface="DejaVu Sans"/>
                <a:cs typeface="DejaVu Sans"/>
              </a:rPr>
              <a:t>factors </a:t>
            </a:r>
            <a:r>
              <a:rPr sz="3000" spc="-220" dirty="0">
                <a:latin typeface="DejaVu Sans"/>
                <a:cs typeface="DejaVu Sans"/>
              </a:rPr>
              <a:t>for </a:t>
            </a:r>
            <a:r>
              <a:rPr sz="3000" spc="-290" dirty="0">
                <a:latin typeface="DejaVu Sans"/>
                <a:cs typeface="DejaVu Sans"/>
              </a:rPr>
              <a:t>urinary </a:t>
            </a:r>
            <a:r>
              <a:rPr sz="3000" spc="-275" dirty="0">
                <a:latin typeface="DejaVu Sans"/>
                <a:cs typeface="DejaVu Sans"/>
              </a:rPr>
              <a:t>tract</a:t>
            </a:r>
            <a:r>
              <a:rPr sz="3000" spc="-245" dirty="0">
                <a:latin typeface="DejaVu Sans"/>
                <a:cs typeface="DejaVu Sans"/>
              </a:rPr>
              <a:t> </a:t>
            </a:r>
            <a:r>
              <a:rPr sz="3000" spc="-260" dirty="0">
                <a:latin typeface="DejaVu Sans"/>
                <a:cs typeface="DejaVu Sans"/>
              </a:rPr>
              <a:t>infection</a:t>
            </a:r>
            <a:endParaRPr sz="3000">
              <a:latin typeface="DejaVu Sans"/>
              <a:cs typeface="DejaVu Sans"/>
            </a:endParaRPr>
          </a:p>
          <a:p>
            <a:pPr marL="500380" indent="-28765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Char char="◦"/>
              <a:tabLst>
                <a:tab pos="501015" algn="l"/>
              </a:tabLst>
            </a:pPr>
            <a:r>
              <a:rPr sz="3000" spc="-360" dirty="0">
                <a:latin typeface="DejaVu Sans"/>
                <a:cs typeface="DejaVu Sans"/>
              </a:rPr>
              <a:t>Diagnose </a:t>
            </a:r>
            <a:r>
              <a:rPr sz="3000" spc="-290" dirty="0">
                <a:latin typeface="DejaVu Sans"/>
                <a:cs typeface="DejaVu Sans"/>
              </a:rPr>
              <a:t>urinary </a:t>
            </a:r>
            <a:r>
              <a:rPr sz="3000" spc="-275" dirty="0">
                <a:latin typeface="DejaVu Sans"/>
                <a:cs typeface="DejaVu Sans"/>
              </a:rPr>
              <a:t>tract</a:t>
            </a:r>
            <a:r>
              <a:rPr sz="3000" spc="-150" dirty="0">
                <a:latin typeface="DejaVu Sans"/>
                <a:cs typeface="DejaVu Sans"/>
              </a:rPr>
              <a:t> </a:t>
            </a:r>
            <a:r>
              <a:rPr sz="3000" spc="-260" dirty="0">
                <a:latin typeface="DejaVu Sans"/>
                <a:cs typeface="DejaVu Sans"/>
              </a:rPr>
              <a:t>infection</a:t>
            </a:r>
            <a:endParaRPr sz="3000">
              <a:latin typeface="DejaVu Sans"/>
              <a:cs typeface="DejaVu Sans"/>
            </a:endParaRPr>
          </a:p>
          <a:p>
            <a:pPr marL="500380" marR="765175" indent="-287020">
              <a:lnSpc>
                <a:spcPts val="3240"/>
              </a:lnSpc>
              <a:spcBef>
                <a:spcPts val="650"/>
              </a:spcBef>
              <a:buClr>
                <a:srgbClr val="E38312"/>
              </a:buClr>
              <a:buChar char="◦"/>
              <a:tabLst>
                <a:tab pos="501015" algn="l"/>
              </a:tabLst>
            </a:pPr>
            <a:r>
              <a:rPr sz="3000" spc="-340" dirty="0">
                <a:latin typeface="DejaVu Sans"/>
                <a:cs typeface="DejaVu Sans"/>
              </a:rPr>
              <a:t>Manage </a:t>
            </a:r>
            <a:r>
              <a:rPr sz="3000" spc="-290" dirty="0">
                <a:latin typeface="DejaVu Sans"/>
                <a:cs typeface="DejaVu Sans"/>
              </a:rPr>
              <a:t>urinary </a:t>
            </a:r>
            <a:r>
              <a:rPr sz="3000" spc="-275" dirty="0">
                <a:latin typeface="DejaVu Sans"/>
                <a:cs typeface="DejaVu Sans"/>
              </a:rPr>
              <a:t>tract </a:t>
            </a:r>
            <a:r>
              <a:rPr sz="3000" spc="-260" dirty="0">
                <a:latin typeface="DejaVu Sans"/>
                <a:cs typeface="DejaVu Sans"/>
              </a:rPr>
              <a:t>infection </a:t>
            </a:r>
            <a:r>
              <a:rPr sz="3000" spc="-240" dirty="0">
                <a:latin typeface="DejaVu Sans"/>
                <a:cs typeface="DejaVu Sans"/>
              </a:rPr>
              <a:t>in </a:t>
            </a:r>
            <a:r>
              <a:rPr sz="3000" spc="-265" dirty="0">
                <a:latin typeface="DejaVu Sans"/>
                <a:cs typeface="DejaVu Sans"/>
              </a:rPr>
              <a:t>different </a:t>
            </a:r>
            <a:r>
              <a:rPr sz="3000" spc="-430" dirty="0">
                <a:latin typeface="DejaVu Sans"/>
                <a:cs typeface="DejaVu Sans"/>
              </a:rPr>
              <a:t>sex </a:t>
            </a:r>
            <a:r>
              <a:rPr sz="3000" spc="-355" dirty="0">
                <a:latin typeface="DejaVu Sans"/>
                <a:cs typeface="DejaVu Sans"/>
              </a:rPr>
              <a:t>and </a:t>
            </a:r>
            <a:r>
              <a:rPr sz="3000" spc="-425" dirty="0">
                <a:latin typeface="DejaVu Sans"/>
                <a:cs typeface="DejaVu Sans"/>
              </a:rPr>
              <a:t>age  </a:t>
            </a:r>
            <a:r>
              <a:rPr sz="3000" spc="-355" dirty="0">
                <a:latin typeface="DejaVu Sans"/>
                <a:cs typeface="DejaVu Sans"/>
              </a:rPr>
              <a:t>category.</a:t>
            </a:r>
            <a:endParaRPr sz="3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3212" y="373379"/>
            <a:ext cx="10602595" cy="5495925"/>
          </a:xfrm>
          <a:custGeom>
            <a:avLst/>
            <a:gdLst/>
            <a:ahLst/>
            <a:cxnLst/>
            <a:rect l="l" t="t" r="r" b="b"/>
            <a:pathLst>
              <a:path w="10602595" h="5495925">
                <a:moveTo>
                  <a:pt x="0" y="5495544"/>
                </a:moveTo>
                <a:lnTo>
                  <a:pt x="10602468" y="5495544"/>
                </a:lnTo>
                <a:lnTo>
                  <a:pt x="10602468" y="0"/>
                </a:lnTo>
                <a:lnTo>
                  <a:pt x="0" y="0"/>
                </a:lnTo>
                <a:lnTo>
                  <a:pt x="0" y="5495544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2561" y="341122"/>
            <a:ext cx="10200640" cy="5538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u="heavy" spc="-26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2"/>
              </a:rPr>
              <a:t>Urinary </a:t>
            </a:r>
            <a:r>
              <a:rPr sz="2800" u="heavy" spc="-26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2"/>
              </a:rPr>
              <a:t>tract </a:t>
            </a:r>
            <a:r>
              <a:rPr sz="2800" u="heavy" spc="-34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2"/>
              </a:rPr>
              <a:t>imaging</a:t>
            </a:r>
            <a:r>
              <a:rPr sz="2800" spc="-345" dirty="0">
                <a:solidFill>
                  <a:srgbClr val="2997E2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800" spc="-300" dirty="0">
                <a:latin typeface="DejaVu Sans"/>
                <a:cs typeface="DejaVu Sans"/>
              </a:rPr>
              <a:t>choices </a:t>
            </a:r>
            <a:r>
              <a:rPr sz="2800" spc="-275" dirty="0">
                <a:latin typeface="DejaVu Sans"/>
                <a:cs typeface="DejaVu Sans"/>
              </a:rPr>
              <a:t>include </a:t>
            </a:r>
            <a:r>
              <a:rPr sz="2800" spc="-310" dirty="0">
                <a:latin typeface="DejaVu Sans"/>
                <a:cs typeface="DejaVu Sans"/>
              </a:rPr>
              <a:t>ultrasonography, </a:t>
            </a:r>
            <a:r>
              <a:rPr sz="2800" spc="-430" dirty="0">
                <a:latin typeface="DejaVu Sans"/>
                <a:cs typeface="DejaVu Sans"/>
              </a:rPr>
              <a:t>CT, </a:t>
            </a:r>
            <a:r>
              <a:rPr sz="2800" spc="-335" dirty="0">
                <a:latin typeface="DejaVu Sans"/>
                <a:cs typeface="DejaVu Sans"/>
              </a:rPr>
              <a:t>and </a:t>
            </a:r>
            <a:r>
              <a:rPr sz="2800" spc="-235" dirty="0">
                <a:latin typeface="DejaVu Sans"/>
                <a:cs typeface="DejaVu Sans"/>
              </a:rPr>
              <a:t>IVU.  </a:t>
            </a:r>
            <a:r>
              <a:rPr sz="2800" spc="-310" dirty="0">
                <a:latin typeface="DejaVu Sans"/>
                <a:cs typeface="DejaVu Sans"/>
              </a:rPr>
              <a:t>Occasionally, </a:t>
            </a:r>
            <a:r>
              <a:rPr sz="2800" spc="-295" dirty="0">
                <a:latin typeface="DejaVu Sans"/>
                <a:cs typeface="DejaVu Sans"/>
              </a:rPr>
              <a:t>voiding </a:t>
            </a:r>
            <a:r>
              <a:rPr sz="2800" spc="-315" dirty="0">
                <a:latin typeface="DejaVu Sans"/>
                <a:cs typeface="DejaVu Sans"/>
              </a:rPr>
              <a:t>cystourethrography, </a:t>
            </a:r>
            <a:r>
              <a:rPr sz="2800" spc="-295" dirty="0">
                <a:latin typeface="DejaVu Sans"/>
                <a:cs typeface="DejaVu Sans"/>
              </a:rPr>
              <a:t>retrograde </a:t>
            </a:r>
            <a:r>
              <a:rPr sz="2800" spc="-315" dirty="0">
                <a:latin typeface="DejaVu Sans"/>
                <a:cs typeface="DejaVu Sans"/>
              </a:rPr>
              <a:t>urethrography, </a:t>
            </a:r>
            <a:r>
              <a:rPr sz="2800" spc="-215" dirty="0">
                <a:latin typeface="DejaVu Sans"/>
                <a:cs typeface="DejaVu Sans"/>
              </a:rPr>
              <a:t>or  </a:t>
            </a:r>
            <a:r>
              <a:rPr sz="2800" spc="-335" dirty="0">
                <a:latin typeface="DejaVu Sans"/>
                <a:cs typeface="DejaVu Sans"/>
              </a:rPr>
              <a:t>cystoscopy </a:t>
            </a:r>
            <a:r>
              <a:rPr sz="2800" spc="-250" dirty="0">
                <a:latin typeface="DejaVu Sans"/>
                <a:cs typeface="DejaVu Sans"/>
              </a:rPr>
              <a:t>is</a:t>
            </a:r>
            <a:r>
              <a:rPr sz="2800" spc="-170" dirty="0">
                <a:latin typeface="DejaVu Sans"/>
                <a:cs typeface="DejaVu Sans"/>
              </a:rPr>
              <a:t> </a:t>
            </a:r>
            <a:r>
              <a:rPr sz="2800" spc="-285" dirty="0">
                <a:latin typeface="DejaVu Sans"/>
                <a:cs typeface="DejaVu Sans"/>
              </a:rPr>
              <a:t>warranted.</a:t>
            </a:r>
            <a:endParaRPr sz="2800">
              <a:latin typeface="DejaVu Sans"/>
              <a:cs typeface="DejaVu Sans"/>
            </a:endParaRPr>
          </a:p>
          <a:p>
            <a:pPr marL="93345">
              <a:lnSpc>
                <a:spcPct val="100000"/>
              </a:lnSpc>
              <a:spcBef>
                <a:spcPts val="1035"/>
              </a:spcBef>
            </a:pPr>
            <a:r>
              <a:rPr sz="2800" spc="-280" dirty="0">
                <a:latin typeface="DejaVu Sans"/>
                <a:cs typeface="DejaVu Sans"/>
              </a:rPr>
              <a:t>Children </a:t>
            </a:r>
            <a:r>
              <a:rPr sz="2800" spc="-225" dirty="0">
                <a:latin typeface="DejaVu Sans"/>
                <a:cs typeface="DejaVu Sans"/>
              </a:rPr>
              <a:t>with </a:t>
            </a:r>
            <a:r>
              <a:rPr sz="2800" spc="-240" dirty="0">
                <a:latin typeface="DejaVu Sans"/>
                <a:cs typeface="DejaVu Sans"/>
              </a:rPr>
              <a:t>UTI </a:t>
            </a:r>
            <a:r>
              <a:rPr sz="2800" spc="-245" dirty="0">
                <a:latin typeface="DejaVu Sans"/>
                <a:cs typeface="DejaVu Sans"/>
              </a:rPr>
              <a:t>often </a:t>
            </a:r>
            <a:r>
              <a:rPr sz="2800" spc="-270" dirty="0">
                <a:latin typeface="DejaVu Sans"/>
                <a:cs typeface="DejaVu Sans"/>
              </a:rPr>
              <a:t>require</a:t>
            </a:r>
            <a:r>
              <a:rPr sz="2800" spc="-250" dirty="0">
                <a:latin typeface="DejaVu Sans"/>
                <a:cs typeface="DejaVu Sans"/>
              </a:rPr>
              <a:t> </a:t>
            </a:r>
            <a:r>
              <a:rPr sz="2800" spc="-325" dirty="0">
                <a:latin typeface="DejaVu Sans"/>
                <a:cs typeface="DejaVu Sans"/>
              </a:rPr>
              <a:t>imaging.</a:t>
            </a:r>
            <a:endParaRPr sz="2800">
              <a:latin typeface="DejaVu Sans"/>
              <a:cs typeface="DejaVu Sans"/>
            </a:endParaRPr>
          </a:p>
          <a:p>
            <a:pPr marL="12700" marR="532765">
              <a:lnSpc>
                <a:spcPts val="3020"/>
              </a:lnSpc>
              <a:spcBef>
                <a:spcPts val="1450"/>
              </a:spcBef>
            </a:pPr>
            <a:r>
              <a:rPr sz="2800" spc="-210" dirty="0">
                <a:latin typeface="DejaVu Sans"/>
                <a:cs typeface="DejaVu Sans"/>
              </a:rPr>
              <a:t>Most </a:t>
            </a:r>
            <a:r>
              <a:rPr sz="2800" spc="-280" dirty="0">
                <a:latin typeface="DejaVu Sans"/>
                <a:cs typeface="DejaVu Sans"/>
              </a:rPr>
              <a:t>adults do </a:t>
            </a:r>
            <a:r>
              <a:rPr sz="2800" spc="-240" dirty="0">
                <a:latin typeface="DejaVu Sans"/>
                <a:cs typeface="DejaVu Sans"/>
              </a:rPr>
              <a:t>not </a:t>
            </a:r>
            <a:r>
              <a:rPr sz="2800" spc="-270" dirty="0">
                <a:latin typeface="DejaVu Sans"/>
                <a:cs typeface="DejaVu Sans"/>
              </a:rPr>
              <a:t>require </a:t>
            </a:r>
            <a:r>
              <a:rPr sz="2800" spc="-350" dirty="0">
                <a:latin typeface="DejaVu Sans"/>
                <a:cs typeface="DejaVu Sans"/>
              </a:rPr>
              <a:t>assessment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265" dirty="0">
                <a:latin typeface="DejaVu Sans"/>
                <a:cs typeface="DejaVu Sans"/>
              </a:rPr>
              <a:t>structural </a:t>
            </a:r>
            <a:r>
              <a:rPr sz="2800" spc="-275" dirty="0">
                <a:latin typeface="DejaVu Sans"/>
                <a:cs typeface="DejaVu Sans"/>
              </a:rPr>
              <a:t>abnormalities  </a:t>
            </a:r>
            <a:r>
              <a:rPr sz="2800" spc="-310" dirty="0">
                <a:latin typeface="DejaVu Sans"/>
                <a:cs typeface="DejaVu Sans"/>
              </a:rPr>
              <a:t>unless </a:t>
            </a:r>
            <a:r>
              <a:rPr sz="2800" spc="-270" dirty="0">
                <a:latin typeface="DejaVu Sans"/>
                <a:cs typeface="DejaVu Sans"/>
              </a:rPr>
              <a:t>the </a:t>
            </a:r>
            <a:r>
              <a:rPr sz="2800" spc="-245" dirty="0">
                <a:latin typeface="DejaVu Sans"/>
                <a:cs typeface="DejaVu Sans"/>
              </a:rPr>
              <a:t>following</a:t>
            </a:r>
            <a:r>
              <a:rPr sz="2800" spc="-160" dirty="0">
                <a:latin typeface="DejaVu Sans"/>
                <a:cs typeface="DejaVu Sans"/>
              </a:rPr>
              <a:t> </a:t>
            </a:r>
            <a:r>
              <a:rPr sz="2800" spc="-275" dirty="0">
                <a:latin typeface="DejaVu Sans"/>
                <a:cs typeface="DejaVu Sans"/>
              </a:rPr>
              <a:t>occur:</a:t>
            </a:r>
            <a:endParaRPr sz="2800">
              <a:latin typeface="DejaVu Sans"/>
              <a:cs typeface="DejaVu Sans"/>
            </a:endParaRPr>
          </a:p>
          <a:p>
            <a:pPr marL="12700" marR="3466465">
              <a:lnSpc>
                <a:spcPts val="4430"/>
              </a:lnSpc>
              <a:spcBef>
                <a:spcPts val="275"/>
              </a:spcBef>
            </a:pPr>
            <a:r>
              <a:rPr sz="2800" spc="-335" dirty="0">
                <a:latin typeface="DejaVu Sans"/>
                <a:cs typeface="DejaVu Sans"/>
              </a:rPr>
              <a:t>The </a:t>
            </a:r>
            <a:r>
              <a:rPr sz="2800" spc="-265" dirty="0">
                <a:latin typeface="DejaVu Sans"/>
                <a:cs typeface="DejaVu Sans"/>
              </a:rPr>
              <a:t>patient </a:t>
            </a:r>
            <a:r>
              <a:rPr sz="2800" spc="-355" dirty="0">
                <a:latin typeface="DejaVu Sans"/>
                <a:cs typeface="DejaVu Sans"/>
              </a:rPr>
              <a:t>has </a:t>
            </a:r>
            <a:r>
              <a:rPr sz="2800" spc="-955" dirty="0">
                <a:latin typeface="DejaVu Sans"/>
                <a:cs typeface="DejaVu Sans"/>
              </a:rPr>
              <a:t>≥</a:t>
            </a:r>
            <a:r>
              <a:rPr sz="2800" spc="-245" dirty="0">
                <a:latin typeface="DejaVu Sans"/>
                <a:cs typeface="DejaVu Sans"/>
              </a:rPr>
              <a:t> </a:t>
            </a:r>
            <a:r>
              <a:rPr sz="2800" spc="-365" dirty="0">
                <a:latin typeface="DejaVu Sans"/>
                <a:cs typeface="DejaVu Sans"/>
              </a:rPr>
              <a:t>2 </a:t>
            </a:r>
            <a:r>
              <a:rPr sz="2800" spc="-305" dirty="0">
                <a:latin typeface="DejaVu Sans"/>
                <a:cs typeface="DejaVu Sans"/>
              </a:rPr>
              <a:t>episodes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265" dirty="0">
                <a:latin typeface="DejaVu Sans"/>
                <a:cs typeface="DejaVu Sans"/>
              </a:rPr>
              <a:t>pyelonephritis.  </a:t>
            </a:r>
            <a:r>
              <a:rPr sz="2800" spc="-254" dirty="0">
                <a:latin typeface="DejaVu Sans"/>
                <a:cs typeface="DejaVu Sans"/>
              </a:rPr>
              <a:t>Infections </a:t>
            </a:r>
            <a:r>
              <a:rPr sz="2800" spc="-310" dirty="0">
                <a:latin typeface="DejaVu Sans"/>
                <a:cs typeface="DejaVu Sans"/>
              </a:rPr>
              <a:t>are</a:t>
            </a:r>
            <a:r>
              <a:rPr sz="2800" spc="-260" dirty="0">
                <a:latin typeface="DejaVu Sans"/>
                <a:cs typeface="DejaVu Sans"/>
              </a:rPr>
              <a:t> </a:t>
            </a:r>
            <a:r>
              <a:rPr sz="2800" spc="-295" dirty="0">
                <a:latin typeface="DejaVu Sans"/>
                <a:cs typeface="DejaVu Sans"/>
              </a:rPr>
              <a:t>complicated.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800" spc="-260" dirty="0">
                <a:latin typeface="DejaVu Sans"/>
                <a:cs typeface="DejaVu Sans"/>
              </a:rPr>
              <a:t>Nephrolithiasis </a:t>
            </a:r>
            <a:r>
              <a:rPr sz="2800" spc="-250" dirty="0">
                <a:latin typeface="DejaVu Sans"/>
                <a:cs typeface="DejaVu Sans"/>
              </a:rPr>
              <a:t>is</a:t>
            </a:r>
            <a:r>
              <a:rPr sz="2800" spc="-204" dirty="0">
                <a:latin typeface="DejaVu Sans"/>
                <a:cs typeface="DejaVu Sans"/>
              </a:rPr>
              <a:t> </a:t>
            </a:r>
            <a:r>
              <a:rPr sz="2800" spc="-310" dirty="0">
                <a:latin typeface="DejaVu Sans"/>
                <a:cs typeface="DejaVu Sans"/>
              </a:rPr>
              <a:t>suspected.</a:t>
            </a:r>
            <a:endParaRPr sz="2800">
              <a:latin typeface="DejaVu Sans"/>
              <a:cs typeface="DejaVu Sans"/>
            </a:endParaRPr>
          </a:p>
          <a:p>
            <a:pPr marL="12700" marR="1555750">
              <a:lnSpc>
                <a:spcPts val="4430"/>
              </a:lnSpc>
              <a:spcBef>
                <a:spcPts val="315"/>
              </a:spcBef>
            </a:pPr>
            <a:r>
              <a:rPr sz="2800" spc="-310" dirty="0">
                <a:latin typeface="DejaVu Sans"/>
                <a:cs typeface="DejaVu Sans"/>
              </a:rPr>
              <a:t>There </a:t>
            </a:r>
            <a:r>
              <a:rPr sz="2800" spc="-254" dirty="0">
                <a:latin typeface="DejaVu Sans"/>
                <a:cs typeface="DejaVu Sans"/>
              </a:rPr>
              <a:t>is </a:t>
            </a:r>
            <a:r>
              <a:rPr sz="2800" spc="-300" dirty="0">
                <a:latin typeface="DejaVu Sans"/>
                <a:cs typeface="DejaVu Sans"/>
              </a:rPr>
              <a:t>painless </a:t>
            </a:r>
            <a:r>
              <a:rPr sz="2800" spc="-335" dirty="0">
                <a:latin typeface="DejaVu Sans"/>
                <a:cs typeface="DejaVu Sans"/>
              </a:rPr>
              <a:t>gross </a:t>
            </a:r>
            <a:r>
              <a:rPr sz="2800" spc="-305" dirty="0">
                <a:latin typeface="DejaVu Sans"/>
                <a:cs typeface="DejaVu Sans"/>
              </a:rPr>
              <a:t>hematuria </a:t>
            </a:r>
            <a:r>
              <a:rPr sz="2800" spc="-210" dirty="0">
                <a:latin typeface="DejaVu Sans"/>
                <a:cs typeface="DejaVu Sans"/>
              </a:rPr>
              <a:t>or </a:t>
            </a:r>
            <a:r>
              <a:rPr sz="2800" spc="-320" dirty="0">
                <a:latin typeface="DejaVu Sans"/>
                <a:cs typeface="DejaVu Sans"/>
              </a:rPr>
              <a:t>new </a:t>
            </a:r>
            <a:r>
              <a:rPr sz="2800" spc="-275" dirty="0">
                <a:latin typeface="DejaVu Sans"/>
                <a:cs typeface="DejaVu Sans"/>
              </a:rPr>
              <a:t>renal insufficiency.  </a:t>
            </a:r>
            <a:r>
              <a:rPr sz="2800" spc="-330" dirty="0">
                <a:latin typeface="DejaVu Sans"/>
                <a:cs typeface="DejaVu Sans"/>
              </a:rPr>
              <a:t>Fever </a:t>
            </a:r>
            <a:r>
              <a:rPr sz="2800" spc="-295" dirty="0">
                <a:latin typeface="DejaVu Sans"/>
                <a:cs typeface="DejaVu Sans"/>
              </a:rPr>
              <a:t>persists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955" dirty="0">
                <a:latin typeface="DejaVu Sans"/>
                <a:cs typeface="DejaVu Sans"/>
              </a:rPr>
              <a:t>≥</a:t>
            </a:r>
            <a:r>
              <a:rPr sz="2800" spc="-250" dirty="0">
                <a:latin typeface="DejaVu Sans"/>
                <a:cs typeface="DejaVu Sans"/>
              </a:rPr>
              <a:t> </a:t>
            </a:r>
            <a:r>
              <a:rPr sz="2800" spc="-365" dirty="0">
                <a:latin typeface="DejaVu Sans"/>
                <a:cs typeface="DejaVu Sans"/>
              </a:rPr>
              <a:t>72</a:t>
            </a:r>
            <a:r>
              <a:rPr sz="2800" spc="-165" dirty="0">
                <a:latin typeface="DejaVu Sans"/>
                <a:cs typeface="DejaVu Sans"/>
              </a:rPr>
              <a:t> </a:t>
            </a:r>
            <a:r>
              <a:rPr sz="2800" spc="-240" dirty="0">
                <a:latin typeface="DejaVu Sans"/>
                <a:cs typeface="DejaVu Sans"/>
              </a:rPr>
              <a:t>h.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8736" y="31876"/>
            <a:ext cx="12093575" cy="472440"/>
            <a:chOff x="98736" y="31876"/>
            <a:chExt cx="12093575" cy="472440"/>
          </a:xfrm>
        </p:grpSpPr>
        <p:sp>
          <p:nvSpPr>
            <p:cNvPr id="5" name="object 5"/>
            <p:cNvSpPr/>
            <p:nvPr/>
          </p:nvSpPr>
          <p:spPr>
            <a:xfrm>
              <a:off x="98729" y="38302"/>
              <a:ext cx="12093575" cy="459740"/>
            </a:xfrm>
            <a:custGeom>
              <a:avLst/>
              <a:gdLst/>
              <a:ahLst/>
              <a:cxnLst/>
              <a:rect l="l" t="t" r="r" b="b"/>
              <a:pathLst>
                <a:path w="12093575" h="459740">
                  <a:moveTo>
                    <a:pt x="12093270" y="0"/>
                  </a:moveTo>
                  <a:lnTo>
                    <a:pt x="8062163" y="0"/>
                  </a:lnTo>
                  <a:lnTo>
                    <a:pt x="4031107" y="0"/>
                  </a:lnTo>
                  <a:lnTo>
                    <a:pt x="0" y="0"/>
                  </a:lnTo>
                  <a:lnTo>
                    <a:pt x="0" y="459155"/>
                  </a:lnTo>
                  <a:lnTo>
                    <a:pt x="4031056" y="459155"/>
                  </a:lnTo>
                  <a:lnTo>
                    <a:pt x="8062163" y="459155"/>
                  </a:lnTo>
                  <a:lnTo>
                    <a:pt x="12093270" y="459155"/>
                  </a:lnTo>
                  <a:lnTo>
                    <a:pt x="12093270" y="0"/>
                  </a:lnTo>
                  <a:close/>
                </a:path>
              </a:pathLst>
            </a:custGeom>
            <a:solidFill>
              <a:srgbClr val="F7C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29785" y="31876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40">
                  <a:moveTo>
                    <a:pt x="0" y="0"/>
                  </a:moveTo>
                  <a:lnTo>
                    <a:pt x="0" y="4719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129785" y="736854"/>
            <a:ext cx="0" cy="1325245"/>
          </a:xfrm>
          <a:custGeom>
            <a:avLst/>
            <a:gdLst/>
            <a:ahLst/>
            <a:cxnLst/>
            <a:rect l="l" t="t" r="r" b="b"/>
            <a:pathLst>
              <a:path h="1325245">
                <a:moveTo>
                  <a:pt x="0" y="0"/>
                </a:moveTo>
                <a:lnTo>
                  <a:pt x="0" y="13252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9785" y="2295270"/>
            <a:ext cx="0" cy="3032125"/>
          </a:xfrm>
          <a:custGeom>
            <a:avLst/>
            <a:gdLst/>
            <a:ahLst/>
            <a:cxnLst/>
            <a:rect l="l" t="t" r="r" b="b"/>
            <a:pathLst>
              <a:path h="3032125">
                <a:moveTo>
                  <a:pt x="0" y="0"/>
                </a:moveTo>
                <a:lnTo>
                  <a:pt x="0" y="3032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3435" y="5560567"/>
            <a:ext cx="12700" cy="1297940"/>
          </a:xfrm>
          <a:custGeom>
            <a:avLst/>
            <a:gdLst/>
            <a:ahLst/>
            <a:cxnLst/>
            <a:rect l="l" t="t" r="r" b="b"/>
            <a:pathLst>
              <a:path w="12700" h="1297940">
                <a:moveTo>
                  <a:pt x="12700" y="0"/>
                </a:moveTo>
                <a:lnTo>
                  <a:pt x="0" y="0"/>
                </a:lnTo>
                <a:lnTo>
                  <a:pt x="0" y="1297428"/>
                </a:lnTo>
                <a:lnTo>
                  <a:pt x="12700" y="1297428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60893" y="31876"/>
            <a:ext cx="0" cy="472440"/>
          </a:xfrm>
          <a:custGeom>
            <a:avLst/>
            <a:gdLst/>
            <a:ahLst/>
            <a:cxnLst/>
            <a:rect l="l" t="t" r="r" b="b"/>
            <a:pathLst>
              <a:path h="472440">
                <a:moveTo>
                  <a:pt x="0" y="0"/>
                </a:moveTo>
                <a:lnTo>
                  <a:pt x="0" y="4719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60893" y="736854"/>
            <a:ext cx="0" cy="1325245"/>
          </a:xfrm>
          <a:custGeom>
            <a:avLst/>
            <a:gdLst/>
            <a:ahLst/>
            <a:cxnLst/>
            <a:rect l="l" t="t" r="r" b="b"/>
            <a:pathLst>
              <a:path h="1325245">
                <a:moveTo>
                  <a:pt x="0" y="0"/>
                </a:moveTo>
                <a:lnTo>
                  <a:pt x="0" y="13252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60893" y="2295270"/>
            <a:ext cx="0" cy="3032125"/>
          </a:xfrm>
          <a:custGeom>
            <a:avLst/>
            <a:gdLst/>
            <a:ahLst/>
            <a:cxnLst/>
            <a:rect l="l" t="t" r="r" b="b"/>
            <a:pathLst>
              <a:path h="3032125">
                <a:moveTo>
                  <a:pt x="0" y="0"/>
                </a:moveTo>
                <a:lnTo>
                  <a:pt x="0" y="3032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54543" y="5560567"/>
            <a:ext cx="12700" cy="1297940"/>
          </a:xfrm>
          <a:custGeom>
            <a:avLst/>
            <a:gdLst/>
            <a:ahLst/>
            <a:cxnLst/>
            <a:rect l="l" t="t" r="r" b="b"/>
            <a:pathLst>
              <a:path w="12700" h="1297940">
                <a:moveTo>
                  <a:pt x="12700" y="0"/>
                </a:moveTo>
                <a:lnTo>
                  <a:pt x="0" y="0"/>
                </a:lnTo>
                <a:lnTo>
                  <a:pt x="0" y="1297428"/>
                </a:lnTo>
                <a:lnTo>
                  <a:pt x="12700" y="1297428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86" y="491108"/>
            <a:ext cx="12099925" cy="12700"/>
          </a:xfrm>
          <a:custGeom>
            <a:avLst/>
            <a:gdLst/>
            <a:ahLst/>
            <a:cxnLst/>
            <a:rect l="l" t="t" r="r" b="b"/>
            <a:pathLst>
              <a:path w="12099925" h="12700">
                <a:moveTo>
                  <a:pt x="0" y="12700"/>
                </a:moveTo>
                <a:lnTo>
                  <a:pt x="12099613" y="12700"/>
                </a:lnTo>
                <a:lnTo>
                  <a:pt x="1209961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386" y="736854"/>
            <a:ext cx="12099925" cy="12700"/>
          </a:xfrm>
          <a:custGeom>
            <a:avLst/>
            <a:gdLst/>
            <a:ahLst/>
            <a:cxnLst/>
            <a:rect l="l" t="t" r="r" b="b"/>
            <a:pathLst>
              <a:path w="12099925" h="12700">
                <a:moveTo>
                  <a:pt x="0" y="12700"/>
                </a:moveTo>
                <a:lnTo>
                  <a:pt x="12099613" y="12700"/>
                </a:lnTo>
                <a:lnTo>
                  <a:pt x="1209961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86" y="2049398"/>
            <a:ext cx="12099925" cy="12700"/>
          </a:xfrm>
          <a:custGeom>
            <a:avLst/>
            <a:gdLst/>
            <a:ahLst/>
            <a:cxnLst/>
            <a:rect l="l" t="t" r="r" b="b"/>
            <a:pathLst>
              <a:path w="12099925" h="12700">
                <a:moveTo>
                  <a:pt x="0" y="12700"/>
                </a:moveTo>
                <a:lnTo>
                  <a:pt x="12099613" y="12700"/>
                </a:lnTo>
                <a:lnTo>
                  <a:pt x="1209961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86" y="2295270"/>
            <a:ext cx="12099925" cy="12700"/>
          </a:xfrm>
          <a:custGeom>
            <a:avLst/>
            <a:gdLst/>
            <a:ahLst/>
            <a:cxnLst/>
            <a:rect l="l" t="t" r="r" b="b"/>
            <a:pathLst>
              <a:path w="12099925" h="12700">
                <a:moveTo>
                  <a:pt x="0" y="12700"/>
                </a:moveTo>
                <a:lnTo>
                  <a:pt x="12099613" y="12700"/>
                </a:lnTo>
                <a:lnTo>
                  <a:pt x="1209961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386" y="5314696"/>
            <a:ext cx="12099925" cy="12700"/>
          </a:xfrm>
          <a:custGeom>
            <a:avLst/>
            <a:gdLst/>
            <a:ahLst/>
            <a:cxnLst/>
            <a:rect l="l" t="t" r="r" b="b"/>
            <a:pathLst>
              <a:path w="12099925" h="12700">
                <a:moveTo>
                  <a:pt x="0" y="12699"/>
                </a:moveTo>
                <a:lnTo>
                  <a:pt x="12099613" y="12699"/>
                </a:lnTo>
                <a:lnTo>
                  <a:pt x="1209961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379" y="31876"/>
            <a:ext cx="12099925" cy="6826250"/>
          </a:xfrm>
          <a:custGeom>
            <a:avLst/>
            <a:gdLst/>
            <a:ahLst/>
            <a:cxnLst/>
            <a:rect l="l" t="t" r="r" b="b"/>
            <a:pathLst>
              <a:path w="12099925" h="6826250">
                <a:moveTo>
                  <a:pt x="12099620" y="0"/>
                </a:moveTo>
                <a:lnTo>
                  <a:pt x="12093270" y="0"/>
                </a:lnTo>
                <a:lnTo>
                  <a:pt x="12093270" y="12700"/>
                </a:lnTo>
                <a:lnTo>
                  <a:pt x="12093270" y="5528691"/>
                </a:lnTo>
                <a:lnTo>
                  <a:pt x="12093270" y="5541391"/>
                </a:lnTo>
                <a:lnTo>
                  <a:pt x="12093270" y="6819773"/>
                </a:lnTo>
                <a:lnTo>
                  <a:pt x="12700" y="6819773"/>
                </a:lnTo>
                <a:lnTo>
                  <a:pt x="12700" y="5541391"/>
                </a:lnTo>
                <a:lnTo>
                  <a:pt x="12093270" y="5541391"/>
                </a:lnTo>
                <a:lnTo>
                  <a:pt x="12093270" y="5528691"/>
                </a:lnTo>
                <a:lnTo>
                  <a:pt x="12700" y="5528691"/>
                </a:lnTo>
                <a:lnTo>
                  <a:pt x="12700" y="12700"/>
                </a:lnTo>
                <a:lnTo>
                  <a:pt x="12093270" y="12700"/>
                </a:lnTo>
                <a:lnTo>
                  <a:pt x="12093270" y="0"/>
                </a:lnTo>
                <a:lnTo>
                  <a:pt x="12700" y="0"/>
                </a:lnTo>
                <a:lnTo>
                  <a:pt x="0" y="0"/>
                </a:lnTo>
                <a:lnTo>
                  <a:pt x="0" y="12700"/>
                </a:lnTo>
                <a:lnTo>
                  <a:pt x="0" y="5528691"/>
                </a:lnTo>
                <a:lnTo>
                  <a:pt x="0" y="5541391"/>
                </a:lnTo>
                <a:lnTo>
                  <a:pt x="0" y="6819773"/>
                </a:lnTo>
                <a:lnTo>
                  <a:pt x="0" y="6826123"/>
                </a:lnTo>
                <a:lnTo>
                  <a:pt x="12700" y="6826123"/>
                </a:lnTo>
                <a:lnTo>
                  <a:pt x="12093270" y="6826123"/>
                </a:lnTo>
                <a:lnTo>
                  <a:pt x="12099620" y="6826123"/>
                </a:lnTo>
                <a:lnTo>
                  <a:pt x="12099620" y="6819773"/>
                </a:lnTo>
                <a:lnTo>
                  <a:pt x="12099620" y="5541391"/>
                </a:lnTo>
                <a:lnTo>
                  <a:pt x="12099620" y="5528691"/>
                </a:lnTo>
                <a:lnTo>
                  <a:pt x="12099620" y="12700"/>
                </a:lnTo>
                <a:lnTo>
                  <a:pt x="12099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8363" y="29718"/>
            <a:ext cx="22586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80" dirty="0">
                <a:latin typeface="DejaVu Sans"/>
                <a:cs typeface="DejaVu Sans"/>
              </a:rPr>
              <a:t>KUB</a:t>
            </a:r>
            <a:r>
              <a:rPr sz="1400" spc="-150" dirty="0">
                <a:latin typeface="DejaVu Sans"/>
                <a:cs typeface="DejaVu Sans"/>
              </a:rPr>
              <a:t> </a:t>
            </a:r>
            <a:r>
              <a:rPr sz="1400" spc="-140" dirty="0">
                <a:latin typeface="DejaVu Sans"/>
                <a:cs typeface="DejaVu Sans"/>
              </a:rPr>
              <a:t>ultrasound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400" spc="-114" dirty="0">
                <a:latin typeface="DejaVu Sans"/>
                <a:cs typeface="DejaVu Sans"/>
              </a:rPr>
              <a:t>First-line, </a:t>
            </a:r>
            <a:r>
              <a:rPr sz="1400" spc="-150" dirty="0">
                <a:latin typeface="DejaVu Sans"/>
                <a:cs typeface="DejaVu Sans"/>
              </a:rPr>
              <a:t>non-invasive</a:t>
            </a:r>
            <a:r>
              <a:rPr sz="1400" spc="-185" dirty="0">
                <a:latin typeface="DejaVu Sans"/>
                <a:cs typeface="DejaVu Sans"/>
              </a:rPr>
              <a:t> </a:t>
            </a:r>
            <a:r>
              <a:rPr sz="1400" spc="-170" dirty="0">
                <a:latin typeface="DejaVu Sans"/>
                <a:cs typeface="DejaVu Sans"/>
              </a:rPr>
              <a:t>imaging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50233" y="29718"/>
            <a:ext cx="21926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DejaVu Sans"/>
                <a:cs typeface="DejaVu Sans"/>
              </a:rPr>
              <a:t>MCUG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400" spc="-150" dirty="0">
                <a:latin typeface="DejaVu Sans"/>
                <a:cs typeface="DejaVu Sans"/>
              </a:rPr>
              <a:t>Contrast </a:t>
            </a:r>
            <a:r>
              <a:rPr sz="1400" spc="-145" dirty="0">
                <a:latin typeface="DejaVu Sans"/>
                <a:cs typeface="DejaVu Sans"/>
              </a:rPr>
              <a:t>radiographic</a:t>
            </a:r>
            <a:r>
              <a:rPr sz="1400" spc="-155" dirty="0">
                <a:latin typeface="DejaVu Sans"/>
                <a:cs typeface="DejaVu Sans"/>
              </a:rPr>
              <a:t> </a:t>
            </a:r>
            <a:r>
              <a:rPr sz="1400" spc="-170" dirty="0">
                <a:latin typeface="DejaVu Sans"/>
                <a:cs typeface="DejaVu Sans"/>
              </a:rPr>
              <a:t>imaging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81847" y="29718"/>
            <a:ext cx="384047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DejaVu Sans"/>
                <a:cs typeface="DejaVu Sans"/>
              </a:rPr>
              <a:t>Nuclear </a:t>
            </a:r>
            <a:r>
              <a:rPr sz="1400" spc="-185" dirty="0">
                <a:latin typeface="DejaVu Sans"/>
                <a:cs typeface="DejaVu Sans"/>
              </a:rPr>
              <a:t>scans </a:t>
            </a:r>
            <a:r>
              <a:rPr sz="1400" spc="-160" dirty="0">
                <a:latin typeface="DejaVu Sans"/>
                <a:cs typeface="DejaVu Sans"/>
              </a:rPr>
              <a:t>DMSA </a:t>
            </a:r>
            <a:r>
              <a:rPr sz="1400" spc="-170" dirty="0">
                <a:latin typeface="DejaVu Sans"/>
                <a:cs typeface="DejaVu Sans"/>
              </a:rPr>
              <a:t>and </a:t>
            </a:r>
            <a:r>
              <a:rPr sz="1400" spc="-140" dirty="0">
                <a:latin typeface="DejaVu Sans"/>
                <a:cs typeface="DejaVu Sans"/>
              </a:rPr>
              <a:t>MAG3Radioisotope </a:t>
            </a:r>
            <a:r>
              <a:rPr sz="1400" spc="-145" dirty="0">
                <a:latin typeface="DejaVu Sans"/>
                <a:cs typeface="DejaVu Sans"/>
              </a:rPr>
              <a:t>nuclear  </a:t>
            </a:r>
            <a:r>
              <a:rPr sz="1400" spc="-170" dirty="0">
                <a:latin typeface="DejaVu Sans"/>
                <a:cs typeface="DejaVu Sans"/>
              </a:rPr>
              <a:t>imaging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363" y="488950"/>
            <a:ext cx="368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65" dirty="0">
                <a:latin typeface="DejaVu Sans"/>
                <a:cs typeface="DejaVu Sans"/>
              </a:rPr>
              <a:t>Uses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8363" y="841375"/>
            <a:ext cx="284162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75" dirty="0">
                <a:latin typeface="DejaVu Sans"/>
                <a:cs typeface="DejaVu Sans"/>
              </a:rPr>
              <a:t>Assess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25" dirty="0">
                <a:latin typeface="DejaVu Sans"/>
                <a:cs typeface="DejaVu Sans"/>
              </a:rPr>
              <a:t>Fluid</a:t>
            </a:r>
            <a:r>
              <a:rPr sz="1400" spc="-190" dirty="0">
                <a:latin typeface="DejaVu Sans"/>
                <a:cs typeface="DejaVu Sans"/>
              </a:rPr>
              <a:t> </a:t>
            </a:r>
            <a:r>
              <a:rPr sz="1400" spc="-130" dirty="0">
                <a:latin typeface="DejaVu Sans"/>
                <a:cs typeface="DejaVu Sans"/>
              </a:rPr>
              <a:t>collections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45" dirty="0">
                <a:latin typeface="DejaVu Sans"/>
                <a:cs typeface="DejaVu Sans"/>
              </a:rPr>
              <a:t>Bladder</a:t>
            </a:r>
            <a:r>
              <a:rPr sz="1400" spc="-210" dirty="0">
                <a:latin typeface="DejaVu Sans"/>
                <a:cs typeface="DejaVu Sans"/>
              </a:rPr>
              <a:t> </a:t>
            </a:r>
            <a:r>
              <a:rPr sz="1400" spc="-165" dirty="0">
                <a:latin typeface="DejaVu Sans"/>
                <a:cs typeface="DejaVu Sans"/>
              </a:rPr>
              <a:t>volume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Kidney: size, </a:t>
            </a:r>
            <a:r>
              <a:rPr sz="1400" spc="-160" dirty="0">
                <a:latin typeface="DejaVu Sans"/>
                <a:cs typeface="DejaVu Sans"/>
              </a:rPr>
              <a:t>shape,</a:t>
            </a:r>
            <a:r>
              <a:rPr sz="1400" spc="-90" dirty="0">
                <a:latin typeface="DejaVu Sans"/>
                <a:cs typeface="DejaVu Sans"/>
              </a:rPr>
              <a:t> </a:t>
            </a:r>
            <a:r>
              <a:rPr sz="1400" spc="-125" dirty="0">
                <a:latin typeface="DejaVu Sans"/>
                <a:cs typeface="DejaVu Sans"/>
              </a:rPr>
              <a:t>location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30" dirty="0">
                <a:latin typeface="DejaVu Sans"/>
                <a:cs typeface="DejaVu Sans"/>
              </a:rPr>
              <a:t>Urinary </a:t>
            </a:r>
            <a:r>
              <a:rPr sz="1400" spc="-125" dirty="0">
                <a:latin typeface="DejaVu Sans"/>
                <a:cs typeface="DejaVu Sans"/>
              </a:rPr>
              <a:t>tract: </a:t>
            </a:r>
            <a:r>
              <a:rPr sz="1400" spc="-130" dirty="0">
                <a:latin typeface="DejaVu Sans"/>
                <a:cs typeface="DejaVu Sans"/>
              </a:rPr>
              <a:t>obstructions,</a:t>
            </a:r>
            <a:r>
              <a:rPr sz="1400" spc="-180" dirty="0">
                <a:latin typeface="DejaVu Sans"/>
                <a:cs typeface="DejaVu Sans"/>
              </a:rPr>
              <a:t> </a:t>
            </a:r>
            <a:r>
              <a:rPr sz="1400" spc="-125" dirty="0">
                <a:latin typeface="DejaVu Sans"/>
                <a:cs typeface="DejaVu Sans"/>
              </a:rPr>
              <a:t>dilatations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50233" y="948055"/>
            <a:ext cx="24155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45" dirty="0">
                <a:latin typeface="DejaVu Sans"/>
                <a:cs typeface="DejaVu Sans"/>
              </a:rPr>
              <a:t>Confirm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20" dirty="0">
                <a:latin typeface="DejaVu Sans"/>
                <a:cs typeface="DejaVu Sans"/>
              </a:rPr>
              <a:t>Posterior </a:t>
            </a:r>
            <a:r>
              <a:rPr sz="1400" spc="-135" dirty="0">
                <a:latin typeface="DejaVu Sans"/>
                <a:cs typeface="DejaVu Sans"/>
              </a:rPr>
              <a:t>urethral</a:t>
            </a:r>
            <a:r>
              <a:rPr sz="1400" spc="-155" dirty="0">
                <a:latin typeface="DejaVu Sans"/>
                <a:cs typeface="DejaVu Sans"/>
              </a:rPr>
              <a:t> </a:t>
            </a:r>
            <a:r>
              <a:rPr sz="1400" spc="-175" dirty="0">
                <a:latin typeface="DejaVu Sans"/>
                <a:cs typeface="DejaVu Sans"/>
              </a:rPr>
              <a:t>valves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45" dirty="0">
                <a:latin typeface="DejaVu Sans"/>
                <a:cs typeface="DejaVu Sans"/>
              </a:rPr>
              <a:t>Obstructive</a:t>
            </a:r>
            <a:r>
              <a:rPr sz="1400" spc="-120" dirty="0">
                <a:latin typeface="DejaVu Sans"/>
                <a:cs typeface="DejaVu Sans"/>
              </a:rPr>
              <a:t> </a:t>
            </a:r>
            <a:r>
              <a:rPr sz="1400" spc="-140" dirty="0">
                <a:latin typeface="DejaVu Sans"/>
                <a:cs typeface="DejaVu Sans"/>
              </a:rPr>
              <a:t>Uropathies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35" dirty="0">
                <a:latin typeface="DejaVu Sans"/>
                <a:cs typeface="DejaVu Sans"/>
              </a:rPr>
              <a:t>Gold </a:t>
            </a:r>
            <a:r>
              <a:rPr sz="1400" spc="-155" dirty="0">
                <a:latin typeface="DejaVu Sans"/>
                <a:cs typeface="DejaVu Sans"/>
              </a:rPr>
              <a:t>standard </a:t>
            </a:r>
            <a:r>
              <a:rPr sz="1400" spc="-100" dirty="0">
                <a:latin typeface="DejaVu Sans"/>
                <a:cs typeface="DejaVu Sans"/>
              </a:rPr>
              <a:t>for </a:t>
            </a:r>
            <a:r>
              <a:rPr sz="1400" spc="-175" dirty="0">
                <a:latin typeface="DejaVu Sans"/>
                <a:cs typeface="DejaVu Sans"/>
              </a:rPr>
              <a:t>VUR</a:t>
            </a:r>
            <a:r>
              <a:rPr sz="1400" spc="-210" dirty="0">
                <a:latin typeface="DejaVu Sans"/>
                <a:cs typeface="DejaVu Sans"/>
              </a:rPr>
              <a:t> </a:t>
            </a:r>
            <a:r>
              <a:rPr sz="1400" spc="-150" dirty="0">
                <a:latin typeface="DejaVu Sans"/>
                <a:cs typeface="DejaVu Sans"/>
              </a:rPr>
              <a:t>diagnosis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81847" y="734695"/>
            <a:ext cx="328993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45" dirty="0">
                <a:latin typeface="DejaVu Sans"/>
                <a:cs typeface="DejaVu Sans"/>
              </a:rPr>
              <a:t>Confirm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400" spc="-150" dirty="0">
                <a:latin typeface="DejaVu Sans"/>
                <a:cs typeface="DejaVu Sans"/>
              </a:rPr>
              <a:t>Suspicion </a:t>
            </a:r>
            <a:r>
              <a:rPr sz="1400" spc="-95" dirty="0">
                <a:latin typeface="DejaVu Sans"/>
                <a:cs typeface="DejaVu Sans"/>
              </a:rPr>
              <a:t>of </a:t>
            </a:r>
            <a:r>
              <a:rPr sz="1400" spc="-140" dirty="0">
                <a:latin typeface="DejaVu Sans"/>
                <a:cs typeface="DejaVu Sans"/>
              </a:rPr>
              <a:t>renal</a:t>
            </a:r>
            <a:r>
              <a:rPr sz="1400" spc="-165" dirty="0">
                <a:latin typeface="DejaVu Sans"/>
                <a:cs typeface="DejaVu Sans"/>
              </a:rPr>
              <a:t> </a:t>
            </a:r>
            <a:r>
              <a:rPr sz="1400" spc="-200" dirty="0">
                <a:latin typeface="DejaVu Sans"/>
                <a:cs typeface="DejaVu Sans"/>
              </a:rPr>
              <a:t>damage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400" spc="-145" dirty="0">
                <a:latin typeface="DejaVu Sans"/>
                <a:cs typeface="DejaVu Sans"/>
              </a:rPr>
              <a:t>DMSA: </a:t>
            </a:r>
            <a:r>
              <a:rPr sz="1400" spc="-135" dirty="0">
                <a:latin typeface="DejaVu Sans"/>
                <a:cs typeface="DejaVu Sans"/>
              </a:rPr>
              <a:t>Gold </a:t>
            </a:r>
            <a:r>
              <a:rPr sz="1400" spc="-155" dirty="0">
                <a:latin typeface="DejaVu Sans"/>
                <a:cs typeface="DejaVu Sans"/>
              </a:rPr>
              <a:t>standard </a:t>
            </a:r>
            <a:r>
              <a:rPr sz="1400" spc="-100" dirty="0">
                <a:latin typeface="DejaVu Sans"/>
                <a:cs typeface="DejaVu Sans"/>
              </a:rPr>
              <a:t>for </a:t>
            </a:r>
            <a:r>
              <a:rPr sz="1400" spc="-140" dirty="0">
                <a:latin typeface="DejaVu Sans"/>
                <a:cs typeface="DejaVu Sans"/>
              </a:rPr>
              <a:t>renal </a:t>
            </a:r>
            <a:r>
              <a:rPr sz="1400" spc="-165" dirty="0">
                <a:latin typeface="DejaVu Sans"/>
                <a:cs typeface="DejaVu Sans"/>
              </a:rPr>
              <a:t>scar</a:t>
            </a:r>
            <a:r>
              <a:rPr sz="1400" spc="-185" dirty="0">
                <a:latin typeface="DejaVu Sans"/>
                <a:cs typeface="DejaVu Sans"/>
              </a:rPr>
              <a:t> </a:t>
            </a:r>
            <a:r>
              <a:rPr sz="1400" spc="-135" dirty="0">
                <a:latin typeface="DejaVu Sans"/>
                <a:cs typeface="DejaVu Sans"/>
              </a:rPr>
              <a:t>detection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400" spc="-130" dirty="0">
                <a:latin typeface="DejaVu Sans"/>
                <a:cs typeface="DejaVu Sans"/>
              </a:rPr>
              <a:t>MAG3: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65" dirty="0">
                <a:latin typeface="DejaVu Sans"/>
                <a:cs typeface="DejaVu Sans"/>
              </a:rPr>
              <a:t>Faster, </a:t>
            </a:r>
            <a:r>
              <a:rPr sz="1400" spc="-150" dirty="0">
                <a:latin typeface="DejaVu Sans"/>
                <a:cs typeface="DejaVu Sans"/>
              </a:rPr>
              <a:t>less</a:t>
            </a:r>
            <a:r>
              <a:rPr sz="1400" spc="-120" dirty="0">
                <a:latin typeface="DejaVu Sans"/>
                <a:cs typeface="DejaVu Sans"/>
              </a:rPr>
              <a:t> </a:t>
            </a:r>
            <a:r>
              <a:rPr sz="1400" spc="-130" dirty="0">
                <a:latin typeface="DejaVu Sans"/>
                <a:cs typeface="DejaVu Sans"/>
              </a:rPr>
              <a:t>radiation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65" dirty="0">
                <a:latin typeface="DejaVu Sans"/>
                <a:cs typeface="DejaVu Sans"/>
              </a:rPr>
              <a:t>Renal </a:t>
            </a:r>
            <a:r>
              <a:rPr sz="1400" spc="-150" dirty="0">
                <a:latin typeface="DejaVu Sans"/>
                <a:cs typeface="DejaVu Sans"/>
              </a:rPr>
              <a:t>excretion </a:t>
            </a:r>
            <a:r>
              <a:rPr sz="1400" spc="-155" dirty="0">
                <a:latin typeface="DejaVu Sans"/>
                <a:cs typeface="DejaVu Sans"/>
              </a:rPr>
              <a:t>enables </a:t>
            </a:r>
            <a:r>
              <a:rPr sz="1400" spc="-120" dirty="0">
                <a:latin typeface="DejaVu Sans"/>
                <a:cs typeface="DejaVu Sans"/>
              </a:rPr>
              <a:t>micturition</a:t>
            </a:r>
            <a:r>
              <a:rPr sz="1400" spc="-20" dirty="0">
                <a:latin typeface="DejaVu Sans"/>
                <a:cs typeface="DejaVu Sans"/>
              </a:rPr>
              <a:t> </a:t>
            </a:r>
            <a:r>
              <a:rPr sz="1400" spc="-160" dirty="0">
                <a:latin typeface="DejaVu Sans"/>
                <a:cs typeface="DejaVu Sans"/>
              </a:rPr>
              <a:t>study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363" y="2015293"/>
            <a:ext cx="1842135" cy="73088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00" spc="-135" dirty="0">
                <a:latin typeface="DejaVu Sans"/>
                <a:cs typeface="DejaVu Sans"/>
              </a:rPr>
              <a:t>Indications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spcBef>
                <a:spcPts val="254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Concurrent</a:t>
            </a:r>
            <a:r>
              <a:rPr sz="1400" spc="-155" dirty="0">
                <a:latin typeface="DejaVu Sans"/>
                <a:cs typeface="DejaVu Sans"/>
              </a:rPr>
              <a:t> </a:t>
            </a:r>
            <a:r>
              <a:rPr sz="1400" spc="-160" dirty="0">
                <a:latin typeface="DejaVu Sans"/>
                <a:cs typeface="DejaVu Sans"/>
              </a:rPr>
              <a:t>bacteraemia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45" dirty="0">
                <a:latin typeface="DejaVu Sans"/>
                <a:cs typeface="DejaVu Sans"/>
              </a:rPr>
              <a:t>Atypical </a:t>
            </a:r>
            <a:r>
              <a:rPr sz="1400" spc="-120" dirty="0">
                <a:latin typeface="DejaVu Sans"/>
                <a:cs typeface="DejaVu Sans"/>
              </a:rPr>
              <a:t>UTI </a:t>
            </a:r>
            <a:r>
              <a:rPr sz="1400" spc="-170" dirty="0">
                <a:latin typeface="DejaVu Sans"/>
                <a:cs typeface="DejaVu Sans"/>
              </a:rPr>
              <a:t>organisms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5868" y="2720086"/>
            <a:ext cx="19450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65" dirty="0">
                <a:latin typeface="DejaVu Sans"/>
                <a:cs typeface="DejaVu Sans"/>
              </a:rPr>
              <a:t>Staphylococcus</a:t>
            </a:r>
            <a:r>
              <a:rPr sz="1400" spc="-170" dirty="0">
                <a:latin typeface="DejaVu Sans"/>
                <a:cs typeface="DejaVu Sans"/>
              </a:rPr>
              <a:t> </a:t>
            </a:r>
            <a:r>
              <a:rPr sz="1400" spc="-160" dirty="0">
                <a:latin typeface="DejaVu Sans"/>
                <a:cs typeface="DejaVu Sans"/>
              </a:rPr>
              <a:t>aureus</a:t>
            </a:r>
            <a:endParaRPr sz="1400">
              <a:latin typeface="DejaVu Sans"/>
              <a:cs typeface="DejaVu Sans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70" dirty="0">
                <a:latin typeface="DejaVu Sans"/>
                <a:cs typeface="DejaVu Sans"/>
              </a:rPr>
              <a:t>Pseudomonas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8363" y="3147187"/>
            <a:ext cx="12433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20" dirty="0">
                <a:latin typeface="DejaVu Sans"/>
                <a:cs typeface="DejaVu Sans"/>
              </a:rPr>
              <a:t>UTI </a:t>
            </a:r>
            <a:r>
              <a:rPr sz="1400" spc="-330" dirty="0">
                <a:latin typeface="DejaVu Sans"/>
                <a:cs typeface="DejaVu Sans"/>
              </a:rPr>
              <a:t>&lt;3 </a:t>
            </a:r>
            <a:r>
              <a:rPr sz="1400" spc="-170" dirty="0">
                <a:latin typeface="DejaVu Sans"/>
                <a:cs typeface="DejaVu Sans"/>
              </a:rPr>
              <a:t>years</a:t>
            </a:r>
            <a:r>
              <a:rPr sz="1400" spc="-250" dirty="0">
                <a:latin typeface="DejaVu Sans"/>
                <a:cs typeface="DejaVu Sans"/>
              </a:rPr>
              <a:t> </a:t>
            </a:r>
            <a:r>
              <a:rPr sz="1400" spc="-120" dirty="0">
                <a:latin typeface="DejaVu Sans"/>
                <a:cs typeface="DejaVu Sans"/>
              </a:rPr>
              <a:t>old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363" y="3360546"/>
            <a:ext cx="3776345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35" dirty="0">
                <a:latin typeface="DejaVu Sans"/>
                <a:cs typeface="DejaVu Sans"/>
              </a:rPr>
              <a:t>Non/inadequate </a:t>
            </a:r>
            <a:r>
              <a:rPr sz="1400" spc="-155" dirty="0">
                <a:latin typeface="DejaVu Sans"/>
                <a:cs typeface="DejaVu Sans"/>
              </a:rPr>
              <a:t>response </a:t>
            </a:r>
            <a:r>
              <a:rPr sz="1400" spc="-105" dirty="0">
                <a:latin typeface="DejaVu Sans"/>
                <a:cs typeface="DejaVu Sans"/>
              </a:rPr>
              <a:t>to </a:t>
            </a:r>
            <a:r>
              <a:rPr sz="1400" spc="-165" dirty="0">
                <a:latin typeface="DejaVu Sans"/>
                <a:cs typeface="DejaVu Sans"/>
              </a:rPr>
              <a:t>48hrs </a:t>
            </a:r>
            <a:r>
              <a:rPr sz="1400" spc="-95" dirty="0">
                <a:latin typeface="DejaVu Sans"/>
                <a:cs typeface="DejaVu Sans"/>
              </a:rPr>
              <a:t>of </a:t>
            </a:r>
            <a:r>
              <a:rPr sz="1400" spc="-120" dirty="0">
                <a:latin typeface="DejaVu Sans"/>
                <a:cs typeface="DejaVu Sans"/>
              </a:rPr>
              <a:t>IV</a:t>
            </a:r>
            <a:r>
              <a:rPr sz="1400" spc="-140" dirty="0">
                <a:latin typeface="DejaVu Sans"/>
                <a:cs typeface="DejaVu Sans"/>
              </a:rPr>
              <a:t> </a:t>
            </a:r>
            <a:r>
              <a:rPr sz="1400" spc="-125" dirty="0">
                <a:latin typeface="DejaVu Sans"/>
                <a:cs typeface="DejaVu Sans"/>
              </a:rPr>
              <a:t>antibiotics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Abdominal</a:t>
            </a:r>
            <a:r>
              <a:rPr sz="1400" spc="-130" dirty="0">
                <a:latin typeface="DejaVu Sans"/>
                <a:cs typeface="DejaVu Sans"/>
              </a:rPr>
              <a:t> </a:t>
            </a:r>
            <a:r>
              <a:rPr sz="1400" spc="-200" dirty="0">
                <a:latin typeface="DejaVu Sans"/>
                <a:cs typeface="DejaVu Sans"/>
              </a:rPr>
              <a:t>mass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Abnormal</a:t>
            </a:r>
            <a:r>
              <a:rPr sz="1400" spc="-140" dirty="0">
                <a:latin typeface="DejaVu Sans"/>
                <a:cs typeface="DejaVu Sans"/>
              </a:rPr>
              <a:t> </a:t>
            </a:r>
            <a:r>
              <a:rPr sz="1400" spc="-145" dirty="0">
                <a:latin typeface="DejaVu Sans"/>
                <a:cs typeface="DejaVu Sans"/>
              </a:rPr>
              <a:t>voiding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Recurrent</a:t>
            </a:r>
            <a:r>
              <a:rPr sz="1400" spc="-130" dirty="0">
                <a:latin typeface="DejaVu Sans"/>
                <a:cs typeface="DejaVu Sans"/>
              </a:rPr>
              <a:t> </a:t>
            </a:r>
            <a:r>
              <a:rPr sz="1400" spc="-120" dirty="0">
                <a:latin typeface="DejaVu Sans"/>
                <a:cs typeface="DejaVu Sans"/>
              </a:rPr>
              <a:t>UTI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25" dirty="0">
                <a:latin typeface="DejaVu Sans"/>
                <a:cs typeface="DejaVu Sans"/>
              </a:rPr>
              <a:t>First </a:t>
            </a:r>
            <a:r>
              <a:rPr sz="1400" spc="-120" dirty="0">
                <a:latin typeface="DejaVu Sans"/>
                <a:cs typeface="DejaVu Sans"/>
              </a:rPr>
              <a:t>febrile UTI </a:t>
            </a:r>
            <a:r>
              <a:rPr sz="1400" spc="-170" dirty="0">
                <a:latin typeface="DejaVu Sans"/>
                <a:cs typeface="DejaVu Sans"/>
              </a:rPr>
              <a:t>and </a:t>
            </a:r>
            <a:r>
              <a:rPr sz="1400" spc="-140" dirty="0">
                <a:latin typeface="DejaVu Sans"/>
                <a:cs typeface="DejaVu Sans"/>
              </a:rPr>
              <a:t>no </a:t>
            </a:r>
            <a:r>
              <a:rPr sz="1400" spc="-150" dirty="0">
                <a:latin typeface="DejaVu Sans"/>
                <a:cs typeface="DejaVu Sans"/>
              </a:rPr>
              <a:t>prompt </a:t>
            </a:r>
            <a:r>
              <a:rPr sz="1400" spc="-100" dirty="0">
                <a:latin typeface="DejaVu Sans"/>
                <a:cs typeface="DejaVu Sans"/>
              </a:rPr>
              <a:t>follow </a:t>
            </a:r>
            <a:r>
              <a:rPr sz="1400" spc="-160" dirty="0">
                <a:latin typeface="DejaVu Sans"/>
                <a:cs typeface="DejaVu Sans"/>
              </a:rPr>
              <a:t>up</a:t>
            </a:r>
            <a:r>
              <a:rPr sz="1400" spc="-165" dirty="0">
                <a:latin typeface="DejaVu Sans"/>
                <a:cs typeface="DejaVu Sans"/>
              </a:rPr>
              <a:t> assured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65" dirty="0">
                <a:latin typeface="DejaVu Sans"/>
                <a:cs typeface="DejaVu Sans"/>
              </a:rPr>
              <a:t>Renal</a:t>
            </a:r>
            <a:r>
              <a:rPr sz="1400" spc="-130" dirty="0">
                <a:latin typeface="DejaVu Sans"/>
                <a:cs typeface="DejaVu Sans"/>
              </a:rPr>
              <a:t> </a:t>
            </a:r>
            <a:r>
              <a:rPr sz="1400" spc="-150" dirty="0">
                <a:latin typeface="DejaVu Sans"/>
                <a:cs typeface="DejaVu Sans"/>
              </a:rPr>
              <a:t>impairment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40" dirty="0">
                <a:latin typeface="DejaVu Sans"/>
                <a:cs typeface="DejaVu Sans"/>
              </a:rPr>
              <a:t>Significant </a:t>
            </a:r>
            <a:r>
              <a:rPr sz="1400" spc="-130" dirty="0">
                <a:latin typeface="DejaVu Sans"/>
                <a:cs typeface="DejaVu Sans"/>
              </a:rPr>
              <a:t>electrolyte</a:t>
            </a:r>
            <a:r>
              <a:rPr sz="1400" spc="-120" dirty="0">
                <a:latin typeface="DejaVu Sans"/>
                <a:cs typeface="DejaVu Sans"/>
              </a:rPr>
              <a:t> </a:t>
            </a:r>
            <a:r>
              <a:rPr sz="1400" spc="-170" dirty="0">
                <a:latin typeface="DejaVu Sans"/>
                <a:cs typeface="DejaVu Sans"/>
              </a:rPr>
              <a:t>derangement</a:t>
            </a:r>
            <a:endParaRPr sz="1400">
              <a:latin typeface="DejaVu Sans"/>
              <a:cs typeface="DejaVu Sans"/>
            </a:endParaRPr>
          </a:p>
          <a:p>
            <a:pPr marL="12700" marR="5334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30" dirty="0">
                <a:latin typeface="DejaVu Sans"/>
                <a:cs typeface="DejaVu Sans"/>
              </a:rPr>
              <a:t>No </a:t>
            </a:r>
            <a:r>
              <a:rPr sz="1400" spc="-150" dirty="0">
                <a:latin typeface="DejaVu Sans"/>
                <a:cs typeface="DejaVu Sans"/>
              </a:rPr>
              <a:t>antenatal </a:t>
            </a:r>
            <a:r>
              <a:rPr sz="1400" spc="-140" dirty="0">
                <a:latin typeface="DejaVu Sans"/>
                <a:cs typeface="DejaVu Sans"/>
              </a:rPr>
              <a:t>renal </a:t>
            </a:r>
            <a:r>
              <a:rPr sz="1400" spc="-130" dirty="0">
                <a:latin typeface="DejaVu Sans"/>
                <a:cs typeface="DejaVu Sans"/>
              </a:rPr>
              <a:t>tract </a:t>
            </a:r>
            <a:r>
              <a:rPr sz="1400" spc="-170" dirty="0">
                <a:latin typeface="DejaVu Sans"/>
                <a:cs typeface="DejaVu Sans"/>
              </a:rPr>
              <a:t>imaging </a:t>
            </a:r>
            <a:r>
              <a:rPr sz="1400" spc="-110" dirty="0">
                <a:latin typeface="DejaVu Sans"/>
                <a:cs typeface="DejaVu Sans"/>
              </a:rPr>
              <a:t>in </a:t>
            </a:r>
            <a:r>
              <a:rPr sz="1400" spc="-165" dirty="0">
                <a:latin typeface="DejaVu Sans"/>
                <a:cs typeface="DejaVu Sans"/>
              </a:rPr>
              <a:t>second </a:t>
            </a:r>
            <a:r>
              <a:rPr sz="1400" spc="-105" dirty="0">
                <a:latin typeface="DejaVu Sans"/>
                <a:cs typeface="DejaVu Sans"/>
              </a:rPr>
              <a:t>to </a:t>
            </a:r>
            <a:r>
              <a:rPr sz="1400" spc="-114" dirty="0">
                <a:latin typeface="DejaVu Sans"/>
                <a:cs typeface="DejaVu Sans"/>
              </a:rPr>
              <a:t>third  </a:t>
            </a:r>
            <a:r>
              <a:rPr sz="1400" spc="-135" dirty="0">
                <a:latin typeface="DejaVu Sans"/>
                <a:cs typeface="DejaVu Sans"/>
              </a:rPr>
              <a:t>trimester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50233" y="2826766"/>
            <a:ext cx="2033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Abnormal </a:t>
            </a:r>
            <a:r>
              <a:rPr sz="1400" spc="-140" dirty="0">
                <a:latin typeface="DejaVu Sans"/>
                <a:cs typeface="DejaVu Sans"/>
              </a:rPr>
              <a:t>renal</a:t>
            </a:r>
            <a:r>
              <a:rPr sz="1400" spc="-125" dirty="0">
                <a:latin typeface="DejaVu Sans"/>
                <a:cs typeface="DejaVu Sans"/>
              </a:rPr>
              <a:t> </a:t>
            </a:r>
            <a:r>
              <a:rPr sz="1400" spc="-140" dirty="0">
                <a:latin typeface="DejaVu Sans"/>
                <a:cs typeface="DejaVu Sans"/>
              </a:rPr>
              <a:t>ultrasound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07433" y="3040507"/>
            <a:ext cx="162242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50" dirty="0">
                <a:latin typeface="DejaVu Sans"/>
                <a:cs typeface="DejaVu Sans"/>
              </a:rPr>
              <a:t>Hydronephrosis</a:t>
            </a:r>
            <a:endParaRPr sz="1400">
              <a:latin typeface="DejaVu Sans"/>
              <a:cs typeface="DejaVu Sans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55" dirty="0">
                <a:latin typeface="DejaVu Sans"/>
                <a:cs typeface="DejaVu Sans"/>
              </a:rPr>
              <a:t>Thick </a:t>
            </a:r>
            <a:r>
              <a:rPr sz="1400" spc="-145" dirty="0">
                <a:latin typeface="DejaVu Sans"/>
                <a:cs typeface="DejaVu Sans"/>
              </a:rPr>
              <a:t>bladder</a:t>
            </a:r>
            <a:r>
              <a:rPr sz="1400" spc="-125" dirty="0">
                <a:latin typeface="DejaVu Sans"/>
                <a:cs typeface="DejaVu Sans"/>
              </a:rPr>
              <a:t> </a:t>
            </a:r>
            <a:r>
              <a:rPr sz="1400" spc="-120" dirty="0">
                <a:latin typeface="DejaVu Sans"/>
                <a:cs typeface="DejaVu Sans"/>
              </a:rPr>
              <a:t>wall</a:t>
            </a:r>
            <a:endParaRPr sz="1400">
              <a:latin typeface="DejaVu Sans"/>
              <a:cs typeface="DejaVu Sans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65" dirty="0">
                <a:latin typeface="DejaVu Sans"/>
                <a:cs typeface="DejaVu Sans"/>
              </a:rPr>
              <a:t>Renal</a:t>
            </a:r>
            <a:r>
              <a:rPr sz="1400" spc="-135" dirty="0">
                <a:latin typeface="DejaVu Sans"/>
                <a:cs typeface="DejaVu Sans"/>
              </a:rPr>
              <a:t> </a:t>
            </a:r>
            <a:r>
              <a:rPr sz="1400" spc="-150" dirty="0">
                <a:latin typeface="DejaVu Sans"/>
                <a:cs typeface="DejaVu Sans"/>
              </a:rPr>
              <a:t>scarring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50233" y="3680586"/>
            <a:ext cx="25311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Abnormal </a:t>
            </a:r>
            <a:r>
              <a:rPr sz="1400" spc="-145" dirty="0">
                <a:latin typeface="DejaVu Sans"/>
                <a:cs typeface="DejaVu Sans"/>
              </a:rPr>
              <a:t>voiding </a:t>
            </a:r>
            <a:r>
              <a:rPr sz="1400" spc="-120" dirty="0">
                <a:latin typeface="DejaVu Sans"/>
                <a:cs typeface="DejaVu Sans"/>
              </a:rPr>
              <a:t>post-febrile</a:t>
            </a:r>
            <a:r>
              <a:rPr sz="1400" spc="-140" dirty="0">
                <a:latin typeface="DejaVu Sans"/>
                <a:cs typeface="DejaVu Sans"/>
              </a:rPr>
              <a:t> </a:t>
            </a:r>
            <a:r>
              <a:rPr sz="1400" spc="-120" dirty="0">
                <a:latin typeface="DejaVu Sans"/>
                <a:cs typeface="DejaVu Sans"/>
              </a:rPr>
              <a:t>UTI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45" dirty="0">
                <a:latin typeface="DejaVu Sans"/>
                <a:cs typeface="DejaVu Sans"/>
              </a:rPr>
              <a:t>Post-second </a:t>
            </a:r>
            <a:r>
              <a:rPr sz="1400" spc="-120" dirty="0">
                <a:latin typeface="DejaVu Sans"/>
                <a:cs typeface="DejaVu Sans"/>
              </a:rPr>
              <a:t>febrile</a:t>
            </a:r>
            <a:r>
              <a:rPr sz="1400" spc="-135" dirty="0">
                <a:latin typeface="DejaVu Sans"/>
                <a:cs typeface="DejaVu Sans"/>
              </a:rPr>
              <a:t> </a:t>
            </a:r>
            <a:r>
              <a:rPr sz="1400" spc="-120" dirty="0">
                <a:latin typeface="DejaVu Sans"/>
                <a:cs typeface="DejaVu Sans"/>
              </a:rPr>
              <a:t>UTI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Suspicion</a:t>
            </a:r>
            <a:r>
              <a:rPr sz="1400" spc="-145" dirty="0">
                <a:latin typeface="DejaVu Sans"/>
                <a:cs typeface="DejaVu Sans"/>
              </a:rPr>
              <a:t> </a:t>
            </a:r>
            <a:r>
              <a:rPr sz="1400" spc="-100" dirty="0">
                <a:latin typeface="DejaVu Sans"/>
                <a:cs typeface="DejaVu Sans"/>
              </a:rPr>
              <a:t>of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07433" y="4320666"/>
            <a:ext cx="207518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75" dirty="0">
                <a:latin typeface="DejaVu Sans"/>
                <a:cs typeface="DejaVu Sans"/>
              </a:rPr>
              <a:t>VUR</a:t>
            </a:r>
            <a:endParaRPr sz="1400">
              <a:latin typeface="DejaVu Sans"/>
              <a:cs typeface="DejaVu San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latin typeface="DejaVu Sans"/>
                <a:cs typeface="DejaVu Sans"/>
              </a:rPr>
              <a:t>posterior </a:t>
            </a:r>
            <a:r>
              <a:rPr sz="1400" spc="-135" dirty="0">
                <a:latin typeface="DejaVu Sans"/>
                <a:cs typeface="DejaVu Sans"/>
              </a:rPr>
              <a:t>urethral</a:t>
            </a:r>
            <a:r>
              <a:rPr sz="1400" spc="-190" dirty="0">
                <a:latin typeface="DejaVu Sans"/>
                <a:cs typeface="DejaVu Sans"/>
              </a:rPr>
              <a:t> </a:t>
            </a:r>
            <a:r>
              <a:rPr sz="1400" spc="-170" dirty="0">
                <a:latin typeface="DejaVu Sans"/>
                <a:cs typeface="DejaVu Sans"/>
              </a:rPr>
              <a:t>valves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81847" y="3253866"/>
            <a:ext cx="3732529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30" dirty="0">
                <a:latin typeface="DejaVu Sans"/>
                <a:cs typeface="DejaVu Sans"/>
              </a:rPr>
              <a:t>Clinical </a:t>
            </a:r>
            <a:r>
              <a:rPr sz="1400" spc="-145" dirty="0">
                <a:latin typeface="DejaVu Sans"/>
                <a:cs typeface="DejaVu Sans"/>
              </a:rPr>
              <a:t>suspicion </a:t>
            </a:r>
            <a:r>
              <a:rPr sz="1400" spc="-95" dirty="0">
                <a:latin typeface="DejaVu Sans"/>
                <a:cs typeface="DejaVu Sans"/>
              </a:rPr>
              <a:t>of </a:t>
            </a:r>
            <a:r>
              <a:rPr sz="1400" spc="-140" dirty="0">
                <a:latin typeface="DejaVu Sans"/>
                <a:cs typeface="DejaVu Sans"/>
              </a:rPr>
              <a:t>renal</a:t>
            </a:r>
            <a:r>
              <a:rPr sz="1400" spc="-150" dirty="0">
                <a:latin typeface="DejaVu Sans"/>
                <a:cs typeface="DejaVu Sans"/>
              </a:rPr>
              <a:t> </a:t>
            </a:r>
            <a:r>
              <a:rPr sz="1400" spc="-120" dirty="0">
                <a:latin typeface="DejaVu Sans"/>
                <a:cs typeface="DejaVu Sans"/>
              </a:rPr>
              <a:t>injury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75" dirty="0">
                <a:latin typeface="DejaVu Sans"/>
                <a:cs typeface="DejaVu Sans"/>
              </a:rPr>
              <a:t>Reduced </a:t>
            </a:r>
            <a:r>
              <a:rPr sz="1400" spc="-140" dirty="0">
                <a:latin typeface="DejaVu Sans"/>
                <a:cs typeface="DejaVu Sans"/>
              </a:rPr>
              <a:t>renal</a:t>
            </a:r>
            <a:r>
              <a:rPr sz="1400" spc="-75" dirty="0">
                <a:latin typeface="DejaVu Sans"/>
                <a:cs typeface="DejaVu Sans"/>
              </a:rPr>
              <a:t> </a:t>
            </a:r>
            <a:r>
              <a:rPr sz="1400" spc="-125" dirty="0">
                <a:latin typeface="DejaVu Sans"/>
                <a:cs typeface="DejaVu Sans"/>
              </a:rPr>
              <a:t>function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Suspicion </a:t>
            </a:r>
            <a:r>
              <a:rPr sz="1400" spc="-95" dirty="0">
                <a:latin typeface="DejaVu Sans"/>
                <a:cs typeface="DejaVu Sans"/>
              </a:rPr>
              <a:t>of</a:t>
            </a:r>
            <a:r>
              <a:rPr sz="1400" spc="-135" dirty="0">
                <a:latin typeface="DejaVu Sans"/>
                <a:cs typeface="DejaVu Sans"/>
              </a:rPr>
              <a:t> </a:t>
            </a:r>
            <a:r>
              <a:rPr sz="1400" spc="-175" dirty="0">
                <a:latin typeface="DejaVu Sans"/>
                <a:cs typeface="DejaVu Sans"/>
              </a:rPr>
              <a:t>VUR</a:t>
            </a:r>
            <a:endParaRPr sz="1400">
              <a:latin typeface="DejaVu Sans"/>
              <a:cs typeface="DejaVu Sans"/>
            </a:endParaRPr>
          </a:p>
          <a:p>
            <a:pPr marL="12700" marR="508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Suspicion </a:t>
            </a:r>
            <a:r>
              <a:rPr sz="1400" spc="-95" dirty="0">
                <a:latin typeface="DejaVu Sans"/>
                <a:cs typeface="DejaVu Sans"/>
              </a:rPr>
              <a:t>of </a:t>
            </a:r>
            <a:r>
              <a:rPr sz="1400" spc="-140" dirty="0">
                <a:latin typeface="DejaVu Sans"/>
                <a:cs typeface="DejaVu Sans"/>
              </a:rPr>
              <a:t>obstructive </a:t>
            </a:r>
            <a:r>
              <a:rPr sz="1400" spc="-155" dirty="0">
                <a:latin typeface="DejaVu Sans"/>
                <a:cs typeface="DejaVu Sans"/>
              </a:rPr>
              <a:t>uropathy </a:t>
            </a:r>
            <a:r>
              <a:rPr sz="1400" spc="-140" dirty="0">
                <a:latin typeface="DejaVu Sans"/>
                <a:cs typeface="DejaVu Sans"/>
              </a:rPr>
              <a:t>on ultrasound </a:t>
            </a:r>
            <a:r>
              <a:rPr sz="1400" spc="-110" dirty="0">
                <a:latin typeface="DejaVu Sans"/>
                <a:cs typeface="DejaVu Sans"/>
              </a:rPr>
              <a:t>in  </a:t>
            </a:r>
            <a:r>
              <a:rPr sz="1400" spc="-120" dirty="0">
                <a:latin typeface="DejaVu Sans"/>
                <a:cs typeface="DejaVu Sans"/>
              </a:rPr>
              <a:t>older </a:t>
            </a:r>
            <a:r>
              <a:rPr sz="1400" spc="-114" dirty="0">
                <a:latin typeface="DejaVu Sans"/>
                <a:cs typeface="DejaVu Sans"/>
              </a:rPr>
              <a:t>toilet-trained</a:t>
            </a:r>
            <a:r>
              <a:rPr sz="1400" spc="-140" dirty="0">
                <a:latin typeface="DejaVu Sans"/>
                <a:cs typeface="DejaVu Sans"/>
              </a:rPr>
              <a:t> </a:t>
            </a:r>
            <a:r>
              <a:rPr sz="1400" spc="-135" dirty="0">
                <a:latin typeface="DejaVu Sans"/>
                <a:cs typeface="DejaVu Sans"/>
              </a:rPr>
              <a:t>children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8363" y="5313121"/>
            <a:ext cx="8242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20" dirty="0">
                <a:latin typeface="DejaVu Sans"/>
                <a:cs typeface="DejaVu Sans"/>
              </a:rPr>
              <a:t>Li</a:t>
            </a:r>
            <a:r>
              <a:rPr sz="1400" spc="-285" dirty="0">
                <a:latin typeface="DejaVu Sans"/>
                <a:cs typeface="DejaVu Sans"/>
              </a:rPr>
              <a:t>m</a:t>
            </a:r>
            <a:r>
              <a:rPr sz="1400" spc="-60" dirty="0">
                <a:latin typeface="DejaVu Sans"/>
                <a:cs typeface="DejaVu Sans"/>
              </a:rPr>
              <a:t>i</a:t>
            </a:r>
            <a:r>
              <a:rPr sz="1400" spc="-100" dirty="0">
                <a:latin typeface="DejaVu Sans"/>
                <a:cs typeface="DejaVu Sans"/>
              </a:rPr>
              <a:t>t</a:t>
            </a:r>
            <a:r>
              <a:rPr sz="1400" spc="-200" dirty="0">
                <a:latin typeface="DejaVu Sans"/>
                <a:cs typeface="DejaVu Sans"/>
              </a:rPr>
              <a:t>a</a:t>
            </a:r>
            <a:r>
              <a:rPr sz="1400" spc="-95" dirty="0">
                <a:latin typeface="DejaVu Sans"/>
                <a:cs typeface="DejaVu Sans"/>
              </a:rPr>
              <a:t>tio</a:t>
            </a:r>
            <a:r>
              <a:rPr sz="1400" spc="-145" dirty="0">
                <a:latin typeface="DejaVu Sans"/>
                <a:cs typeface="DejaVu Sans"/>
              </a:rPr>
              <a:t>n</a:t>
            </a:r>
            <a:r>
              <a:rPr sz="1400" spc="-180" dirty="0">
                <a:latin typeface="DejaVu Sans"/>
                <a:cs typeface="DejaVu Sans"/>
              </a:rPr>
              <a:t>s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8363" y="5868720"/>
            <a:ext cx="18046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70" dirty="0">
                <a:latin typeface="DejaVu Sans"/>
                <a:cs typeface="DejaVu Sans"/>
              </a:rPr>
              <a:t>Does </a:t>
            </a:r>
            <a:r>
              <a:rPr sz="1400" spc="-120" dirty="0">
                <a:latin typeface="DejaVu Sans"/>
                <a:cs typeface="DejaVu Sans"/>
              </a:rPr>
              <a:t>not </a:t>
            </a:r>
            <a:r>
              <a:rPr sz="1400" spc="-180" dirty="0">
                <a:latin typeface="DejaVu Sans"/>
                <a:cs typeface="DejaVu Sans"/>
              </a:rPr>
              <a:t>asses</a:t>
            </a:r>
            <a:r>
              <a:rPr sz="1400" spc="-165" dirty="0">
                <a:latin typeface="DejaVu Sans"/>
                <a:cs typeface="DejaVu Sans"/>
              </a:rPr>
              <a:t> </a:t>
            </a:r>
            <a:r>
              <a:rPr sz="1400" spc="-125" dirty="0">
                <a:latin typeface="DejaVu Sans"/>
                <a:cs typeface="DejaVu Sans"/>
              </a:rPr>
              <a:t>function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40" dirty="0">
                <a:latin typeface="DejaVu Sans"/>
                <a:cs typeface="DejaVu Sans"/>
              </a:rPr>
              <a:t>Operator</a:t>
            </a:r>
            <a:r>
              <a:rPr sz="1400" spc="-145" dirty="0">
                <a:latin typeface="DejaVu Sans"/>
                <a:cs typeface="DejaVu Sans"/>
              </a:rPr>
              <a:t> </a:t>
            </a:r>
            <a:r>
              <a:rPr sz="1400" spc="-155" dirty="0">
                <a:latin typeface="DejaVu Sans"/>
                <a:cs typeface="DejaVu Sans"/>
              </a:rPr>
              <a:t>dependent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60" dirty="0">
                <a:latin typeface="DejaVu Sans"/>
                <a:cs typeface="DejaVu Sans"/>
              </a:rPr>
              <a:t>Cannot diagnose</a:t>
            </a:r>
            <a:r>
              <a:rPr sz="1400" spc="-95" dirty="0">
                <a:latin typeface="DejaVu Sans"/>
                <a:cs typeface="DejaVu Sans"/>
              </a:rPr>
              <a:t> </a:t>
            </a:r>
            <a:r>
              <a:rPr sz="1400" spc="-175" dirty="0">
                <a:latin typeface="DejaVu Sans"/>
                <a:cs typeface="DejaVu Sans"/>
              </a:rPr>
              <a:t>VUR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50233" y="5655361"/>
            <a:ext cx="26657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40" dirty="0">
                <a:latin typeface="DejaVu Sans"/>
                <a:cs typeface="DejaVu Sans"/>
              </a:rPr>
              <a:t>Radiation </a:t>
            </a:r>
            <a:r>
              <a:rPr sz="1400" spc="-165" dirty="0">
                <a:latin typeface="DejaVu Sans"/>
                <a:cs typeface="DejaVu Sans"/>
              </a:rPr>
              <a:t>exposure </a:t>
            </a:r>
            <a:r>
              <a:rPr sz="1400" spc="-330" dirty="0">
                <a:latin typeface="DejaVu Sans"/>
                <a:cs typeface="DejaVu Sans"/>
              </a:rPr>
              <a:t>~1</a:t>
            </a:r>
            <a:r>
              <a:rPr sz="1400" spc="-320" dirty="0">
                <a:latin typeface="DejaVu Sans"/>
                <a:cs typeface="DejaVu Sans"/>
              </a:rPr>
              <a:t> </a:t>
            </a:r>
            <a:r>
              <a:rPr sz="1400" spc="-235" dirty="0">
                <a:latin typeface="DejaVu Sans"/>
                <a:cs typeface="DejaVu Sans"/>
              </a:rPr>
              <a:t>mSv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60" dirty="0">
                <a:latin typeface="DejaVu Sans"/>
                <a:cs typeface="DejaVu Sans"/>
              </a:rPr>
              <a:t>Invasive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50" dirty="0">
                <a:latin typeface="DejaVu Sans"/>
                <a:cs typeface="DejaVu Sans"/>
              </a:rPr>
              <a:t>Unpleasant </a:t>
            </a:r>
            <a:r>
              <a:rPr sz="1400" spc="-105" dirty="0">
                <a:latin typeface="DejaVu Sans"/>
                <a:cs typeface="DejaVu Sans"/>
              </a:rPr>
              <a:t>to </a:t>
            </a:r>
            <a:r>
              <a:rPr sz="1400" spc="-140" dirty="0">
                <a:latin typeface="DejaVu Sans"/>
                <a:cs typeface="DejaVu Sans"/>
              </a:rPr>
              <a:t>perform</a:t>
            </a:r>
            <a:r>
              <a:rPr sz="1400" spc="-170" dirty="0">
                <a:latin typeface="DejaVu Sans"/>
                <a:cs typeface="DejaVu Sans"/>
              </a:rPr>
              <a:t> </a:t>
            </a:r>
            <a:r>
              <a:rPr sz="1400" spc="-140" dirty="0">
                <a:latin typeface="DejaVu Sans"/>
                <a:cs typeface="DejaVu Sans"/>
              </a:rPr>
              <a:t>post-infancy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40" dirty="0">
                <a:latin typeface="DejaVu Sans"/>
                <a:cs typeface="DejaVu Sans"/>
              </a:rPr>
              <a:t>May </a:t>
            </a:r>
            <a:r>
              <a:rPr sz="1400" spc="-135" dirty="0">
                <a:latin typeface="DejaVu Sans"/>
                <a:cs typeface="DejaVu Sans"/>
              </a:rPr>
              <a:t>require</a:t>
            </a:r>
            <a:r>
              <a:rPr sz="1400" spc="-114" dirty="0">
                <a:latin typeface="DejaVu Sans"/>
                <a:cs typeface="DejaVu Sans"/>
              </a:rPr>
              <a:t> </a:t>
            </a:r>
            <a:r>
              <a:rPr sz="1400" spc="-145" dirty="0">
                <a:latin typeface="DejaVu Sans"/>
                <a:cs typeface="DejaVu Sans"/>
              </a:rPr>
              <a:t>sedation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50233" y="6508801"/>
            <a:ext cx="2437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55" dirty="0">
                <a:latin typeface="DejaVu Sans"/>
                <a:cs typeface="DejaVu Sans"/>
              </a:rPr>
              <a:t>Requires </a:t>
            </a:r>
            <a:r>
              <a:rPr sz="1400" spc="-145" dirty="0">
                <a:latin typeface="DejaVu Sans"/>
                <a:cs typeface="DejaVu Sans"/>
              </a:rPr>
              <a:t>prophylactic</a:t>
            </a:r>
            <a:r>
              <a:rPr sz="1400" spc="-105" dirty="0">
                <a:latin typeface="DejaVu Sans"/>
                <a:cs typeface="DejaVu Sans"/>
              </a:rPr>
              <a:t> </a:t>
            </a:r>
            <a:r>
              <a:rPr sz="1400" spc="-125" dirty="0">
                <a:latin typeface="DejaVu Sans"/>
                <a:cs typeface="DejaVu Sans"/>
              </a:rPr>
              <a:t>antibiotics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81847" y="5655361"/>
            <a:ext cx="39243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80" dirty="0">
                <a:latin typeface="DejaVu Sans"/>
                <a:cs typeface="DejaVu Sans"/>
              </a:rPr>
              <a:t>Dynamic </a:t>
            </a:r>
            <a:r>
              <a:rPr sz="1400" spc="-140" dirty="0">
                <a:latin typeface="DejaVu Sans"/>
                <a:cs typeface="DejaVu Sans"/>
              </a:rPr>
              <a:t>renal </a:t>
            </a:r>
            <a:r>
              <a:rPr sz="1400" spc="-150" dirty="0">
                <a:latin typeface="DejaVu Sans"/>
                <a:cs typeface="DejaVu Sans"/>
              </a:rPr>
              <a:t>excretion </a:t>
            </a:r>
            <a:r>
              <a:rPr sz="1400" spc="-160" dirty="0">
                <a:latin typeface="DejaVu Sans"/>
                <a:cs typeface="DejaVu Sans"/>
              </a:rPr>
              <a:t>study </a:t>
            </a:r>
            <a:r>
              <a:rPr sz="1400" spc="-140" dirty="0">
                <a:latin typeface="DejaVu Sans"/>
                <a:cs typeface="DejaVu Sans"/>
              </a:rPr>
              <a:t>requires </a:t>
            </a:r>
            <a:r>
              <a:rPr sz="1400" spc="-105" dirty="0">
                <a:latin typeface="DejaVu Sans"/>
                <a:cs typeface="DejaVu Sans"/>
              </a:rPr>
              <a:t>toilet</a:t>
            </a:r>
            <a:r>
              <a:rPr sz="1400" spc="65" dirty="0">
                <a:latin typeface="DejaVu Sans"/>
                <a:cs typeface="DejaVu Sans"/>
              </a:rPr>
              <a:t> </a:t>
            </a:r>
            <a:r>
              <a:rPr sz="1400" spc="-135" dirty="0">
                <a:latin typeface="DejaVu Sans"/>
                <a:cs typeface="DejaVu Sans"/>
              </a:rPr>
              <a:t>training</a:t>
            </a:r>
            <a:endParaRPr sz="1400">
              <a:latin typeface="DejaVu Sans"/>
              <a:cs typeface="DejaVu Sans"/>
            </a:endParaRPr>
          </a:p>
          <a:p>
            <a:pPr marL="12700" marR="38735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60" dirty="0">
                <a:latin typeface="DejaVu Sans"/>
                <a:cs typeface="DejaVu Sans"/>
              </a:rPr>
              <a:t>False </a:t>
            </a:r>
            <a:r>
              <a:rPr sz="1400" spc="-140" dirty="0">
                <a:latin typeface="DejaVu Sans"/>
                <a:cs typeface="DejaVu Sans"/>
              </a:rPr>
              <a:t>positives </a:t>
            </a:r>
            <a:r>
              <a:rPr sz="1400" spc="-70" dirty="0">
                <a:latin typeface="DejaVu Sans"/>
                <a:cs typeface="DejaVu Sans"/>
              </a:rPr>
              <a:t>if </a:t>
            </a:r>
            <a:r>
              <a:rPr sz="1400" spc="-330" dirty="0">
                <a:latin typeface="DejaVu Sans"/>
                <a:cs typeface="DejaVu Sans"/>
              </a:rPr>
              <a:t>&lt;3 </a:t>
            </a:r>
            <a:r>
              <a:rPr sz="1400" spc="-160" dirty="0">
                <a:latin typeface="DejaVu Sans"/>
                <a:cs typeface="DejaVu Sans"/>
              </a:rPr>
              <a:t>months </a:t>
            </a:r>
            <a:r>
              <a:rPr sz="1400" spc="-120" dirty="0">
                <a:latin typeface="DejaVu Sans"/>
                <a:cs typeface="DejaVu Sans"/>
              </a:rPr>
              <a:t>post-UTI, </a:t>
            </a:r>
            <a:r>
              <a:rPr sz="1400" spc="-130" dirty="0">
                <a:latin typeface="DejaVu Sans"/>
                <a:cs typeface="DejaVu Sans"/>
              </a:rPr>
              <a:t>therefore </a:t>
            </a:r>
            <a:r>
              <a:rPr sz="1400" spc="-145" dirty="0">
                <a:latin typeface="DejaVu Sans"/>
                <a:cs typeface="DejaVu Sans"/>
              </a:rPr>
              <a:t>can’t  </a:t>
            </a:r>
            <a:r>
              <a:rPr sz="1400" spc="-170" dirty="0">
                <a:latin typeface="DejaVu Sans"/>
                <a:cs typeface="DejaVu Sans"/>
              </a:rPr>
              <a:t>use </a:t>
            </a:r>
            <a:r>
              <a:rPr sz="1400" spc="-110" dirty="0">
                <a:latin typeface="DejaVu Sans"/>
                <a:cs typeface="DejaVu Sans"/>
              </a:rPr>
              <a:t>in </a:t>
            </a:r>
            <a:r>
              <a:rPr sz="1400" spc="-160" dirty="0">
                <a:latin typeface="DejaVu Sans"/>
                <a:cs typeface="DejaVu Sans"/>
              </a:rPr>
              <a:t>acute </a:t>
            </a:r>
            <a:r>
              <a:rPr sz="1400" spc="-170" dirty="0">
                <a:latin typeface="DejaVu Sans"/>
                <a:cs typeface="DejaVu Sans"/>
              </a:rPr>
              <a:t>phase </a:t>
            </a:r>
            <a:r>
              <a:rPr sz="1400" spc="-125" dirty="0">
                <a:latin typeface="DejaVu Sans"/>
                <a:cs typeface="DejaVu Sans"/>
              </a:rPr>
              <a:t>(0–4</a:t>
            </a:r>
            <a:r>
              <a:rPr sz="1400" spc="-20" dirty="0">
                <a:latin typeface="DejaVu Sans"/>
                <a:cs typeface="DejaVu Sans"/>
              </a:rPr>
              <a:t> </a:t>
            </a:r>
            <a:r>
              <a:rPr sz="1400" spc="-165" dirty="0">
                <a:latin typeface="DejaVu Sans"/>
                <a:cs typeface="DejaVu Sans"/>
              </a:rPr>
              <a:t>weeks)</a:t>
            </a:r>
            <a:endParaRPr sz="1400">
              <a:latin typeface="DejaVu Sans"/>
              <a:cs typeface="DejaVu Sans"/>
            </a:endParaRPr>
          </a:p>
          <a:p>
            <a:pPr marL="75565" indent="-63500">
              <a:lnSpc>
                <a:spcPct val="100000"/>
              </a:lnSpc>
              <a:buSzPct val="92857"/>
              <a:buChar char="•"/>
              <a:tabLst>
                <a:tab pos="76200" algn="l"/>
              </a:tabLst>
            </a:pPr>
            <a:r>
              <a:rPr sz="1400" spc="-140" dirty="0">
                <a:latin typeface="DejaVu Sans"/>
                <a:cs typeface="DejaVu Sans"/>
              </a:rPr>
              <a:t>May </a:t>
            </a:r>
            <a:r>
              <a:rPr sz="1400" spc="-135" dirty="0">
                <a:latin typeface="DejaVu Sans"/>
                <a:cs typeface="DejaVu Sans"/>
              </a:rPr>
              <a:t>require</a:t>
            </a:r>
            <a:r>
              <a:rPr sz="1400" spc="-114" dirty="0">
                <a:latin typeface="DejaVu Sans"/>
                <a:cs typeface="DejaVu Sans"/>
              </a:rPr>
              <a:t> </a:t>
            </a:r>
            <a:r>
              <a:rPr sz="1400" spc="-145" dirty="0">
                <a:latin typeface="DejaVu Sans"/>
                <a:cs typeface="DejaVu Sans"/>
              </a:rPr>
              <a:t>sedation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81847" y="6508801"/>
            <a:ext cx="3133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76200" algn="l"/>
              </a:tabLst>
            </a:pPr>
            <a:r>
              <a:rPr sz="1400" spc="-160" dirty="0">
                <a:latin typeface="DejaVu Sans"/>
                <a:cs typeface="DejaVu Sans"/>
              </a:rPr>
              <a:t>Cannot </a:t>
            </a:r>
            <a:r>
              <a:rPr sz="1400" spc="-150" dirty="0">
                <a:latin typeface="DejaVu Sans"/>
                <a:cs typeface="DejaVu Sans"/>
              </a:rPr>
              <a:t>determine </a:t>
            </a:r>
            <a:r>
              <a:rPr sz="1400" spc="-114" dirty="0">
                <a:latin typeface="DejaVu Sans"/>
                <a:cs typeface="DejaVu Sans"/>
              </a:rPr>
              <a:t>old </a:t>
            </a:r>
            <a:r>
              <a:rPr sz="1400" spc="-170" dirty="0">
                <a:latin typeface="DejaVu Sans"/>
                <a:cs typeface="DejaVu Sans"/>
              </a:rPr>
              <a:t>versus </a:t>
            </a:r>
            <a:r>
              <a:rPr sz="1400" spc="-160" dirty="0">
                <a:latin typeface="DejaVu Sans"/>
                <a:cs typeface="DejaVu Sans"/>
              </a:rPr>
              <a:t>new</a:t>
            </a:r>
            <a:r>
              <a:rPr sz="1400" spc="-40" dirty="0">
                <a:latin typeface="DejaVu Sans"/>
                <a:cs typeface="DejaVu Sans"/>
              </a:rPr>
              <a:t> </a:t>
            </a:r>
            <a:r>
              <a:rPr sz="1400" spc="-150" dirty="0">
                <a:latin typeface="DejaVu Sans"/>
                <a:cs typeface="DejaVu Sans"/>
              </a:rPr>
              <a:t>scarring</a:t>
            </a:r>
            <a:endParaRPr sz="1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078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079500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7740"/>
              </a:lnSpc>
            </a:pPr>
            <a:r>
              <a:rPr sz="7200" spc="-680" dirty="0"/>
              <a:t>Differential</a:t>
            </a:r>
            <a:r>
              <a:rPr sz="7200" spc="-780" dirty="0"/>
              <a:t> </a:t>
            </a:r>
            <a:r>
              <a:rPr sz="7200" spc="-850" dirty="0"/>
              <a:t>Diagnosis</a:t>
            </a:r>
            <a:endParaRPr sz="720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36525" marR="5080">
              <a:lnSpc>
                <a:spcPts val="1820"/>
              </a:lnSpc>
              <a:spcBef>
                <a:spcPts val="540"/>
              </a:spcBef>
            </a:pPr>
            <a:r>
              <a:rPr sz="1900" b="1" spc="-320" dirty="0">
                <a:latin typeface="DejaVu Sans"/>
                <a:cs typeface="DejaVu Sans"/>
              </a:rPr>
              <a:t>Acute </a:t>
            </a:r>
            <a:r>
              <a:rPr sz="1900" b="1" spc="-300" dirty="0">
                <a:latin typeface="DejaVu Sans"/>
                <a:cs typeface="DejaVu Sans"/>
              </a:rPr>
              <a:t>urethral </a:t>
            </a:r>
            <a:r>
              <a:rPr sz="1900" b="1" spc="-335" dirty="0">
                <a:latin typeface="DejaVu Sans"/>
                <a:cs typeface="DejaVu Sans"/>
              </a:rPr>
              <a:t>syndrome: </a:t>
            </a:r>
            <a:r>
              <a:rPr sz="1900" spc="-195" dirty="0"/>
              <a:t>which </a:t>
            </a:r>
            <a:r>
              <a:rPr sz="1900" spc="-215" dirty="0"/>
              <a:t>occurs </a:t>
            </a:r>
            <a:r>
              <a:rPr sz="1900" spc="-155" dirty="0"/>
              <a:t>in </a:t>
            </a:r>
            <a:r>
              <a:rPr sz="1900" spc="-220" dirty="0"/>
              <a:t>women, </a:t>
            </a:r>
            <a:r>
              <a:rPr sz="1900" spc="-175" dirty="0"/>
              <a:t>is </a:t>
            </a:r>
            <a:r>
              <a:rPr sz="1900" spc="-260" dirty="0"/>
              <a:t>a </a:t>
            </a:r>
            <a:r>
              <a:rPr sz="1900" spc="-235" dirty="0"/>
              <a:t>syndrome </a:t>
            </a:r>
            <a:r>
              <a:rPr sz="1900" spc="-200" dirty="0"/>
              <a:t>involving dysuria, </a:t>
            </a:r>
            <a:r>
              <a:rPr sz="1900" spc="-210" dirty="0"/>
              <a:t>frequency, </a:t>
            </a:r>
            <a:r>
              <a:rPr sz="1900" spc="-225" dirty="0"/>
              <a:t>and  </a:t>
            </a:r>
            <a:r>
              <a:rPr sz="1900" spc="-200" dirty="0"/>
              <a:t>pyuria </a:t>
            </a:r>
            <a:r>
              <a:rPr sz="1900" spc="-195" dirty="0"/>
              <a:t>(dysuria-pyuria </a:t>
            </a:r>
            <a:r>
              <a:rPr sz="1900" spc="-220" dirty="0"/>
              <a:t>syndrome), </a:t>
            </a:r>
            <a:r>
              <a:rPr sz="1900" spc="-195" dirty="0"/>
              <a:t>which thus </a:t>
            </a:r>
            <a:r>
              <a:rPr sz="1900" spc="-220" dirty="0"/>
              <a:t>resembles </a:t>
            </a:r>
            <a:r>
              <a:rPr sz="1900" spc="-180" dirty="0"/>
              <a:t>cystitis. </a:t>
            </a:r>
            <a:r>
              <a:rPr sz="1900" spc="-229" dirty="0"/>
              <a:t>However, </a:t>
            </a:r>
            <a:r>
              <a:rPr sz="1900" spc="-155" dirty="0"/>
              <a:t>in </a:t>
            </a:r>
            <a:r>
              <a:rPr sz="1900" spc="-215" dirty="0"/>
              <a:t>acute </a:t>
            </a:r>
            <a:r>
              <a:rPr sz="1900" spc="-180" dirty="0"/>
              <a:t>urethral </a:t>
            </a:r>
            <a:r>
              <a:rPr sz="1900" spc="-235" dirty="0"/>
              <a:t>syndrome  </a:t>
            </a:r>
            <a:r>
              <a:rPr sz="1900" spc="-190" dirty="0"/>
              <a:t>(unlike </a:t>
            </a:r>
            <a:r>
              <a:rPr sz="1900" spc="-155" dirty="0"/>
              <a:t>in </a:t>
            </a:r>
            <a:r>
              <a:rPr sz="1900" spc="-180" dirty="0"/>
              <a:t>cystitis), </a:t>
            </a:r>
            <a:r>
              <a:rPr sz="1900" spc="-175" dirty="0"/>
              <a:t>routine urine </a:t>
            </a:r>
            <a:r>
              <a:rPr sz="1900" spc="-190" dirty="0"/>
              <a:t>cultures </a:t>
            </a:r>
            <a:r>
              <a:rPr sz="1900" spc="-210" dirty="0"/>
              <a:t>are </a:t>
            </a:r>
            <a:r>
              <a:rPr sz="1900" spc="-165" dirty="0"/>
              <a:t>either</a:t>
            </a:r>
            <a:r>
              <a:rPr sz="1900" spc="-70" dirty="0"/>
              <a:t> </a:t>
            </a:r>
            <a:r>
              <a:rPr sz="1900" spc="-225" dirty="0"/>
              <a:t>negative</a:t>
            </a:r>
            <a:endParaRPr sz="1900">
              <a:latin typeface="DejaVu Sans"/>
              <a:cs typeface="DejaVu Sans"/>
            </a:endParaRPr>
          </a:p>
          <a:p>
            <a:pPr marL="136525">
              <a:lnSpc>
                <a:spcPts val="2055"/>
              </a:lnSpc>
              <a:spcBef>
                <a:spcPts val="969"/>
              </a:spcBef>
            </a:pPr>
            <a:r>
              <a:rPr sz="1900" b="1" spc="-275" dirty="0">
                <a:latin typeface="DejaVu Sans"/>
                <a:cs typeface="DejaVu Sans"/>
              </a:rPr>
              <a:t>Urethritis: </a:t>
            </a:r>
            <a:r>
              <a:rPr sz="1900" spc="-170" dirty="0"/>
              <a:t>is </a:t>
            </a:r>
            <a:r>
              <a:rPr sz="1900" spc="-254" dirty="0"/>
              <a:t>a </a:t>
            </a:r>
            <a:r>
              <a:rPr sz="1900" spc="-195" dirty="0"/>
              <a:t>possible </a:t>
            </a:r>
            <a:r>
              <a:rPr sz="1900" spc="-240" dirty="0"/>
              <a:t>cause </a:t>
            </a:r>
            <a:r>
              <a:rPr sz="1900" spc="-235" dirty="0"/>
              <a:t>because </a:t>
            </a:r>
            <a:r>
              <a:rPr sz="1900" spc="-220" dirty="0"/>
              <a:t>causative </a:t>
            </a:r>
            <a:r>
              <a:rPr sz="1900" spc="-229" dirty="0"/>
              <a:t>organisms </a:t>
            </a:r>
            <a:r>
              <a:rPr sz="1900" spc="-185" dirty="0"/>
              <a:t>include </a:t>
            </a:r>
            <a:r>
              <a:rPr sz="1900" i="1" spc="75" dirty="0">
                <a:latin typeface="Nimbus Sans L"/>
                <a:cs typeface="Nimbus Sans L"/>
              </a:rPr>
              <a:t>Chlamydia </a:t>
            </a:r>
            <a:r>
              <a:rPr sz="1900" i="1" spc="110" dirty="0">
                <a:latin typeface="Nimbus Sans L"/>
                <a:cs typeface="Nimbus Sans L"/>
              </a:rPr>
              <a:t>trachomatis</a:t>
            </a:r>
            <a:r>
              <a:rPr sz="1900" i="1" spc="340" dirty="0">
                <a:latin typeface="Nimbus Sans L"/>
                <a:cs typeface="Nimbus Sans L"/>
              </a:rPr>
              <a:t> </a:t>
            </a:r>
            <a:r>
              <a:rPr sz="1900" spc="-225" dirty="0"/>
              <a:t>and</a:t>
            </a:r>
            <a:endParaRPr sz="1900">
              <a:latin typeface="Nimbus Sans L"/>
              <a:cs typeface="Nimbus Sans L"/>
            </a:endParaRPr>
          </a:p>
          <a:p>
            <a:pPr marL="136525">
              <a:lnSpc>
                <a:spcPts val="2055"/>
              </a:lnSpc>
            </a:pPr>
            <a:r>
              <a:rPr sz="1900" i="1" spc="85" dirty="0">
                <a:latin typeface="Nimbus Sans L"/>
                <a:cs typeface="Nimbus Sans L"/>
              </a:rPr>
              <a:t>Ureaplasma </a:t>
            </a:r>
            <a:r>
              <a:rPr sz="1900" i="1" spc="80" dirty="0">
                <a:latin typeface="Nimbus Sans L"/>
                <a:cs typeface="Nimbus Sans L"/>
              </a:rPr>
              <a:t>urealyticum</a:t>
            </a:r>
            <a:r>
              <a:rPr sz="1900" spc="80" dirty="0"/>
              <a:t>, </a:t>
            </a:r>
            <a:r>
              <a:rPr sz="1900" spc="-195" dirty="0"/>
              <a:t>which </a:t>
            </a:r>
            <a:r>
              <a:rPr sz="1900" spc="-210" dirty="0"/>
              <a:t>are </a:t>
            </a:r>
            <a:r>
              <a:rPr sz="1900" spc="-170" dirty="0"/>
              <a:t>not </a:t>
            </a:r>
            <a:r>
              <a:rPr sz="1900" spc="-204" dirty="0"/>
              <a:t>detected </a:t>
            </a:r>
            <a:r>
              <a:rPr sz="1900" spc="-190" dirty="0"/>
              <a:t>on </a:t>
            </a:r>
            <a:r>
              <a:rPr sz="1900" spc="-175" dirty="0"/>
              <a:t>routine urine</a:t>
            </a:r>
            <a:r>
              <a:rPr sz="1900" spc="-280" dirty="0"/>
              <a:t> </a:t>
            </a:r>
            <a:r>
              <a:rPr sz="1900" spc="-175" dirty="0"/>
              <a:t>culture.</a:t>
            </a:r>
            <a:endParaRPr sz="1900">
              <a:latin typeface="Nimbus Sans L"/>
              <a:cs typeface="Nimbus Sans L"/>
            </a:endParaRPr>
          </a:p>
          <a:p>
            <a:pPr marL="136525">
              <a:lnSpc>
                <a:spcPct val="100000"/>
              </a:lnSpc>
              <a:spcBef>
                <a:spcPts val="935"/>
              </a:spcBef>
            </a:pPr>
            <a:r>
              <a:rPr sz="1900" b="1" spc="-300" dirty="0">
                <a:latin typeface="DejaVu Sans"/>
                <a:cs typeface="DejaVu Sans"/>
              </a:rPr>
              <a:t>Noninfectious</a:t>
            </a:r>
            <a:r>
              <a:rPr sz="1900" b="1" spc="-185" dirty="0">
                <a:latin typeface="DejaVu Sans"/>
                <a:cs typeface="DejaVu Sans"/>
              </a:rPr>
              <a:t> </a:t>
            </a:r>
            <a:r>
              <a:rPr sz="1900" b="1" spc="-335" dirty="0">
                <a:latin typeface="DejaVu Sans"/>
                <a:cs typeface="DejaVu Sans"/>
              </a:rPr>
              <a:t>causes:</a:t>
            </a:r>
            <a:endParaRPr sz="1900">
              <a:latin typeface="DejaVu Sans"/>
              <a:cs typeface="DejaVu Sans"/>
            </a:endParaRPr>
          </a:p>
          <a:p>
            <a:pPr marL="136525">
              <a:lnSpc>
                <a:spcPct val="100000"/>
              </a:lnSpc>
              <a:spcBef>
                <a:spcPts val="950"/>
              </a:spcBef>
            </a:pPr>
            <a:r>
              <a:rPr sz="1900" spc="-215" dirty="0"/>
              <a:t>anatomic </a:t>
            </a:r>
            <a:r>
              <a:rPr sz="1900" spc="-190" dirty="0"/>
              <a:t>abnormalities </a:t>
            </a:r>
            <a:r>
              <a:rPr sz="1900" spc="-204" dirty="0"/>
              <a:t>(eg, </a:t>
            </a:r>
            <a:r>
              <a:rPr sz="1900" spc="-180" dirty="0"/>
              <a:t>urethral</a:t>
            </a:r>
            <a:r>
              <a:rPr sz="1900" spc="-60" dirty="0"/>
              <a:t> </a:t>
            </a:r>
            <a:r>
              <a:rPr sz="1900" spc="-190" dirty="0"/>
              <a:t>stenosis),</a:t>
            </a:r>
            <a:endParaRPr sz="1900"/>
          </a:p>
          <a:p>
            <a:pPr marL="189865">
              <a:lnSpc>
                <a:spcPct val="100000"/>
              </a:lnSpc>
              <a:spcBef>
                <a:spcPts val="944"/>
              </a:spcBef>
            </a:pPr>
            <a:r>
              <a:rPr sz="1900" spc="-200" dirty="0"/>
              <a:t>physiologic </a:t>
            </a:r>
            <a:r>
              <a:rPr sz="1900" spc="-190" dirty="0"/>
              <a:t>abnormalities </a:t>
            </a:r>
            <a:r>
              <a:rPr sz="1900" spc="-204" dirty="0"/>
              <a:t>(eg, </a:t>
            </a:r>
            <a:r>
              <a:rPr sz="1900" spc="-195" dirty="0"/>
              <a:t>pelvic </a:t>
            </a:r>
            <a:r>
              <a:rPr sz="1900" spc="-135" dirty="0"/>
              <a:t>floor </a:t>
            </a:r>
            <a:r>
              <a:rPr sz="1900" spc="-229" dirty="0"/>
              <a:t>muscle</a:t>
            </a:r>
            <a:r>
              <a:rPr sz="1900" spc="-60" dirty="0"/>
              <a:t> </a:t>
            </a:r>
            <a:r>
              <a:rPr sz="1900" spc="-190" dirty="0"/>
              <a:t>dysfunction),</a:t>
            </a:r>
            <a:endParaRPr sz="1900"/>
          </a:p>
          <a:p>
            <a:pPr marL="136525" marR="5447030">
              <a:lnSpc>
                <a:spcPts val="3229"/>
              </a:lnSpc>
              <a:spcBef>
                <a:spcPts val="254"/>
              </a:spcBef>
            </a:pPr>
            <a:r>
              <a:rPr sz="1900" spc="-200" dirty="0"/>
              <a:t>hormonal </a:t>
            </a:r>
            <a:r>
              <a:rPr sz="1900" spc="-225" dirty="0"/>
              <a:t>imbalances </a:t>
            </a:r>
            <a:r>
              <a:rPr sz="1900" spc="-204" dirty="0"/>
              <a:t>(eg, </a:t>
            </a:r>
            <a:r>
              <a:rPr sz="1900" spc="-185" dirty="0"/>
              <a:t>atrophic </a:t>
            </a:r>
            <a:r>
              <a:rPr sz="1900" spc="-160" dirty="0"/>
              <a:t>urethritis),  </a:t>
            </a:r>
            <a:r>
              <a:rPr sz="1900" spc="-190" dirty="0"/>
              <a:t>localized</a:t>
            </a:r>
            <a:r>
              <a:rPr sz="1900" spc="-155" dirty="0"/>
              <a:t> </a:t>
            </a:r>
            <a:r>
              <a:rPr sz="1900" spc="-210" dirty="0"/>
              <a:t>trauma,</a:t>
            </a:r>
            <a:endParaRPr sz="1900"/>
          </a:p>
          <a:p>
            <a:pPr marL="136525">
              <a:lnSpc>
                <a:spcPct val="100000"/>
              </a:lnSpc>
              <a:spcBef>
                <a:spcPts val="680"/>
              </a:spcBef>
            </a:pPr>
            <a:r>
              <a:rPr sz="1900" spc="-180" dirty="0"/>
              <a:t>GI </a:t>
            </a:r>
            <a:r>
              <a:rPr sz="1900" spc="-254" dirty="0"/>
              <a:t>system </a:t>
            </a:r>
            <a:r>
              <a:rPr sz="1900" spc="-240" dirty="0"/>
              <a:t>symptoms, </a:t>
            </a:r>
            <a:r>
              <a:rPr sz="1900" spc="-225" dirty="0"/>
              <a:t>and</a:t>
            </a:r>
            <a:r>
              <a:rPr sz="1900" spc="-45" dirty="0"/>
              <a:t> </a:t>
            </a:r>
            <a:r>
              <a:rPr sz="1900" spc="-190" dirty="0"/>
              <a:t>inflammation.</a:t>
            </a:r>
            <a:endParaRPr sz="19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07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0713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0"/>
              </a:spcBef>
            </a:pPr>
            <a:r>
              <a:rPr sz="7200" spc="-869" dirty="0"/>
              <a:t>Management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1681099"/>
            <a:ext cx="9907905" cy="354965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b="1" spc="-355" dirty="0">
                <a:latin typeface="DejaVu Sans"/>
                <a:cs typeface="DejaVu Sans"/>
              </a:rPr>
              <a:t>Urethritis</a:t>
            </a:r>
            <a:endParaRPr sz="2400">
              <a:latin typeface="DejaVu Sans"/>
              <a:cs typeface="DejaVu Sans"/>
            </a:endParaRPr>
          </a:p>
          <a:p>
            <a:pPr marL="12700" marR="5080">
              <a:lnSpc>
                <a:spcPts val="2590"/>
              </a:lnSpc>
              <a:spcBef>
                <a:spcPts val="1445"/>
              </a:spcBef>
            </a:pPr>
            <a:r>
              <a:rPr sz="2400" spc="-290" dirty="0">
                <a:latin typeface="DejaVu Sans"/>
                <a:cs typeface="DejaVu Sans"/>
              </a:rPr>
              <a:t>Sexually </a:t>
            </a:r>
            <a:r>
              <a:rPr sz="2400" spc="-254" dirty="0">
                <a:latin typeface="DejaVu Sans"/>
                <a:cs typeface="DejaVu Sans"/>
              </a:rPr>
              <a:t>active </a:t>
            </a:r>
            <a:r>
              <a:rPr sz="2400" spc="-235" dirty="0">
                <a:latin typeface="DejaVu Sans"/>
                <a:cs typeface="DejaVu Sans"/>
              </a:rPr>
              <a:t>patients </a:t>
            </a:r>
            <a:r>
              <a:rPr sz="2400" spc="-195" dirty="0">
                <a:latin typeface="DejaVu Sans"/>
                <a:cs typeface="DejaVu Sans"/>
              </a:rPr>
              <a:t>with </a:t>
            </a:r>
            <a:r>
              <a:rPr sz="2400" spc="-315" dirty="0">
                <a:latin typeface="DejaVu Sans"/>
                <a:cs typeface="DejaVu Sans"/>
              </a:rPr>
              <a:t>symptoms </a:t>
            </a:r>
            <a:r>
              <a:rPr sz="2400" spc="-265" dirty="0">
                <a:latin typeface="DejaVu Sans"/>
                <a:cs typeface="DejaVu Sans"/>
              </a:rPr>
              <a:t>are </a:t>
            </a:r>
            <a:r>
              <a:rPr sz="2400" spc="-250" dirty="0">
                <a:latin typeface="DejaVu Sans"/>
                <a:cs typeface="DejaVu Sans"/>
              </a:rPr>
              <a:t>usually </a:t>
            </a:r>
            <a:r>
              <a:rPr sz="2400" spc="-240" dirty="0">
                <a:latin typeface="DejaVu Sans"/>
                <a:cs typeface="DejaVu Sans"/>
              </a:rPr>
              <a:t>treated </a:t>
            </a:r>
            <a:r>
              <a:rPr sz="2400" spc="-260" dirty="0">
                <a:latin typeface="DejaVu Sans"/>
                <a:cs typeface="DejaVu Sans"/>
              </a:rPr>
              <a:t>presumptively </a:t>
            </a:r>
            <a:r>
              <a:rPr sz="2400" spc="-180" dirty="0">
                <a:latin typeface="DejaVu Sans"/>
                <a:cs typeface="DejaVu Sans"/>
              </a:rPr>
              <a:t>for  </a:t>
            </a:r>
            <a:r>
              <a:rPr sz="2400" spc="-360" dirty="0">
                <a:latin typeface="DejaVu Sans"/>
                <a:cs typeface="DejaVu Sans"/>
              </a:rPr>
              <a:t>STDs </a:t>
            </a:r>
            <a:r>
              <a:rPr sz="2400" spc="-270" dirty="0">
                <a:latin typeface="DejaVu Sans"/>
                <a:cs typeface="DejaVu Sans"/>
              </a:rPr>
              <a:t>pending </a:t>
            </a:r>
            <a:r>
              <a:rPr sz="2400" spc="-235" dirty="0">
                <a:latin typeface="DejaVu Sans"/>
                <a:cs typeface="DejaVu Sans"/>
              </a:rPr>
              <a:t>test </a:t>
            </a:r>
            <a:r>
              <a:rPr sz="2400" spc="-225" dirty="0">
                <a:latin typeface="DejaVu Sans"/>
                <a:cs typeface="DejaVu Sans"/>
              </a:rPr>
              <a:t>results. </a:t>
            </a:r>
            <a:r>
              <a:rPr sz="2400" spc="-254" dirty="0">
                <a:latin typeface="DejaVu Sans"/>
                <a:cs typeface="DejaVu Sans"/>
              </a:rPr>
              <a:t>A </a:t>
            </a:r>
            <a:r>
              <a:rPr sz="2400" spc="-229" dirty="0">
                <a:latin typeface="DejaVu Sans"/>
                <a:cs typeface="DejaVu Sans"/>
              </a:rPr>
              <a:t>typical </a:t>
            </a:r>
            <a:r>
              <a:rPr sz="2400" spc="-280" dirty="0">
                <a:latin typeface="DejaVu Sans"/>
                <a:cs typeface="DejaVu Sans"/>
              </a:rPr>
              <a:t>regimen </a:t>
            </a:r>
            <a:r>
              <a:rPr sz="2400" spc="-215" dirty="0">
                <a:latin typeface="DejaVu Sans"/>
                <a:cs typeface="DejaVu Sans"/>
              </a:rPr>
              <a:t>is </a:t>
            </a:r>
            <a:r>
              <a:rPr sz="2400" spc="-245" dirty="0">
                <a:latin typeface="DejaVu Sans"/>
                <a:cs typeface="DejaVu Sans"/>
              </a:rPr>
              <a:t>ceftriaxone </a:t>
            </a:r>
            <a:r>
              <a:rPr sz="2400" spc="-315" dirty="0">
                <a:latin typeface="DejaVu Sans"/>
                <a:cs typeface="DejaVu Sans"/>
              </a:rPr>
              <a:t>250 </a:t>
            </a:r>
            <a:r>
              <a:rPr sz="2400" spc="-409" dirty="0">
                <a:latin typeface="DejaVu Sans"/>
                <a:cs typeface="DejaVu Sans"/>
              </a:rPr>
              <a:t>mg </a:t>
            </a:r>
            <a:r>
              <a:rPr sz="2400" spc="-65" dirty="0">
                <a:latin typeface="DejaVu Sans"/>
                <a:cs typeface="DejaVu Sans"/>
              </a:rPr>
              <a:t>IM </a:t>
            </a:r>
            <a:r>
              <a:rPr sz="2400" spc="-245" dirty="0">
                <a:latin typeface="DejaVu Sans"/>
                <a:cs typeface="DejaVu Sans"/>
              </a:rPr>
              <a:t>plus </a:t>
            </a:r>
            <a:r>
              <a:rPr sz="2400" spc="-204" dirty="0">
                <a:latin typeface="DejaVu Sans"/>
                <a:cs typeface="DejaVu Sans"/>
              </a:rPr>
              <a:t>either  </a:t>
            </a:r>
            <a:r>
              <a:rPr sz="2400" spc="-260" dirty="0">
                <a:latin typeface="DejaVu Sans"/>
                <a:cs typeface="DejaVu Sans"/>
              </a:rPr>
              <a:t>azithromycin </a:t>
            </a:r>
            <a:r>
              <a:rPr sz="2400" spc="-315" dirty="0">
                <a:latin typeface="DejaVu Sans"/>
                <a:cs typeface="DejaVu Sans"/>
              </a:rPr>
              <a:t>1 </a:t>
            </a:r>
            <a:r>
              <a:rPr sz="2400" spc="-395" dirty="0">
                <a:latin typeface="DejaVu Sans"/>
                <a:cs typeface="DejaVu Sans"/>
              </a:rPr>
              <a:t>g </a:t>
            </a:r>
            <a:r>
              <a:rPr sz="2400" spc="-240" dirty="0">
                <a:latin typeface="DejaVu Sans"/>
                <a:cs typeface="DejaVu Sans"/>
              </a:rPr>
              <a:t>po </a:t>
            </a:r>
            <a:r>
              <a:rPr sz="2400" spc="-270" dirty="0">
                <a:latin typeface="DejaVu Sans"/>
                <a:cs typeface="DejaVu Sans"/>
              </a:rPr>
              <a:t>once </a:t>
            </a:r>
            <a:r>
              <a:rPr sz="2400" spc="-180" dirty="0">
                <a:latin typeface="DejaVu Sans"/>
                <a:cs typeface="DejaVu Sans"/>
              </a:rPr>
              <a:t>or </a:t>
            </a:r>
            <a:r>
              <a:rPr sz="2400" spc="-275" dirty="0">
                <a:latin typeface="DejaVu Sans"/>
                <a:cs typeface="DejaVu Sans"/>
              </a:rPr>
              <a:t>doxycycline </a:t>
            </a:r>
            <a:r>
              <a:rPr sz="2400" spc="-315" dirty="0">
                <a:latin typeface="DejaVu Sans"/>
                <a:cs typeface="DejaVu Sans"/>
              </a:rPr>
              <a:t>100 </a:t>
            </a:r>
            <a:r>
              <a:rPr sz="2400" spc="-409" dirty="0">
                <a:latin typeface="DejaVu Sans"/>
                <a:cs typeface="DejaVu Sans"/>
              </a:rPr>
              <a:t>mg </a:t>
            </a:r>
            <a:r>
              <a:rPr sz="2400" spc="-240" dirty="0">
                <a:latin typeface="DejaVu Sans"/>
                <a:cs typeface="DejaVu Sans"/>
              </a:rPr>
              <a:t>po </a:t>
            </a:r>
            <a:r>
              <a:rPr sz="2400" spc="-220" dirty="0">
                <a:latin typeface="DejaVu Sans"/>
                <a:cs typeface="DejaVu Sans"/>
              </a:rPr>
              <a:t>bid </a:t>
            </a:r>
            <a:r>
              <a:rPr sz="2400" spc="-180" dirty="0">
                <a:latin typeface="DejaVu Sans"/>
                <a:cs typeface="DejaVu Sans"/>
              </a:rPr>
              <a:t>for </a:t>
            </a:r>
            <a:r>
              <a:rPr sz="2400" spc="-315" dirty="0">
                <a:latin typeface="DejaVu Sans"/>
                <a:cs typeface="DejaVu Sans"/>
              </a:rPr>
              <a:t>7</a:t>
            </a:r>
            <a:r>
              <a:rPr sz="2400" spc="-395" dirty="0">
                <a:latin typeface="DejaVu Sans"/>
                <a:cs typeface="DejaVu Sans"/>
              </a:rPr>
              <a:t> </a:t>
            </a:r>
            <a:r>
              <a:rPr sz="2400" spc="-295" dirty="0">
                <a:latin typeface="DejaVu Sans"/>
                <a:cs typeface="DejaVu Sans"/>
              </a:rPr>
              <a:t>days.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b="1" spc="-380" dirty="0">
                <a:latin typeface="DejaVu Sans"/>
                <a:cs typeface="DejaVu Sans"/>
              </a:rPr>
              <a:t>Cystitis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ts val="2740"/>
              </a:lnSpc>
              <a:spcBef>
                <a:spcPts val="1105"/>
              </a:spcBef>
            </a:pPr>
            <a:r>
              <a:rPr sz="2400" spc="-200" dirty="0">
                <a:latin typeface="DejaVu Sans"/>
                <a:cs typeface="DejaVu Sans"/>
              </a:rPr>
              <a:t>First-line </a:t>
            </a:r>
            <a:r>
              <a:rPr sz="2400" spc="-245" dirty="0">
                <a:latin typeface="DejaVu Sans"/>
                <a:cs typeface="DejaVu Sans"/>
              </a:rPr>
              <a:t>treatment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260" dirty="0">
                <a:latin typeface="DejaVu Sans"/>
                <a:cs typeface="DejaVu Sans"/>
              </a:rPr>
              <a:t>uncomplicated </a:t>
            </a:r>
            <a:r>
              <a:rPr sz="2400" spc="-229" dirty="0">
                <a:latin typeface="DejaVu Sans"/>
                <a:cs typeface="DejaVu Sans"/>
              </a:rPr>
              <a:t>cystitis </a:t>
            </a:r>
            <a:r>
              <a:rPr sz="2400" spc="-215" dirty="0">
                <a:latin typeface="DejaVu Sans"/>
                <a:cs typeface="DejaVu Sans"/>
              </a:rPr>
              <a:t>is </a:t>
            </a:r>
            <a:r>
              <a:rPr sz="2400" spc="-204" dirty="0">
                <a:latin typeface="DejaVu Sans"/>
                <a:cs typeface="DejaVu Sans"/>
              </a:rPr>
              <a:t>nitrofurantoin </a:t>
            </a:r>
            <a:r>
              <a:rPr sz="2400" spc="-315" dirty="0">
                <a:latin typeface="DejaVu Sans"/>
                <a:cs typeface="DejaVu Sans"/>
              </a:rPr>
              <a:t>100 </a:t>
            </a:r>
            <a:r>
              <a:rPr sz="2400" spc="-409" dirty="0">
                <a:latin typeface="DejaVu Sans"/>
                <a:cs typeface="DejaVu Sans"/>
              </a:rPr>
              <a:t>mg </a:t>
            </a:r>
            <a:r>
              <a:rPr sz="2400" spc="-235" dirty="0">
                <a:latin typeface="DejaVu Sans"/>
                <a:cs typeface="DejaVu Sans"/>
              </a:rPr>
              <a:t>po </a:t>
            </a:r>
            <a:r>
              <a:rPr sz="2400" spc="-220" dirty="0">
                <a:latin typeface="DejaVu Sans"/>
                <a:cs typeface="DejaVu Sans"/>
              </a:rPr>
              <a:t>bid</a:t>
            </a:r>
            <a:r>
              <a:rPr sz="2400" spc="-455" dirty="0">
                <a:latin typeface="DejaVu Sans"/>
                <a:cs typeface="DejaVu Sans"/>
              </a:rPr>
              <a:t> </a:t>
            </a:r>
            <a:r>
              <a:rPr sz="2400" spc="-180" dirty="0">
                <a:latin typeface="DejaVu Sans"/>
                <a:cs typeface="DejaVu Sans"/>
              </a:rPr>
              <a:t>for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ts val="2740"/>
              </a:lnSpc>
            </a:pPr>
            <a:r>
              <a:rPr sz="2400" spc="-315" dirty="0">
                <a:latin typeface="DejaVu Sans"/>
                <a:cs typeface="DejaVu Sans"/>
              </a:rPr>
              <a:t>3 </a:t>
            </a:r>
            <a:r>
              <a:rPr sz="2400" spc="-330" dirty="0">
                <a:latin typeface="DejaVu Sans"/>
                <a:cs typeface="DejaVu Sans"/>
              </a:rPr>
              <a:t>days </a:t>
            </a:r>
            <a:r>
              <a:rPr sz="2400" spc="-160" dirty="0">
                <a:latin typeface="DejaVu Sans"/>
                <a:cs typeface="DejaVu Sans"/>
              </a:rPr>
              <a:t>(it </a:t>
            </a:r>
            <a:r>
              <a:rPr sz="2400" spc="-215" dirty="0">
                <a:latin typeface="DejaVu Sans"/>
                <a:cs typeface="DejaVu Sans"/>
              </a:rPr>
              <a:t>is </a:t>
            </a:r>
            <a:r>
              <a:rPr sz="2400" spc="-245" dirty="0">
                <a:latin typeface="DejaVu Sans"/>
                <a:cs typeface="DejaVu Sans"/>
              </a:rPr>
              <a:t>contraindicated </a:t>
            </a:r>
            <a:r>
              <a:rPr sz="2400" spc="-114" dirty="0">
                <a:latin typeface="DejaVu Sans"/>
                <a:cs typeface="DejaVu Sans"/>
              </a:rPr>
              <a:t>if </a:t>
            </a:r>
            <a:r>
              <a:rPr sz="2400" spc="-229" dirty="0">
                <a:latin typeface="DejaVu Sans"/>
                <a:cs typeface="DejaVu Sans"/>
              </a:rPr>
              <a:t>creatinine </a:t>
            </a:r>
            <a:r>
              <a:rPr sz="2400" spc="-265" dirty="0">
                <a:latin typeface="DejaVu Sans"/>
                <a:cs typeface="DejaVu Sans"/>
              </a:rPr>
              <a:t>clearance </a:t>
            </a:r>
            <a:r>
              <a:rPr sz="2400" spc="-215" dirty="0">
                <a:latin typeface="DejaVu Sans"/>
                <a:cs typeface="DejaVu Sans"/>
              </a:rPr>
              <a:t>is </a:t>
            </a:r>
            <a:r>
              <a:rPr sz="2400" spc="-819" dirty="0">
                <a:latin typeface="DejaVu Sans"/>
                <a:cs typeface="DejaVu Sans"/>
              </a:rPr>
              <a:t>&lt;</a:t>
            </a:r>
            <a:r>
              <a:rPr sz="2400" spc="-225" dirty="0">
                <a:latin typeface="DejaVu Sans"/>
                <a:cs typeface="DejaVu Sans"/>
              </a:rPr>
              <a:t> </a:t>
            </a:r>
            <a:r>
              <a:rPr sz="2400" spc="-320" dirty="0">
                <a:latin typeface="DejaVu Sans"/>
                <a:cs typeface="DejaVu Sans"/>
              </a:rPr>
              <a:t>60</a:t>
            </a:r>
            <a:r>
              <a:rPr sz="2400" spc="-204" dirty="0">
                <a:latin typeface="DejaVu Sans"/>
                <a:cs typeface="DejaVu Sans"/>
              </a:rPr>
              <a:t> </a:t>
            </a:r>
            <a:r>
              <a:rPr sz="2400" spc="-225" dirty="0">
                <a:latin typeface="DejaVu Sans"/>
                <a:cs typeface="DejaVu Sans"/>
              </a:rPr>
              <a:t>mL/min),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spc="-240" dirty="0">
                <a:latin typeface="DejaVu Sans"/>
                <a:cs typeface="DejaVu Sans"/>
              </a:rPr>
              <a:t>trimethoprim/sulfamethoxazole </a:t>
            </a:r>
            <a:r>
              <a:rPr sz="2400" spc="-204" dirty="0">
                <a:latin typeface="DejaVu Sans"/>
                <a:cs typeface="DejaVu Sans"/>
              </a:rPr>
              <a:t>(TMP/SMX) </a:t>
            </a:r>
            <a:r>
              <a:rPr sz="2400" spc="-254" dirty="0">
                <a:latin typeface="DejaVu Sans"/>
                <a:cs typeface="DejaVu Sans"/>
              </a:rPr>
              <a:t>160/800 </a:t>
            </a:r>
            <a:r>
              <a:rPr sz="2400" spc="-409" dirty="0">
                <a:latin typeface="DejaVu Sans"/>
                <a:cs typeface="DejaVu Sans"/>
              </a:rPr>
              <a:t>mg </a:t>
            </a:r>
            <a:r>
              <a:rPr sz="2400" spc="-240" dirty="0">
                <a:latin typeface="DejaVu Sans"/>
                <a:cs typeface="DejaVu Sans"/>
              </a:rPr>
              <a:t>po </a:t>
            </a:r>
            <a:r>
              <a:rPr sz="2400" spc="-220" dirty="0">
                <a:latin typeface="DejaVu Sans"/>
                <a:cs typeface="DejaVu Sans"/>
              </a:rPr>
              <a:t>bid </a:t>
            </a:r>
            <a:r>
              <a:rPr sz="2400" spc="-180" dirty="0">
                <a:latin typeface="DejaVu Sans"/>
                <a:cs typeface="DejaVu Sans"/>
              </a:rPr>
              <a:t>for </a:t>
            </a:r>
            <a:r>
              <a:rPr sz="2400" spc="-315" dirty="0">
                <a:latin typeface="DejaVu Sans"/>
                <a:cs typeface="DejaVu Sans"/>
              </a:rPr>
              <a:t>3</a:t>
            </a:r>
            <a:r>
              <a:rPr sz="2400" spc="-425" dirty="0">
                <a:latin typeface="DejaVu Sans"/>
                <a:cs typeface="DejaVu Sans"/>
              </a:rPr>
              <a:t> </a:t>
            </a:r>
            <a:r>
              <a:rPr sz="2400" spc="-300" dirty="0">
                <a:latin typeface="DejaVu Sans"/>
                <a:cs typeface="DejaVu Sans"/>
              </a:rPr>
              <a:t>days,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07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0713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0"/>
              </a:spcBef>
            </a:pPr>
            <a:r>
              <a:rPr sz="7200" spc="-869" dirty="0"/>
              <a:t>Management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1097280" y="1845564"/>
            <a:ext cx="10058400" cy="4023360"/>
          </a:xfrm>
          <a:prstGeom prst="rect">
            <a:avLst/>
          </a:prstGeom>
          <a:ln w="15240">
            <a:solidFill>
              <a:srgbClr val="BC5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205"/>
              </a:lnSpc>
            </a:pPr>
            <a:r>
              <a:rPr sz="2000" b="1" spc="-335" dirty="0">
                <a:latin typeface="DejaVu Sans"/>
                <a:cs typeface="DejaVu Sans"/>
              </a:rPr>
              <a:t>Acute</a:t>
            </a:r>
            <a:r>
              <a:rPr sz="2000" b="1" spc="-260" dirty="0">
                <a:latin typeface="DejaVu Sans"/>
                <a:cs typeface="DejaVu Sans"/>
              </a:rPr>
              <a:t> </a:t>
            </a:r>
            <a:r>
              <a:rPr sz="2000" b="1" spc="-310" dirty="0">
                <a:latin typeface="DejaVu Sans"/>
                <a:cs typeface="DejaVu Sans"/>
              </a:rPr>
              <a:t>pyelonephritis</a:t>
            </a:r>
            <a:endParaRPr sz="2000">
              <a:latin typeface="DejaVu Sans"/>
              <a:cs typeface="DejaVu Sans"/>
            </a:endParaRPr>
          </a:p>
          <a:p>
            <a:pPr marL="91440" marR="785495">
              <a:lnSpc>
                <a:spcPts val="1920"/>
              </a:lnSpc>
              <a:spcBef>
                <a:spcPts val="1385"/>
              </a:spcBef>
            </a:pPr>
            <a:r>
              <a:rPr sz="2000" spc="-170" dirty="0">
                <a:latin typeface="DejaVu Sans"/>
                <a:cs typeface="DejaVu Sans"/>
              </a:rPr>
              <a:t>Antibiotics </a:t>
            </a:r>
            <a:r>
              <a:rPr sz="2000" spc="-220" dirty="0">
                <a:latin typeface="DejaVu Sans"/>
                <a:cs typeface="DejaVu Sans"/>
              </a:rPr>
              <a:t>are </a:t>
            </a:r>
            <a:r>
              <a:rPr sz="2000" spc="-185" dirty="0">
                <a:latin typeface="DejaVu Sans"/>
                <a:cs typeface="DejaVu Sans"/>
              </a:rPr>
              <a:t>required. </a:t>
            </a:r>
            <a:r>
              <a:rPr sz="2000" spc="-190" dirty="0">
                <a:latin typeface="DejaVu Sans"/>
                <a:cs typeface="DejaVu Sans"/>
              </a:rPr>
              <a:t>Outpatient </a:t>
            </a:r>
            <a:r>
              <a:rPr sz="2000" spc="-210" dirty="0">
                <a:latin typeface="DejaVu Sans"/>
                <a:cs typeface="DejaVu Sans"/>
              </a:rPr>
              <a:t>treatment </a:t>
            </a:r>
            <a:r>
              <a:rPr sz="2000" spc="-160" dirty="0">
                <a:latin typeface="DejaVu Sans"/>
                <a:cs typeface="DejaVu Sans"/>
              </a:rPr>
              <a:t>with </a:t>
            </a:r>
            <a:r>
              <a:rPr sz="2000" spc="-180" dirty="0">
                <a:latin typeface="DejaVu Sans"/>
                <a:cs typeface="DejaVu Sans"/>
              </a:rPr>
              <a:t>oral </a:t>
            </a:r>
            <a:r>
              <a:rPr sz="2000" spc="-175" dirty="0">
                <a:latin typeface="DejaVu Sans"/>
                <a:cs typeface="DejaVu Sans"/>
              </a:rPr>
              <a:t>antibiotics </a:t>
            </a:r>
            <a:r>
              <a:rPr sz="2000" spc="-180" dirty="0">
                <a:latin typeface="DejaVu Sans"/>
                <a:cs typeface="DejaVu Sans"/>
              </a:rPr>
              <a:t>is </a:t>
            </a:r>
            <a:r>
              <a:rPr sz="2000" spc="-200" dirty="0">
                <a:latin typeface="DejaVu Sans"/>
                <a:cs typeface="DejaVu Sans"/>
              </a:rPr>
              <a:t>possible </a:t>
            </a:r>
            <a:r>
              <a:rPr sz="2000" spc="-95" dirty="0">
                <a:latin typeface="DejaVu Sans"/>
                <a:cs typeface="DejaVu Sans"/>
              </a:rPr>
              <a:t>if </a:t>
            </a:r>
            <a:r>
              <a:rPr sz="2000" spc="-155" dirty="0">
                <a:latin typeface="DejaVu Sans"/>
                <a:cs typeface="DejaVu Sans"/>
              </a:rPr>
              <a:t>all </a:t>
            </a:r>
            <a:r>
              <a:rPr sz="2000" spc="-135" dirty="0">
                <a:latin typeface="DejaVu Sans"/>
                <a:cs typeface="DejaVu Sans"/>
              </a:rPr>
              <a:t>of </a:t>
            </a:r>
            <a:r>
              <a:rPr sz="2000" spc="-190" dirty="0">
                <a:latin typeface="DejaVu Sans"/>
                <a:cs typeface="DejaVu Sans"/>
              </a:rPr>
              <a:t>the  </a:t>
            </a:r>
            <a:r>
              <a:rPr sz="2000" spc="-175" dirty="0">
                <a:latin typeface="DejaVu Sans"/>
                <a:cs typeface="DejaVu Sans"/>
              </a:rPr>
              <a:t>following </a:t>
            </a:r>
            <a:r>
              <a:rPr sz="2000" spc="-170" dirty="0">
                <a:latin typeface="DejaVu Sans"/>
                <a:cs typeface="DejaVu Sans"/>
              </a:rPr>
              <a:t>criteria </a:t>
            </a:r>
            <a:r>
              <a:rPr sz="2000" spc="-220" dirty="0">
                <a:latin typeface="DejaVu Sans"/>
                <a:cs typeface="DejaVu Sans"/>
              </a:rPr>
              <a:t>are</a:t>
            </a:r>
            <a:r>
              <a:rPr sz="2000" spc="-190" dirty="0">
                <a:latin typeface="DejaVu Sans"/>
                <a:cs typeface="DejaVu Sans"/>
              </a:rPr>
              <a:t> satisfied:</a:t>
            </a:r>
            <a:endParaRPr sz="2000">
              <a:latin typeface="DejaVu Sans"/>
              <a:cs typeface="DejaVu Sans"/>
            </a:endParaRPr>
          </a:p>
          <a:p>
            <a:pPr marL="91440" marR="6138545">
              <a:lnSpc>
                <a:spcPct val="138500"/>
              </a:lnSpc>
              <a:spcBef>
                <a:spcPts val="10"/>
              </a:spcBef>
            </a:pPr>
            <a:r>
              <a:rPr sz="2000" spc="-200" dirty="0">
                <a:latin typeface="DejaVu Sans"/>
                <a:cs typeface="DejaVu Sans"/>
              </a:rPr>
              <a:t>Patients </a:t>
            </a:r>
            <a:r>
              <a:rPr sz="2000" spc="-220" dirty="0">
                <a:latin typeface="DejaVu Sans"/>
                <a:cs typeface="DejaVu Sans"/>
              </a:rPr>
              <a:t>are </a:t>
            </a:r>
            <a:r>
              <a:rPr sz="2000" spc="-240" dirty="0">
                <a:latin typeface="DejaVu Sans"/>
                <a:cs typeface="DejaVu Sans"/>
              </a:rPr>
              <a:t>expected </a:t>
            </a:r>
            <a:r>
              <a:rPr sz="2000" spc="-150" dirty="0">
                <a:latin typeface="DejaVu Sans"/>
                <a:cs typeface="DejaVu Sans"/>
              </a:rPr>
              <a:t>to </a:t>
            </a:r>
            <a:r>
              <a:rPr sz="2000" spc="-225" dirty="0">
                <a:latin typeface="DejaVu Sans"/>
                <a:cs typeface="DejaVu Sans"/>
              </a:rPr>
              <a:t>be </a:t>
            </a:r>
            <a:r>
              <a:rPr sz="2000" spc="-210" dirty="0">
                <a:latin typeface="DejaVu Sans"/>
                <a:cs typeface="DejaVu Sans"/>
              </a:rPr>
              <a:t>adherent  </a:t>
            </a:r>
            <a:r>
              <a:rPr sz="2000" spc="-200" dirty="0">
                <a:latin typeface="DejaVu Sans"/>
                <a:cs typeface="DejaVu Sans"/>
              </a:rPr>
              <a:t>Patients </a:t>
            </a:r>
            <a:r>
              <a:rPr sz="2000" spc="-220" dirty="0">
                <a:latin typeface="DejaVu Sans"/>
                <a:cs typeface="DejaVu Sans"/>
              </a:rPr>
              <a:t>are</a:t>
            </a:r>
            <a:r>
              <a:rPr sz="2000" spc="-145" dirty="0">
                <a:latin typeface="DejaVu Sans"/>
                <a:cs typeface="DejaVu Sans"/>
              </a:rPr>
              <a:t> </a:t>
            </a:r>
            <a:r>
              <a:rPr sz="2000" spc="-225" dirty="0">
                <a:latin typeface="DejaVu Sans"/>
                <a:cs typeface="DejaVu Sans"/>
              </a:rPr>
              <a:t>immunocompetent</a:t>
            </a:r>
            <a:endParaRPr sz="2000">
              <a:latin typeface="DejaVu Sans"/>
              <a:cs typeface="DejaVu Sans"/>
            </a:endParaRPr>
          </a:p>
          <a:p>
            <a:pPr marL="91440">
              <a:lnSpc>
                <a:spcPct val="100000"/>
              </a:lnSpc>
              <a:spcBef>
                <a:spcPts val="919"/>
              </a:spcBef>
            </a:pPr>
            <a:r>
              <a:rPr sz="2000" spc="-200" dirty="0">
                <a:latin typeface="DejaVu Sans"/>
                <a:cs typeface="DejaVu Sans"/>
              </a:rPr>
              <a:t>Patients </a:t>
            </a:r>
            <a:r>
              <a:rPr sz="2000" spc="-270" dirty="0">
                <a:latin typeface="DejaVu Sans"/>
                <a:cs typeface="DejaVu Sans"/>
              </a:rPr>
              <a:t>have </a:t>
            </a:r>
            <a:r>
              <a:rPr sz="2000" spc="-195" dirty="0">
                <a:latin typeface="DejaVu Sans"/>
                <a:cs typeface="DejaVu Sans"/>
              </a:rPr>
              <a:t>no </a:t>
            </a:r>
            <a:r>
              <a:rPr sz="2000" spc="-250" dirty="0">
                <a:latin typeface="DejaVu Sans"/>
                <a:cs typeface="DejaVu Sans"/>
              </a:rPr>
              <a:t>nausea </a:t>
            </a:r>
            <a:r>
              <a:rPr sz="2000" spc="-150" dirty="0">
                <a:latin typeface="DejaVu Sans"/>
                <a:cs typeface="DejaVu Sans"/>
              </a:rPr>
              <a:t>or </a:t>
            </a:r>
            <a:r>
              <a:rPr sz="2000" spc="-215" dirty="0">
                <a:latin typeface="DejaVu Sans"/>
                <a:cs typeface="DejaVu Sans"/>
              </a:rPr>
              <a:t>vomiting </a:t>
            </a:r>
            <a:r>
              <a:rPr sz="2000" spc="-150" dirty="0">
                <a:latin typeface="DejaVu Sans"/>
                <a:cs typeface="DejaVu Sans"/>
              </a:rPr>
              <a:t>or </a:t>
            </a:r>
            <a:r>
              <a:rPr sz="2000" spc="-225" dirty="0">
                <a:latin typeface="DejaVu Sans"/>
                <a:cs typeface="DejaVu Sans"/>
              </a:rPr>
              <a:t>evidence </a:t>
            </a:r>
            <a:r>
              <a:rPr sz="2000" spc="-135" dirty="0">
                <a:latin typeface="DejaVu Sans"/>
                <a:cs typeface="DejaVu Sans"/>
              </a:rPr>
              <a:t>of </a:t>
            </a:r>
            <a:r>
              <a:rPr sz="2000" spc="-235" dirty="0">
                <a:latin typeface="DejaVu Sans"/>
                <a:cs typeface="DejaVu Sans"/>
              </a:rPr>
              <a:t>volume </a:t>
            </a:r>
            <a:r>
              <a:rPr sz="2000" spc="-180" dirty="0">
                <a:latin typeface="DejaVu Sans"/>
                <a:cs typeface="DejaVu Sans"/>
              </a:rPr>
              <a:t>depletion </a:t>
            </a:r>
            <a:r>
              <a:rPr sz="2000" spc="-150" dirty="0">
                <a:latin typeface="DejaVu Sans"/>
                <a:cs typeface="DejaVu Sans"/>
              </a:rPr>
              <a:t>or</a:t>
            </a:r>
            <a:r>
              <a:rPr sz="2000" spc="-10" dirty="0">
                <a:latin typeface="DejaVu Sans"/>
                <a:cs typeface="DejaVu Sans"/>
              </a:rPr>
              <a:t> </a:t>
            </a:r>
            <a:r>
              <a:rPr sz="2000" spc="-215" dirty="0">
                <a:latin typeface="DejaVu Sans"/>
                <a:cs typeface="DejaVu Sans"/>
              </a:rPr>
              <a:t>septicemia</a:t>
            </a:r>
            <a:endParaRPr sz="2000">
              <a:latin typeface="DejaVu Sans"/>
              <a:cs typeface="DejaVu Sans"/>
            </a:endParaRPr>
          </a:p>
          <a:p>
            <a:pPr marL="91440">
              <a:lnSpc>
                <a:spcPct val="100000"/>
              </a:lnSpc>
              <a:spcBef>
                <a:spcPts val="915"/>
              </a:spcBef>
            </a:pPr>
            <a:r>
              <a:rPr sz="2000" spc="-200" dirty="0">
                <a:latin typeface="DejaVu Sans"/>
                <a:cs typeface="DejaVu Sans"/>
              </a:rPr>
              <a:t>Patients </a:t>
            </a:r>
            <a:r>
              <a:rPr sz="2000" spc="-265" dirty="0">
                <a:latin typeface="DejaVu Sans"/>
                <a:cs typeface="DejaVu Sans"/>
              </a:rPr>
              <a:t>have </a:t>
            </a:r>
            <a:r>
              <a:rPr sz="2000" spc="-195" dirty="0">
                <a:latin typeface="DejaVu Sans"/>
                <a:cs typeface="DejaVu Sans"/>
              </a:rPr>
              <a:t>no </a:t>
            </a:r>
            <a:r>
              <a:rPr sz="2000" spc="-200" dirty="0">
                <a:latin typeface="DejaVu Sans"/>
                <a:cs typeface="DejaVu Sans"/>
              </a:rPr>
              <a:t>factors </a:t>
            </a:r>
            <a:r>
              <a:rPr sz="2000" spc="-240" dirty="0">
                <a:latin typeface="DejaVu Sans"/>
                <a:cs typeface="DejaVu Sans"/>
              </a:rPr>
              <a:t>suggesting </a:t>
            </a:r>
            <a:r>
              <a:rPr sz="2000" spc="-215" dirty="0">
                <a:latin typeface="DejaVu Sans"/>
                <a:cs typeface="DejaVu Sans"/>
              </a:rPr>
              <a:t>complicated</a:t>
            </a:r>
            <a:r>
              <a:rPr sz="2000" spc="-10" dirty="0">
                <a:latin typeface="DejaVu Sans"/>
                <a:cs typeface="DejaVu Sans"/>
              </a:rPr>
              <a:t> </a:t>
            </a:r>
            <a:r>
              <a:rPr sz="2000" spc="-175" dirty="0">
                <a:latin typeface="DejaVu Sans"/>
                <a:cs typeface="DejaVu Sans"/>
              </a:rPr>
              <a:t>UTI</a:t>
            </a:r>
            <a:endParaRPr sz="2000">
              <a:latin typeface="DejaVu Sans"/>
              <a:cs typeface="DejaVu Sans"/>
            </a:endParaRPr>
          </a:p>
          <a:p>
            <a:pPr marL="91440">
              <a:lnSpc>
                <a:spcPct val="100000"/>
              </a:lnSpc>
              <a:spcBef>
                <a:spcPts val="925"/>
              </a:spcBef>
            </a:pPr>
            <a:r>
              <a:rPr sz="2000" spc="-200" dirty="0">
                <a:latin typeface="DejaVu Sans"/>
                <a:cs typeface="DejaVu Sans"/>
              </a:rPr>
              <a:t>Ciprofloxacin </a:t>
            </a:r>
            <a:r>
              <a:rPr sz="2000" spc="-260" dirty="0">
                <a:latin typeface="DejaVu Sans"/>
                <a:cs typeface="DejaVu Sans"/>
              </a:rPr>
              <a:t>500 </a:t>
            </a:r>
            <a:r>
              <a:rPr sz="2000" spc="-340" dirty="0">
                <a:latin typeface="DejaVu Sans"/>
                <a:cs typeface="DejaVu Sans"/>
              </a:rPr>
              <a:t>mg </a:t>
            </a:r>
            <a:r>
              <a:rPr sz="2000" spc="-195" dirty="0">
                <a:latin typeface="DejaVu Sans"/>
                <a:cs typeface="DejaVu Sans"/>
              </a:rPr>
              <a:t>po </a:t>
            </a:r>
            <a:r>
              <a:rPr sz="2000" spc="-180" dirty="0">
                <a:latin typeface="DejaVu Sans"/>
                <a:cs typeface="DejaVu Sans"/>
              </a:rPr>
              <a:t>bid </a:t>
            </a:r>
            <a:r>
              <a:rPr sz="2000" spc="-145" dirty="0">
                <a:latin typeface="DejaVu Sans"/>
                <a:cs typeface="DejaVu Sans"/>
              </a:rPr>
              <a:t>for </a:t>
            </a:r>
            <a:r>
              <a:rPr sz="2000" spc="-260" dirty="0">
                <a:latin typeface="DejaVu Sans"/>
                <a:cs typeface="DejaVu Sans"/>
              </a:rPr>
              <a:t>7</a:t>
            </a:r>
            <a:r>
              <a:rPr sz="2000" spc="-340" dirty="0">
                <a:latin typeface="DejaVu Sans"/>
                <a:cs typeface="DejaVu Sans"/>
              </a:rPr>
              <a:t> </a:t>
            </a:r>
            <a:r>
              <a:rPr sz="2000" spc="-275" dirty="0">
                <a:latin typeface="DejaVu Sans"/>
                <a:cs typeface="DejaVu Sans"/>
              </a:rPr>
              <a:t>days</a:t>
            </a:r>
            <a:endParaRPr sz="2000">
              <a:latin typeface="DejaVu Sans"/>
              <a:cs typeface="DejaVu Sans"/>
            </a:endParaRPr>
          </a:p>
          <a:p>
            <a:pPr marL="91440" marR="360045">
              <a:lnSpc>
                <a:spcPts val="1920"/>
              </a:lnSpc>
              <a:spcBef>
                <a:spcPts val="1390"/>
              </a:spcBef>
            </a:pPr>
            <a:r>
              <a:rPr sz="2000" spc="-210" dirty="0">
                <a:latin typeface="DejaVu Sans"/>
                <a:cs typeface="DejaVu Sans"/>
              </a:rPr>
              <a:t>A </a:t>
            </a:r>
            <a:r>
              <a:rPr sz="2000" spc="-229" dirty="0">
                <a:latin typeface="DejaVu Sans"/>
                <a:cs typeface="DejaVu Sans"/>
              </a:rPr>
              <a:t>2nd </a:t>
            </a:r>
            <a:r>
              <a:rPr sz="2000" spc="-165" dirty="0">
                <a:latin typeface="DejaVu Sans"/>
                <a:cs typeface="DejaVu Sans"/>
              </a:rPr>
              <a:t>option </a:t>
            </a:r>
            <a:r>
              <a:rPr sz="2000" spc="-180" dirty="0">
                <a:latin typeface="DejaVu Sans"/>
                <a:cs typeface="DejaVu Sans"/>
              </a:rPr>
              <a:t>is </a:t>
            </a:r>
            <a:r>
              <a:rPr sz="2000" spc="-210" dirty="0">
                <a:latin typeface="DejaVu Sans"/>
                <a:cs typeface="DejaVu Sans"/>
              </a:rPr>
              <a:t>usually </a:t>
            </a:r>
            <a:r>
              <a:rPr sz="2000" spc="-200" dirty="0">
                <a:latin typeface="DejaVu Sans"/>
                <a:cs typeface="DejaVu Sans"/>
              </a:rPr>
              <a:t>trimethoprim/sulfamethoxazole </a:t>
            </a:r>
            <a:r>
              <a:rPr sz="2000" spc="-170" dirty="0">
                <a:latin typeface="DejaVu Sans"/>
                <a:cs typeface="DejaVu Sans"/>
              </a:rPr>
              <a:t>(TMP/SMX) </a:t>
            </a:r>
            <a:r>
              <a:rPr sz="2000" spc="-204" dirty="0">
                <a:latin typeface="DejaVu Sans"/>
                <a:cs typeface="DejaVu Sans"/>
              </a:rPr>
              <a:t>160/800 </a:t>
            </a:r>
            <a:r>
              <a:rPr sz="2000" spc="-340" dirty="0">
                <a:latin typeface="DejaVu Sans"/>
                <a:cs typeface="DejaVu Sans"/>
              </a:rPr>
              <a:t>mg </a:t>
            </a:r>
            <a:r>
              <a:rPr sz="2000" spc="-195" dirty="0">
                <a:latin typeface="DejaVu Sans"/>
                <a:cs typeface="DejaVu Sans"/>
              </a:rPr>
              <a:t>po </a:t>
            </a:r>
            <a:r>
              <a:rPr sz="2000" spc="-180" dirty="0">
                <a:latin typeface="DejaVu Sans"/>
                <a:cs typeface="DejaVu Sans"/>
              </a:rPr>
              <a:t>bid </a:t>
            </a:r>
            <a:r>
              <a:rPr sz="2000" spc="-145" dirty="0">
                <a:latin typeface="DejaVu Sans"/>
                <a:cs typeface="DejaVu Sans"/>
              </a:rPr>
              <a:t>for </a:t>
            </a:r>
            <a:r>
              <a:rPr sz="2000" spc="-260" dirty="0">
                <a:latin typeface="DejaVu Sans"/>
                <a:cs typeface="DejaVu Sans"/>
              </a:rPr>
              <a:t>14  </a:t>
            </a:r>
            <a:r>
              <a:rPr sz="2000" spc="-245" dirty="0">
                <a:latin typeface="DejaVu Sans"/>
                <a:cs typeface="DejaVu Sans"/>
              </a:rPr>
              <a:t>days.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618744"/>
            <a:ext cx="10058400" cy="5250180"/>
          </a:xfrm>
          <a:custGeom>
            <a:avLst/>
            <a:gdLst/>
            <a:ahLst/>
            <a:cxnLst/>
            <a:rect l="l" t="t" r="r" b="b"/>
            <a:pathLst>
              <a:path w="10058400" h="5250180">
                <a:moveTo>
                  <a:pt x="0" y="5250180"/>
                </a:moveTo>
                <a:lnTo>
                  <a:pt x="10058400" y="5250180"/>
                </a:lnTo>
                <a:lnTo>
                  <a:pt x="10058400" y="0"/>
                </a:lnTo>
                <a:lnTo>
                  <a:pt x="0" y="0"/>
                </a:lnTo>
                <a:lnTo>
                  <a:pt x="0" y="525018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4612" y="894181"/>
            <a:ext cx="6602095" cy="2123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105"/>
              </a:spcBef>
            </a:pPr>
            <a:r>
              <a:rPr sz="3800" b="1" spc="-580" dirty="0">
                <a:latin typeface="DejaVu Sans"/>
                <a:cs typeface="DejaVu Sans"/>
              </a:rPr>
              <a:t>Alternative </a:t>
            </a:r>
            <a:r>
              <a:rPr sz="3800" b="1" spc="-730" dirty="0">
                <a:latin typeface="DejaVu Sans"/>
                <a:cs typeface="DejaVu Sans"/>
              </a:rPr>
              <a:t>management  </a:t>
            </a:r>
            <a:r>
              <a:rPr sz="3800" spc="-395" dirty="0">
                <a:latin typeface="DejaVu Sans"/>
                <a:cs typeface="DejaVu Sans"/>
              </a:rPr>
              <a:t>cranberry </a:t>
            </a:r>
            <a:r>
              <a:rPr sz="3800" spc="-409" dirty="0">
                <a:latin typeface="DejaVu Sans"/>
                <a:cs typeface="DejaVu Sans"/>
              </a:rPr>
              <a:t>concentrates </a:t>
            </a:r>
            <a:r>
              <a:rPr sz="3800" spc="-265" dirty="0">
                <a:latin typeface="DejaVu Sans"/>
                <a:cs typeface="DejaVu Sans"/>
              </a:rPr>
              <a:t>: </a:t>
            </a:r>
            <a:r>
              <a:rPr sz="3800" spc="-280" dirty="0">
                <a:latin typeface="DejaVu Sans"/>
                <a:cs typeface="DejaVu Sans"/>
              </a:rPr>
              <a:t>for</a:t>
            </a:r>
            <a:r>
              <a:rPr sz="3800" spc="-385" dirty="0">
                <a:latin typeface="DejaVu Sans"/>
                <a:cs typeface="DejaVu Sans"/>
              </a:rPr>
              <a:t> </a:t>
            </a:r>
            <a:r>
              <a:rPr sz="3800" spc="-345" dirty="0">
                <a:latin typeface="DejaVu Sans"/>
                <a:cs typeface="DejaVu Sans"/>
              </a:rPr>
              <a:t>adult  </a:t>
            </a:r>
            <a:r>
              <a:rPr sz="3800" spc="-405" dirty="0">
                <a:latin typeface="DejaVu Sans"/>
                <a:cs typeface="DejaVu Sans"/>
              </a:rPr>
              <a:t>Increase </a:t>
            </a:r>
            <a:r>
              <a:rPr sz="3800" spc="-275" dirty="0">
                <a:latin typeface="DejaVu Sans"/>
                <a:cs typeface="DejaVu Sans"/>
              </a:rPr>
              <a:t>fluid</a:t>
            </a:r>
            <a:r>
              <a:rPr sz="3800" spc="-310" dirty="0">
                <a:latin typeface="DejaVu Sans"/>
                <a:cs typeface="DejaVu Sans"/>
              </a:rPr>
              <a:t> </a:t>
            </a:r>
            <a:r>
              <a:rPr sz="3800" spc="-409" dirty="0">
                <a:latin typeface="DejaVu Sans"/>
                <a:cs typeface="DejaVu Sans"/>
              </a:rPr>
              <a:t>intake</a:t>
            </a:r>
            <a:endParaRPr sz="38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4612" y="3111754"/>
            <a:ext cx="395541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340" dirty="0">
                <a:latin typeface="DejaVu Sans"/>
                <a:cs typeface="DejaVu Sans"/>
              </a:rPr>
              <a:t>Ural </a:t>
            </a:r>
            <a:r>
              <a:rPr sz="3800" spc="-265" dirty="0">
                <a:latin typeface="DejaVu Sans"/>
                <a:cs typeface="DejaVu Sans"/>
              </a:rPr>
              <a:t>: </a:t>
            </a:r>
            <a:r>
              <a:rPr sz="3800" spc="-340" dirty="0">
                <a:latin typeface="DejaVu Sans"/>
                <a:cs typeface="DejaVu Sans"/>
              </a:rPr>
              <a:t>urine</a:t>
            </a:r>
            <a:r>
              <a:rPr sz="3800" spc="-490" dirty="0">
                <a:latin typeface="DejaVu Sans"/>
                <a:cs typeface="DejaVu Sans"/>
              </a:rPr>
              <a:t> </a:t>
            </a:r>
            <a:r>
              <a:rPr sz="3800" spc="-350" dirty="0">
                <a:latin typeface="DejaVu Sans"/>
                <a:cs typeface="DejaVu Sans"/>
              </a:rPr>
              <a:t>alkiniser</a:t>
            </a:r>
            <a:endParaRPr sz="3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0911" y="1802892"/>
            <a:ext cx="10058400" cy="231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0911" y="1802892"/>
            <a:ext cx="10058400" cy="231838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47815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3765"/>
              </a:spcBef>
            </a:pPr>
            <a:r>
              <a:rPr sz="7200" spc="-750" dirty="0"/>
              <a:t>Children</a:t>
            </a:r>
            <a:endParaRPr sz="7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3" y="328549"/>
          <a:ext cx="12042140" cy="554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8445"/>
                <a:gridCol w="4163695"/>
              </a:tblGrid>
              <a:tr h="510666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400" spc="-204" dirty="0">
                          <a:latin typeface="DejaVu Sans"/>
                          <a:cs typeface="DejaVu Sans"/>
                        </a:rPr>
                        <a:t>Antibiotics </a:t>
                      </a:r>
                      <a:r>
                        <a:rPr sz="2400" spc="-225" dirty="0">
                          <a:latin typeface="DejaVu Sans"/>
                          <a:cs typeface="DejaVu Sans"/>
                        </a:rPr>
                        <a:t>that </a:t>
                      </a:r>
                      <a:r>
                        <a:rPr sz="2400" spc="-305" dirty="0">
                          <a:latin typeface="DejaVu Sans"/>
                          <a:cs typeface="DejaVu Sans"/>
                        </a:rPr>
                        <a:t>can </a:t>
                      </a:r>
                      <a:r>
                        <a:rPr sz="2400" spc="-275" dirty="0">
                          <a:latin typeface="DejaVu Sans"/>
                          <a:cs typeface="DejaVu Sans"/>
                        </a:rPr>
                        <a:t>be </a:t>
                      </a:r>
                      <a:r>
                        <a:rPr sz="2400" spc="-285" dirty="0">
                          <a:latin typeface="DejaVu Sans"/>
                          <a:cs typeface="DejaVu Sans"/>
                        </a:rPr>
                        <a:t>used </a:t>
                      </a:r>
                      <a:r>
                        <a:rPr sz="2400" spc="-185" dirty="0">
                          <a:latin typeface="DejaVu Sans"/>
                          <a:cs typeface="DejaVu Sans"/>
                        </a:rPr>
                        <a:t>to </a:t>
                      </a:r>
                      <a:r>
                        <a:rPr sz="2400" spc="-220" dirty="0">
                          <a:latin typeface="DejaVu Sans"/>
                          <a:cs typeface="DejaVu Sans"/>
                        </a:rPr>
                        <a:t>treat </a:t>
                      </a:r>
                      <a:r>
                        <a:rPr sz="2400" spc="-215" dirty="0">
                          <a:latin typeface="DejaVu Sans"/>
                          <a:cs typeface="DejaVu Sans"/>
                        </a:rPr>
                        <a:t>UTI </a:t>
                      </a:r>
                      <a:r>
                        <a:rPr sz="2400" spc="-190" dirty="0">
                          <a:latin typeface="DejaVu Sans"/>
                          <a:cs typeface="DejaVu Sans"/>
                        </a:rPr>
                        <a:t>in</a:t>
                      </a:r>
                      <a:r>
                        <a:rPr sz="2400" spc="-16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225" dirty="0">
                          <a:latin typeface="DejaVu Sans"/>
                          <a:cs typeface="DejaVu Sans"/>
                        </a:rPr>
                        <a:t>children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400" spc="-254" dirty="0">
                          <a:latin typeface="DejaVu Sans"/>
                          <a:cs typeface="DejaVu Sans"/>
                        </a:rPr>
                        <a:t>Therapeutic</a:t>
                      </a:r>
                      <a:r>
                        <a:rPr sz="2400" spc="-229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270" dirty="0">
                          <a:latin typeface="DejaVu Sans"/>
                          <a:cs typeface="DejaVu Sans"/>
                        </a:rPr>
                        <a:t>dose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marL="8890">
                        <a:lnSpc>
                          <a:spcPts val="2765"/>
                        </a:lnSpc>
                      </a:pPr>
                      <a:r>
                        <a:rPr sz="2400" spc="-250" dirty="0">
                          <a:latin typeface="DejaVu Sans"/>
                          <a:cs typeface="DejaVu Sans"/>
                        </a:rPr>
                        <a:t>Trimethoprim</a:t>
                      </a:r>
                      <a:r>
                        <a:rPr sz="2400" spc="-24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195" dirty="0">
                          <a:latin typeface="DejaVu Sans"/>
                          <a:cs typeface="DejaVu Sans"/>
                        </a:rPr>
                        <a:t>(TMP)</a:t>
                      </a:r>
                      <a:endParaRPr sz="2400">
                        <a:latin typeface="DejaVu Sans"/>
                        <a:cs typeface="DejaVu Sans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400" spc="-235" dirty="0">
                          <a:latin typeface="DejaVu Sans"/>
                          <a:cs typeface="DejaVu Sans"/>
                        </a:rPr>
                        <a:t>‘Alprim’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indent="-107950">
                        <a:lnSpc>
                          <a:spcPts val="2765"/>
                        </a:lnSpc>
                        <a:buSzPct val="95833"/>
                        <a:buChar char="•"/>
                        <a:tabLst>
                          <a:tab pos="118110" algn="l"/>
                        </a:tabLst>
                      </a:pPr>
                      <a:r>
                        <a:rPr sz="2400" spc="-315" dirty="0">
                          <a:latin typeface="DejaVu Sans"/>
                          <a:cs typeface="DejaVu Sans"/>
                        </a:rPr>
                        <a:t>4 </a:t>
                      </a:r>
                      <a:r>
                        <a:rPr sz="2400" spc="-265" dirty="0">
                          <a:latin typeface="DejaVu Sans"/>
                          <a:cs typeface="DejaVu Sans"/>
                        </a:rPr>
                        <a:t>mg/kg</a:t>
                      </a:r>
                      <a:r>
                        <a:rPr sz="2400" spc="-17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360" dirty="0">
                          <a:latin typeface="DejaVu Sans"/>
                          <a:cs typeface="DejaVu Sans"/>
                        </a:rPr>
                        <a:t>BD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2400" spc="-229" dirty="0">
                          <a:latin typeface="DejaVu Sans"/>
                          <a:cs typeface="DejaVu Sans"/>
                        </a:rPr>
                        <a:t>Max: </a:t>
                      </a:r>
                      <a:r>
                        <a:rPr sz="2400" spc="-315" dirty="0">
                          <a:latin typeface="DejaVu Sans"/>
                          <a:cs typeface="DejaVu Sans"/>
                        </a:rPr>
                        <a:t>150 </a:t>
                      </a:r>
                      <a:r>
                        <a:rPr sz="2400" spc="-409" dirty="0">
                          <a:latin typeface="DejaVu Sans"/>
                          <a:cs typeface="DejaVu Sans"/>
                        </a:rPr>
                        <a:t>mg</a:t>
                      </a:r>
                      <a:r>
                        <a:rPr sz="2400" spc="-17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360" dirty="0">
                          <a:latin typeface="DejaVu Sans"/>
                          <a:cs typeface="DejaVu Sans"/>
                        </a:rPr>
                        <a:t>BD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1433">
                <a:tc>
                  <a:txBody>
                    <a:bodyPr/>
                    <a:lstStyle/>
                    <a:p>
                      <a:pPr marL="8890" marR="231330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400" spc="-254" dirty="0">
                          <a:latin typeface="DejaVu Sans"/>
                          <a:cs typeface="DejaVu Sans"/>
                        </a:rPr>
                        <a:t>Trimethoprim–sulfamethoxazole </a:t>
                      </a:r>
                      <a:r>
                        <a:rPr sz="2400" spc="-204" dirty="0">
                          <a:latin typeface="DejaVu Sans"/>
                          <a:cs typeface="DejaVu Sans"/>
                        </a:rPr>
                        <a:t>(TMP–SMX)  </a:t>
                      </a:r>
                      <a:r>
                        <a:rPr sz="2400" spc="-235" dirty="0">
                          <a:latin typeface="DejaVu Sans"/>
                          <a:cs typeface="DejaVu Sans"/>
                        </a:rPr>
                        <a:t>‘Bactrim’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1440180">
                        <a:lnSpc>
                          <a:spcPct val="100000"/>
                        </a:lnSpc>
                        <a:spcBef>
                          <a:spcPts val="1105"/>
                        </a:spcBef>
                        <a:buSzPct val="95833"/>
                        <a:buChar char="•"/>
                        <a:tabLst>
                          <a:tab pos="118110" algn="l"/>
                        </a:tabLst>
                      </a:pPr>
                      <a:r>
                        <a:rPr sz="2400" spc="-315" dirty="0">
                          <a:latin typeface="DejaVu Sans"/>
                          <a:cs typeface="DejaVu Sans"/>
                        </a:rPr>
                        <a:t>4 </a:t>
                      </a:r>
                      <a:r>
                        <a:rPr sz="2400" spc="-819" dirty="0">
                          <a:latin typeface="DejaVu Sans"/>
                          <a:cs typeface="DejaVu Sans"/>
                        </a:rPr>
                        <a:t>+</a:t>
                      </a:r>
                      <a:r>
                        <a:rPr sz="2400" spc="-23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315" dirty="0">
                          <a:latin typeface="DejaVu Sans"/>
                          <a:cs typeface="DejaVu Sans"/>
                        </a:rPr>
                        <a:t>20 </a:t>
                      </a:r>
                      <a:r>
                        <a:rPr sz="2400" spc="-265" dirty="0">
                          <a:latin typeface="DejaVu Sans"/>
                          <a:cs typeface="DejaVu Sans"/>
                        </a:rPr>
                        <a:t>mg/kg </a:t>
                      </a:r>
                      <a:r>
                        <a:rPr sz="2400" spc="-360" dirty="0">
                          <a:latin typeface="DejaVu Sans"/>
                          <a:cs typeface="DejaVu Sans"/>
                        </a:rPr>
                        <a:t>BD  </a:t>
                      </a:r>
                      <a:r>
                        <a:rPr sz="2400" spc="-229" dirty="0">
                          <a:latin typeface="DejaVu Sans"/>
                          <a:cs typeface="DejaVu Sans"/>
                        </a:rPr>
                        <a:t>Max: </a:t>
                      </a:r>
                      <a:r>
                        <a:rPr sz="2400" spc="-315" dirty="0">
                          <a:latin typeface="DejaVu Sans"/>
                          <a:cs typeface="DejaVu Sans"/>
                        </a:rPr>
                        <a:t>16 </a:t>
                      </a:r>
                      <a:r>
                        <a:rPr sz="2400" spc="-570" dirty="0">
                          <a:latin typeface="DejaVu Sans"/>
                          <a:cs typeface="DejaVu Sans"/>
                        </a:rPr>
                        <a:t>0+ </a:t>
                      </a:r>
                      <a:r>
                        <a:rPr sz="2400" spc="-355" dirty="0">
                          <a:latin typeface="DejaVu Sans"/>
                          <a:cs typeface="DejaVu Sans"/>
                        </a:rPr>
                        <a:t>180mg</a:t>
                      </a:r>
                      <a:r>
                        <a:rPr sz="2400" spc="-26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360" dirty="0">
                          <a:latin typeface="DejaVu Sans"/>
                          <a:cs typeface="DejaVu Sans"/>
                        </a:rPr>
                        <a:t>BD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6134">
                <a:tc>
                  <a:txBody>
                    <a:bodyPr/>
                    <a:lstStyle/>
                    <a:p>
                      <a:pPr marL="8890" marR="65004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DejaVu Sans"/>
                          <a:cs typeface="DejaVu Sans"/>
                        </a:rPr>
                        <a:t>C</a:t>
                      </a:r>
                      <a:r>
                        <a:rPr sz="2400" spc="5" dirty="0">
                          <a:latin typeface="DejaVu Sans"/>
                          <a:cs typeface="DejaVu Sans"/>
                        </a:rPr>
                        <a:t>e</a:t>
                      </a:r>
                      <a:r>
                        <a:rPr sz="2400" spc="-5" dirty="0">
                          <a:latin typeface="DejaVu Sans"/>
                          <a:cs typeface="DejaVu Sans"/>
                        </a:rPr>
                        <a:t>phal</a:t>
                      </a:r>
                      <a:r>
                        <a:rPr sz="2400" spc="-30" dirty="0">
                          <a:latin typeface="DejaVu Sans"/>
                          <a:cs typeface="DejaVu Sans"/>
                        </a:rPr>
                        <a:t>e</a:t>
                      </a:r>
                      <a:r>
                        <a:rPr sz="2400" spc="-5" dirty="0">
                          <a:latin typeface="DejaVu Sans"/>
                          <a:cs typeface="DejaVu Sans"/>
                        </a:rPr>
                        <a:t>xin  </a:t>
                      </a:r>
                      <a:r>
                        <a:rPr sz="2400" spc="-235" dirty="0">
                          <a:latin typeface="DejaVu Sans"/>
                          <a:cs typeface="DejaVu Sans"/>
                        </a:rPr>
                        <a:t>‘Keflex’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2006600">
                        <a:lnSpc>
                          <a:spcPct val="100000"/>
                        </a:lnSpc>
                        <a:spcBef>
                          <a:spcPts val="220"/>
                        </a:spcBef>
                        <a:buSzPct val="95833"/>
                        <a:buChar char="•"/>
                        <a:tabLst>
                          <a:tab pos="118110" algn="l"/>
                        </a:tabLst>
                      </a:pPr>
                      <a:r>
                        <a:rPr sz="2400" spc="-275" dirty="0">
                          <a:latin typeface="DejaVu Sans"/>
                          <a:cs typeface="DejaVu Sans"/>
                        </a:rPr>
                        <a:t>12.5mg/kg </a:t>
                      </a:r>
                      <a:r>
                        <a:rPr sz="2400" spc="-250" dirty="0">
                          <a:latin typeface="DejaVu Sans"/>
                          <a:cs typeface="DejaVu Sans"/>
                        </a:rPr>
                        <a:t>QID  </a:t>
                      </a:r>
                      <a:r>
                        <a:rPr sz="2400" spc="-229" dirty="0">
                          <a:latin typeface="DejaVu Sans"/>
                          <a:cs typeface="DejaVu Sans"/>
                        </a:rPr>
                        <a:t>Max: </a:t>
                      </a:r>
                      <a:r>
                        <a:rPr sz="2400" spc="-315" dirty="0">
                          <a:latin typeface="DejaVu Sans"/>
                          <a:cs typeface="DejaVu Sans"/>
                        </a:rPr>
                        <a:t>500 </a:t>
                      </a:r>
                      <a:r>
                        <a:rPr sz="2400" spc="-409" dirty="0">
                          <a:latin typeface="DejaVu Sans"/>
                          <a:cs typeface="DejaVu Sans"/>
                        </a:rPr>
                        <a:t>mg</a:t>
                      </a:r>
                      <a:r>
                        <a:rPr sz="2400" spc="-250" dirty="0">
                          <a:latin typeface="DejaVu Sans"/>
                          <a:cs typeface="DejaVu Sans"/>
                        </a:rPr>
                        <a:t> QID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1476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2400" spc="-250" dirty="0">
                          <a:latin typeface="DejaVu Sans"/>
                          <a:cs typeface="DejaVu Sans"/>
                        </a:rPr>
                        <a:t>Amoxycillin </a:t>
                      </a:r>
                      <a:r>
                        <a:rPr sz="2400" spc="-280" dirty="0">
                          <a:latin typeface="DejaVu Sans"/>
                          <a:cs typeface="DejaVu Sans"/>
                        </a:rPr>
                        <a:t>and </a:t>
                      </a:r>
                      <a:r>
                        <a:rPr sz="2400" spc="-260" dirty="0">
                          <a:latin typeface="DejaVu Sans"/>
                          <a:cs typeface="DejaVu Sans"/>
                        </a:rPr>
                        <a:t>Clavulanic</a:t>
                      </a:r>
                      <a:r>
                        <a:rPr sz="2400" spc="-19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254" dirty="0">
                          <a:latin typeface="DejaVu Sans"/>
                          <a:cs typeface="DejaVu Sans"/>
                        </a:rPr>
                        <a:t>acid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270" dirty="0">
                          <a:latin typeface="DejaVu Sans"/>
                          <a:cs typeface="DejaVu Sans"/>
                        </a:rPr>
                        <a:t>‘Augmentin’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indent="-107950">
                        <a:lnSpc>
                          <a:spcPct val="100000"/>
                        </a:lnSpc>
                        <a:spcBef>
                          <a:spcPts val="1460"/>
                        </a:spcBef>
                        <a:buSzPct val="95833"/>
                        <a:buChar char="•"/>
                        <a:tabLst>
                          <a:tab pos="118110" algn="l"/>
                        </a:tabLst>
                      </a:pPr>
                      <a:r>
                        <a:rPr sz="2400" spc="-280" dirty="0">
                          <a:latin typeface="DejaVu Sans"/>
                          <a:cs typeface="DejaVu Sans"/>
                        </a:rPr>
                        <a:t>22.5 </a:t>
                      </a:r>
                      <a:r>
                        <a:rPr sz="2400" spc="-815" dirty="0">
                          <a:latin typeface="DejaVu Sans"/>
                          <a:cs typeface="DejaVu Sans"/>
                        </a:rPr>
                        <a:t>+</a:t>
                      </a:r>
                      <a:r>
                        <a:rPr sz="2400" spc="-229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265" dirty="0">
                          <a:latin typeface="DejaVu Sans"/>
                          <a:cs typeface="DejaVu Sans"/>
                        </a:rPr>
                        <a:t>3.2 mg/kg</a:t>
                      </a:r>
                      <a:r>
                        <a:rPr sz="2400" spc="-19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355" dirty="0">
                          <a:latin typeface="DejaVu Sans"/>
                          <a:cs typeface="DejaVu Sans"/>
                        </a:rPr>
                        <a:t>BD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229" dirty="0">
                          <a:latin typeface="DejaVu Sans"/>
                          <a:cs typeface="DejaVu Sans"/>
                        </a:rPr>
                        <a:t>Max: </a:t>
                      </a:r>
                      <a:r>
                        <a:rPr sz="2400" spc="-315" dirty="0">
                          <a:latin typeface="DejaVu Sans"/>
                          <a:cs typeface="DejaVu Sans"/>
                        </a:rPr>
                        <a:t>875 </a:t>
                      </a:r>
                      <a:r>
                        <a:rPr sz="2400" spc="-819" dirty="0">
                          <a:latin typeface="DejaVu Sans"/>
                          <a:cs typeface="DejaVu Sans"/>
                        </a:rPr>
                        <a:t>+</a:t>
                      </a:r>
                      <a:r>
                        <a:rPr sz="2400" spc="-229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315" dirty="0">
                          <a:latin typeface="DejaVu Sans"/>
                          <a:cs typeface="DejaVu Sans"/>
                        </a:rPr>
                        <a:t>125 </a:t>
                      </a:r>
                      <a:r>
                        <a:rPr sz="2400" spc="-409" dirty="0">
                          <a:latin typeface="DejaVu Sans"/>
                          <a:cs typeface="DejaVu Sans"/>
                        </a:rPr>
                        <a:t>mg</a:t>
                      </a:r>
                      <a:r>
                        <a:rPr sz="2400" spc="-9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360" dirty="0">
                          <a:latin typeface="DejaVu Sans"/>
                          <a:cs typeface="DejaVu Sans"/>
                        </a:rPr>
                        <a:t>BD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6756">
                <a:tc>
                  <a:txBody>
                    <a:bodyPr/>
                    <a:lstStyle/>
                    <a:p>
                      <a:pPr marL="8890" marR="5923280">
                        <a:lnSpc>
                          <a:spcPct val="100000"/>
                        </a:lnSpc>
                        <a:spcBef>
                          <a:spcPts val="1995"/>
                        </a:spcBef>
                      </a:pPr>
                      <a:r>
                        <a:rPr sz="2400" dirty="0">
                          <a:latin typeface="DejaVu Sans"/>
                          <a:cs typeface="DejaVu Sans"/>
                        </a:rPr>
                        <a:t>Nit</a:t>
                      </a:r>
                      <a:r>
                        <a:rPr sz="2400" spc="-35" dirty="0">
                          <a:latin typeface="DejaVu Sans"/>
                          <a:cs typeface="DejaVu Sans"/>
                        </a:rPr>
                        <a:t>r</a:t>
                      </a:r>
                      <a:r>
                        <a:rPr sz="2400" spc="-5" dirty="0">
                          <a:latin typeface="DejaVu Sans"/>
                          <a:cs typeface="DejaVu Sans"/>
                        </a:rPr>
                        <a:t>ofu</a:t>
                      </a:r>
                      <a:r>
                        <a:rPr sz="2400" spc="-55" dirty="0">
                          <a:latin typeface="DejaVu Sans"/>
                          <a:cs typeface="DejaVu Sans"/>
                        </a:rPr>
                        <a:t>r</a:t>
                      </a:r>
                      <a:r>
                        <a:rPr sz="2400" dirty="0">
                          <a:latin typeface="DejaVu Sans"/>
                          <a:cs typeface="DejaVu Sans"/>
                        </a:rPr>
                        <a:t>a</a:t>
                      </a:r>
                      <a:r>
                        <a:rPr sz="2400" spc="-25" dirty="0">
                          <a:latin typeface="DejaVu Sans"/>
                          <a:cs typeface="DejaVu Sans"/>
                        </a:rPr>
                        <a:t>nt</a:t>
                      </a:r>
                      <a:r>
                        <a:rPr sz="2400" spc="-5" dirty="0">
                          <a:latin typeface="DejaVu Sans"/>
                          <a:cs typeface="DejaVu Sans"/>
                        </a:rPr>
                        <a:t>onin  </a:t>
                      </a:r>
                      <a:r>
                        <a:rPr sz="2400" spc="-215" dirty="0">
                          <a:latin typeface="DejaVu Sans"/>
                          <a:cs typeface="DejaVu Sans"/>
                        </a:rPr>
                        <a:t>‘Macrodantin’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2533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599440">
                        <a:lnSpc>
                          <a:spcPct val="100000"/>
                        </a:lnSpc>
                        <a:spcBef>
                          <a:spcPts val="555"/>
                        </a:spcBef>
                        <a:buSzPct val="95833"/>
                        <a:buChar char="•"/>
                        <a:tabLst>
                          <a:tab pos="118110" algn="l"/>
                        </a:tabLst>
                      </a:pPr>
                      <a:r>
                        <a:rPr sz="2400" spc="-200" dirty="0">
                          <a:latin typeface="DejaVu Sans"/>
                          <a:cs typeface="DejaVu Sans"/>
                        </a:rPr>
                        <a:t>Not </a:t>
                      </a:r>
                      <a:r>
                        <a:rPr sz="2400" spc="-295" dirty="0">
                          <a:latin typeface="DejaVu Sans"/>
                          <a:cs typeface="DejaVu Sans"/>
                        </a:rPr>
                        <a:t>recommended </a:t>
                      </a:r>
                      <a:r>
                        <a:rPr sz="2400" spc="-180" dirty="0">
                          <a:latin typeface="DejaVu Sans"/>
                          <a:cs typeface="DejaVu Sans"/>
                        </a:rPr>
                        <a:t>for  </a:t>
                      </a:r>
                      <a:r>
                        <a:rPr sz="2400" spc="-235" dirty="0">
                          <a:latin typeface="DejaVu Sans"/>
                          <a:cs typeface="DejaVu Sans"/>
                        </a:rPr>
                        <a:t>therapeutic </a:t>
                      </a:r>
                      <a:r>
                        <a:rPr sz="2400" spc="-210" dirty="0">
                          <a:latin typeface="DejaVu Sans"/>
                          <a:cs typeface="DejaVu Sans"/>
                        </a:rPr>
                        <a:t>UTI </a:t>
                      </a:r>
                      <a:r>
                        <a:rPr sz="2400" spc="-245" dirty="0">
                          <a:latin typeface="DejaVu Sans"/>
                          <a:cs typeface="DejaVu Sans"/>
                        </a:rPr>
                        <a:t>treatment</a:t>
                      </a:r>
                      <a:r>
                        <a:rPr sz="2400" spc="-31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400" spc="-190" dirty="0">
                          <a:latin typeface="DejaVu Sans"/>
                          <a:cs typeface="DejaVu Sans"/>
                        </a:rPr>
                        <a:t>in  </a:t>
                      </a:r>
                      <a:r>
                        <a:rPr sz="2400" spc="-225" dirty="0">
                          <a:latin typeface="DejaVu Sans"/>
                          <a:cs typeface="DejaVu Sans"/>
                        </a:rPr>
                        <a:t>children</a:t>
                      </a:r>
                      <a:endParaRPr sz="2400">
                        <a:latin typeface="DejaVu Sans"/>
                        <a:cs typeface="DejaVu San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291" y="1680972"/>
            <a:ext cx="10213975" cy="2034539"/>
            <a:chOff x="1193291" y="1680972"/>
            <a:chExt cx="10213975" cy="2034539"/>
          </a:xfrm>
        </p:grpSpPr>
        <p:sp>
          <p:nvSpPr>
            <p:cNvPr id="3" name="object 3"/>
            <p:cNvSpPr/>
            <p:nvPr/>
          </p:nvSpPr>
          <p:spPr>
            <a:xfrm>
              <a:off x="1342643" y="1687068"/>
              <a:ext cx="10058400" cy="20223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2643" y="1687068"/>
              <a:ext cx="10058400" cy="2022475"/>
            </a:xfrm>
            <a:custGeom>
              <a:avLst/>
              <a:gdLst/>
              <a:ahLst/>
              <a:cxnLst/>
              <a:rect l="l" t="t" r="r" b="b"/>
              <a:pathLst>
                <a:path w="10058400" h="2022475">
                  <a:moveTo>
                    <a:pt x="0" y="2022347"/>
                  </a:moveTo>
                  <a:lnTo>
                    <a:pt x="10058400" y="2022347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2022347"/>
                  </a:lnTo>
                  <a:close/>
                </a:path>
              </a:pathLst>
            </a:custGeom>
            <a:ln w="12192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8739" y="2004516"/>
            <a:ext cx="100463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7200" spc="-660" dirty="0"/>
              <a:t>Adult</a:t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32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33170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7200" spc="-665" dirty="0"/>
              <a:t>Introduction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1804543"/>
            <a:ext cx="9785985" cy="394207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245745" algn="just">
              <a:lnSpc>
                <a:spcPct val="90000"/>
              </a:lnSpc>
              <a:spcBef>
                <a:spcPts val="484"/>
              </a:spcBef>
            </a:pPr>
            <a:r>
              <a:rPr sz="3200" spc="-340" dirty="0">
                <a:latin typeface="DejaVu Sans"/>
                <a:cs typeface="DejaVu Sans"/>
              </a:rPr>
              <a:t>A </a:t>
            </a:r>
            <a:r>
              <a:rPr sz="3200" spc="-305" dirty="0">
                <a:latin typeface="DejaVu Sans"/>
                <a:cs typeface="DejaVu Sans"/>
              </a:rPr>
              <a:t>urinary </a:t>
            </a:r>
            <a:r>
              <a:rPr sz="3200" spc="-295" dirty="0">
                <a:latin typeface="DejaVu Sans"/>
                <a:cs typeface="DejaVu Sans"/>
              </a:rPr>
              <a:t>tract </a:t>
            </a:r>
            <a:r>
              <a:rPr sz="3200" spc="-280" dirty="0">
                <a:latin typeface="DejaVu Sans"/>
                <a:cs typeface="DejaVu Sans"/>
              </a:rPr>
              <a:t>infection (UTI) </a:t>
            </a:r>
            <a:r>
              <a:rPr sz="3200" spc="-285" dirty="0">
                <a:latin typeface="DejaVu Sans"/>
                <a:cs typeface="DejaVu Sans"/>
              </a:rPr>
              <a:t>is </a:t>
            </a:r>
            <a:r>
              <a:rPr sz="3200" spc="-390" dirty="0">
                <a:latin typeface="DejaVu Sans"/>
                <a:cs typeface="DejaVu Sans"/>
              </a:rPr>
              <a:t>an </a:t>
            </a:r>
            <a:r>
              <a:rPr sz="3200" spc="-280" dirty="0">
                <a:latin typeface="DejaVu Sans"/>
                <a:cs typeface="DejaVu Sans"/>
              </a:rPr>
              <a:t>infection </a:t>
            </a:r>
            <a:r>
              <a:rPr sz="3200" spc="-250" dirty="0">
                <a:latin typeface="DejaVu Sans"/>
                <a:cs typeface="DejaVu Sans"/>
              </a:rPr>
              <a:t>in </a:t>
            </a:r>
            <a:r>
              <a:rPr sz="3200" spc="-430" dirty="0">
                <a:latin typeface="DejaVu Sans"/>
                <a:cs typeface="DejaVu Sans"/>
              </a:rPr>
              <a:t>any </a:t>
            </a:r>
            <a:r>
              <a:rPr sz="3200" spc="-295" dirty="0">
                <a:latin typeface="DejaVu Sans"/>
                <a:cs typeface="DejaVu Sans"/>
              </a:rPr>
              <a:t>part </a:t>
            </a:r>
            <a:r>
              <a:rPr sz="3200" spc="-215" dirty="0">
                <a:latin typeface="DejaVu Sans"/>
                <a:cs typeface="DejaVu Sans"/>
              </a:rPr>
              <a:t>of  </a:t>
            </a:r>
            <a:r>
              <a:rPr sz="3200" spc="-325" dirty="0">
                <a:latin typeface="DejaVu Sans"/>
                <a:cs typeface="DejaVu Sans"/>
              </a:rPr>
              <a:t>your </a:t>
            </a:r>
            <a:r>
              <a:rPr sz="3200" spc="-305" dirty="0">
                <a:latin typeface="DejaVu Sans"/>
                <a:cs typeface="DejaVu Sans"/>
              </a:rPr>
              <a:t>urinary </a:t>
            </a:r>
            <a:r>
              <a:rPr sz="3200" spc="-430" dirty="0">
                <a:latin typeface="DejaVu Sans"/>
                <a:cs typeface="DejaVu Sans"/>
              </a:rPr>
              <a:t>system </a:t>
            </a:r>
            <a:r>
              <a:rPr sz="3200" spc="-300" dirty="0">
                <a:latin typeface="DejaVu Sans"/>
                <a:cs typeface="DejaVu Sans"/>
              </a:rPr>
              <a:t>— </a:t>
            </a:r>
            <a:r>
              <a:rPr sz="3200" spc="-325" dirty="0">
                <a:latin typeface="DejaVu Sans"/>
                <a:cs typeface="DejaVu Sans"/>
              </a:rPr>
              <a:t>your </a:t>
            </a:r>
            <a:r>
              <a:rPr sz="3200" spc="-350" dirty="0">
                <a:latin typeface="DejaVu Sans"/>
                <a:cs typeface="DejaVu Sans"/>
              </a:rPr>
              <a:t>kidneys, </a:t>
            </a:r>
            <a:r>
              <a:rPr sz="3200" spc="-310" dirty="0">
                <a:latin typeface="DejaVu Sans"/>
                <a:cs typeface="DejaVu Sans"/>
              </a:rPr>
              <a:t>ureters, </a:t>
            </a:r>
            <a:r>
              <a:rPr sz="3200" spc="-320" dirty="0">
                <a:latin typeface="DejaVu Sans"/>
                <a:cs typeface="DejaVu Sans"/>
              </a:rPr>
              <a:t>bladder </a:t>
            </a:r>
            <a:r>
              <a:rPr sz="3200" spc="-375" dirty="0">
                <a:latin typeface="DejaVu Sans"/>
                <a:cs typeface="DejaVu Sans"/>
              </a:rPr>
              <a:t>and  </a:t>
            </a:r>
            <a:r>
              <a:rPr sz="3200" spc="-305" dirty="0">
                <a:latin typeface="DejaVu Sans"/>
                <a:cs typeface="DejaVu Sans"/>
              </a:rPr>
              <a:t>urethra. </a:t>
            </a:r>
            <a:r>
              <a:rPr sz="3200" spc="-240" dirty="0">
                <a:latin typeface="DejaVu Sans"/>
                <a:cs typeface="DejaVu Sans"/>
              </a:rPr>
              <a:t>Most </a:t>
            </a:r>
            <a:r>
              <a:rPr sz="3200" spc="-295" dirty="0">
                <a:latin typeface="DejaVu Sans"/>
                <a:cs typeface="DejaVu Sans"/>
              </a:rPr>
              <a:t>infections </a:t>
            </a:r>
            <a:r>
              <a:rPr sz="3200" spc="-330" dirty="0">
                <a:latin typeface="DejaVu Sans"/>
                <a:cs typeface="DejaVu Sans"/>
              </a:rPr>
              <a:t>involve </a:t>
            </a:r>
            <a:r>
              <a:rPr sz="3200" spc="-305" dirty="0">
                <a:latin typeface="DejaVu Sans"/>
                <a:cs typeface="DejaVu Sans"/>
              </a:rPr>
              <a:t>the </a:t>
            </a:r>
            <a:r>
              <a:rPr sz="3200" spc="-275" dirty="0">
                <a:latin typeface="DejaVu Sans"/>
                <a:cs typeface="DejaVu Sans"/>
              </a:rPr>
              <a:t>lower </a:t>
            </a:r>
            <a:r>
              <a:rPr sz="3200" spc="-305" dirty="0">
                <a:latin typeface="DejaVu Sans"/>
                <a:cs typeface="DejaVu Sans"/>
              </a:rPr>
              <a:t>urinary </a:t>
            </a:r>
            <a:r>
              <a:rPr sz="3200" spc="-295" dirty="0">
                <a:latin typeface="DejaVu Sans"/>
                <a:cs typeface="DejaVu Sans"/>
              </a:rPr>
              <a:t>tract </a:t>
            </a:r>
            <a:r>
              <a:rPr sz="3200" spc="-300" dirty="0">
                <a:latin typeface="DejaVu Sans"/>
                <a:cs typeface="DejaVu Sans"/>
              </a:rPr>
              <a:t>—  </a:t>
            </a:r>
            <a:r>
              <a:rPr sz="3200" spc="-305" dirty="0">
                <a:latin typeface="DejaVu Sans"/>
                <a:cs typeface="DejaVu Sans"/>
              </a:rPr>
              <a:t>the </a:t>
            </a:r>
            <a:r>
              <a:rPr sz="3200" spc="-320" dirty="0">
                <a:latin typeface="DejaVu Sans"/>
                <a:cs typeface="DejaVu Sans"/>
              </a:rPr>
              <a:t>bladder </a:t>
            </a:r>
            <a:r>
              <a:rPr sz="3200" spc="-375" dirty="0">
                <a:latin typeface="DejaVu Sans"/>
                <a:cs typeface="DejaVu Sans"/>
              </a:rPr>
              <a:t>and </a:t>
            </a:r>
            <a:r>
              <a:rPr sz="3200" spc="-305" dirty="0">
                <a:latin typeface="DejaVu Sans"/>
                <a:cs typeface="DejaVu Sans"/>
              </a:rPr>
              <a:t>the</a:t>
            </a:r>
            <a:r>
              <a:rPr sz="3200" spc="-170" dirty="0">
                <a:latin typeface="DejaVu Sans"/>
                <a:cs typeface="DejaVu Sans"/>
              </a:rPr>
              <a:t> </a:t>
            </a:r>
            <a:r>
              <a:rPr sz="3200" spc="-305" dirty="0">
                <a:latin typeface="DejaVu Sans"/>
                <a:cs typeface="DejaVu Sans"/>
              </a:rPr>
              <a:t>urethra.</a:t>
            </a:r>
            <a:endParaRPr sz="3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3200">
              <a:latin typeface="DejaVu Sans"/>
              <a:cs typeface="DejaVu Sans"/>
            </a:endParaRPr>
          </a:p>
          <a:p>
            <a:pPr marL="12700" marR="5080">
              <a:lnSpc>
                <a:spcPts val="3460"/>
              </a:lnSpc>
              <a:spcBef>
                <a:spcPts val="2580"/>
              </a:spcBef>
            </a:pPr>
            <a:r>
              <a:rPr sz="3200" spc="-405" dirty="0">
                <a:latin typeface="DejaVu Sans"/>
                <a:cs typeface="DejaVu Sans"/>
              </a:rPr>
              <a:t>Women </a:t>
            </a:r>
            <a:r>
              <a:rPr sz="3200" spc="-350" dirty="0">
                <a:latin typeface="DejaVu Sans"/>
                <a:cs typeface="DejaVu Sans"/>
              </a:rPr>
              <a:t>are </a:t>
            </a:r>
            <a:r>
              <a:rPr sz="3200" spc="-320" dirty="0">
                <a:latin typeface="DejaVu Sans"/>
                <a:cs typeface="DejaVu Sans"/>
              </a:rPr>
              <a:t>at </a:t>
            </a:r>
            <a:r>
              <a:rPr sz="3200" spc="-345" dirty="0">
                <a:latin typeface="DejaVu Sans"/>
                <a:cs typeface="DejaVu Sans"/>
              </a:rPr>
              <a:t>greater </a:t>
            </a:r>
            <a:r>
              <a:rPr sz="3200" spc="-295" dirty="0">
                <a:latin typeface="DejaVu Sans"/>
                <a:cs typeface="DejaVu Sans"/>
              </a:rPr>
              <a:t>risk </a:t>
            </a:r>
            <a:r>
              <a:rPr sz="3200" spc="-215" dirty="0">
                <a:latin typeface="DejaVu Sans"/>
                <a:cs typeface="DejaVu Sans"/>
              </a:rPr>
              <a:t>of </a:t>
            </a:r>
            <a:r>
              <a:rPr sz="3200" spc="-340" dirty="0">
                <a:latin typeface="DejaVu Sans"/>
                <a:cs typeface="DejaVu Sans"/>
              </a:rPr>
              <a:t>developing </a:t>
            </a:r>
            <a:r>
              <a:rPr sz="3200" spc="-430" dirty="0">
                <a:latin typeface="DejaVu Sans"/>
                <a:cs typeface="DejaVu Sans"/>
              </a:rPr>
              <a:t>a </a:t>
            </a:r>
            <a:r>
              <a:rPr sz="3200" spc="-275" dirty="0">
                <a:latin typeface="DejaVu Sans"/>
                <a:cs typeface="DejaVu Sans"/>
              </a:rPr>
              <a:t>UTI </a:t>
            </a:r>
            <a:r>
              <a:rPr sz="3200" spc="-325" dirty="0">
                <a:latin typeface="DejaVu Sans"/>
                <a:cs typeface="DejaVu Sans"/>
              </a:rPr>
              <a:t>than </a:t>
            </a:r>
            <a:r>
              <a:rPr sz="3200" spc="-350" dirty="0">
                <a:latin typeface="DejaVu Sans"/>
                <a:cs typeface="DejaVu Sans"/>
              </a:rPr>
              <a:t>are  </a:t>
            </a:r>
            <a:r>
              <a:rPr sz="3200" spc="-375" dirty="0">
                <a:latin typeface="DejaVu Sans"/>
                <a:cs typeface="DejaVu Sans"/>
              </a:rPr>
              <a:t>men. </a:t>
            </a:r>
            <a:r>
              <a:rPr sz="3200" spc="-409" dirty="0">
                <a:latin typeface="DejaVu Sans"/>
                <a:cs typeface="DejaVu Sans"/>
              </a:rPr>
              <a:t>Among </a:t>
            </a:r>
            <a:r>
              <a:rPr sz="3200" spc="-315" dirty="0">
                <a:latin typeface="DejaVu Sans"/>
                <a:cs typeface="DejaVu Sans"/>
              </a:rPr>
              <a:t>adults </a:t>
            </a:r>
            <a:r>
              <a:rPr sz="3200" spc="-425" dirty="0">
                <a:latin typeface="DejaVu Sans"/>
                <a:cs typeface="DejaVu Sans"/>
              </a:rPr>
              <a:t>aged </a:t>
            </a:r>
            <a:r>
              <a:rPr sz="3200" spc="-420" dirty="0">
                <a:latin typeface="DejaVu Sans"/>
                <a:cs typeface="DejaVu Sans"/>
              </a:rPr>
              <a:t>20 </a:t>
            </a:r>
            <a:r>
              <a:rPr sz="3200" spc="-250" dirty="0">
                <a:latin typeface="DejaVu Sans"/>
                <a:cs typeface="DejaVu Sans"/>
              </a:rPr>
              <a:t>to </a:t>
            </a:r>
            <a:r>
              <a:rPr sz="3200" spc="-415" dirty="0">
                <a:latin typeface="DejaVu Sans"/>
                <a:cs typeface="DejaVu Sans"/>
              </a:rPr>
              <a:t>50 </a:t>
            </a:r>
            <a:r>
              <a:rPr sz="3200" spc="-365" dirty="0">
                <a:latin typeface="DejaVu Sans"/>
                <a:cs typeface="DejaVu Sans"/>
              </a:rPr>
              <a:t>years, </a:t>
            </a:r>
            <a:r>
              <a:rPr sz="3200" spc="-310" dirty="0">
                <a:latin typeface="DejaVu Sans"/>
                <a:cs typeface="DejaVu Sans"/>
              </a:rPr>
              <a:t>UTIs </a:t>
            </a:r>
            <a:r>
              <a:rPr sz="3200" spc="-350" dirty="0">
                <a:latin typeface="DejaVu Sans"/>
                <a:cs typeface="DejaVu Sans"/>
              </a:rPr>
              <a:t>are </a:t>
            </a:r>
            <a:r>
              <a:rPr sz="3200" spc="-315" dirty="0">
                <a:latin typeface="DejaVu Sans"/>
                <a:cs typeface="DejaVu Sans"/>
              </a:rPr>
              <a:t>about </a:t>
            </a:r>
            <a:r>
              <a:rPr sz="3200" spc="-335" dirty="0">
                <a:latin typeface="DejaVu Sans"/>
                <a:cs typeface="DejaVu Sans"/>
              </a:rPr>
              <a:t>50-  </a:t>
            </a:r>
            <a:r>
              <a:rPr sz="3200" spc="-254" dirty="0">
                <a:latin typeface="DejaVu Sans"/>
                <a:cs typeface="DejaVu Sans"/>
              </a:rPr>
              <a:t>fold </a:t>
            </a:r>
            <a:r>
              <a:rPr sz="3200" spc="-360" dirty="0">
                <a:latin typeface="DejaVu Sans"/>
                <a:cs typeface="DejaVu Sans"/>
              </a:rPr>
              <a:t>more </a:t>
            </a:r>
            <a:r>
              <a:rPr sz="3200" spc="-409" dirty="0">
                <a:latin typeface="DejaVu Sans"/>
                <a:cs typeface="DejaVu Sans"/>
              </a:rPr>
              <a:t>common </a:t>
            </a:r>
            <a:r>
              <a:rPr sz="3200" spc="-250" dirty="0">
                <a:latin typeface="DejaVu Sans"/>
                <a:cs typeface="DejaVu Sans"/>
              </a:rPr>
              <a:t>in</a:t>
            </a:r>
            <a:r>
              <a:rPr sz="3200" spc="-165" dirty="0">
                <a:latin typeface="DejaVu Sans"/>
                <a:cs typeface="DejaVu Sans"/>
              </a:rPr>
              <a:t> </a:t>
            </a:r>
            <a:r>
              <a:rPr sz="3200" spc="-355" dirty="0">
                <a:latin typeface="DejaVu Sans"/>
                <a:cs typeface="DejaVu Sans"/>
              </a:rPr>
              <a:t>women.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091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09156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7840"/>
              </a:lnSpc>
            </a:pPr>
            <a:r>
              <a:rPr sz="7200" spc="-790" dirty="0"/>
              <a:t>Non-pregnant</a:t>
            </a:r>
            <a:r>
              <a:rPr sz="7200" spc="-725" dirty="0"/>
              <a:t> </a:t>
            </a:r>
            <a:r>
              <a:rPr sz="7200" spc="-944" dirty="0"/>
              <a:t>Women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1764919"/>
            <a:ext cx="9845675" cy="399097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1348105" indent="90805">
              <a:lnSpc>
                <a:spcPts val="3070"/>
              </a:lnSpc>
              <a:spcBef>
                <a:spcPts val="844"/>
              </a:spcBef>
            </a:pPr>
            <a:r>
              <a:rPr sz="3200" spc="-335" dirty="0">
                <a:latin typeface="DejaVu Sans"/>
                <a:cs typeface="DejaVu Sans"/>
              </a:rPr>
              <a:t>Consider </a:t>
            </a:r>
            <a:r>
              <a:rPr sz="3200" spc="-315" dirty="0">
                <a:latin typeface="DejaVu Sans"/>
                <a:cs typeface="DejaVu Sans"/>
              </a:rPr>
              <a:t>empirical </a:t>
            </a:r>
            <a:r>
              <a:rPr sz="3200" spc="-330" dirty="0">
                <a:latin typeface="DejaVu Sans"/>
                <a:cs typeface="DejaVu Sans"/>
              </a:rPr>
              <a:t>treatment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390" dirty="0">
                <a:latin typeface="DejaVu Sans"/>
                <a:cs typeface="DejaVu Sans"/>
              </a:rPr>
              <a:t>an </a:t>
            </a:r>
            <a:r>
              <a:rPr sz="3200" spc="-270" dirty="0">
                <a:latin typeface="DejaVu Sans"/>
                <a:cs typeface="DejaVu Sans"/>
              </a:rPr>
              <a:t>antibiotic </a:t>
            </a:r>
            <a:r>
              <a:rPr sz="3200" spc="-240" dirty="0">
                <a:latin typeface="DejaVu Sans"/>
                <a:cs typeface="DejaVu Sans"/>
              </a:rPr>
              <a:t>for  </a:t>
            </a:r>
            <a:r>
              <a:rPr sz="3200" spc="-300" dirty="0">
                <a:latin typeface="DejaVu Sans"/>
                <a:cs typeface="DejaVu Sans"/>
              </a:rPr>
              <a:t>otherwise </a:t>
            </a:r>
            <a:r>
              <a:rPr sz="3200" spc="-340" dirty="0">
                <a:latin typeface="DejaVu Sans"/>
                <a:cs typeface="DejaVu Sans"/>
              </a:rPr>
              <a:t>healthy </a:t>
            </a:r>
            <a:r>
              <a:rPr sz="3200" spc="-385" dirty="0">
                <a:latin typeface="DejaVu Sans"/>
                <a:cs typeface="DejaVu Sans"/>
              </a:rPr>
              <a:t>women </a:t>
            </a:r>
            <a:r>
              <a:rPr sz="3200" spc="-430" dirty="0">
                <a:latin typeface="DejaVu Sans"/>
                <a:cs typeface="DejaVu Sans"/>
              </a:rPr>
              <a:t>aged </a:t>
            </a:r>
            <a:r>
              <a:rPr sz="3200" spc="-345" dirty="0">
                <a:latin typeface="DejaVu Sans"/>
                <a:cs typeface="DejaVu Sans"/>
              </a:rPr>
              <a:t>less </a:t>
            </a:r>
            <a:r>
              <a:rPr sz="3200" spc="-325" dirty="0">
                <a:latin typeface="DejaVu Sans"/>
                <a:cs typeface="DejaVu Sans"/>
              </a:rPr>
              <a:t>than </a:t>
            </a:r>
            <a:r>
              <a:rPr sz="3200" spc="-415" dirty="0">
                <a:latin typeface="DejaVu Sans"/>
                <a:cs typeface="DejaVu Sans"/>
              </a:rPr>
              <a:t>65 </a:t>
            </a:r>
            <a:r>
              <a:rPr sz="3200" spc="-395" dirty="0">
                <a:latin typeface="DejaVu Sans"/>
                <a:cs typeface="DejaVu Sans"/>
              </a:rPr>
              <a:t>years  </a:t>
            </a:r>
            <a:r>
              <a:rPr sz="3200" spc="-340" dirty="0">
                <a:latin typeface="DejaVu Sans"/>
                <a:cs typeface="DejaVu Sans"/>
              </a:rPr>
              <a:t>presenting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380" dirty="0">
                <a:latin typeface="DejaVu Sans"/>
                <a:cs typeface="DejaVu Sans"/>
              </a:rPr>
              <a:t>severe </a:t>
            </a:r>
            <a:r>
              <a:rPr sz="3200" spc="-235" dirty="0">
                <a:latin typeface="DejaVu Sans"/>
                <a:cs typeface="DejaVu Sans"/>
              </a:rPr>
              <a:t>or </a:t>
            </a:r>
            <a:r>
              <a:rPr sz="3200" spc="-1085" dirty="0">
                <a:latin typeface="DejaVu Sans"/>
                <a:cs typeface="DejaVu Sans"/>
              </a:rPr>
              <a:t>≥</a:t>
            </a:r>
            <a:r>
              <a:rPr sz="3200" spc="-290" dirty="0">
                <a:latin typeface="DejaVu Sans"/>
                <a:cs typeface="DejaVu Sans"/>
              </a:rPr>
              <a:t> </a:t>
            </a:r>
            <a:r>
              <a:rPr sz="3200" spc="-415" dirty="0">
                <a:latin typeface="DejaVu Sans"/>
                <a:cs typeface="DejaVu Sans"/>
              </a:rPr>
              <a:t>3 symptoms </a:t>
            </a:r>
            <a:r>
              <a:rPr sz="3200" spc="-210" dirty="0">
                <a:latin typeface="DejaVu Sans"/>
                <a:cs typeface="DejaVu Sans"/>
              </a:rPr>
              <a:t>of</a:t>
            </a:r>
            <a:r>
              <a:rPr sz="3200" spc="-45" dirty="0">
                <a:latin typeface="DejaVu Sans"/>
                <a:cs typeface="DejaVu Sans"/>
              </a:rPr>
              <a:t> </a:t>
            </a:r>
            <a:r>
              <a:rPr sz="3200" spc="-260" dirty="0">
                <a:latin typeface="DejaVu Sans"/>
                <a:cs typeface="DejaVu Sans"/>
              </a:rPr>
              <a:t>UTI.</a:t>
            </a:r>
            <a:endParaRPr sz="3200">
              <a:latin typeface="DejaVu Sans"/>
              <a:cs typeface="DejaVu Sans"/>
            </a:endParaRPr>
          </a:p>
          <a:p>
            <a:pPr marL="12700" marR="428625">
              <a:lnSpc>
                <a:spcPct val="80000"/>
              </a:lnSpc>
              <a:spcBef>
                <a:spcPts val="1440"/>
              </a:spcBef>
            </a:pPr>
            <a:r>
              <a:rPr sz="3200" spc="-340" dirty="0">
                <a:latin typeface="DejaVu Sans"/>
                <a:cs typeface="DejaVu Sans"/>
              </a:rPr>
              <a:t>Explore </a:t>
            </a:r>
            <a:r>
              <a:rPr sz="3200" spc="-310" dirty="0">
                <a:latin typeface="DejaVu Sans"/>
                <a:cs typeface="DejaVu Sans"/>
              </a:rPr>
              <a:t>alternative </a:t>
            </a:r>
            <a:r>
              <a:rPr sz="3200" spc="-370" dirty="0">
                <a:latin typeface="DejaVu Sans"/>
                <a:cs typeface="DejaVu Sans"/>
              </a:rPr>
              <a:t>diagnoses </a:t>
            </a:r>
            <a:r>
              <a:rPr sz="3200" spc="-375" dirty="0">
                <a:latin typeface="DejaVu Sans"/>
                <a:cs typeface="DejaVu Sans"/>
              </a:rPr>
              <a:t>and </a:t>
            </a:r>
            <a:r>
              <a:rPr sz="3200" spc="-325" dirty="0">
                <a:latin typeface="DejaVu Sans"/>
                <a:cs typeface="DejaVu Sans"/>
              </a:rPr>
              <a:t>consider </a:t>
            </a:r>
            <a:r>
              <a:rPr sz="3200" spc="-320" dirty="0">
                <a:latin typeface="DejaVu Sans"/>
                <a:cs typeface="DejaVu Sans"/>
              </a:rPr>
              <a:t>pelvic  </a:t>
            </a:r>
            <a:r>
              <a:rPr sz="3200" spc="-355" dirty="0">
                <a:latin typeface="DejaVu Sans"/>
                <a:cs typeface="DejaVu Sans"/>
              </a:rPr>
              <a:t>examination </a:t>
            </a:r>
            <a:r>
              <a:rPr sz="3200" spc="-235" dirty="0">
                <a:latin typeface="DejaVu Sans"/>
                <a:cs typeface="DejaVu Sans"/>
              </a:rPr>
              <a:t>for </a:t>
            </a:r>
            <a:r>
              <a:rPr sz="3200" spc="-385" dirty="0">
                <a:latin typeface="DejaVu Sans"/>
                <a:cs typeface="DejaVu Sans"/>
              </a:rPr>
              <a:t>women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415" dirty="0">
                <a:latin typeface="DejaVu Sans"/>
                <a:cs typeface="DejaVu Sans"/>
              </a:rPr>
              <a:t>symptoms </a:t>
            </a:r>
            <a:r>
              <a:rPr sz="3200" spc="-215" dirty="0">
                <a:latin typeface="DejaVu Sans"/>
                <a:cs typeface="DejaVu Sans"/>
              </a:rPr>
              <a:t>of </a:t>
            </a:r>
            <a:r>
              <a:rPr sz="3200" spc="-365" dirty="0">
                <a:latin typeface="DejaVu Sans"/>
                <a:cs typeface="DejaVu Sans"/>
              </a:rPr>
              <a:t>vaginal </a:t>
            </a:r>
            <a:r>
              <a:rPr sz="3200" spc="-285" dirty="0">
                <a:latin typeface="DejaVu Sans"/>
                <a:cs typeface="DejaVu Sans"/>
              </a:rPr>
              <a:t>itch </a:t>
            </a:r>
            <a:r>
              <a:rPr sz="3200" spc="-240" dirty="0">
                <a:latin typeface="DejaVu Sans"/>
                <a:cs typeface="DejaVu Sans"/>
              </a:rPr>
              <a:t>or  </a:t>
            </a:r>
            <a:r>
              <a:rPr sz="3200" spc="-350" dirty="0">
                <a:latin typeface="DejaVu Sans"/>
                <a:cs typeface="DejaVu Sans"/>
              </a:rPr>
              <a:t>discharge.</a:t>
            </a:r>
            <a:endParaRPr sz="3200">
              <a:latin typeface="DejaVu Sans"/>
              <a:cs typeface="DejaVu Sans"/>
            </a:endParaRPr>
          </a:p>
          <a:p>
            <a:pPr marL="12700" marR="5080" algn="just">
              <a:lnSpc>
                <a:spcPct val="80000"/>
              </a:lnSpc>
              <a:spcBef>
                <a:spcPts val="1390"/>
              </a:spcBef>
            </a:pPr>
            <a:r>
              <a:rPr sz="3200" spc="-365" dirty="0">
                <a:latin typeface="DejaVu Sans"/>
                <a:cs typeface="DejaVu Sans"/>
              </a:rPr>
              <a:t>Use </a:t>
            </a:r>
            <a:r>
              <a:rPr sz="3200" spc="-315" dirty="0">
                <a:latin typeface="DejaVu Sans"/>
                <a:cs typeface="DejaVu Sans"/>
              </a:rPr>
              <a:t>dipstick </a:t>
            </a:r>
            <a:r>
              <a:rPr sz="3200" spc="-335" dirty="0">
                <a:latin typeface="DejaVu Sans"/>
                <a:cs typeface="DejaVu Sans"/>
              </a:rPr>
              <a:t>tests </a:t>
            </a:r>
            <a:r>
              <a:rPr sz="3200" spc="-245" dirty="0">
                <a:latin typeface="DejaVu Sans"/>
                <a:cs typeface="DejaVu Sans"/>
              </a:rPr>
              <a:t>to </a:t>
            </a:r>
            <a:r>
              <a:rPr sz="3200" spc="-350" dirty="0">
                <a:latin typeface="DejaVu Sans"/>
                <a:cs typeface="DejaVu Sans"/>
              </a:rPr>
              <a:t>guide </a:t>
            </a:r>
            <a:r>
              <a:rPr sz="3200" spc="-330" dirty="0">
                <a:latin typeface="DejaVu Sans"/>
                <a:cs typeface="DejaVu Sans"/>
              </a:rPr>
              <a:t>treatment </a:t>
            </a:r>
            <a:r>
              <a:rPr sz="3200" spc="-325" dirty="0">
                <a:latin typeface="DejaVu Sans"/>
                <a:cs typeface="DejaVu Sans"/>
              </a:rPr>
              <a:t>decisions </a:t>
            </a:r>
            <a:r>
              <a:rPr sz="3200" spc="-250" dirty="0">
                <a:latin typeface="DejaVu Sans"/>
                <a:cs typeface="DejaVu Sans"/>
              </a:rPr>
              <a:t>in </a:t>
            </a:r>
            <a:r>
              <a:rPr sz="3200" spc="-300" dirty="0">
                <a:latin typeface="DejaVu Sans"/>
                <a:cs typeface="DejaVu Sans"/>
              </a:rPr>
              <a:t>otherwise  </a:t>
            </a:r>
            <a:r>
              <a:rPr sz="3200" spc="-340" dirty="0">
                <a:latin typeface="DejaVu Sans"/>
                <a:cs typeface="DejaVu Sans"/>
              </a:rPr>
              <a:t>healthy </a:t>
            </a:r>
            <a:r>
              <a:rPr sz="3200" spc="-385" dirty="0">
                <a:latin typeface="DejaVu Sans"/>
                <a:cs typeface="DejaVu Sans"/>
              </a:rPr>
              <a:t>women </a:t>
            </a:r>
            <a:r>
              <a:rPr sz="3200" spc="-330" dirty="0">
                <a:latin typeface="DejaVu Sans"/>
                <a:cs typeface="DejaVu Sans"/>
              </a:rPr>
              <a:t>under </a:t>
            </a:r>
            <a:r>
              <a:rPr sz="3200" spc="-415" dirty="0">
                <a:latin typeface="DejaVu Sans"/>
                <a:cs typeface="DejaVu Sans"/>
              </a:rPr>
              <a:t>65 </a:t>
            </a:r>
            <a:r>
              <a:rPr sz="3200" spc="-395" dirty="0">
                <a:latin typeface="DejaVu Sans"/>
                <a:cs typeface="DejaVu Sans"/>
              </a:rPr>
              <a:t>years </a:t>
            </a:r>
            <a:r>
              <a:rPr sz="3200" spc="-215" dirty="0">
                <a:latin typeface="DejaVu Sans"/>
                <a:cs typeface="DejaVu Sans"/>
              </a:rPr>
              <a:t>of </a:t>
            </a:r>
            <a:r>
              <a:rPr sz="3200" spc="-450" dirty="0">
                <a:latin typeface="DejaVu Sans"/>
                <a:cs typeface="DejaVu Sans"/>
              </a:rPr>
              <a:t>age </a:t>
            </a:r>
            <a:r>
              <a:rPr sz="3200" spc="-340" dirty="0">
                <a:latin typeface="DejaVu Sans"/>
                <a:cs typeface="DejaVu Sans"/>
              </a:rPr>
              <a:t>presenting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310" dirty="0">
                <a:latin typeface="DejaVu Sans"/>
                <a:cs typeface="DejaVu Sans"/>
              </a:rPr>
              <a:t>mild  </a:t>
            </a:r>
            <a:r>
              <a:rPr sz="3200" spc="-240" dirty="0">
                <a:latin typeface="DejaVu Sans"/>
                <a:cs typeface="DejaVu Sans"/>
              </a:rPr>
              <a:t>or </a:t>
            </a:r>
            <a:r>
              <a:rPr sz="3200" spc="-755" dirty="0">
                <a:latin typeface="DejaVu Sans"/>
                <a:cs typeface="DejaVu Sans"/>
              </a:rPr>
              <a:t>≤2 </a:t>
            </a:r>
            <a:r>
              <a:rPr sz="3200" spc="-415" dirty="0">
                <a:latin typeface="DejaVu Sans"/>
                <a:cs typeface="DejaVu Sans"/>
              </a:rPr>
              <a:t>symptoms </a:t>
            </a:r>
            <a:r>
              <a:rPr sz="3200" spc="-215" dirty="0">
                <a:latin typeface="DejaVu Sans"/>
                <a:cs typeface="DejaVu Sans"/>
              </a:rPr>
              <a:t>of</a:t>
            </a:r>
            <a:r>
              <a:rPr sz="3200" spc="-290" dirty="0">
                <a:latin typeface="DejaVu Sans"/>
                <a:cs typeface="DejaVu Sans"/>
              </a:rPr>
              <a:t> </a:t>
            </a:r>
            <a:r>
              <a:rPr sz="3200" spc="-260" dirty="0">
                <a:latin typeface="DejaVu Sans"/>
                <a:cs typeface="DejaVu Sans"/>
              </a:rPr>
              <a:t>UTI.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97280" y="502919"/>
            <a:ext cx="10058400" cy="5366385"/>
          </a:xfrm>
          <a:custGeom>
            <a:avLst/>
            <a:gdLst/>
            <a:ahLst/>
            <a:cxnLst/>
            <a:rect l="l" t="t" r="r" b="b"/>
            <a:pathLst>
              <a:path w="10058400" h="5366385">
                <a:moveTo>
                  <a:pt x="0" y="5366004"/>
                </a:moveTo>
                <a:lnTo>
                  <a:pt x="10058400" y="5366004"/>
                </a:lnTo>
                <a:lnTo>
                  <a:pt x="10058400" y="0"/>
                </a:lnTo>
                <a:lnTo>
                  <a:pt x="0" y="0"/>
                </a:lnTo>
                <a:lnTo>
                  <a:pt x="0" y="5366004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331881"/>
            <a:ext cx="9970770" cy="503237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3000" spc="-245" dirty="0">
                <a:latin typeface="DejaVu Sans"/>
                <a:cs typeface="DejaVu Sans"/>
              </a:rPr>
              <a:t>Antibiotic </a:t>
            </a:r>
            <a:r>
              <a:rPr sz="3000" spc="-310" dirty="0">
                <a:latin typeface="DejaVu Sans"/>
                <a:cs typeface="DejaVu Sans"/>
              </a:rPr>
              <a:t>treatment </a:t>
            </a:r>
            <a:r>
              <a:rPr sz="3000" spc="-200" dirty="0">
                <a:latin typeface="DejaVu Sans"/>
                <a:cs typeface="DejaVu Sans"/>
              </a:rPr>
              <a:t>of</a:t>
            </a:r>
            <a:r>
              <a:rPr sz="3000" spc="-335" dirty="0">
                <a:latin typeface="DejaVu Sans"/>
                <a:cs typeface="DejaVu Sans"/>
              </a:rPr>
              <a:t> </a:t>
            </a:r>
            <a:r>
              <a:rPr sz="3000" spc="-310" dirty="0">
                <a:latin typeface="DejaVu Sans"/>
                <a:cs typeface="DejaVu Sans"/>
              </a:rPr>
              <a:t>LUTI</a:t>
            </a:r>
            <a:endParaRPr sz="3000">
              <a:latin typeface="DejaVu Sans"/>
              <a:cs typeface="DejaVu Sans"/>
            </a:endParaRPr>
          </a:p>
          <a:p>
            <a:pPr marL="12700" marR="1929764">
              <a:lnSpc>
                <a:spcPts val="3240"/>
              </a:lnSpc>
              <a:spcBef>
                <a:spcPts val="1455"/>
              </a:spcBef>
            </a:pPr>
            <a:r>
              <a:rPr sz="3000" spc="-360" dirty="0">
                <a:latin typeface="DejaVu Sans"/>
                <a:cs typeface="DejaVu Sans"/>
              </a:rPr>
              <a:t>Do </a:t>
            </a:r>
            <a:r>
              <a:rPr sz="3000" spc="-254" dirty="0">
                <a:latin typeface="DejaVu Sans"/>
                <a:cs typeface="DejaVu Sans"/>
              </a:rPr>
              <a:t>not </a:t>
            </a:r>
            <a:r>
              <a:rPr sz="3000" spc="-275" dirty="0">
                <a:latin typeface="DejaVu Sans"/>
                <a:cs typeface="DejaVu Sans"/>
              </a:rPr>
              <a:t>treat </a:t>
            </a:r>
            <a:r>
              <a:rPr sz="3000" spc="-315" dirty="0">
                <a:latin typeface="DejaVu Sans"/>
                <a:cs typeface="DejaVu Sans"/>
              </a:rPr>
              <a:t>non-pregnant </a:t>
            </a:r>
            <a:r>
              <a:rPr sz="3000" spc="-365" dirty="0">
                <a:latin typeface="DejaVu Sans"/>
                <a:cs typeface="DejaVu Sans"/>
              </a:rPr>
              <a:t>women </a:t>
            </a:r>
            <a:r>
              <a:rPr sz="3000" spc="-225" dirty="0">
                <a:latin typeface="DejaVu Sans"/>
                <a:cs typeface="DejaVu Sans"/>
              </a:rPr>
              <a:t>(of </a:t>
            </a:r>
            <a:r>
              <a:rPr sz="3000" spc="-405" dirty="0">
                <a:latin typeface="DejaVu Sans"/>
                <a:cs typeface="DejaVu Sans"/>
              </a:rPr>
              <a:t>any </a:t>
            </a:r>
            <a:r>
              <a:rPr sz="3000" spc="-385" dirty="0">
                <a:latin typeface="DejaVu Sans"/>
                <a:cs typeface="DejaVu Sans"/>
              </a:rPr>
              <a:t>age) </a:t>
            </a:r>
            <a:r>
              <a:rPr sz="3000" spc="-240" dirty="0">
                <a:latin typeface="DejaVu Sans"/>
                <a:cs typeface="DejaVu Sans"/>
              </a:rPr>
              <a:t>with  </a:t>
            </a:r>
            <a:r>
              <a:rPr sz="3000" spc="-355" dirty="0">
                <a:latin typeface="DejaVu Sans"/>
                <a:cs typeface="DejaVu Sans"/>
              </a:rPr>
              <a:t>asymptomatic </a:t>
            </a:r>
            <a:r>
              <a:rPr sz="3000" spc="-285" dirty="0">
                <a:latin typeface="DejaVu Sans"/>
                <a:cs typeface="DejaVu Sans"/>
              </a:rPr>
              <a:t>bacteriuria </a:t>
            </a:r>
            <a:r>
              <a:rPr sz="3000" spc="-240" dirty="0">
                <a:latin typeface="DejaVu Sans"/>
                <a:cs typeface="DejaVu Sans"/>
              </a:rPr>
              <a:t>with </a:t>
            </a:r>
            <a:r>
              <a:rPr sz="3000" spc="-365" dirty="0">
                <a:latin typeface="DejaVu Sans"/>
                <a:cs typeface="DejaVu Sans"/>
              </a:rPr>
              <a:t>an</a:t>
            </a:r>
            <a:r>
              <a:rPr sz="3000" spc="-265" dirty="0">
                <a:latin typeface="DejaVu Sans"/>
                <a:cs typeface="DejaVu Sans"/>
              </a:rPr>
              <a:t> </a:t>
            </a:r>
            <a:r>
              <a:rPr sz="3000" spc="-250" dirty="0">
                <a:latin typeface="DejaVu Sans"/>
                <a:cs typeface="DejaVu Sans"/>
              </a:rPr>
              <a:t>antibiotic.</a:t>
            </a:r>
            <a:endParaRPr sz="3000">
              <a:latin typeface="DejaVu Sans"/>
              <a:cs typeface="DejaVu Sans"/>
            </a:endParaRPr>
          </a:p>
          <a:p>
            <a:pPr marL="12700" marR="310515">
              <a:lnSpc>
                <a:spcPts val="3240"/>
              </a:lnSpc>
              <a:spcBef>
                <a:spcPts val="1390"/>
              </a:spcBef>
            </a:pPr>
            <a:r>
              <a:rPr sz="3000" spc="-350" dirty="0">
                <a:latin typeface="DejaVu Sans"/>
                <a:cs typeface="DejaVu Sans"/>
              </a:rPr>
              <a:t>Treat </a:t>
            </a:r>
            <a:r>
              <a:rPr sz="3000" spc="-315" dirty="0">
                <a:latin typeface="DejaVu Sans"/>
                <a:cs typeface="DejaVu Sans"/>
              </a:rPr>
              <a:t>non-pregnant </a:t>
            </a:r>
            <a:r>
              <a:rPr sz="3000" spc="-360" dirty="0">
                <a:latin typeface="DejaVu Sans"/>
                <a:cs typeface="DejaVu Sans"/>
              </a:rPr>
              <a:t>women </a:t>
            </a:r>
            <a:r>
              <a:rPr sz="3000" spc="-200" dirty="0">
                <a:latin typeface="DejaVu Sans"/>
                <a:cs typeface="DejaVu Sans"/>
              </a:rPr>
              <a:t>of </a:t>
            </a:r>
            <a:r>
              <a:rPr sz="3000" spc="-405" dirty="0">
                <a:latin typeface="DejaVu Sans"/>
                <a:cs typeface="DejaVu Sans"/>
              </a:rPr>
              <a:t>any </a:t>
            </a:r>
            <a:r>
              <a:rPr sz="3000" spc="-425" dirty="0">
                <a:latin typeface="DejaVu Sans"/>
                <a:cs typeface="DejaVu Sans"/>
              </a:rPr>
              <a:t>age </a:t>
            </a:r>
            <a:r>
              <a:rPr sz="3000" spc="-240" dirty="0">
                <a:latin typeface="DejaVu Sans"/>
                <a:cs typeface="DejaVu Sans"/>
              </a:rPr>
              <a:t>with </a:t>
            </a:r>
            <a:r>
              <a:rPr sz="3000" spc="-390" dirty="0">
                <a:latin typeface="DejaVu Sans"/>
                <a:cs typeface="DejaVu Sans"/>
              </a:rPr>
              <a:t>symptoms </a:t>
            </a:r>
            <a:r>
              <a:rPr sz="3000" spc="-225" dirty="0">
                <a:latin typeface="DejaVu Sans"/>
                <a:cs typeface="DejaVu Sans"/>
              </a:rPr>
              <a:t>or </a:t>
            </a:r>
            <a:r>
              <a:rPr sz="3000" spc="-355" dirty="0">
                <a:latin typeface="DejaVu Sans"/>
                <a:cs typeface="DejaVu Sans"/>
              </a:rPr>
              <a:t>signs  </a:t>
            </a:r>
            <a:r>
              <a:rPr sz="3000" spc="-200" dirty="0">
                <a:latin typeface="DejaVu Sans"/>
                <a:cs typeface="DejaVu Sans"/>
              </a:rPr>
              <a:t>of </a:t>
            </a:r>
            <a:r>
              <a:rPr sz="3000" spc="-335" dirty="0">
                <a:latin typeface="DejaVu Sans"/>
                <a:cs typeface="DejaVu Sans"/>
              </a:rPr>
              <a:t>acute </a:t>
            </a:r>
            <a:r>
              <a:rPr sz="3000" spc="-315" dirty="0">
                <a:latin typeface="DejaVu Sans"/>
                <a:cs typeface="DejaVu Sans"/>
              </a:rPr>
              <a:t>LUTI </a:t>
            </a:r>
            <a:r>
              <a:rPr sz="3000" spc="-245" dirty="0">
                <a:latin typeface="DejaVu Sans"/>
                <a:cs typeface="DejaVu Sans"/>
              </a:rPr>
              <a:t>with </a:t>
            </a:r>
            <a:r>
              <a:rPr sz="3000" spc="-405" dirty="0">
                <a:latin typeface="DejaVu Sans"/>
                <a:cs typeface="DejaVu Sans"/>
              </a:rPr>
              <a:t>a </a:t>
            </a:r>
            <a:r>
              <a:rPr sz="3000" spc="-290" dirty="0">
                <a:latin typeface="DejaVu Sans"/>
                <a:cs typeface="DejaVu Sans"/>
              </a:rPr>
              <a:t>three </a:t>
            </a:r>
            <a:r>
              <a:rPr sz="3000" spc="-409" dirty="0">
                <a:latin typeface="DejaVu Sans"/>
                <a:cs typeface="DejaVu Sans"/>
              </a:rPr>
              <a:t>day </a:t>
            </a:r>
            <a:r>
              <a:rPr sz="3000" spc="-330" dirty="0">
                <a:latin typeface="DejaVu Sans"/>
                <a:cs typeface="DejaVu Sans"/>
              </a:rPr>
              <a:t>course </a:t>
            </a:r>
            <a:r>
              <a:rPr sz="3000" spc="-200" dirty="0">
                <a:latin typeface="DejaVu Sans"/>
                <a:cs typeface="DejaVu Sans"/>
              </a:rPr>
              <a:t>of </a:t>
            </a:r>
            <a:r>
              <a:rPr sz="3000" spc="-280" dirty="0">
                <a:latin typeface="DejaVu Sans"/>
                <a:cs typeface="DejaVu Sans"/>
              </a:rPr>
              <a:t>trimethoprim </a:t>
            </a:r>
            <a:r>
              <a:rPr sz="3000" spc="-229" dirty="0">
                <a:latin typeface="DejaVu Sans"/>
                <a:cs typeface="DejaVu Sans"/>
              </a:rPr>
              <a:t>or  </a:t>
            </a:r>
            <a:r>
              <a:rPr sz="3000" spc="-254" dirty="0">
                <a:latin typeface="DejaVu Sans"/>
                <a:cs typeface="DejaVu Sans"/>
              </a:rPr>
              <a:t>nitrofurantoin.</a:t>
            </a:r>
            <a:endParaRPr sz="3000">
              <a:latin typeface="DejaVu Sans"/>
              <a:cs typeface="DejaVu Sans"/>
            </a:endParaRPr>
          </a:p>
          <a:p>
            <a:pPr marL="12700" marR="5080" indent="172085">
              <a:lnSpc>
                <a:spcPts val="3240"/>
              </a:lnSpc>
              <a:spcBef>
                <a:spcPts val="1405"/>
              </a:spcBef>
            </a:pPr>
            <a:r>
              <a:rPr sz="3000" spc="-270" dirty="0">
                <a:latin typeface="DejaVu Sans"/>
                <a:cs typeface="DejaVu Sans"/>
              </a:rPr>
              <a:t>Particular </a:t>
            </a:r>
            <a:r>
              <a:rPr sz="3000" spc="-350" dirty="0">
                <a:latin typeface="DejaVu Sans"/>
                <a:cs typeface="DejaVu Sans"/>
              </a:rPr>
              <a:t>care </a:t>
            </a:r>
            <a:r>
              <a:rPr sz="3000" spc="-300" dirty="0">
                <a:latin typeface="DejaVu Sans"/>
                <a:cs typeface="DejaVu Sans"/>
              </a:rPr>
              <a:t>should </a:t>
            </a:r>
            <a:r>
              <a:rPr sz="3000" spc="-345" dirty="0">
                <a:latin typeface="DejaVu Sans"/>
                <a:cs typeface="DejaVu Sans"/>
              </a:rPr>
              <a:t>be </a:t>
            </a:r>
            <a:r>
              <a:rPr sz="3000" spc="-350" dirty="0">
                <a:latin typeface="DejaVu Sans"/>
                <a:cs typeface="DejaVu Sans"/>
              </a:rPr>
              <a:t>taken </a:t>
            </a:r>
            <a:r>
              <a:rPr sz="3000" spc="-330" dirty="0">
                <a:latin typeface="DejaVu Sans"/>
                <a:cs typeface="DejaVu Sans"/>
              </a:rPr>
              <a:t>when </a:t>
            </a:r>
            <a:r>
              <a:rPr sz="3000" spc="-305" dirty="0">
                <a:latin typeface="DejaVu Sans"/>
                <a:cs typeface="DejaVu Sans"/>
              </a:rPr>
              <a:t>prescribing </a:t>
            </a:r>
            <a:r>
              <a:rPr sz="3000" spc="-260" dirty="0">
                <a:latin typeface="DejaVu Sans"/>
                <a:cs typeface="DejaVu Sans"/>
              </a:rPr>
              <a:t>nitrofurantoin  </a:t>
            </a:r>
            <a:r>
              <a:rPr sz="3000" spc="-240" dirty="0">
                <a:latin typeface="DejaVu Sans"/>
                <a:cs typeface="DejaVu Sans"/>
              </a:rPr>
              <a:t>in </a:t>
            </a:r>
            <a:r>
              <a:rPr sz="3000" spc="-285" dirty="0">
                <a:latin typeface="DejaVu Sans"/>
                <a:cs typeface="DejaVu Sans"/>
              </a:rPr>
              <a:t>the </a:t>
            </a:r>
            <a:r>
              <a:rPr sz="3000" spc="-300" dirty="0">
                <a:latin typeface="DejaVu Sans"/>
                <a:cs typeface="DejaVu Sans"/>
              </a:rPr>
              <a:t>elderly, who </a:t>
            </a:r>
            <a:r>
              <a:rPr sz="3000" spc="-470" dirty="0">
                <a:latin typeface="DejaVu Sans"/>
                <a:cs typeface="DejaVu Sans"/>
              </a:rPr>
              <a:t>may </a:t>
            </a:r>
            <a:r>
              <a:rPr sz="3000" spc="-345" dirty="0">
                <a:latin typeface="DejaVu Sans"/>
                <a:cs typeface="DejaVu Sans"/>
              </a:rPr>
              <a:t>be </a:t>
            </a:r>
            <a:r>
              <a:rPr sz="3000" spc="-300" dirty="0">
                <a:latin typeface="DejaVu Sans"/>
                <a:cs typeface="DejaVu Sans"/>
              </a:rPr>
              <a:t>at </a:t>
            </a:r>
            <a:r>
              <a:rPr sz="3000" spc="-325" dirty="0">
                <a:latin typeface="DejaVu Sans"/>
                <a:cs typeface="DejaVu Sans"/>
              </a:rPr>
              <a:t>increased </a:t>
            </a:r>
            <a:r>
              <a:rPr sz="3000" spc="-280" dirty="0">
                <a:latin typeface="DejaVu Sans"/>
                <a:cs typeface="DejaVu Sans"/>
              </a:rPr>
              <a:t>risk </a:t>
            </a:r>
            <a:r>
              <a:rPr sz="3000" spc="-200" dirty="0">
                <a:latin typeface="DejaVu Sans"/>
                <a:cs typeface="DejaVu Sans"/>
              </a:rPr>
              <a:t>of</a:t>
            </a:r>
            <a:r>
              <a:rPr sz="3000" spc="-445" dirty="0">
                <a:latin typeface="DejaVu Sans"/>
                <a:cs typeface="DejaVu Sans"/>
              </a:rPr>
              <a:t> </a:t>
            </a:r>
            <a:r>
              <a:rPr sz="3000" spc="-300" dirty="0">
                <a:latin typeface="DejaVu Sans"/>
                <a:cs typeface="DejaVu Sans"/>
              </a:rPr>
              <a:t>toxicity.</a:t>
            </a:r>
            <a:endParaRPr sz="3000">
              <a:latin typeface="DejaVu Sans"/>
              <a:cs typeface="DejaVu Sans"/>
            </a:endParaRPr>
          </a:p>
          <a:p>
            <a:pPr marL="12700" marR="300990">
              <a:lnSpc>
                <a:spcPts val="3240"/>
              </a:lnSpc>
              <a:spcBef>
                <a:spcPts val="1405"/>
              </a:spcBef>
            </a:pPr>
            <a:r>
              <a:rPr sz="3000" spc="-459" dirty="0">
                <a:latin typeface="DejaVu Sans"/>
                <a:cs typeface="DejaVu Sans"/>
              </a:rPr>
              <a:t>Take </a:t>
            </a:r>
            <a:r>
              <a:rPr sz="3000" spc="-275" dirty="0">
                <a:latin typeface="DejaVu Sans"/>
                <a:cs typeface="DejaVu Sans"/>
              </a:rPr>
              <a:t>urine </a:t>
            </a:r>
            <a:r>
              <a:rPr sz="3000" spc="-220" dirty="0">
                <a:latin typeface="DejaVu Sans"/>
                <a:cs typeface="DejaVu Sans"/>
              </a:rPr>
              <a:t>for </a:t>
            </a:r>
            <a:r>
              <a:rPr sz="3000" spc="-280" dirty="0">
                <a:latin typeface="DejaVu Sans"/>
                <a:cs typeface="DejaVu Sans"/>
              </a:rPr>
              <a:t>culture </a:t>
            </a:r>
            <a:r>
              <a:rPr sz="3000" spc="-225" dirty="0">
                <a:latin typeface="DejaVu Sans"/>
                <a:cs typeface="DejaVu Sans"/>
              </a:rPr>
              <a:t>to </a:t>
            </a:r>
            <a:r>
              <a:rPr sz="3000" spc="-330" dirty="0">
                <a:latin typeface="DejaVu Sans"/>
                <a:cs typeface="DejaVu Sans"/>
              </a:rPr>
              <a:t>guide </a:t>
            </a:r>
            <a:r>
              <a:rPr sz="3000" spc="-385" dirty="0">
                <a:latin typeface="DejaVu Sans"/>
                <a:cs typeface="DejaVu Sans"/>
              </a:rPr>
              <a:t>change </a:t>
            </a:r>
            <a:r>
              <a:rPr sz="3000" spc="-200" dirty="0">
                <a:latin typeface="DejaVu Sans"/>
                <a:cs typeface="DejaVu Sans"/>
              </a:rPr>
              <a:t>of </a:t>
            </a:r>
            <a:r>
              <a:rPr sz="3000" spc="-254" dirty="0">
                <a:latin typeface="DejaVu Sans"/>
                <a:cs typeface="DejaVu Sans"/>
              </a:rPr>
              <a:t>antibiotic </a:t>
            </a:r>
            <a:r>
              <a:rPr sz="3000" spc="-220" dirty="0">
                <a:latin typeface="DejaVu Sans"/>
                <a:cs typeface="DejaVu Sans"/>
              </a:rPr>
              <a:t>for </a:t>
            </a:r>
            <a:r>
              <a:rPr sz="3000" spc="-295" dirty="0">
                <a:latin typeface="DejaVu Sans"/>
                <a:cs typeface="DejaVu Sans"/>
              </a:rPr>
              <a:t>patients  </a:t>
            </a:r>
            <a:r>
              <a:rPr sz="3000" spc="-300" dirty="0">
                <a:latin typeface="DejaVu Sans"/>
                <a:cs typeface="DejaVu Sans"/>
              </a:rPr>
              <a:t>who </a:t>
            </a:r>
            <a:r>
              <a:rPr sz="3000" spc="-295" dirty="0">
                <a:latin typeface="DejaVu Sans"/>
                <a:cs typeface="DejaVu Sans"/>
              </a:rPr>
              <a:t>do </a:t>
            </a:r>
            <a:r>
              <a:rPr sz="3000" spc="-254" dirty="0">
                <a:latin typeface="DejaVu Sans"/>
                <a:cs typeface="DejaVu Sans"/>
              </a:rPr>
              <a:t>not </a:t>
            </a:r>
            <a:r>
              <a:rPr sz="3000" spc="-320" dirty="0">
                <a:latin typeface="DejaVu Sans"/>
                <a:cs typeface="DejaVu Sans"/>
              </a:rPr>
              <a:t>respond </a:t>
            </a:r>
            <a:r>
              <a:rPr sz="3000" spc="-220" dirty="0">
                <a:latin typeface="DejaVu Sans"/>
                <a:cs typeface="DejaVu Sans"/>
              </a:rPr>
              <a:t>to </a:t>
            </a:r>
            <a:r>
              <a:rPr sz="3000" spc="-280" dirty="0">
                <a:latin typeface="DejaVu Sans"/>
                <a:cs typeface="DejaVu Sans"/>
              </a:rPr>
              <a:t>trimethoprim </a:t>
            </a:r>
            <a:r>
              <a:rPr sz="3000" spc="-225" dirty="0">
                <a:latin typeface="DejaVu Sans"/>
                <a:cs typeface="DejaVu Sans"/>
              </a:rPr>
              <a:t>or</a:t>
            </a:r>
            <a:r>
              <a:rPr sz="3000" spc="-250" dirty="0">
                <a:latin typeface="DejaVu Sans"/>
                <a:cs typeface="DejaVu Sans"/>
              </a:rPr>
              <a:t> </a:t>
            </a:r>
            <a:r>
              <a:rPr sz="3000" spc="-254" dirty="0">
                <a:latin typeface="DejaVu Sans"/>
                <a:cs typeface="DejaVu Sans"/>
              </a:rPr>
              <a:t>nitrofurantoin.</a:t>
            </a:r>
            <a:endParaRPr sz="3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027430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7334"/>
              </a:lnSpc>
            </a:pPr>
            <a:r>
              <a:rPr sz="7200" spc="-825" dirty="0"/>
              <a:t>Pregnant</a:t>
            </a:r>
            <a:r>
              <a:rPr sz="7200" spc="-750" dirty="0"/>
              <a:t> </a:t>
            </a:r>
            <a:r>
              <a:rPr sz="7200" spc="-944" dirty="0"/>
              <a:t>Women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580" y="1677862"/>
            <a:ext cx="9952355" cy="398843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165"/>
              </a:spcBef>
            </a:pPr>
            <a:r>
              <a:rPr sz="2800" u="heavy" spc="-34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Symptomatic</a:t>
            </a:r>
            <a:r>
              <a:rPr sz="2800" u="heavy" spc="-23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800" u="heavy" spc="-27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bacteriuria</a:t>
            </a:r>
            <a:endParaRPr sz="2800">
              <a:latin typeface="DejaVu Sans"/>
              <a:cs typeface="DejaVu Sans"/>
            </a:endParaRPr>
          </a:p>
          <a:p>
            <a:pPr marL="12700" marR="5080">
              <a:lnSpc>
                <a:spcPts val="3030"/>
              </a:lnSpc>
              <a:spcBef>
                <a:spcPts val="1445"/>
              </a:spcBef>
            </a:pPr>
            <a:r>
              <a:rPr sz="2800" spc="-325" dirty="0">
                <a:latin typeface="DejaVu Sans"/>
                <a:cs typeface="DejaVu Sans"/>
              </a:rPr>
              <a:t>Standard </a:t>
            </a:r>
            <a:r>
              <a:rPr sz="2800" spc="-280" dirty="0">
                <a:latin typeface="DejaVu Sans"/>
                <a:cs typeface="DejaVu Sans"/>
              </a:rPr>
              <a:t>quantitative </a:t>
            </a:r>
            <a:r>
              <a:rPr sz="2800" spc="-260" dirty="0">
                <a:latin typeface="DejaVu Sans"/>
                <a:cs typeface="DejaVu Sans"/>
              </a:rPr>
              <a:t>urine </a:t>
            </a:r>
            <a:r>
              <a:rPr sz="2800" spc="-265" dirty="0">
                <a:latin typeface="DejaVu Sans"/>
                <a:cs typeface="DejaVu Sans"/>
              </a:rPr>
              <a:t>culture </a:t>
            </a:r>
            <a:r>
              <a:rPr sz="2800" spc="-285" dirty="0">
                <a:latin typeface="DejaVu Sans"/>
                <a:cs typeface="DejaVu Sans"/>
              </a:rPr>
              <a:t>should </a:t>
            </a:r>
            <a:r>
              <a:rPr sz="2800" spc="-325" dirty="0">
                <a:latin typeface="DejaVu Sans"/>
                <a:cs typeface="DejaVu Sans"/>
              </a:rPr>
              <a:t>be </a:t>
            </a:r>
            <a:r>
              <a:rPr sz="2800" spc="-290" dirty="0">
                <a:latin typeface="DejaVu Sans"/>
                <a:cs typeface="DejaVu Sans"/>
              </a:rPr>
              <a:t>performed </a:t>
            </a:r>
            <a:r>
              <a:rPr sz="2800" spc="-254" dirty="0">
                <a:latin typeface="DejaVu Sans"/>
                <a:cs typeface="DejaVu Sans"/>
              </a:rPr>
              <a:t>routinely </a:t>
            </a:r>
            <a:r>
              <a:rPr sz="2800" spc="-280" dirty="0">
                <a:latin typeface="DejaVu Sans"/>
                <a:cs typeface="DejaVu Sans"/>
              </a:rPr>
              <a:t>at  </a:t>
            </a:r>
            <a:r>
              <a:rPr sz="2800" spc="-220" dirty="0">
                <a:latin typeface="DejaVu Sans"/>
                <a:cs typeface="DejaVu Sans"/>
              </a:rPr>
              <a:t>first </a:t>
            </a:r>
            <a:r>
              <a:rPr sz="2800" spc="-295" dirty="0">
                <a:latin typeface="DejaVu Sans"/>
                <a:cs typeface="DejaVu Sans"/>
              </a:rPr>
              <a:t>antenatal</a:t>
            </a:r>
            <a:r>
              <a:rPr sz="2800" spc="-290" dirty="0">
                <a:latin typeface="DejaVu Sans"/>
                <a:cs typeface="DejaVu Sans"/>
              </a:rPr>
              <a:t> </a:t>
            </a:r>
            <a:r>
              <a:rPr sz="2800" spc="-235" dirty="0">
                <a:latin typeface="DejaVu Sans"/>
                <a:cs typeface="DejaVu Sans"/>
              </a:rPr>
              <a:t>visit.</a:t>
            </a:r>
            <a:endParaRPr sz="2800">
              <a:latin typeface="DejaVu Sans"/>
              <a:cs typeface="DejaVu Sans"/>
            </a:endParaRPr>
          </a:p>
          <a:p>
            <a:pPr marL="104139" marR="603885">
              <a:lnSpc>
                <a:spcPts val="3020"/>
              </a:lnSpc>
              <a:spcBef>
                <a:spcPts val="1400"/>
              </a:spcBef>
            </a:pPr>
            <a:r>
              <a:rPr sz="2800" spc="-290" dirty="0">
                <a:latin typeface="DejaVu Sans"/>
                <a:cs typeface="DejaVu Sans"/>
              </a:rPr>
              <a:t>Confirm </a:t>
            </a:r>
            <a:r>
              <a:rPr sz="2800" spc="-270" dirty="0">
                <a:latin typeface="DejaVu Sans"/>
                <a:cs typeface="DejaVu Sans"/>
              </a:rPr>
              <a:t>the </a:t>
            </a:r>
            <a:r>
              <a:rPr sz="2800" spc="-325" dirty="0">
                <a:latin typeface="DejaVu Sans"/>
                <a:cs typeface="DejaVu Sans"/>
              </a:rPr>
              <a:t>presence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270" dirty="0">
                <a:latin typeface="DejaVu Sans"/>
                <a:cs typeface="DejaVu Sans"/>
              </a:rPr>
              <a:t>bacteriuria </a:t>
            </a:r>
            <a:r>
              <a:rPr sz="2800" spc="-225" dirty="0">
                <a:latin typeface="DejaVu Sans"/>
                <a:cs typeface="DejaVu Sans"/>
              </a:rPr>
              <a:t>in </a:t>
            </a:r>
            <a:r>
              <a:rPr sz="2800" spc="-260" dirty="0">
                <a:latin typeface="DejaVu Sans"/>
                <a:cs typeface="DejaVu Sans"/>
              </a:rPr>
              <a:t>urine </a:t>
            </a:r>
            <a:r>
              <a:rPr sz="2800" spc="-225" dirty="0">
                <a:latin typeface="DejaVu Sans"/>
                <a:cs typeface="DejaVu Sans"/>
              </a:rPr>
              <a:t>with </a:t>
            </a:r>
            <a:r>
              <a:rPr sz="2800" spc="-380" dirty="0">
                <a:latin typeface="DejaVu Sans"/>
                <a:cs typeface="DejaVu Sans"/>
              </a:rPr>
              <a:t>a </a:t>
            </a:r>
            <a:r>
              <a:rPr sz="2800" spc="-325" dirty="0">
                <a:latin typeface="DejaVu Sans"/>
                <a:cs typeface="DejaVu Sans"/>
              </a:rPr>
              <a:t>second </a:t>
            </a:r>
            <a:r>
              <a:rPr sz="2800" spc="-260" dirty="0">
                <a:latin typeface="DejaVu Sans"/>
                <a:cs typeface="DejaVu Sans"/>
              </a:rPr>
              <a:t>urine  </a:t>
            </a:r>
            <a:r>
              <a:rPr sz="2800" spc="-254" dirty="0">
                <a:latin typeface="DejaVu Sans"/>
                <a:cs typeface="DejaVu Sans"/>
              </a:rPr>
              <a:t>culture.</a:t>
            </a:r>
            <a:endParaRPr sz="2800">
              <a:latin typeface="DejaVu Sans"/>
              <a:cs typeface="DejaVu Sans"/>
            </a:endParaRPr>
          </a:p>
          <a:p>
            <a:pPr marL="104139" marR="256540">
              <a:lnSpc>
                <a:spcPts val="3020"/>
              </a:lnSpc>
              <a:spcBef>
                <a:spcPts val="1405"/>
              </a:spcBef>
            </a:pPr>
            <a:r>
              <a:rPr sz="2800" spc="-340" dirty="0">
                <a:latin typeface="DejaVu Sans"/>
                <a:cs typeface="DejaVu Sans"/>
              </a:rPr>
              <a:t>Do </a:t>
            </a:r>
            <a:r>
              <a:rPr sz="2800" spc="-240" dirty="0">
                <a:latin typeface="DejaVu Sans"/>
                <a:cs typeface="DejaVu Sans"/>
              </a:rPr>
              <a:t>not </a:t>
            </a:r>
            <a:r>
              <a:rPr sz="2800" spc="-340" dirty="0">
                <a:latin typeface="DejaVu Sans"/>
                <a:cs typeface="DejaVu Sans"/>
              </a:rPr>
              <a:t>use </a:t>
            </a:r>
            <a:r>
              <a:rPr sz="2800" spc="-280" dirty="0">
                <a:latin typeface="DejaVu Sans"/>
                <a:cs typeface="DejaVu Sans"/>
              </a:rPr>
              <a:t>dipstick </a:t>
            </a:r>
            <a:r>
              <a:rPr sz="2800" spc="-290" dirty="0">
                <a:latin typeface="DejaVu Sans"/>
                <a:cs typeface="DejaVu Sans"/>
              </a:rPr>
              <a:t>testing </a:t>
            </a:r>
            <a:r>
              <a:rPr sz="2800" spc="-215" dirty="0">
                <a:latin typeface="DejaVu Sans"/>
                <a:cs typeface="DejaVu Sans"/>
              </a:rPr>
              <a:t>to </a:t>
            </a:r>
            <a:r>
              <a:rPr sz="2800" spc="-320" dirty="0">
                <a:latin typeface="DejaVu Sans"/>
                <a:cs typeface="DejaVu Sans"/>
              </a:rPr>
              <a:t>screen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270" dirty="0">
                <a:latin typeface="DejaVu Sans"/>
                <a:cs typeface="DejaVu Sans"/>
              </a:rPr>
              <a:t>bacterial </a:t>
            </a:r>
            <a:r>
              <a:rPr sz="2800" spc="-240" dirty="0">
                <a:latin typeface="DejaVu Sans"/>
                <a:cs typeface="DejaVu Sans"/>
              </a:rPr>
              <a:t>UTI </a:t>
            </a:r>
            <a:r>
              <a:rPr sz="2800" spc="-285" dirty="0">
                <a:latin typeface="DejaVu Sans"/>
                <a:cs typeface="DejaVu Sans"/>
              </a:rPr>
              <a:t>at </a:t>
            </a:r>
            <a:r>
              <a:rPr sz="2800" spc="-270" dirty="0">
                <a:latin typeface="DejaVu Sans"/>
                <a:cs typeface="DejaVu Sans"/>
              </a:rPr>
              <a:t>the </a:t>
            </a:r>
            <a:r>
              <a:rPr sz="2800" spc="-220" dirty="0">
                <a:latin typeface="DejaVu Sans"/>
                <a:cs typeface="DejaVu Sans"/>
              </a:rPr>
              <a:t>first </a:t>
            </a:r>
            <a:r>
              <a:rPr sz="2800" spc="-215" dirty="0">
                <a:latin typeface="DejaVu Sans"/>
                <a:cs typeface="DejaVu Sans"/>
              </a:rPr>
              <a:t>or  </a:t>
            </a:r>
            <a:r>
              <a:rPr sz="2800" spc="-320" dirty="0">
                <a:latin typeface="DejaVu Sans"/>
                <a:cs typeface="DejaVu Sans"/>
              </a:rPr>
              <a:t>subsequent </a:t>
            </a:r>
            <a:r>
              <a:rPr sz="2800" spc="-295" dirty="0">
                <a:latin typeface="DejaVu Sans"/>
                <a:cs typeface="DejaVu Sans"/>
              </a:rPr>
              <a:t>antenatal</a:t>
            </a:r>
            <a:r>
              <a:rPr sz="2800" spc="-145" dirty="0">
                <a:latin typeface="DejaVu Sans"/>
                <a:cs typeface="DejaVu Sans"/>
              </a:rPr>
              <a:t> </a:t>
            </a:r>
            <a:r>
              <a:rPr sz="2800" spc="-254" dirty="0">
                <a:latin typeface="DejaVu Sans"/>
                <a:cs typeface="DejaVu Sans"/>
              </a:rPr>
              <a:t>visits.</a:t>
            </a:r>
            <a:endParaRPr sz="2800">
              <a:latin typeface="DejaVu Sans"/>
              <a:cs typeface="DejaVu Sans"/>
            </a:endParaRPr>
          </a:p>
          <a:p>
            <a:pPr marL="104139">
              <a:lnSpc>
                <a:spcPct val="100000"/>
              </a:lnSpc>
              <a:spcBef>
                <a:spcPts val="1025"/>
              </a:spcBef>
            </a:pPr>
            <a:r>
              <a:rPr sz="2800" spc="-325" dirty="0">
                <a:latin typeface="DejaVu Sans"/>
                <a:cs typeface="DejaVu Sans"/>
              </a:rPr>
              <a:t>Treat </a:t>
            </a:r>
            <a:r>
              <a:rPr sz="2800" spc="-335" dirty="0">
                <a:latin typeface="DejaVu Sans"/>
                <a:cs typeface="DejaVu Sans"/>
              </a:rPr>
              <a:t>asymptomatic </a:t>
            </a:r>
            <a:r>
              <a:rPr sz="2800" spc="-280" dirty="0">
                <a:latin typeface="DejaVu Sans"/>
                <a:cs typeface="DejaVu Sans"/>
              </a:rPr>
              <a:t>bacteruria </a:t>
            </a:r>
            <a:r>
              <a:rPr sz="2800" spc="-225" dirty="0">
                <a:latin typeface="DejaVu Sans"/>
                <a:cs typeface="DejaVu Sans"/>
              </a:rPr>
              <a:t>in </a:t>
            </a:r>
            <a:r>
              <a:rPr sz="2800" spc="-315" dirty="0">
                <a:latin typeface="DejaVu Sans"/>
                <a:cs typeface="DejaVu Sans"/>
              </a:rPr>
              <a:t>pregnant </a:t>
            </a:r>
            <a:r>
              <a:rPr sz="2800" spc="-340" dirty="0">
                <a:latin typeface="DejaVu Sans"/>
                <a:cs typeface="DejaVu Sans"/>
              </a:rPr>
              <a:t>women </a:t>
            </a:r>
            <a:r>
              <a:rPr sz="2800" spc="-225" dirty="0">
                <a:latin typeface="DejaVu Sans"/>
                <a:cs typeface="DejaVu Sans"/>
              </a:rPr>
              <a:t>with</a:t>
            </a:r>
            <a:r>
              <a:rPr sz="2800" spc="60" dirty="0">
                <a:latin typeface="DejaVu Sans"/>
                <a:cs typeface="DejaVu Sans"/>
              </a:rPr>
              <a:t> </a:t>
            </a:r>
            <a:r>
              <a:rPr sz="2800" spc="-250" dirty="0">
                <a:latin typeface="DejaVu Sans"/>
                <a:cs typeface="DejaVu Sans"/>
              </a:rPr>
              <a:t>antibiotics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3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0" y="67056"/>
                  </a:lnTo>
                  <a:lnTo>
                    <a:pt x="12192000" y="67056"/>
                  </a:lnTo>
                  <a:lnTo>
                    <a:pt x="12192000" y="2895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7280" y="286511"/>
            <a:ext cx="1005840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027430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7334"/>
              </a:lnSpc>
            </a:pPr>
            <a:r>
              <a:rPr sz="7200" spc="-825" dirty="0"/>
              <a:t>Pregnant</a:t>
            </a:r>
            <a:r>
              <a:rPr sz="7200" spc="-750" dirty="0"/>
              <a:t> </a:t>
            </a:r>
            <a:r>
              <a:rPr sz="7200" spc="-944" dirty="0"/>
              <a:t>Women</a:t>
            </a:r>
            <a:endParaRPr sz="7200"/>
          </a:p>
        </p:txBody>
      </p:sp>
      <p:grpSp>
        <p:nvGrpSpPr>
          <p:cNvPr id="8" name="object 8"/>
          <p:cNvGrpSpPr/>
          <p:nvPr/>
        </p:nvGrpSpPr>
        <p:grpSpPr>
          <a:xfrm>
            <a:off x="1089660" y="1837944"/>
            <a:ext cx="10073640" cy="4532630"/>
            <a:chOff x="1089660" y="1837944"/>
            <a:chExt cx="10073640" cy="4532630"/>
          </a:xfrm>
        </p:grpSpPr>
        <p:sp>
          <p:nvSpPr>
            <p:cNvPr id="9" name="object 9"/>
            <p:cNvSpPr/>
            <p:nvPr/>
          </p:nvSpPr>
          <p:spPr>
            <a:xfrm>
              <a:off x="1097280" y="1845564"/>
              <a:ext cx="10058400" cy="4517390"/>
            </a:xfrm>
            <a:custGeom>
              <a:avLst/>
              <a:gdLst/>
              <a:ahLst/>
              <a:cxnLst/>
              <a:rect l="l" t="t" r="r" b="b"/>
              <a:pathLst>
                <a:path w="10058400" h="4517390">
                  <a:moveTo>
                    <a:pt x="10058400" y="0"/>
                  </a:moveTo>
                  <a:lnTo>
                    <a:pt x="0" y="0"/>
                  </a:lnTo>
                  <a:lnTo>
                    <a:pt x="0" y="4517136"/>
                  </a:lnTo>
                  <a:lnTo>
                    <a:pt x="10058400" y="4517136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7280" y="1845564"/>
              <a:ext cx="10058400" cy="4517390"/>
            </a:xfrm>
            <a:custGeom>
              <a:avLst/>
              <a:gdLst/>
              <a:ahLst/>
              <a:cxnLst/>
              <a:rect l="l" t="t" r="r" b="b"/>
              <a:pathLst>
                <a:path w="10058400" h="4517390">
                  <a:moveTo>
                    <a:pt x="0" y="4517136"/>
                  </a:moveTo>
                  <a:lnTo>
                    <a:pt x="10058400" y="4517136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4517136"/>
                  </a:lnTo>
                  <a:close/>
                </a:path>
              </a:pathLst>
            </a:custGeom>
            <a:ln w="15240">
              <a:solidFill>
                <a:srgbClr val="BC5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76324" y="1677862"/>
            <a:ext cx="9356090" cy="437261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800" u="heavy" spc="-229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Antibiotic</a:t>
            </a:r>
            <a:r>
              <a:rPr sz="2800" u="heavy" spc="-22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800" u="heavy" spc="-29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treatment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800" spc="-325" dirty="0">
                <a:latin typeface="DejaVu Sans"/>
                <a:cs typeface="DejaVu Sans"/>
              </a:rPr>
              <a:t>Treat </a:t>
            </a:r>
            <a:r>
              <a:rPr sz="2800" spc="-335" dirty="0">
                <a:latin typeface="DejaVu Sans"/>
                <a:cs typeface="DejaVu Sans"/>
              </a:rPr>
              <a:t>symptomatic </a:t>
            </a:r>
            <a:r>
              <a:rPr sz="2800" spc="-240" dirty="0">
                <a:latin typeface="DejaVu Sans"/>
                <a:cs typeface="DejaVu Sans"/>
              </a:rPr>
              <a:t>UTI </a:t>
            </a:r>
            <a:r>
              <a:rPr sz="2800" spc="-229" dirty="0">
                <a:latin typeface="DejaVu Sans"/>
                <a:cs typeface="DejaVu Sans"/>
              </a:rPr>
              <a:t>in </a:t>
            </a:r>
            <a:r>
              <a:rPr sz="2800" spc="-315" dirty="0">
                <a:latin typeface="DejaVu Sans"/>
                <a:cs typeface="DejaVu Sans"/>
              </a:rPr>
              <a:t>pregnant </a:t>
            </a:r>
            <a:r>
              <a:rPr sz="2800" spc="-340" dirty="0">
                <a:latin typeface="DejaVu Sans"/>
                <a:cs typeface="DejaVu Sans"/>
              </a:rPr>
              <a:t>women </a:t>
            </a:r>
            <a:r>
              <a:rPr sz="2800" spc="-225" dirty="0">
                <a:latin typeface="DejaVu Sans"/>
                <a:cs typeface="DejaVu Sans"/>
              </a:rPr>
              <a:t>with </a:t>
            </a:r>
            <a:r>
              <a:rPr sz="2800" spc="-340" dirty="0">
                <a:latin typeface="DejaVu Sans"/>
                <a:cs typeface="DejaVu Sans"/>
              </a:rPr>
              <a:t>an</a:t>
            </a:r>
            <a:r>
              <a:rPr sz="2800" spc="-35" dirty="0">
                <a:latin typeface="DejaVu Sans"/>
                <a:cs typeface="DejaVu Sans"/>
              </a:rPr>
              <a:t> </a:t>
            </a:r>
            <a:r>
              <a:rPr sz="2800" spc="-235" dirty="0">
                <a:latin typeface="DejaVu Sans"/>
                <a:cs typeface="DejaVu Sans"/>
              </a:rPr>
              <a:t>antibiotic.</a:t>
            </a:r>
            <a:endParaRPr sz="2800">
              <a:latin typeface="DejaVu Sans"/>
              <a:cs typeface="DejaVu Sans"/>
            </a:endParaRPr>
          </a:p>
          <a:p>
            <a:pPr marL="12700" marR="192405" indent="161290">
              <a:lnSpc>
                <a:spcPts val="3020"/>
              </a:lnSpc>
              <a:spcBef>
                <a:spcPts val="1455"/>
              </a:spcBef>
            </a:pPr>
            <a:r>
              <a:rPr sz="2800" spc="-430" dirty="0">
                <a:latin typeface="DejaVu Sans"/>
                <a:cs typeface="DejaVu Sans"/>
              </a:rPr>
              <a:t>Take </a:t>
            </a:r>
            <a:r>
              <a:rPr sz="2800" spc="-380" dirty="0">
                <a:latin typeface="DejaVu Sans"/>
                <a:cs typeface="DejaVu Sans"/>
              </a:rPr>
              <a:t>a </a:t>
            </a:r>
            <a:r>
              <a:rPr sz="2800" spc="-295" dirty="0">
                <a:latin typeface="DejaVu Sans"/>
                <a:cs typeface="DejaVu Sans"/>
              </a:rPr>
              <a:t>single </a:t>
            </a:r>
            <a:r>
              <a:rPr sz="2800" spc="-260" dirty="0">
                <a:latin typeface="DejaVu Sans"/>
                <a:cs typeface="DejaVu Sans"/>
              </a:rPr>
              <a:t>urine </a:t>
            </a:r>
            <a:r>
              <a:rPr sz="2800" spc="-345" dirty="0">
                <a:latin typeface="DejaVu Sans"/>
                <a:cs typeface="DejaVu Sans"/>
              </a:rPr>
              <a:t>sample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265" dirty="0">
                <a:latin typeface="DejaVu Sans"/>
                <a:cs typeface="DejaVu Sans"/>
              </a:rPr>
              <a:t>culture </a:t>
            </a:r>
            <a:r>
              <a:rPr sz="2800" spc="-280" dirty="0">
                <a:latin typeface="DejaVu Sans"/>
                <a:cs typeface="DejaVu Sans"/>
              </a:rPr>
              <a:t>before </a:t>
            </a:r>
            <a:r>
              <a:rPr sz="2800" spc="-285" dirty="0">
                <a:latin typeface="DejaVu Sans"/>
                <a:cs typeface="DejaVu Sans"/>
              </a:rPr>
              <a:t>empiric </a:t>
            </a:r>
            <a:r>
              <a:rPr sz="2800" spc="-240" dirty="0">
                <a:latin typeface="DejaVu Sans"/>
                <a:cs typeface="DejaVu Sans"/>
              </a:rPr>
              <a:t>antibiotic  </a:t>
            </a:r>
            <a:r>
              <a:rPr sz="2800" spc="-290" dirty="0">
                <a:latin typeface="DejaVu Sans"/>
                <a:cs typeface="DejaVu Sans"/>
              </a:rPr>
              <a:t>treatment </a:t>
            </a:r>
            <a:r>
              <a:rPr sz="2800" spc="-254" dirty="0">
                <a:latin typeface="DejaVu Sans"/>
                <a:cs typeface="DejaVu Sans"/>
              </a:rPr>
              <a:t>is</a:t>
            </a:r>
            <a:r>
              <a:rPr sz="2800" spc="-225" dirty="0">
                <a:latin typeface="DejaVu Sans"/>
                <a:cs typeface="DejaVu Sans"/>
              </a:rPr>
              <a:t> </a:t>
            </a:r>
            <a:r>
              <a:rPr sz="2800" spc="-275" dirty="0">
                <a:latin typeface="DejaVu Sans"/>
                <a:cs typeface="DejaVu Sans"/>
              </a:rPr>
              <a:t>started.</a:t>
            </a:r>
            <a:endParaRPr sz="2800">
              <a:latin typeface="DejaVu Sans"/>
              <a:cs typeface="DejaVu Sans"/>
            </a:endParaRPr>
          </a:p>
          <a:p>
            <a:pPr marL="12700" marR="951865">
              <a:lnSpc>
                <a:spcPts val="3030"/>
              </a:lnSpc>
              <a:spcBef>
                <a:spcPts val="1395"/>
              </a:spcBef>
            </a:pPr>
            <a:r>
              <a:rPr sz="2800" spc="-300" dirty="0">
                <a:latin typeface="DejaVu Sans"/>
                <a:cs typeface="DejaVu Sans"/>
              </a:rPr>
              <a:t>A </a:t>
            </a:r>
            <a:r>
              <a:rPr sz="2800" spc="-360" dirty="0">
                <a:latin typeface="DejaVu Sans"/>
                <a:cs typeface="DejaVu Sans"/>
              </a:rPr>
              <a:t>seven </a:t>
            </a:r>
            <a:r>
              <a:rPr sz="2800" spc="-380" dirty="0">
                <a:latin typeface="DejaVu Sans"/>
                <a:cs typeface="DejaVu Sans"/>
              </a:rPr>
              <a:t>day </a:t>
            </a:r>
            <a:r>
              <a:rPr sz="2800" spc="-310" dirty="0">
                <a:latin typeface="DejaVu Sans"/>
                <a:cs typeface="DejaVu Sans"/>
              </a:rPr>
              <a:t>course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290" dirty="0">
                <a:latin typeface="DejaVu Sans"/>
                <a:cs typeface="DejaVu Sans"/>
              </a:rPr>
              <a:t>treatment </a:t>
            </a:r>
            <a:r>
              <a:rPr sz="2800" spc="-275" dirty="0">
                <a:latin typeface="DejaVu Sans"/>
                <a:cs typeface="DejaVu Sans"/>
              </a:rPr>
              <a:t>(amoxicillin </a:t>
            </a:r>
            <a:r>
              <a:rPr sz="2800" spc="-10" dirty="0">
                <a:latin typeface="DejaVu Sans"/>
                <a:cs typeface="DejaVu Sans"/>
              </a:rPr>
              <a:t>– </a:t>
            </a:r>
            <a:r>
              <a:rPr sz="2800" spc="-300" dirty="0">
                <a:latin typeface="DejaVu Sans"/>
                <a:cs typeface="DejaVu Sans"/>
              </a:rPr>
              <a:t>cephalexin-  </a:t>
            </a:r>
            <a:r>
              <a:rPr sz="2800" spc="-310" dirty="0">
                <a:latin typeface="DejaVu Sans"/>
                <a:cs typeface="DejaVu Sans"/>
              </a:rPr>
              <a:t>augmentin)is </a:t>
            </a:r>
            <a:r>
              <a:rPr sz="2800" spc="-290" dirty="0">
                <a:latin typeface="DejaVu Sans"/>
                <a:cs typeface="DejaVu Sans"/>
              </a:rPr>
              <a:t>normally</a:t>
            </a:r>
            <a:r>
              <a:rPr sz="2800" spc="-170" dirty="0">
                <a:latin typeface="DejaVu Sans"/>
                <a:cs typeface="DejaVu Sans"/>
              </a:rPr>
              <a:t> </a:t>
            </a:r>
            <a:r>
              <a:rPr sz="2800" spc="-245" dirty="0">
                <a:latin typeface="DejaVu Sans"/>
                <a:cs typeface="DejaVu Sans"/>
              </a:rPr>
              <a:t>sufficient.</a:t>
            </a:r>
            <a:endParaRPr sz="2800">
              <a:latin typeface="DejaVu Sans"/>
              <a:cs typeface="DejaVu Sans"/>
            </a:endParaRPr>
          </a:p>
          <a:p>
            <a:pPr marL="12700" marR="5080" indent="161290">
              <a:lnSpc>
                <a:spcPts val="3020"/>
              </a:lnSpc>
              <a:spcBef>
                <a:spcPts val="1400"/>
              </a:spcBef>
            </a:pPr>
            <a:r>
              <a:rPr sz="2800" spc="-325" dirty="0">
                <a:latin typeface="DejaVu Sans"/>
                <a:cs typeface="DejaVu Sans"/>
              </a:rPr>
              <a:t>Given </a:t>
            </a:r>
            <a:r>
              <a:rPr sz="2800" spc="-270" dirty="0">
                <a:latin typeface="DejaVu Sans"/>
                <a:cs typeface="DejaVu Sans"/>
              </a:rPr>
              <a:t>the </a:t>
            </a:r>
            <a:r>
              <a:rPr sz="2800" spc="-290" dirty="0">
                <a:latin typeface="DejaVu Sans"/>
                <a:cs typeface="DejaVu Sans"/>
              </a:rPr>
              <a:t>risks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335" dirty="0">
                <a:latin typeface="DejaVu Sans"/>
                <a:cs typeface="DejaVu Sans"/>
              </a:rPr>
              <a:t>symptomatic </a:t>
            </a:r>
            <a:r>
              <a:rPr sz="2800" spc="-270" dirty="0">
                <a:latin typeface="DejaVu Sans"/>
                <a:cs typeface="DejaVu Sans"/>
              </a:rPr>
              <a:t>bacteriuria </a:t>
            </a:r>
            <a:r>
              <a:rPr sz="2800" spc="-225" dirty="0">
                <a:latin typeface="DejaVu Sans"/>
                <a:cs typeface="DejaVu Sans"/>
              </a:rPr>
              <a:t>in </a:t>
            </a:r>
            <a:r>
              <a:rPr sz="2800" spc="-350" dirty="0">
                <a:latin typeface="DejaVu Sans"/>
                <a:cs typeface="DejaVu Sans"/>
              </a:rPr>
              <a:t>pregnancy, </a:t>
            </a:r>
            <a:r>
              <a:rPr sz="2800" spc="-380" dirty="0">
                <a:latin typeface="DejaVu Sans"/>
                <a:cs typeface="DejaVu Sans"/>
              </a:rPr>
              <a:t>a </a:t>
            </a:r>
            <a:r>
              <a:rPr sz="2800" spc="-260" dirty="0">
                <a:latin typeface="DejaVu Sans"/>
                <a:cs typeface="DejaVu Sans"/>
              </a:rPr>
              <a:t>urine  </a:t>
            </a:r>
            <a:r>
              <a:rPr sz="2800" spc="-265" dirty="0">
                <a:latin typeface="DejaVu Sans"/>
                <a:cs typeface="DejaVu Sans"/>
              </a:rPr>
              <a:t>culture </a:t>
            </a:r>
            <a:r>
              <a:rPr sz="2800" spc="-285" dirty="0">
                <a:latin typeface="DejaVu Sans"/>
                <a:cs typeface="DejaVu Sans"/>
              </a:rPr>
              <a:t>should </a:t>
            </a:r>
            <a:r>
              <a:rPr sz="2800" spc="-325" dirty="0">
                <a:latin typeface="DejaVu Sans"/>
                <a:cs typeface="DejaVu Sans"/>
              </a:rPr>
              <a:t>be </a:t>
            </a:r>
            <a:r>
              <a:rPr sz="2800" spc="-290" dirty="0">
                <a:latin typeface="DejaVu Sans"/>
                <a:cs typeface="DejaVu Sans"/>
              </a:rPr>
              <a:t>performed </a:t>
            </a:r>
            <a:r>
              <a:rPr sz="2800" spc="-360" dirty="0">
                <a:latin typeface="DejaVu Sans"/>
                <a:cs typeface="DejaVu Sans"/>
              </a:rPr>
              <a:t>seven </a:t>
            </a:r>
            <a:r>
              <a:rPr sz="2800" spc="-385" dirty="0">
                <a:latin typeface="DejaVu Sans"/>
                <a:cs typeface="DejaVu Sans"/>
              </a:rPr>
              <a:t>days </a:t>
            </a:r>
            <a:r>
              <a:rPr sz="2800" spc="-245" dirty="0">
                <a:latin typeface="DejaVu Sans"/>
                <a:cs typeface="DejaVu Sans"/>
              </a:rPr>
              <a:t>after </a:t>
            </a:r>
            <a:r>
              <a:rPr sz="2800" spc="-280" dirty="0">
                <a:latin typeface="DejaVu Sans"/>
                <a:cs typeface="DejaVu Sans"/>
              </a:rPr>
              <a:t>completion </a:t>
            </a:r>
            <a:r>
              <a:rPr sz="2800" spc="-195" dirty="0">
                <a:latin typeface="DejaVu Sans"/>
                <a:cs typeface="DejaVu Sans"/>
              </a:rPr>
              <a:t>of  </a:t>
            </a:r>
            <a:r>
              <a:rPr sz="2800" spc="-240" dirty="0">
                <a:latin typeface="DejaVu Sans"/>
                <a:cs typeface="DejaVu Sans"/>
              </a:rPr>
              <a:t>antibiotic </a:t>
            </a:r>
            <a:r>
              <a:rPr sz="2800" spc="-290" dirty="0">
                <a:latin typeface="DejaVu Sans"/>
                <a:cs typeface="DejaVu Sans"/>
              </a:rPr>
              <a:t>treatment </a:t>
            </a:r>
            <a:r>
              <a:rPr sz="2800" spc="-370" dirty="0">
                <a:latin typeface="DejaVu Sans"/>
                <a:cs typeface="DejaVu Sans"/>
              </a:rPr>
              <a:t>as </a:t>
            </a:r>
            <a:r>
              <a:rPr sz="2800" spc="-380" dirty="0">
                <a:latin typeface="DejaVu Sans"/>
                <a:cs typeface="DejaVu Sans"/>
              </a:rPr>
              <a:t>a </a:t>
            </a:r>
            <a:r>
              <a:rPr sz="2800" spc="-275" dirty="0">
                <a:latin typeface="DejaVu Sans"/>
                <a:cs typeface="DejaVu Sans"/>
              </a:rPr>
              <a:t>test </a:t>
            </a:r>
            <a:r>
              <a:rPr sz="2800" spc="-190" dirty="0">
                <a:latin typeface="DejaVu Sans"/>
                <a:cs typeface="DejaVu Sans"/>
              </a:rPr>
              <a:t>of</a:t>
            </a:r>
            <a:r>
              <a:rPr sz="2800" spc="20" dirty="0">
                <a:latin typeface="DejaVu Sans"/>
                <a:cs typeface="DejaVu Sans"/>
              </a:rPr>
              <a:t> </a:t>
            </a:r>
            <a:r>
              <a:rPr sz="2800" spc="-280" dirty="0">
                <a:latin typeface="DejaVu Sans"/>
                <a:cs typeface="DejaVu Sans"/>
              </a:rPr>
              <a:t>cure.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7280" y="286511"/>
            <a:ext cx="10058400" cy="1053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7280" y="286511"/>
            <a:ext cx="10058400" cy="105346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7534"/>
              </a:lnSpc>
            </a:pPr>
            <a:r>
              <a:rPr sz="7200" spc="-595" dirty="0">
                <a:latin typeface="DejaVu Sans"/>
                <a:cs typeface="DejaVu Sans"/>
              </a:rPr>
              <a:t>Men</a:t>
            </a:r>
            <a:endParaRPr sz="7200">
              <a:latin typeface="DejaVu Sans"/>
              <a:cs typeface="DejaVu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7280" y="1845564"/>
            <a:ext cx="10058400" cy="4387850"/>
          </a:xfrm>
          <a:custGeom>
            <a:avLst/>
            <a:gdLst/>
            <a:ahLst/>
            <a:cxnLst/>
            <a:rect l="l" t="t" r="r" b="b"/>
            <a:pathLst>
              <a:path w="10058400" h="4387850">
                <a:moveTo>
                  <a:pt x="0" y="4387596"/>
                </a:moveTo>
                <a:lnTo>
                  <a:pt x="10058400" y="4387596"/>
                </a:lnTo>
                <a:lnTo>
                  <a:pt x="10058400" y="0"/>
                </a:lnTo>
                <a:lnTo>
                  <a:pt x="0" y="0"/>
                </a:lnTo>
                <a:lnTo>
                  <a:pt x="0" y="4387596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76324" y="1790826"/>
            <a:ext cx="9942830" cy="43726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63880">
              <a:lnSpc>
                <a:spcPct val="70000"/>
              </a:lnSpc>
              <a:spcBef>
                <a:spcPts val="780"/>
              </a:spcBef>
            </a:pPr>
            <a:r>
              <a:rPr sz="1900" spc="-180" dirty="0">
                <a:latin typeface="DejaVu Sans"/>
                <a:cs typeface="DejaVu Sans"/>
              </a:rPr>
              <a:t>Urinary tract infections </a:t>
            </a:r>
            <a:r>
              <a:rPr sz="1900" spc="-155" dirty="0">
                <a:latin typeface="DejaVu Sans"/>
                <a:cs typeface="DejaVu Sans"/>
              </a:rPr>
              <a:t>in </a:t>
            </a:r>
            <a:r>
              <a:rPr sz="1900" spc="-260" dirty="0">
                <a:latin typeface="DejaVu Sans"/>
                <a:cs typeface="DejaVu Sans"/>
              </a:rPr>
              <a:t>men </a:t>
            </a:r>
            <a:r>
              <a:rPr sz="1900" spc="-210" dirty="0">
                <a:latin typeface="DejaVu Sans"/>
                <a:cs typeface="DejaVu Sans"/>
              </a:rPr>
              <a:t>are generally viewed </a:t>
            </a:r>
            <a:r>
              <a:rPr sz="1900" spc="-254" dirty="0">
                <a:latin typeface="DejaVu Sans"/>
                <a:cs typeface="DejaVu Sans"/>
              </a:rPr>
              <a:t>as </a:t>
            </a:r>
            <a:r>
              <a:rPr sz="1900" spc="-210" dirty="0">
                <a:latin typeface="DejaVu Sans"/>
                <a:cs typeface="DejaVu Sans"/>
              </a:rPr>
              <a:t>complicated </a:t>
            </a:r>
            <a:r>
              <a:rPr sz="1900" spc="-240" dirty="0">
                <a:latin typeface="DejaVu Sans"/>
                <a:cs typeface="DejaVu Sans"/>
              </a:rPr>
              <a:t>because </a:t>
            </a:r>
            <a:r>
              <a:rPr sz="1900" spc="-204" dirty="0">
                <a:latin typeface="DejaVu Sans"/>
                <a:cs typeface="DejaVu Sans"/>
              </a:rPr>
              <a:t>they </a:t>
            </a:r>
            <a:r>
              <a:rPr sz="1900" spc="-175" dirty="0">
                <a:latin typeface="DejaVu Sans"/>
                <a:cs typeface="DejaVu Sans"/>
              </a:rPr>
              <a:t>result </a:t>
            </a:r>
            <a:r>
              <a:rPr sz="1900" spc="-195" dirty="0">
                <a:latin typeface="DejaVu Sans"/>
                <a:cs typeface="DejaVu Sans"/>
              </a:rPr>
              <a:t>from </a:t>
            </a:r>
            <a:r>
              <a:rPr sz="1900" spc="-235" dirty="0">
                <a:latin typeface="DejaVu Sans"/>
                <a:cs typeface="DejaVu Sans"/>
              </a:rPr>
              <a:t>an  </a:t>
            </a:r>
            <a:r>
              <a:rPr sz="1900" spc="-215" dirty="0">
                <a:latin typeface="DejaVu Sans"/>
                <a:cs typeface="DejaVu Sans"/>
              </a:rPr>
              <a:t>anatomic </a:t>
            </a:r>
            <a:r>
              <a:rPr sz="1900" spc="-145" dirty="0">
                <a:latin typeface="DejaVu Sans"/>
                <a:cs typeface="DejaVu Sans"/>
              </a:rPr>
              <a:t>or </a:t>
            </a:r>
            <a:r>
              <a:rPr sz="1900" spc="-175" dirty="0">
                <a:latin typeface="DejaVu Sans"/>
                <a:cs typeface="DejaVu Sans"/>
              </a:rPr>
              <a:t>functional </a:t>
            </a:r>
            <a:r>
              <a:rPr sz="1900" spc="-229" dirty="0">
                <a:latin typeface="DejaVu Sans"/>
                <a:cs typeface="DejaVu Sans"/>
              </a:rPr>
              <a:t>anomaly </a:t>
            </a:r>
            <a:r>
              <a:rPr sz="1900" spc="-145" dirty="0">
                <a:latin typeface="DejaVu Sans"/>
                <a:cs typeface="DejaVu Sans"/>
              </a:rPr>
              <a:t>or </a:t>
            </a:r>
            <a:r>
              <a:rPr sz="1900" spc="-190" dirty="0">
                <a:latin typeface="DejaVu Sans"/>
                <a:cs typeface="DejaVu Sans"/>
              </a:rPr>
              <a:t>instrumentation </a:t>
            </a:r>
            <a:r>
              <a:rPr sz="1900" spc="-130" dirty="0">
                <a:latin typeface="DejaVu Sans"/>
                <a:cs typeface="DejaVu Sans"/>
              </a:rPr>
              <a:t>of </a:t>
            </a:r>
            <a:r>
              <a:rPr sz="1900" spc="-185" dirty="0">
                <a:latin typeface="DejaVu Sans"/>
                <a:cs typeface="DejaVu Sans"/>
              </a:rPr>
              <a:t>the </a:t>
            </a:r>
            <a:r>
              <a:rPr sz="1900" spc="-190" dirty="0">
                <a:latin typeface="DejaVu Sans"/>
                <a:cs typeface="DejaVu Sans"/>
              </a:rPr>
              <a:t>genitourinary</a:t>
            </a:r>
            <a:r>
              <a:rPr sz="1900" spc="-75" dirty="0">
                <a:latin typeface="DejaVu Sans"/>
                <a:cs typeface="DejaVu Sans"/>
              </a:rPr>
              <a:t> </a:t>
            </a:r>
            <a:r>
              <a:rPr sz="1900" spc="-170" dirty="0">
                <a:latin typeface="DejaVu Sans"/>
                <a:cs typeface="DejaVu Sans"/>
              </a:rPr>
              <a:t>tract.</a:t>
            </a:r>
            <a:endParaRPr sz="1900">
              <a:latin typeface="DejaVu Sans"/>
              <a:cs typeface="DejaVu Sans"/>
            </a:endParaRPr>
          </a:p>
          <a:p>
            <a:pPr marL="12700" marR="67310">
              <a:lnSpc>
                <a:spcPct val="70000"/>
              </a:lnSpc>
              <a:spcBef>
                <a:spcPts val="1390"/>
              </a:spcBef>
            </a:pPr>
            <a:r>
              <a:rPr sz="1900" spc="-190" dirty="0">
                <a:latin typeface="DejaVu Sans"/>
                <a:cs typeface="DejaVu Sans"/>
              </a:rPr>
              <a:t>Conditions </a:t>
            </a:r>
            <a:r>
              <a:rPr sz="1900" spc="-180" dirty="0">
                <a:latin typeface="DejaVu Sans"/>
                <a:cs typeface="DejaVu Sans"/>
              </a:rPr>
              <a:t>like </a:t>
            </a:r>
            <a:r>
              <a:rPr sz="1900" spc="-170" dirty="0">
                <a:latin typeface="DejaVu Sans"/>
                <a:cs typeface="DejaVu Sans"/>
              </a:rPr>
              <a:t>prostatitis, </a:t>
            </a:r>
            <a:r>
              <a:rPr sz="1900" spc="-215" dirty="0">
                <a:latin typeface="DejaVu Sans"/>
                <a:cs typeface="DejaVu Sans"/>
              </a:rPr>
              <a:t>chlamydial </a:t>
            </a:r>
            <a:r>
              <a:rPr sz="1900" spc="-170" dirty="0">
                <a:latin typeface="DejaVu Sans"/>
                <a:cs typeface="DejaVu Sans"/>
              </a:rPr>
              <a:t>infection </a:t>
            </a:r>
            <a:r>
              <a:rPr sz="1900" spc="-225" dirty="0">
                <a:latin typeface="DejaVu Sans"/>
                <a:cs typeface="DejaVu Sans"/>
              </a:rPr>
              <a:t>and </a:t>
            </a:r>
            <a:r>
              <a:rPr sz="1900" spc="-185" dirty="0">
                <a:latin typeface="DejaVu Sans"/>
                <a:cs typeface="DejaVu Sans"/>
              </a:rPr>
              <a:t>epididymitis </a:t>
            </a:r>
            <a:r>
              <a:rPr sz="1900" spc="-195" dirty="0">
                <a:latin typeface="DejaVu Sans"/>
                <a:cs typeface="DejaVu Sans"/>
              </a:rPr>
              <a:t>should </a:t>
            </a:r>
            <a:r>
              <a:rPr sz="1900" spc="-225" dirty="0">
                <a:latin typeface="DejaVu Sans"/>
                <a:cs typeface="DejaVu Sans"/>
              </a:rPr>
              <a:t>be </a:t>
            </a:r>
            <a:r>
              <a:rPr sz="1900" spc="-204" dirty="0">
                <a:latin typeface="DejaVu Sans"/>
                <a:cs typeface="DejaVu Sans"/>
              </a:rPr>
              <a:t>considered </a:t>
            </a:r>
            <a:r>
              <a:rPr sz="1900" spc="-155" dirty="0">
                <a:latin typeface="DejaVu Sans"/>
                <a:cs typeface="DejaVu Sans"/>
              </a:rPr>
              <a:t>in </a:t>
            </a:r>
            <a:r>
              <a:rPr sz="1900" spc="-185" dirty="0">
                <a:latin typeface="DejaVu Sans"/>
                <a:cs typeface="DejaVu Sans"/>
              </a:rPr>
              <a:t>the  </a:t>
            </a:r>
            <a:r>
              <a:rPr sz="1900" spc="-165" dirty="0">
                <a:latin typeface="DejaVu Sans"/>
                <a:cs typeface="DejaVu Sans"/>
              </a:rPr>
              <a:t>differential </a:t>
            </a:r>
            <a:r>
              <a:rPr sz="1900" spc="-210" dirty="0">
                <a:latin typeface="DejaVu Sans"/>
                <a:cs typeface="DejaVu Sans"/>
              </a:rPr>
              <a:t>diagnosis </a:t>
            </a:r>
            <a:r>
              <a:rPr sz="1900" spc="-130" dirty="0">
                <a:latin typeface="DejaVu Sans"/>
                <a:cs typeface="DejaVu Sans"/>
              </a:rPr>
              <a:t>of </a:t>
            </a:r>
            <a:r>
              <a:rPr sz="1900" spc="-260" dirty="0">
                <a:latin typeface="DejaVu Sans"/>
                <a:cs typeface="DejaVu Sans"/>
              </a:rPr>
              <a:t>men </a:t>
            </a:r>
            <a:r>
              <a:rPr sz="1900" spc="-155" dirty="0">
                <a:latin typeface="DejaVu Sans"/>
                <a:cs typeface="DejaVu Sans"/>
              </a:rPr>
              <a:t>with </a:t>
            </a:r>
            <a:r>
              <a:rPr sz="1900" spc="-215" dirty="0">
                <a:latin typeface="DejaVu Sans"/>
                <a:cs typeface="DejaVu Sans"/>
              </a:rPr>
              <a:t>acute </a:t>
            </a:r>
            <a:r>
              <a:rPr sz="1900" spc="-204" dirty="0">
                <a:latin typeface="DejaVu Sans"/>
                <a:cs typeface="DejaVu Sans"/>
              </a:rPr>
              <a:t>dysuria </a:t>
            </a:r>
            <a:r>
              <a:rPr sz="1900" spc="-145" dirty="0">
                <a:latin typeface="DejaVu Sans"/>
                <a:cs typeface="DejaVu Sans"/>
              </a:rPr>
              <a:t>or </a:t>
            </a:r>
            <a:r>
              <a:rPr sz="1900" spc="-204" dirty="0">
                <a:latin typeface="DejaVu Sans"/>
                <a:cs typeface="DejaVu Sans"/>
              </a:rPr>
              <a:t>frequency </a:t>
            </a:r>
            <a:r>
              <a:rPr sz="1900" spc="-225" dirty="0">
                <a:latin typeface="DejaVu Sans"/>
                <a:cs typeface="DejaVu Sans"/>
              </a:rPr>
              <a:t>and </a:t>
            </a:r>
            <a:r>
              <a:rPr sz="1900" spc="-190" dirty="0">
                <a:latin typeface="DejaVu Sans"/>
                <a:cs typeface="DejaVu Sans"/>
              </a:rPr>
              <a:t>appropriate </a:t>
            </a:r>
            <a:r>
              <a:rPr sz="1900" spc="-200" dirty="0">
                <a:latin typeface="DejaVu Sans"/>
                <a:cs typeface="DejaVu Sans"/>
              </a:rPr>
              <a:t>diagnostic tests </a:t>
            </a:r>
            <a:r>
              <a:rPr sz="1900" spc="-195" dirty="0">
                <a:latin typeface="DejaVu Sans"/>
                <a:cs typeface="DejaVu Sans"/>
              </a:rPr>
              <a:t>should  </a:t>
            </a:r>
            <a:r>
              <a:rPr sz="1900" spc="-225" dirty="0">
                <a:latin typeface="DejaVu Sans"/>
                <a:cs typeface="DejaVu Sans"/>
              </a:rPr>
              <a:t>be</a:t>
            </a:r>
            <a:r>
              <a:rPr sz="1900" spc="-180" dirty="0">
                <a:latin typeface="DejaVu Sans"/>
                <a:cs typeface="DejaVu Sans"/>
              </a:rPr>
              <a:t> </a:t>
            </a:r>
            <a:r>
              <a:rPr sz="1900" spc="-195" dirty="0">
                <a:latin typeface="DejaVu Sans"/>
                <a:cs typeface="DejaVu Sans"/>
              </a:rPr>
              <a:t>considered.</a:t>
            </a:r>
            <a:endParaRPr sz="1900">
              <a:latin typeface="DejaVu Sans"/>
              <a:cs typeface="DejaVu Sans"/>
            </a:endParaRPr>
          </a:p>
          <a:p>
            <a:pPr marL="120650">
              <a:lnSpc>
                <a:spcPct val="100000"/>
              </a:lnSpc>
              <a:spcBef>
                <a:spcPts val="720"/>
              </a:spcBef>
            </a:pPr>
            <a:r>
              <a:rPr sz="1900" spc="-150" dirty="0">
                <a:latin typeface="DejaVu Sans"/>
                <a:cs typeface="DejaVu Sans"/>
              </a:rPr>
              <a:t>In </a:t>
            </a:r>
            <a:r>
              <a:rPr sz="1900" spc="-155" dirty="0">
                <a:latin typeface="DejaVu Sans"/>
                <a:cs typeface="DejaVu Sans"/>
              </a:rPr>
              <a:t>all </a:t>
            </a:r>
            <a:r>
              <a:rPr sz="1900" spc="-260" dirty="0">
                <a:latin typeface="DejaVu Sans"/>
                <a:cs typeface="DejaVu Sans"/>
              </a:rPr>
              <a:t>men </a:t>
            </a:r>
            <a:r>
              <a:rPr sz="1900" spc="-155" dirty="0">
                <a:latin typeface="DejaVu Sans"/>
                <a:cs typeface="DejaVu Sans"/>
              </a:rPr>
              <a:t>with </a:t>
            </a:r>
            <a:r>
              <a:rPr sz="1900" spc="-254" dirty="0">
                <a:latin typeface="DejaVu Sans"/>
                <a:cs typeface="DejaVu Sans"/>
              </a:rPr>
              <a:t>symptoms </a:t>
            </a:r>
            <a:r>
              <a:rPr sz="1900" spc="-130" dirty="0">
                <a:latin typeface="DejaVu Sans"/>
                <a:cs typeface="DejaVu Sans"/>
              </a:rPr>
              <a:t>of </a:t>
            </a:r>
            <a:r>
              <a:rPr sz="1900" spc="-170" dirty="0">
                <a:latin typeface="DejaVu Sans"/>
                <a:cs typeface="DejaVu Sans"/>
              </a:rPr>
              <a:t>UTI </a:t>
            </a:r>
            <a:r>
              <a:rPr sz="1900" spc="-260" dirty="0">
                <a:latin typeface="DejaVu Sans"/>
                <a:cs typeface="DejaVu Sans"/>
              </a:rPr>
              <a:t>a </a:t>
            </a:r>
            <a:r>
              <a:rPr sz="1900" spc="-175" dirty="0">
                <a:latin typeface="DejaVu Sans"/>
                <a:cs typeface="DejaVu Sans"/>
              </a:rPr>
              <a:t>urine </a:t>
            </a:r>
            <a:r>
              <a:rPr sz="1900" spc="-235" dirty="0">
                <a:latin typeface="DejaVu Sans"/>
                <a:cs typeface="DejaVu Sans"/>
              </a:rPr>
              <a:t>sample </a:t>
            </a:r>
            <a:r>
              <a:rPr sz="1900" spc="-195" dirty="0">
                <a:latin typeface="DejaVu Sans"/>
                <a:cs typeface="DejaVu Sans"/>
              </a:rPr>
              <a:t>should </a:t>
            </a:r>
            <a:r>
              <a:rPr sz="1900" spc="-225" dirty="0">
                <a:latin typeface="DejaVu Sans"/>
                <a:cs typeface="DejaVu Sans"/>
              </a:rPr>
              <a:t>be taken </a:t>
            </a:r>
            <a:r>
              <a:rPr sz="1900" spc="-140" dirty="0">
                <a:latin typeface="DejaVu Sans"/>
                <a:cs typeface="DejaVu Sans"/>
              </a:rPr>
              <a:t>for</a:t>
            </a:r>
            <a:r>
              <a:rPr sz="1900" spc="180" dirty="0">
                <a:latin typeface="DejaVu Sans"/>
                <a:cs typeface="DejaVu Sans"/>
              </a:rPr>
              <a:t> </a:t>
            </a:r>
            <a:r>
              <a:rPr sz="1900" spc="-175" dirty="0">
                <a:latin typeface="DejaVu Sans"/>
                <a:cs typeface="DejaVu Sans"/>
              </a:rPr>
              <a:t>culture.</a:t>
            </a:r>
            <a:endParaRPr sz="19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19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1900" spc="-160" dirty="0">
                <a:latin typeface="DejaVu Sans"/>
                <a:cs typeface="DejaVu Sans"/>
              </a:rPr>
              <a:t>Antibiotic</a:t>
            </a:r>
            <a:r>
              <a:rPr sz="1900" spc="-155" dirty="0">
                <a:latin typeface="DejaVu Sans"/>
                <a:cs typeface="DejaVu Sans"/>
              </a:rPr>
              <a:t> </a:t>
            </a:r>
            <a:r>
              <a:rPr sz="1900" spc="-195" dirty="0">
                <a:latin typeface="DejaVu Sans"/>
                <a:cs typeface="DejaVu Sans"/>
              </a:rPr>
              <a:t>treatment</a:t>
            </a:r>
            <a:endParaRPr sz="1900">
              <a:latin typeface="DejaVu Sans"/>
              <a:cs typeface="DejaVu Sans"/>
            </a:endParaRPr>
          </a:p>
          <a:p>
            <a:pPr marL="12700" marR="5080">
              <a:lnSpc>
                <a:spcPct val="70000"/>
              </a:lnSpc>
              <a:spcBef>
                <a:spcPts val="1410"/>
              </a:spcBef>
            </a:pPr>
            <a:r>
              <a:rPr sz="1900" spc="-250" dirty="0">
                <a:latin typeface="DejaVu Sans"/>
                <a:cs typeface="DejaVu Sans"/>
              </a:rPr>
              <a:t>Due </a:t>
            </a:r>
            <a:r>
              <a:rPr sz="1900" spc="-150" dirty="0">
                <a:latin typeface="DejaVu Sans"/>
                <a:cs typeface="DejaVu Sans"/>
              </a:rPr>
              <a:t>to </a:t>
            </a:r>
            <a:r>
              <a:rPr sz="1900" spc="-155" dirty="0">
                <a:latin typeface="DejaVu Sans"/>
                <a:cs typeface="DejaVu Sans"/>
              </a:rPr>
              <a:t>their </a:t>
            </a:r>
            <a:r>
              <a:rPr sz="1900" spc="-165" dirty="0">
                <a:latin typeface="DejaVu Sans"/>
                <a:cs typeface="DejaVu Sans"/>
              </a:rPr>
              <a:t>ability </a:t>
            </a:r>
            <a:r>
              <a:rPr sz="1900" spc="-150" dirty="0">
                <a:latin typeface="DejaVu Sans"/>
                <a:cs typeface="DejaVu Sans"/>
              </a:rPr>
              <a:t>to </a:t>
            </a:r>
            <a:r>
              <a:rPr sz="1900" spc="-200" dirty="0">
                <a:latin typeface="DejaVu Sans"/>
                <a:cs typeface="DejaVu Sans"/>
              </a:rPr>
              <a:t>penetrate </a:t>
            </a:r>
            <a:r>
              <a:rPr sz="1900" spc="-190" dirty="0">
                <a:latin typeface="DejaVu Sans"/>
                <a:cs typeface="DejaVu Sans"/>
              </a:rPr>
              <a:t>prostatic </a:t>
            </a:r>
            <a:r>
              <a:rPr sz="1900" spc="-145" dirty="0">
                <a:latin typeface="DejaVu Sans"/>
                <a:cs typeface="DejaVu Sans"/>
              </a:rPr>
              <a:t>fluid, </a:t>
            </a:r>
            <a:r>
              <a:rPr sz="1900" spc="-190" dirty="0">
                <a:latin typeface="DejaVu Sans"/>
                <a:cs typeface="DejaVu Sans"/>
              </a:rPr>
              <a:t>quinolones </a:t>
            </a:r>
            <a:r>
              <a:rPr sz="1900" spc="-170" dirty="0">
                <a:latin typeface="DejaVu Sans"/>
                <a:cs typeface="DejaVu Sans"/>
              </a:rPr>
              <a:t>(ciprofloxacillin) </a:t>
            </a:r>
            <a:r>
              <a:rPr sz="1900" spc="-185" dirty="0">
                <a:latin typeface="DejaVu Sans"/>
                <a:cs typeface="DejaVu Sans"/>
              </a:rPr>
              <a:t>rather </a:t>
            </a:r>
            <a:r>
              <a:rPr sz="1900" spc="-200" dirty="0">
                <a:latin typeface="DejaVu Sans"/>
                <a:cs typeface="DejaVu Sans"/>
              </a:rPr>
              <a:t>than </a:t>
            </a:r>
            <a:r>
              <a:rPr sz="1900" spc="-170" dirty="0">
                <a:latin typeface="DejaVu Sans"/>
                <a:cs typeface="DejaVu Sans"/>
              </a:rPr>
              <a:t>nitrofurantoin  </a:t>
            </a:r>
            <a:r>
              <a:rPr sz="1900" spc="-145" dirty="0">
                <a:latin typeface="DejaVu Sans"/>
                <a:cs typeface="DejaVu Sans"/>
              </a:rPr>
              <a:t>or </a:t>
            </a:r>
            <a:r>
              <a:rPr sz="1900" spc="-200" dirty="0">
                <a:latin typeface="DejaVu Sans"/>
                <a:cs typeface="DejaVu Sans"/>
              </a:rPr>
              <a:t>cephalosporins </a:t>
            </a:r>
            <a:r>
              <a:rPr sz="1900" spc="-210" dirty="0">
                <a:latin typeface="DejaVu Sans"/>
                <a:cs typeface="DejaVu Sans"/>
              </a:rPr>
              <a:t>are</a:t>
            </a:r>
            <a:r>
              <a:rPr sz="1900" spc="-160" dirty="0">
                <a:latin typeface="DejaVu Sans"/>
                <a:cs typeface="DejaVu Sans"/>
              </a:rPr>
              <a:t> </a:t>
            </a:r>
            <a:r>
              <a:rPr sz="1900" spc="-185" dirty="0">
                <a:latin typeface="DejaVu Sans"/>
                <a:cs typeface="DejaVu Sans"/>
              </a:rPr>
              <a:t>indicated.</a:t>
            </a:r>
            <a:endParaRPr sz="1900">
              <a:latin typeface="DejaVu Sans"/>
              <a:cs typeface="DejaVu Sans"/>
            </a:endParaRPr>
          </a:p>
          <a:p>
            <a:pPr marL="12700" marR="583565">
              <a:lnSpc>
                <a:spcPct val="131100"/>
              </a:lnSpc>
              <a:spcBef>
                <a:spcPts val="10"/>
              </a:spcBef>
            </a:pPr>
            <a:r>
              <a:rPr sz="1900" spc="-220" dirty="0">
                <a:latin typeface="DejaVu Sans"/>
                <a:cs typeface="DejaVu Sans"/>
              </a:rPr>
              <a:t>Treat </a:t>
            </a:r>
            <a:r>
              <a:rPr sz="1900" spc="-185" dirty="0">
                <a:latin typeface="DejaVu Sans"/>
                <a:cs typeface="DejaVu Sans"/>
              </a:rPr>
              <a:t>bacterial </a:t>
            </a:r>
            <a:r>
              <a:rPr sz="1900" spc="-165" dirty="0">
                <a:latin typeface="DejaVu Sans"/>
                <a:cs typeface="DejaVu Sans"/>
              </a:rPr>
              <a:t>UTI </a:t>
            </a:r>
            <a:r>
              <a:rPr sz="1900" spc="-190" dirty="0">
                <a:latin typeface="DejaVu Sans"/>
                <a:cs typeface="DejaVu Sans"/>
              </a:rPr>
              <a:t>empirically </a:t>
            </a:r>
            <a:r>
              <a:rPr sz="1900" spc="-155" dirty="0">
                <a:latin typeface="DejaVu Sans"/>
                <a:cs typeface="DejaVu Sans"/>
              </a:rPr>
              <a:t>with </a:t>
            </a:r>
            <a:r>
              <a:rPr sz="1900" spc="-260" dirty="0">
                <a:latin typeface="DejaVu Sans"/>
                <a:cs typeface="DejaVu Sans"/>
              </a:rPr>
              <a:t>a </a:t>
            </a:r>
            <a:r>
              <a:rPr sz="1900" spc="-180" dirty="0">
                <a:latin typeface="DejaVu Sans"/>
                <a:cs typeface="DejaVu Sans"/>
              </a:rPr>
              <a:t>quinolone </a:t>
            </a:r>
            <a:r>
              <a:rPr sz="1900" spc="-155" dirty="0">
                <a:latin typeface="DejaVu Sans"/>
                <a:cs typeface="DejaVu Sans"/>
              </a:rPr>
              <a:t>in </a:t>
            </a:r>
            <a:r>
              <a:rPr sz="1900" spc="-260" dirty="0">
                <a:latin typeface="DejaVu Sans"/>
                <a:cs typeface="DejaVu Sans"/>
              </a:rPr>
              <a:t>men </a:t>
            </a:r>
            <a:r>
              <a:rPr sz="1900" spc="-155" dirty="0">
                <a:latin typeface="DejaVu Sans"/>
                <a:cs typeface="DejaVu Sans"/>
              </a:rPr>
              <a:t>with </a:t>
            </a:r>
            <a:r>
              <a:rPr sz="1900" spc="-254" dirty="0">
                <a:latin typeface="DejaVu Sans"/>
                <a:cs typeface="DejaVu Sans"/>
              </a:rPr>
              <a:t>symptoms </a:t>
            </a:r>
            <a:r>
              <a:rPr sz="1900" spc="-235" dirty="0">
                <a:latin typeface="DejaVu Sans"/>
                <a:cs typeface="DejaVu Sans"/>
              </a:rPr>
              <a:t>suggestive </a:t>
            </a:r>
            <a:r>
              <a:rPr sz="1900" spc="-130" dirty="0">
                <a:latin typeface="DejaVu Sans"/>
                <a:cs typeface="DejaVu Sans"/>
              </a:rPr>
              <a:t>of </a:t>
            </a:r>
            <a:r>
              <a:rPr sz="1900" spc="-170" dirty="0">
                <a:latin typeface="DejaVu Sans"/>
                <a:cs typeface="DejaVu Sans"/>
              </a:rPr>
              <a:t>prostatitis.  </a:t>
            </a:r>
            <a:r>
              <a:rPr sz="1900" spc="-160" dirty="0">
                <a:latin typeface="DejaVu Sans"/>
                <a:cs typeface="DejaVu Sans"/>
              </a:rPr>
              <a:t>four </a:t>
            </a:r>
            <a:r>
              <a:rPr sz="1900" spc="-225" dirty="0">
                <a:latin typeface="DejaVu Sans"/>
                <a:cs typeface="DejaVu Sans"/>
              </a:rPr>
              <a:t>week </a:t>
            </a:r>
            <a:r>
              <a:rPr sz="1900" spc="-215" dirty="0">
                <a:latin typeface="DejaVu Sans"/>
                <a:cs typeface="DejaVu Sans"/>
              </a:rPr>
              <a:t>course </a:t>
            </a:r>
            <a:r>
              <a:rPr sz="1900" spc="-175" dirty="0">
                <a:latin typeface="DejaVu Sans"/>
                <a:cs typeface="DejaVu Sans"/>
              </a:rPr>
              <a:t>is </a:t>
            </a:r>
            <a:r>
              <a:rPr sz="1900" spc="-190" dirty="0">
                <a:latin typeface="DejaVu Sans"/>
                <a:cs typeface="DejaVu Sans"/>
              </a:rPr>
              <a:t>appropriate </a:t>
            </a:r>
            <a:r>
              <a:rPr sz="1900" spc="-140" dirty="0">
                <a:latin typeface="DejaVu Sans"/>
                <a:cs typeface="DejaVu Sans"/>
              </a:rPr>
              <a:t>for </a:t>
            </a:r>
            <a:r>
              <a:rPr sz="1900" spc="-260" dirty="0">
                <a:latin typeface="DejaVu Sans"/>
                <a:cs typeface="DejaVu Sans"/>
              </a:rPr>
              <a:t>men </a:t>
            </a:r>
            <a:r>
              <a:rPr sz="1900" spc="-155" dirty="0">
                <a:latin typeface="DejaVu Sans"/>
                <a:cs typeface="DejaVu Sans"/>
              </a:rPr>
              <a:t>with </a:t>
            </a:r>
            <a:r>
              <a:rPr sz="1900" spc="-254" dirty="0">
                <a:latin typeface="DejaVu Sans"/>
                <a:cs typeface="DejaVu Sans"/>
              </a:rPr>
              <a:t>symptoms </a:t>
            </a:r>
            <a:r>
              <a:rPr sz="1900" spc="-235" dirty="0">
                <a:latin typeface="DejaVu Sans"/>
                <a:cs typeface="DejaVu Sans"/>
              </a:rPr>
              <a:t>suggestive </a:t>
            </a:r>
            <a:r>
              <a:rPr sz="1900" spc="-130" dirty="0">
                <a:latin typeface="DejaVu Sans"/>
                <a:cs typeface="DejaVu Sans"/>
              </a:rPr>
              <a:t>of</a:t>
            </a:r>
            <a:r>
              <a:rPr sz="1900" spc="150" dirty="0">
                <a:latin typeface="DejaVu Sans"/>
                <a:cs typeface="DejaVu Sans"/>
              </a:rPr>
              <a:t> </a:t>
            </a:r>
            <a:r>
              <a:rPr sz="1900" spc="-170" dirty="0">
                <a:latin typeface="DejaVu Sans"/>
                <a:cs typeface="DejaVu Sans"/>
              </a:rPr>
              <a:t>prostatitis.</a:t>
            </a:r>
            <a:endParaRPr sz="1900">
              <a:latin typeface="DejaVu Sans"/>
              <a:cs typeface="DejaVu Sans"/>
            </a:endParaRPr>
          </a:p>
          <a:p>
            <a:pPr marL="12700">
              <a:lnSpc>
                <a:spcPts val="1939"/>
              </a:lnSpc>
              <a:spcBef>
                <a:spcPts val="720"/>
              </a:spcBef>
            </a:pPr>
            <a:r>
              <a:rPr sz="1900" spc="-210" dirty="0">
                <a:latin typeface="DejaVu Sans"/>
                <a:cs typeface="DejaVu Sans"/>
              </a:rPr>
              <a:t>Refer </a:t>
            </a:r>
            <a:r>
              <a:rPr sz="1900" spc="-260" dirty="0">
                <a:latin typeface="DejaVu Sans"/>
                <a:cs typeface="DejaVu Sans"/>
              </a:rPr>
              <a:t>men </a:t>
            </a:r>
            <a:r>
              <a:rPr sz="1900" spc="-145" dirty="0">
                <a:latin typeface="DejaVu Sans"/>
                <a:cs typeface="DejaVu Sans"/>
              </a:rPr>
              <a:t>for </a:t>
            </a:r>
            <a:r>
              <a:rPr sz="1900" spc="-185" dirty="0">
                <a:latin typeface="DejaVu Sans"/>
                <a:cs typeface="DejaVu Sans"/>
              </a:rPr>
              <a:t>urological </a:t>
            </a:r>
            <a:r>
              <a:rPr sz="1900" spc="-200" dirty="0">
                <a:latin typeface="DejaVu Sans"/>
                <a:cs typeface="DejaVu Sans"/>
              </a:rPr>
              <a:t>investigation </a:t>
            </a:r>
            <a:r>
              <a:rPr sz="1900" spc="-95" dirty="0">
                <a:latin typeface="DejaVu Sans"/>
                <a:cs typeface="DejaVu Sans"/>
              </a:rPr>
              <a:t>if </a:t>
            </a:r>
            <a:r>
              <a:rPr sz="1900" spc="-204" dirty="0">
                <a:latin typeface="DejaVu Sans"/>
                <a:cs typeface="DejaVu Sans"/>
              </a:rPr>
              <a:t>they </a:t>
            </a:r>
            <a:r>
              <a:rPr sz="1900" spc="-260" dirty="0">
                <a:latin typeface="DejaVu Sans"/>
                <a:cs typeface="DejaVu Sans"/>
              </a:rPr>
              <a:t>have </a:t>
            </a:r>
            <a:r>
              <a:rPr sz="1900" spc="-254" dirty="0">
                <a:latin typeface="DejaVu Sans"/>
                <a:cs typeface="DejaVu Sans"/>
              </a:rPr>
              <a:t>symptoms </a:t>
            </a:r>
            <a:r>
              <a:rPr sz="1900" spc="-130" dirty="0">
                <a:latin typeface="DejaVu Sans"/>
                <a:cs typeface="DejaVu Sans"/>
              </a:rPr>
              <a:t>of </a:t>
            </a:r>
            <a:r>
              <a:rPr sz="1900" spc="-200" dirty="0">
                <a:latin typeface="DejaVu Sans"/>
                <a:cs typeface="DejaVu Sans"/>
              </a:rPr>
              <a:t>upper </a:t>
            </a:r>
            <a:r>
              <a:rPr sz="1900" spc="-185" dirty="0">
                <a:latin typeface="DejaVu Sans"/>
                <a:cs typeface="DejaVu Sans"/>
              </a:rPr>
              <a:t>urinary </a:t>
            </a:r>
            <a:r>
              <a:rPr sz="1900" spc="-175" dirty="0">
                <a:latin typeface="DejaVu Sans"/>
                <a:cs typeface="DejaVu Sans"/>
              </a:rPr>
              <a:t>tract </a:t>
            </a:r>
            <a:r>
              <a:rPr sz="1900" spc="-165" dirty="0">
                <a:latin typeface="DejaVu Sans"/>
                <a:cs typeface="DejaVu Sans"/>
              </a:rPr>
              <a:t>infection, </a:t>
            </a:r>
            <a:r>
              <a:rPr sz="1900" spc="-145" dirty="0">
                <a:latin typeface="DejaVu Sans"/>
                <a:cs typeface="DejaVu Sans"/>
              </a:rPr>
              <a:t>fail</a:t>
            </a:r>
            <a:r>
              <a:rPr sz="1900" spc="-120" dirty="0">
                <a:latin typeface="DejaVu Sans"/>
                <a:cs typeface="DejaVu Sans"/>
              </a:rPr>
              <a:t> </a:t>
            </a:r>
            <a:r>
              <a:rPr sz="1900" spc="-150" dirty="0">
                <a:latin typeface="DejaVu Sans"/>
                <a:cs typeface="DejaVu Sans"/>
              </a:rPr>
              <a:t>to</a:t>
            </a:r>
            <a:endParaRPr sz="1900">
              <a:latin typeface="DejaVu Sans"/>
              <a:cs typeface="DejaVu Sans"/>
            </a:endParaRPr>
          </a:p>
          <a:p>
            <a:pPr marL="12700">
              <a:lnSpc>
                <a:spcPts val="1939"/>
              </a:lnSpc>
            </a:pPr>
            <a:r>
              <a:rPr sz="1900" spc="-204" dirty="0">
                <a:latin typeface="DejaVu Sans"/>
                <a:cs typeface="DejaVu Sans"/>
              </a:rPr>
              <a:t>respond </a:t>
            </a:r>
            <a:r>
              <a:rPr sz="1900" spc="-150" dirty="0">
                <a:latin typeface="DejaVu Sans"/>
                <a:cs typeface="DejaVu Sans"/>
              </a:rPr>
              <a:t>to </a:t>
            </a:r>
            <a:r>
              <a:rPr sz="1900" spc="-190" dirty="0">
                <a:latin typeface="DejaVu Sans"/>
                <a:cs typeface="DejaVu Sans"/>
              </a:rPr>
              <a:t>appropriate </a:t>
            </a:r>
            <a:r>
              <a:rPr sz="1900" spc="-170" dirty="0">
                <a:latin typeface="DejaVu Sans"/>
                <a:cs typeface="DejaVu Sans"/>
              </a:rPr>
              <a:t>antibiotics </a:t>
            </a:r>
            <a:r>
              <a:rPr sz="1900" spc="-145" dirty="0">
                <a:latin typeface="DejaVu Sans"/>
                <a:cs typeface="DejaVu Sans"/>
              </a:rPr>
              <a:t>or </a:t>
            </a:r>
            <a:r>
              <a:rPr sz="1900" spc="-260" dirty="0">
                <a:latin typeface="DejaVu Sans"/>
                <a:cs typeface="DejaVu Sans"/>
              </a:rPr>
              <a:t>have </a:t>
            </a:r>
            <a:r>
              <a:rPr sz="1900" spc="-185" dirty="0">
                <a:latin typeface="DejaVu Sans"/>
                <a:cs typeface="DejaVu Sans"/>
              </a:rPr>
              <a:t>recurrent</a:t>
            </a:r>
            <a:r>
              <a:rPr sz="1900" spc="-45" dirty="0">
                <a:latin typeface="DejaVu Sans"/>
                <a:cs typeface="DejaVu Sans"/>
              </a:rPr>
              <a:t> </a:t>
            </a:r>
            <a:r>
              <a:rPr sz="1900" spc="-155" dirty="0">
                <a:latin typeface="DejaVu Sans"/>
                <a:cs typeface="DejaVu Sans"/>
              </a:rPr>
              <a:t>UTI.</a:t>
            </a:r>
            <a:endParaRPr sz="19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286511"/>
            <a:ext cx="10058400" cy="1450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45097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30"/>
              </a:spcBef>
            </a:pPr>
            <a:r>
              <a:rPr sz="7200" spc="-750" dirty="0"/>
              <a:t>Patients </a:t>
            </a:r>
            <a:r>
              <a:rPr sz="7200" spc="-869" dirty="0"/>
              <a:t>On</a:t>
            </a:r>
            <a:r>
              <a:rPr sz="7200" spc="-785" dirty="0"/>
              <a:t> </a:t>
            </a:r>
            <a:r>
              <a:rPr sz="7200" spc="-805" dirty="0"/>
              <a:t>Catheter</a:t>
            </a:r>
            <a:endParaRPr sz="7200"/>
          </a:p>
        </p:txBody>
      </p:sp>
      <p:sp>
        <p:nvSpPr>
          <p:cNvPr id="4" name="object 4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6324" y="1813686"/>
            <a:ext cx="9784080" cy="34912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55880">
              <a:lnSpc>
                <a:spcPts val="3020"/>
              </a:lnSpc>
              <a:spcBef>
                <a:spcPts val="480"/>
              </a:spcBef>
            </a:pPr>
            <a:r>
              <a:rPr sz="2800" spc="-340" dirty="0">
                <a:latin typeface="DejaVu Sans"/>
                <a:cs typeface="DejaVu Sans"/>
              </a:rPr>
              <a:t>Do </a:t>
            </a:r>
            <a:r>
              <a:rPr sz="2800" spc="-240" dirty="0">
                <a:latin typeface="DejaVu Sans"/>
                <a:cs typeface="DejaVu Sans"/>
              </a:rPr>
              <a:t>not </a:t>
            </a:r>
            <a:r>
              <a:rPr sz="2800" spc="-270" dirty="0">
                <a:latin typeface="DejaVu Sans"/>
                <a:cs typeface="DejaVu Sans"/>
              </a:rPr>
              <a:t>rely </a:t>
            </a:r>
            <a:r>
              <a:rPr sz="2800" spc="-275" dirty="0">
                <a:latin typeface="DejaVu Sans"/>
                <a:cs typeface="DejaVu Sans"/>
              </a:rPr>
              <a:t>on </a:t>
            </a:r>
            <a:r>
              <a:rPr sz="2800" spc="-295" dirty="0">
                <a:latin typeface="DejaVu Sans"/>
                <a:cs typeface="DejaVu Sans"/>
              </a:rPr>
              <a:t>classical </a:t>
            </a:r>
            <a:r>
              <a:rPr sz="2800" spc="-250" dirty="0">
                <a:latin typeface="DejaVu Sans"/>
                <a:cs typeface="DejaVu Sans"/>
              </a:rPr>
              <a:t>clinical </a:t>
            </a:r>
            <a:r>
              <a:rPr sz="2800" spc="-370" dirty="0">
                <a:latin typeface="DejaVu Sans"/>
                <a:cs typeface="DejaVu Sans"/>
              </a:rPr>
              <a:t>symptoms </a:t>
            </a:r>
            <a:r>
              <a:rPr sz="2800" spc="-210" dirty="0">
                <a:latin typeface="DejaVu Sans"/>
                <a:cs typeface="DejaVu Sans"/>
              </a:rPr>
              <a:t>or </a:t>
            </a:r>
            <a:r>
              <a:rPr sz="2800" spc="-335" dirty="0">
                <a:latin typeface="DejaVu Sans"/>
                <a:cs typeface="DejaVu Sans"/>
              </a:rPr>
              <a:t>signs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275" dirty="0">
                <a:latin typeface="DejaVu Sans"/>
                <a:cs typeface="DejaVu Sans"/>
              </a:rPr>
              <a:t>predicting </a:t>
            </a:r>
            <a:r>
              <a:rPr sz="2800" spc="-270" dirty="0">
                <a:latin typeface="DejaVu Sans"/>
                <a:cs typeface="DejaVu Sans"/>
              </a:rPr>
              <a:t>the  </a:t>
            </a:r>
            <a:r>
              <a:rPr sz="2800" spc="-245" dirty="0">
                <a:latin typeface="DejaVu Sans"/>
                <a:cs typeface="DejaVu Sans"/>
              </a:rPr>
              <a:t>likelihood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330" dirty="0">
                <a:latin typeface="DejaVu Sans"/>
                <a:cs typeface="DejaVu Sans"/>
              </a:rPr>
              <a:t>symptomatic </a:t>
            </a:r>
            <a:r>
              <a:rPr sz="2800" spc="-240" dirty="0">
                <a:latin typeface="DejaVu Sans"/>
                <a:cs typeface="DejaVu Sans"/>
              </a:rPr>
              <a:t>UTI </a:t>
            </a:r>
            <a:r>
              <a:rPr sz="2800" spc="-229" dirty="0">
                <a:latin typeface="DejaVu Sans"/>
                <a:cs typeface="DejaVu Sans"/>
              </a:rPr>
              <a:t>in </a:t>
            </a:r>
            <a:r>
              <a:rPr sz="2800" spc="-290" dirty="0">
                <a:latin typeface="DejaVu Sans"/>
                <a:cs typeface="DejaVu Sans"/>
              </a:rPr>
              <a:t>catheterised</a:t>
            </a:r>
            <a:r>
              <a:rPr sz="2800" spc="-265" dirty="0">
                <a:latin typeface="DejaVu Sans"/>
                <a:cs typeface="DejaVu Sans"/>
              </a:rPr>
              <a:t> </a:t>
            </a:r>
            <a:r>
              <a:rPr sz="2800" spc="-270" dirty="0">
                <a:latin typeface="DejaVu Sans"/>
                <a:cs typeface="DejaVu Sans"/>
              </a:rPr>
              <a:t>patients.</a:t>
            </a:r>
            <a:endParaRPr sz="2800">
              <a:latin typeface="DejaVu Sans"/>
              <a:cs typeface="DejaVu Sans"/>
            </a:endParaRPr>
          </a:p>
          <a:p>
            <a:pPr marL="12700" marR="918844">
              <a:lnSpc>
                <a:spcPts val="3020"/>
              </a:lnSpc>
              <a:spcBef>
                <a:spcPts val="1415"/>
              </a:spcBef>
            </a:pPr>
            <a:r>
              <a:rPr sz="2800" spc="-360" dirty="0">
                <a:latin typeface="DejaVu Sans"/>
                <a:cs typeface="DejaVu Sans"/>
              </a:rPr>
              <a:t>Signs </a:t>
            </a:r>
            <a:r>
              <a:rPr sz="2800" spc="-335" dirty="0">
                <a:latin typeface="DejaVu Sans"/>
                <a:cs typeface="DejaVu Sans"/>
              </a:rPr>
              <a:t>and </a:t>
            </a:r>
            <a:r>
              <a:rPr sz="2800" spc="-370" dirty="0">
                <a:latin typeface="DejaVu Sans"/>
                <a:cs typeface="DejaVu Sans"/>
              </a:rPr>
              <a:t>symptoms </a:t>
            </a:r>
            <a:r>
              <a:rPr sz="2800" spc="-295" dirty="0">
                <a:latin typeface="DejaVu Sans"/>
                <a:cs typeface="DejaVu Sans"/>
              </a:rPr>
              <a:t>compatible </a:t>
            </a:r>
            <a:r>
              <a:rPr sz="2800" spc="-225" dirty="0">
                <a:latin typeface="DejaVu Sans"/>
                <a:cs typeface="DejaVu Sans"/>
              </a:rPr>
              <a:t>with </a:t>
            </a:r>
            <a:r>
              <a:rPr sz="2800" spc="-290" dirty="0">
                <a:latin typeface="DejaVu Sans"/>
                <a:cs typeface="DejaVu Sans"/>
              </a:rPr>
              <a:t>catheter-associated </a:t>
            </a:r>
            <a:r>
              <a:rPr sz="2800" spc="-240" dirty="0">
                <a:latin typeface="DejaVu Sans"/>
                <a:cs typeface="DejaVu Sans"/>
              </a:rPr>
              <a:t>UTI  </a:t>
            </a:r>
            <a:r>
              <a:rPr sz="2800" spc="-265" dirty="0">
                <a:latin typeface="DejaVu Sans"/>
                <a:cs typeface="DejaVu Sans"/>
              </a:rPr>
              <a:t>include:</a:t>
            </a:r>
            <a:endParaRPr sz="2800">
              <a:latin typeface="DejaVu Sans"/>
              <a:cs typeface="DejaVu Sans"/>
            </a:endParaRPr>
          </a:p>
          <a:p>
            <a:pPr marL="304800" indent="-183515">
              <a:lnSpc>
                <a:spcPct val="100000"/>
              </a:lnSpc>
              <a:spcBef>
                <a:spcPts val="60"/>
              </a:spcBef>
              <a:buClr>
                <a:srgbClr val="E38312"/>
              </a:buClr>
              <a:buChar char="◦"/>
              <a:tabLst>
                <a:tab pos="305435" algn="l"/>
              </a:tabLst>
            </a:pPr>
            <a:r>
              <a:rPr sz="2600" spc="-290" dirty="0">
                <a:latin typeface="DejaVu Sans"/>
                <a:cs typeface="DejaVu Sans"/>
              </a:rPr>
              <a:t>new </a:t>
            </a:r>
            <a:r>
              <a:rPr sz="2600" spc="-265" dirty="0">
                <a:latin typeface="DejaVu Sans"/>
                <a:cs typeface="DejaVu Sans"/>
              </a:rPr>
              <a:t>onset </a:t>
            </a:r>
            <a:r>
              <a:rPr sz="2600" spc="-195" dirty="0">
                <a:latin typeface="DejaVu Sans"/>
                <a:cs typeface="DejaVu Sans"/>
              </a:rPr>
              <a:t>or </a:t>
            </a:r>
            <a:r>
              <a:rPr sz="2600" spc="-280" dirty="0">
                <a:latin typeface="DejaVu Sans"/>
                <a:cs typeface="DejaVu Sans"/>
              </a:rPr>
              <a:t>worsening </a:t>
            </a:r>
            <a:r>
              <a:rPr sz="2600" spc="-175" dirty="0">
                <a:latin typeface="DejaVu Sans"/>
                <a:cs typeface="DejaVu Sans"/>
              </a:rPr>
              <a:t>of </a:t>
            </a:r>
            <a:r>
              <a:rPr sz="2600" spc="-300" dirty="0">
                <a:latin typeface="DejaVu Sans"/>
                <a:cs typeface="DejaVu Sans"/>
              </a:rPr>
              <a:t>fever,</a:t>
            </a:r>
            <a:r>
              <a:rPr sz="2600" spc="-275" dirty="0">
                <a:latin typeface="DejaVu Sans"/>
                <a:cs typeface="DejaVu Sans"/>
              </a:rPr>
              <a:t> </a:t>
            </a:r>
            <a:r>
              <a:rPr sz="2600" spc="-250" dirty="0">
                <a:latin typeface="DejaVu Sans"/>
                <a:cs typeface="DejaVu Sans"/>
              </a:rPr>
              <a:t>rigors</a:t>
            </a:r>
            <a:endParaRPr sz="2600">
              <a:latin typeface="DejaVu Sans"/>
              <a:cs typeface="DejaVu Sans"/>
            </a:endParaRPr>
          </a:p>
          <a:p>
            <a:pPr marL="379730" indent="-258445">
              <a:lnSpc>
                <a:spcPct val="100000"/>
              </a:lnSpc>
              <a:spcBef>
                <a:spcPts val="290"/>
              </a:spcBef>
              <a:buClr>
                <a:srgbClr val="E38312"/>
              </a:buClr>
              <a:buChar char="◦"/>
              <a:tabLst>
                <a:tab pos="380365" algn="l"/>
              </a:tabLst>
            </a:pPr>
            <a:r>
              <a:rPr sz="2600" spc="-250" dirty="0">
                <a:latin typeface="DejaVu Sans"/>
                <a:cs typeface="DejaVu Sans"/>
              </a:rPr>
              <a:t>altered </a:t>
            </a:r>
            <a:r>
              <a:rPr sz="2600" spc="-290" dirty="0">
                <a:latin typeface="DejaVu Sans"/>
                <a:cs typeface="DejaVu Sans"/>
              </a:rPr>
              <a:t>mental </a:t>
            </a:r>
            <a:r>
              <a:rPr sz="2600" spc="-265" dirty="0">
                <a:latin typeface="DejaVu Sans"/>
                <a:cs typeface="DejaVu Sans"/>
              </a:rPr>
              <a:t>status, </a:t>
            </a:r>
            <a:r>
              <a:rPr sz="2600" spc="-280" dirty="0">
                <a:latin typeface="DejaVu Sans"/>
                <a:cs typeface="DejaVu Sans"/>
              </a:rPr>
              <a:t>malaise, </a:t>
            </a:r>
            <a:r>
              <a:rPr sz="2600" spc="-195" dirty="0">
                <a:latin typeface="DejaVu Sans"/>
                <a:cs typeface="DejaVu Sans"/>
              </a:rPr>
              <a:t>or </a:t>
            </a:r>
            <a:r>
              <a:rPr sz="2600" spc="-275" dirty="0">
                <a:latin typeface="DejaVu Sans"/>
                <a:cs typeface="DejaVu Sans"/>
              </a:rPr>
              <a:t>lethargy</a:t>
            </a:r>
            <a:endParaRPr sz="2600">
              <a:latin typeface="DejaVu Sans"/>
              <a:cs typeface="DejaVu Sans"/>
            </a:endParaRPr>
          </a:p>
          <a:p>
            <a:pPr marL="304800" indent="-183515">
              <a:lnSpc>
                <a:spcPct val="100000"/>
              </a:lnSpc>
              <a:spcBef>
                <a:spcPts val="290"/>
              </a:spcBef>
              <a:buClr>
                <a:srgbClr val="E38312"/>
              </a:buClr>
              <a:buChar char="◦"/>
              <a:tabLst>
                <a:tab pos="305435" algn="l"/>
              </a:tabLst>
            </a:pPr>
            <a:r>
              <a:rPr sz="2600" spc="-245" dirty="0">
                <a:latin typeface="DejaVu Sans"/>
                <a:cs typeface="DejaVu Sans"/>
              </a:rPr>
              <a:t>flank </a:t>
            </a:r>
            <a:r>
              <a:rPr sz="2600" spc="-265" dirty="0">
                <a:latin typeface="DejaVu Sans"/>
                <a:cs typeface="DejaVu Sans"/>
              </a:rPr>
              <a:t>pain </a:t>
            </a:r>
            <a:r>
              <a:rPr sz="2600" spc="-195" dirty="0">
                <a:latin typeface="DejaVu Sans"/>
                <a:cs typeface="DejaVu Sans"/>
              </a:rPr>
              <a:t>or </a:t>
            </a:r>
            <a:r>
              <a:rPr sz="2600" spc="-260" dirty="0">
                <a:latin typeface="DejaVu Sans"/>
                <a:cs typeface="DejaVu Sans"/>
              </a:rPr>
              <a:t>costovertebral </a:t>
            </a:r>
            <a:r>
              <a:rPr sz="2600" spc="-300" dirty="0">
                <a:latin typeface="DejaVu Sans"/>
                <a:cs typeface="DejaVu Sans"/>
              </a:rPr>
              <a:t>angle</a:t>
            </a:r>
            <a:r>
              <a:rPr sz="2600" spc="-290" dirty="0">
                <a:latin typeface="DejaVu Sans"/>
                <a:cs typeface="DejaVu Sans"/>
              </a:rPr>
              <a:t> </a:t>
            </a:r>
            <a:r>
              <a:rPr sz="2600" spc="-280" dirty="0">
                <a:latin typeface="DejaVu Sans"/>
                <a:cs typeface="DejaVu Sans"/>
              </a:rPr>
              <a:t>tenderness</a:t>
            </a:r>
            <a:endParaRPr sz="2600">
              <a:latin typeface="DejaVu Sans"/>
              <a:cs typeface="DejaVu Sans"/>
            </a:endParaRPr>
          </a:p>
          <a:p>
            <a:pPr marL="304800" indent="-183515">
              <a:lnSpc>
                <a:spcPct val="100000"/>
              </a:lnSpc>
              <a:spcBef>
                <a:spcPts val="290"/>
              </a:spcBef>
              <a:buClr>
                <a:srgbClr val="E38312"/>
              </a:buClr>
              <a:buChar char="◦"/>
              <a:tabLst>
                <a:tab pos="305435" algn="l"/>
              </a:tabLst>
            </a:pPr>
            <a:r>
              <a:rPr sz="2600" spc="-285" dirty="0">
                <a:latin typeface="DejaVu Sans"/>
                <a:cs typeface="DejaVu Sans"/>
              </a:rPr>
              <a:t>acute</a:t>
            </a:r>
            <a:r>
              <a:rPr sz="2600" spc="-270" dirty="0">
                <a:latin typeface="DejaVu Sans"/>
                <a:cs typeface="DejaVu Sans"/>
              </a:rPr>
              <a:t> </a:t>
            </a:r>
            <a:r>
              <a:rPr sz="2600" spc="-285" dirty="0">
                <a:latin typeface="DejaVu Sans"/>
                <a:cs typeface="DejaVu Sans"/>
              </a:rPr>
              <a:t>haematuria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286511"/>
            <a:ext cx="10058400" cy="1450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45097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30"/>
              </a:spcBef>
            </a:pPr>
            <a:r>
              <a:rPr sz="7200" spc="-750" dirty="0"/>
              <a:t>Patients </a:t>
            </a:r>
            <a:r>
              <a:rPr sz="7200" spc="-869" dirty="0"/>
              <a:t>On</a:t>
            </a:r>
            <a:r>
              <a:rPr sz="7200" spc="-785" dirty="0"/>
              <a:t> </a:t>
            </a:r>
            <a:r>
              <a:rPr sz="7200" spc="-805" dirty="0"/>
              <a:t>Catheter</a:t>
            </a:r>
            <a:endParaRPr sz="7200"/>
          </a:p>
        </p:txBody>
      </p:sp>
      <p:sp>
        <p:nvSpPr>
          <p:cNvPr id="4" name="object 4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6324" y="1804543"/>
            <a:ext cx="9787890" cy="368172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81915">
              <a:lnSpc>
                <a:spcPts val="3460"/>
              </a:lnSpc>
              <a:spcBef>
                <a:spcPts val="535"/>
              </a:spcBef>
            </a:pPr>
            <a:r>
              <a:rPr sz="3200" spc="-385" dirty="0">
                <a:latin typeface="DejaVu Sans"/>
                <a:cs typeface="DejaVu Sans"/>
              </a:rPr>
              <a:t>Do </a:t>
            </a:r>
            <a:r>
              <a:rPr sz="3200" spc="-265" dirty="0">
                <a:latin typeface="DejaVu Sans"/>
                <a:cs typeface="DejaVu Sans"/>
              </a:rPr>
              <a:t>not </a:t>
            </a:r>
            <a:r>
              <a:rPr sz="3200" spc="-385" dirty="0">
                <a:latin typeface="DejaVu Sans"/>
                <a:cs typeface="DejaVu Sans"/>
              </a:rPr>
              <a:t>use </a:t>
            </a:r>
            <a:r>
              <a:rPr sz="3200" spc="-315" dirty="0">
                <a:latin typeface="DejaVu Sans"/>
                <a:cs typeface="DejaVu Sans"/>
              </a:rPr>
              <a:t>dipstick </a:t>
            </a:r>
            <a:r>
              <a:rPr sz="3200" spc="-330" dirty="0">
                <a:latin typeface="DejaVu Sans"/>
                <a:cs typeface="DejaVu Sans"/>
              </a:rPr>
              <a:t>testing </a:t>
            </a:r>
            <a:r>
              <a:rPr sz="3200" spc="-250" dirty="0">
                <a:latin typeface="DejaVu Sans"/>
                <a:cs typeface="DejaVu Sans"/>
              </a:rPr>
              <a:t>to </a:t>
            </a:r>
            <a:r>
              <a:rPr sz="3200" spc="-365" dirty="0">
                <a:latin typeface="DejaVu Sans"/>
                <a:cs typeface="DejaVu Sans"/>
              </a:rPr>
              <a:t>diagnose </a:t>
            </a:r>
            <a:r>
              <a:rPr sz="3200" spc="-275" dirty="0">
                <a:latin typeface="DejaVu Sans"/>
                <a:cs typeface="DejaVu Sans"/>
              </a:rPr>
              <a:t>UTI </a:t>
            </a:r>
            <a:r>
              <a:rPr sz="3200" spc="-250" dirty="0">
                <a:latin typeface="DejaVu Sans"/>
                <a:cs typeface="DejaVu Sans"/>
              </a:rPr>
              <a:t>in </a:t>
            </a:r>
            <a:r>
              <a:rPr sz="3200" spc="-315" dirty="0">
                <a:latin typeface="DejaVu Sans"/>
                <a:cs typeface="DejaVu Sans"/>
              </a:rPr>
              <a:t>patients </a:t>
            </a:r>
            <a:r>
              <a:rPr sz="3200" spc="-254" dirty="0">
                <a:latin typeface="DejaVu Sans"/>
                <a:cs typeface="DejaVu Sans"/>
              </a:rPr>
              <a:t>with  </a:t>
            </a:r>
            <a:r>
              <a:rPr sz="3200" spc="-330" dirty="0">
                <a:latin typeface="DejaVu Sans"/>
                <a:cs typeface="DejaVu Sans"/>
              </a:rPr>
              <a:t>catheters.</a:t>
            </a:r>
            <a:endParaRPr sz="3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3200" spc="-265" dirty="0">
                <a:latin typeface="DejaVu Sans"/>
                <a:cs typeface="DejaVu Sans"/>
              </a:rPr>
              <a:t>Antibiotic</a:t>
            </a:r>
            <a:r>
              <a:rPr sz="3200" spc="-270" dirty="0">
                <a:latin typeface="DejaVu Sans"/>
                <a:cs typeface="DejaVu Sans"/>
              </a:rPr>
              <a:t> </a:t>
            </a:r>
            <a:r>
              <a:rPr sz="3200" spc="-330" dirty="0">
                <a:latin typeface="DejaVu Sans"/>
                <a:cs typeface="DejaVu Sans"/>
              </a:rPr>
              <a:t>treatment</a:t>
            </a:r>
            <a:endParaRPr sz="3200">
              <a:latin typeface="DejaVu Sans"/>
              <a:cs typeface="DejaVu Sans"/>
            </a:endParaRPr>
          </a:p>
          <a:p>
            <a:pPr marL="12700" marR="920750">
              <a:lnSpc>
                <a:spcPts val="3460"/>
              </a:lnSpc>
              <a:spcBef>
                <a:spcPts val="1450"/>
              </a:spcBef>
            </a:pPr>
            <a:r>
              <a:rPr sz="3200" spc="-385" dirty="0">
                <a:latin typeface="DejaVu Sans"/>
                <a:cs typeface="DejaVu Sans"/>
              </a:rPr>
              <a:t>Do </a:t>
            </a:r>
            <a:r>
              <a:rPr sz="3200" spc="-265" dirty="0">
                <a:latin typeface="DejaVu Sans"/>
                <a:cs typeface="DejaVu Sans"/>
              </a:rPr>
              <a:t>not </a:t>
            </a:r>
            <a:r>
              <a:rPr sz="3200" spc="-290" dirty="0">
                <a:latin typeface="DejaVu Sans"/>
                <a:cs typeface="DejaVu Sans"/>
              </a:rPr>
              <a:t>treat </a:t>
            </a:r>
            <a:r>
              <a:rPr sz="3200" spc="-330" dirty="0">
                <a:latin typeface="DejaVu Sans"/>
                <a:cs typeface="DejaVu Sans"/>
              </a:rPr>
              <a:t>catheterised </a:t>
            </a:r>
            <a:r>
              <a:rPr sz="3200" spc="-315" dirty="0">
                <a:latin typeface="DejaVu Sans"/>
                <a:cs typeface="DejaVu Sans"/>
              </a:rPr>
              <a:t>patients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380" dirty="0">
                <a:latin typeface="DejaVu Sans"/>
                <a:cs typeface="DejaVu Sans"/>
              </a:rPr>
              <a:t>asymptomatic  </a:t>
            </a:r>
            <a:r>
              <a:rPr sz="3200" spc="-300" dirty="0">
                <a:latin typeface="DejaVu Sans"/>
                <a:cs typeface="DejaVu Sans"/>
              </a:rPr>
              <a:t>bacteriuria </a:t>
            </a:r>
            <a:r>
              <a:rPr sz="3200" spc="-254" dirty="0">
                <a:latin typeface="DejaVu Sans"/>
                <a:cs typeface="DejaVu Sans"/>
              </a:rPr>
              <a:t>with </a:t>
            </a:r>
            <a:r>
              <a:rPr sz="3200" spc="-385" dirty="0">
                <a:latin typeface="DejaVu Sans"/>
                <a:cs typeface="DejaVu Sans"/>
              </a:rPr>
              <a:t>an</a:t>
            </a:r>
            <a:r>
              <a:rPr sz="3200" spc="-310" dirty="0">
                <a:latin typeface="DejaVu Sans"/>
                <a:cs typeface="DejaVu Sans"/>
              </a:rPr>
              <a:t> </a:t>
            </a:r>
            <a:r>
              <a:rPr sz="3200" spc="-265" dirty="0">
                <a:latin typeface="DejaVu Sans"/>
                <a:cs typeface="DejaVu Sans"/>
              </a:rPr>
              <a:t>antibiotic.</a:t>
            </a:r>
            <a:endParaRPr sz="3200">
              <a:latin typeface="DejaVu Sans"/>
              <a:cs typeface="DejaVu Sans"/>
            </a:endParaRPr>
          </a:p>
          <a:p>
            <a:pPr marL="12700" marR="5080">
              <a:lnSpc>
                <a:spcPts val="3460"/>
              </a:lnSpc>
              <a:spcBef>
                <a:spcPts val="1400"/>
              </a:spcBef>
            </a:pPr>
            <a:r>
              <a:rPr sz="3200" spc="-385" dirty="0">
                <a:latin typeface="DejaVu Sans"/>
                <a:cs typeface="DejaVu Sans"/>
              </a:rPr>
              <a:t>Do </a:t>
            </a:r>
            <a:r>
              <a:rPr sz="3200" spc="-265" dirty="0">
                <a:latin typeface="DejaVu Sans"/>
                <a:cs typeface="DejaVu Sans"/>
              </a:rPr>
              <a:t>not </a:t>
            </a:r>
            <a:r>
              <a:rPr sz="3200" spc="-285" dirty="0">
                <a:latin typeface="DejaVu Sans"/>
                <a:cs typeface="DejaVu Sans"/>
              </a:rPr>
              <a:t>routinely </a:t>
            </a:r>
            <a:r>
              <a:rPr sz="3200" spc="-320" dirty="0">
                <a:latin typeface="DejaVu Sans"/>
                <a:cs typeface="DejaVu Sans"/>
              </a:rPr>
              <a:t>prescribe </a:t>
            </a:r>
            <a:r>
              <a:rPr sz="3200" spc="-270" dirty="0">
                <a:latin typeface="DejaVu Sans"/>
                <a:cs typeface="DejaVu Sans"/>
              </a:rPr>
              <a:t>antibiotic </a:t>
            </a:r>
            <a:r>
              <a:rPr sz="3200" spc="-345" dirty="0">
                <a:latin typeface="DejaVu Sans"/>
                <a:cs typeface="DejaVu Sans"/>
              </a:rPr>
              <a:t>prophylaxis </a:t>
            </a:r>
            <a:r>
              <a:rPr sz="3200" spc="-245" dirty="0">
                <a:latin typeface="DejaVu Sans"/>
                <a:cs typeface="DejaVu Sans"/>
              </a:rPr>
              <a:t>to </a:t>
            </a:r>
            <a:r>
              <a:rPr sz="3200" spc="-345" dirty="0">
                <a:latin typeface="DejaVu Sans"/>
                <a:cs typeface="DejaVu Sans"/>
              </a:rPr>
              <a:t>prevent  </a:t>
            </a:r>
            <a:r>
              <a:rPr sz="3200" spc="-375" dirty="0">
                <a:latin typeface="DejaVu Sans"/>
                <a:cs typeface="DejaVu Sans"/>
              </a:rPr>
              <a:t>symptomatic </a:t>
            </a:r>
            <a:r>
              <a:rPr sz="3200" spc="-275" dirty="0">
                <a:latin typeface="DejaVu Sans"/>
                <a:cs typeface="DejaVu Sans"/>
              </a:rPr>
              <a:t>UTI </a:t>
            </a:r>
            <a:r>
              <a:rPr sz="3200" spc="-250" dirty="0">
                <a:latin typeface="DejaVu Sans"/>
                <a:cs typeface="DejaVu Sans"/>
              </a:rPr>
              <a:t>in </a:t>
            </a:r>
            <a:r>
              <a:rPr sz="3200" spc="-315" dirty="0">
                <a:latin typeface="DejaVu Sans"/>
                <a:cs typeface="DejaVu Sans"/>
              </a:rPr>
              <a:t>patients </a:t>
            </a:r>
            <a:r>
              <a:rPr sz="3200" spc="-254" dirty="0">
                <a:latin typeface="DejaVu Sans"/>
                <a:cs typeface="DejaVu Sans"/>
              </a:rPr>
              <a:t>with</a:t>
            </a:r>
            <a:r>
              <a:rPr sz="3200" spc="-235" dirty="0">
                <a:latin typeface="DejaVu Sans"/>
                <a:cs typeface="DejaVu Sans"/>
              </a:rPr>
              <a:t> </a:t>
            </a:r>
            <a:r>
              <a:rPr sz="3200" spc="-330" dirty="0">
                <a:latin typeface="DejaVu Sans"/>
                <a:cs typeface="DejaVu Sans"/>
              </a:rPr>
              <a:t>catheters.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211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7200" spc="-745" dirty="0"/>
              <a:t>Prevention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439920"/>
          </a:xfrm>
          <a:custGeom>
            <a:avLst/>
            <a:gdLst/>
            <a:ahLst/>
            <a:cxnLst/>
            <a:rect l="l" t="t" r="r" b="b"/>
            <a:pathLst>
              <a:path w="10058400" h="4439920">
                <a:moveTo>
                  <a:pt x="0" y="4439412"/>
                </a:moveTo>
                <a:lnTo>
                  <a:pt x="10058400" y="4439412"/>
                </a:lnTo>
                <a:lnTo>
                  <a:pt x="10058400" y="0"/>
                </a:lnTo>
                <a:lnTo>
                  <a:pt x="0" y="0"/>
                </a:lnTo>
                <a:lnTo>
                  <a:pt x="0" y="4439412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9184" y="1668043"/>
            <a:ext cx="9681845" cy="438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65555">
              <a:lnSpc>
                <a:spcPct val="119300"/>
              </a:lnSpc>
              <a:spcBef>
                <a:spcPts val="100"/>
              </a:spcBef>
            </a:pPr>
            <a:r>
              <a:rPr sz="4000" b="1" spc="-645" dirty="0">
                <a:latin typeface="DejaVu Sans"/>
                <a:cs typeface="DejaVu Sans"/>
              </a:rPr>
              <a:t>Drink </a:t>
            </a:r>
            <a:r>
              <a:rPr sz="4000" b="1" spc="-630" dirty="0">
                <a:latin typeface="DejaVu Sans"/>
                <a:cs typeface="DejaVu Sans"/>
              </a:rPr>
              <a:t>plenty </a:t>
            </a:r>
            <a:r>
              <a:rPr sz="4000" b="1" spc="-540" dirty="0">
                <a:latin typeface="DejaVu Sans"/>
                <a:cs typeface="DejaVu Sans"/>
              </a:rPr>
              <a:t>of </a:t>
            </a:r>
            <a:r>
              <a:rPr sz="4000" b="1" spc="-575" dirty="0">
                <a:latin typeface="DejaVu Sans"/>
                <a:cs typeface="DejaVu Sans"/>
              </a:rPr>
              <a:t>liquids, </a:t>
            </a:r>
            <a:r>
              <a:rPr sz="4000" b="1" spc="-625" dirty="0">
                <a:latin typeface="DejaVu Sans"/>
                <a:cs typeface="DejaVu Sans"/>
              </a:rPr>
              <a:t>especially </a:t>
            </a:r>
            <a:r>
              <a:rPr sz="4000" b="1" spc="-700" dirty="0">
                <a:latin typeface="DejaVu Sans"/>
                <a:cs typeface="DejaVu Sans"/>
              </a:rPr>
              <a:t>water.  </a:t>
            </a:r>
            <a:r>
              <a:rPr sz="4000" b="1" spc="-645" dirty="0">
                <a:latin typeface="DejaVu Sans"/>
                <a:cs typeface="DejaVu Sans"/>
              </a:rPr>
              <a:t>Drink </a:t>
            </a:r>
            <a:r>
              <a:rPr sz="4000" b="1" spc="-670" dirty="0">
                <a:latin typeface="DejaVu Sans"/>
                <a:cs typeface="DejaVu Sans"/>
              </a:rPr>
              <a:t>cranberry</a:t>
            </a:r>
            <a:r>
              <a:rPr sz="4000" b="1" spc="-280" dirty="0">
                <a:latin typeface="DejaVu Sans"/>
                <a:cs typeface="DejaVu Sans"/>
              </a:rPr>
              <a:t> </a:t>
            </a:r>
            <a:r>
              <a:rPr sz="4000" b="1" spc="-555" dirty="0">
                <a:latin typeface="DejaVu Sans"/>
                <a:cs typeface="DejaVu Sans"/>
              </a:rPr>
              <a:t>juice.</a:t>
            </a:r>
            <a:endParaRPr sz="4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4000" b="1" spc="-655" dirty="0">
                <a:latin typeface="DejaVu Sans"/>
                <a:cs typeface="DejaVu Sans"/>
              </a:rPr>
              <a:t>Wipe from </a:t>
            </a:r>
            <a:r>
              <a:rPr sz="4000" b="1" spc="-590" dirty="0">
                <a:latin typeface="DejaVu Sans"/>
                <a:cs typeface="DejaVu Sans"/>
              </a:rPr>
              <a:t>front to</a:t>
            </a:r>
            <a:r>
              <a:rPr sz="4000" b="1" spc="-50" dirty="0">
                <a:latin typeface="DejaVu Sans"/>
                <a:cs typeface="DejaVu Sans"/>
              </a:rPr>
              <a:t> </a:t>
            </a:r>
            <a:r>
              <a:rPr sz="4000" b="1" spc="-670" dirty="0">
                <a:latin typeface="DejaVu Sans"/>
                <a:cs typeface="DejaVu Sans"/>
              </a:rPr>
              <a:t>back.</a:t>
            </a:r>
            <a:endParaRPr sz="4000">
              <a:latin typeface="DejaVu Sans"/>
              <a:cs typeface="DejaVu Sans"/>
            </a:endParaRPr>
          </a:p>
          <a:p>
            <a:pPr marL="12700" marR="5080">
              <a:lnSpc>
                <a:spcPct val="119200"/>
              </a:lnSpc>
              <a:spcBef>
                <a:spcPts val="5"/>
              </a:spcBef>
            </a:pPr>
            <a:r>
              <a:rPr sz="4000" b="1" spc="-735" dirty="0">
                <a:latin typeface="DejaVu Sans"/>
                <a:cs typeface="DejaVu Sans"/>
              </a:rPr>
              <a:t>Empty </a:t>
            </a:r>
            <a:r>
              <a:rPr sz="4000" b="1" spc="-655" dirty="0">
                <a:latin typeface="DejaVu Sans"/>
                <a:cs typeface="DejaVu Sans"/>
              </a:rPr>
              <a:t>your </a:t>
            </a:r>
            <a:r>
              <a:rPr sz="4000" b="1" spc="-650" dirty="0">
                <a:latin typeface="DejaVu Sans"/>
                <a:cs typeface="DejaVu Sans"/>
              </a:rPr>
              <a:t>bladder </a:t>
            </a:r>
            <a:r>
              <a:rPr sz="4000" b="1" spc="-675" dirty="0">
                <a:latin typeface="DejaVu Sans"/>
                <a:cs typeface="DejaVu Sans"/>
              </a:rPr>
              <a:t>soon </a:t>
            </a:r>
            <a:r>
              <a:rPr sz="4000" b="1" spc="-620" dirty="0">
                <a:latin typeface="DejaVu Sans"/>
                <a:cs typeface="DejaVu Sans"/>
              </a:rPr>
              <a:t>after </a:t>
            </a:r>
            <a:r>
              <a:rPr sz="4000" b="1" spc="-635" dirty="0">
                <a:latin typeface="DejaVu Sans"/>
                <a:cs typeface="DejaVu Sans"/>
              </a:rPr>
              <a:t>intercourse.  </a:t>
            </a:r>
            <a:r>
              <a:rPr sz="4000" b="1" spc="-650" dirty="0">
                <a:latin typeface="DejaVu Sans"/>
                <a:cs typeface="DejaVu Sans"/>
              </a:rPr>
              <a:t>Avoid </a:t>
            </a:r>
            <a:r>
              <a:rPr sz="4000" b="1" spc="-590" dirty="0">
                <a:latin typeface="DejaVu Sans"/>
                <a:cs typeface="DejaVu Sans"/>
              </a:rPr>
              <a:t>potentially </a:t>
            </a:r>
            <a:r>
              <a:rPr sz="4000" b="1" spc="-585" dirty="0">
                <a:latin typeface="DejaVu Sans"/>
                <a:cs typeface="DejaVu Sans"/>
              </a:rPr>
              <a:t>irritating </a:t>
            </a:r>
            <a:r>
              <a:rPr sz="4000" b="1" spc="-635" dirty="0">
                <a:latin typeface="DejaVu Sans"/>
                <a:cs typeface="DejaVu Sans"/>
              </a:rPr>
              <a:t>feminine </a:t>
            </a:r>
            <a:r>
              <a:rPr sz="4000" b="1" spc="-650" dirty="0">
                <a:latin typeface="DejaVu Sans"/>
                <a:cs typeface="DejaVu Sans"/>
              </a:rPr>
              <a:t>products.  </a:t>
            </a:r>
            <a:r>
              <a:rPr sz="4000" b="1" spc="-785" dirty="0">
                <a:latin typeface="DejaVu Sans"/>
                <a:cs typeface="DejaVu Sans"/>
              </a:rPr>
              <a:t>Change </a:t>
            </a:r>
            <a:r>
              <a:rPr sz="4000" b="1" spc="-655" dirty="0">
                <a:latin typeface="DejaVu Sans"/>
                <a:cs typeface="DejaVu Sans"/>
              </a:rPr>
              <a:t>your </a:t>
            </a:r>
            <a:r>
              <a:rPr sz="4000" b="1" spc="-580" dirty="0">
                <a:latin typeface="DejaVu Sans"/>
                <a:cs typeface="DejaVu Sans"/>
              </a:rPr>
              <a:t>birth </a:t>
            </a:r>
            <a:r>
              <a:rPr sz="4000" b="1" spc="-600" dirty="0">
                <a:latin typeface="DejaVu Sans"/>
                <a:cs typeface="DejaVu Sans"/>
              </a:rPr>
              <a:t>control</a:t>
            </a:r>
            <a:r>
              <a:rPr sz="4000" b="1" spc="-495" dirty="0">
                <a:latin typeface="DejaVu Sans"/>
                <a:cs typeface="DejaVu Sans"/>
              </a:rPr>
              <a:t> </a:t>
            </a:r>
            <a:r>
              <a:rPr sz="4000" b="1" spc="-665" dirty="0">
                <a:latin typeface="DejaVu Sans"/>
                <a:cs typeface="DejaVu Sans"/>
              </a:rPr>
              <a:t>method.</a:t>
            </a:r>
            <a:endParaRPr sz="400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2919" y="2563367"/>
            <a:ext cx="2257044" cy="1502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324" y="2129154"/>
            <a:ext cx="9871710" cy="367411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157480">
              <a:lnSpc>
                <a:spcPct val="70000"/>
              </a:lnSpc>
              <a:spcBef>
                <a:spcPts val="1100"/>
              </a:spcBef>
            </a:pPr>
            <a:r>
              <a:rPr sz="2800" spc="-215" dirty="0">
                <a:latin typeface="DejaVu Sans"/>
                <a:cs typeface="DejaVu Sans"/>
              </a:rPr>
              <a:t>In </a:t>
            </a:r>
            <a:r>
              <a:rPr sz="2800" spc="-340" dirty="0">
                <a:latin typeface="DejaVu Sans"/>
                <a:cs typeface="DejaVu Sans"/>
              </a:rPr>
              <a:t>women </a:t>
            </a:r>
            <a:r>
              <a:rPr sz="2800" spc="-280" dirty="0">
                <a:latin typeface="DejaVu Sans"/>
                <a:cs typeface="DejaVu Sans"/>
              </a:rPr>
              <a:t>who </a:t>
            </a:r>
            <a:r>
              <a:rPr sz="2800" spc="-315" dirty="0">
                <a:latin typeface="DejaVu Sans"/>
                <a:cs typeface="DejaVu Sans"/>
              </a:rPr>
              <a:t>experience </a:t>
            </a:r>
            <a:r>
              <a:rPr sz="2800" spc="-955" dirty="0">
                <a:latin typeface="DejaVu Sans"/>
                <a:cs typeface="DejaVu Sans"/>
              </a:rPr>
              <a:t>≥</a:t>
            </a:r>
            <a:r>
              <a:rPr sz="2800" spc="-250" dirty="0">
                <a:latin typeface="DejaVu Sans"/>
                <a:cs typeface="DejaVu Sans"/>
              </a:rPr>
              <a:t> </a:t>
            </a:r>
            <a:r>
              <a:rPr sz="2800" spc="-365" dirty="0">
                <a:latin typeface="DejaVu Sans"/>
                <a:cs typeface="DejaVu Sans"/>
              </a:rPr>
              <a:t>3 </a:t>
            </a:r>
            <a:r>
              <a:rPr sz="2800" spc="-245" dirty="0">
                <a:latin typeface="DejaVu Sans"/>
                <a:cs typeface="DejaVu Sans"/>
              </a:rPr>
              <a:t>UTIs/yr, </a:t>
            </a:r>
            <a:r>
              <a:rPr sz="2800" spc="-295" dirty="0">
                <a:latin typeface="DejaVu Sans"/>
                <a:cs typeface="DejaVu Sans"/>
              </a:rPr>
              <a:t>behavioral </a:t>
            </a:r>
            <a:r>
              <a:rPr sz="2800" spc="-350" dirty="0">
                <a:latin typeface="DejaVu Sans"/>
                <a:cs typeface="DejaVu Sans"/>
              </a:rPr>
              <a:t>measures </a:t>
            </a:r>
            <a:r>
              <a:rPr sz="2800" spc="-310" dirty="0">
                <a:latin typeface="DejaVu Sans"/>
                <a:cs typeface="DejaVu Sans"/>
              </a:rPr>
              <a:t>are  </a:t>
            </a:r>
            <a:r>
              <a:rPr sz="2800" spc="-335" dirty="0">
                <a:latin typeface="DejaVu Sans"/>
                <a:cs typeface="DejaVu Sans"/>
              </a:rPr>
              <a:t>recommended, </a:t>
            </a:r>
            <a:r>
              <a:rPr sz="2800" spc="-130" dirty="0">
                <a:latin typeface="DejaVu Sans"/>
                <a:cs typeface="DejaVu Sans"/>
              </a:rPr>
              <a:t>If </a:t>
            </a:r>
            <a:r>
              <a:rPr sz="2800" spc="-305" dirty="0">
                <a:latin typeface="DejaVu Sans"/>
                <a:cs typeface="DejaVu Sans"/>
              </a:rPr>
              <a:t>these </a:t>
            </a:r>
            <a:r>
              <a:rPr sz="2800" spc="-300" dirty="0">
                <a:latin typeface="DejaVu Sans"/>
                <a:cs typeface="DejaVu Sans"/>
              </a:rPr>
              <a:t>techniques </a:t>
            </a:r>
            <a:r>
              <a:rPr sz="2800" spc="-310" dirty="0">
                <a:latin typeface="DejaVu Sans"/>
                <a:cs typeface="DejaVu Sans"/>
              </a:rPr>
              <a:t>are </a:t>
            </a:r>
            <a:r>
              <a:rPr sz="2800" spc="-305" dirty="0">
                <a:latin typeface="DejaVu Sans"/>
                <a:cs typeface="DejaVu Sans"/>
              </a:rPr>
              <a:t>unsuccessful, </a:t>
            </a:r>
            <a:r>
              <a:rPr sz="2800" spc="-240" dirty="0">
                <a:latin typeface="DejaVu Sans"/>
                <a:cs typeface="DejaVu Sans"/>
              </a:rPr>
              <a:t>antibiotic  </a:t>
            </a:r>
            <a:r>
              <a:rPr sz="2800" spc="-310" dirty="0">
                <a:latin typeface="DejaVu Sans"/>
                <a:cs typeface="DejaVu Sans"/>
              </a:rPr>
              <a:t>prophylaxis </a:t>
            </a:r>
            <a:r>
              <a:rPr sz="2800" spc="-285" dirty="0">
                <a:latin typeface="DejaVu Sans"/>
                <a:cs typeface="DejaVu Sans"/>
              </a:rPr>
              <a:t>should </a:t>
            </a:r>
            <a:r>
              <a:rPr sz="2800" spc="-325" dirty="0">
                <a:latin typeface="DejaVu Sans"/>
                <a:cs typeface="DejaVu Sans"/>
              </a:rPr>
              <a:t>be </a:t>
            </a:r>
            <a:r>
              <a:rPr sz="2800" spc="-290" dirty="0">
                <a:latin typeface="DejaVu Sans"/>
                <a:cs typeface="DejaVu Sans"/>
              </a:rPr>
              <a:t>considered. </a:t>
            </a:r>
            <a:r>
              <a:rPr sz="2800" spc="-380" dirty="0">
                <a:latin typeface="DejaVu Sans"/>
                <a:cs typeface="DejaVu Sans"/>
              </a:rPr>
              <a:t>Common </a:t>
            </a:r>
            <a:r>
              <a:rPr sz="2800" spc="-254" dirty="0">
                <a:latin typeface="DejaVu Sans"/>
                <a:cs typeface="DejaVu Sans"/>
              </a:rPr>
              <a:t>options </a:t>
            </a:r>
            <a:r>
              <a:rPr sz="2800" spc="-310" dirty="0">
                <a:latin typeface="DejaVu Sans"/>
                <a:cs typeface="DejaVu Sans"/>
              </a:rPr>
              <a:t>are </a:t>
            </a:r>
            <a:r>
              <a:rPr sz="2800" spc="-285" dirty="0">
                <a:latin typeface="DejaVu Sans"/>
                <a:cs typeface="DejaVu Sans"/>
              </a:rPr>
              <a:t>continuous  </a:t>
            </a:r>
            <a:r>
              <a:rPr sz="2800" spc="-335" dirty="0">
                <a:latin typeface="DejaVu Sans"/>
                <a:cs typeface="DejaVu Sans"/>
              </a:rPr>
              <a:t>and </a:t>
            </a:r>
            <a:r>
              <a:rPr sz="2800" spc="-265" dirty="0">
                <a:latin typeface="DejaVu Sans"/>
                <a:cs typeface="DejaVu Sans"/>
              </a:rPr>
              <a:t>postcoital</a:t>
            </a:r>
            <a:r>
              <a:rPr sz="2800" spc="-135" dirty="0">
                <a:latin typeface="DejaVu Sans"/>
                <a:cs typeface="DejaVu Sans"/>
              </a:rPr>
              <a:t> </a:t>
            </a:r>
            <a:r>
              <a:rPr sz="2800" spc="-300" dirty="0">
                <a:latin typeface="DejaVu Sans"/>
                <a:cs typeface="DejaVu Sans"/>
              </a:rPr>
              <a:t>prophylaxis.</a:t>
            </a:r>
            <a:endParaRPr sz="2800">
              <a:latin typeface="DejaVu Sans"/>
              <a:cs typeface="DejaVu Sans"/>
            </a:endParaRPr>
          </a:p>
          <a:p>
            <a:pPr marL="12700" marR="385445">
              <a:lnSpc>
                <a:spcPct val="70000"/>
              </a:lnSpc>
              <a:spcBef>
                <a:spcPts val="1395"/>
              </a:spcBef>
            </a:pPr>
            <a:r>
              <a:rPr sz="2800" b="1" spc="-465" dirty="0">
                <a:latin typeface="DejaVu Sans"/>
                <a:cs typeface="DejaVu Sans"/>
              </a:rPr>
              <a:t>Continuous prophylaxis </a:t>
            </a:r>
            <a:r>
              <a:rPr sz="2800" spc="-340" dirty="0">
                <a:latin typeface="DejaVu Sans"/>
                <a:cs typeface="DejaVu Sans"/>
              </a:rPr>
              <a:t>commonly </a:t>
            </a:r>
            <a:r>
              <a:rPr sz="2800" spc="-325" dirty="0">
                <a:latin typeface="DejaVu Sans"/>
                <a:cs typeface="DejaVu Sans"/>
              </a:rPr>
              <a:t>begins </a:t>
            </a:r>
            <a:r>
              <a:rPr sz="2800" spc="-225" dirty="0">
                <a:latin typeface="DejaVu Sans"/>
                <a:cs typeface="DejaVu Sans"/>
              </a:rPr>
              <a:t>with </a:t>
            </a:r>
            <a:r>
              <a:rPr sz="2800" spc="-380" dirty="0">
                <a:latin typeface="DejaVu Sans"/>
                <a:cs typeface="DejaVu Sans"/>
              </a:rPr>
              <a:t>a </a:t>
            </a:r>
            <a:r>
              <a:rPr sz="2800" spc="-365" dirty="0">
                <a:latin typeface="DejaVu Sans"/>
                <a:cs typeface="DejaVu Sans"/>
              </a:rPr>
              <a:t>6 </a:t>
            </a:r>
            <a:r>
              <a:rPr sz="2800" spc="-370" dirty="0">
                <a:latin typeface="DejaVu Sans"/>
                <a:cs typeface="DejaVu Sans"/>
              </a:rPr>
              <a:t>mo </a:t>
            </a:r>
            <a:r>
              <a:rPr sz="2800" spc="-200" dirty="0">
                <a:latin typeface="DejaVu Sans"/>
                <a:cs typeface="DejaVu Sans"/>
              </a:rPr>
              <a:t>trial. </a:t>
            </a:r>
            <a:r>
              <a:rPr sz="2800" spc="-125" dirty="0">
                <a:latin typeface="DejaVu Sans"/>
                <a:cs typeface="DejaVu Sans"/>
              </a:rPr>
              <a:t>If </a:t>
            </a:r>
            <a:r>
              <a:rPr sz="2800" spc="-240" dirty="0">
                <a:latin typeface="DejaVu Sans"/>
                <a:cs typeface="DejaVu Sans"/>
              </a:rPr>
              <a:t>UTI  </a:t>
            </a:r>
            <a:r>
              <a:rPr sz="2800" spc="-305" dirty="0">
                <a:latin typeface="DejaVu Sans"/>
                <a:cs typeface="DejaVu Sans"/>
              </a:rPr>
              <a:t>recurs </a:t>
            </a:r>
            <a:r>
              <a:rPr sz="2800" spc="-245" dirty="0">
                <a:latin typeface="DejaVu Sans"/>
                <a:cs typeface="DejaVu Sans"/>
              </a:rPr>
              <a:t>after </a:t>
            </a:r>
            <a:r>
              <a:rPr sz="2800" spc="-365" dirty="0">
                <a:latin typeface="DejaVu Sans"/>
                <a:cs typeface="DejaVu Sans"/>
              </a:rPr>
              <a:t>6 </a:t>
            </a:r>
            <a:r>
              <a:rPr sz="2800" spc="-370" dirty="0">
                <a:latin typeface="DejaVu Sans"/>
                <a:cs typeface="DejaVu Sans"/>
              </a:rPr>
              <a:t>mo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285" dirty="0">
                <a:latin typeface="DejaVu Sans"/>
                <a:cs typeface="DejaVu Sans"/>
              </a:rPr>
              <a:t>prophylactic </a:t>
            </a:r>
            <a:r>
              <a:rPr sz="2800" spc="-320" dirty="0">
                <a:latin typeface="DejaVu Sans"/>
                <a:cs typeface="DejaVu Sans"/>
              </a:rPr>
              <a:t>therapy, </a:t>
            </a:r>
            <a:r>
              <a:rPr sz="2800" spc="-310" dirty="0">
                <a:latin typeface="DejaVu Sans"/>
                <a:cs typeface="DejaVu Sans"/>
              </a:rPr>
              <a:t>prophylaxis </a:t>
            </a:r>
            <a:r>
              <a:rPr sz="2800" spc="-440" dirty="0">
                <a:latin typeface="DejaVu Sans"/>
                <a:cs typeface="DejaVu Sans"/>
              </a:rPr>
              <a:t>may </a:t>
            </a:r>
            <a:r>
              <a:rPr sz="2800" spc="-325" dirty="0">
                <a:latin typeface="DejaVu Sans"/>
                <a:cs typeface="DejaVu Sans"/>
              </a:rPr>
              <a:t>be  </a:t>
            </a:r>
            <a:r>
              <a:rPr sz="2800" spc="-254" dirty="0">
                <a:latin typeface="DejaVu Sans"/>
                <a:cs typeface="DejaVu Sans"/>
              </a:rPr>
              <a:t>reinstituted </a:t>
            </a:r>
            <a:r>
              <a:rPr sz="2800" spc="-204" dirty="0">
                <a:latin typeface="DejaVu Sans"/>
                <a:cs typeface="DejaVu Sans"/>
              </a:rPr>
              <a:t>for </a:t>
            </a:r>
            <a:r>
              <a:rPr sz="2800" spc="-365" dirty="0">
                <a:latin typeface="DejaVu Sans"/>
                <a:cs typeface="DejaVu Sans"/>
              </a:rPr>
              <a:t>2 </a:t>
            </a:r>
            <a:r>
              <a:rPr sz="2800" spc="-210" dirty="0">
                <a:latin typeface="DejaVu Sans"/>
                <a:cs typeface="DejaVu Sans"/>
              </a:rPr>
              <a:t>or </a:t>
            </a:r>
            <a:r>
              <a:rPr sz="2800" spc="-365" dirty="0">
                <a:latin typeface="DejaVu Sans"/>
                <a:cs typeface="DejaVu Sans"/>
              </a:rPr>
              <a:t>3</a:t>
            </a:r>
            <a:r>
              <a:rPr sz="2800" spc="-210" dirty="0">
                <a:latin typeface="DejaVu Sans"/>
                <a:cs typeface="DejaVu Sans"/>
              </a:rPr>
              <a:t> </a:t>
            </a:r>
            <a:r>
              <a:rPr sz="2800" spc="-350" dirty="0">
                <a:latin typeface="DejaVu Sans"/>
                <a:cs typeface="DejaVu Sans"/>
              </a:rPr>
              <a:t>yr.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800" spc="-235" dirty="0">
                <a:latin typeface="DejaVu Sans"/>
                <a:cs typeface="DejaVu Sans"/>
              </a:rPr>
              <a:t>TMP/SMX </a:t>
            </a:r>
            <a:r>
              <a:rPr sz="2800" spc="-285" dirty="0">
                <a:latin typeface="DejaVu Sans"/>
                <a:cs typeface="DejaVu Sans"/>
              </a:rPr>
              <a:t>40/200 </a:t>
            </a:r>
            <a:r>
              <a:rPr sz="2800" spc="-480" dirty="0">
                <a:latin typeface="DejaVu Sans"/>
                <a:cs typeface="DejaVu Sans"/>
              </a:rPr>
              <a:t>mg </a:t>
            </a:r>
            <a:r>
              <a:rPr sz="2800" spc="-280" dirty="0">
                <a:latin typeface="DejaVu Sans"/>
                <a:cs typeface="DejaVu Sans"/>
              </a:rPr>
              <a:t>po </a:t>
            </a:r>
            <a:r>
              <a:rPr sz="2800" spc="-285" dirty="0">
                <a:latin typeface="DejaVu Sans"/>
                <a:cs typeface="DejaVu Sans"/>
              </a:rPr>
              <a:t>once/day </a:t>
            </a:r>
            <a:r>
              <a:rPr sz="2800" spc="-210" dirty="0">
                <a:latin typeface="DejaVu Sans"/>
                <a:cs typeface="DejaVu Sans"/>
              </a:rPr>
              <a:t>or </a:t>
            </a:r>
            <a:r>
              <a:rPr sz="2800" spc="-365" dirty="0">
                <a:latin typeface="DejaVu Sans"/>
                <a:cs typeface="DejaVu Sans"/>
              </a:rPr>
              <a:t>3</a:t>
            </a:r>
            <a:r>
              <a:rPr sz="2800" spc="-325" dirty="0">
                <a:latin typeface="DejaVu Sans"/>
                <a:cs typeface="DejaVu Sans"/>
              </a:rPr>
              <a:t> </a:t>
            </a:r>
            <a:r>
              <a:rPr sz="2800" spc="-245" dirty="0">
                <a:latin typeface="DejaVu Sans"/>
                <a:cs typeface="DejaVu Sans"/>
              </a:rPr>
              <a:t>times/wk,</a:t>
            </a:r>
            <a:endParaRPr sz="2800">
              <a:latin typeface="DejaVu Sans"/>
              <a:cs typeface="DejaVu Sans"/>
            </a:endParaRPr>
          </a:p>
          <a:p>
            <a:pPr marL="12700" marR="5080" indent="80645">
              <a:lnSpc>
                <a:spcPct val="70000"/>
              </a:lnSpc>
              <a:spcBef>
                <a:spcPts val="1405"/>
              </a:spcBef>
            </a:pPr>
            <a:r>
              <a:rPr sz="2800" spc="-245" dirty="0">
                <a:latin typeface="DejaVu Sans"/>
                <a:cs typeface="DejaVu Sans"/>
              </a:rPr>
              <a:t>nitrofurantoin </a:t>
            </a:r>
            <a:r>
              <a:rPr sz="2800" spc="-365" dirty="0">
                <a:latin typeface="DejaVu Sans"/>
                <a:cs typeface="DejaVu Sans"/>
              </a:rPr>
              <a:t>50 </a:t>
            </a:r>
            <a:r>
              <a:rPr sz="2800" spc="-210" dirty="0">
                <a:latin typeface="DejaVu Sans"/>
                <a:cs typeface="DejaVu Sans"/>
              </a:rPr>
              <a:t>or </a:t>
            </a:r>
            <a:r>
              <a:rPr sz="2800" spc="-365" dirty="0">
                <a:latin typeface="DejaVu Sans"/>
                <a:cs typeface="DejaVu Sans"/>
              </a:rPr>
              <a:t>100 </a:t>
            </a:r>
            <a:r>
              <a:rPr sz="2800" spc="-480" dirty="0">
                <a:latin typeface="DejaVu Sans"/>
                <a:cs typeface="DejaVu Sans"/>
              </a:rPr>
              <a:t>mg </a:t>
            </a:r>
            <a:r>
              <a:rPr sz="2800" spc="-280" dirty="0">
                <a:latin typeface="DejaVu Sans"/>
                <a:cs typeface="DejaVu Sans"/>
              </a:rPr>
              <a:t>po </a:t>
            </a:r>
            <a:r>
              <a:rPr sz="2800" spc="-295" dirty="0">
                <a:latin typeface="DejaVu Sans"/>
                <a:cs typeface="DejaVu Sans"/>
              </a:rPr>
              <a:t>once/day, </a:t>
            </a:r>
            <a:r>
              <a:rPr sz="2800" spc="-315" dirty="0">
                <a:latin typeface="DejaVu Sans"/>
                <a:cs typeface="DejaVu Sans"/>
              </a:rPr>
              <a:t>cephalexin </a:t>
            </a:r>
            <a:r>
              <a:rPr sz="2800" spc="-365" dirty="0">
                <a:latin typeface="DejaVu Sans"/>
                <a:cs typeface="DejaVu Sans"/>
              </a:rPr>
              <a:t>125 </a:t>
            </a:r>
            <a:r>
              <a:rPr sz="2800" spc="-215" dirty="0">
                <a:latin typeface="DejaVu Sans"/>
                <a:cs typeface="DejaVu Sans"/>
              </a:rPr>
              <a:t>to </a:t>
            </a:r>
            <a:r>
              <a:rPr sz="2800" spc="-365" dirty="0">
                <a:latin typeface="DejaVu Sans"/>
                <a:cs typeface="DejaVu Sans"/>
              </a:rPr>
              <a:t>250 </a:t>
            </a:r>
            <a:r>
              <a:rPr sz="2800" spc="-480" dirty="0">
                <a:latin typeface="DejaVu Sans"/>
                <a:cs typeface="DejaVu Sans"/>
              </a:rPr>
              <a:t>mg  </a:t>
            </a:r>
            <a:r>
              <a:rPr sz="2800" spc="-280" dirty="0">
                <a:latin typeface="DejaVu Sans"/>
                <a:cs typeface="DejaVu Sans"/>
              </a:rPr>
              <a:t>po</a:t>
            </a:r>
            <a:r>
              <a:rPr sz="2800" spc="-250" dirty="0">
                <a:latin typeface="DejaVu Sans"/>
                <a:cs typeface="DejaVu Sans"/>
              </a:rPr>
              <a:t> </a:t>
            </a:r>
            <a:r>
              <a:rPr sz="2800" spc="-295" dirty="0">
                <a:latin typeface="DejaVu Sans"/>
                <a:cs typeface="DejaVu Sans"/>
              </a:rPr>
              <a:t>once/day,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7280" y="286511"/>
            <a:ext cx="100584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211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7200" spc="-745" dirty="0"/>
              <a:t>Prevention</a:t>
            </a:r>
            <a:endParaRPr sz="7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211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7200" spc="-745" dirty="0"/>
              <a:t>Prevention</a:t>
            </a:r>
            <a:endParaRPr sz="720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36525" marR="86360">
              <a:lnSpc>
                <a:spcPct val="90000"/>
              </a:lnSpc>
              <a:spcBef>
                <a:spcPts val="484"/>
              </a:spcBef>
            </a:pPr>
            <a:r>
              <a:rPr b="1" spc="-500" dirty="0">
                <a:latin typeface="DejaVu Sans"/>
                <a:cs typeface="DejaVu Sans"/>
              </a:rPr>
              <a:t>Postcoital </a:t>
            </a:r>
            <a:r>
              <a:rPr b="1" spc="-525" dirty="0">
                <a:latin typeface="DejaVu Sans"/>
                <a:cs typeface="DejaVu Sans"/>
              </a:rPr>
              <a:t>prophylaxis </a:t>
            </a:r>
            <a:r>
              <a:rPr spc="-250" dirty="0"/>
              <a:t>in </a:t>
            </a:r>
            <a:r>
              <a:rPr spc="-385" dirty="0"/>
              <a:t>women </a:t>
            </a:r>
            <a:r>
              <a:rPr spc="-500" dirty="0"/>
              <a:t>may </a:t>
            </a:r>
            <a:r>
              <a:rPr spc="-365" dirty="0"/>
              <a:t>be </a:t>
            </a:r>
            <a:r>
              <a:rPr spc="-360" dirty="0"/>
              <a:t>more </a:t>
            </a:r>
            <a:r>
              <a:rPr spc="-315" dirty="0"/>
              <a:t>effective </a:t>
            </a:r>
            <a:r>
              <a:rPr spc="-155" dirty="0"/>
              <a:t>if  </a:t>
            </a:r>
            <a:r>
              <a:rPr spc="-315" dirty="0"/>
              <a:t>UTIs </a:t>
            </a:r>
            <a:r>
              <a:rPr spc="-350" dirty="0"/>
              <a:t>are </a:t>
            </a:r>
            <a:r>
              <a:rPr spc="-325" dirty="0"/>
              <a:t>temporally </a:t>
            </a:r>
            <a:r>
              <a:rPr spc="-310" dirty="0"/>
              <a:t>related </a:t>
            </a:r>
            <a:r>
              <a:rPr spc="-250" dirty="0"/>
              <a:t>to </a:t>
            </a:r>
            <a:r>
              <a:rPr spc="-390" dirty="0"/>
              <a:t>sexual </a:t>
            </a:r>
            <a:r>
              <a:rPr spc="-310" dirty="0"/>
              <a:t>intercourse. </a:t>
            </a:r>
            <a:r>
              <a:rPr spc="-340" dirty="0"/>
              <a:t>Usually, </a:t>
            </a:r>
            <a:r>
              <a:rPr spc="-430" dirty="0"/>
              <a:t>a  </a:t>
            </a:r>
            <a:r>
              <a:rPr spc="-335" dirty="0"/>
              <a:t>single </a:t>
            </a:r>
            <a:r>
              <a:rPr spc="-355" dirty="0"/>
              <a:t>dose </a:t>
            </a:r>
            <a:r>
              <a:rPr spc="-210" dirty="0"/>
              <a:t>of </a:t>
            </a:r>
            <a:r>
              <a:rPr spc="-335" dirty="0"/>
              <a:t>one </a:t>
            </a:r>
            <a:r>
              <a:rPr spc="-215" dirty="0"/>
              <a:t>of </a:t>
            </a:r>
            <a:r>
              <a:rPr spc="-310" dirty="0"/>
              <a:t>the </a:t>
            </a:r>
            <a:r>
              <a:rPr spc="-370" dirty="0"/>
              <a:t>drugs </a:t>
            </a:r>
            <a:r>
              <a:rPr spc="-375" dirty="0"/>
              <a:t>used </a:t>
            </a:r>
            <a:r>
              <a:rPr spc="-235" dirty="0"/>
              <a:t>for </a:t>
            </a:r>
            <a:r>
              <a:rPr spc="-320" dirty="0"/>
              <a:t>continuous  </a:t>
            </a:r>
            <a:r>
              <a:rPr spc="-345" dirty="0"/>
              <a:t>prophylaxis </a:t>
            </a:r>
            <a:r>
              <a:rPr spc="-285" dirty="0"/>
              <a:t>is</a:t>
            </a:r>
            <a:r>
              <a:rPr spc="-195" dirty="0"/>
              <a:t> </a:t>
            </a:r>
            <a:r>
              <a:rPr spc="-305" dirty="0"/>
              <a:t>effective.</a:t>
            </a:r>
          </a:p>
          <a:p>
            <a:pPr marL="136525" marR="5080">
              <a:lnSpc>
                <a:spcPct val="90000"/>
              </a:lnSpc>
              <a:spcBef>
                <a:spcPts val="1395"/>
              </a:spcBef>
            </a:pPr>
            <a:r>
              <a:rPr spc="-245" dirty="0"/>
              <a:t>In </a:t>
            </a:r>
            <a:r>
              <a:rPr b="1" spc="-550" dirty="0">
                <a:latin typeface="DejaVu Sans"/>
                <a:cs typeface="DejaVu Sans"/>
              </a:rPr>
              <a:t>postmenopausal </a:t>
            </a:r>
            <a:r>
              <a:rPr b="1" spc="-555" dirty="0">
                <a:latin typeface="DejaVu Sans"/>
                <a:cs typeface="DejaVu Sans"/>
              </a:rPr>
              <a:t>women, </a:t>
            </a:r>
            <a:r>
              <a:rPr spc="-270" dirty="0"/>
              <a:t>antibiotic </a:t>
            </a:r>
            <a:r>
              <a:rPr spc="-345" dirty="0"/>
              <a:t>prophylaxis </a:t>
            </a:r>
            <a:r>
              <a:rPr spc="-285" dirty="0"/>
              <a:t>is </a:t>
            </a:r>
            <a:r>
              <a:rPr spc="-300" dirty="0"/>
              <a:t>similar  </a:t>
            </a:r>
            <a:r>
              <a:rPr spc="-250" dirty="0"/>
              <a:t>to </a:t>
            </a:r>
            <a:r>
              <a:rPr spc="-295" dirty="0"/>
              <a:t>that </a:t>
            </a:r>
            <a:r>
              <a:rPr spc="-335" dirty="0"/>
              <a:t>described previously. </a:t>
            </a:r>
            <a:r>
              <a:rPr spc="-295" dirty="0"/>
              <a:t>Additionally, </a:t>
            </a:r>
            <a:r>
              <a:rPr spc="-290" dirty="0"/>
              <a:t>topical </a:t>
            </a:r>
            <a:r>
              <a:rPr spc="-355" dirty="0"/>
              <a:t>estrogen  </a:t>
            </a:r>
            <a:r>
              <a:rPr spc="-345" dirty="0"/>
              <a:t>therapy </a:t>
            </a:r>
            <a:r>
              <a:rPr spc="-380" dirty="0"/>
              <a:t>markedly </a:t>
            </a:r>
            <a:r>
              <a:rPr spc="-360" dirty="0"/>
              <a:t>reduces </a:t>
            </a:r>
            <a:r>
              <a:rPr spc="-305" dirty="0"/>
              <a:t>the </a:t>
            </a:r>
            <a:r>
              <a:rPr spc="-330" dirty="0"/>
              <a:t>incidence </a:t>
            </a:r>
            <a:r>
              <a:rPr spc="-215" dirty="0"/>
              <a:t>of </a:t>
            </a:r>
            <a:r>
              <a:rPr spc="-305" dirty="0"/>
              <a:t>recurrent </a:t>
            </a:r>
            <a:r>
              <a:rPr spc="-275" dirty="0"/>
              <a:t>UTI </a:t>
            </a:r>
            <a:r>
              <a:rPr spc="-250" dirty="0"/>
              <a:t>in  </a:t>
            </a:r>
            <a:r>
              <a:rPr spc="-385" dirty="0"/>
              <a:t>women </a:t>
            </a:r>
            <a:r>
              <a:rPr spc="-254" dirty="0"/>
              <a:t>with </a:t>
            </a:r>
            <a:r>
              <a:rPr spc="-305" dirty="0"/>
              <a:t>atrophic </a:t>
            </a:r>
            <a:r>
              <a:rPr spc="-320" dirty="0"/>
              <a:t>vaginitis </a:t>
            </a:r>
            <a:r>
              <a:rPr spc="-240" dirty="0"/>
              <a:t>or </a:t>
            </a:r>
            <a:r>
              <a:rPr spc="-305" dirty="0"/>
              <a:t>atrophic</a:t>
            </a:r>
            <a:r>
              <a:rPr spc="-270" dirty="0"/>
              <a:t> </a:t>
            </a:r>
            <a:r>
              <a:rPr spc="-260" dirty="0"/>
              <a:t>urethritis.</a:t>
            </a:r>
          </a:p>
        </p:txBody>
      </p:sp>
      <p:sp>
        <p:nvSpPr>
          <p:cNvPr id="5" name="object 5"/>
          <p:cNvSpPr/>
          <p:nvPr/>
        </p:nvSpPr>
        <p:spPr>
          <a:xfrm>
            <a:off x="1097280" y="286511"/>
            <a:ext cx="100584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167127"/>
            <a:ext cx="10058400" cy="3756660"/>
          </a:xfrm>
          <a:custGeom>
            <a:avLst/>
            <a:gdLst/>
            <a:ahLst/>
            <a:cxnLst/>
            <a:rect l="l" t="t" r="r" b="b"/>
            <a:pathLst>
              <a:path w="10058400" h="3756660">
                <a:moveTo>
                  <a:pt x="0" y="3756660"/>
                </a:moveTo>
                <a:lnTo>
                  <a:pt x="10058400" y="3756660"/>
                </a:lnTo>
                <a:lnTo>
                  <a:pt x="10058400" y="0"/>
                </a:lnTo>
                <a:lnTo>
                  <a:pt x="0" y="0"/>
                </a:lnTo>
                <a:lnTo>
                  <a:pt x="0" y="37566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324" y="2084070"/>
            <a:ext cx="9986645" cy="3700779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1089660" indent="4445">
              <a:lnSpc>
                <a:spcPct val="80000"/>
              </a:lnSpc>
              <a:spcBef>
                <a:spcPts val="890"/>
              </a:spcBef>
            </a:pPr>
            <a:r>
              <a:rPr sz="3300" spc="-254" dirty="0">
                <a:latin typeface="DejaVu Sans"/>
                <a:cs typeface="DejaVu Sans"/>
              </a:rPr>
              <a:t>In </a:t>
            </a:r>
            <a:r>
              <a:rPr sz="3300" spc="-400" dirty="0">
                <a:latin typeface="DejaVu Sans"/>
                <a:cs typeface="DejaVu Sans"/>
              </a:rPr>
              <a:t>women </a:t>
            </a:r>
            <a:r>
              <a:rPr sz="3300" spc="-260" dirty="0">
                <a:latin typeface="DejaVu Sans"/>
                <a:cs typeface="DejaVu Sans"/>
              </a:rPr>
              <a:t>in </a:t>
            </a:r>
            <a:r>
              <a:rPr sz="3300" spc="-285" dirty="0">
                <a:latin typeface="DejaVu Sans"/>
                <a:cs typeface="DejaVu Sans"/>
              </a:rPr>
              <a:t>this </a:t>
            </a:r>
            <a:r>
              <a:rPr sz="3300" spc="-470" dirty="0">
                <a:latin typeface="DejaVu Sans"/>
                <a:cs typeface="DejaVu Sans"/>
              </a:rPr>
              <a:t>age </a:t>
            </a:r>
            <a:r>
              <a:rPr sz="3300" spc="-345" dirty="0">
                <a:latin typeface="DejaVu Sans"/>
                <a:cs typeface="DejaVu Sans"/>
              </a:rPr>
              <a:t>group, </a:t>
            </a:r>
            <a:r>
              <a:rPr sz="3300" spc="-380" dirty="0">
                <a:latin typeface="DejaVu Sans"/>
                <a:cs typeface="DejaVu Sans"/>
              </a:rPr>
              <a:t>most </a:t>
            </a:r>
            <a:r>
              <a:rPr sz="3300" spc="-320" dirty="0">
                <a:latin typeface="DejaVu Sans"/>
                <a:cs typeface="DejaVu Sans"/>
              </a:rPr>
              <a:t>UTIs </a:t>
            </a:r>
            <a:r>
              <a:rPr sz="3300" spc="-360" dirty="0">
                <a:latin typeface="DejaVu Sans"/>
                <a:cs typeface="DejaVu Sans"/>
              </a:rPr>
              <a:t>are </a:t>
            </a:r>
            <a:r>
              <a:rPr sz="3300" spc="-315" dirty="0">
                <a:latin typeface="DejaVu Sans"/>
                <a:cs typeface="DejaVu Sans"/>
              </a:rPr>
              <a:t>cystitis </a:t>
            </a:r>
            <a:r>
              <a:rPr sz="3300" spc="-250" dirty="0">
                <a:latin typeface="DejaVu Sans"/>
                <a:cs typeface="DejaVu Sans"/>
              </a:rPr>
              <a:t>or  </a:t>
            </a:r>
            <a:r>
              <a:rPr sz="3300" spc="-305" dirty="0">
                <a:latin typeface="DejaVu Sans"/>
                <a:cs typeface="DejaVu Sans"/>
              </a:rPr>
              <a:t>pyelonephritis.</a:t>
            </a:r>
            <a:endParaRPr sz="3300">
              <a:latin typeface="DejaVu Sans"/>
              <a:cs typeface="DejaVu Sans"/>
            </a:endParaRPr>
          </a:p>
          <a:p>
            <a:pPr marL="12700" marR="1209040" indent="98425">
              <a:lnSpc>
                <a:spcPct val="80000"/>
              </a:lnSpc>
              <a:spcBef>
                <a:spcPts val="1405"/>
              </a:spcBef>
            </a:pPr>
            <a:r>
              <a:rPr sz="3300" spc="-250" dirty="0">
                <a:latin typeface="DejaVu Sans"/>
                <a:cs typeface="DejaVu Sans"/>
              </a:rPr>
              <a:t>In </a:t>
            </a:r>
            <a:r>
              <a:rPr sz="3300" spc="-445" dirty="0">
                <a:latin typeface="DejaVu Sans"/>
                <a:cs typeface="DejaVu Sans"/>
              </a:rPr>
              <a:t>men </a:t>
            </a:r>
            <a:r>
              <a:rPr sz="3300" spc="-220" dirty="0">
                <a:latin typeface="DejaVu Sans"/>
                <a:cs typeface="DejaVu Sans"/>
              </a:rPr>
              <a:t>of </a:t>
            </a:r>
            <a:r>
              <a:rPr sz="3300" spc="-315" dirty="0">
                <a:latin typeface="DejaVu Sans"/>
                <a:cs typeface="DejaVu Sans"/>
              </a:rPr>
              <a:t>the </a:t>
            </a:r>
            <a:r>
              <a:rPr sz="3300" spc="-465" dirty="0">
                <a:latin typeface="DejaVu Sans"/>
                <a:cs typeface="DejaVu Sans"/>
              </a:rPr>
              <a:t>same </a:t>
            </a:r>
            <a:r>
              <a:rPr sz="3300" spc="-409" dirty="0">
                <a:latin typeface="DejaVu Sans"/>
                <a:cs typeface="DejaVu Sans"/>
              </a:rPr>
              <a:t>age, </a:t>
            </a:r>
            <a:r>
              <a:rPr sz="3300" spc="-380" dirty="0">
                <a:latin typeface="DejaVu Sans"/>
                <a:cs typeface="DejaVu Sans"/>
              </a:rPr>
              <a:t>most </a:t>
            </a:r>
            <a:r>
              <a:rPr sz="3300" spc="-320" dirty="0">
                <a:latin typeface="DejaVu Sans"/>
                <a:cs typeface="DejaVu Sans"/>
              </a:rPr>
              <a:t>UTIs </a:t>
            </a:r>
            <a:r>
              <a:rPr sz="3300" spc="-360" dirty="0">
                <a:latin typeface="DejaVu Sans"/>
                <a:cs typeface="DejaVu Sans"/>
              </a:rPr>
              <a:t>are </a:t>
            </a:r>
            <a:r>
              <a:rPr sz="3300" spc="-275" dirty="0">
                <a:latin typeface="DejaVu Sans"/>
                <a:cs typeface="DejaVu Sans"/>
              </a:rPr>
              <a:t>urethritis </a:t>
            </a:r>
            <a:r>
              <a:rPr sz="3300" spc="-250" dirty="0">
                <a:latin typeface="DejaVu Sans"/>
                <a:cs typeface="DejaVu Sans"/>
              </a:rPr>
              <a:t>or  </a:t>
            </a:r>
            <a:r>
              <a:rPr sz="3300" spc="-290" dirty="0">
                <a:latin typeface="DejaVu Sans"/>
                <a:cs typeface="DejaVu Sans"/>
              </a:rPr>
              <a:t>prostatitis.</a:t>
            </a:r>
            <a:endParaRPr sz="3300">
              <a:latin typeface="DejaVu Sans"/>
              <a:cs typeface="DejaVu Sans"/>
            </a:endParaRPr>
          </a:p>
          <a:p>
            <a:pPr marL="12700" marR="5080" indent="4445">
              <a:lnSpc>
                <a:spcPct val="80000"/>
              </a:lnSpc>
              <a:spcBef>
                <a:spcPts val="1395"/>
              </a:spcBef>
            </a:pPr>
            <a:r>
              <a:rPr sz="3300" spc="-390" dirty="0">
                <a:latin typeface="DejaVu Sans"/>
                <a:cs typeface="DejaVu Sans"/>
              </a:rPr>
              <a:t>The </a:t>
            </a:r>
            <a:r>
              <a:rPr sz="3300" spc="-340" dirty="0">
                <a:latin typeface="DejaVu Sans"/>
                <a:cs typeface="DejaVu Sans"/>
              </a:rPr>
              <a:t>incidence </a:t>
            </a:r>
            <a:r>
              <a:rPr sz="3300" spc="-220" dirty="0">
                <a:latin typeface="DejaVu Sans"/>
                <a:cs typeface="DejaVu Sans"/>
              </a:rPr>
              <a:t>of </a:t>
            </a:r>
            <a:r>
              <a:rPr sz="3300" spc="-285" dirty="0">
                <a:latin typeface="DejaVu Sans"/>
                <a:cs typeface="DejaVu Sans"/>
              </a:rPr>
              <a:t>UTI </a:t>
            </a:r>
            <a:r>
              <a:rPr sz="3300" spc="-365" dirty="0">
                <a:latin typeface="DejaVu Sans"/>
                <a:cs typeface="DejaVu Sans"/>
              </a:rPr>
              <a:t>increases </a:t>
            </a:r>
            <a:r>
              <a:rPr sz="3300" spc="-265" dirty="0">
                <a:latin typeface="DejaVu Sans"/>
                <a:cs typeface="DejaVu Sans"/>
              </a:rPr>
              <a:t>in </a:t>
            </a:r>
            <a:r>
              <a:rPr sz="3300" spc="-330" dirty="0">
                <a:latin typeface="DejaVu Sans"/>
                <a:cs typeface="DejaVu Sans"/>
              </a:rPr>
              <a:t>patients </a:t>
            </a:r>
            <a:r>
              <a:rPr sz="3300" spc="-1125" dirty="0">
                <a:latin typeface="DejaVu Sans"/>
                <a:cs typeface="DejaVu Sans"/>
              </a:rPr>
              <a:t>&gt;</a:t>
            </a:r>
            <a:r>
              <a:rPr sz="3300" spc="-305" dirty="0">
                <a:latin typeface="DejaVu Sans"/>
                <a:cs typeface="DejaVu Sans"/>
              </a:rPr>
              <a:t> </a:t>
            </a:r>
            <a:r>
              <a:rPr sz="3300" spc="-430" dirty="0">
                <a:latin typeface="DejaVu Sans"/>
                <a:cs typeface="DejaVu Sans"/>
              </a:rPr>
              <a:t>50 </a:t>
            </a:r>
            <a:r>
              <a:rPr sz="3300" spc="-380" dirty="0">
                <a:latin typeface="DejaVu Sans"/>
                <a:cs typeface="DejaVu Sans"/>
              </a:rPr>
              <a:t>years, </a:t>
            </a:r>
            <a:r>
              <a:rPr sz="3300" spc="-310" dirty="0">
                <a:latin typeface="DejaVu Sans"/>
                <a:cs typeface="DejaVu Sans"/>
              </a:rPr>
              <a:t>but  </a:t>
            </a:r>
            <a:r>
              <a:rPr sz="3300" spc="-315" dirty="0">
                <a:latin typeface="DejaVu Sans"/>
                <a:cs typeface="DejaVu Sans"/>
              </a:rPr>
              <a:t>the </a:t>
            </a:r>
            <a:r>
              <a:rPr sz="3300" spc="-350" dirty="0">
                <a:latin typeface="DejaVu Sans"/>
                <a:cs typeface="DejaVu Sans"/>
              </a:rPr>
              <a:t>female: </a:t>
            </a:r>
            <a:r>
              <a:rPr sz="3300" spc="-395" dirty="0">
                <a:latin typeface="DejaVu Sans"/>
                <a:cs typeface="DejaVu Sans"/>
              </a:rPr>
              <a:t>male </a:t>
            </a:r>
            <a:r>
              <a:rPr sz="3300" spc="-280" dirty="0">
                <a:latin typeface="DejaVu Sans"/>
                <a:cs typeface="DejaVu Sans"/>
              </a:rPr>
              <a:t>ratio </a:t>
            </a:r>
            <a:r>
              <a:rPr sz="3300" spc="-395" dirty="0">
                <a:latin typeface="DejaVu Sans"/>
                <a:cs typeface="DejaVu Sans"/>
              </a:rPr>
              <a:t>decreases </a:t>
            </a:r>
            <a:r>
              <a:rPr sz="3300" spc="-405" dirty="0">
                <a:latin typeface="DejaVu Sans"/>
                <a:cs typeface="DejaVu Sans"/>
              </a:rPr>
              <a:t>because </a:t>
            </a:r>
            <a:r>
              <a:rPr sz="3300" spc="-220" dirty="0">
                <a:latin typeface="DejaVu Sans"/>
                <a:cs typeface="DejaVu Sans"/>
              </a:rPr>
              <a:t>of </a:t>
            </a:r>
            <a:r>
              <a:rPr sz="3300" spc="-315" dirty="0">
                <a:latin typeface="DejaVu Sans"/>
                <a:cs typeface="DejaVu Sans"/>
              </a:rPr>
              <a:t>the </a:t>
            </a:r>
            <a:r>
              <a:rPr sz="3300" spc="-355" dirty="0">
                <a:latin typeface="DejaVu Sans"/>
                <a:cs typeface="DejaVu Sans"/>
              </a:rPr>
              <a:t>increasing  frequency </a:t>
            </a:r>
            <a:r>
              <a:rPr sz="3300" spc="-220" dirty="0">
                <a:latin typeface="DejaVu Sans"/>
                <a:cs typeface="DejaVu Sans"/>
              </a:rPr>
              <a:t>of </a:t>
            </a:r>
            <a:r>
              <a:rPr sz="3300" spc="-340" dirty="0">
                <a:latin typeface="DejaVu Sans"/>
                <a:cs typeface="DejaVu Sans"/>
              </a:rPr>
              <a:t>prostate </a:t>
            </a:r>
            <a:r>
              <a:rPr sz="3300" spc="-375" dirty="0">
                <a:latin typeface="DejaVu Sans"/>
                <a:cs typeface="DejaVu Sans"/>
              </a:rPr>
              <a:t>enlargement </a:t>
            </a:r>
            <a:r>
              <a:rPr sz="3300" spc="-390" dirty="0">
                <a:latin typeface="DejaVu Sans"/>
                <a:cs typeface="DejaVu Sans"/>
              </a:rPr>
              <a:t>and </a:t>
            </a:r>
            <a:r>
              <a:rPr sz="3300" spc="-320" dirty="0">
                <a:latin typeface="DejaVu Sans"/>
                <a:cs typeface="DejaVu Sans"/>
              </a:rPr>
              <a:t>instrumentation </a:t>
            </a:r>
            <a:r>
              <a:rPr sz="3300" spc="-260" dirty="0">
                <a:latin typeface="DejaVu Sans"/>
                <a:cs typeface="DejaVu Sans"/>
              </a:rPr>
              <a:t>in  </a:t>
            </a:r>
            <a:r>
              <a:rPr sz="3300" spc="-390" dirty="0">
                <a:latin typeface="DejaVu Sans"/>
                <a:cs typeface="DejaVu Sans"/>
              </a:rPr>
              <a:t>men.</a:t>
            </a:r>
            <a:endParaRPr sz="33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7280" y="286511"/>
            <a:ext cx="10058400" cy="1232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33170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7200" spc="-665" dirty="0"/>
              <a:t>Introduction</a:t>
            </a:r>
            <a:endParaRPr sz="7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13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13093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8145"/>
              </a:lnSpc>
            </a:pPr>
            <a:r>
              <a:rPr sz="7200" spc="-990" dirty="0"/>
              <a:t>summary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580" y="1681099"/>
            <a:ext cx="9879330" cy="372808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spc="-315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400" spc="-315" dirty="0">
                <a:latin typeface="DejaVu Sans"/>
                <a:cs typeface="DejaVu Sans"/>
              </a:rPr>
              <a:t>Refer </a:t>
            </a:r>
            <a:r>
              <a:rPr sz="2400" spc="-220" dirty="0">
                <a:latin typeface="DejaVu Sans"/>
                <a:cs typeface="DejaVu Sans"/>
              </a:rPr>
              <a:t>infant </a:t>
            </a:r>
            <a:r>
              <a:rPr sz="2400" spc="-260" dirty="0">
                <a:latin typeface="DejaVu Sans"/>
                <a:cs typeface="DejaVu Sans"/>
              </a:rPr>
              <a:t>less </a:t>
            </a:r>
            <a:r>
              <a:rPr sz="2400" spc="-245" dirty="0">
                <a:latin typeface="DejaVu Sans"/>
                <a:cs typeface="DejaVu Sans"/>
              </a:rPr>
              <a:t>than </a:t>
            </a:r>
            <a:r>
              <a:rPr sz="2400" spc="-315" dirty="0">
                <a:latin typeface="DejaVu Sans"/>
                <a:cs typeface="DejaVu Sans"/>
              </a:rPr>
              <a:t>3 </a:t>
            </a:r>
            <a:r>
              <a:rPr sz="2400" spc="-275" dirty="0">
                <a:latin typeface="DejaVu Sans"/>
                <a:cs typeface="DejaVu Sans"/>
              </a:rPr>
              <a:t>months </a:t>
            </a:r>
            <a:r>
              <a:rPr sz="2400" spc="-195" dirty="0">
                <a:latin typeface="DejaVu Sans"/>
                <a:cs typeface="DejaVu Sans"/>
              </a:rPr>
              <a:t>with</a:t>
            </a:r>
            <a:r>
              <a:rPr sz="2400" spc="40" dirty="0">
                <a:latin typeface="DejaVu Sans"/>
                <a:cs typeface="DejaVu Sans"/>
              </a:rPr>
              <a:t> </a:t>
            </a:r>
            <a:r>
              <a:rPr sz="2400" spc="-215" dirty="0">
                <a:latin typeface="DejaVu Sans"/>
                <a:cs typeface="DejaVu Sans"/>
              </a:rPr>
              <a:t>UTI</a:t>
            </a:r>
            <a:endParaRPr sz="2400">
              <a:latin typeface="DejaVu Sans"/>
              <a:cs typeface="DejaVu Sans"/>
            </a:endParaRPr>
          </a:p>
          <a:p>
            <a:pPr marL="104139" marR="5080" indent="-92075">
              <a:lnSpc>
                <a:spcPts val="2590"/>
              </a:lnSpc>
              <a:spcBef>
                <a:spcPts val="1445"/>
              </a:spcBef>
            </a:pPr>
            <a:r>
              <a:rPr sz="2400" spc="-330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400" spc="-330" dirty="0">
                <a:latin typeface="DejaVu Sans"/>
                <a:cs typeface="DejaVu Sans"/>
              </a:rPr>
              <a:t>Treat </a:t>
            </a:r>
            <a:r>
              <a:rPr sz="2400" spc="-225" dirty="0">
                <a:latin typeface="DejaVu Sans"/>
                <a:cs typeface="DejaVu Sans"/>
              </a:rPr>
              <a:t>children </a:t>
            </a:r>
            <a:r>
              <a:rPr sz="2400" spc="-315" dirty="0">
                <a:latin typeface="DejaVu Sans"/>
                <a:cs typeface="DejaVu Sans"/>
              </a:rPr>
              <a:t>3 </a:t>
            </a:r>
            <a:r>
              <a:rPr sz="2400" spc="-275" dirty="0">
                <a:latin typeface="DejaVu Sans"/>
                <a:cs typeface="DejaVu Sans"/>
              </a:rPr>
              <a:t>months </a:t>
            </a:r>
            <a:r>
              <a:rPr sz="2400" spc="-285" dirty="0">
                <a:latin typeface="DejaVu Sans"/>
                <a:cs typeface="DejaVu Sans"/>
              </a:rPr>
              <a:t>and </a:t>
            </a:r>
            <a:r>
              <a:rPr sz="2400" spc="-210" dirty="0">
                <a:latin typeface="DejaVu Sans"/>
                <a:cs typeface="DejaVu Sans"/>
              </a:rPr>
              <a:t>older </a:t>
            </a:r>
            <a:r>
              <a:rPr sz="2400" spc="-195" dirty="0">
                <a:latin typeface="DejaVu Sans"/>
                <a:cs typeface="DejaVu Sans"/>
              </a:rPr>
              <a:t>with </a:t>
            </a:r>
            <a:r>
              <a:rPr sz="2400" spc="-210" dirty="0">
                <a:latin typeface="DejaVu Sans"/>
                <a:cs typeface="DejaVu Sans"/>
              </a:rPr>
              <a:t>UTI </a:t>
            </a:r>
            <a:r>
              <a:rPr sz="2400" spc="-275" dirty="0">
                <a:latin typeface="DejaVu Sans"/>
                <a:cs typeface="DejaVu Sans"/>
              </a:rPr>
              <a:t>using </a:t>
            </a:r>
            <a:r>
              <a:rPr sz="2400" spc="-195" dirty="0">
                <a:latin typeface="DejaVu Sans"/>
                <a:cs typeface="DejaVu Sans"/>
              </a:rPr>
              <a:t>Amoxicillin/ </a:t>
            </a:r>
            <a:r>
              <a:rPr sz="2400" spc="-260" dirty="0">
                <a:latin typeface="DejaVu Sans"/>
                <a:cs typeface="DejaVu Sans"/>
              </a:rPr>
              <a:t>Augmnetin, </a:t>
            </a:r>
            <a:r>
              <a:rPr sz="2400" spc="-445" dirty="0">
                <a:latin typeface="DejaVu Sans"/>
                <a:cs typeface="DejaVu Sans"/>
              </a:rPr>
              <a:t>send  </a:t>
            </a:r>
            <a:r>
              <a:rPr sz="2400" spc="-225" dirty="0">
                <a:latin typeface="DejaVu Sans"/>
                <a:cs typeface="DejaVu Sans"/>
              </a:rPr>
              <a:t>culture </a:t>
            </a:r>
            <a:r>
              <a:rPr sz="2400" spc="-285" dirty="0">
                <a:latin typeface="DejaVu Sans"/>
                <a:cs typeface="DejaVu Sans"/>
              </a:rPr>
              <a:t>and </a:t>
            </a:r>
            <a:r>
              <a:rPr sz="2400" spc="-245" dirty="0">
                <a:latin typeface="DejaVu Sans"/>
                <a:cs typeface="DejaVu Sans"/>
              </a:rPr>
              <a:t>consider </a:t>
            </a:r>
            <a:r>
              <a:rPr sz="2400" spc="-254" dirty="0">
                <a:latin typeface="DejaVu Sans"/>
                <a:cs typeface="DejaVu Sans"/>
              </a:rPr>
              <a:t>request </a:t>
            </a:r>
            <a:r>
              <a:rPr sz="2400" spc="-180" dirty="0">
                <a:latin typeface="DejaVu Sans"/>
                <a:cs typeface="DejaVu Sans"/>
              </a:rPr>
              <a:t>for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240" dirty="0">
                <a:latin typeface="DejaVu Sans"/>
                <a:cs typeface="DejaVu Sans"/>
              </a:rPr>
              <a:t>ultrasound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spc="-330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400" spc="-330" dirty="0">
                <a:latin typeface="DejaVu Sans"/>
                <a:cs typeface="DejaVu Sans"/>
              </a:rPr>
              <a:t>Treat </a:t>
            </a:r>
            <a:r>
              <a:rPr sz="2400" spc="-254" dirty="0">
                <a:latin typeface="DejaVu Sans"/>
                <a:cs typeface="DejaVu Sans"/>
              </a:rPr>
              <a:t>non-pregnant </a:t>
            </a:r>
            <a:r>
              <a:rPr sz="2400" spc="-295" dirty="0">
                <a:latin typeface="DejaVu Sans"/>
                <a:cs typeface="DejaVu Sans"/>
              </a:rPr>
              <a:t>women </a:t>
            </a:r>
            <a:r>
              <a:rPr sz="2400" spc="-195" dirty="0">
                <a:latin typeface="DejaVu Sans"/>
                <a:cs typeface="DejaVu Sans"/>
              </a:rPr>
              <a:t>with </a:t>
            </a:r>
            <a:r>
              <a:rPr sz="2400" spc="-315" dirty="0">
                <a:latin typeface="DejaVu Sans"/>
                <a:cs typeface="DejaVu Sans"/>
              </a:rPr>
              <a:t>3 </a:t>
            </a:r>
            <a:r>
              <a:rPr sz="2400" spc="-330" dirty="0">
                <a:latin typeface="DejaVu Sans"/>
                <a:cs typeface="DejaVu Sans"/>
              </a:rPr>
              <a:t>days</a:t>
            </a:r>
            <a:r>
              <a:rPr sz="2400" spc="40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Nitrofurantoin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spc="-330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400" spc="-330" dirty="0">
                <a:latin typeface="DejaVu Sans"/>
                <a:cs typeface="DejaVu Sans"/>
              </a:rPr>
              <a:t>Treat </a:t>
            </a:r>
            <a:r>
              <a:rPr sz="2400" spc="-285" dirty="0">
                <a:latin typeface="DejaVu Sans"/>
                <a:cs typeface="DejaVu Sans"/>
              </a:rPr>
              <a:t>asymptomatic </a:t>
            </a:r>
            <a:r>
              <a:rPr sz="2400" spc="-235" dirty="0">
                <a:latin typeface="DejaVu Sans"/>
                <a:cs typeface="DejaVu Sans"/>
              </a:rPr>
              <a:t>bacteruria </a:t>
            </a:r>
            <a:r>
              <a:rPr sz="2400" spc="-190" dirty="0">
                <a:latin typeface="DejaVu Sans"/>
                <a:cs typeface="DejaVu Sans"/>
              </a:rPr>
              <a:t>in </a:t>
            </a:r>
            <a:r>
              <a:rPr sz="2400" spc="-270" dirty="0">
                <a:latin typeface="DejaVu Sans"/>
                <a:cs typeface="DejaVu Sans"/>
              </a:rPr>
              <a:t>pregnant</a:t>
            </a:r>
            <a:r>
              <a:rPr sz="2400" spc="-114" dirty="0">
                <a:latin typeface="DejaVu Sans"/>
                <a:cs typeface="DejaVu Sans"/>
              </a:rPr>
              <a:t> </a:t>
            </a:r>
            <a:r>
              <a:rPr sz="2400" spc="-295" dirty="0">
                <a:latin typeface="DejaVu Sans"/>
                <a:cs typeface="DejaVu Sans"/>
              </a:rPr>
              <a:t>women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spc="-290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400" spc="-290" dirty="0">
                <a:latin typeface="DejaVu Sans"/>
                <a:cs typeface="DejaVu Sans"/>
              </a:rPr>
              <a:t>Consider </a:t>
            </a:r>
            <a:r>
              <a:rPr sz="2400" spc="-280" dirty="0">
                <a:latin typeface="DejaVu Sans"/>
                <a:cs typeface="DejaVu Sans"/>
              </a:rPr>
              <a:t>STI and </a:t>
            </a:r>
            <a:r>
              <a:rPr sz="2400" spc="-204" dirty="0">
                <a:latin typeface="DejaVu Sans"/>
                <a:cs typeface="DejaVu Sans"/>
              </a:rPr>
              <a:t>prostitis </a:t>
            </a:r>
            <a:r>
              <a:rPr sz="2400" spc="-190" dirty="0">
                <a:latin typeface="DejaVu Sans"/>
                <a:cs typeface="DejaVu Sans"/>
              </a:rPr>
              <a:t>in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285" dirty="0">
                <a:latin typeface="DejaVu Sans"/>
                <a:cs typeface="DejaVu Sans"/>
              </a:rPr>
              <a:t>male</a:t>
            </a:r>
            <a:endParaRPr sz="2400">
              <a:latin typeface="DejaVu Sans"/>
              <a:cs typeface="DejaVu Sans"/>
            </a:endParaRPr>
          </a:p>
          <a:p>
            <a:pPr marL="104139" marR="81915" indent="-92075">
              <a:lnSpc>
                <a:spcPts val="2590"/>
              </a:lnSpc>
              <a:spcBef>
                <a:spcPts val="1445"/>
              </a:spcBef>
            </a:pPr>
            <a:r>
              <a:rPr sz="2400" spc="-385" dirty="0">
                <a:solidFill>
                  <a:srgbClr val="E38312"/>
                </a:solidFill>
                <a:latin typeface="DejaVu Sans"/>
                <a:cs typeface="DejaVu Sans"/>
              </a:rPr>
              <a:t></a:t>
            </a:r>
            <a:r>
              <a:rPr sz="2400" spc="-385" dirty="0">
                <a:latin typeface="DejaVu Sans"/>
                <a:cs typeface="DejaVu Sans"/>
              </a:rPr>
              <a:t>Do </a:t>
            </a:r>
            <a:r>
              <a:rPr sz="2400" spc="-210" dirty="0">
                <a:latin typeface="DejaVu Sans"/>
                <a:cs typeface="DejaVu Sans"/>
              </a:rPr>
              <a:t>not </a:t>
            </a:r>
            <a:r>
              <a:rPr sz="2400" spc="-295" dirty="0">
                <a:latin typeface="DejaVu Sans"/>
                <a:cs typeface="DejaVu Sans"/>
              </a:rPr>
              <a:t>give </a:t>
            </a:r>
            <a:r>
              <a:rPr sz="2400" spc="-260" dirty="0">
                <a:latin typeface="DejaVu Sans"/>
                <a:cs typeface="DejaVu Sans"/>
              </a:rPr>
              <a:t>prophylaxis </a:t>
            </a:r>
            <a:r>
              <a:rPr sz="2400" spc="-175" dirty="0">
                <a:latin typeface="DejaVu Sans"/>
                <a:cs typeface="DejaVu Sans"/>
              </a:rPr>
              <a:t>for </a:t>
            </a:r>
            <a:r>
              <a:rPr sz="2400" spc="-220" dirty="0">
                <a:latin typeface="DejaVu Sans"/>
                <a:cs typeface="DejaVu Sans"/>
              </a:rPr>
              <a:t>adult </a:t>
            </a:r>
            <a:r>
              <a:rPr sz="2400" spc="-195" dirty="0">
                <a:latin typeface="DejaVu Sans"/>
                <a:cs typeface="DejaVu Sans"/>
              </a:rPr>
              <a:t>with </a:t>
            </a:r>
            <a:r>
              <a:rPr sz="2400" spc="-245" dirty="0">
                <a:latin typeface="DejaVu Sans"/>
                <a:cs typeface="DejaVu Sans"/>
              </a:rPr>
              <a:t>catheter </a:t>
            </a:r>
            <a:r>
              <a:rPr sz="2400" spc="-285" dirty="0">
                <a:latin typeface="DejaVu Sans"/>
                <a:cs typeface="DejaVu Sans"/>
              </a:rPr>
              <a:t>and </a:t>
            </a:r>
            <a:r>
              <a:rPr sz="2400" spc="-240" dirty="0">
                <a:latin typeface="DejaVu Sans"/>
                <a:cs typeface="DejaVu Sans"/>
              </a:rPr>
              <a:t>do </a:t>
            </a:r>
            <a:r>
              <a:rPr sz="2400" spc="-204" dirty="0">
                <a:latin typeface="DejaVu Sans"/>
                <a:cs typeface="DejaVu Sans"/>
              </a:rPr>
              <a:t>not </a:t>
            </a:r>
            <a:r>
              <a:rPr sz="2400" spc="-220" dirty="0">
                <a:latin typeface="DejaVu Sans"/>
                <a:cs typeface="DejaVu Sans"/>
              </a:rPr>
              <a:t>treat </a:t>
            </a:r>
            <a:r>
              <a:rPr sz="2400" spc="-340" dirty="0">
                <a:latin typeface="DejaVu Sans"/>
                <a:cs typeface="DejaVu Sans"/>
              </a:rPr>
              <a:t>asymptomatic  </a:t>
            </a:r>
            <a:r>
              <a:rPr sz="2400" spc="-240" dirty="0">
                <a:latin typeface="DejaVu Sans"/>
                <a:cs typeface="DejaVu Sans"/>
              </a:rPr>
              <a:t>bacteruria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1025" dirty="0"/>
              <a:t>Case</a:t>
            </a:r>
            <a:r>
              <a:rPr sz="7200" spc="-775" dirty="0"/>
              <a:t> </a:t>
            </a:r>
            <a:r>
              <a:rPr sz="7200" spc="-935" dirty="0"/>
              <a:t>1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2180844"/>
            <a:ext cx="10058400" cy="3962400"/>
          </a:xfrm>
          <a:custGeom>
            <a:avLst/>
            <a:gdLst/>
            <a:ahLst/>
            <a:cxnLst/>
            <a:rect l="l" t="t" r="r" b="b"/>
            <a:pathLst>
              <a:path w="10058400" h="3962400">
                <a:moveTo>
                  <a:pt x="0" y="3962400"/>
                </a:moveTo>
                <a:lnTo>
                  <a:pt x="10058400" y="3962400"/>
                </a:lnTo>
                <a:lnTo>
                  <a:pt x="10058400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580" y="2148586"/>
            <a:ext cx="9911715" cy="38525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04139" marR="5080">
              <a:lnSpc>
                <a:spcPct val="90000"/>
              </a:lnSpc>
              <a:spcBef>
                <a:spcPts val="430"/>
              </a:spcBef>
            </a:pPr>
            <a:r>
              <a:rPr sz="2800" spc="-365" dirty="0">
                <a:latin typeface="DejaVu Sans"/>
                <a:cs typeface="DejaVu Sans"/>
              </a:rPr>
              <a:t>1 </a:t>
            </a:r>
            <a:r>
              <a:rPr sz="2800" spc="-270" dirty="0">
                <a:latin typeface="DejaVu Sans"/>
                <a:cs typeface="DejaVu Sans"/>
              </a:rPr>
              <a:t>month-old </a:t>
            </a:r>
            <a:r>
              <a:rPr sz="2800" spc="-325" dirty="0">
                <a:latin typeface="DejaVu Sans"/>
                <a:cs typeface="DejaVu Sans"/>
              </a:rPr>
              <a:t>boy </a:t>
            </a:r>
            <a:r>
              <a:rPr sz="2800" spc="-305" dirty="0">
                <a:latin typeface="DejaVu Sans"/>
                <a:cs typeface="DejaVu Sans"/>
              </a:rPr>
              <a:t>presented </a:t>
            </a:r>
            <a:r>
              <a:rPr sz="2800" spc="-225" dirty="0">
                <a:latin typeface="DejaVu Sans"/>
                <a:cs typeface="DejaVu Sans"/>
              </a:rPr>
              <a:t>with </a:t>
            </a:r>
            <a:r>
              <a:rPr sz="2800" spc="-300" dirty="0">
                <a:latin typeface="DejaVu Sans"/>
                <a:cs typeface="DejaVu Sans"/>
              </a:rPr>
              <a:t>fever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300" dirty="0">
                <a:latin typeface="DejaVu Sans"/>
                <a:cs typeface="DejaVu Sans"/>
              </a:rPr>
              <a:t>one </a:t>
            </a:r>
            <a:r>
              <a:rPr sz="2800" spc="-380" dirty="0">
                <a:latin typeface="DejaVu Sans"/>
                <a:cs typeface="DejaVu Sans"/>
              </a:rPr>
              <a:t>day </a:t>
            </a:r>
            <a:r>
              <a:rPr sz="2800" spc="-260" dirty="0">
                <a:latin typeface="DejaVu Sans"/>
                <a:cs typeface="DejaVu Sans"/>
              </a:rPr>
              <a:t>duration. </a:t>
            </a:r>
            <a:r>
              <a:rPr sz="2800" spc="-350" dirty="0">
                <a:latin typeface="DejaVu Sans"/>
                <a:cs typeface="DejaVu Sans"/>
              </a:rPr>
              <a:t>He </a:t>
            </a:r>
            <a:r>
              <a:rPr sz="2800" spc="-355" dirty="0">
                <a:latin typeface="DejaVu Sans"/>
                <a:cs typeface="DejaVu Sans"/>
              </a:rPr>
              <a:t>has  </a:t>
            </a:r>
            <a:r>
              <a:rPr sz="2800" spc="-275" dirty="0">
                <a:latin typeface="DejaVu Sans"/>
                <a:cs typeface="DejaVu Sans"/>
              </a:rPr>
              <a:t>no </a:t>
            </a:r>
            <a:r>
              <a:rPr sz="2800" spc="-310" dirty="0">
                <a:latin typeface="DejaVu Sans"/>
                <a:cs typeface="DejaVu Sans"/>
              </a:rPr>
              <a:t>associated </a:t>
            </a:r>
            <a:r>
              <a:rPr sz="2800" spc="-350" dirty="0">
                <a:latin typeface="DejaVu Sans"/>
                <a:cs typeface="DejaVu Sans"/>
              </a:rPr>
              <a:t>symptoms. </a:t>
            </a:r>
            <a:r>
              <a:rPr sz="2800" spc="-335" dirty="0">
                <a:latin typeface="DejaVu Sans"/>
                <a:cs typeface="DejaVu Sans"/>
              </a:rPr>
              <a:t>The </a:t>
            </a:r>
            <a:r>
              <a:rPr sz="2800" spc="-254" dirty="0">
                <a:latin typeface="DejaVu Sans"/>
                <a:cs typeface="DejaVu Sans"/>
              </a:rPr>
              <a:t>child is </a:t>
            </a:r>
            <a:r>
              <a:rPr sz="2800" spc="-295" dirty="0">
                <a:latin typeface="DejaVu Sans"/>
                <a:cs typeface="DejaVu Sans"/>
              </a:rPr>
              <a:t>stable </a:t>
            </a:r>
            <a:r>
              <a:rPr sz="2800" spc="-265" dirty="0">
                <a:latin typeface="DejaVu Sans"/>
                <a:cs typeface="DejaVu Sans"/>
              </a:rPr>
              <a:t>but </a:t>
            </a:r>
            <a:r>
              <a:rPr sz="2800" spc="-245" dirty="0">
                <a:latin typeface="DejaVu Sans"/>
                <a:cs typeface="DejaVu Sans"/>
              </a:rPr>
              <a:t>look </a:t>
            </a:r>
            <a:r>
              <a:rPr sz="2800" spc="-220" dirty="0">
                <a:latin typeface="DejaVu Sans"/>
                <a:cs typeface="DejaVu Sans"/>
              </a:rPr>
              <a:t>irritable. </a:t>
            </a:r>
            <a:r>
              <a:rPr sz="2800" spc="-260" dirty="0">
                <a:latin typeface="DejaVu Sans"/>
                <a:cs typeface="DejaVu Sans"/>
              </a:rPr>
              <a:t>Vitals  </a:t>
            </a:r>
            <a:r>
              <a:rPr sz="2800" spc="-295" dirty="0">
                <a:latin typeface="DejaVu Sans"/>
                <a:cs typeface="DejaVu Sans"/>
              </a:rPr>
              <a:t>normal </a:t>
            </a:r>
            <a:r>
              <a:rPr sz="2800" spc="-280" dirty="0">
                <a:latin typeface="DejaVu Sans"/>
                <a:cs typeface="DejaVu Sans"/>
              </a:rPr>
              <a:t>apart from </a:t>
            </a:r>
            <a:r>
              <a:rPr sz="2800" spc="-305" dirty="0">
                <a:latin typeface="DejaVu Sans"/>
                <a:cs typeface="DejaVu Sans"/>
              </a:rPr>
              <a:t>temperature </a:t>
            </a:r>
            <a:r>
              <a:rPr sz="2800" spc="-295" dirty="0">
                <a:latin typeface="DejaVu Sans"/>
                <a:cs typeface="DejaVu Sans"/>
              </a:rPr>
              <a:t>38.5. </a:t>
            </a:r>
            <a:r>
              <a:rPr sz="2800" spc="-350" dirty="0">
                <a:latin typeface="DejaVu Sans"/>
                <a:cs typeface="DejaVu Sans"/>
              </a:rPr>
              <a:t>systemic </a:t>
            </a:r>
            <a:r>
              <a:rPr sz="2800" spc="-315" dirty="0">
                <a:latin typeface="DejaVu Sans"/>
                <a:cs typeface="DejaVu Sans"/>
              </a:rPr>
              <a:t>examination </a:t>
            </a:r>
            <a:r>
              <a:rPr sz="2800" spc="-254" dirty="0">
                <a:latin typeface="DejaVu Sans"/>
                <a:cs typeface="DejaVu Sans"/>
              </a:rPr>
              <a:t>is  </a:t>
            </a:r>
            <a:r>
              <a:rPr sz="2800" spc="-305" dirty="0">
                <a:latin typeface="DejaVu Sans"/>
                <a:cs typeface="DejaVu Sans"/>
              </a:rPr>
              <a:t>unremarkable. </a:t>
            </a:r>
            <a:r>
              <a:rPr sz="2800" spc="-290" dirty="0">
                <a:latin typeface="DejaVu Sans"/>
                <a:cs typeface="DejaVu Sans"/>
              </a:rPr>
              <a:t>What </a:t>
            </a:r>
            <a:r>
              <a:rPr sz="2800" spc="-254" dirty="0">
                <a:latin typeface="DejaVu Sans"/>
                <a:cs typeface="DejaVu Sans"/>
              </a:rPr>
              <a:t>is </a:t>
            </a:r>
            <a:r>
              <a:rPr sz="2800" spc="-295" dirty="0">
                <a:latin typeface="DejaVu Sans"/>
                <a:cs typeface="DejaVu Sans"/>
              </a:rPr>
              <a:t>your </a:t>
            </a:r>
            <a:r>
              <a:rPr sz="2800" spc="-370" dirty="0">
                <a:latin typeface="DejaVu Sans"/>
                <a:cs typeface="DejaVu Sans"/>
              </a:rPr>
              <a:t>management</a:t>
            </a:r>
            <a:r>
              <a:rPr sz="2800" spc="-105" dirty="0">
                <a:latin typeface="DejaVu Sans"/>
                <a:cs typeface="DejaVu Sans"/>
              </a:rPr>
              <a:t> </a:t>
            </a:r>
            <a:r>
              <a:rPr sz="2800" spc="-195" dirty="0">
                <a:latin typeface="DejaVu Sans"/>
                <a:cs typeface="DejaVu Sans"/>
              </a:rPr>
              <a:t>?</a:t>
            </a:r>
            <a:endParaRPr sz="28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1070"/>
              </a:spcBef>
              <a:buClr>
                <a:srgbClr val="E38312"/>
              </a:buClr>
              <a:buAutoNum type="alphaUcPeriod"/>
              <a:tabLst>
                <a:tab pos="470534" algn="l"/>
              </a:tabLst>
            </a:pPr>
            <a:r>
              <a:rPr sz="2800" spc="-340" dirty="0">
                <a:latin typeface="DejaVu Sans"/>
                <a:cs typeface="DejaVu Sans"/>
              </a:rPr>
              <a:t>Ask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260" dirty="0">
                <a:latin typeface="DejaVu Sans"/>
                <a:cs typeface="DejaVu Sans"/>
              </a:rPr>
              <a:t>urine</a:t>
            </a:r>
            <a:r>
              <a:rPr sz="2800" spc="-229" dirty="0">
                <a:latin typeface="DejaVu Sans"/>
                <a:cs typeface="DejaVu Sans"/>
              </a:rPr>
              <a:t> </a:t>
            </a:r>
            <a:r>
              <a:rPr sz="2800" spc="-345" dirty="0">
                <a:latin typeface="DejaVu Sans"/>
                <a:cs typeface="DejaVu Sans"/>
              </a:rPr>
              <a:t>sample</a:t>
            </a:r>
            <a:endParaRPr sz="28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1065"/>
              </a:spcBef>
              <a:buClr>
                <a:srgbClr val="E38312"/>
              </a:buClr>
              <a:buAutoNum type="alphaUcPeriod"/>
              <a:tabLst>
                <a:tab pos="469900" algn="l"/>
                <a:tab pos="470534" algn="l"/>
              </a:tabLst>
            </a:pPr>
            <a:r>
              <a:rPr sz="2800" spc="-280" dirty="0">
                <a:latin typeface="DejaVu Sans"/>
                <a:cs typeface="DejaVu Sans"/>
              </a:rPr>
              <a:t>Prescribe</a:t>
            </a:r>
            <a:r>
              <a:rPr sz="2800" spc="-265" dirty="0">
                <a:latin typeface="DejaVu Sans"/>
                <a:cs typeface="DejaVu Sans"/>
              </a:rPr>
              <a:t> </a:t>
            </a:r>
            <a:r>
              <a:rPr sz="2800" spc="-245" dirty="0">
                <a:latin typeface="DejaVu Sans"/>
                <a:cs typeface="DejaVu Sans"/>
              </a:rPr>
              <a:t>Antibiotics</a:t>
            </a:r>
            <a:endParaRPr sz="28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1060"/>
              </a:spcBef>
              <a:buClr>
                <a:srgbClr val="E38312"/>
              </a:buClr>
              <a:buAutoNum type="alphaUcPeriod"/>
              <a:tabLst>
                <a:tab pos="469900" algn="l"/>
                <a:tab pos="470534" algn="l"/>
              </a:tabLst>
            </a:pPr>
            <a:r>
              <a:rPr sz="2800" spc="-280" dirty="0">
                <a:latin typeface="DejaVu Sans"/>
                <a:cs typeface="DejaVu Sans"/>
              </a:rPr>
              <a:t>Prescribe</a:t>
            </a:r>
            <a:r>
              <a:rPr sz="2800" spc="-240" dirty="0">
                <a:latin typeface="DejaVu Sans"/>
                <a:cs typeface="DejaVu Sans"/>
              </a:rPr>
              <a:t> </a:t>
            </a:r>
            <a:r>
              <a:rPr sz="2800" spc="-315" dirty="0">
                <a:latin typeface="DejaVu Sans"/>
                <a:cs typeface="DejaVu Sans"/>
              </a:rPr>
              <a:t>Paracetamol</a:t>
            </a:r>
            <a:endParaRPr sz="28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1070"/>
              </a:spcBef>
              <a:buClr>
                <a:srgbClr val="E38312"/>
              </a:buClr>
              <a:buAutoNum type="alphaUcPeriod"/>
              <a:tabLst>
                <a:tab pos="470534" algn="l"/>
              </a:tabLst>
            </a:pPr>
            <a:r>
              <a:rPr sz="2800" spc="-310" dirty="0">
                <a:latin typeface="DejaVu Sans"/>
                <a:cs typeface="DejaVu Sans"/>
              </a:rPr>
              <a:t>Refer </a:t>
            </a:r>
            <a:r>
              <a:rPr sz="2800" spc="-210" dirty="0">
                <a:latin typeface="DejaVu Sans"/>
                <a:cs typeface="DejaVu Sans"/>
              </a:rPr>
              <a:t>for</a:t>
            </a:r>
            <a:r>
              <a:rPr sz="2800" spc="-220" dirty="0">
                <a:latin typeface="DejaVu Sans"/>
                <a:cs typeface="DejaVu Sans"/>
              </a:rPr>
              <a:t> </a:t>
            </a:r>
            <a:r>
              <a:rPr sz="2800" spc="-310" dirty="0">
                <a:latin typeface="DejaVu Sans"/>
                <a:cs typeface="DejaVu Sans"/>
              </a:rPr>
              <a:t>admission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1025" dirty="0"/>
              <a:t>Case</a:t>
            </a:r>
            <a:r>
              <a:rPr sz="7200" spc="-775" dirty="0"/>
              <a:t> </a:t>
            </a:r>
            <a:r>
              <a:rPr sz="7200" spc="-935" dirty="0"/>
              <a:t>1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1097280" y="1845564"/>
            <a:ext cx="10058400" cy="3048000"/>
          </a:xfrm>
          <a:prstGeom prst="rect">
            <a:avLst/>
          </a:prstGeom>
          <a:ln w="15240">
            <a:solidFill>
              <a:srgbClr val="BC5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620"/>
              </a:lnSpc>
            </a:pPr>
            <a:r>
              <a:rPr sz="3200" spc="-325" dirty="0">
                <a:latin typeface="DejaVu Sans"/>
                <a:cs typeface="DejaVu Sans"/>
              </a:rPr>
              <a:t>Answer:</a:t>
            </a:r>
            <a:endParaRPr sz="3200">
              <a:latin typeface="DejaVu Sans"/>
              <a:cs typeface="DejaVu Sans"/>
            </a:endParaRPr>
          </a:p>
          <a:p>
            <a:pPr marL="91440">
              <a:lnSpc>
                <a:spcPct val="100000"/>
              </a:lnSpc>
              <a:spcBef>
                <a:spcPts val="1005"/>
              </a:spcBef>
            </a:pPr>
            <a:r>
              <a:rPr sz="3200" spc="-390" dirty="0">
                <a:latin typeface="DejaVu Sans"/>
                <a:cs typeface="DejaVu Sans"/>
              </a:rPr>
              <a:t>D. </a:t>
            </a:r>
            <a:r>
              <a:rPr sz="3200" spc="-355" dirty="0">
                <a:latin typeface="DejaVu Sans"/>
                <a:cs typeface="DejaVu Sans"/>
              </a:rPr>
              <a:t>Refer </a:t>
            </a:r>
            <a:r>
              <a:rPr sz="3200" spc="-240" dirty="0">
                <a:latin typeface="DejaVu Sans"/>
                <a:cs typeface="DejaVu Sans"/>
              </a:rPr>
              <a:t>for</a:t>
            </a:r>
            <a:r>
              <a:rPr sz="3200" spc="-150" dirty="0">
                <a:latin typeface="DejaVu Sans"/>
                <a:cs typeface="DejaVu Sans"/>
              </a:rPr>
              <a:t> </a:t>
            </a:r>
            <a:r>
              <a:rPr sz="3200" spc="-350" dirty="0">
                <a:latin typeface="DejaVu Sans"/>
                <a:cs typeface="DejaVu Sans"/>
              </a:rPr>
              <a:t>admission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1025" dirty="0"/>
              <a:t>Case</a:t>
            </a:r>
            <a:r>
              <a:rPr sz="7200" spc="-775" dirty="0"/>
              <a:t> </a:t>
            </a:r>
            <a:r>
              <a:rPr sz="7200" spc="-935" dirty="0"/>
              <a:t>2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580" y="1764919"/>
            <a:ext cx="9969500" cy="39573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04139" marR="5080">
              <a:lnSpc>
                <a:spcPct val="80000"/>
              </a:lnSpc>
              <a:spcBef>
                <a:spcPts val="869"/>
              </a:spcBef>
            </a:pPr>
            <a:r>
              <a:rPr sz="3200" spc="-415" dirty="0">
                <a:latin typeface="DejaVu Sans"/>
                <a:cs typeface="DejaVu Sans"/>
              </a:rPr>
              <a:t>5 </a:t>
            </a:r>
            <a:r>
              <a:rPr sz="3200" spc="-305" dirty="0">
                <a:latin typeface="DejaVu Sans"/>
                <a:cs typeface="DejaVu Sans"/>
              </a:rPr>
              <a:t>year-old </a:t>
            </a:r>
            <a:r>
              <a:rPr sz="3200" spc="-260" dirty="0">
                <a:latin typeface="DejaVu Sans"/>
                <a:cs typeface="DejaVu Sans"/>
              </a:rPr>
              <a:t>girl </a:t>
            </a:r>
            <a:r>
              <a:rPr sz="3200" spc="-345" dirty="0">
                <a:latin typeface="DejaVu Sans"/>
                <a:cs typeface="DejaVu Sans"/>
              </a:rPr>
              <a:t>presents </a:t>
            </a:r>
            <a:r>
              <a:rPr sz="3200" spc="-260" dirty="0">
                <a:latin typeface="DejaVu Sans"/>
                <a:cs typeface="DejaVu Sans"/>
              </a:rPr>
              <a:t>with </a:t>
            </a:r>
            <a:r>
              <a:rPr sz="3200" spc="-340" dirty="0">
                <a:latin typeface="DejaVu Sans"/>
                <a:cs typeface="DejaVu Sans"/>
              </a:rPr>
              <a:t>abdominal </a:t>
            </a:r>
            <a:r>
              <a:rPr sz="3200" spc="-325" dirty="0">
                <a:latin typeface="DejaVu Sans"/>
                <a:cs typeface="DejaVu Sans"/>
              </a:rPr>
              <a:t>pain </a:t>
            </a:r>
            <a:r>
              <a:rPr sz="3200" spc="-375" dirty="0">
                <a:latin typeface="DejaVu Sans"/>
                <a:cs typeface="DejaVu Sans"/>
              </a:rPr>
              <a:t>and </a:t>
            </a:r>
            <a:r>
              <a:rPr sz="3200" spc="-340" dirty="0">
                <a:latin typeface="DejaVu Sans"/>
                <a:cs typeface="DejaVu Sans"/>
              </a:rPr>
              <a:t>fever </a:t>
            </a:r>
            <a:r>
              <a:rPr sz="3200" spc="-240" dirty="0">
                <a:latin typeface="DejaVu Sans"/>
                <a:cs typeface="DejaVu Sans"/>
              </a:rPr>
              <a:t>for  </a:t>
            </a:r>
            <a:r>
              <a:rPr sz="3200" spc="-305" dirty="0">
                <a:latin typeface="DejaVu Sans"/>
                <a:cs typeface="DejaVu Sans"/>
              </a:rPr>
              <a:t>the </a:t>
            </a:r>
            <a:r>
              <a:rPr sz="3200" spc="-310" dirty="0">
                <a:latin typeface="DejaVu Sans"/>
                <a:cs typeface="DejaVu Sans"/>
              </a:rPr>
              <a:t>last </a:t>
            </a:r>
            <a:r>
              <a:rPr sz="3200" spc="-415" dirty="0">
                <a:latin typeface="DejaVu Sans"/>
                <a:cs typeface="DejaVu Sans"/>
              </a:rPr>
              <a:t>2 </a:t>
            </a:r>
            <a:r>
              <a:rPr sz="3200" spc="-390" dirty="0">
                <a:latin typeface="DejaVu Sans"/>
                <a:cs typeface="DejaVu Sans"/>
              </a:rPr>
              <a:t>days. </a:t>
            </a:r>
            <a:r>
              <a:rPr sz="3200" spc="-420" dirty="0">
                <a:latin typeface="DejaVu Sans"/>
                <a:cs typeface="DejaVu Sans"/>
              </a:rPr>
              <a:t>You </a:t>
            </a:r>
            <a:r>
              <a:rPr sz="3200" spc="-335" dirty="0">
                <a:latin typeface="DejaVu Sans"/>
                <a:cs typeface="DejaVu Sans"/>
              </a:rPr>
              <a:t>want </a:t>
            </a:r>
            <a:r>
              <a:rPr sz="3200" spc="-270" dirty="0">
                <a:latin typeface="DejaVu Sans"/>
                <a:cs typeface="DejaVu Sans"/>
              </a:rPr>
              <a:t>o </a:t>
            </a:r>
            <a:r>
              <a:rPr sz="3200" spc="-265" dirty="0">
                <a:latin typeface="DejaVu Sans"/>
                <a:cs typeface="DejaVu Sans"/>
              </a:rPr>
              <a:t>role </a:t>
            </a:r>
            <a:r>
              <a:rPr sz="3200" spc="-270" dirty="0">
                <a:latin typeface="DejaVu Sans"/>
                <a:cs typeface="DejaVu Sans"/>
              </a:rPr>
              <a:t>out </a:t>
            </a:r>
            <a:r>
              <a:rPr sz="3200" spc="-310" dirty="0">
                <a:latin typeface="DejaVu Sans"/>
                <a:cs typeface="DejaVu Sans"/>
              </a:rPr>
              <a:t>urinary </a:t>
            </a:r>
            <a:r>
              <a:rPr sz="3200" spc="-295" dirty="0">
                <a:latin typeface="DejaVu Sans"/>
                <a:cs typeface="DejaVu Sans"/>
              </a:rPr>
              <a:t>tract </a:t>
            </a:r>
            <a:r>
              <a:rPr sz="3200" spc="-280" dirty="0">
                <a:latin typeface="DejaVu Sans"/>
                <a:cs typeface="DejaVu Sans"/>
              </a:rPr>
              <a:t>infection </a:t>
            </a:r>
            <a:r>
              <a:rPr sz="3200" spc="-250" dirty="0">
                <a:latin typeface="DejaVu Sans"/>
                <a:cs typeface="DejaVu Sans"/>
              </a:rPr>
              <a:t>in  </a:t>
            </a:r>
            <a:r>
              <a:rPr sz="3200" spc="-280" dirty="0">
                <a:latin typeface="DejaVu Sans"/>
                <a:cs typeface="DejaVu Sans"/>
              </a:rPr>
              <a:t>this </a:t>
            </a:r>
            <a:r>
              <a:rPr sz="3200" spc="-250" dirty="0">
                <a:latin typeface="DejaVu Sans"/>
                <a:cs typeface="DejaVu Sans"/>
              </a:rPr>
              <a:t>girl. </a:t>
            </a:r>
            <a:r>
              <a:rPr sz="3200" spc="-315" dirty="0">
                <a:latin typeface="DejaVu Sans"/>
                <a:cs typeface="DejaVu Sans"/>
              </a:rPr>
              <a:t>Which </a:t>
            </a:r>
            <a:r>
              <a:rPr sz="3200" spc="-335" dirty="0">
                <a:latin typeface="DejaVu Sans"/>
                <a:cs typeface="DejaVu Sans"/>
              </a:rPr>
              <a:t>one </a:t>
            </a:r>
            <a:r>
              <a:rPr sz="3200" spc="-285" dirty="0">
                <a:latin typeface="DejaVu Sans"/>
                <a:cs typeface="DejaVu Sans"/>
              </a:rPr>
              <a:t>is </a:t>
            </a:r>
            <a:r>
              <a:rPr sz="3200" spc="-300" dirty="0">
                <a:latin typeface="DejaVu Sans"/>
                <a:cs typeface="DejaVu Sans"/>
              </a:rPr>
              <a:t>the </a:t>
            </a:r>
            <a:r>
              <a:rPr sz="3200" spc="-370" dirty="0">
                <a:latin typeface="DejaVu Sans"/>
                <a:cs typeface="DejaVu Sans"/>
              </a:rPr>
              <a:t>most </a:t>
            </a:r>
            <a:r>
              <a:rPr sz="3200" spc="-310" dirty="0">
                <a:latin typeface="DejaVu Sans"/>
                <a:cs typeface="DejaVu Sans"/>
              </a:rPr>
              <a:t>suitable test </a:t>
            </a:r>
            <a:r>
              <a:rPr sz="3200" spc="-235" dirty="0">
                <a:latin typeface="DejaVu Sans"/>
                <a:cs typeface="DejaVu Sans"/>
              </a:rPr>
              <a:t>for </a:t>
            </a:r>
            <a:r>
              <a:rPr sz="3200" spc="-275" dirty="0">
                <a:latin typeface="DejaVu Sans"/>
                <a:cs typeface="DejaVu Sans"/>
              </a:rPr>
              <a:t>this  </a:t>
            </a:r>
            <a:r>
              <a:rPr sz="3200" spc="-320" dirty="0">
                <a:latin typeface="DejaVu Sans"/>
                <a:cs typeface="DejaVu Sans"/>
              </a:rPr>
              <a:t>purpose?</a:t>
            </a:r>
            <a:endParaRPr sz="32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635"/>
              </a:spcBef>
              <a:buClr>
                <a:srgbClr val="E38312"/>
              </a:buClr>
              <a:buAutoNum type="alphaUcPeriod"/>
              <a:tabLst>
                <a:tab pos="470534" algn="l"/>
              </a:tabLst>
            </a:pPr>
            <a:r>
              <a:rPr sz="3200" spc="-280" dirty="0">
                <a:latin typeface="DejaVu Sans"/>
                <a:cs typeface="DejaVu Sans"/>
              </a:rPr>
              <a:t>Urine</a:t>
            </a:r>
            <a:r>
              <a:rPr sz="3200" spc="-305" dirty="0">
                <a:latin typeface="DejaVu Sans"/>
                <a:cs typeface="DejaVu Sans"/>
              </a:rPr>
              <a:t> </a:t>
            </a:r>
            <a:r>
              <a:rPr sz="3200" spc="-315" dirty="0">
                <a:latin typeface="DejaVu Sans"/>
                <a:cs typeface="DejaVu Sans"/>
              </a:rPr>
              <a:t>dipstick</a:t>
            </a:r>
            <a:endParaRPr sz="32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Clr>
                <a:srgbClr val="E38312"/>
              </a:buClr>
              <a:buAutoNum type="alphaUcPeriod"/>
              <a:tabLst>
                <a:tab pos="470534" algn="l"/>
              </a:tabLst>
            </a:pPr>
            <a:r>
              <a:rPr sz="3200" spc="-275" dirty="0">
                <a:latin typeface="DejaVu Sans"/>
                <a:cs typeface="DejaVu Sans"/>
              </a:rPr>
              <a:t>Urine</a:t>
            </a:r>
            <a:r>
              <a:rPr sz="3200" spc="-300" dirty="0">
                <a:latin typeface="DejaVu Sans"/>
                <a:cs typeface="DejaVu Sans"/>
              </a:rPr>
              <a:t> </a:t>
            </a:r>
            <a:r>
              <a:rPr sz="3200" spc="-360" dirty="0">
                <a:latin typeface="DejaVu Sans"/>
                <a:cs typeface="DejaVu Sans"/>
              </a:rPr>
              <a:t>microscopy</a:t>
            </a:r>
            <a:endParaRPr sz="32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640"/>
              </a:spcBef>
              <a:buClr>
                <a:srgbClr val="E38312"/>
              </a:buClr>
              <a:buAutoNum type="alphaUcPeriod"/>
              <a:tabLst>
                <a:tab pos="470534" algn="l"/>
              </a:tabLst>
            </a:pPr>
            <a:r>
              <a:rPr sz="3200" spc="-280" dirty="0">
                <a:latin typeface="DejaVu Sans"/>
                <a:cs typeface="DejaVu Sans"/>
              </a:rPr>
              <a:t>Urine</a:t>
            </a:r>
            <a:r>
              <a:rPr sz="3200" spc="-305" dirty="0">
                <a:latin typeface="DejaVu Sans"/>
                <a:cs typeface="DejaVu Sans"/>
              </a:rPr>
              <a:t> </a:t>
            </a:r>
            <a:r>
              <a:rPr sz="3200" spc="-295" dirty="0">
                <a:latin typeface="DejaVu Sans"/>
                <a:cs typeface="DejaVu Sans"/>
              </a:rPr>
              <a:t>culture</a:t>
            </a:r>
            <a:endParaRPr sz="3200">
              <a:latin typeface="DejaVu Sans"/>
              <a:cs typeface="DejaVu Sans"/>
            </a:endParaRPr>
          </a:p>
          <a:p>
            <a:pPr marL="104139">
              <a:lnSpc>
                <a:spcPct val="100000"/>
              </a:lnSpc>
              <a:spcBef>
                <a:spcPts val="635"/>
              </a:spcBef>
            </a:pPr>
            <a:r>
              <a:rPr sz="3200" spc="-325" dirty="0">
                <a:latin typeface="DejaVu Sans"/>
                <a:cs typeface="DejaVu Sans"/>
              </a:rPr>
              <a:t>What </a:t>
            </a:r>
            <a:r>
              <a:rPr sz="3200" spc="-285" dirty="0">
                <a:latin typeface="DejaVu Sans"/>
                <a:cs typeface="DejaVu Sans"/>
              </a:rPr>
              <a:t>is </a:t>
            </a:r>
            <a:r>
              <a:rPr sz="3200" spc="-305" dirty="0">
                <a:latin typeface="DejaVu Sans"/>
                <a:cs typeface="DejaVu Sans"/>
              </a:rPr>
              <a:t>the positive </a:t>
            </a:r>
            <a:r>
              <a:rPr sz="3200" spc="-315" dirty="0">
                <a:latin typeface="DejaVu Sans"/>
                <a:cs typeface="DejaVu Sans"/>
              </a:rPr>
              <a:t>test </a:t>
            </a:r>
            <a:r>
              <a:rPr sz="3200" spc="-295" dirty="0">
                <a:latin typeface="DejaVu Sans"/>
                <a:cs typeface="DejaVu Sans"/>
              </a:rPr>
              <a:t>finding</a:t>
            </a:r>
            <a:r>
              <a:rPr sz="3200" spc="-195" dirty="0">
                <a:latin typeface="DejaVu Sans"/>
                <a:cs typeface="DejaVu Sans"/>
              </a:rPr>
              <a:t> </a:t>
            </a:r>
            <a:r>
              <a:rPr sz="3200" spc="-215" dirty="0">
                <a:latin typeface="DejaVu Sans"/>
                <a:cs typeface="DejaVu Sans"/>
              </a:rPr>
              <a:t>?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1025" dirty="0"/>
              <a:t>Case</a:t>
            </a:r>
            <a:r>
              <a:rPr sz="7200" spc="-775" dirty="0"/>
              <a:t> </a:t>
            </a:r>
            <a:r>
              <a:rPr sz="7200" spc="-935" dirty="0"/>
              <a:t>2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1097280" y="1845564"/>
            <a:ext cx="10058400" cy="3114040"/>
          </a:xfrm>
          <a:prstGeom prst="rect">
            <a:avLst/>
          </a:prstGeom>
          <a:ln w="15240">
            <a:solidFill>
              <a:srgbClr val="BC5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4835"/>
              </a:lnSpc>
            </a:pPr>
            <a:r>
              <a:rPr sz="4400" spc="-380" dirty="0">
                <a:latin typeface="DejaVu Sans"/>
                <a:cs typeface="DejaVu Sans"/>
              </a:rPr>
              <a:t>Urine</a:t>
            </a:r>
            <a:r>
              <a:rPr sz="4400" spc="-415" dirty="0">
                <a:latin typeface="DejaVu Sans"/>
                <a:cs typeface="DejaVu Sans"/>
              </a:rPr>
              <a:t> </a:t>
            </a:r>
            <a:r>
              <a:rPr sz="4400" spc="-425" dirty="0">
                <a:latin typeface="DejaVu Sans"/>
                <a:cs typeface="DejaVu Sans"/>
              </a:rPr>
              <a:t>dipstick</a:t>
            </a:r>
            <a:endParaRPr sz="4400">
              <a:latin typeface="DejaVu Sans"/>
              <a:cs typeface="DejaVu Sans"/>
            </a:endParaRPr>
          </a:p>
          <a:p>
            <a:pPr marL="91440" marR="1662430" indent="34925">
              <a:lnSpc>
                <a:spcPts val="4750"/>
              </a:lnSpc>
              <a:spcBef>
                <a:spcPts val="1475"/>
              </a:spcBef>
            </a:pPr>
            <a:r>
              <a:rPr sz="4400" spc="-409" dirty="0">
                <a:latin typeface="DejaVu Sans"/>
                <a:cs typeface="DejaVu Sans"/>
              </a:rPr>
              <a:t>Positive </a:t>
            </a:r>
            <a:r>
              <a:rPr sz="4400" spc="-405" dirty="0">
                <a:latin typeface="DejaVu Sans"/>
                <a:cs typeface="DejaVu Sans"/>
              </a:rPr>
              <a:t>finding </a:t>
            </a:r>
            <a:r>
              <a:rPr sz="4400" spc="-305" dirty="0">
                <a:latin typeface="DejaVu Sans"/>
                <a:cs typeface="DejaVu Sans"/>
              </a:rPr>
              <a:t>: </a:t>
            </a:r>
            <a:r>
              <a:rPr sz="4400" spc="-415" dirty="0">
                <a:latin typeface="DejaVu Sans"/>
                <a:cs typeface="DejaVu Sans"/>
              </a:rPr>
              <a:t>positive </a:t>
            </a:r>
            <a:r>
              <a:rPr sz="4400" spc="-395" dirty="0">
                <a:latin typeface="DejaVu Sans"/>
                <a:cs typeface="DejaVu Sans"/>
              </a:rPr>
              <a:t>nitrate</a:t>
            </a:r>
            <a:r>
              <a:rPr sz="4400" spc="-515" dirty="0">
                <a:latin typeface="DejaVu Sans"/>
                <a:cs typeface="DejaVu Sans"/>
              </a:rPr>
              <a:t> and  </a:t>
            </a:r>
            <a:r>
              <a:rPr sz="4400" spc="-484" dirty="0">
                <a:latin typeface="DejaVu Sans"/>
                <a:cs typeface="DejaVu Sans"/>
              </a:rPr>
              <a:t>leukocytes</a:t>
            </a:r>
            <a:r>
              <a:rPr sz="4400" spc="-434" dirty="0">
                <a:latin typeface="DejaVu Sans"/>
                <a:cs typeface="DejaVu Sans"/>
              </a:rPr>
              <a:t> </a:t>
            </a:r>
            <a:r>
              <a:rPr sz="4400" spc="-500" dirty="0">
                <a:latin typeface="DejaVu Sans"/>
                <a:cs typeface="DejaVu Sans"/>
              </a:rPr>
              <a:t>esterase</a:t>
            </a:r>
            <a:endParaRPr sz="4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1025" dirty="0"/>
              <a:t>Case</a:t>
            </a:r>
            <a:r>
              <a:rPr sz="7200" spc="-775" dirty="0"/>
              <a:t> </a:t>
            </a:r>
            <a:r>
              <a:rPr sz="7200" spc="-935" dirty="0"/>
              <a:t>3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580" y="1813686"/>
            <a:ext cx="9798050" cy="38525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04139" marR="5080">
              <a:lnSpc>
                <a:spcPct val="90000"/>
              </a:lnSpc>
              <a:spcBef>
                <a:spcPts val="430"/>
              </a:spcBef>
            </a:pPr>
            <a:r>
              <a:rPr sz="2800" spc="-365" dirty="0">
                <a:latin typeface="DejaVu Sans"/>
                <a:cs typeface="DejaVu Sans"/>
              </a:rPr>
              <a:t>25 </a:t>
            </a:r>
            <a:r>
              <a:rPr sz="2800" spc="-275" dirty="0">
                <a:latin typeface="DejaVu Sans"/>
                <a:cs typeface="DejaVu Sans"/>
              </a:rPr>
              <a:t>year-old </a:t>
            </a:r>
            <a:r>
              <a:rPr sz="2800" spc="-315" dirty="0">
                <a:latin typeface="DejaVu Sans"/>
                <a:cs typeface="DejaVu Sans"/>
              </a:rPr>
              <a:t>pregnant </a:t>
            </a:r>
            <a:r>
              <a:rPr sz="2800" spc="-320" dirty="0">
                <a:latin typeface="DejaVu Sans"/>
                <a:cs typeface="DejaVu Sans"/>
              </a:rPr>
              <a:t>lady. </a:t>
            </a:r>
            <a:r>
              <a:rPr sz="2800" spc="-380" dirty="0">
                <a:latin typeface="DejaVu Sans"/>
                <a:cs typeface="DejaVu Sans"/>
              </a:rPr>
              <a:t>She </a:t>
            </a:r>
            <a:r>
              <a:rPr sz="2800" spc="-254" dirty="0">
                <a:latin typeface="DejaVu Sans"/>
                <a:cs typeface="DejaVu Sans"/>
              </a:rPr>
              <a:t>is </a:t>
            </a:r>
            <a:r>
              <a:rPr sz="2800" spc="-365" dirty="0">
                <a:latin typeface="DejaVu Sans"/>
                <a:cs typeface="DejaVu Sans"/>
              </a:rPr>
              <a:t>10 </a:t>
            </a:r>
            <a:r>
              <a:rPr sz="2800" spc="-345" dirty="0">
                <a:latin typeface="DejaVu Sans"/>
                <a:cs typeface="DejaVu Sans"/>
              </a:rPr>
              <a:t>weeks </a:t>
            </a:r>
            <a:r>
              <a:rPr sz="2800" spc="-290" dirty="0">
                <a:latin typeface="DejaVu Sans"/>
                <a:cs typeface="DejaVu Sans"/>
              </a:rPr>
              <a:t>gestation. </a:t>
            </a:r>
            <a:r>
              <a:rPr sz="2800" spc="-380" dirty="0">
                <a:latin typeface="DejaVu Sans"/>
                <a:cs typeface="DejaVu Sans"/>
              </a:rPr>
              <a:t>She </a:t>
            </a:r>
            <a:r>
              <a:rPr sz="2800" spc="-305" dirty="0">
                <a:latin typeface="DejaVu Sans"/>
                <a:cs typeface="DejaVu Sans"/>
              </a:rPr>
              <a:t>presents 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300" dirty="0">
                <a:latin typeface="DejaVu Sans"/>
                <a:cs typeface="DejaVu Sans"/>
              </a:rPr>
              <a:t>booking </a:t>
            </a:r>
            <a:r>
              <a:rPr sz="2800" spc="-240" dirty="0">
                <a:latin typeface="DejaVu Sans"/>
                <a:cs typeface="DejaVu Sans"/>
              </a:rPr>
              <a:t>visit. </a:t>
            </a:r>
            <a:r>
              <a:rPr sz="2800" spc="-370" dirty="0">
                <a:latin typeface="DejaVu Sans"/>
                <a:cs typeface="DejaVu Sans"/>
              </a:rPr>
              <a:t>You </a:t>
            </a:r>
            <a:r>
              <a:rPr sz="2800" spc="-300" dirty="0">
                <a:latin typeface="DejaVu Sans"/>
                <a:cs typeface="DejaVu Sans"/>
              </a:rPr>
              <a:t>reviewed </a:t>
            </a:r>
            <a:r>
              <a:rPr sz="2800" spc="-275" dirty="0">
                <a:latin typeface="DejaVu Sans"/>
                <a:cs typeface="DejaVu Sans"/>
              </a:rPr>
              <a:t>her </a:t>
            </a:r>
            <a:r>
              <a:rPr sz="2800" spc="-295" dirty="0">
                <a:latin typeface="DejaVu Sans"/>
                <a:cs typeface="DejaVu Sans"/>
              </a:rPr>
              <a:t>booking </a:t>
            </a:r>
            <a:r>
              <a:rPr sz="2800" spc="-290" dirty="0">
                <a:latin typeface="DejaVu Sans"/>
                <a:cs typeface="DejaVu Sans"/>
              </a:rPr>
              <a:t>investigations. </a:t>
            </a:r>
            <a:r>
              <a:rPr sz="2800" spc="-355" dirty="0">
                <a:latin typeface="DejaVu Sans"/>
                <a:cs typeface="DejaVu Sans"/>
              </a:rPr>
              <a:t>They </a:t>
            </a:r>
            <a:r>
              <a:rPr sz="2800" spc="-310" dirty="0">
                <a:latin typeface="DejaVu Sans"/>
                <a:cs typeface="DejaVu Sans"/>
              </a:rPr>
              <a:t>are  </a:t>
            </a:r>
            <a:r>
              <a:rPr sz="2800" spc="-295" dirty="0">
                <a:latin typeface="DejaVu Sans"/>
                <a:cs typeface="DejaVu Sans"/>
              </a:rPr>
              <a:t>normal </a:t>
            </a:r>
            <a:r>
              <a:rPr sz="2800" spc="-285" dirty="0">
                <a:latin typeface="DejaVu Sans"/>
                <a:cs typeface="DejaVu Sans"/>
              </a:rPr>
              <a:t>apart </a:t>
            </a:r>
            <a:r>
              <a:rPr sz="2800" spc="-275" dirty="0">
                <a:latin typeface="DejaVu Sans"/>
                <a:cs typeface="DejaVu Sans"/>
              </a:rPr>
              <a:t>from </a:t>
            </a:r>
            <a:r>
              <a:rPr sz="2800" spc="-270" dirty="0">
                <a:latin typeface="DejaVu Sans"/>
                <a:cs typeface="DejaVu Sans"/>
              </a:rPr>
              <a:t>bacteruria. </a:t>
            </a:r>
            <a:r>
              <a:rPr sz="2800" spc="-265" dirty="0">
                <a:latin typeface="DejaVu Sans"/>
                <a:cs typeface="DejaVu Sans"/>
              </a:rPr>
              <a:t>Patient </a:t>
            </a:r>
            <a:r>
              <a:rPr sz="2800" spc="-355" dirty="0">
                <a:latin typeface="DejaVu Sans"/>
                <a:cs typeface="DejaVu Sans"/>
              </a:rPr>
              <a:t>has </a:t>
            </a:r>
            <a:r>
              <a:rPr sz="2800" spc="-275" dirty="0">
                <a:latin typeface="DejaVu Sans"/>
                <a:cs typeface="DejaVu Sans"/>
              </a:rPr>
              <a:t>no </a:t>
            </a:r>
            <a:r>
              <a:rPr sz="2800" spc="-370" dirty="0">
                <a:latin typeface="DejaVu Sans"/>
                <a:cs typeface="DejaVu Sans"/>
              </a:rPr>
              <a:t>symptoms </a:t>
            </a:r>
            <a:r>
              <a:rPr sz="2800" spc="-345" dirty="0">
                <a:latin typeface="DejaVu Sans"/>
                <a:cs typeface="DejaVu Sans"/>
              </a:rPr>
              <a:t>suggestive 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275" dirty="0">
                <a:latin typeface="DejaVu Sans"/>
                <a:cs typeface="DejaVu Sans"/>
              </a:rPr>
              <a:t>urinary </a:t>
            </a:r>
            <a:r>
              <a:rPr sz="2800" spc="-260" dirty="0">
                <a:latin typeface="DejaVu Sans"/>
                <a:cs typeface="DejaVu Sans"/>
              </a:rPr>
              <a:t>tract </a:t>
            </a:r>
            <a:r>
              <a:rPr sz="2800" spc="-240" dirty="0">
                <a:latin typeface="DejaVu Sans"/>
                <a:cs typeface="DejaVu Sans"/>
              </a:rPr>
              <a:t>infection. </a:t>
            </a:r>
            <a:r>
              <a:rPr sz="2800" spc="-290" dirty="0">
                <a:latin typeface="DejaVu Sans"/>
                <a:cs typeface="DejaVu Sans"/>
              </a:rPr>
              <a:t>What </a:t>
            </a:r>
            <a:r>
              <a:rPr sz="2800" spc="-254" dirty="0">
                <a:latin typeface="DejaVu Sans"/>
                <a:cs typeface="DejaVu Sans"/>
              </a:rPr>
              <a:t>is</a:t>
            </a:r>
            <a:r>
              <a:rPr sz="2800" spc="-250" dirty="0">
                <a:latin typeface="DejaVu Sans"/>
                <a:cs typeface="DejaVu Sans"/>
              </a:rPr>
              <a:t> </a:t>
            </a:r>
            <a:r>
              <a:rPr sz="2800" spc="-355" dirty="0">
                <a:latin typeface="DejaVu Sans"/>
                <a:cs typeface="DejaVu Sans"/>
              </a:rPr>
              <a:t>management?</a:t>
            </a:r>
            <a:endParaRPr sz="28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1070"/>
              </a:spcBef>
              <a:buClr>
                <a:srgbClr val="E38312"/>
              </a:buClr>
              <a:buAutoNum type="alphaUcPeriod"/>
              <a:tabLst>
                <a:tab pos="470534" algn="l"/>
              </a:tabLst>
            </a:pPr>
            <a:r>
              <a:rPr sz="2800" spc="-350" dirty="0">
                <a:latin typeface="DejaVu Sans"/>
                <a:cs typeface="DejaVu Sans"/>
              </a:rPr>
              <a:t>Reassure </a:t>
            </a:r>
            <a:r>
              <a:rPr sz="2800" spc="-335" dirty="0">
                <a:latin typeface="DejaVu Sans"/>
                <a:cs typeface="DejaVu Sans"/>
              </a:rPr>
              <a:t>and </a:t>
            </a:r>
            <a:r>
              <a:rPr sz="2800" spc="-320" dirty="0">
                <a:latin typeface="DejaVu Sans"/>
                <a:cs typeface="DejaVu Sans"/>
              </a:rPr>
              <a:t>advice </a:t>
            </a:r>
            <a:r>
              <a:rPr sz="2800" spc="-275" dirty="0">
                <a:latin typeface="DejaVu Sans"/>
                <a:cs typeface="DejaVu Sans"/>
              </a:rPr>
              <a:t>her </a:t>
            </a:r>
            <a:r>
              <a:rPr sz="2800" spc="-210" dirty="0">
                <a:latin typeface="DejaVu Sans"/>
                <a:cs typeface="DejaVu Sans"/>
              </a:rPr>
              <a:t>to </a:t>
            </a:r>
            <a:r>
              <a:rPr sz="2800" spc="-305" dirty="0">
                <a:latin typeface="DejaVu Sans"/>
                <a:cs typeface="DejaVu Sans"/>
              </a:rPr>
              <a:t>increase </a:t>
            </a:r>
            <a:r>
              <a:rPr sz="2800" spc="-210" dirty="0">
                <a:latin typeface="DejaVu Sans"/>
                <a:cs typeface="DejaVu Sans"/>
              </a:rPr>
              <a:t>fluid</a:t>
            </a:r>
            <a:r>
              <a:rPr sz="2800" spc="35" dirty="0">
                <a:latin typeface="DejaVu Sans"/>
                <a:cs typeface="DejaVu Sans"/>
              </a:rPr>
              <a:t> </a:t>
            </a:r>
            <a:r>
              <a:rPr sz="2800" spc="-305" dirty="0">
                <a:latin typeface="DejaVu Sans"/>
                <a:cs typeface="DejaVu Sans"/>
              </a:rPr>
              <a:t>intake</a:t>
            </a:r>
            <a:endParaRPr sz="28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1065"/>
              </a:spcBef>
              <a:buClr>
                <a:srgbClr val="E38312"/>
              </a:buClr>
              <a:buAutoNum type="alphaUcPeriod"/>
              <a:tabLst>
                <a:tab pos="469900" algn="l"/>
                <a:tab pos="470534" algn="l"/>
              </a:tabLst>
            </a:pPr>
            <a:r>
              <a:rPr sz="2800" spc="-335" dirty="0">
                <a:latin typeface="DejaVu Sans"/>
                <a:cs typeface="DejaVu Sans"/>
              </a:rPr>
              <a:t>Repeat </a:t>
            </a:r>
            <a:r>
              <a:rPr sz="2800" spc="-260" dirty="0">
                <a:latin typeface="DejaVu Sans"/>
                <a:cs typeface="DejaVu Sans"/>
              </a:rPr>
              <a:t>urine </a:t>
            </a:r>
            <a:r>
              <a:rPr sz="2800" spc="-320" dirty="0">
                <a:latin typeface="DejaVu Sans"/>
                <a:cs typeface="DejaVu Sans"/>
              </a:rPr>
              <a:t>microscopy </a:t>
            </a:r>
            <a:r>
              <a:rPr sz="2800" spc="-204" dirty="0">
                <a:latin typeface="DejaVu Sans"/>
                <a:cs typeface="DejaVu Sans"/>
              </a:rPr>
              <a:t>for</a:t>
            </a:r>
            <a:r>
              <a:rPr sz="2800" spc="-65" dirty="0">
                <a:latin typeface="DejaVu Sans"/>
                <a:cs typeface="DejaVu Sans"/>
              </a:rPr>
              <a:t> </a:t>
            </a:r>
            <a:r>
              <a:rPr sz="2800" spc="-265" dirty="0">
                <a:latin typeface="DejaVu Sans"/>
                <a:cs typeface="DejaVu Sans"/>
              </a:rPr>
              <a:t>confirmation</a:t>
            </a:r>
            <a:endParaRPr sz="28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1060"/>
              </a:spcBef>
              <a:buClr>
                <a:srgbClr val="E38312"/>
              </a:buClr>
              <a:buAutoNum type="alphaUcPeriod"/>
              <a:tabLst>
                <a:tab pos="469900" algn="l"/>
                <a:tab pos="470534" algn="l"/>
              </a:tabLst>
            </a:pPr>
            <a:r>
              <a:rPr sz="2800" spc="-365" dirty="0">
                <a:latin typeface="DejaVu Sans"/>
                <a:cs typeface="DejaVu Sans"/>
              </a:rPr>
              <a:t>Send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260" dirty="0">
                <a:latin typeface="DejaVu Sans"/>
                <a:cs typeface="DejaVu Sans"/>
              </a:rPr>
              <a:t>urine </a:t>
            </a:r>
            <a:r>
              <a:rPr sz="2800" spc="-265" dirty="0">
                <a:latin typeface="DejaVu Sans"/>
                <a:cs typeface="DejaVu Sans"/>
              </a:rPr>
              <a:t>culture </a:t>
            </a:r>
            <a:r>
              <a:rPr sz="2800" spc="-335" dirty="0">
                <a:latin typeface="DejaVu Sans"/>
                <a:cs typeface="DejaVu Sans"/>
              </a:rPr>
              <a:t>and </a:t>
            </a:r>
            <a:r>
              <a:rPr sz="2800" spc="-395" dirty="0">
                <a:latin typeface="DejaVu Sans"/>
                <a:cs typeface="DejaVu Sans"/>
              </a:rPr>
              <a:t>manage</a:t>
            </a:r>
            <a:r>
              <a:rPr sz="2800" spc="-65" dirty="0">
                <a:latin typeface="DejaVu Sans"/>
                <a:cs typeface="DejaVu Sans"/>
              </a:rPr>
              <a:t> </a:t>
            </a:r>
            <a:r>
              <a:rPr sz="2800" spc="-305" dirty="0">
                <a:latin typeface="DejaVu Sans"/>
                <a:cs typeface="DejaVu Sans"/>
              </a:rPr>
              <a:t>accordingly</a:t>
            </a:r>
            <a:endParaRPr sz="2800">
              <a:latin typeface="DejaVu Sans"/>
              <a:cs typeface="DejaVu Sans"/>
            </a:endParaRPr>
          </a:p>
          <a:p>
            <a:pPr marL="469900" indent="-457834">
              <a:lnSpc>
                <a:spcPct val="100000"/>
              </a:lnSpc>
              <a:spcBef>
                <a:spcPts val="1070"/>
              </a:spcBef>
              <a:buClr>
                <a:srgbClr val="E38312"/>
              </a:buClr>
              <a:buAutoNum type="alphaUcPeriod"/>
              <a:tabLst>
                <a:tab pos="470534" algn="l"/>
              </a:tabLst>
            </a:pPr>
            <a:r>
              <a:rPr sz="2800" spc="-365" dirty="0">
                <a:latin typeface="DejaVu Sans"/>
                <a:cs typeface="DejaVu Sans"/>
              </a:rPr>
              <a:t>Send </a:t>
            </a:r>
            <a:r>
              <a:rPr sz="2800" spc="-260" dirty="0">
                <a:latin typeface="DejaVu Sans"/>
                <a:cs typeface="DejaVu Sans"/>
              </a:rPr>
              <a:t>urine </a:t>
            </a:r>
            <a:r>
              <a:rPr sz="2800" spc="-265" dirty="0">
                <a:latin typeface="DejaVu Sans"/>
                <a:cs typeface="DejaVu Sans"/>
              </a:rPr>
              <a:t>culture </a:t>
            </a:r>
            <a:r>
              <a:rPr sz="2800" spc="-335" dirty="0">
                <a:latin typeface="DejaVu Sans"/>
                <a:cs typeface="DejaVu Sans"/>
              </a:rPr>
              <a:t>and </a:t>
            </a:r>
            <a:r>
              <a:rPr sz="2800" spc="-265" dirty="0">
                <a:latin typeface="DejaVu Sans"/>
                <a:cs typeface="DejaVu Sans"/>
              </a:rPr>
              <a:t>start</a:t>
            </a:r>
            <a:r>
              <a:rPr sz="2800" spc="15" dirty="0">
                <a:latin typeface="DejaVu Sans"/>
                <a:cs typeface="DejaVu Sans"/>
              </a:rPr>
              <a:t> </a:t>
            </a:r>
            <a:r>
              <a:rPr sz="2800" spc="-250" dirty="0">
                <a:latin typeface="DejaVu Sans"/>
                <a:cs typeface="DejaVu Sans"/>
              </a:rPr>
              <a:t>antibiotics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1025" dirty="0">
                <a:latin typeface="DejaVu Sans"/>
                <a:cs typeface="DejaVu Sans"/>
              </a:rPr>
              <a:t>Case</a:t>
            </a:r>
            <a:r>
              <a:rPr sz="7200" spc="-775" dirty="0">
                <a:latin typeface="DejaVu Sans"/>
                <a:cs typeface="DejaVu Sans"/>
              </a:rPr>
              <a:t> </a:t>
            </a:r>
            <a:r>
              <a:rPr sz="7200" spc="-935" dirty="0">
                <a:latin typeface="DejaVu Sans"/>
                <a:cs typeface="DejaVu Sans"/>
              </a:rPr>
              <a:t>3</a:t>
            </a:r>
            <a:endParaRPr sz="72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280" y="1845564"/>
            <a:ext cx="10058400" cy="2223770"/>
          </a:xfrm>
          <a:prstGeom prst="rect">
            <a:avLst/>
          </a:prstGeom>
          <a:ln w="15240">
            <a:solidFill>
              <a:srgbClr val="BC5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620"/>
              </a:lnSpc>
            </a:pPr>
            <a:r>
              <a:rPr sz="3200" spc="-370" dirty="0">
                <a:latin typeface="DejaVu Sans"/>
                <a:cs typeface="DejaVu Sans"/>
              </a:rPr>
              <a:t>C. </a:t>
            </a:r>
            <a:r>
              <a:rPr sz="3200" spc="-415" dirty="0">
                <a:latin typeface="DejaVu Sans"/>
                <a:cs typeface="DejaVu Sans"/>
              </a:rPr>
              <a:t>Send </a:t>
            </a:r>
            <a:r>
              <a:rPr sz="3200" spc="-235" dirty="0">
                <a:latin typeface="DejaVu Sans"/>
                <a:cs typeface="DejaVu Sans"/>
              </a:rPr>
              <a:t>for </a:t>
            </a:r>
            <a:r>
              <a:rPr sz="3200" spc="-290" dirty="0">
                <a:latin typeface="DejaVu Sans"/>
                <a:cs typeface="DejaVu Sans"/>
              </a:rPr>
              <a:t>urine </a:t>
            </a:r>
            <a:r>
              <a:rPr sz="3200" spc="-295" dirty="0">
                <a:latin typeface="DejaVu Sans"/>
                <a:cs typeface="DejaVu Sans"/>
              </a:rPr>
              <a:t>culture </a:t>
            </a:r>
            <a:r>
              <a:rPr sz="3200" spc="-375" dirty="0">
                <a:latin typeface="DejaVu Sans"/>
                <a:cs typeface="DejaVu Sans"/>
              </a:rPr>
              <a:t>and </a:t>
            </a:r>
            <a:r>
              <a:rPr sz="3200" spc="-450" dirty="0">
                <a:latin typeface="DejaVu Sans"/>
                <a:cs typeface="DejaVu Sans"/>
              </a:rPr>
              <a:t>manage</a:t>
            </a:r>
            <a:r>
              <a:rPr sz="3200" spc="-50" dirty="0">
                <a:latin typeface="DejaVu Sans"/>
                <a:cs typeface="DejaVu Sans"/>
              </a:rPr>
              <a:t> </a:t>
            </a:r>
            <a:r>
              <a:rPr sz="3200" spc="-345" dirty="0">
                <a:latin typeface="DejaVu Sans"/>
                <a:cs typeface="DejaVu Sans"/>
              </a:rPr>
              <a:t>accordingly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1025" dirty="0"/>
              <a:t>Case</a:t>
            </a:r>
            <a:r>
              <a:rPr sz="7200" spc="-775" dirty="0"/>
              <a:t> </a:t>
            </a:r>
            <a:r>
              <a:rPr sz="7200" spc="-935" dirty="0"/>
              <a:t>4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580" y="1813686"/>
            <a:ext cx="9773920" cy="364680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04139" marR="5080">
              <a:lnSpc>
                <a:spcPts val="3020"/>
              </a:lnSpc>
              <a:spcBef>
                <a:spcPts val="480"/>
              </a:spcBef>
            </a:pPr>
            <a:r>
              <a:rPr sz="2800" spc="-365" dirty="0">
                <a:latin typeface="DejaVu Sans"/>
                <a:cs typeface="DejaVu Sans"/>
              </a:rPr>
              <a:t>20 </a:t>
            </a:r>
            <a:r>
              <a:rPr sz="2800" spc="-275" dirty="0">
                <a:latin typeface="DejaVu Sans"/>
                <a:cs typeface="DejaVu Sans"/>
              </a:rPr>
              <a:t>year-old </a:t>
            </a:r>
            <a:r>
              <a:rPr sz="2800" spc="-335" dirty="0">
                <a:latin typeface="DejaVu Sans"/>
                <a:cs typeface="DejaVu Sans"/>
              </a:rPr>
              <a:t>male </a:t>
            </a:r>
            <a:r>
              <a:rPr sz="2800" spc="-295" dirty="0">
                <a:latin typeface="DejaVu Sans"/>
                <a:cs typeface="DejaVu Sans"/>
              </a:rPr>
              <a:t>present </a:t>
            </a:r>
            <a:r>
              <a:rPr sz="2800" spc="-225" dirty="0">
                <a:latin typeface="DejaVu Sans"/>
                <a:cs typeface="DejaVu Sans"/>
              </a:rPr>
              <a:t>with </a:t>
            </a:r>
            <a:r>
              <a:rPr sz="2800" spc="-305" dirty="0">
                <a:latin typeface="DejaVu Sans"/>
                <a:cs typeface="DejaVu Sans"/>
              </a:rPr>
              <a:t>dysuria </a:t>
            </a:r>
            <a:r>
              <a:rPr sz="2800" spc="-190" dirty="0">
                <a:latin typeface="DejaVu Sans"/>
                <a:cs typeface="DejaVu Sans"/>
              </a:rPr>
              <a:t>of </a:t>
            </a:r>
            <a:r>
              <a:rPr sz="2800" spc="-245" dirty="0">
                <a:latin typeface="DejaVu Sans"/>
                <a:cs typeface="DejaVu Sans"/>
              </a:rPr>
              <a:t>two </a:t>
            </a:r>
            <a:r>
              <a:rPr sz="2800" spc="-385" dirty="0">
                <a:latin typeface="DejaVu Sans"/>
                <a:cs typeface="DejaVu Sans"/>
              </a:rPr>
              <a:t>days </a:t>
            </a:r>
            <a:r>
              <a:rPr sz="2800" spc="-260" dirty="0">
                <a:latin typeface="DejaVu Sans"/>
                <a:cs typeface="DejaVu Sans"/>
              </a:rPr>
              <a:t>duration. </a:t>
            </a:r>
            <a:r>
              <a:rPr sz="2800" spc="-350" dirty="0">
                <a:latin typeface="DejaVu Sans"/>
                <a:cs typeface="DejaVu Sans"/>
              </a:rPr>
              <a:t>He </a:t>
            </a:r>
            <a:r>
              <a:rPr sz="2800" spc="-355" dirty="0">
                <a:latin typeface="DejaVu Sans"/>
                <a:cs typeface="DejaVu Sans"/>
              </a:rPr>
              <a:t>has  </a:t>
            </a:r>
            <a:r>
              <a:rPr sz="2800" spc="-275" dirty="0">
                <a:latin typeface="DejaVu Sans"/>
                <a:cs typeface="DejaVu Sans"/>
              </a:rPr>
              <a:t>no </a:t>
            </a:r>
            <a:r>
              <a:rPr sz="2800" spc="-300" dirty="0">
                <a:latin typeface="DejaVu Sans"/>
                <a:cs typeface="DejaVu Sans"/>
              </a:rPr>
              <a:t>fever </a:t>
            </a:r>
            <a:r>
              <a:rPr sz="2800" spc="-210" dirty="0">
                <a:latin typeface="DejaVu Sans"/>
                <a:cs typeface="DejaVu Sans"/>
              </a:rPr>
              <a:t>or </a:t>
            </a:r>
            <a:r>
              <a:rPr sz="2800" spc="-305" dirty="0">
                <a:latin typeface="DejaVu Sans"/>
                <a:cs typeface="DejaVu Sans"/>
              </a:rPr>
              <a:t>abdominal </a:t>
            </a:r>
            <a:r>
              <a:rPr sz="2800" spc="-270" dirty="0">
                <a:latin typeface="DejaVu Sans"/>
                <a:cs typeface="DejaVu Sans"/>
              </a:rPr>
              <a:t>pain. </a:t>
            </a:r>
            <a:r>
              <a:rPr sz="2800" spc="-245" dirty="0">
                <a:latin typeface="DejaVu Sans"/>
                <a:cs typeface="DejaVu Sans"/>
              </a:rPr>
              <a:t>Urine </a:t>
            </a:r>
            <a:r>
              <a:rPr sz="2800" spc="-320" dirty="0">
                <a:latin typeface="DejaVu Sans"/>
                <a:cs typeface="DejaVu Sans"/>
              </a:rPr>
              <a:t>microscopy</a:t>
            </a:r>
            <a:r>
              <a:rPr sz="2800" spc="-120" dirty="0">
                <a:latin typeface="DejaVu Sans"/>
                <a:cs typeface="DejaVu Sans"/>
              </a:rPr>
              <a:t> </a:t>
            </a:r>
            <a:r>
              <a:rPr sz="2800" spc="-305" dirty="0">
                <a:latin typeface="DejaVu Sans"/>
                <a:cs typeface="DejaVu Sans"/>
              </a:rPr>
              <a:t>shows:</a:t>
            </a:r>
            <a:endParaRPr sz="2800">
              <a:latin typeface="DejaVu Sans"/>
              <a:cs typeface="DejaVu Sans"/>
            </a:endParaRPr>
          </a:p>
          <a:p>
            <a:pPr marL="184785">
              <a:lnSpc>
                <a:spcPct val="100000"/>
              </a:lnSpc>
              <a:spcBef>
                <a:spcPts val="1030"/>
              </a:spcBef>
            </a:pPr>
            <a:r>
              <a:rPr sz="2800" spc="-385" dirty="0">
                <a:latin typeface="DejaVu Sans"/>
                <a:cs typeface="DejaVu Sans"/>
              </a:rPr>
              <a:t>WBC </a:t>
            </a:r>
            <a:r>
              <a:rPr sz="2800" spc="-365" dirty="0">
                <a:latin typeface="DejaVu Sans"/>
                <a:cs typeface="DejaVu Sans"/>
              </a:rPr>
              <a:t>20 </a:t>
            </a:r>
            <a:r>
              <a:rPr sz="2800" spc="-195" dirty="0">
                <a:latin typeface="DejaVu Sans"/>
                <a:cs typeface="DejaVu Sans"/>
              </a:rPr>
              <a:t>, </a:t>
            </a:r>
            <a:r>
              <a:rPr sz="2800" spc="-430" dirty="0">
                <a:latin typeface="DejaVu Sans"/>
                <a:cs typeface="DejaVu Sans"/>
              </a:rPr>
              <a:t>RBC </a:t>
            </a:r>
            <a:r>
              <a:rPr sz="2800" spc="-275" dirty="0">
                <a:latin typeface="DejaVu Sans"/>
                <a:cs typeface="DejaVu Sans"/>
              </a:rPr>
              <a:t>4. </a:t>
            </a:r>
            <a:r>
              <a:rPr sz="2800" spc="-290" dirty="0">
                <a:latin typeface="DejaVu Sans"/>
                <a:cs typeface="DejaVu Sans"/>
              </a:rPr>
              <a:t>What </a:t>
            </a:r>
            <a:r>
              <a:rPr sz="2800" spc="-254" dirty="0">
                <a:latin typeface="DejaVu Sans"/>
                <a:cs typeface="DejaVu Sans"/>
              </a:rPr>
              <a:t>is </a:t>
            </a:r>
            <a:r>
              <a:rPr sz="2800" spc="-325" dirty="0">
                <a:latin typeface="DejaVu Sans"/>
                <a:cs typeface="DejaVu Sans"/>
              </a:rPr>
              <a:t>most </a:t>
            </a:r>
            <a:r>
              <a:rPr sz="2800" spc="-280" dirty="0">
                <a:latin typeface="DejaVu Sans"/>
                <a:cs typeface="DejaVu Sans"/>
              </a:rPr>
              <a:t>appropriate</a:t>
            </a:r>
            <a:r>
              <a:rPr sz="2800" spc="-175" dirty="0">
                <a:latin typeface="DejaVu Sans"/>
                <a:cs typeface="DejaVu Sans"/>
              </a:rPr>
              <a:t> </a:t>
            </a:r>
            <a:r>
              <a:rPr sz="2800" spc="-355" dirty="0">
                <a:latin typeface="DejaVu Sans"/>
                <a:cs typeface="DejaVu Sans"/>
              </a:rPr>
              <a:t>management:</a:t>
            </a:r>
            <a:endParaRPr sz="2800">
              <a:latin typeface="DejaVu Sans"/>
              <a:cs typeface="DejaVu Sans"/>
            </a:endParaRPr>
          </a:p>
          <a:p>
            <a:pPr marL="527685" indent="-515620">
              <a:lnSpc>
                <a:spcPct val="100000"/>
              </a:lnSpc>
              <a:spcBef>
                <a:spcPts val="1065"/>
              </a:spcBef>
              <a:buClr>
                <a:srgbClr val="E38312"/>
              </a:buClr>
              <a:buAutoNum type="alphaUcPeriod"/>
              <a:tabLst>
                <a:tab pos="527685" algn="l"/>
                <a:tab pos="528320" algn="l"/>
              </a:tabLst>
            </a:pPr>
            <a:r>
              <a:rPr sz="2800" spc="-340" dirty="0">
                <a:latin typeface="DejaVu Sans"/>
                <a:cs typeface="DejaVu Sans"/>
              </a:rPr>
              <a:t>Do </a:t>
            </a:r>
            <a:r>
              <a:rPr sz="2800" spc="-345" dirty="0">
                <a:latin typeface="DejaVu Sans"/>
                <a:cs typeface="DejaVu Sans"/>
              </a:rPr>
              <a:t>sexual </a:t>
            </a:r>
            <a:r>
              <a:rPr sz="2800" spc="-285" dirty="0">
                <a:latin typeface="DejaVu Sans"/>
                <a:cs typeface="DejaVu Sans"/>
              </a:rPr>
              <a:t>transmitted </a:t>
            </a:r>
            <a:r>
              <a:rPr sz="2800" spc="-245" dirty="0">
                <a:latin typeface="DejaVu Sans"/>
                <a:cs typeface="DejaVu Sans"/>
              </a:rPr>
              <a:t>infection</a:t>
            </a:r>
            <a:r>
              <a:rPr sz="2800" spc="-10" dirty="0">
                <a:latin typeface="DejaVu Sans"/>
                <a:cs typeface="DejaVu Sans"/>
              </a:rPr>
              <a:t> </a:t>
            </a:r>
            <a:r>
              <a:rPr sz="2800" spc="-320" dirty="0">
                <a:latin typeface="DejaVu Sans"/>
                <a:cs typeface="DejaVu Sans"/>
              </a:rPr>
              <a:t>screening</a:t>
            </a:r>
            <a:endParaRPr sz="2800">
              <a:latin typeface="DejaVu Sans"/>
              <a:cs typeface="DejaVu Sans"/>
            </a:endParaRPr>
          </a:p>
          <a:p>
            <a:pPr marL="527685" indent="-515620">
              <a:lnSpc>
                <a:spcPct val="100000"/>
              </a:lnSpc>
              <a:spcBef>
                <a:spcPts val="1060"/>
              </a:spcBef>
              <a:buClr>
                <a:srgbClr val="E38312"/>
              </a:buClr>
              <a:buAutoNum type="alphaUcPeriod"/>
              <a:tabLst>
                <a:tab pos="527685" algn="l"/>
                <a:tab pos="528320" algn="l"/>
              </a:tabLst>
            </a:pPr>
            <a:r>
              <a:rPr sz="2800" spc="-335" dirty="0">
                <a:latin typeface="DejaVu Sans"/>
                <a:cs typeface="DejaVu Sans"/>
              </a:rPr>
              <a:t>Request </a:t>
            </a:r>
            <a:r>
              <a:rPr sz="2800" spc="-204" dirty="0">
                <a:latin typeface="DejaVu Sans"/>
                <a:cs typeface="DejaVu Sans"/>
              </a:rPr>
              <a:t>for</a:t>
            </a:r>
            <a:r>
              <a:rPr sz="2800" spc="-160" dirty="0">
                <a:latin typeface="DejaVu Sans"/>
                <a:cs typeface="DejaVu Sans"/>
              </a:rPr>
              <a:t> </a:t>
            </a:r>
            <a:r>
              <a:rPr sz="2800" spc="-280" dirty="0">
                <a:latin typeface="DejaVu Sans"/>
                <a:cs typeface="DejaVu Sans"/>
              </a:rPr>
              <a:t>ultrasound</a:t>
            </a:r>
            <a:endParaRPr sz="2800">
              <a:latin typeface="DejaVu Sans"/>
              <a:cs typeface="DejaVu Sans"/>
            </a:endParaRPr>
          </a:p>
          <a:p>
            <a:pPr marL="527685" indent="-515620">
              <a:lnSpc>
                <a:spcPct val="100000"/>
              </a:lnSpc>
              <a:spcBef>
                <a:spcPts val="1070"/>
              </a:spcBef>
              <a:buClr>
                <a:srgbClr val="E38312"/>
              </a:buClr>
              <a:buAutoNum type="alphaUcPeriod"/>
              <a:tabLst>
                <a:tab pos="527685" algn="l"/>
                <a:tab pos="528320" algn="l"/>
              </a:tabLst>
            </a:pPr>
            <a:r>
              <a:rPr sz="2800" spc="-365" dirty="0">
                <a:latin typeface="DejaVu Sans"/>
                <a:cs typeface="DejaVu Sans"/>
              </a:rPr>
              <a:t>Send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260" dirty="0">
                <a:latin typeface="DejaVu Sans"/>
                <a:cs typeface="DejaVu Sans"/>
              </a:rPr>
              <a:t>urine </a:t>
            </a:r>
            <a:r>
              <a:rPr sz="2800" spc="-265" dirty="0">
                <a:latin typeface="DejaVu Sans"/>
                <a:cs typeface="DejaVu Sans"/>
              </a:rPr>
              <a:t>culture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270" dirty="0">
                <a:latin typeface="DejaVu Sans"/>
                <a:cs typeface="DejaVu Sans"/>
              </a:rPr>
              <a:t>sensitivity </a:t>
            </a:r>
            <a:r>
              <a:rPr sz="2800" spc="-335" dirty="0">
                <a:latin typeface="DejaVu Sans"/>
                <a:cs typeface="DejaVu Sans"/>
              </a:rPr>
              <a:t>and </a:t>
            </a:r>
            <a:r>
              <a:rPr sz="2800" spc="-285" dirty="0">
                <a:latin typeface="DejaVu Sans"/>
                <a:cs typeface="DejaVu Sans"/>
              </a:rPr>
              <a:t>Start</a:t>
            </a:r>
            <a:r>
              <a:rPr sz="2800" spc="-55" dirty="0">
                <a:latin typeface="DejaVu Sans"/>
                <a:cs typeface="DejaVu Sans"/>
              </a:rPr>
              <a:t> </a:t>
            </a:r>
            <a:r>
              <a:rPr sz="2800" spc="-250" dirty="0">
                <a:latin typeface="DejaVu Sans"/>
                <a:cs typeface="DejaVu Sans"/>
              </a:rPr>
              <a:t>antibiotics</a:t>
            </a:r>
            <a:endParaRPr sz="2800">
              <a:latin typeface="DejaVu Sans"/>
              <a:cs typeface="DejaVu Sans"/>
            </a:endParaRPr>
          </a:p>
          <a:p>
            <a:pPr marL="527685" indent="-515620">
              <a:lnSpc>
                <a:spcPct val="100000"/>
              </a:lnSpc>
              <a:spcBef>
                <a:spcPts val="1065"/>
              </a:spcBef>
              <a:buClr>
                <a:srgbClr val="E38312"/>
              </a:buClr>
              <a:buAutoNum type="alphaUcPeriod"/>
              <a:tabLst>
                <a:tab pos="527685" algn="l"/>
                <a:tab pos="528320" algn="l"/>
              </a:tabLst>
            </a:pPr>
            <a:r>
              <a:rPr sz="2800" spc="-285" dirty="0">
                <a:latin typeface="DejaVu Sans"/>
                <a:cs typeface="DejaVu Sans"/>
              </a:rPr>
              <a:t>Start </a:t>
            </a:r>
            <a:r>
              <a:rPr sz="2800" spc="-250" dirty="0">
                <a:latin typeface="DejaVu Sans"/>
                <a:cs typeface="DejaVu Sans"/>
              </a:rPr>
              <a:t>antibiotics </a:t>
            </a:r>
            <a:r>
              <a:rPr sz="2800" spc="-335" dirty="0">
                <a:latin typeface="DejaVu Sans"/>
                <a:cs typeface="DejaVu Sans"/>
              </a:rPr>
              <a:t>and </a:t>
            </a:r>
            <a:r>
              <a:rPr sz="2800" spc="-295" dirty="0">
                <a:latin typeface="DejaVu Sans"/>
                <a:cs typeface="DejaVu Sans"/>
              </a:rPr>
              <a:t>repeat </a:t>
            </a:r>
            <a:r>
              <a:rPr sz="2800" spc="-260" dirty="0">
                <a:latin typeface="DejaVu Sans"/>
                <a:cs typeface="DejaVu Sans"/>
              </a:rPr>
              <a:t>urine </a:t>
            </a:r>
            <a:r>
              <a:rPr sz="2800" spc="-315" dirty="0">
                <a:latin typeface="DejaVu Sans"/>
                <a:cs typeface="DejaVu Sans"/>
              </a:rPr>
              <a:t>microcopy </a:t>
            </a:r>
            <a:r>
              <a:rPr sz="2800" spc="-245" dirty="0">
                <a:latin typeface="DejaVu Sans"/>
                <a:cs typeface="DejaVu Sans"/>
              </a:rPr>
              <a:t>after </a:t>
            </a:r>
            <a:r>
              <a:rPr sz="2800" spc="-300" dirty="0">
                <a:latin typeface="DejaVu Sans"/>
                <a:cs typeface="DejaVu Sans"/>
              </a:rPr>
              <a:t>one</a:t>
            </a:r>
            <a:r>
              <a:rPr sz="2800" spc="10" dirty="0">
                <a:latin typeface="DejaVu Sans"/>
                <a:cs typeface="DejaVu Sans"/>
              </a:rPr>
              <a:t> </a:t>
            </a:r>
            <a:r>
              <a:rPr sz="2800" spc="-335" dirty="0">
                <a:latin typeface="DejaVu Sans"/>
                <a:cs typeface="DejaVu Sans"/>
              </a:rPr>
              <a:t>week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1025" dirty="0"/>
              <a:t>Case</a:t>
            </a:r>
            <a:r>
              <a:rPr sz="7200" spc="-775" dirty="0"/>
              <a:t> </a:t>
            </a:r>
            <a:r>
              <a:rPr sz="7200" spc="-935" dirty="0"/>
              <a:t>4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1097280" y="1845564"/>
            <a:ext cx="10058400" cy="2804160"/>
          </a:xfrm>
          <a:prstGeom prst="rect">
            <a:avLst/>
          </a:prstGeom>
          <a:ln w="15240">
            <a:solidFill>
              <a:srgbClr val="BC5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ts val="4025"/>
              </a:lnSpc>
            </a:pPr>
            <a:r>
              <a:rPr sz="3600" spc="-370" dirty="0">
                <a:latin typeface="DejaVu Sans"/>
                <a:cs typeface="DejaVu Sans"/>
              </a:rPr>
              <a:t>Answer:</a:t>
            </a:r>
            <a:endParaRPr sz="3600">
              <a:latin typeface="DejaVu Sans"/>
              <a:cs typeface="DejaVu Sans"/>
            </a:endParaRPr>
          </a:p>
          <a:p>
            <a:pPr marL="91440" marR="1061720" indent="12065">
              <a:lnSpc>
                <a:spcPts val="3890"/>
              </a:lnSpc>
              <a:spcBef>
                <a:spcPts val="1445"/>
              </a:spcBef>
            </a:pPr>
            <a:r>
              <a:rPr sz="3600" spc="-420" dirty="0">
                <a:latin typeface="DejaVu Sans"/>
                <a:cs typeface="DejaVu Sans"/>
              </a:rPr>
              <a:t>C. </a:t>
            </a:r>
            <a:r>
              <a:rPr sz="3600" spc="-465" dirty="0">
                <a:latin typeface="DejaVu Sans"/>
                <a:cs typeface="DejaVu Sans"/>
              </a:rPr>
              <a:t>Send </a:t>
            </a:r>
            <a:r>
              <a:rPr sz="3600" spc="-260" dirty="0">
                <a:latin typeface="DejaVu Sans"/>
                <a:cs typeface="DejaVu Sans"/>
              </a:rPr>
              <a:t>for </a:t>
            </a:r>
            <a:r>
              <a:rPr sz="3600" spc="-325" dirty="0">
                <a:latin typeface="DejaVu Sans"/>
                <a:cs typeface="DejaVu Sans"/>
              </a:rPr>
              <a:t>urine </a:t>
            </a:r>
            <a:r>
              <a:rPr sz="3600" spc="-330" dirty="0">
                <a:latin typeface="DejaVu Sans"/>
                <a:cs typeface="DejaVu Sans"/>
              </a:rPr>
              <a:t>culture </a:t>
            </a:r>
            <a:r>
              <a:rPr sz="3600" spc="-260" dirty="0">
                <a:latin typeface="DejaVu Sans"/>
                <a:cs typeface="DejaVu Sans"/>
              </a:rPr>
              <a:t>for </a:t>
            </a:r>
            <a:r>
              <a:rPr sz="3600" spc="-340" dirty="0">
                <a:latin typeface="DejaVu Sans"/>
                <a:cs typeface="DejaVu Sans"/>
              </a:rPr>
              <a:t>sensitivity </a:t>
            </a:r>
            <a:r>
              <a:rPr sz="3600" spc="-425" dirty="0">
                <a:latin typeface="DejaVu Sans"/>
                <a:cs typeface="DejaVu Sans"/>
              </a:rPr>
              <a:t>and </a:t>
            </a:r>
            <a:r>
              <a:rPr sz="3600" spc="-365" dirty="0">
                <a:latin typeface="DejaVu Sans"/>
                <a:cs typeface="DejaVu Sans"/>
              </a:rPr>
              <a:t>Start  </a:t>
            </a:r>
            <a:r>
              <a:rPr sz="3600" spc="-315" dirty="0">
                <a:latin typeface="DejaVu Sans"/>
                <a:cs typeface="DejaVu Sans"/>
              </a:rPr>
              <a:t>antibiotics</a:t>
            </a:r>
            <a:endParaRPr sz="3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1025" dirty="0"/>
              <a:t>Case</a:t>
            </a:r>
            <a:r>
              <a:rPr sz="7200" spc="-775" dirty="0"/>
              <a:t> </a:t>
            </a:r>
            <a:r>
              <a:rPr sz="7200" spc="-935" dirty="0"/>
              <a:t>5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1097280" y="1845564"/>
            <a:ext cx="10058400" cy="4023360"/>
          </a:xfrm>
          <a:custGeom>
            <a:avLst/>
            <a:gdLst/>
            <a:ahLst/>
            <a:cxnLst/>
            <a:rect l="l" t="t" r="r" b="b"/>
            <a:pathLst>
              <a:path w="10058400" h="4023360">
                <a:moveTo>
                  <a:pt x="0" y="4023360"/>
                </a:moveTo>
                <a:lnTo>
                  <a:pt x="10058400" y="4023360"/>
                </a:lnTo>
                <a:lnTo>
                  <a:pt x="10058400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15240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324" y="1813686"/>
            <a:ext cx="9977120" cy="29286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365" dirty="0">
                <a:latin typeface="DejaVu Sans"/>
                <a:cs typeface="DejaVu Sans"/>
              </a:rPr>
              <a:t>28 </a:t>
            </a:r>
            <a:r>
              <a:rPr sz="2800" spc="-275" dirty="0">
                <a:latin typeface="DejaVu Sans"/>
                <a:cs typeface="DejaVu Sans"/>
              </a:rPr>
              <a:t>year-old </a:t>
            </a:r>
            <a:r>
              <a:rPr sz="2800" spc="-295" dirty="0">
                <a:latin typeface="DejaVu Sans"/>
                <a:cs typeface="DejaVu Sans"/>
              </a:rPr>
              <a:t>non-pregnant </a:t>
            </a:r>
            <a:r>
              <a:rPr sz="2800" spc="-340" dirty="0">
                <a:latin typeface="DejaVu Sans"/>
                <a:cs typeface="DejaVu Sans"/>
              </a:rPr>
              <a:t>women </a:t>
            </a:r>
            <a:r>
              <a:rPr sz="2800" spc="-305" dirty="0">
                <a:latin typeface="DejaVu Sans"/>
                <a:cs typeface="DejaVu Sans"/>
              </a:rPr>
              <a:t>presents </a:t>
            </a:r>
            <a:r>
              <a:rPr sz="2800" spc="-225" dirty="0">
                <a:latin typeface="DejaVu Sans"/>
                <a:cs typeface="DejaVu Sans"/>
              </a:rPr>
              <a:t>with </a:t>
            </a:r>
            <a:r>
              <a:rPr sz="2800" spc="-305" dirty="0">
                <a:latin typeface="DejaVu Sans"/>
                <a:cs typeface="DejaVu Sans"/>
              </a:rPr>
              <a:t>dysuria </a:t>
            </a:r>
            <a:r>
              <a:rPr sz="2800" spc="-335" dirty="0">
                <a:latin typeface="DejaVu Sans"/>
                <a:cs typeface="DejaVu Sans"/>
              </a:rPr>
              <a:t>and </a:t>
            </a:r>
            <a:r>
              <a:rPr sz="2800" spc="-245" dirty="0">
                <a:latin typeface="DejaVu Sans"/>
                <a:cs typeface="DejaVu Sans"/>
              </a:rPr>
              <a:t>lower  </a:t>
            </a:r>
            <a:r>
              <a:rPr sz="2800" spc="-305" dirty="0">
                <a:latin typeface="DejaVu Sans"/>
                <a:cs typeface="DejaVu Sans"/>
              </a:rPr>
              <a:t>abdominal </a:t>
            </a:r>
            <a:r>
              <a:rPr sz="2800" spc="-290" dirty="0">
                <a:latin typeface="DejaVu Sans"/>
                <a:cs typeface="DejaVu Sans"/>
              </a:rPr>
              <a:t>pain </a:t>
            </a:r>
            <a:r>
              <a:rPr sz="2800" spc="-210" dirty="0">
                <a:latin typeface="DejaVu Sans"/>
                <a:cs typeface="DejaVu Sans"/>
              </a:rPr>
              <a:t>for </a:t>
            </a:r>
            <a:r>
              <a:rPr sz="2800" spc="-270" dirty="0">
                <a:latin typeface="DejaVu Sans"/>
                <a:cs typeface="DejaVu Sans"/>
              </a:rPr>
              <a:t>the last </a:t>
            </a:r>
            <a:r>
              <a:rPr sz="2800" spc="-365" dirty="0">
                <a:latin typeface="DejaVu Sans"/>
                <a:cs typeface="DejaVu Sans"/>
              </a:rPr>
              <a:t>3 </a:t>
            </a:r>
            <a:r>
              <a:rPr sz="2800" spc="-345" dirty="0">
                <a:latin typeface="DejaVu Sans"/>
                <a:cs typeface="DejaVu Sans"/>
              </a:rPr>
              <a:t>days. </a:t>
            </a:r>
            <a:r>
              <a:rPr sz="2800" spc="-245" dirty="0">
                <a:latin typeface="DejaVu Sans"/>
                <a:cs typeface="DejaVu Sans"/>
              </a:rPr>
              <a:t>Urine </a:t>
            </a:r>
            <a:r>
              <a:rPr sz="2800" spc="-320" dirty="0">
                <a:latin typeface="DejaVu Sans"/>
                <a:cs typeface="DejaVu Sans"/>
              </a:rPr>
              <a:t>microscopy </a:t>
            </a:r>
            <a:r>
              <a:rPr sz="2800" spc="-305" dirty="0">
                <a:latin typeface="DejaVu Sans"/>
                <a:cs typeface="DejaVu Sans"/>
              </a:rPr>
              <a:t>shows: </a:t>
            </a:r>
            <a:r>
              <a:rPr sz="2800" spc="-385" dirty="0">
                <a:latin typeface="DejaVu Sans"/>
                <a:cs typeface="DejaVu Sans"/>
              </a:rPr>
              <a:t>WBC </a:t>
            </a:r>
            <a:r>
              <a:rPr sz="2800" spc="-310" dirty="0">
                <a:latin typeface="DejaVu Sans"/>
                <a:cs typeface="DejaVu Sans"/>
              </a:rPr>
              <a:t>40,  </a:t>
            </a:r>
            <a:r>
              <a:rPr sz="2800" spc="-380" dirty="0">
                <a:latin typeface="DejaVu Sans"/>
                <a:cs typeface="DejaVu Sans"/>
              </a:rPr>
              <a:t>RBS: </a:t>
            </a:r>
            <a:r>
              <a:rPr sz="2800" spc="-365" dirty="0">
                <a:latin typeface="DejaVu Sans"/>
                <a:cs typeface="DejaVu Sans"/>
              </a:rPr>
              <a:t>2 </a:t>
            </a:r>
            <a:r>
              <a:rPr sz="2800" spc="-185" dirty="0">
                <a:latin typeface="DejaVu Sans"/>
                <a:cs typeface="DejaVu Sans"/>
              </a:rPr>
              <a:t>. </a:t>
            </a:r>
            <a:r>
              <a:rPr sz="2800" spc="-290" dirty="0">
                <a:latin typeface="DejaVu Sans"/>
                <a:cs typeface="DejaVu Sans"/>
              </a:rPr>
              <a:t>what </a:t>
            </a:r>
            <a:r>
              <a:rPr sz="2800" spc="-265" dirty="0">
                <a:latin typeface="DejaVu Sans"/>
                <a:cs typeface="DejaVu Sans"/>
              </a:rPr>
              <a:t>the </a:t>
            </a:r>
            <a:r>
              <a:rPr sz="2800" spc="-254" dirty="0">
                <a:latin typeface="DejaVu Sans"/>
                <a:cs typeface="DejaVu Sans"/>
              </a:rPr>
              <a:t>is </a:t>
            </a:r>
            <a:r>
              <a:rPr sz="2800" spc="-265" dirty="0">
                <a:latin typeface="DejaVu Sans"/>
                <a:cs typeface="DejaVu Sans"/>
              </a:rPr>
              <a:t>the </a:t>
            </a:r>
            <a:r>
              <a:rPr sz="2800" spc="-305" dirty="0">
                <a:latin typeface="DejaVu Sans"/>
                <a:cs typeface="DejaVu Sans"/>
              </a:rPr>
              <a:t>best </a:t>
            </a:r>
            <a:r>
              <a:rPr sz="2800" spc="-254" dirty="0">
                <a:latin typeface="DejaVu Sans"/>
                <a:cs typeface="DejaVu Sans"/>
              </a:rPr>
              <a:t>antibiotics </a:t>
            </a:r>
            <a:r>
              <a:rPr sz="2800" spc="-204" dirty="0">
                <a:latin typeface="DejaVu Sans"/>
                <a:cs typeface="DejaVu Sans"/>
              </a:rPr>
              <a:t>for </a:t>
            </a:r>
            <a:r>
              <a:rPr sz="2800" spc="-245" dirty="0">
                <a:latin typeface="DejaVu Sans"/>
                <a:cs typeface="DejaVu Sans"/>
              </a:rPr>
              <a:t>this</a:t>
            </a:r>
            <a:r>
              <a:rPr sz="2800" spc="55" dirty="0">
                <a:latin typeface="DejaVu Sans"/>
                <a:cs typeface="DejaVu Sans"/>
              </a:rPr>
              <a:t> </a:t>
            </a:r>
            <a:r>
              <a:rPr sz="2800" spc="-265" dirty="0">
                <a:latin typeface="DejaVu Sans"/>
                <a:cs typeface="DejaVu Sans"/>
              </a:rPr>
              <a:t>patiatent:</a:t>
            </a:r>
            <a:endParaRPr sz="2800">
              <a:latin typeface="DejaVu Sans"/>
              <a:cs typeface="DejaVu Sans"/>
            </a:endParaRPr>
          </a:p>
          <a:p>
            <a:pPr marL="728345" indent="-515620">
              <a:lnSpc>
                <a:spcPct val="100000"/>
              </a:lnSpc>
              <a:spcBef>
                <a:spcPts val="70"/>
              </a:spcBef>
              <a:buClr>
                <a:srgbClr val="E38312"/>
              </a:buClr>
              <a:buAutoNum type="alphaUcPeriod"/>
              <a:tabLst>
                <a:tab pos="728345" algn="l"/>
                <a:tab pos="728980" algn="l"/>
              </a:tabLst>
            </a:pPr>
            <a:r>
              <a:rPr sz="2600" spc="-245" dirty="0">
                <a:latin typeface="DejaVu Sans"/>
                <a:cs typeface="DejaVu Sans"/>
              </a:rPr>
              <a:t>Amoxicillin </a:t>
            </a:r>
            <a:r>
              <a:rPr sz="2600" spc="-335" dirty="0">
                <a:latin typeface="DejaVu Sans"/>
                <a:cs typeface="DejaVu Sans"/>
              </a:rPr>
              <a:t>500 </a:t>
            </a:r>
            <a:r>
              <a:rPr sz="2600" spc="-440" dirty="0">
                <a:latin typeface="DejaVu Sans"/>
                <a:cs typeface="DejaVu Sans"/>
              </a:rPr>
              <a:t>mg </a:t>
            </a:r>
            <a:r>
              <a:rPr sz="2600" spc="-185" dirty="0">
                <a:latin typeface="DejaVu Sans"/>
                <a:cs typeface="DejaVu Sans"/>
              </a:rPr>
              <a:t>tid </a:t>
            </a:r>
            <a:r>
              <a:rPr sz="2600" spc="-335" dirty="0">
                <a:latin typeface="DejaVu Sans"/>
                <a:cs typeface="DejaVu Sans"/>
              </a:rPr>
              <a:t>3</a:t>
            </a:r>
            <a:r>
              <a:rPr sz="2600" spc="-445" dirty="0">
                <a:latin typeface="DejaVu Sans"/>
                <a:cs typeface="DejaVu Sans"/>
              </a:rPr>
              <a:t> </a:t>
            </a:r>
            <a:r>
              <a:rPr sz="2600" spc="-355" dirty="0">
                <a:latin typeface="DejaVu Sans"/>
                <a:cs typeface="DejaVu Sans"/>
              </a:rPr>
              <a:t>days</a:t>
            </a:r>
            <a:endParaRPr sz="2600">
              <a:latin typeface="DejaVu Sans"/>
              <a:cs typeface="DejaVu Sans"/>
            </a:endParaRPr>
          </a:p>
          <a:p>
            <a:pPr marL="728345" indent="-515620">
              <a:lnSpc>
                <a:spcPct val="100000"/>
              </a:lnSpc>
              <a:spcBef>
                <a:spcPts val="285"/>
              </a:spcBef>
              <a:buClr>
                <a:srgbClr val="E38312"/>
              </a:buClr>
              <a:buAutoNum type="alphaUcPeriod"/>
              <a:tabLst>
                <a:tab pos="728345" algn="l"/>
                <a:tab pos="728980" algn="l"/>
              </a:tabLst>
            </a:pPr>
            <a:r>
              <a:rPr sz="2600" spc="-290" dirty="0">
                <a:latin typeface="DejaVu Sans"/>
                <a:cs typeface="DejaVu Sans"/>
              </a:rPr>
              <a:t>Augmentin </a:t>
            </a:r>
            <a:r>
              <a:rPr sz="2600" spc="-270" dirty="0">
                <a:latin typeface="DejaVu Sans"/>
                <a:cs typeface="DejaVu Sans"/>
              </a:rPr>
              <a:t>275/125 </a:t>
            </a:r>
            <a:r>
              <a:rPr sz="2600" spc="-185" dirty="0">
                <a:latin typeface="DejaVu Sans"/>
                <a:cs typeface="DejaVu Sans"/>
              </a:rPr>
              <a:t>tid</a:t>
            </a:r>
            <a:r>
              <a:rPr sz="2600" spc="-240" dirty="0">
                <a:latin typeface="DejaVu Sans"/>
                <a:cs typeface="DejaVu Sans"/>
              </a:rPr>
              <a:t> </a:t>
            </a:r>
            <a:r>
              <a:rPr sz="2600" spc="-350" dirty="0">
                <a:latin typeface="DejaVu Sans"/>
                <a:cs typeface="DejaVu Sans"/>
              </a:rPr>
              <a:t>7days</a:t>
            </a:r>
            <a:endParaRPr sz="2600">
              <a:latin typeface="DejaVu Sans"/>
              <a:cs typeface="DejaVu Sans"/>
            </a:endParaRPr>
          </a:p>
          <a:p>
            <a:pPr marL="728345" indent="-515620">
              <a:lnSpc>
                <a:spcPct val="100000"/>
              </a:lnSpc>
              <a:spcBef>
                <a:spcPts val="290"/>
              </a:spcBef>
              <a:buClr>
                <a:srgbClr val="E38312"/>
              </a:buClr>
              <a:buAutoNum type="alphaUcPeriod"/>
              <a:tabLst>
                <a:tab pos="728345" algn="l"/>
                <a:tab pos="728980" algn="l"/>
              </a:tabLst>
            </a:pPr>
            <a:r>
              <a:rPr sz="2600" spc="-275" dirty="0">
                <a:latin typeface="DejaVu Sans"/>
                <a:cs typeface="DejaVu Sans"/>
              </a:rPr>
              <a:t>Ceftriaxone </a:t>
            </a:r>
            <a:r>
              <a:rPr sz="2600" spc="-335" dirty="0">
                <a:latin typeface="DejaVu Sans"/>
                <a:cs typeface="DejaVu Sans"/>
              </a:rPr>
              <a:t>125 </a:t>
            </a:r>
            <a:r>
              <a:rPr sz="2600" spc="-440" dirty="0">
                <a:latin typeface="DejaVu Sans"/>
                <a:cs typeface="DejaVu Sans"/>
              </a:rPr>
              <a:t>mg </a:t>
            </a:r>
            <a:r>
              <a:rPr sz="2600" spc="-245" dirty="0">
                <a:latin typeface="DejaVu Sans"/>
                <a:cs typeface="DejaVu Sans"/>
              </a:rPr>
              <a:t>iv </a:t>
            </a:r>
            <a:r>
              <a:rPr sz="2600" spc="-270" dirty="0">
                <a:latin typeface="DejaVu Sans"/>
                <a:cs typeface="DejaVu Sans"/>
              </a:rPr>
              <a:t>single</a:t>
            </a:r>
            <a:r>
              <a:rPr sz="2600" spc="-385" dirty="0">
                <a:latin typeface="DejaVu Sans"/>
                <a:cs typeface="DejaVu Sans"/>
              </a:rPr>
              <a:t> </a:t>
            </a:r>
            <a:r>
              <a:rPr sz="2600" spc="-290" dirty="0">
                <a:latin typeface="DejaVu Sans"/>
                <a:cs typeface="DejaVu Sans"/>
              </a:rPr>
              <a:t>dose</a:t>
            </a:r>
            <a:endParaRPr sz="2600">
              <a:latin typeface="DejaVu Sans"/>
              <a:cs typeface="DejaVu Sans"/>
            </a:endParaRPr>
          </a:p>
          <a:p>
            <a:pPr marL="728345" indent="-515620">
              <a:lnSpc>
                <a:spcPct val="100000"/>
              </a:lnSpc>
              <a:spcBef>
                <a:spcPts val="290"/>
              </a:spcBef>
              <a:buClr>
                <a:srgbClr val="E38312"/>
              </a:buClr>
              <a:buAutoNum type="alphaUcPeriod"/>
              <a:tabLst>
                <a:tab pos="728345" algn="l"/>
                <a:tab pos="728980" algn="l"/>
              </a:tabLst>
            </a:pPr>
            <a:r>
              <a:rPr sz="2600" spc="-220" dirty="0">
                <a:latin typeface="DejaVu Sans"/>
                <a:cs typeface="DejaVu Sans"/>
              </a:rPr>
              <a:t>Nitrofurantoin </a:t>
            </a:r>
            <a:r>
              <a:rPr sz="2600" spc="-335" dirty="0">
                <a:latin typeface="DejaVu Sans"/>
                <a:cs typeface="DejaVu Sans"/>
              </a:rPr>
              <a:t>100 </a:t>
            </a:r>
            <a:r>
              <a:rPr sz="2600" spc="-440" dirty="0">
                <a:latin typeface="DejaVu Sans"/>
                <a:cs typeface="DejaVu Sans"/>
              </a:rPr>
              <a:t>mg </a:t>
            </a:r>
            <a:r>
              <a:rPr sz="2600" spc="-235" dirty="0">
                <a:latin typeface="DejaVu Sans"/>
                <a:cs typeface="DejaVu Sans"/>
              </a:rPr>
              <a:t>bid </a:t>
            </a:r>
            <a:r>
              <a:rPr sz="2600" spc="-335" dirty="0">
                <a:latin typeface="DejaVu Sans"/>
                <a:cs typeface="DejaVu Sans"/>
              </a:rPr>
              <a:t>3</a:t>
            </a:r>
            <a:r>
              <a:rPr sz="2600" spc="-450" dirty="0">
                <a:latin typeface="DejaVu Sans"/>
                <a:cs typeface="DejaVu Sans"/>
              </a:rPr>
              <a:t> </a:t>
            </a:r>
            <a:r>
              <a:rPr sz="2600" spc="-355" dirty="0">
                <a:latin typeface="DejaVu Sans"/>
                <a:cs typeface="DejaVu Sans"/>
              </a:rPr>
              <a:t>days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7111" y="1738883"/>
            <a:ext cx="10058400" cy="2266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7111" y="1738883"/>
            <a:ext cx="10058400" cy="226631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452120" rIns="0" bIns="0" rtlCol="0">
            <a:spAutoFit/>
          </a:bodyPr>
          <a:lstStyle/>
          <a:p>
            <a:pPr marL="953769">
              <a:lnSpc>
                <a:spcPct val="100000"/>
              </a:lnSpc>
              <a:spcBef>
                <a:spcPts val="3560"/>
              </a:spcBef>
            </a:pPr>
            <a:r>
              <a:rPr sz="7200" spc="-705" dirty="0"/>
              <a:t>Urinary </a:t>
            </a:r>
            <a:r>
              <a:rPr sz="7200" spc="-885" dirty="0"/>
              <a:t>Tract</a:t>
            </a:r>
            <a:r>
              <a:rPr sz="7200" spc="-1370" dirty="0"/>
              <a:t> </a:t>
            </a:r>
            <a:r>
              <a:rPr sz="7200" spc="-915" dirty="0"/>
              <a:t>Anatomy</a:t>
            </a:r>
            <a:endParaRPr sz="7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592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7200" spc="-1025" dirty="0"/>
              <a:t>Case</a:t>
            </a:r>
            <a:r>
              <a:rPr sz="7200" spc="-775" dirty="0"/>
              <a:t> </a:t>
            </a:r>
            <a:r>
              <a:rPr sz="7200" spc="-935" dirty="0"/>
              <a:t>5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1097280" y="1845564"/>
            <a:ext cx="10058400" cy="2585085"/>
          </a:xfrm>
          <a:prstGeom prst="rect">
            <a:avLst/>
          </a:prstGeom>
          <a:ln w="15240">
            <a:solidFill>
              <a:srgbClr val="BC5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395"/>
              </a:lnSpc>
            </a:pPr>
            <a:r>
              <a:rPr sz="2000" spc="-204" dirty="0">
                <a:latin typeface="DejaVu Sans"/>
                <a:cs typeface="DejaVu Sans"/>
              </a:rPr>
              <a:t>Answer:</a:t>
            </a:r>
            <a:endParaRPr sz="2000">
              <a:latin typeface="DejaVu Sans"/>
              <a:cs typeface="DejaVu Sans"/>
            </a:endParaRPr>
          </a:p>
          <a:p>
            <a:pPr marL="91440">
              <a:lnSpc>
                <a:spcPct val="100000"/>
              </a:lnSpc>
              <a:spcBef>
                <a:spcPts val="1055"/>
              </a:spcBef>
            </a:pPr>
            <a:r>
              <a:rPr sz="2600" spc="-315" dirty="0">
                <a:latin typeface="DejaVu Sans"/>
                <a:cs typeface="DejaVu Sans"/>
              </a:rPr>
              <a:t>D. </a:t>
            </a:r>
            <a:r>
              <a:rPr sz="2600" spc="-220" dirty="0">
                <a:latin typeface="DejaVu Sans"/>
                <a:cs typeface="DejaVu Sans"/>
              </a:rPr>
              <a:t>Nitrofurantoin </a:t>
            </a:r>
            <a:r>
              <a:rPr sz="2600" spc="-335" dirty="0">
                <a:latin typeface="DejaVu Sans"/>
                <a:cs typeface="DejaVu Sans"/>
              </a:rPr>
              <a:t>100 </a:t>
            </a:r>
            <a:r>
              <a:rPr sz="2600" spc="-440" dirty="0">
                <a:latin typeface="DejaVu Sans"/>
                <a:cs typeface="DejaVu Sans"/>
              </a:rPr>
              <a:t>mg </a:t>
            </a:r>
            <a:r>
              <a:rPr sz="2600" spc="-235" dirty="0">
                <a:latin typeface="DejaVu Sans"/>
                <a:cs typeface="DejaVu Sans"/>
              </a:rPr>
              <a:t>bid </a:t>
            </a:r>
            <a:r>
              <a:rPr sz="2600" spc="-335" dirty="0">
                <a:latin typeface="DejaVu Sans"/>
                <a:cs typeface="DejaVu Sans"/>
              </a:rPr>
              <a:t>3</a:t>
            </a:r>
            <a:r>
              <a:rPr sz="2600" spc="-360" dirty="0">
                <a:latin typeface="DejaVu Sans"/>
                <a:cs typeface="DejaVu Sans"/>
              </a:rPr>
              <a:t> </a:t>
            </a:r>
            <a:r>
              <a:rPr sz="2600" spc="-355" dirty="0">
                <a:latin typeface="DejaVu Sans"/>
                <a:cs typeface="DejaVu Sans"/>
              </a:rPr>
              <a:t>days</a:t>
            </a:r>
            <a:endParaRPr sz="2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286511"/>
            <a:ext cx="10058400" cy="129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86511"/>
            <a:ext cx="10058400" cy="1297305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19"/>
              </a:spcBef>
            </a:pPr>
            <a:r>
              <a:rPr sz="7200" spc="-880" dirty="0"/>
              <a:t>References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1097280" y="2034539"/>
            <a:ext cx="10058400" cy="3834765"/>
          </a:xfrm>
          <a:prstGeom prst="rect">
            <a:avLst/>
          </a:prstGeom>
          <a:ln w="15240">
            <a:solidFill>
              <a:srgbClr val="BC5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000" u="heavy" spc="-16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3"/>
              </a:rPr>
              <a:t>http://www.pathophys.org/uti/</a:t>
            </a:r>
            <a:endParaRPr sz="2000">
              <a:latin typeface="DejaVu Sans"/>
              <a:cs typeface="DejaVu Sans"/>
            </a:endParaRPr>
          </a:p>
          <a:p>
            <a:pPr marL="91440" marR="146050">
              <a:lnSpc>
                <a:spcPts val="2160"/>
              </a:lnSpc>
              <a:spcBef>
                <a:spcPts val="1435"/>
              </a:spcBef>
            </a:pPr>
            <a:r>
              <a:rPr sz="2000" u="heavy" spc="-18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4"/>
              </a:rPr>
              <a:t>https://www.mayoclinic.org/diseases-conditions/urinary-tract-infection/symptoms-causes/syc- </a:t>
            </a:r>
            <a:r>
              <a:rPr sz="2000" spc="-185" dirty="0">
                <a:solidFill>
                  <a:srgbClr val="2997E2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000" u="heavy" spc="-26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4"/>
              </a:rPr>
              <a:t>20353447</a:t>
            </a:r>
            <a:endParaRPr sz="2000">
              <a:latin typeface="DejaVu Sans"/>
              <a:cs typeface="DejaVu Sans"/>
            </a:endParaRPr>
          </a:p>
          <a:p>
            <a:pPr marL="91440">
              <a:lnSpc>
                <a:spcPts val="2280"/>
              </a:lnSpc>
              <a:spcBef>
                <a:spcPts val="1120"/>
              </a:spcBef>
            </a:pPr>
            <a:r>
              <a:rPr sz="2000" u="heavy" spc="-18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5"/>
              </a:rPr>
              <a:t>http://www.merckmanuals.com/professional/genitourinary-disorders/urinary-tract-infections-</a:t>
            </a:r>
            <a:endParaRPr sz="2000">
              <a:latin typeface="DejaVu Sans"/>
              <a:cs typeface="DejaVu Sans"/>
            </a:endParaRPr>
          </a:p>
          <a:p>
            <a:pPr marL="91440">
              <a:lnSpc>
                <a:spcPts val="2280"/>
              </a:lnSpc>
            </a:pPr>
            <a:r>
              <a:rPr sz="2000" u="heavy" spc="-17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5"/>
              </a:rPr>
              <a:t>utis/bacterial-urinary-tract-infections-utis</a:t>
            </a:r>
            <a:endParaRPr sz="2000">
              <a:latin typeface="DejaVu Sans"/>
              <a:cs typeface="DejaVu Sans"/>
            </a:endParaRPr>
          </a:p>
          <a:p>
            <a:pPr marL="91440" marR="254000">
              <a:lnSpc>
                <a:spcPts val="2160"/>
              </a:lnSpc>
              <a:spcBef>
                <a:spcPts val="1440"/>
              </a:spcBef>
            </a:pPr>
            <a:r>
              <a:rPr sz="2000" u="heavy" spc="-19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6"/>
              </a:rPr>
              <a:t>http://www.sign.ac.uk/sign-88-management-of-suspected-bacterial-urinary-tract-infection-in- </a:t>
            </a:r>
            <a:r>
              <a:rPr sz="2000" spc="-190" dirty="0">
                <a:solidFill>
                  <a:srgbClr val="2997E2"/>
                </a:solidFill>
                <a:latin typeface="DejaVu Sans"/>
                <a:cs typeface="DejaVu Sans"/>
                <a:hlinkClick r:id="rId6"/>
              </a:rPr>
              <a:t> </a:t>
            </a:r>
            <a:r>
              <a:rPr sz="2000" u="heavy" spc="-19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DejaVu Sans"/>
                <a:cs typeface="DejaVu Sans"/>
                <a:hlinkClick r:id="rId6"/>
              </a:rPr>
              <a:t>adults.html</a:t>
            </a:r>
            <a:endParaRPr sz="2000">
              <a:latin typeface="DejaVu Sans"/>
              <a:cs typeface="DejaVu Sans"/>
            </a:endParaRPr>
          </a:p>
          <a:p>
            <a:pPr marL="91440">
              <a:lnSpc>
                <a:spcPct val="100000"/>
              </a:lnSpc>
              <a:spcBef>
                <a:spcPts val="1130"/>
              </a:spcBef>
            </a:pPr>
            <a:r>
              <a:rPr sz="2000" spc="-190" dirty="0">
                <a:latin typeface="DejaVu Sans"/>
                <a:cs typeface="DejaVu Sans"/>
              </a:rPr>
              <a:t>https://</a:t>
            </a:r>
            <a:r>
              <a:rPr sz="2000" spc="-190" dirty="0">
                <a:latin typeface="DejaVu Sans"/>
                <a:cs typeface="DejaVu Sans"/>
                <a:hlinkClick r:id="rId7"/>
              </a:rPr>
              <a:t>www.nice.org.uk/guidance/cg54/evidence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751937" y="172212"/>
            <a:ext cx="6553911" cy="6050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12192000" cy="6432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288" y="1751075"/>
            <a:ext cx="10058400" cy="2138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1288" y="1751076"/>
            <a:ext cx="10058400" cy="2138680"/>
          </a:xfrm>
          <a:prstGeom prst="rect">
            <a:avLst/>
          </a:prstGeom>
          <a:ln w="12192">
            <a:solidFill>
              <a:srgbClr val="E38312"/>
            </a:solidFill>
          </a:ln>
        </p:spPr>
        <p:txBody>
          <a:bodyPr vert="horz" wrap="square" lIns="0" tIns="38862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3060"/>
              </a:spcBef>
            </a:pPr>
            <a:r>
              <a:rPr sz="7200" spc="-815" dirty="0"/>
              <a:t>Pathophysiology</a:t>
            </a:r>
            <a:endParaRPr sz="72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</TotalTime>
  <Words>2715</Words>
  <Application>Microsoft Office PowerPoint</Application>
  <PresentationFormat>Custom</PresentationFormat>
  <Paragraphs>320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Adjacency</vt:lpstr>
      <vt:lpstr>Urinary Tract Infection</vt:lpstr>
      <vt:lpstr>Objectives</vt:lpstr>
      <vt:lpstr>Introduction</vt:lpstr>
      <vt:lpstr>Introduction</vt:lpstr>
      <vt:lpstr>Urinary Tract Anatomy</vt:lpstr>
      <vt:lpstr>PowerPoint Presentation</vt:lpstr>
      <vt:lpstr>PowerPoint Presentation</vt:lpstr>
      <vt:lpstr>PowerPoint Presentation</vt:lpstr>
      <vt:lpstr>Pathophysiology</vt:lpstr>
      <vt:lpstr>PowerPoint Presentation</vt:lpstr>
      <vt:lpstr>PowerPoint Presentation</vt:lpstr>
      <vt:lpstr>PowerPoint Presentation</vt:lpstr>
      <vt:lpstr>PowerPoint Presentation</vt:lpstr>
      <vt:lpstr>Complicated UTI can involve either sex at any age. A  UTI is considered complicated if:</vt:lpstr>
      <vt:lpstr>Complication</vt:lpstr>
      <vt:lpstr>Diagnosis</vt:lpstr>
      <vt:lpstr>PowerPoint Presentation</vt:lpstr>
      <vt:lpstr>Dipstick tests:</vt:lpstr>
      <vt:lpstr>Pregnant women Postmenopausal women</vt:lpstr>
      <vt:lpstr>PowerPoint Presentation</vt:lpstr>
      <vt:lpstr>PowerPoint Presentation</vt:lpstr>
      <vt:lpstr>Differential Diagnosis</vt:lpstr>
      <vt:lpstr>Management</vt:lpstr>
      <vt:lpstr>Management</vt:lpstr>
      <vt:lpstr>PowerPoint Presentation</vt:lpstr>
      <vt:lpstr>Children</vt:lpstr>
      <vt:lpstr>PowerPoint Presentation</vt:lpstr>
      <vt:lpstr>PowerPoint Presentation</vt:lpstr>
      <vt:lpstr>Adult</vt:lpstr>
      <vt:lpstr>Non-pregnant Women</vt:lpstr>
      <vt:lpstr>PowerPoint Presentation</vt:lpstr>
      <vt:lpstr>Pregnant Women</vt:lpstr>
      <vt:lpstr>Pregnant Women</vt:lpstr>
      <vt:lpstr>PowerPoint Presentation</vt:lpstr>
      <vt:lpstr>Patients On Catheter</vt:lpstr>
      <vt:lpstr>Patients On Catheter</vt:lpstr>
      <vt:lpstr>Prevention</vt:lpstr>
      <vt:lpstr>Prevention</vt:lpstr>
      <vt:lpstr>Prevention</vt:lpstr>
      <vt:lpstr>summary</vt:lpstr>
      <vt:lpstr>Case 1</vt:lpstr>
      <vt:lpstr>Case 1</vt:lpstr>
      <vt:lpstr>Case 2</vt:lpstr>
      <vt:lpstr>Case 2</vt:lpstr>
      <vt:lpstr>Case 3</vt:lpstr>
      <vt:lpstr>PowerPoint Presentation</vt:lpstr>
      <vt:lpstr>Case 4</vt:lpstr>
      <vt:lpstr>Case 4</vt:lpstr>
      <vt:lpstr>Case 5</vt:lpstr>
      <vt:lpstr>Case 5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 Infection</dc:title>
  <cp:lastModifiedBy>comp</cp:lastModifiedBy>
  <cp:revision>1</cp:revision>
  <dcterms:created xsi:type="dcterms:W3CDTF">2020-05-09T19:43:12Z</dcterms:created>
  <dcterms:modified xsi:type="dcterms:W3CDTF">2020-05-09T20:01:55Z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2020-05-09T00:00:00Z</vt:filetime>
  </property>
</Properties>
</file>