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65" r:id="rId5"/>
    <p:sldId id="260" r:id="rId6"/>
    <p:sldId id="269" r:id="rId7"/>
    <p:sldId id="261" r:id="rId8"/>
    <p:sldId id="268" r:id="rId9"/>
    <p:sldId id="262" r:id="rId10"/>
    <p:sldId id="263" r:id="rId11"/>
    <p:sldId id="264"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229740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223810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1385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160796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8896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4245433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3902089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325823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69940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31B5A-3C1B-47E6-96E8-7CFEC4CC39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251762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731B5A-3C1B-47E6-96E8-7CFEC4CC39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318041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731B5A-3C1B-47E6-96E8-7CFEC4CC3930}" type="datetimeFigureOut">
              <a:rPr lang="en-GB" smtClean="0"/>
              <a:t>10/04/2020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1364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731B5A-3C1B-47E6-96E8-7CFEC4CC3930}" type="datetimeFigureOut">
              <a:rPr lang="en-GB" smtClean="0"/>
              <a:t>10/04/2020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2272480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31B5A-3C1B-47E6-96E8-7CFEC4CC3930}" type="datetimeFigureOut">
              <a:rPr lang="en-GB" smtClean="0"/>
              <a:t>10/04/2020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8876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31B5A-3C1B-47E6-96E8-7CFEC4CC39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198335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731B5A-3C1B-47E6-96E8-7CFEC4CC39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3DDF83-22D6-47E6-9B4C-776D14D12B25}" type="slidenum">
              <a:rPr lang="en-GB" smtClean="0"/>
              <a:t>‹#›</a:t>
            </a:fld>
            <a:endParaRPr lang="en-GB"/>
          </a:p>
        </p:txBody>
      </p:sp>
    </p:spTree>
    <p:extLst>
      <p:ext uri="{BB962C8B-B14F-4D97-AF65-F5344CB8AC3E}">
        <p14:creationId xmlns:p14="http://schemas.microsoft.com/office/powerpoint/2010/main" val="1489970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731B5A-3C1B-47E6-96E8-7CFEC4CC3930}" type="datetimeFigureOut">
              <a:rPr lang="en-GB" smtClean="0"/>
              <a:t>10/04/2020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A3DDF83-22D6-47E6-9B4C-776D14D12B25}" type="slidenum">
              <a:rPr lang="en-GB" smtClean="0"/>
              <a:t>‹#›</a:t>
            </a:fld>
            <a:endParaRPr lang="en-GB"/>
          </a:p>
        </p:txBody>
      </p:sp>
    </p:spTree>
    <p:extLst>
      <p:ext uri="{BB962C8B-B14F-4D97-AF65-F5344CB8AC3E}">
        <p14:creationId xmlns:p14="http://schemas.microsoft.com/office/powerpoint/2010/main" val="1722379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Shape 34">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F196F4-ED39-43E4-BE95-2291920C4FE1}"/>
              </a:ext>
            </a:extLst>
          </p:cNvPr>
          <p:cNvSpPr>
            <a:spLocks noGrp="1"/>
          </p:cNvSpPr>
          <p:nvPr>
            <p:ph type="title"/>
          </p:nvPr>
        </p:nvSpPr>
        <p:spPr>
          <a:xfrm>
            <a:off x="4419136" y="1020871"/>
            <a:ext cx="6960759" cy="2849671"/>
          </a:xfrm>
        </p:spPr>
        <p:txBody>
          <a:bodyPr vert="horz" lIns="91440" tIns="45720" rIns="91440" bIns="45720" rtlCol="0" anchor="b">
            <a:normAutofit/>
          </a:bodyPr>
          <a:lstStyle/>
          <a:p>
            <a:r>
              <a:rPr lang="en-US" sz="6000">
                <a:solidFill>
                  <a:srgbClr val="FFFFFF"/>
                </a:solidFill>
              </a:rPr>
              <a:t>Criticism on Sick Role</a:t>
            </a:r>
          </a:p>
        </p:txBody>
      </p:sp>
      <p:sp>
        <p:nvSpPr>
          <p:cNvPr id="37" name="Isosceles Triangle 36">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05606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91CF4-C445-4073-91AA-90BEE0AB88A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9A1F9A91-0D51-4B72-BEB5-E175ADFB70CC}"/>
              </a:ext>
            </a:extLst>
          </p:cNvPr>
          <p:cNvSpPr>
            <a:spLocks noGrp="1"/>
          </p:cNvSpPr>
          <p:nvPr>
            <p:ph idx="1"/>
          </p:nvPr>
        </p:nvSpPr>
        <p:spPr/>
        <p:txBody>
          <a:bodyPr>
            <a:normAutofit fontScale="92500" lnSpcReduction="20000"/>
          </a:bodyPr>
          <a:lstStyle/>
          <a:p>
            <a:r>
              <a:rPr lang="en-US" dirty="0"/>
              <a:t>components </a:t>
            </a:r>
          </a:p>
          <a:p>
            <a:r>
              <a:rPr lang="en-US" dirty="0"/>
              <a:t> Labelling </a:t>
            </a:r>
          </a:p>
          <a:p>
            <a:r>
              <a:rPr lang="en-US" dirty="0"/>
              <a:t> Negative stereotypes </a:t>
            </a:r>
          </a:p>
          <a:p>
            <a:r>
              <a:rPr lang="en-US" dirty="0"/>
              <a:t> Separation of “us” from “them”. </a:t>
            </a:r>
          </a:p>
          <a:p>
            <a:r>
              <a:rPr lang="en-US" dirty="0"/>
              <a:t> Status loss and discrimination.</a:t>
            </a:r>
          </a:p>
          <a:p>
            <a:r>
              <a:rPr lang="en-US" dirty="0"/>
              <a:t>Types of Stigma • Public stigma occurs when health care providers, employers, and the general public develop and sustain negative stereotypes about people with mental illness. </a:t>
            </a:r>
          </a:p>
          <a:p>
            <a:r>
              <a:rPr lang="en-US" dirty="0"/>
              <a:t>Self-stigma occurs when individuals with mental illness apply negative stereotypes to themselves. </a:t>
            </a:r>
          </a:p>
          <a:p>
            <a:r>
              <a:rPr lang="en-US" dirty="0"/>
              <a:t>Institutional stigma occurs when assumptions about persons are translated into public policy and funding decisions that discriminate against people with mental illness.</a:t>
            </a:r>
            <a:endParaRPr lang="en-GB" dirty="0"/>
          </a:p>
        </p:txBody>
      </p:sp>
    </p:spTree>
    <p:extLst>
      <p:ext uri="{BB962C8B-B14F-4D97-AF65-F5344CB8AC3E}">
        <p14:creationId xmlns:p14="http://schemas.microsoft.com/office/powerpoint/2010/main" val="1596596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E1A2E-3F02-4B39-A788-1A1C06D181FA}"/>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C163DA04-ADEE-4583-9CDA-D64FA3851A72}"/>
              </a:ext>
            </a:extLst>
          </p:cNvPr>
          <p:cNvSpPr>
            <a:spLocks noGrp="1"/>
          </p:cNvSpPr>
          <p:nvPr>
            <p:ph idx="1"/>
          </p:nvPr>
        </p:nvSpPr>
        <p:spPr/>
        <p:txBody>
          <a:bodyPr/>
          <a:lstStyle/>
          <a:p>
            <a:r>
              <a:rPr lang="en-US" dirty="0"/>
              <a:t>According to Goffman, stigmatize people try to compensate for their stigma by passing as normal as much as they can.</a:t>
            </a:r>
          </a:p>
          <a:p>
            <a:r>
              <a:rPr lang="en-US" dirty="0"/>
              <a:t>They feel devalued and less than normal in public situation.</a:t>
            </a:r>
          </a:p>
          <a:p>
            <a:r>
              <a:rPr lang="en-US" dirty="0"/>
              <a:t>Person with HIV/AISA reported strong feeling of stigma and sense of social rejection which negatively effect on their health.</a:t>
            </a:r>
          </a:p>
          <a:p>
            <a:r>
              <a:rPr lang="en-US" dirty="0"/>
              <a:t>Stigmatize individual isolate themselves and reconstruct their sense of self. It destroy their personality and health </a:t>
            </a:r>
            <a:endParaRPr lang="en-GB" dirty="0"/>
          </a:p>
        </p:txBody>
      </p:sp>
    </p:spTree>
    <p:extLst>
      <p:ext uri="{BB962C8B-B14F-4D97-AF65-F5344CB8AC3E}">
        <p14:creationId xmlns:p14="http://schemas.microsoft.com/office/powerpoint/2010/main" val="329222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B007A-A83E-4E95-8861-390FFB9ED9D2}"/>
              </a:ext>
            </a:extLst>
          </p:cNvPr>
          <p:cNvSpPr>
            <a:spLocks noGrp="1"/>
          </p:cNvSpPr>
          <p:nvPr>
            <p:ph type="title"/>
          </p:nvPr>
        </p:nvSpPr>
        <p:spPr/>
        <p:txBody>
          <a:bodyPr/>
          <a:lstStyle/>
          <a:p>
            <a:r>
              <a:rPr lang="en-US" dirty="0"/>
              <a:t>Being Sick And Disabled</a:t>
            </a:r>
            <a:endParaRPr lang="en-GB" dirty="0"/>
          </a:p>
        </p:txBody>
      </p:sp>
      <p:sp>
        <p:nvSpPr>
          <p:cNvPr id="3" name="Content Placeholder 2">
            <a:extLst>
              <a:ext uri="{FF2B5EF4-FFF2-40B4-BE49-F238E27FC236}">
                <a16:creationId xmlns:a16="http://schemas.microsoft.com/office/drawing/2014/main" id="{8898C94E-32F1-4851-A30B-BE8E528E8F85}"/>
              </a:ext>
            </a:extLst>
          </p:cNvPr>
          <p:cNvSpPr>
            <a:spLocks noGrp="1"/>
          </p:cNvSpPr>
          <p:nvPr>
            <p:ph idx="1"/>
          </p:nvPr>
        </p:nvSpPr>
        <p:spPr/>
        <p:txBody>
          <a:bodyPr>
            <a:normAutofit/>
          </a:bodyPr>
          <a:lstStyle/>
          <a:p>
            <a:r>
              <a:rPr lang="en-US" dirty="0"/>
              <a:t>There are two types of illness conditions</a:t>
            </a:r>
          </a:p>
          <a:p>
            <a:r>
              <a:rPr lang="en-US" dirty="0"/>
              <a:t>Acute illness refer to the sudden onset of sharp increase in pain, discomfort or inflammations. Such problems last only a relatively short time either disappear after few days. An acute illness is often a communicable disease and can be passed from one person to another such as cold flues, measle and chicken pox.</a:t>
            </a:r>
          </a:p>
          <a:p>
            <a:r>
              <a:rPr lang="en-US" dirty="0"/>
              <a:t>Other form of illness is chronic disease that are usually non communicable, and they are long lasting.</a:t>
            </a:r>
          </a:p>
          <a:p>
            <a:r>
              <a:rPr lang="en-US" dirty="0"/>
              <a:t>Person with chronic disorder , particularly those who are physically handicapper, are faced with additional problems of altered mobility, a negative body image and stigma. .</a:t>
            </a:r>
          </a:p>
        </p:txBody>
      </p:sp>
    </p:spTree>
    <p:extLst>
      <p:ext uri="{BB962C8B-B14F-4D97-AF65-F5344CB8AC3E}">
        <p14:creationId xmlns:p14="http://schemas.microsoft.com/office/powerpoint/2010/main" val="269701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D121-70C3-4009-AC8B-7FFB2DA64133}"/>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798B50E3-B59C-48B9-A2CA-BC559A3C8710}"/>
              </a:ext>
            </a:extLst>
          </p:cNvPr>
          <p:cNvSpPr>
            <a:spLocks noGrp="1"/>
          </p:cNvSpPr>
          <p:nvPr>
            <p:ph idx="1"/>
          </p:nvPr>
        </p:nvSpPr>
        <p:spPr/>
        <p:txBody>
          <a:bodyPr/>
          <a:lstStyle/>
          <a:p>
            <a:r>
              <a:rPr lang="en-US" dirty="0"/>
              <a:t>Problem facing someone with a physical impairment are not just medical but include social, attitudinal, economic and other adjustment.</a:t>
            </a:r>
          </a:p>
          <a:p>
            <a:r>
              <a:rPr lang="en-US" dirty="0"/>
              <a:t>Disable person loose their sense of mastery and being control of their lives.</a:t>
            </a:r>
          </a:p>
          <a:p>
            <a:r>
              <a:rPr lang="en-US" dirty="0"/>
              <a:t>As a result of their illness or disability , they live to restricted lives, are socially isolated, are devalued as less than normal, and feel they are burden to others. These factors combine to reduce their sense of self worth.</a:t>
            </a:r>
          </a:p>
          <a:p>
            <a:r>
              <a:rPr lang="en-US" dirty="0"/>
              <a:t>Most disabled and many chronic ill people are forced by their physical condition to reconstruction their senses of self and personal history</a:t>
            </a:r>
            <a:endParaRPr lang="en-GB" dirty="0"/>
          </a:p>
        </p:txBody>
      </p:sp>
    </p:spTree>
    <p:extLst>
      <p:ext uri="{BB962C8B-B14F-4D97-AF65-F5344CB8AC3E}">
        <p14:creationId xmlns:p14="http://schemas.microsoft.com/office/powerpoint/2010/main" val="223179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3472-79C4-4982-9DE1-7B22BBA749B5}"/>
              </a:ext>
            </a:extLst>
          </p:cNvPr>
          <p:cNvSpPr>
            <a:spLocks noGrp="1"/>
          </p:cNvSpPr>
          <p:nvPr>
            <p:ph type="title"/>
          </p:nvPr>
        </p:nvSpPr>
        <p:spPr/>
        <p:txBody>
          <a:bodyPr/>
          <a:lstStyle/>
          <a:p>
            <a:r>
              <a:rPr lang="en-US" dirty="0"/>
              <a:t>Criticism of the sick role</a:t>
            </a:r>
            <a:endParaRPr lang="en-GB" dirty="0"/>
          </a:p>
        </p:txBody>
      </p:sp>
      <p:sp>
        <p:nvSpPr>
          <p:cNvPr id="3" name="Content Placeholder 2">
            <a:extLst>
              <a:ext uri="{FF2B5EF4-FFF2-40B4-BE49-F238E27FC236}">
                <a16:creationId xmlns:a16="http://schemas.microsoft.com/office/drawing/2014/main" id="{6816D024-2DF2-428A-9BF8-B798E0C3CA8B}"/>
              </a:ext>
            </a:extLst>
          </p:cNvPr>
          <p:cNvSpPr>
            <a:spLocks noGrp="1"/>
          </p:cNvSpPr>
          <p:nvPr>
            <p:ph idx="1"/>
          </p:nvPr>
        </p:nvSpPr>
        <p:spPr/>
        <p:txBody>
          <a:bodyPr>
            <a:normAutofit/>
          </a:bodyPr>
          <a:lstStyle/>
          <a:p>
            <a:r>
              <a:rPr lang="en-US" dirty="0"/>
              <a:t>The model does not examine how the interests of doctor and patient might conflict nor explore how this creates imbalances of power.</a:t>
            </a:r>
          </a:p>
          <a:p>
            <a:r>
              <a:rPr lang="en-US" dirty="0"/>
              <a:t>Being sick does not automatically lead to being a patient. Eliot </a:t>
            </a:r>
            <a:r>
              <a:rPr lang="en-US" dirty="0" err="1"/>
              <a:t>Freidson</a:t>
            </a:r>
            <a:r>
              <a:rPr lang="en-US" dirty="0"/>
              <a:t> has pointed out that people often rely on lay opinions and advice as to whether or not a professional consultation is appropriate. For example “That looks bad, shouldn’t you see a doctor?” or “Don’t be soft! </a:t>
            </a:r>
          </a:p>
          <a:p>
            <a:r>
              <a:rPr lang="en-US" dirty="0"/>
              <a:t> Being a patient does not always involve being sick (i.e. pregnancy, contraception, vaccinations </a:t>
            </a:r>
            <a:r>
              <a:rPr lang="en-US" dirty="0" err="1"/>
              <a:t>etc</a:t>
            </a:r>
            <a:r>
              <a:rPr lang="en-US" dirty="0"/>
              <a:t>) </a:t>
            </a:r>
          </a:p>
        </p:txBody>
      </p:sp>
    </p:spTree>
    <p:extLst>
      <p:ext uri="{BB962C8B-B14F-4D97-AF65-F5344CB8AC3E}">
        <p14:creationId xmlns:p14="http://schemas.microsoft.com/office/powerpoint/2010/main" val="3970585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DACCC-DB57-4DFC-8986-4487AB38ED19}"/>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614898A6-C15C-4B0D-AECF-019A75BC2E4C}"/>
              </a:ext>
            </a:extLst>
          </p:cNvPr>
          <p:cNvSpPr>
            <a:spLocks noGrp="1"/>
          </p:cNvSpPr>
          <p:nvPr>
            <p:ph idx="1"/>
          </p:nvPr>
        </p:nvSpPr>
        <p:spPr/>
        <p:txBody>
          <a:bodyPr/>
          <a:lstStyle/>
          <a:p>
            <a:r>
              <a:rPr lang="en-US" dirty="0"/>
              <a:t>Chronic diseases do not fill the model’s criteria of being a temporary condition. In an age when it is becoming normal for people to suffer a chronic illness for some part of their life can it still be seen as deviant?</a:t>
            </a:r>
          </a:p>
          <a:p>
            <a:r>
              <a:rPr lang="en-US" dirty="0"/>
              <a:t> The model has no place for ‘abnormal’ illness behaviors (i.e. Munchausen’s syndrome, or the denial of illness). </a:t>
            </a:r>
          </a:p>
          <a:p>
            <a:r>
              <a:rPr lang="en-US" dirty="0"/>
              <a:t>Munchausen is mental disorder in which person repeatedly and deliberately acts as He or she has physical or mental illness when he was not really sick</a:t>
            </a:r>
          </a:p>
          <a:p>
            <a:r>
              <a:rPr lang="en-US" dirty="0"/>
              <a:t>Patients are more likely to view themselves as critical consumers of healthcare and be less willing to comply with medical advice uncritically. Doctors are also more likely to be part of a healthcare team rather than a sole authority. </a:t>
            </a:r>
            <a:endParaRPr lang="en-GB" dirty="0"/>
          </a:p>
          <a:p>
            <a:endParaRPr lang="en-GB" dirty="0"/>
          </a:p>
        </p:txBody>
      </p:sp>
    </p:spTree>
    <p:extLst>
      <p:ext uri="{BB962C8B-B14F-4D97-AF65-F5344CB8AC3E}">
        <p14:creationId xmlns:p14="http://schemas.microsoft.com/office/powerpoint/2010/main" val="399048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CADAD-AA95-41F0-8994-C3A9ADD70459}"/>
              </a:ext>
            </a:extLst>
          </p:cNvPr>
          <p:cNvSpPr>
            <a:spLocks noGrp="1"/>
          </p:cNvSpPr>
          <p:nvPr>
            <p:ph type="title"/>
          </p:nvPr>
        </p:nvSpPr>
        <p:spPr/>
        <p:txBody>
          <a:bodyPr/>
          <a:lstStyle/>
          <a:p>
            <a:r>
              <a:rPr lang="en-US" b="1" dirty="0"/>
              <a:t>Labelling theory</a:t>
            </a:r>
            <a:r>
              <a:rPr lang="en-US" dirty="0"/>
              <a:t> </a:t>
            </a:r>
            <a:endParaRPr lang="en-GB" dirty="0"/>
          </a:p>
        </p:txBody>
      </p:sp>
      <p:sp>
        <p:nvSpPr>
          <p:cNvPr id="3" name="Content Placeholder 2">
            <a:extLst>
              <a:ext uri="{FF2B5EF4-FFF2-40B4-BE49-F238E27FC236}">
                <a16:creationId xmlns:a16="http://schemas.microsoft.com/office/drawing/2014/main" id="{4BFE511C-6EBD-4E03-B16B-13B26BCFFEB5}"/>
              </a:ext>
            </a:extLst>
          </p:cNvPr>
          <p:cNvSpPr>
            <a:spLocks noGrp="1"/>
          </p:cNvSpPr>
          <p:nvPr>
            <p:ph idx="1"/>
          </p:nvPr>
        </p:nvSpPr>
        <p:spPr/>
        <p:txBody>
          <a:bodyPr>
            <a:normAutofit fontScale="92500" lnSpcReduction="10000"/>
          </a:bodyPr>
          <a:lstStyle/>
          <a:p>
            <a:r>
              <a:rPr lang="en-US" b="1" dirty="0"/>
              <a:t>Labelling theory</a:t>
            </a:r>
            <a:r>
              <a:rPr lang="en-US" dirty="0"/>
              <a:t> draws attention to the view that the experience of having an illness has both social as well as physical consequences for an individual. </a:t>
            </a:r>
          </a:p>
          <a:p>
            <a:r>
              <a:rPr lang="en-US" dirty="0"/>
              <a:t>This approach, however, is much more concerned with societal reaction to the attachment of a chronic disease </a:t>
            </a:r>
            <a:r>
              <a:rPr lang="en-US" b="1" dirty="0"/>
              <a:t>label</a:t>
            </a:r>
            <a:r>
              <a:rPr lang="en-US" dirty="0"/>
              <a:t> than with the physical impact of that illness.</a:t>
            </a:r>
          </a:p>
          <a:p>
            <a:r>
              <a:rPr lang="en-US" dirty="0"/>
              <a:t>Labeling theory was popular in the 1960s and early 1970s. </a:t>
            </a:r>
          </a:p>
          <a:p>
            <a:r>
              <a:rPr lang="en-US" dirty="0"/>
              <a:t>In 1966, labeling theory was first applied to the term "mentally ill" when Thomas </a:t>
            </a:r>
            <a:r>
              <a:rPr lang="en-US" dirty="0" err="1"/>
              <a:t>Scheff</a:t>
            </a:r>
            <a:r>
              <a:rPr lang="en-US" dirty="0"/>
              <a:t> published Being Mentally Ill. </a:t>
            </a:r>
          </a:p>
          <a:p>
            <a:r>
              <a:rPr lang="en-US" dirty="0" err="1"/>
              <a:t>Scheff</a:t>
            </a:r>
            <a:r>
              <a:rPr lang="en-US" dirty="0"/>
              <a:t> challenged common perceptions of mental illness by claiming that mental illness is evident as a result of societal influence.</a:t>
            </a:r>
          </a:p>
          <a:p>
            <a:r>
              <a:rPr lang="en-US" dirty="0"/>
              <a:t> He argued that society views certain actions as deviant and, in order to come to terms with and understand these actions, often places the label of mental illness on those who exhibit them.</a:t>
            </a:r>
            <a:endParaRPr lang="en-GB" dirty="0"/>
          </a:p>
          <a:p>
            <a:endParaRPr lang="en-GB" dirty="0"/>
          </a:p>
        </p:txBody>
      </p:sp>
    </p:spTree>
    <p:extLst>
      <p:ext uri="{BB962C8B-B14F-4D97-AF65-F5344CB8AC3E}">
        <p14:creationId xmlns:p14="http://schemas.microsoft.com/office/powerpoint/2010/main" val="144838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487CF-C99D-4056-98E4-E3B08A3A5ADC}"/>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4C328603-363D-4D91-8D0D-255DFD7F6A0A}"/>
              </a:ext>
            </a:extLst>
          </p:cNvPr>
          <p:cNvSpPr>
            <a:spLocks noGrp="1"/>
          </p:cNvSpPr>
          <p:nvPr>
            <p:ph idx="1"/>
          </p:nvPr>
        </p:nvSpPr>
        <p:spPr/>
        <p:txBody>
          <a:bodyPr/>
          <a:lstStyle/>
          <a:p>
            <a:r>
              <a:rPr lang="en-US" dirty="0"/>
              <a:t>Effects of Labeling </a:t>
            </a:r>
          </a:p>
          <a:p>
            <a:r>
              <a:rPr lang="en-US" dirty="0"/>
              <a:t>The labeled person develops a self-concept consistent with the deviant label and acquires the knowledge and the skills of the labeled status .</a:t>
            </a:r>
          </a:p>
          <a:p>
            <a:r>
              <a:rPr lang="en-US" dirty="0"/>
              <a:t>Deviance is a label created by society. He says labels, for example a deviant drug addict, once he/she is called a drug addict and the label placed on the individual or group, then their behaviors tend to steer them towards making the labels fit. It is in a sense of subconscious self-fulfilling prophecy mechanism.</a:t>
            </a:r>
          </a:p>
          <a:p>
            <a:r>
              <a:rPr lang="en-US" dirty="0"/>
              <a:t>The problem pointed out by Becker then is that people may not very easily break the cycle because they have a self concept or view of self based on labels and don't see themselves outside of the label and not doing things to maintain the label.</a:t>
            </a:r>
            <a:endParaRPr lang="en-GB" dirty="0"/>
          </a:p>
        </p:txBody>
      </p:sp>
    </p:spTree>
    <p:extLst>
      <p:ext uri="{BB962C8B-B14F-4D97-AF65-F5344CB8AC3E}">
        <p14:creationId xmlns:p14="http://schemas.microsoft.com/office/powerpoint/2010/main" val="317372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0D6B9-9584-4F64-A0C9-59D7CC3C4945}"/>
              </a:ext>
            </a:extLst>
          </p:cNvPr>
          <p:cNvSpPr>
            <a:spLocks noGrp="1"/>
          </p:cNvSpPr>
          <p:nvPr>
            <p:ph type="title"/>
          </p:nvPr>
        </p:nvSpPr>
        <p:spPr/>
        <p:txBody>
          <a:bodyPr/>
          <a:lstStyle/>
          <a:p>
            <a:r>
              <a:rPr lang="en-US" dirty="0"/>
              <a:t>Criticism of Labelling theory</a:t>
            </a:r>
            <a:endParaRPr lang="en-GB" dirty="0"/>
          </a:p>
        </p:txBody>
      </p:sp>
      <p:sp>
        <p:nvSpPr>
          <p:cNvPr id="3" name="Content Placeholder 2">
            <a:extLst>
              <a:ext uri="{FF2B5EF4-FFF2-40B4-BE49-F238E27FC236}">
                <a16:creationId xmlns:a16="http://schemas.microsoft.com/office/drawing/2014/main" id="{39B60436-E73E-47C2-8680-50CF44A27E20}"/>
              </a:ext>
            </a:extLst>
          </p:cNvPr>
          <p:cNvSpPr>
            <a:spLocks noGrp="1"/>
          </p:cNvSpPr>
          <p:nvPr>
            <p:ph idx="1"/>
          </p:nvPr>
        </p:nvSpPr>
        <p:spPr/>
        <p:txBody>
          <a:bodyPr>
            <a:normAutofit fontScale="92500" lnSpcReduction="10000"/>
          </a:bodyPr>
          <a:lstStyle/>
          <a:p>
            <a:r>
              <a:rPr lang="en-US" dirty="0"/>
              <a:t>First, labelling theory does not explain what causes deviant, other than the reaction of other people to it.</a:t>
            </a:r>
          </a:p>
          <a:p>
            <a:r>
              <a:rPr lang="en-US" dirty="0"/>
              <a:t>Sometime label in itself does not cause deviance. Some situation , murder, burglary, drug addiction and suicide are generally defined by most people as deviant, yet people do these things regardless of how they are labeled, and their reason for doing so may have nothing to do with the label that is attached to them.</a:t>
            </a:r>
          </a:p>
          <a:p>
            <a:r>
              <a:rPr lang="en-US" dirty="0"/>
              <a:t>Labelling theory does not explain why certain people commit deviant act and other in same circumstance do not.</a:t>
            </a:r>
          </a:p>
          <a:p>
            <a:r>
              <a:rPr lang="en-US" dirty="0"/>
              <a:t>Labeling theory avoids the question of causation and ignores the actual behavior in question It assumes that what one does is no the key to explaining behavior</a:t>
            </a:r>
          </a:p>
          <a:p>
            <a:r>
              <a:rPr lang="en-US" dirty="0"/>
              <a:t>In later reconsideration, Becker agreed that labelling theory cannot possibly be considered as the sole explanation of what alleged deviant actually do</a:t>
            </a:r>
            <a:endParaRPr lang="en-GB" dirty="0"/>
          </a:p>
        </p:txBody>
      </p:sp>
    </p:spTree>
    <p:extLst>
      <p:ext uri="{BB962C8B-B14F-4D97-AF65-F5344CB8AC3E}">
        <p14:creationId xmlns:p14="http://schemas.microsoft.com/office/powerpoint/2010/main" val="2690986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46D6-BCB6-4DE0-88D6-EC38B7DD8A6A}"/>
              </a:ext>
            </a:extLst>
          </p:cNvPr>
          <p:cNvSpPr>
            <a:spLocks noGrp="1"/>
          </p:cNvSpPr>
          <p:nvPr>
            <p:ph type="title"/>
          </p:nvPr>
        </p:nvSpPr>
        <p:spPr/>
        <p:txBody>
          <a:bodyPr/>
          <a:lstStyle/>
          <a:p>
            <a:r>
              <a:rPr lang="en-US" dirty="0"/>
              <a:t>Stigma</a:t>
            </a:r>
            <a:endParaRPr lang="en-GB" dirty="0"/>
          </a:p>
        </p:txBody>
      </p:sp>
      <p:sp>
        <p:nvSpPr>
          <p:cNvPr id="3" name="Content Placeholder 2">
            <a:extLst>
              <a:ext uri="{FF2B5EF4-FFF2-40B4-BE49-F238E27FC236}">
                <a16:creationId xmlns:a16="http://schemas.microsoft.com/office/drawing/2014/main" id="{D43DB92F-3880-4764-A656-268B39851781}"/>
              </a:ext>
            </a:extLst>
          </p:cNvPr>
          <p:cNvSpPr>
            <a:spLocks noGrp="1"/>
          </p:cNvSpPr>
          <p:nvPr>
            <p:ph idx="1"/>
          </p:nvPr>
        </p:nvSpPr>
        <p:spPr/>
        <p:txBody>
          <a:bodyPr>
            <a:normAutofit/>
          </a:bodyPr>
          <a:lstStyle/>
          <a:p>
            <a:r>
              <a:rPr lang="en-US" dirty="0"/>
              <a:t>Sick or physically handicapped people may be stigmatizing if their affliction is unpleasant for other people, because of how they appear ,smell or behave.</a:t>
            </a:r>
          </a:p>
          <a:p>
            <a:r>
              <a:rPr lang="en-US" dirty="0"/>
              <a:t>Stigma is defined by Erving Goffman (1963), is an attribute that is deeply discrediting.</a:t>
            </a:r>
          </a:p>
          <a:p>
            <a:r>
              <a:rPr lang="en-US" dirty="0"/>
              <a:t>Goffman explain three main forms of Stigma.</a:t>
            </a:r>
          </a:p>
          <a:p>
            <a:r>
              <a:rPr lang="en-US" dirty="0"/>
              <a:t>Abomination of the body, such as various types of physical deformities.</a:t>
            </a:r>
          </a:p>
          <a:p>
            <a:r>
              <a:rPr lang="en-US" dirty="0"/>
              <a:t>Blemishes of individual character that is mental disorder, sexually transmitted disease, alcoholism and suicidal tendencies .</a:t>
            </a:r>
          </a:p>
          <a:p>
            <a:r>
              <a:rPr lang="en-US" dirty="0"/>
              <a:t>The tribal stigma of race, religion and Nationality</a:t>
            </a:r>
          </a:p>
          <a:p>
            <a:endParaRPr lang="en-US" dirty="0"/>
          </a:p>
        </p:txBody>
      </p:sp>
    </p:spTree>
    <p:extLst>
      <p:ext uri="{BB962C8B-B14F-4D97-AF65-F5344CB8AC3E}">
        <p14:creationId xmlns:p14="http://schemas.microsoft.com/office/powerpoint/2010/main" val="281818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A6D9-7373-4027-8AD6-29A4589A3683}"/>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74844F7B-E866-454B-BF70-B0502DF11161}"/>
              </a:ext>
            </a:extLst>
          </p:cNvPr>
          <p:cNvSpPr>
            <a:spLocks noGrp="1"/>
          </p:cNvSpPr>
          <p:nvPr>
            <p:ph idx="1"/>
          </p:nvPr>
        </p:nvSpPr>
        <p:spPr/>
        <p:txBody>
          <a:bodyPr/>
          <a:lstStyle/>
          <a:p>
            <a:r>
              <a:rPr lang="en-US" dirty="0"/>
              <a:t>The word stigma is of Greek origin.  Originally referred to the brand or scar burned or cut into the body, signifying that the bearer was a slave, or criminal or otherwise set apart from the general society. </a:t>
            </a:r>
          </a:p>
          <a:p>
            <a:r>
              <a:rPr lang="en-US" dirty="0"/>
              <a:t>The phenomenon whereby an individual with an attribute which is deeply discredited by his/her society is rejected as a result of the attribute (Goffman, 1963).</a:t>
            </a:r>
          </a:p>
          <a:p>
            <a:r>
              <a:rPr lang="en-US" dirty="0"/>
              <a:t>Stigma is the result when persons are categorized as being deviant, or belonging to a stereotyped group, and whereby there exists discriminatory behavior.</a:t>
            </a:r>
          </a:p>
          <a:p>
            <a:r>
              <a:rPr lang="en-US" dirty="0"/>
              <a:t>Stigma has been associated as major barrier to recovery for people with mental illnesses.</a:t>
            </a:r>
            <a:endParaRPr lang="en-GB" dirty="0"/>
          </a:p>
          <a:p>
            <a:endParaRPr lang="en-GB" dirty="0"/>
          </a:p>
        </p:txBody>
      </p:sp>
    </p:spTree>
    <p:extLst>
      <p:ext uri="{BB962C8B-B14F-4D97-AF65-F5344CB8AC3E}">
        <p14:creationId xmlns:p14="http://schemas.microsoft.com/office/powerpoint/2010/main" val="265306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1D265-8299-47EA-A122-E0D890C3200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5E0CEFB-7511-4DC3-8DCD-D468B4317625}"/>
              </a:ext>
            </a:extLst>
          </p:cNvPr>
          <p:cNvSpPr>
            <a:spLocks noGrp="1"/>
          </p:cNvSpPr>
          <p:nvPr>
            <p:ph idx="1"/>
          </p:nvPr>
        </p:nvSpPr>
        <p:spPr/>
        <p:txBody>
          <a:bodyPr>
            <a:normAutofit fontScale="92500" lnSpcReduction="10000"/>
          </a:bodyPr>
          <a:lstStyle/>
          <a:p>
            <a:r>
              <a:rPr lang="en-US" dirty="0"/>
              <a:t>According to Merriam Webster’s , Stigma is a set of negative and often unfair beliefs that a society or group of people have about something.</a:t>
            </a:r>
          </a:p>
          <a:p>
            <a:r>
              <a:rPr lang="en-US" dirty="0"/>
              <a:t>Stigma is a mark of disgrace associated with a particular circumstance, quality, or person. As for e.g.: “the stigma of mental disorder”.</a:t>
            </a:r>
          </a:p>
          <a:p>
            <a:r>
              <a:rPr lang="en-US" b="1" dirty="0"/>
              <a:t>Stigma effects health situation in four ways.</a:t>
            </a:r>
          </a:p>
          <a:p>
            <a:r>
              <a:rPr lang="en-US" dirty="0"/>
              <a:t>Psychological stress experienced may have adverse consequences on their health.</a:t>
            </a:r>
          </a:p>
          <a:p>
            <a:r>
              <a:rPr lang="en-US" dirty="0"/>
              <a:t>Fear of being stigmatize and subsequent discrimination may cause some people to avoid or delay seeking health care.</a:t>
            </a:r>
          </a:p>
          <a:p>
            <a:r>
              <a:rPr lang="en-US" dirty="0"/>
              <a:t>Stigmatized people may experience adverse reaction from others in health care setting like possibly refusal to treat someone for example HIV- positive.</a:t>
            </a:r>
          </a:p>
          <a:p>
            <a:r>
              <a:rPr lang="en-US" dirty="0"/>
              <a:t>Communities may be slow in providing infrastructure </a:t>
            </a:r>
            <a:r>
              <a:rPr lang="en-US" dirty="0" err="1"/>
              <a:t>e.g</a:t>
            </a:r>
            <a:r>
              <a:rPr lang="en-US" dirty="0"/>
              <a:t> clinic, hospitals or allocate lesser quality facilities. </a:t>
            </a:r>
          </a:p>
        </p:txBody>
      </p:sp>
    </p:spTree>
    <p:extLst>
      <p:ext uri="{BB962C8B-B14F-4D97-AF65-F5344CB8AC3E}">
        <p14:creationId xmlns:p14="http://schemas.microsoft.com/office/powerpoint/2010/main" val="35223336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427</TotalTime>
  <Words>1419</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Criticism on Sick Role</vt:lpstr>
      <vt:lpstr>Criticism of the sick role</vt:lpstr>
      <vt:lpstr>Continue…</vt:lpstr>
      <vt:lpstr>Labelling theory </vt:lpstr>
      <vt:lpstr>Continue…</vt:lpstr>
      <vt:lpstr>Criticism of Labelling theory</vt:lpstr>
      <vt:lpstr>Stigma</vt:lpstr>
      <vt:lpstr>Continue…</vt:lpstr>
      <vt:lpstr>Continue…</vt:lpstr>
      <vt:lpstr>Continue…</vt:lpstr>
      <vt:lpstr>Continue…</vt:lpstr>
      <vt:lpstr>Being Sick And Disabled</vt:lpstr>
      <vt:lpstr>Continue…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Criticism on Sick Role</dc:title>
  <dc:creator>Windows User</dc:creator>
  <cp:lastModifiedBy>Windows User</cp:lastModifiedBy>
  <cp:revision>1</cp:revision>
  <dcterms:created xsi:type="dcterms:W3CDTF">2020-04-10T06:20:00Z</dcterms:created>
  <dcterms:modified xsi:type="dcterms:W3CDTF">2020-04-10T13:27:59Z</dcterms:modified>
</cp:coreProperties>
</file>