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31"/>
  </p:notesMasterIdLst>
  <p:sldIdLst>
    <p:sldId id="256" r:id="rId2"/>
    <p:sldId id="358" r:id="rId3"/>
    <p:sldId id="322" r:id="rId4"/>
    <p:sldId id="258" r:id="rId5"/>
    <p:sldId id="280" r:id="rId6"/>
    <p:sldId id="287" r:id="rId7"/>
    <p:sldId id="292" r:id="rId8"/>
    <p:sldId id="293" r:id="rId9"/>
    <p:sldId id="279" r:id="rId10"/>
    <p:sldId id="276" r:id="rId11"/>
    <p:sldId id="323" r:id="rId12"/>
    <p:sldId id="324" r:id="rId13"/>
    <p:sldId id="325" r:id="rId14"/>
    <p:sldId id="332" r:id="rId15"/>
    <p:sldId id="326" r:id="rId16"/>
    <p:sldId id="317" r:id="rId17"/>
    <p:sldId id="329" r:id="rId18"/>
    <p:sldId id="319" r:id="rId19"/>
    <p:sldId id="330" r:id="rId20"/>
    <p:sldId id="327" r:id="rId21"/>
    <p:sldId id="344" r:id="rId22"/>
    <p:sldId id="334" r:id="rId23"/>
    <p:sldId id="335" r:id="rId24"/>
    <p:sldId id="336" r:id="rId25"/>
    <p:sldId id="337" r:id="rId26"/>
    <p:sldId id="338" r:id="rId27"/>
    <p:sldId id="339" r:id="rId28"/>
    <p:sldId id="345" r:id="rId29"/>
    <p:sldId id="357"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 xmlns:p14="http://schemas.microsoft.com/office/powerpoint/2010/main">
        <p14:section name="Default Section" id="{E33A1E02-9A32-449A-BF31-DD7F226A67C2}">
          <p14:sldIdLst>
            <p14:sldId id="256"/>
            <p14:sldId id="257"/>
            <p14:sldId id="343"/>
            <p14:sldId id="358"/>
            <p14:sldId id="322"/>
          </p14:sldIdLst>
        </p14:section>
        <p14:section name="Introduction to Soil Mechanics" id="{5500CE69-D9E9-4B96-8212-F73D706F1F37}">
          <p14:sldIdLst>
            <p14:sldId id="258"/>
          </p14:sldIdLst>
        </p14:section>
        <p14:section name="Weathering of Rocks" id="{3D4CED77-A7D2-47E3-B929-48A421F9AD4C}">
          <p14:sldIdLst>
            <p14:sldId id="280"/>
            <p14:sldId id="287"/>
            <p14:sldId id="292"/>
            <p14:sldId id="293"/>
          </p14:sldIdLst>
        </p14:section>
        <p14:section name="Soil and Its Types" id="{09C28825-6C48-4D2A-9729-631F8C9C0977}">
          <p14:sldIdLst>
            <p14:sldId id="279"/>
            <p14:sldId id="276"/>
            <p14:sldId id="323"/>
            <p14:sldId id="324"/>
            <p14:sldId id="325"/>
            <p14:sldId id="332"/>
            <p14:sldId id="326"/>
            <p14:sldId id="317"/>
            <p14:sldId id="329"/>
            <p14:sldId id="319"/>
            <p14:sldId id="330"/>
            <p14:sldId id="327"/>
            <p14:sldId id="344"/>
            <p14:sldId id="334"/>
            <p14:sldId id="335"/>
            <p14:sldId id="336"/>
            <p14:sldId id="337"/>
            <p14:sldId id="338"/>
            <p14:sldId id="339"/>
            <p14:sldId id="345"/>
            <p14:sldId id="357"/>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717" autoAdjust="0"/>
    <p:restoredTop sz="82258" autoAdjust="0"/>
  </p:normalViewPr>
  <p:slideViewPr>
    <p:cSldViewPr>
      <p:cViewPr>
        <p:scale>
          <a:sx n="81" d="100"/>
          <a:sy n="81" d="100"/>
        </p:scale>
        <p:origin x="-966" y="5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93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4C7422-49CC-43AE-BBC3-E4E9DEB03FB0}" type="datetimeFigureOut">
              <a:rPr lang="en-US" smtClean="0"/>
              <a:pPr/>
              <a:t>5/1/2020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31AFBF-EBDE-4E90-804B-A49CE86A6E3F}" type="slidenum">
              <a:rPr lang="en-US" smtClean="0"/>
              <a:pPr/>
              <a:t>‹#›</a:t>
            </a:fld>
            <a:endParaRPr lang="en-US"/>
          </a:p>
        </p:txBody>
      </p:sp>
    </p:spTree>
    <p:extLst>
      <p:ext uri="{BB962C8B-B14F-4D97-AF65-F5344CB8AC3E}">
        <p14:creationId xmlns="" xmlns:p14="http://schemas.microsoft.com/office/powerpoint/2010/main" val="2576667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term Soil Structure refers to the orientation and distribution of particles in a soil</a:t>
            </a:r>
            <a:r>
              <a:rPr lang="en-US" baseline="0" dirty="0" smtClean="0"/>
              <a:t> </a:t>
            </a:r>
            <a:r>
              <a:rPr lang="en-US" dirty="0" smtClean="0"/>
              <a:t>mass (also called "fabric" and "architecture") and the forces between adjacent soil</a:t>
            </a:r>
            <a:r>
              <a:rPr lang="en-US" baseline="0" dirty="0" smtClean="0"/>
              <a:t> </a:t>
            </a:r>
            <a:r>
              <a:rPr lang="en-US" dirty="0" smtClean="0"/>
              <a:t>particles.</a:t>
            </a:r>
            <a:r>
              <a:rPr lang="en-US" baseline="0" dirty="0" smtClean="0"/>
              <a:t>  {</a:t>
            </a:r>
            <a:r>
              <a:rPr lang="en-US" dirty="0" smtClean="0"/>
              <a:t>Ref. 1. </a:t>
            </a:r>
            <a:r>
              <a:rPr lang="en-US" dirty="0" err="1" smtClean="0"/>
              <a:t>Pg</a:t>
            </a:r>
            <a:r>
              <a:rPr lang="en-US" dirty="0" smtClean="0"/>
              <a:t> # 71, Chap # 7. Soil </a:t>
            </a:r>
            <a:r>
              <a:rPr lang="en-US" dirty="0" err="1" smtClean="0"/>
              <a:t>Mecanics</a:t>
            </a:r>
            <a:r>
              <a:rPr lang="en-US" dirty="0" smtClean="0"/>
              <a:t> by T. William </a:t>
            </a:r>
            <a:r>
              <a:rPr lang="en-US" dirty="0" err="1" smtClean="0"/>
              <a:t>Lambe</a:t>
            </a:r>
            <a:r>
              <a:rPr lang="en-US" dirty="0" smtClean="0"/>
              <a:t>. (Elsevier Academic Press)</a:t>
            </a:r>
            <a:endParaRPr lang="en-US" dirty="0"/>
          </a:p>
        </p:txBody>
      </p:sp>
      <p:sp>
        <p:nvSpPr>
          <p:cNvPr id="4" name="Slide Number Placeholder 3"/>
          <p:cNvSpPr>
            <a:spLocks noGrp="1"/>
          </p:cNvSpPr>
          <p:nvPr>
            <p:ph type="sldNum" sz="quarter" idx="10"/>
          </p:nvPr>
        </p:nvSpPr>
        <p:spPr/>
        <p:txBody>
          <a:bodyPr/>
          <a:lstStyle/>
          <a:p>
            <a:fld id="{F431AFBF-EBDE-4E90-804B-A49CE86A6E3F}" type="slidenum">
              <a:rPr lang="en-US" smtClean="0">
                <a:solidFill>
                  <a:prstClr val="black"/>
                </a:solidFill>
              </a:rPr>
              <a:pPr/>
              <a:t>2</a:t>
            </a:fld>
            <a:endParaRPr lang="en-US">
              <a:solidFill>
                <a:prstClr val="black"/>
              </a:solidFill>
            </a:endParaRPr>
          </a:p>
        </p:txBody>
      </p:sp>
    </p:spTree>
    <p:extLst>
      <p:ext uri="{BB962C8B-B14F-4D97-AF65-F5344CB8AC3E}">
        <p14:creationId xmlns="" xmlns:p14="http://schemas.microsoft.com/office/powerpoint/2010/main" val="15292637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Capillarity: The tendency of a liquid in a capillary tube or absorbent material to rise or fall as a result of surface tension.</a:t>
            </a:r>
          </a:p>
          <a:p>
            <a:r>
              <a:rPr lang="en-US" sz="1200" b="0" i="0" kern="1200" dirty="0" smtClean="0">
                <a:solidFill>
                  <a:schemeClr val="tx1"/>
                </a:solidFill>
                <a:effectLst/>
                <a:latin typeface="+mn-lt"/>
                <a:ea typeface="+mn-ea"/>
                <a:cs typeface="+mn-cs"/>
              </a:rPr>
              <a:t>Frictional Resistance depends upon particle shape </a:t>
            </a:r>
            <a:r>
              <a:rPr lang="en-US" sz="1200" b="0" i="0" kern="1200" smtClean="0">
                <a:solidFill>
                  <a:schemeClr val="tx1"/>
                </a:solidFill>
                <a:effectLst/>
                <a:latin typeface="+mn-lt"/>
                <a:ea typeface="+mn-ea"/>
                <a:cs typeface="+mn-cs"/>
              </a:rPr>
              <a:t>and size.</a:t>
            </a:r>
            <a:endParaRPr lang="en-US" dirty="0"/>
          </a:p>
        </p:txBody>
      </p:sp>
      <p:sp>
        <p:nvSpPr>
          <p:cNvPr id="4" name="Slide Number Placeholder 3"/>
          <p:cNvSpPr>
            <a:spLocks noGrp="1"/>
          </p:cNvSpPr>
          <p:nvPr>
            <p:ph type="sldNum" sz="quarter" idx="10"/>
          </p:nvPr>
        </p:nvSpPr>
        <p:spPr/>
        <p:txBody>
          <a:bodyPr/>
          <a:lstStyle/>
          <a:p>
            <a:fld id="{F431AFBF-EBDE-4E90-804B-A49CE86A6E3F}" type="slidenum">
              <a:rPr lang="en-US" smtClean="0"/>
              <a:pPr/>
              <a:t>18</a:t>
            </a:fld>
            <a:endParaRPr lang="en-US"/>
          </a:p>
        </p:txBody>
      </p:sp>
    </p:spTree>
    <p:extLst>
      <p:ext uri="{BB962C8B-B14F-4D97-AF65-F5344CB8AC3E}">
        <p14:creationId xmlns="" xmlns:p14="http://schemas.microsoft.com/office/powerpoint/2010/main" val="1510407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Capillarity: The tendency of a liquid in a capillary tube or absorbent material to rise or fall as a result of surface tension.</a:t>
            </a:r>
          </a:p>
          <a:p>
            <a:r>
              <a:rPr lang="en-US" sz="1200" b="0" i="0" kern="1200" dirty="0" smtClean="0">
                <a:solidFill>
                  <a:schemeClr val="tx1"/>
                </a:solidFill>
                <a:effectLst/>
                <a:latin typeface="+mn-lt"/>
                <a:ea typeface="+mn-ea"/>
                <a:cs typeface="+mn-cs"/>
              </a:rPr>
              <a:t>Frictional Resistance depends upon particle shape </a:t>
            </a:r>
            <a:r>
              <a:rPr lang="en-US" sz="1200" b="0" i="0" kern="1200" smtClean="0">
                <a:solidFill>
                  <a:schemeClr val="tx1"/>
                </a:solidFill>
                <a:effectLst/>
                <a:latin typeface="+mn-lt"/>
                <a:ea typeface="+mn-ea"/>
                <a:cs typeface="+mn-cs"/>
              </a:rPr>
              <a:t>and size.</a:t>
            </a:r>
            <a:endParaRPr lang="en-US" dirty="0"/>
          </a:p>
        </p:txBody>
      </p:sp>
      <p:sp>
        <p:nvSpPr>
          <p:cNvPr id="4" name="Slide Number Placeholder 3"/>
          <p:cNvSpPr>
            <a:spLocks noGrp="1"/>
          </p:cNvSpPr>
          <p:nvPr>
            <p:ph type="sldNum" sz="quarter" idx="10"/>
          </p:nvPr>
        </p:nvSpPr>
        <p:spPr/>
        <p:txBody>
          <a:bodyPr/>
          <a:lstStyle/>
          <a:p>
            <a:fld id="{F431AFBF-EBDE-4E90-804B-A49CE86A6E3F}" type="slidenum">
              <a:rPr lang="en-US" smtClean="0"/>
              <a:pPr/>
              <a:t>19</a:t>
            </a:fld>
            <a:endParaRPr lang="en-US"/>
          </a:p>
        </p:txBody>
      </p:sp>
    </p:spTree>
    <p:extLst>
      <p:ext uri="{BB962C8B-B14F-4D97-AF65-F5344CB8AC3E}">
        <p14:creationId xmlns="" xmlns:p14="http://schemas.microsoft.com/office/powerpoint/2010/main" val="15104070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431AFBF-EBDE-4E90-804B-A49CE86A6E3F}" type="slidenum">
              <a:rPr lang="en-US" smtClean="0"/>
              <a:pPr/>
              <a:t>20</a:t>
            </a:fld>
            <a:endParaRPr lang="en-US"/>
          </a:p>
        </p:txBody>
      </p:sp>
    </p:spTree>
    <p:extLst>
      <p:ext uri="{BB962C8B-B14F-4D97-AF65-F5344CB8AC3E}">
        <p14:creationId xmlns="" xmlns:p14="http://schemas.microsoft.com/office/powerpoint/2010/main" val="2321360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431AFBF-EBDE-4E90-804B-A49CE86A6E3F}" type="slidenum">
              <a:rPr lang="en-US" smtClean="0"/>
              <a:pPr/>
              <a:t>3</a:t>
            </a:fld>
            <a:endParaRPr lang="en-US"/>
          </a:p>
        </p:txBody>
      </p:sp>
    </p:spTree>
    <p:extLst>
      <p:ext uri="{BB962C8B-B14F-4D97-AF65-F5344CB8AC3E}">
        <p14:creationId xmlns="" xmlns:p14="http://schemas.microsoft.com/office/powerpoint/2010/main" val="27818516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431AFBF-EBDE-4E90-804B-A49CE86A6E3F}" type="slidenum">
              <a:rPr lang="en-US" smtClean="0"/>
              <a:pPr/>
              <a:t>4</a:t>
            </a:fld>
            <a:endParaRPr lang="en-US"/>
          </a:p>
        </p:txBody>
      </p:sp>
    </p:spTree>
    <p:extLst>
      <p:ext uri="{BB962C8B-B14F-4D97-AF65-F5344CB8AC3E}">
        <p14:creationId xmlns="" xmlns:p14="http://schemas.microsoft.com/office/powerpoint/2010/main" val="36362981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Burrow: a hole in the ground dug by an animal such as a rabbit, especially to live in </a:t>
            </a:r>
            <a:endParaRPr lang="en-US" dirty="0"/>
          </a:p>
        </p:txBody>
      </p:sp>
      <p:sp>
        <p:nvSpPr>
          <p:cNvPr id="4" name="Slide Number Placeholder 3"/>
          <p:cNvSpPr>
            <a:spLocks noGrp="1"/>
          </p:cNvSpPr>
          <p:nvPr>
            <p:ph type="sldNum" sz="quarter" idx="10"/>
          </p:nvPr>
        </p:nvSpPr>
        <p:spPr/>
        <p:txBody>
          <a:bodyPr/>
          <a:lstStyle/>
          <a:p>
            <a:fld id="{F431AFBF-EBDE-4E90-804B-A49CE86A6E3F}" type="slidenum">
              <a:rPr lang="en-US" smtClean="0"/>
              <a:pPr/>
              <a:t>6</a:t>
            </a:fld>
            <a:endParaRPr lang="en-US"/>
          </a:p>
        </p:txBody>
      </p:sp>
    </p:spTree>
    <p:extLst>
      <p:ext uri="{BB962C8B-B14F-4D97-AF65-F5344CB8AC3E}">
        <p14:creationId xmlns="" xmlns:p14="http://schemas.microsoft.com/office/powerpoint/2010/main" val="20652009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Interlock: </a:t>
            </a:r>
            <a:r>
              <a:rPr lang="ar-AE" dirty="0" smtClean="0"/>
              <a:t>ایک دوسرے میں پیوست ہوجانا</a:t>
            </a:r>
            <a:endParaRPr lang="en-US" dirty="0"/>
          </a:p>
        </p:txBody>
      </p:sp>
      <p:sp>
        <p:nvSpPr>
          <p:cNvPr id="4" name="Slide Number Placeholder 3"/>
          <p:cNvSpPr>
            <a:spLocks noGrp="1"/>
          </p:cNvSpPr>
          <p:nvPr>
            <p:ph type="sldNum" sz="quarter" idx="10"/>
          </p:nvPr>
        </p:nvSpPr>
        <p:spPr/>
        <p:txBody>
          <a:bodyPr/>
          <a:lstStyle/>
          <a:p>
            <a:fld id="{F431AFBF-EBDE-4E90-804B-A49CE86A6E3F}" type="slidenum">
              <a:rPr lang="en-US" smtClean="0"/>
              <a:pPr/>
              <a:t>7</a:t>
            </a:fld>
            <a:endParaRPr lang="en-US"/>
          </a:p>
        </p:txBody>
      </p:sp>
    </p:spTree>
    <p:extLst>
      <p:ext uri="{BB962C8B-B14F-4D97-AF65-F5344CB8AC3E}">
        <p14:creationId xmlns="" xmlns:p14="http://schemas.microsoft.com/office/powerpoint/2010/main" val="22961990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Hydration, Carbonation, Oxidation, and Reduction</a:t>
            </a:r>
          </a:p>
          <a:p>
            <a:endParaRPr lang="en-US" dirty="0" smtClean="0"/>
          </a:p>
          <a:p>
            <a:r>
              <a:rPr lang="en-US" dirty="0" smtClean="0"/>
              <a:t>Rock can be defined as a compact, semi-hard to hard mass of natural material composed of one or more minerals.</a:t>
            </a:r>
          </a:p>
          <a:p>
            <a:endParaRPr lang="en-US" dirty="0" smtClean="0"/>
          </a:p>
          <a:p>
            <a:r>
              <a:rPr lang="en-US" dirty="0" smtClean="0"/>
              <a:t>A 'mineral‘ is a natural inorganic substance of a definite structure and chemical composition.</a:t>
            </a:r>
          </a:p>
          <a:p>
            <a:endParaRPr lang="en-US" dirty="0"/>
          </a:p>
        </p:txBody>
      </p:sp>
      <p:sp>
        <p:nvSpPr>
          <p:cNvPr id="4" name="Slide Number Placeholder 3"/>
          <p:cNvSpPr>
            <a:spLocks noGrp="1"/>
          </p:cNvSpPr>
          <p:nvPr>
            <p:ph type="sldNum" sz="quarter" idx="10"/>
          </p:nvPr>
        </p:nvSpPr>
        <p:spPr/>
        <p:txBody>
          <a:bodyPr/>
          <a:lstStyle/>
          <a:p>
            <a:fld id="{F431AFBF-EBDE-4E90-804B-A49CE86A6E3F}" type="slidenum">
              <a:rPr lang="en-US" smtClean="0"/>
              <a:pPr/>
              <a:t>8</a:t>
            </a:fld>
            <a:endParaRPr lang="en-US"/>
          </a:p>
        </p:txBody>
      </p:sp>
    </p:spTree>
    <p:extLst>
      <p:ext uri="{BB962C8B-B14F-4D97-AF65-F5344CB8AC3E}">
        <p14:creationId xmlns="" xmlns:p14="http://schemas.microsoft.com/office/powerpoint/2010/main" val="416798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term Soil Structure refers to the orientation and distribution of particles in a soil</a:t>
            </a:r>
            <a:r>
              <a:rPr lang="en-US" baseline="0" dirty="0" smtClean="0"/>
              <a:t> </a:t>
            </a:r>
            <a:r>
              <a:rPr lang="en-US" dirty="0" smtClean="0"/>
              <a:t>mass (also called "fabric" and "architecture") and the forces between adjacent soil</a:t>
            </a:r>
            <a:r>
              <a:rPr lang="en-US" baseline="0" dirty="0" smtClean="0"/>
              <a:t> </a:t>
            </a:r>
            <a:r>
              <a:rPr lang="en-US" dirty="0" smtClean="0"/>
              <a:t>particles.</a:t>
            </a:r>
            <a:r>
              <a:rPr lang="en-US" baseline="0" dirty="0" smtClean="0"/>
              <a:t>  {</a:t>
            </a:r>
            <a:r>
              <a:rPr lang="en-US" dirty="0" smtClean="0"/>
              <a:t>Ref. 1. </a:t>
            </a:r>
            <a:r>
              <a:rPr lang="en-US" dirty="0" err="1" smtClean="0"/>
              <a:t>Pg</a:t>
            </a:r>
            <a:r>
              <a:rPr lang="en-US" dirty="0" smtClean="0"/>
              <a:t> # 71, Chap # 7. Soil </a:t>
            </a:r>
            <a:r>
              <a:rPr lang="en-US" dirty="0" err="1" smtClean="0"/>
              <a:t>Mecanics</a:t>
            </a:r>
            <a:r>
              <a:rPr lang="en-US" dirty="0" smtClean="0"/>
              <a:t> by T. William </a:t>
            </a:r>
            <a:r>
              <a:rPr lang="en-US" dirty="0" err="1" smtClean="0"/>
              <a:t>Lambe</a:t>
            </a:r>
            <a:r>
              <a:rPr lang="en-US" dirty="0" smtClean="0"/>
              <a:t>. (Elsevier Academic Press)</a:t>
            </a:r>
            <a:endParaRPr lang="en-US" dirty="0"/>
          </a:p>
        </p:txBody>
      </p:sp>
      <p:sp>
        <p:nvSpPr>
          <p:cNvPr id="4" name="Slide Number Placeholder 3"/>
          <p:cNvSpPr>
            <a:spLocks noGrp="1"/>
          </p:cNvSpPr>
          <p:nvPr>
            <p:ph type="sldNum" sz="quarter" idx="10"/>
          </p:nvPr>
        </p:nvSpPr>
        <p:spPr/>
        <p:txBody>
          <a:bodyPr/>
          <a:lstStyle/>
          <a:p>
            <a:fld id="{F431AFBF-EBDE-4E90-804B-A49CE86A6E3F}" type="slidenum">
              <a:rPr lang="en-US" smtClean="0"/>
              <a:pPr/>
              <a:t>10</a:t>
            </a:fld>
            <a:endParaRPr lang="en-US"/>
          </a:p>
        </p:txBody>
      </p:sp>
    </p:spTree>
    <p:extLst>
      <p:ext uri="{BB962C8B-B14F-4D97-AF65-F5344CB8AC3E}">
        <p14:creationId xmlns="" xmlns:p14="http://schemas.microsoft.com/office/powerpoint/2010/main" val="36362981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b="0" i="0" kern="1200" dirty="0" smtClean="0">
                <a:solidFill>
                  <a:schemeClr val="tx1"/>
                </a:solidFill>
                <a:effectLst/>
                <a:latin typeface="+mn-lt"/>
                <a:ea typeface="+mn-ea"/>
                <a:cs typeface="+mn-cs"/>
              </a:rPr>
              <a:t>Capillarity: The tendency of a liquid in a capillary tube or absorbent material to rise or fall as a result of surface tension.</a:t>
            </a:r>
          </a:p>
          <a:p>
            <a:pPr marL="171450" indent="-171450">
              <a:buFont typeface="Arial" panose="020B0604020202020204" pitchFamily="34" charset="0"/>
              <a:buChar char="•"/>
            </a:pPr>
            <a:r>
              <a:rPr lang="en-US" sz="1200" b="0" i="0" kern="1200" dirty="0" smtClean="0">
                <a:solidFill>
                  <a:schemeClr val="tx1"/>
                </a:solidFill>
                <a:effectLst/>
                <a:latin typeface="+mn-lt"/>
                <a:ea typeface="+mn-ea"/>
                <a:cs typeface="+mn-cs"/>
              </a:rPr>
              <a:t>Frictional Resistance depends upon particle shape and size.</a:t>
            </a:r>
            <a:endParaRPr lang="en-US" dirty="0"/>
          </a:p>
        </p:txBody>
      </p:sp>
      <p:sp>
        <p:nvSpPr>
          <p:cNvPr id="4" name="Slide Number Placeholder 3"/>
          <p:cNvSpPr>
            <a:spLocks noGrp="1"/>
          </p:cNvSpPr>
          <p:nvPr>
            <p:ph type="sldNum" sz="quarter" idx="10"/>
          </p:nvPr>
        </p:nvSpPr>
        <p:spPr/>
        <p:txBody>
          <a:bodyPr/>
          <a:lstStyle/>
          <a:p>
            <a:fld id="{F431AFBF-EBDE-4E90-804B-A49CE86A6E3F}" type="slidenum">
              <a:rPr lang="en-US" smtClean="0"/>
              <a:pPr/>
              <a:t>16</a:t>
            </a:fld>
            <a:endParaRPr lang="en-US"/>
          </a:p>
        </p:txBody>
      </p:sp>
    </p:spTree>
    <p:extLst>
      <p:ext uri="{BB962C8B-B14F-4D97-AF65-F5344CB8AC3E}">
        <p14:creationId xmlns="" xmlns:p14="http://schemas.microsoft.com/office/powerpoint/2010/main" val="13673558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b="0" i="0" kern="1200" dirty="0" smtClean="0">
                <a:solidFill>
                  <a:schemeClr val="tx1"/>
                </a:solidFill>
                <a:effectLst/>
                <a:latin typeface="+mn-lt"/>
                <a:ea typeface="+mn-ea"/>
                <a:cs typeface="+mn-cs"/>
              </a:rPr>
              <a:t>Capillarity: The tendency of a liquid in a capillary tube or absorbent material to rise or fall as a result of surface tension.</a:t>
            </a:r>
          </a:p>
          <a:p>
            <a:pPr marL="171450" indent="-171450">
              <a:buFont typeface="Arial" panose="020B0604020202020204" pitchFamily="34" charset="0"/>
              <a:buChar char="•"/>
            </a:pPr>
            <a:r>
              <a:rPr lang="en-US" sz="1200" b="0" i="0" kern="1200" dirty="0" smtClean="0">
                <a:solidFill>
                  <a:schemeClr val="tx1"/>
                </a:solidFill>
                <a:effectLst/>
                <a:latin typeface="+mn-lt"/>
                <a:ea typeface="+mn-ea"/>
                <a:cs typeface="+mn-cs"/>
              </a:rPr>
              <a:t>Frictional Resistance depends upon particle shape and size.</a:t>
            </a:r>
            <a:endParaRPr lang="en-US" dirty="0"/>
          </a:p>
        </p:txBody>
      </p:sp>
      <p:sp>
        <p:nvSpPr>
          <p:cNvPr id="4" name="Slide Number Placeholder 3"/>
          <p:cNvSpPr>
            <a:spLocks noGrp="1"/>
          </p:cNvSpPr>
          <p:nvPr>
            <p:ph type="sldNum" sz="quarter" idx="10"/>
          </p:nvPr>
        </p:nvSpPr>
        <p:spPr/>
        <p:txBody>
          <a:bodyPr/>
          <a:lstStyle/>
          <a:p>
            <a:fld id="{F431AFBF-EBDE-4E90-804B-A49CE86A6E3F}" type="slidenum">
              <a:rPr lang="en-US" smtClean="0"/>
              <a:pPr/>
              <a:t>17</a:t>
            </a:fld>
            <a:endParaRPr lang="en-US"/>
          </a:p>
        </p:txBody>
      </p:sp>
    </p:spTree>
    <p:extLst>
      <p:ext uri="{BB962C8B-B14F-4D97-AF65-F5344CB8AC3E}">
        <p14:creationId xmlns="" xmlns:p14="http://schemas.microsoft.com/office/powerpoint/2010/main" val="1367355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5/1/2020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5/1/2020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med">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5/1/2020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ransition spd="med">
    <p:fade/>
  </p:transition>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92363" y="1752600"/>
            <a:ext cx="4923143" cy="1446550"/>
          </a:xfrm>
          <a:prstGeom prst="rect">
            <a:avLst/>
          </a:prstGeom>
          <a:noFill/>
        </p:spPr>
        <p:txBody>
          <a:bodyPr wrap="none" rtlCol="0">
            <a:spAutoFit/>
          </a:bodyPr>
          <a:lstStyle/>
          <a:p>
            <a:pPr algn="ctr"/>
            <a:r>
              <a:rPr lang="en-US" sz="6000" b="1" u="sng" dirty="0" smtClean="0">
                <a:latin typeface="Calibri" pitchFamily="34" charset="0"/>
                <a:cs typeface="Calibri" pitchFamily="34" charset="0"/>
              </a:rPr>
              <a:t>Soil Mechanics</a:t>
            </a:r>
          </a:p>
          <a:p>
            <a:pPr algn="ctr"/>
            <a:r>
              <a:rPr lang="en-US" sz="2400" b="1" dirty="0" smtClean="0">
                <a:latin typeface="Calibri" pitchFamily="34" charset="0"/>
                <a:cs typeface="Calibri" pitchFamily="34" charset="0"/>
              </a:rPr>
              <a:t>(BS-Civil Technology</a:t>
            </a:r>
            <a:r>
              <a:rPr lang="en-US" sz="2400" b="1" dirty="0" smtClean="0">
                <a:latin typeface="Calibri" pitchFamily="34" charset="0"/>
                <a:cs typeface="Calibri" pitchFamily="34" charset="0"/>
              </a:rPr>
              <a:t>)</a:t>
            </a:r>
            <a:r>
              <a:rPr lang="en-US" sz="2800" b="1" dirty="0" smtClean="0">
                <a:latin typeface="Calibri" pitchFamily="34" charset="0"/>
                <a:cs typeface="Calibri" pitchFamily="34" charset="0"/>
              </a:rPr>
              <a:t> </a:t>
            </a:r>
            <a:r>
              <a:rPr lang="en-US" sz="2800" b="1" dirty="0" smtClean="0">
                <a:latin typeface="Calibri" pitchFamily="34" charset="0"/>
                <a:cs typeface="Calibri" pitchFamily="34" charset="0"/>
              </a:rPr>
              <a:t>UOS</a:t>
            </a:r>
            <a:endParaRPr lang="en-US" sz="2800" b="1" dirty="0">
              <a:latin typeface="Calibri" pitchFamily="34" charset="0"/>
              <a:cs typeface="Calibri" pitchFamily="34" charset="0"/>
            </a:endParaRPr>
          </a:p>
        </p:txBody>
      </p:sp>
      <p:sp>
        <p:nvSpPr>
          <p:cNvPr id="2" name="TextBox 1"/>
          <p:cNvSpPr txBox="1"/>
          <p:nvPr/>
        </p:nvSpPr>
        <p:spPr>
          <a:xfrm>
            <a:off x="1905000" y="3480137"/>
            <a:ext cx="4985658" cy="1261884"/>
          </a:xfrm>
          <a:prstGeom prst="rect">
            <a:avLst/>
          </a:prstGeom>
          <a:noFill/>
        </p:spPr>
        <p:txBody>
          <a:bodyPr wrap="square" rtlCol="0">
            <a:spAutoFit/>
          </a:bodyPr>
          <a:lstStyle/>
          <a:p>
            <a:pPr algn="ctr"/>
            <a:endParaRPr lang="en-US" sz="3200" dirty="0"/>
          </a:p>
          <a:p>
            <a:pPr algn="ctr"/>
            <a:r>
              <a:rPr lang="en-US" sz="2800" dirty="0" smtClean="0"/>
              <a:t>SAEED HASSAN</a:t>
            </a:r>
          </a:p>
          <a:p>
            <a:pPr algn="ctr"/>
            <a:endParaRPr lang="en-US" sz="1600" dirty="0"/>
          </a:p>
        </p:txBody>
      </p:sp>
    </p:spTree>
    <p:extLst>
      <p:ext uri="{BB962C8B-B14F-4D97-AF65-F5344CB8AC3E}">
        <p14:creationId xmlns="" xmlns:p14="http://schemas.microsoft.com/office/powerpoint/2010/main" val="3259313220"/>
      </p:ext>
    </p:extLst>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Autofit/>
          </a:bodyPr>
          <a:lstStyle/>
          <a:p>
            <a:pPr algn="ctr"/>
            <a:r>
              <a:rPr lang="en-US" sz="4000" dirty="0" smtClean="0"/>
              <a:t>What is Soil?	</a:t>
            </a:r>
            <a:r>
              <a:rPr lang="en-US" sz="1800" dirty="0" smtClean="0"/>
              <a:t>(Definition)</a:t>
            </a:r>
            <a:endParaRPr lang="en-US" sz="1800" dirty="0"/>
          </a:p>
        </p:txBody>
      </p:sp>
      <p:sp>
        <p:nvSpPr>
          <p:cNvPr id="3" name="Content Placeholder 2"/>
          <p:cNvSpPr>
            <a:spLocks noGrp="1"/>
          </p:cNvSpPr>
          <p:nvPr>
            <p:ph idx="1"/>
          </p:nvPr>
        </p:nvSpPr>
        <p:spPr>
          <a:xfrm>
            <a:off x="457200" y="1524000"/>
            <a:ext cx="8229600" cy="4625609"/>
          </a:xfrm>
        </p:spPr>
        <p:txBody>
          <a:bodyPr>
            <a:normAutofit/>
          </a:bodyPr>
          <a:lstStyle/>
          <a:p>
            <a:pPr>
              <a:buFont typeface="Wingdings" pitchFamily="2" charset="2"/>
              <a:buChar char="§"/>
            </a:pPr>
            <a:r>
              <a:rPr lang="en-US" sz="2800" dirty="0" smtClean="0">
                <a:solidFill>
                  <a:srgbClr val="00B050"/>
                </a:solidFill>
              </a:rPr>
              <a:t>The term soil according to engineering point of view is defined as the material, by means of which and upon which engineers build their structures. The term soil includes entire thickness of the earth’s crust, which is accessible and feasible for practical utilization as foundation support or construction material. It is composed of loosely bound mineral particles of various sizes and shapes formed due to weathering of rocks.</a:t>
            </a:r>
          </a:p>
          <a:p>
            <a:pPr>
              <a:buFont typeface="Wingdings" pitchFamily="2" charset="2"/>
              <a:buChar char="§"/>
            </a:pPr>
            <a:endParaRPr lang="en-US" sz="2800" baseline="30000" dirty="0" smtClean="0"/>
          </a:p>
        </p:txBody>
      </p:sp>
    </p:spTree>
    <p:extLst>
      <p:ext uri="{BB962C8B-B14F-4D97-AF65-F5344CB8AC3E}">
        <p14:creationId xmlns="" xmlns:p14="http://schemas.microsoft.com/office/powerpoint/2010/main" val="638758931"/>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7467600" cy="868362"/>
          </a:xfrm>
        </p:spPr>
        <p:txBody>
          <a:bodyPr>
            <a:noAutofit/>
          </a:bodyPr>
          <a:lstStyle/>
          <a:p>
            <a:pPr algn="ctr"/>
            <a:r>
              <a:rPr lang="en-US" sz="4000" dirty="0" smtClean="0"/>
              <a:t>Types of Soil</a:t>
            </a:r>
            <a:endParaRPr lang="en-US" sz="1800" dirty="0"/>
          </a:p>
        </p:txBody>
      </p:sp>
      <p:sp>
        <p:nvSpPr>
          <p:cNvPr id="6" name="Content Placeholder 2"/>
          <p:cNvSpPr>
            <a:spLocks noGrp="1"/>
          </p:cNvSpPr>
          <p:nvPr>
            <p:ph idx="1"/>
          </p:nvPr>
        </p:nvSpPr>
        <p:spPr>
          <a:xfrm>
            <a:off x="457200" y="1295400"/>
            <a:ext cx="8229600" cy="5159009"/>
          </a:xfrm>
        </p:spPr>
        <p:txBody>
          <a:bodyPr>
            <a:noAutofit/>
          </a:bodyPr>
          <a:lstStyle/>
          <a:p>
            <a:pPr>
              <a:buFont typeface="Wingdings" pitchFamily="2" charset="2"/>
              <a:buChar char="§"/>
            </a:pPr>
            <a:r>
              <a:rPr lang="en-US" sz="2300" dirty="0" smtClean="0">
                <a:solidFill>
                  <a:srgbClr val="00B050"/>
                </a:solidFill>
              </a:rPr>
              <a:t>Soil</a:t>
            </a:r>
            <a:r>
              <a:rPr lang="en-US" sz="2300" dirty="0" smtClean="0"/>
              <a:t> types, based on geological and engineering view points, are separately discussed below: </a:t>
            </a:r>
            <a:endParaRPr lang="en-US" sz="2300" dirty="0"/>
          </a:p>
          <a:p>
            <a:pPr marL="914400" lvl="1" indent="-457200">
              <a:buFont typeface="+mj-lt"/>
              <a:buAutoNum type="arabicPeriod"/>
            </a:pPr>
            <a:r>
              <a:rPr lang="en-US" sz="2300" dirty="0" smtClean="0">
                <a:solidFill>
                  <a:srgbClr val="0070C0"/>
                </a:solidFill>
              </a:rPr>
              <a:t>Geological consideration:</a:t>
            </a:r>
          </a:p>
          <a:p>
            <a:pPr marL="457200" lvl="1" indent="0" algn="just">
              <a:buNone/>
            </a:pPr>
            <a:r>
              <a:rPr lang="en-US" sz="2300" dirty="0" smtClean="0"/>
              <a:t>	Following are the types of soil based on the geological processes through which the soil deposits have been developed.</a:t>
            </a:r>
          </a:p>
          <a:p>
            <a:pPr marL="914400" lvl="3" indent="-346075" algn="just">
              <a:buFont typeface="+mj-lt"/>
              <a:buAutoNum type="romanLcPeriod"/>
            </a:pPr>
            <a:r>
              <a:rPr lang="en-US" sz="2300" b="1" dirty="0" smtClean="0"/>
              <a:t>Glacial Soil: </a:t>
            </a:r>
            <a:r>
              <a:rPr lang="en-US" sz="2300" dirty="0" smtClean="0"/>
              <a:t>This type of soil is developed, transported and deposited by the actions of glaciers. These deposits consists of rocks fragments, boulders, gravels, sand, silt and clay in various proportions (i.e., a heterogeneous mixture of all sizes of particles).</a:t>
            </a:r>
          </a:p>
        </p:txBody>
      </p:sp>
    </p:spTree>
    <p:extLst>
      <p:ext uri="{BB962C8B-B14F-4D97-AF65-F5344CB8AC3E}">
        <p14:creationId xmlns="" xmlns:p14="http://schemas.microsoft.com/office/powerpoint/2010/main" val="3258929400"/>
      </p:ext>
    </p:extLst>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704088"/>
            <a:ext cx="8229600" cy="743712"/>
          </a:xfrm>
        </p:spPr>
        <p:txBody>
          <a:bodyPr>
            <a:noAutofit/>
          </a:bodyPr>
          <a:lstStyle/>
          <a:p>
            <a:pPr algn="ctr"/>
            <a:r>
              <a:rPr lang="en-US" sz="4000" dirty="0" smtClean="0"/>
              <a:t>Types of Soil</a:t>
            </a:r>
            <a:endParaRPr lang="en-US" sz="1800" dirty="0"/>
          </a:p>
        </p:txBody>
      </p:sp>
      <p:sp>
        <p:nvSpPr>
          <p:cNvPr id="6" name="Content Placeholder 2"/>
          <p:cNvSpPr>
            <a:spLocks noGrp="1"/>
          </p:cNvSpPr>
          <p:nvPr>
            <p:ph idx="1"/>
          </p:nvPr>
        </p:nvSpPr>
        <p:spPr>
          <a:xfrm>
            <a:off x="457200" y="1828800"/>
            <a:ext cx="8229600" cy="4625609"/>
          </a:xfrm>
        </p:spPr>
        <p:txBody>
          <a:bodyPr>
            <a:noAutofit/>
          </a:bodyPr>
          <a:lstStyle/>
          <a:p>
            <a:pPr marL="1082675" lvl="3" indent="-514350" algn="just">
              <a:buFont typeface="+mj-lt"/>
              <a:buAutoNum type="romanLcPeriod" startAt="2"/>
            </a:pPr>
            <a:r>
              <a:rPr lang="en-US" sz="2300" b="1" dirty="0" smtClean="0"/>
              <a:t>Residual Soil: </a:t>
            </a:r>
            <a:r>
              <a:rPr lang="en-US" sz="2300" dirty="0" smtClean="0"/>
              <a:t>This type of soil is found on nearly flat rock surfaces were the weathering action has produced a soil with a little or no tendency to move. Residual soil also occurs when the rate of weathering is higher than the rate of removal.</a:t>
            </a:r>
          </a:p>
          <a:p>
            <a:pPr marL="1082675" lvl="3" indent="-514350" algn="just">
              <a:buFont typeface="+mj-lt"/>
              <a:buAutoNum type="romanLcPeriod" startAt="2"/>
            </a:pPr>
            <a:r>
              <a:rPr lang="en-US" sz="2300" b="1" dirty="0" smtClean="0"/>
              <a:t>Alluvial Soil: </a:t>
            </a:r>
            <a:r>
              <a:rPr lang="en-US" sz="2300" dirty="0" smtClean="0"/>
              <a:t>The soil transported and deposited by water is called alluvial soil. As flowing water (stream or river) looses velocity, it tends to deposit some of particles that it was carrying in suspension or by rolling or sliding along the river bed. </a:t>
            </a:r>
          </a:p>
        </p:txBody>
      </p:sp>
    </p:spTree>
    <p:extLst>
      <p:ext uri="{BB962C8B-B14F-4D97-AF65-F5344CB8AC3E}">
        <p14:creationId xmlns="" xmlns:p14="http://schemas.microsoft.com/office/powerpoint/2010/main" val="3258929400"/>
      </p:ext>
    </p:extLst>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704088"/>
            <a:ext cx="8229600" cy="743712"/>
          </a:xfrm>
        </p:spPr>
        <p:txBody>
          <a:bodyPr>
            <a:noAutofit/>
          </a:bodyPr>
          <a:lstStyle/>
          <a:p>
            <a:pPr algn="ctr"/>
            <a:r>
              <a:rPr lang="en-US" sz="4000" dirty="0" smtClean="0"/>
              <a:t>Types of Soil</a:t>
            </a:r>
            <a:endParaRPr lang="en-US" sz="1800" dirty="0"/>
          </a:p>
        </p:txBody>
      </p:sp>
      <p:sp>
        <p:nvSpPr>
          <p:cNvPr id="6" name="Content Placeholder 2"/>
          <p:cNvSpPr>
            <a:spLocks noGrp="1"/>
          </p:cNvSpPr>
          <p:nvPr>
            <p:ph idx="1"/>
          </p:nvPr>
        </p:nvSpPr>
        <p:spPr>
          <a:xfrm>
            <a:off x="457200" y="1524000"/>
            <a:ext cx="8229600" cy="4625609"/>
          </a:xfrm>
        </p:spPr>
        <p:txBody>
          <a:bodyPr>
            <a:noAutofit/>
          </a:bodyPr>
          <a:lstStyle/>
          <a:p>
            <a:pPr marL="1082675" lvl="3" indent="-514350" algn="just">
              <a:buFont typeface="+mj-lt"/>
              <a:buAutoNum type="romanLcPeriod" startAt="4"/>
            </a:pPr>
            <a:r>
              <a:rPr lang="en-US" sz="2300" b="1" dirty="0" smtClean="0"/>
              <a:t>Aeolian Soil: </a:t>
            </a:r>
            <a:r>
              <a:rPr lang="en-US" sz="2300" dirty="0" smtClean="0"/>
              <a:t>The soil transported by the geological agent ‘wind’ and subsequently deposited is known as Aeolian Soil. Aeolian soil are of two types namely Dune sand and Loess.</a:t>
            </a:r>
          </a:p>
          <a:p>
            <a:pPr marL="1082675" lvl="3" indent="-514350" algn="just">
              <a:buNone/>
            </a:pPr>
            <a:r>
              <a:rPr lang="en-US" sz="2300" dirty="0" smtClean="0"/>
              <a:t>         a) </a:t>
            </a:r>
            <a:r>
              <a:rPr lang="en-US" sz="2300" b="1" dirty="0" smtClean="0"/>
              <a:t>Dune or Dune Sand</a:t>
            </a:r>
            <a:r>
              <a:rPr lang="en-US" sz="2300" dirty="0" smtClean="0"/>
              <a:t>: In arid parts of the world, wind is continually forming sand deposits in the form of dunes characterized by low hill and ridge formation. They generally occur in deserts and comprise of sand particles, which are fairly rounded and uniform in size. The particles of the dune sand are coarser than the particles of loess. Dune material is generally, a good source of sand for construction purposes.</a:t>
            </a:r>
          </a:p>
        </p:txBody>
      </p:sp>
    </p:spTree>
    <p:extLst>
      <p:ext uri="{BB962C8B-B14F-4D97-AF65-F5344CB8AC3E}">
        <p14:creationId xmlns="" xmlns:p14="http://schemas.microsoft.com/office/powerpoint/2010/main" val="3258929400"/>
      </p:ext>
    </p:extLst>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1130300" y="809625"/>
            <a:ext cx="7104063" cy="608013"/>
          </a:xfrm>
        </p:spPr>
        <p:txBody>
          <a:bodyPr>
            <a:normAutofit fontScale="90000"/>
          </a:bodyPr>
          <a:lstStyle/>
          <a:p>
            <a:pPr eaLnBrk="1" hangingPunct="1"/>
            <a:r>
              <a:rPr lang="en-US" sz="1800" smtClean="0">
                <a:latin typeface="Times New Roman" pitchFamily="18" charset="0"/>
              </a:rPr>
              <a:t>Sand dunes fill this view of the desert in Qatar.</a:t>
            </a:r>
            <a:r>
              <a:rPr lang="en-US" smtClean="0">
                <a:latin typeface="Times New Roman" pitchFamily="18" charset="0"/>
              </a:rPr>
              <a:t> </a:t>
            </a:r>
          </a:p>
        </p:txBody>
      </p:sp>
      <p:pic>
        <p:nvPicPr>
          <p:cNvPr id="83971" name="Picture 3" descr="0005bc19"/>
          <p:cNvPicPr>
            <a:picLocks noGrp="1" noChangeAspect="1" noChangeArrowheads="1"/>
          </p:cNvPicPr>
          <p:nvPr>
            <p:ph idx="1"/>
          </p:nvPr>
        </p:nvPicPr>
        <p:blipFill>
          <a:blip r:embed="rId2" cstate="print"/>
          <a:srcRect b="6468"/>
          <a:stretch>
            <a:fillRect/>
          </a:stretch>
        </p:blipFill>
        <p:spPr>
          <a:xfrm>
            <a:off x="769938" y="1847850"/>
            <a:ext cx="7597775" cy="3867150"/>
          </a:xfrm>
          <a:noFill/>
          <a:ln w="57150">
            <a:solidFill>
              <a:srgbClr val="993300"/>
            </a:solidFill>
          </a:ln>
        </p:spPr>
      </p:pic>
    </p:spTree>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7467600" cy="792162"/>
          </a:xfrm>
        </p:spPr>
        <p:txBody>
          <a:bodyPr>
            <a:noAutofit/>
          </a:bodyPr>
          <a:lstStyle/>
          <a:p>
            <a:pPr algn="ctr"/>
            <a:r>
              <a:rPr lang="en-US" sz="4000" dirty="0" smtClean="0"/>
              <a:t>Types of Soil</a:t>
            </a:r>
            <a:endParaRPr lang="en-US" sz="1800" dirty="0"/>
          </a:p>
        </p:txBody>
      </p:sp>
      <p:sp>
        <p:nvSpPr>
          <p:cNvPr id="6" name="Content Placeholder 2"/>
          <p:cNvSpPr>
            <a:spLocks noGrp="1"/>
          </p:cNvSpPr>
          <p:nvPr>
            <p:ph idx="1"/>
          </p:nvPr>
        </p:nvSpPr>
        <p:spPr>
          <a:xfrm>
            <a:off x="457200" y="990600"/>
            <a:ext cx="8229600" cy="5159009"/>
          </a:xfrm>
        </p:spPr>
        <p:txBody>
          <a:bodyPr>
            <a:noAutofit/>
          </a:bodyPr>
          <a:lstStyle/>
          <a:p>
            <a:pPr marL="1082675" lvl="3" indent="-514350" algn="just">
              <a:buNone/>
            </a:pPr>
            <a:r>
              <a:rPr lang="en-US" sz="2300" dirty="0" smtClean="0"/>
              <a:t>         b) </a:t>
            </a:r>
            <a:r>
              <a:rPr lang="en-US" sz="2300" b="1" dirty="0" smtClean="0"/>
              <a:t>Loess</a:t>
            </a:r>
            <a:r>
              <a:rPr lang="en-US" sz="2300" dirty="0" smtClean="0"/>
              <a:t>: Accumulations of wind blown dust (mainly silt or silty clay) laid down in a loose condition is known as loess. Silt soil in arid regions have no moisture to bond the particles together and are very susceptible to the effects of wind and therefore can be carried great distances by wind storms. An important engineering property of loess is its low density and high permeability. Saturated loess is very weak and always causes foundation problems e.g., liquefaction.</a:t>
            </a:r>
          </a:p>
          <a:p>
            <a:pPr marL="1082675" lvl="3" indent="-514350" algn="just">
              <a:buFont typeface="+mj-lt"/>
              <a:buAutoNum type="romanLcPeriod" startAt="5"/>
            </a:pPr>
            <a:r>
              <a:rPr lang="en-US" sz="2300" b="1" dirty="0" err="1" smtClean="0"/>
              <a:t>Colluvial</a:t>
            </a:r>
            <a:r>
              <a:rPr lang="en-US" sz="2300" b="1" dirty="0" smtClean="0"/>
              <a:t> Soil: </a:t>
            </a:r>
            <a:r>
              <a:rPr lang="en-US" sz="2300" dirty="0" smtClean="0"/>
              <a:t>The accumulation formed by the rock fragments and soil material resulting from the mechanical weathering of rocks is known as </a:t>
            </a:r>
            <a:r>
              <a:rPr lang="en-US" sz="2300" dirty="0" err="1" smtClean="0"/>
              <a:t>colluvial</a:t>
            </a:r>
            <a:r>
              <a:rPr lang="en-US" sz="2300" dirty="0" smtClean="0"/>
              <a:t> soil. This type of soil is formed more or less in situ or as a result of transport by gravity over a short distance.</a:t>
            </a:r>
          </a:p>
          <a:p>
            <a:pPr marL="1082675" lvl="3" indent="-514350" algn="just">
              <a:buNone/>
            </a:pPr>
            <a:endParaRPr lang="en-US" sz="2300" dirty="0" smtClean="0"/>
          </a:p>
        </p:txBody>
      </p:sp>
    </p:spTree>
    <p:extLst>
      <p:ext uri="{BB962C8B-B14F-4D97-AF65-F5344CB8AC3E}">
        <p14:creationId xmlns="" xmlns:p14="http://schemas.microsoft.com/office/powerpoint/2010/main" val="3258929400"/>
      </p:ext>
    </p:extLst>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704088"/>
            <a:ext cx="8229600" cy="743712"/>
          </a:xfrm>
        </p:spPr>
        <p:txBody>
          <a:bodyPr>
            <a:noAutofit/>
          </a:bodyPr>
          <a:lstStyle/>
          <a:p>
            <a:pPr algn="ctr"/>
            <a:r>
              <a:rPr lang="en-US" sz="4000" dirty="0" smtClean="0"/>
              <a:t>Types of Soil</a:t>
            </a:r>
            <a:endParaRPr lang="en-US" sz="1800" dirty="0"/>
          </a:p>
        </p:txBody>
      </p:sp>
      <p:sp>
        <p:nvSpPr>
          <p:cNvPr id="6" name="Content Placeholder 2"/>
          <p:cNvSpPr>
            <a:spLocks noGrp="1"/>
          </p:cNvSpPr>
          <p:nvPr>
            <p:ph idx="1"/>
          </p:nvPr>
        </p:nvSpPr>
        <p:spPr>
          <a:xfrm>
            <a:off x="457200" y="1524000"/>
            <a:ext cx="8229600" cy="5029200"/>
          </a:xfrm>
        </p:spPr>
        <p:txBody>
          <a:bodyPr>
            <a:normAutofit/>
          </a:bodyPr>
          <a:lstStyle/>
          <a:p>
            <a:pPr marL="914400" lvl="1" indent="-457200">
              <a:buFont typeface="+mj-lt"/>
              <a:buAutoNum type="arabicPeriod" startAt="2"/>
            </a:pPr>
            <a:r>
              <a:rPr lang="en-US" sz="2600" dirty="0" smtClean="0">
                <a:solidFill>
                  <a:srgbClr val="0070C0"/>
                </a:solidFill>
              </a:rPr>
              <a:t>Engineering consideration :</a:t>
            </a:r>
          </a:p>
          <a:p>
            <a:pPr marL="914400" lvl="1" indent="-457200">
              <a:buNone/>
            </a:pPr>
            <a:r>
              <a:rPr lang="en-US" sz="2200" dirty="0" smtClean="0">
                <a:solidFill>
                  <a:srgbClr val="0070C0"/>
                </a:solidFill>
              </a:rPr>
              <a:t>          </a:t>
            </a:r>
            <a:r>
              <a:rPr lang="en-US" sz="2200" dirty="0" smtClean="0"/>
              <a:t>The types of soil based on engineering consideration depend on the particle size. Since the engineering properties of soil markedly change with the change of particle size, different names are assigned to particular ranges of particle sizes. </a:t>
            </a:r>
          </a:p>
          <a:p>
            <a:pPr marL="914400" lvl="3" indent="-346075" algn="just">
              <a:buFont typeface="+mj-lt"/>
              <a:buAutoNum type="romanLcPeriod"/>
            </a:pPr>
            <a:r>
              <a:rPr lang="en-US" sz="2200" b="1" dirty="0" smtClean="0"/>
              <a:t>Clay: ( &lt; .002mm): </a:t>
            </a:r>
            <a:r>
              <a:rPr lang="en-US" sz="2200" dirty="0" smtClean="0"/>
              <a:t>It is composed of very fine particles, less than .002 mm in size. They are flaky in shape. Their surfaces carry electrical charge, which helps in understanding the engineering properties of clay soils. In </a:t>
            </a:r>
            <a:r>
              <a:rPr lang="en-US" sz="2200" dirty="0"/>
              <a:t>moist condition</a:t>
            </a:r>
            <a:r>
              <a:rPr lang="en-US" sz="2200" dirty="0" smtClean="0"/>
              <a:t>, clay </a:t>
            </a:r>
            <a:r>
              <a:rPr lang="en-US" sz="2200" dirty="0"/>
              <a:t>becomes sticky and can be rolled into threads</a:t>
            </a:r>
            <a:r>
              <a:rPr lang="en-US" sz="2200" dirty="0" smtClean="0"/>
              <a:t>. </a:t>
            </a:r>
            <a:endParaRPr lang="en-US" sz="2000" b="1" dirty="0" smtClean="0"/>
          </a:p>
          <a:p>
            <a:pPr marL="1236726" lvl="2" indent="-514350">
              <a:buFont typeface="+mj-lt"/>
              <a:buAutoNum type="romanLcPeriod"/>
            </a:pPr>
            <a:endParaRPr lang="en-US" sz="2000" b="1" dirty="0" smtClean="0"/>
          </a:p>
          <a:p>
            <a:pPr marL="1236726" lvl="2" indent="-514350">
              <a:buNone/>
            </a:pPr>
            <a:endParaRPr lang="en-US" sz="2000" b="1" dirty="0" smtClean="0"/>
          </a:p>
          <a:p>
            <a:pPr marL="1236726" lvl="2" indent="-514350">
              <a:buFont typeface="+mj-lt"/>
              <a:buAutoNum type="romanLcPeriod"/>
            </a:pPr>
            <a:endParaRPr lang="en-US" sz="2000" dirty="0"/>
          </a:p>
          <a:p>
            <a:pPr marL="1236726" lvl="2" indent="-514350">
              <a:buFont typeface="+mj-lt"/>
              <a:buAutoNum type="romanLcPeriod"/>
            </a:pPr>
            <a:endParaRPr lang="en-US" sz="2000" b="1" dirty="0" smtClean="0"/>
          </a:p>
        </p:txBody>
      </p:sp>
    </p:spTree>
    <p:extLst>
      <p:ext uri="{BB962C8B-B14F-4D97-AF65-F5344CB8AC3E}">
        <p14:creationId xmlns="" xmlns:p14="http://schemas.microsoft.com/office/powerpoint/2010/main" val="4171853648"/>
      </p:ext>
    </p:extLst>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704088"/>
            <a:ext cx="8229600" cy="743712"/>
          </a:xfrm>
        </p:spPr>
        <p:txBody>
          <a:bodyPr>
            <a:noAutofit/>
          </a:bodyPr>
          <a:lstStyle/>
          <a:p>
            <a:pPr algn="ctr"/>
            <a:r>
              <a:rPr lang="en-US" sz="4000" dirty="0" smtClean="0"/>
              <a:t>Types of Soil</a:t>
            </a:r>
            <a:endParaRPr lang="en-US" sz="1800" dirty="0"/>
          </a:p>
        </p:txBody>
      </p:sp>
      <p:sp>
        <p:nvSpPr>
          <p:cNvPr id="6" name="Content Placeholder 2"/>
          <p:cNvSpPr>
            <a:spLocks noGrp="1"/>
          </p:cNvSpPr>
          <p:nvPr>
            <p:ph idx="1"/>
          </p:nvPr>
        </p:nvSpPr>
        <p:spPr>
          <a:xfrm>
            <a:off x="457200" y="1524000"/>
            <a:ext cx="8229600" cy="5029200"/>
          </a:xfrm>
        </p:spPr>
        <p:txBody>
          <a:bodyPr>
            <a:normAutofit lnSpcReduction="10000"/>
          </a:bodyPr>
          <a:lstStyle/>
          <a:p>
            <a:pPr marL="1082675" lvl="3" indent="-514350" algn="just">
              <a:buFont typeface="+mj-lt"/>
              <a:buAutoNum type="romanLcPeriod" startAt="2"/>
            </a:pPr>
            <a:r>
              <a:rPr lang="en-US" sz="2400" b="1" dirty="0" smtClean="0"/>
              <a:t>Silt: (.002mm &lt;  Size &lt; .06mm)</a:t>
            </a:r>
          </a:p>
          <a:p>
            <a:pPr marL="914400" lvl="3" indent="-346075" algn="just">
              <a:buNone/>
            </a:pPr>
            <a:r>
              <a:rPr lang="en-US" sz="2400" b="1" dirty="0" smtClean="0"/>
              <a:t>      </a:t>
            </a:r>
            <a:r>
              <a:rPr lang="en-US" sz="2200" dirty="0" smtClean="0"/>
              <a:t>It is composed of very fine particles ranging in size between .002 and .06mm. It has high capillarity, no plasticity and very low dry strength. It possesses properties of both clay and sand, i.e. it shows slight cohesion and also friction. The </a:t>
            </a:r>
            <a:r>
              <a:rPr lang="en-US" sz="2200" dirty="0" err="1" smtClean="0"/>
              <a:t>colour</a:t>
            </a:r>
            <a:r>
              <a:rPr lang="en-US" sz="2200" dirty="0" smtClean="0"/>
              <a:t> of </a:t>
            </a:r>
            <a:r>
              <a:rPr lang="en-US" sz="2200" dirty="0" err="1" smtClean="0"/>
              <a:t>silty</a:t>
            </a:r>
            <a:r>
              <a:rPr lang="en-US" sz="2200" dirty="0" smtClean="0"/>
              <a:t> soil is mostly brown.</a:t>
            </a:r>
          </a:p>
          <a:p>
            <a:pPr marL="1082675" lvl="3" indent="-514350" algn="just">
              <a:buFont typeface="+mj-lt"/>
              <a:buAutoNum type="romanLcPeriod" startAt="3"/>
            </a:pPr>
            <a:r>
              <a:rPr lang="en-US" sz="2400" b="1" dirty="0" smtClean="0"/>
              <a:t>Sand: (.06mm &lt;  Size &lt; 2mm)</a:t>
            </a:r>
          </a:p>
          <a:p>
            <a:pPr marL="914400" lvl="3" indent="-346075" algn="just">
              <a:buNone/>
            </a:pPr>
            <a:r>
              <a:rPr lang="en-US" sz="2400" b="1" dirty="0" smtClean="0"/>
              <a:t>      </a:t>
            </a:r>
            <a:r>
              <a:rPr lang="en-US" sz="2200" dirty="0" smtClean="0"/>
              <a:t>It consists of particles ranging in size from .06 and 2mm. It has a grey </a:t>
            </a:r>
            <a:r>
              <a:rPr lang="en-US" sz="2200" dirty="0" err="1" smtClean="0"/>
              <a:t>colour</a:t>
            </a:r>
            <a:r>
              <a:rPr lang="en-US" sz="2200" dirty="0" smtClean="0"/>
              <a:t>. These particles may be rounded to angular in shape. It shows no plasticity, high strength in a confined state and has considerable frictional resistance. It has high permeability and low capillarity. Sand is the most wanted construction material. Abundant quantities of sand are available in deserts and riverbeds.</a:t>
            </a:r>
          </a:p>
          <a:p>
            <a:pPr marL="1236726" lvl="2" indent="-514350">
              <a:buFont typeface="+mj-lt"/>
              <a:buAutoNum type="romanLcPeriod"/>
            </a:pPr>
            <a:endParaRPr lang="en-US" sz="2000" b="1" dirty="0" smtClean="0"/>
          </a:p>
          <a:p>
            <a:pPr marL="1236726" lvl="2" indent="-514350">
              <a:buFont typeface="+mj-lt"/>
              <a:buAutoNum type="romanLcPeriod"/>
            </a:pPr>
            <a:endParaRPr lang="en-US" sz="2000" dirty="0"/>
          </a:p>
          <a:p>
            <a:pPr marL="1236726" lvl="2" indent="-514350">
              <a:buFont typeface="+mj-lt"/>
              <a:buAutoNum type="romanLcPeriod"/>
            </a:pPr>
            <a:endParaRPr lang="en-US" sz="2000" b="1" dirty="0" smtClean="0"/>
          </a:p>
        </p:txBody>
      </p:sp>
    </p:spTree>
    <p:extLst>
      <p:ext uri="{BB962C8B-B14F-4D97-AF65-F5344CB8AC3E}">
        <p14:creationId xmlns="" xmlns:p14="http://schemas.microsoft.com/office/powerpoint/2010/main" val="417185364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fade">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fade">
                                      <p:cBhvr>
                                        <p:cTn id="22"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704088"/>
            <a:ext cx="8229600" cy="819912"/>
          </a:xfrm>
        </p:spPr>
        <p:txBody>
          <a:bodyPr>
            <a:noAutofit/>
          </a:bodyPr>
          <a:lstStyle/>
          <a:p>
            <a:pPr algn="ctr"/>
            <a:r>
              <a:rPr lang="en-US" sz="4000" dirty="0" smtClean="0"/>
              <a:t>Types of Soil</a:t>
            </a:r>
            <a:endParaRPr lang="en-US" sz="1800" dirty="0"/>
          </a:p>
        </p:txBody>
      </p:sp>
      <p:sp>
        <p:nvSpPr>
          <p:cNvPr id="6" name="Content Placeholder 2"/>
          <p:cNvSpPr>
            <a:spLocks noGrp="1"/>
          </p:cNvSpPr>
          <p:nvPr>
            <p:ph idx="1"/>
          </p:nvPr>
        </p:nvSpPr>
        <p:spPr>
          <a:xfrm>
            <a:off x="457200" y="1524000"/>
            <a:ext cx="8229600" cy="5029200"/>
          </a:xfrm>
        </p:spPr>
        <p:txBody>
          <a:bodyPr>
            <a:normAutofit lnSpcReduction="10000"/>
          </a:bodyPr>
          <a:lstStyle/>
          <a:p>
            <a:pPr marL="1082675" lvl="3" indent="-514350" algn="just">
              <a:buFont typeface="+mj-lt"/>
              <a:buAutoNum type="romanLcPeriod" startAt="4"/>
            </a:pPr>
            <a:r>
              <a:rPr lang="en-US" sz="2400" b="1" dirty="0" smtClean="0"/>
              <a:t>Gravels: (2mm &lt;  Size &lt; 60mm)</a:t>
            </a:r>
          </a:p>
          <a:p>
            <a:pPr marL="914400" lvl="3" indent="-346075" algn="just">
              <a:buNone/>
            </a:pPr>
            <a:r>
              <a:rPr lang="en-US" sz="2400" b="1" dirty="0" smtClean="0"/>
              <a:t>     </a:t>
            </a:r>
            <a:r>
              <a:rPr lang="en-US" sz="2200" dirty="0" smtClean="0"/>
              <a:t>They consists of particles varying in size from 2mm to 60mm. They form a good foundation material. They show high frictional resistance. The frictional resistance depends upon the particle size and shape. The gravels produced by crushing of rocks are angular in shape, while those taken from river beds are sub-rounded to rounded. They show very high permeability. When sand and silt are mixed with gravels their bearing capacity is further increased but permeability may be decreased.</a:t>
            </a:r>
          </a:p>
          <a:p>
            <a:pPr marL="1082675" lvl="3" indent="-514350" algn="just">
              <a:buFont typeface="+mj-lt"/>
              <a:buAutoNum type="romanLcPeriod" startAt="5"/>
            </a:pPr>
            <a:r>
              <a:rPr lang="en-US" sz="2400" b="1" dirty="0" smtClean="0"/>
              <a:t>Cobbles and Boulders</a:t>
            </a:r>
            <a:r>
              <a:rPr lang="en-US" b="1" dirty="0" smtClean="0"/>
              <a:t>: </a:t>
            </a:r>
          </a:p>
          <a:p>
            <a:pPr marL="914400" lvl="3" indent="-346075" algn="just">
              <a:buNone/>
            </a:pPr>
            <a:r>
              <a:rPr lang="en-US" b="1" dirty="0" smtClean="0"/>
              <a:t>      </a:t>
            </a:r>
            <a:r>
              <a:rPr lang="en-US" dirty="0" smtClean="0"/>
              <a:t> </a:t>
            </a:r>
            <a:r>
              <a:rPr lang="en-US" sz="2200" dirty="0" smtClean="0"/>
              <a:t>Particles larger than gravels are commonly known as cobbles and boulders. Cobbles generally range in size from 60mm t0 200mm. The material larger than 200mm is designated as boulders.</a:t>
            </a:r>
            <a:endParaRPr lang="en-US" sz="2200" dirty="0"/>
          </a:p>
          <a:p>
            <a:pPr marL="1236726" lvl="2" indent="-514350">
              <a:buFont typeface="+mj-lt"/>
              <a:buAutoNum type="romanLcPeriod" startAt="4"/>
            </a:pPr>
            <a:endParaRPr lang="en-US" sz="2000" b="1" dirty="0" smtClean="0"/>
          </a:p>
          <a:p>
            <a:pPr marL="1236726" lvl="2" indent="-514350">
              <a:buFont typeface="+mj-lt"/>
              <a:buAutoNum type="romanLcPeriod" startAt="4"/>
            </a:pPr>
            <a:endParaRPr lang="en-US" sz="2000" dirty="0"/>
          </a:p>
          <a:p>
            <a:pPr marL="1236726" lvl="2" indent="-514350">
              <a:buFont typeface="+mj-lt"/>
              <a:buAutoNum type="romanLcPeriod" startAt="4"/>
            </a:pPr>
            <a:endParaRPr lang="en-US" sz="2000" b="1" dirty="0" smtClean="0"/>
          </a:p>
        </p:txBody>
      </p:sp>
    </p:spTree>
    <p:extLst>
      <p:ext uri="{BB962C8B-B14F-4D97-AF65-F5344CB8AC3E}">
        <p14:creationId xmlns="" xmlns:p14="http://schemas.microsoft.com/office/powerpoint/2010/main" val="1024528316"/>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fade">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fade">
                                      <p:cBhvr>
                                        <p:cTn id="22"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704088"/>
            <a:ext cx="8229600" cy="896112"/>
          </a:xfrm>
        </p:spPr>
        <p:txBody>
          <a:bodyPr>
            <a:noAutofit/>
          </a:bodyPr>
          <a:lstStyle/>
          <a:p>
            <a:pPr algn="ctr"/>
            <a:r>
              <a:rPr lang="en-US" sz="4000" dirty="0" smtClean="0"/>
              <a:t>Types of Soil</a:t>
            </a:r>
            <a:endParaRPr lang="en-US" sz="1800" dirty="0"/>
          </a:p>
        </p:txBody>
      </p:sp>
      <p:sp>
        <p:nvSpPr>
          <p:cNvPr id="6" name="Content Placeholder 2"/>
          <p:cNvSpPr>
            <a:spLocks noGrp="1"/>
          </p:cNvSpPr>
          <p:nvPr>
            <p:ph idx="1"/>
          </p:nvPr>
        </p:nvSpPr>
        <p:spPr>
          <a:xfrm>
            <a:off x="457200" y="1524000"/>
            <a:ext cx="8229600" cy="5029200"/>
          </a:xfrm>
        </p:spPr>
        <p:txBody>
          <a:bodyPr>
            <a:normAutofit lnSpcReduction="10000"/>
          </a:bodyPr>
          <a:lstStyle/>
          <a:p>
            <a:pPr marL="1082675" lvl="3" indent="-514350" algn="just">
              <a:buFont typeface="+mj-lt"/>
              <a:buAutoNum type="romanLcPeriod" startAt="6"/>
            </a:pPr>
            <a:r>
              <a:rPr lang="en-US" sz="2400" b="1" dirty="0" smtClean="0"/>
              <a:t>Organic Matter: </a:t>
            </a:r>
          </a:p>
          <a:p>
            <a:pPr marL="914400" lvl="3" indent="-346075" algn="just">
              <a:buNone/>
            </a:pPr>
            <a:r>
              <a:rPr lang="en-US" sz="2400" b="1" dirty="0" smtClean="0"/>
              <a:t>     </a:t>
            </a:r>
            <a:r>
              <a:rPr lang="en-US" sz="2200" dirty="0" smtClean="0"/>
              <a:t>The main source of organic matter is the plants or animal remains that are added to the soil when these organism die. Plants decompose at a slower rate than the animal remains. Commonly about 12” of the soil from top surface has a major concentration of organic matter. It undergoes large volume changes under loads and contains high natural moisture content. The strength of soil is very much reduced when the concentration of organic matter is more than 2% and the soil is considered unsuitable for foundation support.</a:t>
            </a:r>
          </a:p>
          <a:p>
            <a:pPr marL="914400" lvl="3" indent="-346075" algn="just">
              <a:buNone/>
            </a:pPr>
            <a:endParaRPr lang="en-US" sz="2200" dirty="0" smtClean="0"/>
          </a:p>
          <a:p>
            <a:pPr marL="914400" lvl="3" indent="-346075" algn="just">
              <a:buNone/>
            </a:pPr>
            <a:r>
              <a:rPr lang="en-US" sz="2200" dirty="0" smtClean="0"/>
              <a:t>      The soil types based on the grain size limits according to ASTM and AASHTO are given in the following table.</a:t>
            </a:r>
          </a:p>
          <a:p>
            <a:pPr marL="1236726" lvl="2" indent="-514350">
              <a:buFont typeface="+mj-lt"/>
              <a:buAutoNum type="romanLcPeriod" startAt="4"/>
            </a:pPr>
            <a:endParaRPr lang="en-US" sz="2000" b="1" dirty="0" smtClean="0"/>
          </a:p>
          <a:p>
            <a:pPr marL="1236726" lvl="2" indent="-514350">
              <a:buFont typeface="+mj-lt"/>
              <a:buAutoNum type="romanLcPeriod" startAt="4"/>
            </a:pPr>
            <a:endParaRPr lang="en-US" sz="2000" dirty="0"/>
          </a:p>
          <a:p>
            <a:pPr marL="1236726" lvl="2" indent="-514350">
              <a:buFont typeface="+mj-lt"/>
              <a:buAutoNum type="romanLcPeriod" startAt="4"/>
            </a:pPr>
            <a:endParaRPr lang="en-US" sz="2000" b="1" dirty="0" smtClean="0"/>
          </a:p>
        </p:txBody>
      </p:sp>
    </p:spTree>
    <p:extLst>
      <p:ext uri="{BB962C8B-B14F-4D97-AF65-F5344CB8AC3E}">
        <p14:creationId xmlns="" xmlns:p14="http://schemas.microsoft.com/office/powerpoint/2010/main" val="1024528316"/>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fade">
                                      <p:cBhvr>
                                        <p:cTn id="17"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Autofit/>
          </a:bodyPr>
          <a:lstStyle/>
          <a:p>
            <a:pPr algn="ctr"/>
            <a:r>
              <a:rPr lang="en-US" sz="4000" dirty="0" smtClean="0"/>
              <a:t>Soil</a:t>
            </a:r>
            <a:endParaRPr lang="en-US" sz="1800" dirty="0"/>
          </a:p>
        </p:txBody>
      </p:sp>
      <p:sp>
        <p:nvSpPr>
          <p:cNvPr id="3" name="Content Placeholder 2"/>
          <p:cNvSpPr>
            <a:spLocks noGrp="1"/>
          </p:cNvSpPr>
          <p:nvPr>
            <p:ph idx="1"/>
          </p:nvPr>
        </p:nvSpPr>
        <p:spPr>
          <a:xfrm>
            <a:off x="457200" y="1752600"/>
            <a:ext cx="8229600" cy="4397009"/>
          </a:xfrm>
        </p:spPr>
        <p:txBody>
          <a:bodyPr>
            <a:normAutofit/>
          </a:bodyPr>
          <a:lstStyle/>
          <a:p>
            <a:pPr algn="just">
              <a:buFont typeface="Wingdings" pitchFamily="2" charset="2"/>
              <a:buChar char="§"/>
            </a:pPr>
            <a:r>
              <a:rPr lang="en-US" sz="2800" dirty="0" smtClean="0"/>
              <a:t>Soil is a material, by means of which and upon which engineers build their structures. The term soil includes entire thickness of the earth’s crust, which is accessible and feasible for practical utilization as foundation support or construction material. </a:t>
            </a:r>
            <a:endParaRPr lang="en-US" sz="2800" baseline="30000" dirty="0" smtClean="0"/>
          </a:p>
        </p:txBody>
      </p:sp>
    </p:spTree>
    <p:extLst>
      <p:ext uri="{BB962C8B-B14F-4D97-AF65-F5344CB8AC3E}">
        <p14:creationId xmlns="" xmlns:p14="http://schemas.microsoft.com/office/powerpoint/2010/main" val="3148563924"/>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704088"/>
            <a:ext cx="8229600" cy="819912"/>
          </a:xfrm>
        </p:spPr>
        <p:txBody>
          <a:bodyPr>
            <a:noAutofit/>
          </a:bodyPr>
          <a:lstStyle/>
          <a:p>
            <a:pPr algn="ctr"/>
            <a:r>
              <a:rPr lang="en-US" sz="4000" dirty="0" smtClean="0"/>
              <a:t>Types of Soil</a:t>
            </a:r>
            <a:endParaRPr lang="en-US" sz="1800" dirty="0"/>
          </a:p>
        </p:txBody>
      </p:sp>
      <p:sp>
        <p:nvSpPr>
          <p:cNvPr id="6" name="Content Placeholder 2"/>
          <p:cNvSpPr>
            <a:spLocks noGrp="1"/>
          </p:cNvSpPr>
          <p:nvPr>
            <p:ph idx="1"/>
          </p:nvPr>
        </p:nvSpPr>
        <p:spPr>
          <a:xfrm>
            <a:off x="457200" y="1524000"/>
            <a:ext cx="8229600" cy="5029200"/>
          </a:xfrm>
        </p:spPr>
        <p:txBody>
          <a:bodyPr>
            <a:normAutofit/>
          </a:bodyPr>
          <a:lstStyle/>
          <a:p>
            <a:pPr marL="914400" lvl="1" indent="-457200">
              <a:buNone/>
            </a:pPr>
            <a:r>
              <a:rPr lang="en-US" sz="2400" dirty="0" smtClean="0">
                <a:solidFill>
                  <a:srgbClr val="0070C0"/>
                </a:solidFill>
              </a:rPr>
              <a:t>Table: Nomenclature of material (soil type) &amp; range of sizes</a:t>
            </a:r>
          </a:p>
        </p:txBody>
      </p:sp>
      <p:pic>
        <p:nvPicPr>
          <p:cNvPr id="2" name="Picture 1"/>
          <p:cNvPicPr>
            <a:picLocks noChangeAspect="1"/>
          </p:cNvPicPr>
          <p:nvPr/>
        </p:nvPicPr>
        <p:blipFill>
          <a:blip r:embed="rId3" cstate="print"/>
          <a:stretch>
            <a:fillRect/>
          </a:stretch>
        </p:blipFill>
        <p:spPr>
          <a:xfrm>
            <a:off x="609600" y="2209800"/>
            <a:ext cx="7772399" cy="4648200"/>
          </a:xfrm>
          <a:prstGeom prst="rect">
            <a:avLst/>
          </a:prstGeom>
        </p:spPr>
      </p:pic>
    </p:spTree>
    <p:extLst>
      <p:ext uri="{BB962C8B-B14F-4D97-AF65-F5344CB8AC3E}">
        <p14:creationId xmlns="" xmlns:p14="http://schemas.microsoft.com/office/powerpoint/2010/main" val="645468187"/>
      </p:ext>
    </p:extLst>
  </p:cSld>
  <p:clrMapOvr>
    <a:masterClrMapping/>
  </p:clrMapOvr>
  <p:transition spd="med">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838200"/>
            <a:ext cx="8013192" cy="1636776"/>
          </a:xfrm>
        </p:spPr>
        <p:txBody>
          <a:bodyPr/>
          <a:lstStyle/>
          <a:p>
            <a:pPr>
              <a:lnSpc>
                <a:spcPct val="200000"/>
              </a:lnSpc>
            </a:pPr>
            <a:r>
              <a:rPr lang="en-US" dirty="0">
                <a:solidFill>
                  <a:srgbClr val="0070C0"/>
                </a:solidFill>
              </a:rPr>
              <a:t>Soil </a:t>
            </a:r>
            <a:r>
              <a:rPr lang="en-US" dirty="0" smtClean="0"/>
              <a:t>Structure &amp; </a:t>
            </a:r>
            <a:r>
              <a:rPr lang="en-US" dirty="0"/>
              <a:t>its </a:t>
            </a:r>
            <a:r>
              <a:rPr lang="en-US" dirty="0" smtClean="0"/>
              <a:t>Texture</a:t>
            </a:r>
            <a:endParaRPr lang="en-US" dirty="0"/>
          </a:p>
        </p:txBody>
      </p:sp>
      <p:sp>
        <p:nvSpPr>
          <p:cNvPr id="6" name="Text Placeholder 4"/>
          <p:cNvSpPr>
            <a:spLocks noGrp="1"/>
          </p:cNvSpPr>
          <p:nvPr>
            <p:ph type="body" idx="1"/>
          </p:nvPr>
        </p:nvSpPr>
        <p:spPr>
          <a:xfrm>
            <a:off x="1119518" y="3048000"/>
            <a:ext cx="2461882" cy="3048000"/>
          </a:xfrm>
        </p:spPr>
        <p:txBody>
          <a:bodyPr>
            <a:normAutofit/>
          </a:bodyPr>
          <a:lstStyle/>
          <a:p>
            <a:pPr marL="342900" indent="-342900">
              <a:buFont typeface="Wingdings" pitchFamily="2" charset="2"/>
              <a:buChar char="§"/>
            </a:pPr>
            <a:r>
              <a:rPr lang="en-US" dirty="0" smtClean="0"/>
              <a:t>Soil Structure</a:t>
            </a:r>
          </a:p>
          <a:p>
            <a:endParaRPr lang="en-US" dirty="0" smtClean="0"/>
          </a:p>
          <a:p>
            <a:pPr marL="342900" indent="-342900">
              <a:buFont typeface="Wingdings" pitchFamily="2" charset="2"/>
              <a:buChar char="§"/>
            </a:pPr>
            <a:r>
              <a:rPr lang="en-US" dirty="0" smtClean="0"/>
              <a:t>Texture of Soil</a:t>
            </a:r>
          </a:p>
        </p:txBody>
      </p:sp>
    </p:spTree>
    <p:extLst>
      <p:ext uri="{BB962C8B-B14F-4D97-AF65-F5344CB8AC3E}">
        <p14:creationId xmlns="" xmlns:p14="http://schemas.microsoft.com/office/powerpoint/2010/main" val="2283137675"/>
      </p:ext>
    </p:extLst>
  </p:cSld>
  <p:clrMapOvr>
    <a:masterClrMapping/>
  </p:clrMapOvr>
  <p:transition spd="med">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685800" y="414240"/>
            <a:ext cx="7741440" cy="804960"/>
          </a:xfrm>
        </p:spPr>
        <p:txBody>
          <a:bodyPr>
            <a:normAutofit/>
          </a:bodyPr>
          <a:lstStyle/>
          <a:p>
            <a:pPr algn="ctr" defTabSz="457153">
              <a:defRPr/>
            </a:pPr>
            <a:r>
              <a:rPr lang="en-US" altLang="en-US" sz="4400" dirty="0" smtClean="0"/>
              <a:t>Soil Structures</a:t>
            </a:r>
            <a:endParaRPr lang="en-US" altLang="en-US" sz="3599" dirty="0">
              <a:solidFill>
                <a:schemeClr val="tx1">
                  <a:lumMod val="85000"/>
                  <a:lumOff val="15000"/>
                </a:schemeClr>
              </a:solidFill>
            </a:endParaRPr>
          </a:p>
        </p:txBody>
      </p:sp>
      <p:sp>
        <p:nvSpPr>
          <p:cNvPr id="25603" name="Content Placeholder 2"/>
          <p:cNvSpPr>
            <a:spLocks noGrp="1"/>
          </p:cNvSpPr>
          <p:nvPr>
            <p:ph idx="1"/>
          </p:nvPr>
        </p:nvSpPr>
        <p:spPr>
          <a:xfrm>
            <a:off x="838199" y="1600199"/>
            <a:ext cx="7696201" cy="3349441"/>
          </a:xfrm>
        </p:spPr>
        <p:txBody>
          <a:bodyPr/>
          <a:lstStyle/>
          <a:p>
            <a:pPr marL="342865" indent="-342865" defTabSz="457153">
              <a:spcBef>
                <a:spcPts val="1000"/>
              </a:spcBef>
              <a:buFont typeface="Wingdings 3" charset="2"/>
              <a:buChar char=""/>
              <a:defRPr/>
            </a:pPr>
            <a:r>
              <a:rPr lang="en-GB" altLang="en-US" sz="2400" dirty="0">
                <a:solidFill>
                  <a:schemeClr val="tx1">
                    <a:lumMod val="75000"/>
                    <a:lumOff val="25000"/>
                  </a:schemeClr>
                </a:solidFill>
              </a:rPr>
              <a:t>Soil structure refers to the arrangement or state of aggregation of particles in a soil mass. </a:t>
            </a:r>
          </a:p>
          <a:p>
            <a:pPr marL="342865" indent="-342865" defTabSz="457153">
              <a:spcBef>
                <a:spcPts val="1000"/>
              </a:spcBef>
              <a:buFont typeface="Wingdings 3" charset="2"/>
              <a:buChar char=""/>
              <a:defRPr/>
            </a:pPr>
            <a:r>
              <a:rPr lang="en-GB" altLang="en-US" sz="2400" dirty="0">
                <a:solidFill>
                  <a:schemeClr val="tx1">
                    <a:lumMod val="75000"/>
                    <a:lumOff val="25000"/>
                  </a:schemeClr>
                </a:solidFill>
              </a:rPr>
              <a:t>The engineering behaviour of </a:t>
            </a:r>
            <a:r>
              <a:rPr lang="en-GB" altLang="en-US" sz="2400" dirty="0" smtClean="0">
                <a:solidFill>
                  <a:schemeClr val="tx1">
                    <a:lumMod val="75000"/>
                    <a:lumOff val="25000"/>
                  </a:schemeClr>
                </a:solidFill>
              </a:rPr>
              <a:t>soil </a:t>
            </a:r>
            <a:r>
              <a:rPr lang="en-GB" altLang="en-US" sz="2400" dirty="0">
                <a:solidFill>
                  <a:schemeClr val="tx1">
                    <a:lumMod val="75000"/>
                    <a:lumOff val="25000"/>
                  </a:schemeClr>
                </a:solidFill>
              </a:rPr>
              <a:t>is influenced by soil structure to varying degrees.</a:t>
            </a:r>
            <a:endParaRPr lang="en-US" altLang="en-US" sz="2400" dirty="0">
              <a:solidFill>
                <a:schemeClr val="tx1">
                  <a:lumMod val="75000"/>
                  <a:lumOff val="25000"/>
                </a:schemeClr>
              </a:solidFill>
            </a:endParaRPr>
          </a:p>
          <a:p>
            <a:pPr marL="342865" indent="-342865" defTabSz="457153">
              <a:spcBef>
                <a:spcPts val="1000"/>
              </a:spcBef>
              <a:buNone/>
              <a:defRPr/>
            </a:pPr>
            <a:endParaRPr lang="en-GB" altLang="en-US" sz="2400" b="1" dirty="0">
              <a:solidFill>
                <a:schemeClr val="tx1">
                  <a:lumMod val="75000"/>
                  <a:lumOff val="25000"/>
                </a:schemeClr>
              </a:solidFill>
            </a:endParaRPr>
          </a:p>
          <a:p>
            <a:pPr marL="342865" indent="-342865" defTabSz="457153">
              <a:spcBef>
                <a:spcPts val="1000"/>
              </a:spcBef>
              <a:buNone/>
              <a:defRPr/>
            </a:pPr>
            <a:endParaRPr lang="en-US" altLang="en-US" sz="1800" dirty="0">
              <a:solidFill>
                <a:schemeClr val="tx1">
                  <a:lumMod val="75000"/>
                  <a:lumOff val="25000"/>
                </a:schemeClr>
              </a:solidFill>
            </a:endParaRPr>
          </a:p>
          <a:p>
            <a:pPr marL="342865" indent="-342865" defTabSz="457153">
              <a:spcBef>
                <a:spcPts val="1000"/>
              </a:spcBef>
              <a:buNone/>
              <a:defRPr/>
            </a:pPr>
            <a:endParaRPr lang="en-US" altLang="en-US" sz="1800" dirty="0">
              <a:solidFill>
                <a:schemeClr val="tx1">
                  <a:lumMod val="75000"/>
                  <a:lumOff val="25000"/>
                </a:schemeClr>
              </a:solidFill>
            </a:endParaRPr>
          </a:p>
          <a:p>
            <a:pPr marL="342865" indent="-342865" defTabSz="457153">
              <a:spcBef>
                <a:spcPts val="1000"/>
              </a:spcBef>
              <a:buNone/>
              <a:defRPr/>
            </a:pPr>
            <a:endParaRPr lang="en-GB" altLang="en-US" sz="1800" b="1" dirty="0">
              <a:solidFill>
                <a:schemeClr val="tx1">
                  <a:lumMod val="75000"/>
                  <a:lumOff val="25000"/>
                </a:schemeClr>
              </a:solidFill>
            </a:endParaRPr>
          </a:p>
        </p:txBody>
      </p:sp>
      <p:sp>
        <p:nvSpPr>
          <p:cNvPr id="45060" name="Rectangle 4"/>
          <p:cNvSpPr>
            <a:spLocks noChangeArrowheads="1"/>
          </p:cNvSpPr>
          <p:nvPr/>
        </p:nvSpPr>
        <p:spPr bwMode="auto">
          <a:xfrm>
            <a:off x="1" y="-162664"/>
            <a:ext cx="184731" cy="3260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pPr eaLnBrk="1">
              <a:lnSpc>
                <a:spcPct val="93000"/>
              </a:lnSpc>
              <a:buClr>
                <a:srgbClr val="000000"/>
              </a:buClr>
              <a:buSzPct val="100000"/>
              <a:buFont typeface="Times New Roman" panose="02020603050405020304" pitchFamily="18" charset="0"/>
              <a:buNone/>
            </a:pPr>
            <a:endParaRPr lang="en-US" altLang="en-US" sz="1633"/>
          </a:p>
        </p:txBody>
      </p:sp>
      <p:sp>
        <p:nvSpPr>
          <p:cNvPr id="45061" name="Rectangle 5"/>
          <p:cNvSpPr>
            <a:spLocks noChangeArrowheads="1"/>
          </p:cNvSpPr>
          <p:nvPr/>
        </p:nvSpPr>
        <p:spPr bwMode="auto">
          <a:xfrm>
            <a:off x="1" y="2947736"/>
            <a:ext cx="184731" cy="3260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pPr eaLnBrk="1">
              <a:lnSpc>
                <a:spcPct val="93000"/>
              </a:lnSpc>
              <a:buClr>
                <a:srgbClr val="000000"/>
              </a:buClr>
              <a:buSzPct val="100000"/>
              <a:buFont typeface="Times New Roman" panose="02020603050405020304" pitchFamily="18" charset="0"/>
              <a:buNone/>
            </a:pPr>
            <a:endParaRPr lang="en-US" altLang="en-US" sz="1633"/>
          </a:p>
        </p:txBody>
      </p:sp>
      <p:sp>
        <p:nvSpPr>
          <p:cNvPr id="45062" name="Rectangle 7"/>
          <p:cNvSpPr>
            <a:spLocks noChangeArrowheads="1"/>
          </p:cNvSpPr>
          <p:nvPr/>
        </p:nvSpPr>
        <p:spPr bwMode="auto">
          <a:xfrm>
            <a:off x="1" y="44695"/>
            <a:ext cx="184731" cy="3260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pPr eaLnBrk="1">
              <a:lnSpc>
                <a:spcPct val="93000"/>
              </a:lnSpc>
              <a:buClr>
                <a:srgbClr val="000000"/>
              </a:buClr>
              <a:buSzPct val="100000"/>
              <a:buFont typeface="Times New Roman" panose="02020603050405020304" pitchFamily="18" charset="0"/>
              <a:buNone/>
            </a:pPr>
            <a:endParaRPr lang="en-US" altLang="en-US" sz="1633"/>
          </a:p>
        </p:txBody>
      </p:sp>
      <p:sp>
        <p:nvSpPr>
          <p:cNvPr id="45063" name="Rectangle 8"/>
          <p:cNvSpPr>
            <a:spLocks noChangeArrowheads="1"/>
          </p:cNvSpPr>
          <p:nvPr/>
        </p:nvSpPr>
        <p:spPr bwMode="auto">
          <a:xfrm>
            <a:off x="1" y="3362456"/>
            <a:ext cx="184731" cy="3260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pPr eaLnBrk="1">
              <a:lnSpc>
                <a:spcPct val="93000"/>
              </a:lnSpc>
              <a:buClr>
                <a:srgbClr val="000000"/>
              </a:buClr>
              <a:buSzPct val="100000"/>
              <a:buFont typeface="Times New Roman" panose="02020603050405020304" pitchFamily="18" charset="0"/>
              <a:buNone/>
            </a:pPr>
            <a:endParaRPr lang="en-US" altLang="en-US" sz="1633"/>
          </a:p>
        </p:txBody>
      </p:sp>
      <p:sp>
        <p:nvSpPr>
          <p:cNvPr id="45064" name="Rectangle 3"/>
          <p:cNvSpPr>
            <a:spLocks noChangeArrowheads="1"/>
          </p:cNvSpPr>
          <p:nvPr/>
        </p:nvSpPr>
        <p:spPr bwMode="auto">
          <a:xfrm>
            <a:off x="1" y="3362456"/>
            <a:ext cx="184731" cy="3260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pPr eaLnBrk="1">
              <a:lnSpc>
                <a:spcPct val="93000"/>
              </a:lnSpc>
              <a:buClr>
                <a:srgbClr val="000000"/>
              </a:buClr>
              <a:buSzPct val="100000"/>
              <a:buFont typeface="Times New Roman" panose="02020603050405020304" pitchFamily="18" charset="0"/>
              <a:buNone/>
            </a:pPr>
            <a:endParaRPr lang="en-US" altLang="en-US" sz="1633"/>
          </a:p>
        </p:txBody>
      </p:sp>
    </p:spTree>
    <p:extLst>
      <p:ext uri="{BB962C8B-B14F-4D97-AF65-F5344CB8AC3E}">
        <p14:creationId xmlns="" xmlns:p14="http://schemas.microsoft.com/office/powerpoint/2010/main" val="2180165118"/>
      </p:ext>
    </p:extLst>
  </p:cSld>
  <p:clrMapOvr>
    <a:masterClrMapping/>
  </p:clrMapOvr>
  <p:transition spd="med">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974354"/>
            <a:ext cx="7741440" cy="625846"/>
          </a:xfrm>
        </p:spPr>
        <p:txBody>
          <a:bodyPr>
            <a:normAutofit fontScale="90000"/>
          </a:bodyPr>
          <a:lstStyle/>
          <a:p>
            <a:pPr algn="ctr" defTabSz="457153">
              <a:defRPr/>
            </a:pPr>
            <a:r>
              <a:rPr lang="en-US" altLang="en-US" sz="4900" dirty="0" smtClean="0"/>
              <a:t>Soil Structures</a:t>
            </a:r>
            <a:endParaRPr lang="en-US" altLang="en-US" sz="3599" dirty="0">
              <a:solidFill>
                <a:schemeClr val="tx1">
                  <a:lumMod val="85000"/>
                  <a:lumOff val="15000"/>
                </a:schemeClr>
              </a:solidFill>
            </a:endParaRPr>
          </a:p>
        </p:txBody>
      </p:sp>
      <p:sp>
        <p:nvSpPr>
          <p:cNvPr id="26627" name="Content Placeholder 2"/>
          <p:cNvSpPr>
            <a:spLocks noGrp="1"/>
          </p:cNvSpPr>
          <p:nvPr>
            <p:ph idx="1"/>
          </p:nvPr>
        </p:nvSpPr>
        <p:spPr>
          <a:xfrm>
            <a:off x="685800" y="2280486"/>
            <a:ext cx="7672320" cy="3282114"/>
          </a:xfrm>
        </p:spPr>
        <p:txBody>
          <a:bodyPr>
            <a:normAutofit/>
          </a:bodyPr>
          <a:lstStyle/>
          <a:p>
            <a:pPr marL="342865" indent="-342865" defTabSz="457153">
              <a:spcBef>
                <a:spcPts val="1000"/>
              </a:spcBef>
              <a:buNone/>
              <a:defRPr/>
            </a:pPr>
            <a:r>
              <a:rPr lang="en-GB" altLang="en-US" sz="2400" b="1" dirty="0">
                <a:solidFill>
                  <a:schemeClr val="tx1">
                    <a:lumMod val="75000"/>
                    <a:lumOff val="25000"/>
                  </a:schemeClr>
                </a:solidFill>
              </a:rPr>
              <a:t>Types of Soil Structures</a:t>
            </a:r>
          </a:p>
          <a:p>
            <a:pPr marL="342865" indent="-342865" defTabSz="457153">
              <a:spcBef>
                <a:spcPts val="1000"/>
              </a:spcBef>
              <a:buFont typeface="Wingdings 3" charset="2"/>
              <a:buChar char=""/>
              <a:defRPr/>
            </a:pPr>
            <a:r>
              <a:rPr lang="en-GB" altLang="en-US" sz="2400" dirty="0">
                <a:solidFill>
                  <a:schemeClr val="tx1">
                    <a:lumMod val="75000"/>
                    <a:lumOff val="25000"/>
                  </a:schemeClr>
                </a:solidFill>
              </a:rPr>
              <a:t>Single grained structure.</a:t>
            </a:r>
            <a:endParaRPr lang="en-US" altLang="en-US" sz="2400" dirty="0">
              <a:solidFill>
                <a:schemeClr val="tx1">
                  <a:lumMod val="75000"/>
                  <a:lumOff val="25000"/>
                </a:schemeClr>
              </a:solidFill>
            </a:endParaRPr>
          </a:p>
          <a:p>
            <a:pPr marL="342865" indent="-342865" defTabSz="457153">
              <a:spcBef>
                <a:spcPts val="1000"/>
              </a:spcBef>
              <a:buFont typeface="Wingdings 3" charset="2"/>
              <a:buChar char=""/>
              <a:defRPr/>
            </a:pPr>
            <a:r>
              <a:rPr lang="en-GB" altLang="en-US" sz="2400" dirty="0">
                <a:solidFill>
                  <a:schemeClr val="tx1">
                    <a:lumMod val="75000"/>
                    <a:lumOff val="25000"/>
                  </a:schemeClr>
                </a:solidFill>
              </a:rPr>
              <a:t>Honeycomb structure.</a:t>
            </a:r>
            <a:endParaRPr lang="en-US" altLang="en-US" sz="2400" dirty="0">
              <a:solidFill>
                <a:schemeClr val="tx1">
                  <a:lumMod val="75000"/>
                  <a:lumOff val="25000"/>
                </a:schemeClr>
              </a:solidFill>
            </a:endParaRPr>
          </a:p>
          <a:p>
            <a:pPr marL="342865" indent="-342865" defTabSz="457153">
              <a:spcBef>
                <a:spcPts val="1000"/>
              </a:spcBef>
              <a:buFont typeface="Wingdings 3" charset="2"/>
              <a:buChar char=""/>
              <a:defRPr/>
            </a:pPr>
            <a:r>
              <a:rPr lang="en-GB" altLang="en-US" sz="2400" dirty="0">
                <a:solidFill>
                  <a:schemeClr val="tx1">
                    <a:lumMod val="75000"/>
                    <a:lumOff val="25000"/>
                  </a:schemeClr>
                </a:solidFill>
              </a:rPr>
              <a:t>Flocculated structure and dispersed </a:t>
            </a:r>
            <a:r>
              <a:rPr lang="en-GB" altLang="en-US" sz="2400" dirty="0" smtClean="0">
                <a:solidFill>
                  <a:schemeClr val="tx1">
                    <a:lumMod val="75000"/>
                    <a:lumOff val="25000"/>
                  </a:schemeClr>
                </a:solidFill>
              </a:rPr>
              <a:t>structure</a:t>
            </a:r>
            <a:endParaRPr lang="en-US" altLang="en-US" sz="2400" dirty="0">
              <a:solidFill>
                <a:schemeClr val="tx1">
                  <a:lumMod val="75000"/>
                  <a:lumOff val="25000"/>
                </a:schemeClr>
              </a:solidFill>
            </a:endParaRPr>
          </a:p>
          <a:p>
            <a:pPr marL="342865" indent="-342865" defTabSz="457153">
              <a:spcBef>
                <a:spcPts val="1000"/>
              </a:spcBef>
              <a:buNone/>
              <a:defRPr/>
            </a:pPr>
            <a:endParaRPr lang="en-GB" altLang="en-US" sz="2400" b="1" dirty="0">
              <a:solidFill>
                <a:schemeClr val="tx1">
                  <a:lumMod val="75000"/>
                  <a:lumOff val="25000"/>
                </a:schemeClr>
              </a:solidFill>
            </a:endParaRPr>
          </a:p>
          <a:p>
            <a:pPr marL="342865" indent="-342865" defTabSz="457153">
              <a:spcBef>
                <a:spcPts val="1000"/>
              </a:spcBef>
              <a:buNone/>
              <a:defRPr/>
            </a:pPr>
            <a:endParaRPr lang="en-US" altLang="en-US" sz="2400" dirty="0">
              <a:solidFill>
                <a:schemeClr val="tx1">
                  <a:lumMod val="75000"/>
                  <a:lumOff val="25000"/>
                </a:schemeClr>
              </a:solidFill>
            </a:endParaRPr>
          </a:p>
          <a:p>
            <a:pPr marL="342865" indent="-342865" defTabSz="457153">
              <a:spcBef>
                <a:spcPts val="1000"/>
              </a:spcBef>
              <a:buNone/>
              <a:defRPr/>
            </a:pPr>
            <a:endParaRPr lang="en-US" altLang="en-US" sz="2400" dirty="0">
              <a:solidFill>
                <a:schemeClr val="tx1">
                  <a:lumMod val="75000"/>
                  <a:lumOff val="25000"/>
                </a:schemeClr>
              </a:solidFill>
            </a:endParaRPr>
          </a:p>
          <a:p>
            <a:pPr marL="342865" indent="-342865" defTabSz="457153">
              <a:spcBef>
                <a:spcPts val="1000"/>
              </a:spcBef>
              <a:buNone/>
              <a:defRPr/>
            </a:pPr>
            <a:endParaRPr lang="en-GB" altLang="en-US" sz="2400" b="1" dirty="0">
              <a:solidFill>
                <a:schemeClr val="tx1">
                  <a:lumMod val="75000"/>
                  <a:lumOff val="25000"/>
                </a:schemeClr>
              </a:solidFill>
            </a:endParaRPr>
          </a:p>
        </p:txBody>
      </p:sp>
      <p:sp>
        <p:nvSpPr>
          <p:cNvPr id="46084" name="Rectangle 4"/>
          <p:cNvSpPr>
            <a:spLocks noChangeArrowheads="1"/>
          </p:cNvSpPr>
          <p:nvPr/>
        </p:nvSpPr>
        <p:spPr bwMode="auto">
          <a:xfrm>
            <a:off x="1" y="-162664"/>
            <a:ext cx="184731" cy="3260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pPr eaLnBrk="1">
              <a:lnSpc>
                <a:spcPct val="93000"/>
              </a:lnSpc>
              <a:buClr>
                <a:srgbClr val="000000"/>
              </a:buClr>
              <a:buSzPct val="100000"/>
              <a:buFont typeface="Times New Roman" panose="02020603050405020304" pitchFamily="18" charset="0"/>
              <a:buNone/>
            </a:pPr>
            <a:endParaRPr lang="en-US" altLang="en-US" sz="1633"/>
          </a:p>
        </p:txBody>
      </p:sp>
      <p:sp>
        <p:nvSpPr>
          <p:cNvPr id="46085" name="Rectangle 5"/>
          <p:cNvSpPr>
            <a:spLocks noChangeArrowheads="1"/>
          </p:cNvSpPr>
          <p:nvPr/>
        </p:nvSpPr>
        <p:spPr bwMode="auto">
          <a:xfrm>
            <a:off x="1" y="2947736"/>
            <a:ext cx="184731" cy="3260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pPr eaLnBrk="1">
              <a:lnSpc>
                <a:spcPct val="93000"/>
              </a:lnSpc>
              <a:buClr>
                <a:srgbClr val="000000"/>
              </a:buClr>
              <a:buSzPct val="100000"/>
              <a:buFont typeface="Times New Roman" panose="02020603050405020304" pitchFamily="18" charset="0"/>
              <a:buNone/>
            </a:pPr>
            <a:endParaRPr lang="en-US" altLang="en-US" sz="1633"/>
          </a:p>
        </p:txBody>
      </p:sp>
      <p:sp>
        <p:nvSpPr>
          <p:cNvPr id="46086" name="Rectangle 7"/>
          <p:cNvSpPr>
            <a:spLocks noChangeArrowheads="1"/>
          </p:cNvSpPr>
          <p:nvPr/>
        </p:nvSpPr>
        <p:spPr bwMode="auto">
          <a:xfrm>
            <a:off x="1" y="44695"/>
            <a:ext cx="184731" cy="3260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pPr eaLnBrk="1">
              <a:lnSpc>
                <a:spcPct val="93000"/>
              </a:lnSpc>
              <a:buClr>
                <a:srgbClr val="000000"/>
              </a:buClr>
              <a:buSzPct val="100000"/>
              <a:buFont typeface="Times New Roman" panose="02020603050405020304" pitchFamily="18" charset="0"/>
              <a:buNone/>
            </a:pPr>
            <a:endParaRPr lang="en-US" altLang="en-US" sz="1633"/>
          </a:p>
        </p:txBody>
      </p:sp>
      <p:sp>
        <p:nvSpPr>
          <p:cNvPr id="46087" name="Rectangle 8"/>
          <p:cNvSpPr>
            <a:spLocks noChangeArrowheads="1"/>
          </p:cNvSpPr>
          <p:nvPr/>
        </p:nvSpPr>
        <p:spPr bwMode="auto">
          <a:xfrm>
            <a:off x="1" y="3362456"/>
            <a:ext cx="184731" cy="3260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pPr eaLnBrk="1">
              <a:lnSpc>
                <a:spcPct val="93000"/>
              </a:lnSpc>
              <a:buClr>
                <a:srgbClr val="000000"/>
              </a:buClr>
              <a:buSzPct val="100000"/>
              <a:buFont typeface="Times New Roman" panose="02020603050405020304" pitchFamily="18" charset="0"/>
              <a:buNone/>
            </a:pPr>
            <a:endParaRPr lang="en-US" altLang="en-US" sz="1633"/>
          </a:p>
        </p:txBody>
      </p:sp>
      <p:sp>
        <p:nvSpPr>
          <p:cNvPr id="46088" name="Rectangle 3"/>
          <p:cNvSpPr>
            <a:spLocks noChangeArrowheads="1"/>
          </p:cNvSpPr>
          <p:nvPr/>
        </p:nvSpPr>
        <p:spPr bwMode="auto">
          <a:xfrm>
            <a:off x="1" y="3362456"/>
            <a:ext cx="184731" cy="3260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pPr eaLnBrk="1">
              <a:lnSpc>
                <a:spcPct val="93000"/>
              </a:lnSpc>
              <a:buClr>
                <a:srgbClr val="000000"/>
              </a:buClr>
              <a:buSzPct val="100000"/>
              <a:buFont typeface="Times New Roman" panose="02020603050405020304" pitchFamily="18" charset="0"/>
              <a:buNone/>
            </a:pPr>
            <a:endParaRPr lang="en-US" altLang="en-US" sz="1633"/>
          </a:p>
        </p:txBody>
      </p:sp>
    </p:spTree>
    <p:extLst>
      <p:ext uri="{BB962C8B-B14F-4D97-AF65-F5344CB8AC3E}">
        <p14:creationId xmlns="" xmlns:p14="http://schemas.microsoft.com/office/powerpoint/2010/main" val="4037797580"/>
      </p:ext>
    </p:extLst>
  </p:cSld>
  <p:clrMapOvr>
    <a:masterClrMapping/>
  </p:clrMapOvr>
  <p:transition spd="med">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7650" name="Title 1"/>
          <p:cNvSpPr>
            <a:spLocks noGrp="1"/>
          </p:cNvSpPr>
          <p:nvPr>
            <p:ph type="title"/>
          </p:nvPr>
        </p:nvSpPr>
        <p:spPr>
          <a:xfrm>
            <a:off x="533400" y="968225"/>
            <a:ext cx="7741440" cy="708175"/>
          </a:xfrm>
        </p:spPr>
        <p:txBody>
          <a:bodyPr>
            <a:normAutofit fontScale="90000"/>
          </a:bodyPr>
          <a:lstStyle/>
          <a:p>
            <a:pPr algn="ctr" defTabSz="457153">
              <a:defRPr/>
            </a:pPr>
            <a:r>
              <a:rPr lang="en-US" altLang="en-US" sz="4900" dirty="0" smtClean="0"/>
              <a:t>Soil Structures</a:t>
            </a:r>
            <a:endParaRPr lang="en-US" altLang="en-US" sz="3599" dirty="0">
              <a:solidFill>
                <a:schemeClr val="tx1">
                  <a:lumMod val="85000"/>
                  <a:lumOff val="15000"/>
                </a:schemeClr>
              </a:solidFill>
            </a:endParaRPr>
          </a:p>
        </p:txBody>
      </p:sp>
      <p:sp>
        <p:nvSpPr>
          <p:cNvPr id="27651" name="Content Placeholder 2"/>
          <p:cNvSpPr>
            <a:spLocks noGrp="1"/>
          </p:cNvSpPr>
          <p:nvPr>
            <p:ph idx="1"/>
          </p:nvPr>
        </p:nvSpPr>
        <p:spPr>
          <a:xfrm>
            <a:off x="685800" y="2057401"/>
            <a:ext cx="7672320" cy="3809999"/>
          </a:xfrm>
        </p:spPr>
        <p:txBody>
          <a:bodyPr>
            <a:normAutofit/>
          </a:bodyPr>
          <a:lstStyle/>
          <a:p>
            <a:pPr marL="342865" indent="-342865" defTabSz="457153">
              <a:spcBef>
                <a:spcPts val="1000"/>
              </a:spcBef>
              <a:buNone/>
              <a:defRPr/>
            </a:pPr>
            <a:r>
              <a:rPr lang="en-GB" altLang="en-US" sz="2400" b="1" dirty="0">
                <a:solidFill>
                  <a:schemeClr val="tx1">
                    <a:lumMod val="75000"/>
                    <a:lumOff val="25000"/>
                  </a:schemeClr>
                </a:solidFill>
              </a:rPr>
              <a:t>(</a:t>
            </a:r>
            <a:r>
              <a:rPr lang="en-GB" altLang="en-US" sz="2400" b="1" dirty="0" err="1">
                <a:solidFill>
                  <a:schemeClr val="tx1">
                    <a:lumMod val="75000"/>
                    <a:lumOff val="25000"/>
                  </a:schemeClr>
                </a:solidFill>
              </a:rPr>
              <a:t>i</a:t>
            </a:r>
            <a:r>
              <a:rPr lang="en-GB" altLang="en-US" sz="2400" b="1" dirty="0">
                <a:solidFill>
                  <a:schemeClr val="tx1">
                    <a:lumMod val="75000"/>
                    <a:lumOff val="25000"/>
                  </a:schemeClr>
                </a:solidFill>
              </a:rPr>
              <a:t>) Single grained structure</a:t>
            </a:r>
            <a:endParaRPr lang="en-US" altLang="en-US" sz="2400" dirty="0">
              <a:solidFill>
                <a:schemeClr val="tx1">
                  <a:lumMod val="75000"/>
                  <a:lumOff val="25000"/>
                </a:schemeClr>
              </a:solidFill>
            </a:endParaRPr>
          </a:p>
          <a:p>
            <a:pPr marL="342865" indent="-342865" defTabSz="457153">
              <a:spcBef>
                <a:spcPts val="1000"/>
              </a:spcBef>
              <a:buFont typeface="Wingdings 3" charset="2"/>
              <a:buChar char=""/>
              <a:defRPr/>
            </a:pPr>
            <a:r>
              <a:rPr lang="en-GB" altLang="en-US" sz="2400" dirty="0">
                <a:solidFill>
                  <a:schemeClr val="tx1">
                    <a:lumMod val="75000"/>
                    <a:lumOff val="25000"/>
                  </a:schemeClr>
                </a:solidFill>
              </a:rPr>
              <a:t>Found in the case of coarse-grained soil deposits. When such soils settle out of suspension in water, the particles settle independently of each other. </a:t>
            </a:r>
          </a:p>
          <a:p>
            <a:pPr marL="342865" indent="-342865" defTabSz="457153">
              <a:spcBef>
                <a:spcPts val="1000"/>
              </a:spcBef>
              <a:buFont typeface="Wingdings 3" charset="2"/>
              <a:buChar char=""/>
              <a:defRPr/>
            </a:pPr>
            <a:r>
              <a:rPr lang="en-GB" altLang="en-US" sz="2400" dirty="0">
                <a:solidFill>
                  <a:schemeClr val="tx1">
                    <a:lumMod val="75000"/>
                    <a:lumOff val="25000"/>
                  </a:schemeClr>
                </a:solidFill>
              </a:rPr>
              <a:t>Major force causing their deposition is gravitational and the surface forces are too small to produce any effect. </a:t>
            </a:r>
            <a:endParaRPr lang="en-US" altLang="en-US" sz="1800" dirty="0">
              <a:solidFill>
                <a:schemeClr val="tx1">
                  <a:lumMod val="75000"/>
                  <a:lumOff val="25000"/>
                </a:schemeClr>
              </a:solidFill>
            </a:endParaRPr>
          </a:p>
          <a:p>
            <a:pPr marL="342865" indent="-342865" defTabSz="457153">
              <a:spcBef>
                <a:spcPts val="1000"/>
              </a:spcBef>
              <a:buNone/>
              <a:defRPr/>
            </a:pPr>
            <a:endParaRPr lang="en-GB" altLang="en-US" sz="1800" b="1" dirty="0">
              <a:solidFill>
                <a:schemeClr val="tx1">
                  <a:lumMod val="75000"/>
                  <a:lumOff val="25000"/>
                </a:schemeClr>
              </a:solidFill>
            </a:endParaRPr>
          </a:p>
        </p:txBody>
      </p:sp>
      <p:sp>
        <p:nvSpPr>
          <p:cNvPr id="47108" name="Rectangle 4"/>
          <p:cNvSpPr>
            <a:spLocks noChangeArrowheads="1"/>
          </p:cNvSpPr>
          <p:nvPr/>
        </p:nvSpPr>
        <p:spPr bwMode="auto">
          <a:xfrm>
            <a:off x="1" y="-162664"/>
            <a:ext cx="184731" cy="3260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pPr eaLnBrk="1">
              <a:lnSpc>
                <a:spcPct val="93000"/>
              </a:lnSpc>
              <a:buClr>
                <a:srgbClr val="000000"/>
              </a:buClr>
              <a:buSzPct val="100000"/>
              <a:buFont typeface="Times New Roman" panose="02020603050405020304" pitchFamily="18" charset="0"/>
              <a:buNone/>
            </a:pPr>
            <a:endParaRPr lang="en-US" altLang="en-US" sz="1633"/>
          </a:p>
        </p:txBody>
      </p:sp>
      <p:sp>
        <p:nvSpPr>
          <p:cNvPr id="47109" name="Rectangle 5"/>
          <p:cNvSpPr>
            <a:spLocks noChangeArrowheads="1"/>
          </p:cNvSpPr>
          <p:nvPr/>
        </p:nvSpPr>
        <p:spPr bwMode="auto">
          <a:xfrm>
            <a:off x="1" y="2947736"/>
            <a:ext cx="184731" cy="3260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pPr eaLnBrk="1">
              <a:lnSpc>
                <a:spcPct val="93000"/>
              </a:lnSpc>
              <a:buClr>
                <a:srgbClr val="000000"/>
              </a:buClr>
              <a:buSzPct val="100000"/>
              <a:buFont typeface="Times New Roman" panose="02020603050405020304" pitchFamily="18" charset="0"/>
              <a:buNone/>
            </a:pPr>
            <a:endParaRPr lang="en-US" altLang="en-US" sz="1633"/>
          </a:p>
        </p:txBody>
      </p:sp>
      <p:sp>
        <p:nvSpPr>
          <p:cNvPr id="47110" name="Rectangle 7"/>
          <p:cNvSpPr>
            <a:spLocks noChangeArrowheads="1"/>
          </p:cNvSpPr>
          <p:nvPr/>
        </p:nvSpPr>
        <p:spPr bwMode="auto">
          <a:xfrm>
            <a:off x="1" y="44695"/>
            <a:ext cx="184731" cy="3260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pPr eaLnBrk="1">
              <a:lnSpc>
                <a:spcPct val="93000"/>
              </a:lnSpc>
              <a:buClr>
                <a:srgbClr val="000000"/>
              </a:buClr>
              <a:buSzPct val="100000"/>
              <a:buFont typeface="Times New Roman" panose="02020603050405020304" pitchFamily="18" charset="0"/>
              <a:buNone/>
            </a:pPr>
            <a:endParaRPr lang="en-US" altLang="en-US" sz="1633"/>
          </a:p>
        </p:txBody>
      </p:sp>
      <p:sp>
        <p:nvSpPr>
          <p:cNvPr id="47111" name="Rectangle 8"/>
          <p:cNvSpPr>
            <a:spLocks noChangeArrowheads="1"/>
          </p:cNvSpPr>
          <p:nvPr/>
        </p:nvSpPr>
        <p:spPr bwMode="auto">
          <a:xfrm>
            <a:off x="1" y="3362456"/>
            <a:ext cx="184731" cy="3260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pPr eaLnBrk="1">
              <a:lnSpc>
                <a:spcPct val="93000"/>
              </a:lnSpc>
              <a:buClr>
                <a:srgbClr val="000000"/>
              </a:buClr>
              <a:buSzPct val="100000"/>
              <a:buFont typeface="Times New Roman" panose="02020603050405020304" pitchFamily="18" charset="0"/>
              <a:buNone/>
            </a:pPr>
            <a:endParaRPr lang="en-US" altLang="en-US" sz="1633"/>
          </a:p>
        </p:txBody>
      </p:sp>
      <p:sp>
        <p:nvSpPr>
          <p:cNvPr id="47112" name="Rectangle 3"/>
          <p:cNvSpPr>
            <a:spLocks noChangeArrowheads="1"/>
          </p:cNvSpPr>
          <p:nvPr/>
        </p:nvSpPr>
        <p:spPr bwMode="auto">
          <a:xfrm>
            <a:off x="1" y="3362456"/>
            <a:ext cx="184731" cy="3260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pPr eaLnBrk="1">
              <a:lnSpc>
                <a:spcPct val="93000"/>
              </a:lnSpc>
              <a:buClr>
                <a:srgbClr val="000000"/>
              </a:buClr>
              <a:buSzPct val="100000"/>
              <a:buFont typeface="Times New Roman" panose="02020603050405020304" pitchFamily="18" charset="0"/>
              <a:buNone/>
            </a:pPr>
            <a:endParaRPr lang="en-US" altLang="en-US" sz="1633"/>
          </a:p>
        </p:txBody>
      </p:sp>
    </p:spTree>
    <p:extLst>
      <p:ext uri="{BB962C8B-B14F-4D97-AF65-F5344CB8AC3E}">
        <p14:creationId xmlns="" xmlns:p14="http://schemas.microsoft.com/office/powerpoint/2010/main" val="996059690"/>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609600" y="838200"/>
            <a:ext cx="7741440" cy="708175"/>
          </a:xfrm>
        </p:spPr>
        <p:txBody>
          <a:bodyPr>
            <a:normAutofit fontScale="90000"/>
          </a:bodyPr>
          <a:lstStyle/>
          <a:p>
            <a:pPr algn="ctr" defTabSz="457153">
              <a:defRPr/>
            </a:pPr>
            <a:r>
              <a:rPr lang="en-US" altLang="en-US" sz="4900" dirty="0" smtClean="0"/>
              <a:t>Soil Structures</a:t>
            </a:r>
            <a:endParaRPr lang="en-US" altLang="en-US" sz="4900" dirty="0"/>
          </a:p>
        </p:txBody>
      </p:sp>
      <p:sp>
        <p:nvSpPr>
          <p:cNvPr id="28675" name="Content Placeholder 2"/>
          <p:cNvSpPr>
            <a:spLocks noGrp="1"/>
          </p:cNvSpPr>
          <p:nvPr>
            <p:ph idx="1"/>
          </p:nvPr>
        </p:nvSpPr>
        <p:spPr>
          <a:xfrm>
            <a:off x="709680" y="2209799"/>
            <a:ext cx="7672320" cy="4122241"/>
          </a:xfrm>
        </p:spPr>
        <p:txBody>
          <a:bodyPr>
            <a:normAutofit lnSpcReduction="10000"/>
          </a:bodyPr>
          <a:lstStyle/>
          <a:p>
            <a:pPr marL="342865" indent="-342865" defTabSz="457153">
              <a:spcBef>
                <a:spcPts val="1000"/>
              </a:spcBef>
              <a:buNone/>
              <a:defRPr/>
            </a:pPr>
            <a:r>
              <a:rPr lang="en-GB" altLang="en-US" sz="2400" b="1" dirty="0">
                <a:solidFill>
                  <a:schemeClr val="tx1">
                    <a:lumMod val="75000"/>
                    <a:lumOff val="25000"/>
                  </a:schemeClr>
                </a:solidFill>
              </a:rPr>
              <a:t>(ii) Honeycomb structure</a:t>
            </a:r>
            <a:endParaRPr lang="en-US" altLang="en-US" sz="2400" dirty="0">
              <a:solidFill>
                <a:schemeClr val="tx1">
                  <a:lumMod val="75000"/>
                  <a:lumOff val="25000"/>
                </a:schemeClr>
              </a:solidFill>
            </a:endParaRPr>
          </a:p>
          <a:p>
            <a:pPr marL="342865" indent="-342865" defTabSz="457153">
              <a:spcBef>
                <a:spcPts val="1000"/>
              </a:spcBef>
              <a:buFont typeface="Wingdings 3" charset="2"/>
              <a:buChar char=""/>
              <a:defRPr/>
            </a:pPr>
            <a:r>
              <a:rPr lang="en-GB" altLang="en-US" sz="2400" dirty="0">
                <a:solidFill>
                  <a:schemeClr val="tx1">
                    <a:lumMod val="75000"/>
                    <a:lumOff val="25000"/>
                  </a:schemeClr>
                </a:solidFill>
              </a:rPr>
              <a:t>Associated with silt deposits. </a:t>
            </a:r>
          </a:p>
          <a:p>
            <a:pPr marL="342865" indent="-342865" defTabSz="457153">
              <a:spcBef>
                <a:spcPts val="1000"/>
              </a:spcBef>
              <a:buFont typeface="Wingdings 3" charset="2"/>
              <a:buChar char=""/>
              <a:defRPr/>
            </a:pPr>
            <a:r>
              <a:rPr lang="en-GB" altLang="en-US" sz="2400" dirty="0">
                <a:solidFill>
                  <a:schemeClr val="tx1">
                    <a:lumMod val="75000"/>
                    <a:lumOff val="25000"/>
                  </a:schemeClr>
                </a:solidFill>
              </a:rPr>
              <a:t>When silt particles settle out of suspension, in </a:t>
            </a:r>
            <a:r>
              <a:rPr lang="en-GB" altLang="en-US" sz="2400" dirty="0" smtClean="0">
                <a:solidFill>
                  <a:schemeClr val="tx1">
                    <a:lumMod val="75000"/>
                    <a:lumOff val="25000"/>
                  </a:schemeClr>
                </a:solidFill>
              </a:rPr>
              <a:t>addition </a:t>
            </a:r>
            <a:r>
              <a:rPr lang="en-GB" altLang="en-US" sz="2400" dirty="0">
                <a:solidFill>
                  <a:schemeClr val="tx1">
                    <a:lumMod val="75000"/>
                    <a:lumOff val="25000"/>
                  </a:schemeClr>
                </a:solidFill>
              </a:rPr>
              <a:t>to gravitational forces, the surface forces also play a significant role. When particles approach the lower region of suspension they will be attracted by particles already deposited as well as the neighbouring particles leading to formation of arches. </a:t>
            </a:r>
          </a:p>
          <a:p>
            <a:pPr marL="342865" indent="-342865" defTabSz="457153">
              <a:spcBef>
                <a:spcPts val="1000"/>
              </a:spcBef>
              <a:buFont typeface="Wingdings 3" charset="2"/>
              <a:buChar char=""/>
              <a:defRPr/>
            </a:pPr>
            <a:r>
              <a:rPr lang="en-GB" altLang="en-US" sz="2400" dirty="0">
                <a:solidFill>
                  <a:schemeClr val="tx1">
                    <a:lumMod val="75000"/>
                    <a:lumOff val="25000"/>
                  </a:schemeClr>
                </a:solidFill>
              </a:rPr>
              <a:t>The combination of a number of arches leads to the honey comb structure.</a:t>
            </a:r>
            <a:endParaRPr lang="en-US" altLang="en-US" sz="2400" dirty="0">
              <a:solidFill>
                <a:schemeClr val="tx1">
                  <a:lumMod val="75000"/>
                  <a:lumOff val="25000"/>
                </a:schemeClr>
              </a:solidFill>
            </a:endParaRPr>
          </a:p>
          <a:p>
            <a:pPr marL="342865" indent="-342865" defTabSz="457153">
              <a:spcBef>
                <a:spcPts val="1000"/>
              </a:spcBef>
              <a:buNone/>
              <a:defRPr/>
            </a:pPr>
            <a:endParaRPr lang="en-GB" altLang="en-US" sz="1800" b="1" dirty="0">
              <a:solidFill>
                <a:schemeClr val="tx1">
                  <a:lumMod val="75000"/>
                  <a:lumOff val="25000"/>
                </a:schemeClr>
              </a:solidFill>
            </a:endParaRPr>
          </a:p>
          <a:p>
            <a:pPr marL="342865" indent="-342865" defTabSz="457153">
              <a:spcBef>
                <a:spcPts val="1000"/>
              </a:spcBef>
              <a:buNone/>
              <a:defRPr/>
            </a:pPr>
            <a:endParaRPr lang="en-US" altLang="en-US" sz="1800" dirty="0">
              <a:solidFill>
                <a:schemeClr val="tx1">
                  <a:lumMod val="75000"/>
                  <a:lumOff val="25000"/>
                </a:schemeClr>
              </a:solidFill>
            </a:endParaRPr>
          </a:p>
          <a:p>
            <a:pPr marL="342865" indent="-342865" defTabSz="457153">
              <a:spcBef>
                <a:spcPts val="1000"/>
              </a:spcBef>
              <a:buNone/>
              <a:defRPr/>
            </a:pPr>
            <a:endParaRPr lang="en-US" altLang="en-US" sz="1800" dirty="0">
              <a:solidFill>
                <a:schemeClr val="tx1">
                  <a:lumMod val="75000"/>
                  <a:lumOff val="25000"/>
                </a:schemeClr>
              </a:solidFill>
            </a:endParaRPr>
          </a:p>
          <a:p>
            <a:pPr marL="342865" indent="-342865" defTabSz="457153">
              <a:spcBef>
                <a:spcPts val="1000"/>
              </a:spcBef>
              <a:buNone/>
              <a:defRPr/>
            </a:pPr>
            <a:endParaRPr lang="en-GB" altLang="en-US" sz="1800" b="1" dirty="0">
              <a:solidFill>
                <a:schemeClr val="tx1">
                  <a:lumMod val="75000"/>
                  <a:lumOff val="25000"/>
                </a:schemeClr>
              </a:solidFill>
            </a:endParaRPr>
          </a:p>
        </p:txBody>
      </p:sp>
      <p:sp>
        <p:nvSpPr>
          <p:cNvPr id="48132" name="Rectangle 4"/>
          <p:cNvSpPr>
            <a:spLocks noChangeArrowheads="1"/>
          </p:cNvSpPr>
          <p:nvPr/>
        </p:nvSpPr>
        <p:spPr bwMode="auto">
          <a:xfrm>
            <a:off x="1" y="-162664"/>
            <a:ext cx="184731" cy="3260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pPr eaLnBrk="1">
              <a:lnSpc>
                <a:spcPct val="93000"/>
              </a:lnSpc>
              <a:buClr>
                <a:srgbClr val="000000"/>
              </a:buClr>
              <a:buSzPct val="100000"/>
              <a:buFont typeface="Times New Roman" panose="02020603050405020304" pitchFamily="18" charset="0"/>
              <a:buNone/>
            </a:pPr>
            <a:endParaRPr lang="en-US" altLang="en-US" sz="1633"/>
          </a:p>
        </p:txBody>
      </p:sp>
      <p:sp>
        <p:nvSpPr>
          <p:cNvPr id="48133" name="Rectangle 5"/>
          <p:cNvSpPr>
            <a:spLocks noChangeArrowheads="1"/>
          </p:cNvSpPr>
          <p:nvPr/>
        </p:nvSpPr>
        <p:spPr bwMode="auto">
          <a:xfrm>
            <a:off x="1" y="2947736"/>
            <a:ext cx="184731" cy="3260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pPr eaLnBrk="1">
              <a:lnSpc>
                <a:spcPct val="93000"/>
              </a:lnSpc>
              <a:buClr>
                <a:srgbClr val="000000"/>
              </a:buClr>
              <a:buSzPct val="100000"/>
              <a:buFont typeface="Times New Roman" panose="02020603050405020304" pitchFamily="18" charset="0"/>
              <a:buNone/>
            </a:pPr>
            <a:endParaRPr lang="en-US" altLang="en-US" sz="1633"/>
          </a:p>
        </p:txBody>
      </p:sp>
      <p:sp>
        <p:nvSpPr>
          <p:cNvPr id="48134" name="Rectangle 7"/>
          <p:cNvSpPr>
            <a:spLocks noChangeArrowheads="1"/>
          </p:cNvSpPr>
          <p:nvPr/>
        </p:nvSpPr>
        <p:spPr bwMode="auto">
          <a:xfrm>
            <a:off x="1" y="44695"/>
            <a:ext cx="184731" cy="3260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pPr eaLnBrk="1">
              <a:lnSpc>
                <a:spcPct val="93000"/>
              </a:lnSpc>
              <a:buClr>
                <a:srgbClr val="000000"/>
              </a:buClr>
              <a:buSzPct val="100000"/>
              <a:buFont typeface="Times New Roman" panose="02020603050405020304" pitchFamily="18" charset="0"/>
              <a:buNone/>
            </a:pPr>
            <a:endParaRPr lang="en-US" altLang="en-US" sz="1633"/>
          </a:p>
        </p:txBody>
      </p:sp>
      <p:sp>
        <p:nvSpPr>
          <p:cNvPr id="48135" name="Rectangle 8"/>
          <p:cNvSpPr>
            <a:spLocks noChangeArrowheads="1"/>
          </p:cNvSpPr>
          <p:nvPr/>
        </p:nvSpPr>
        <p:spPr bwMode="auto">
          <a:xfrm>
            <a:off x="1" y="3362456"/>
            <a:ext cx="184731" cy="3260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pPr eaLnBrk="1">
              <a:lnSpc>
                <a:spcPct val="93000"/>
              </a:lnSpc>
              <a:buClr>
                <a:srgbClr val="000000"/>
              </a:buClr>
              <a:buSzPct val="100000"/>
              <a:buFont typeface="Times New Roman" panose="02020603050405020304" pitchFamily="18" charset="0"/>
              <a:buNone/>
            </a:pPr>
            <a:endParaRPr lang="en-US" altLang="en-US" sz="1633"/>
          </a:p>
        </p:txBody>
      </p:sp>
      <p:sp>
        <p:nvSpPr>
          <p:cNvPr id="48136" name="Rectangle 3"/>
          <p:cNvSpPr>
            <a:spLocks noChangeArrowheads="1"/>
          </p:cNvSpPr>
          <p:nvPr/>
        </p:nvSpPr>
        <p:spPr bwMode="auto">
          <a:xfrm>
            <a:off x="1" y="3362456"/>
            <a:ext cx="184731" cy="3260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pPr eaLnBrk="1">
              <a:lnSpc>
                <a:spcPct val="93000"/>
              </a:lnSpc>
              <a:buClr>
                <a:srgbClr val="000000"/>
              </a:buClr>
              <a:buSzPct val="100000"/>
              <a:buFont typeface="Times New Roman" panose="02020603050405020304" pitchFamily="18" charset="0"/>
              <a:buNone/>
            </a:pPr>
            <a:endParaRPr lang="en-US" altLang="en-US" sz="1633"/>
          </a:p>
        </p:txBody>
      </p:sp>
    </p:spTree>
    <p:extLst>
      <p:ext uri="{BB962C8B-B14F-4D97-AF65-F5344CB8AC3E}">
        <p14:creationId xmlns="" xmlns:p14="http://schemas.microsoft.com/office/powerpoint/2010/main" val="2045478597"/>
      </p:ext>
    </p:extLst>
  </p:cSld>
  <p:clrMapOvr>
    <a:masterClrMapping/>
  </p:clrMapOvr>
  <p:transition spd="med">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88160" y="762000"/>
            <a:ext cx="7741440" cy="804960"/>
          </a:xfrm>
        </p:spPr>
        <p:txBody>
          <a:bodyPr>
            <a:normAutofit/>
          </a:bodyPr>
          <a:lstStyle/>
          <a:p>
            <a:pPr algn="ctr" defTabSz="457153">
              <a:defRPr/>
            </a:pPr>
            <a:r>
              <a:rPr lang="en-US" altLang="en-US" sz="4900" dirty="0" smtClean="0"/>
              <a:t>Soil Structures</a:t>
            </a:r>
            <a:endParaRPr lang="en-US" altLang="en-US" sz="4900" dirty="0"/>
          </a:p>
        </p:txBody>
      </p:sp>
      <p:sp>
        <p:nvSpPr>
          <p:cNvPr id="29699" name="Content Placeholder 2"/>
          <p:cNvSpPr>
            <a:spLocks noGrp="1"/>
          </p:cNvSpPr>
          <p:nvPr>
            <p:ph idx="1"/>
          </p:nvPr>
        </p:nvSpPr>
        <p:spPr>
          <a:xfrm>
            <a:off x="709680" y="2053680"/>
            <a:ext cx="7672320" cy="1451520"/>
          </a:xfrm>
        </p:spPr>
        <p:txBody>
          <a:bodyPr/>
          <a:lstStyle/>
          <a:p>
            <a:pPr marL="342865" indent="-342865" defTabSz="457153">
              <a:spcBef>
                <a:spcPts val="1000"/>
              </a:spcBef>
              <a:buNone/>
              <a:defRPr/>
            </a:pPr>
            <a:r>
              <a:rPr lang="en-GB" altLang="en-US" sz="2400" b="1" dirty="0">
                <a:solidFill>
                  <a:schemeClr val="tx1">
                    <a:lumMod val="75000"/>
                    <a:lumOff val="25000"/>
                  </a:schemeClr>
                </a:solidFill>
              </a:rPr>
              <a:t>(iii) (a) Flocculated structure</a:t>
            </a:r>
            <a:endParaRPr lang="en-US" altLang="en-US" sz="2400" dirty="0">
              <a:solidFill>
                <a:schemeClr val="tx1">
                  <a:lumMod val="75000"/>
                  <a:lumOff val="25000"/>
                </a:schemeClr>
              </a:solidFill>
            </a:endParaRPr>
          </a:p>
          <a:p>
            <a:pPr marL="342865" indent="-342865" defTabSz="457153">
              <a:spcBef>
                <a:spcPts val="1000"/>
              </a:spcBef>
              <a:buFont typeface="Wingdings 3" charset="2"/>
              <a:buChar char=""/>
              <a:defRPr/>
            </a:pPr>
            <a:r>
              <a:rPr lang="en-GB" altLang="en-US" sz="2400" dirty="0">
                <a:solidFill>
                  <a:schemeClr val="tx1">
                    <a:lumMod val="75000"/>
                    <a:lumOff val="25000"/>
                  </a:schemeClr>
                </a:solidFill>
              </a:rPr>
              <a:t>There will be edge-to-edge and edge-to-face contact between particles. </a:t>
            </a:r>
            <a:endParaRPr lang="en-US" altLang="en-US" sz="2400" dirty="0">
              <a:solidFill>
                <a:schemeClr val="tx1">
                  <a:lumMod val="75000"/>
                  <a:lumOff val="25000"/>
                </a:schemeClr>
              </a:solidFill>
            </a:endParaRPr>
          </a:p>
          <a:p>
            <a:pPr marL="342865" indent="-342865" defTabSz="457153">
              <a:spcBef>
                <a:spcPts val="1000"/>
              </a:spcBef>
              <a:buNone/>
              <a:defRPr/>
            </a:pPr>
            <a:endParaRPr lang="en-GB" altLang="en-US" sz="1800" b="1" dirty="0">
              <a:solidFill>
                <a:schemeClr val="tx1">
                  <a:lumMod val="75000"/>
                  <a:lumOff val="25000"/>
                </a:schemeClr>
              </a:solidFill>
            </a:endParaRPr>
          </a:p>
          <a:p>
            <a:pPr marL="342865" indent="-342865" defTabSz="457153">
              <a:spcBef>
                <a:spcPts val="1000"/>
              </a:spcBef>
              <a:buNone/>
              <a:defRPr/>
            </a:pPr>
            <a:endParaRPr lang="en-US" altLang="en-US" sz="1800" dirty="0">
              <a:solidFill>
                <a:schemeClr val="tx1">
                  <a:lumMod val="75000"/>
                  <a:lumOff val="25000"/>
                </a:schemeClr>
              </a:solidFill>
            </a:endParaRPr>
          </a:p>
          <a:p>
            <a:pPr marL="342865" indent="-342865" defTabSz="457153">
              <a:spcBef>
                <a:spcPts val="1000"/>
              </a:spcBef>
              <a:buNone/>
              <a:defRPr/>
            </a:pPr>
            <a:endParaRPr lang="en-US" altLang="en-US" sz="1800" dirty="0">
              <a:solidFill>
                <a:schemeClr val="tx1">
                  <a:lumMod val="75000"/>
                  <a:lumOff val="25000"/>
                </a:schemeClr>
              </a:solidFill>
            </a:endParaRPr>
          </a:p>
          <a:p>
            <a:pPr marL="342865" indent="-342865" defTabSz="457153">
              <a:spcBef>
                <a:spcPts val="1000"/>
              </a:spcBef>
              <a:buNone/>
              <a:defRPr/>
            </a:pPr>
            <a:endParaRPr lang="en-GB" altLang="en-US" sz="1800" b="1" dirty="0">
              <a:solidFill>
                <a:schemeClr val="tx1">
                  <a:lumMod val="75000"/>
                  <a:lumOff val="25000"/>
                </a:schemeClr>
              </a:solidFill>
            </a:endParaRPr>
          </a:p>
        </p:txBody>
      </p:sp>
      <p:sp>
        <p:nvSpPr>
          <p:cNvPr id="49156" name="Rectangle 4"/>
          <p:cNvSpPr>
            <a:spLocks noChangeArrowheads="1"/>
          </p:cNvSpPr>
          <p:nvPr/>
        </p:nvSpPr>
        <p:spPr bwMode="auto">
          <a:xfrm>
            <a:off x="1" y="-162664"/>
            <a:ext cx="184731" cy="3260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pPr eaLnBrk="1">
              <a:lnSpc>
                <a:spcPct val="93000"/>
              </a:lnSpc>
              <a:buClr>
                <a:srgbClr val="000000"/>
              </a:buClr>
              <a:buSzPct val="100000"/>
              <a:buFont typeface="Times New Roman" panose="02020603050405020304" pitchFamily="18" charset="0"/>
              <a:buNone/>
            </a:pPr>
            <a:endParaRPr lang="en-US" altLang="en-US" sz="1633"/>
          </a:p>
        </p:txBody>
      </p:sp>
      <p:sp>
        <p:nvSpPr>
          <p:cNvPr id="49157" name="Rectangle 5"/>
          <p:cNvSpPr>
            <a:spLocks noChangeArrowheads="1"/>
          </p:cNvSpPr>
          <p:nvPr/>
        </p:nvSpPr>
        <p:spPr bwMode="auto">
          <a:xfrm>
            <a:off x="1" y="2947736"/>
            <a:ext cx="184731" cy="3260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pPr eaLnBrk="1">
              <a:lnSpc>
                <a:spcPct val="93000"/>
              </a:lnSpc>
              <a:buClr>
                <a:srgbClr val="000000"/>
              </a:buClr>
              <a:buSzPct val="100000"/>
              <a:buFont typeface="Times New Roman" panose="02020603050405020304" pitchFamily="18" charset="0"/>
              <a:buNone/>
            </a:pPr>
            <a:endParaRPr lang="en-US" altLang="en-US" sz="1633"/>
          </a:p>
        </p:txBody>
      </p:sp>
      <p:sp>
        <p:nvSpPr>
          <p:cNvPr id="49158" name="Rectangle 7"/>
          <p:cNvSpPr>
            <a:spLocks noChangeArrowheads="1"/>
          </p:cNvSpPr>
          <p:nvPr/>
        </p:nvSpPr>
        <p:spPr bwMode="auto">
          <a:xfrm>
            <a:off x="1" y="44695"/>
            <a:ext cx="184731" cy="3260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pPr eaLnBrk="1">
              <a:lnSpc>
                <a:spcPct val="93000"/>
              </a:lnSpc>
              <a:buClr>
                <a:srgbClr val="000000"/>
              </a:buClr>
              <a:buSzPct val="100000"/>
              <a:buFont typeface="Times New Roman" panose="02020603050405020304" pitchFamily="18" charset="0"/>
              <a:buNone/>
            </a:pPr>
            <a:endParaRPr lang="en-US" altLang="en-US" sz="1633"/>
          </a:p>
        </p:txBody>
      </p:sp>
      <p:sp>
        <p:nvSpPr>
          <p:cNvPr id="49159" name="Rectangle 8"/>
          <p:cNvSpPr>
            <a:spLocks noChangeArrowheads="1"/>
          </p:cNvSpPr>
          <p:nvPr/>
        </p:nvSpPr>
        <p:spPr bwMode="auto">
          <a:xfrm>
            <a:off x="1" y="3362456"/>
            <a:ext cx="184731" cy="3260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pPr eaLnBrk="1">
              <a:lnSpc>
                <a:spcPct val="93000"/>
              </a:lnSpc>
              <a:buClr>
                <a:srgbClr val="000000"/>
              </a:buClr>
              <a:buSzPct val="100000"/>
              <a:buFont typeface="Times New Roman" panose="02020603050405020304" pitchFamily="18" charset="0"/>
              <a:buNone/>
            </a:pPr>
            <a:endParaRPr lang="en-US" altLang="en-US" sz="1633"/>
          </a:p>
        </p:txBody>
      </p:sp>
      <p:sp>
        <p:nvSpPr>
          <p:cNvPr id="49160" name="Rectangle 3"/>
          <p:cNvSpPr>
            <a:spLocks noChangeArrowheads="1"/>
          </p:cNvSpPr>
          <p:nvPr/>
        </p:nvSpPr>
        <p:spPr bwMode="auto">
          <a:xfrm>
            <a:off x="1" y="3362456"/>
            <a:ext cx="184731" cy="3260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pPr eaLnBrk="1">
              <a:lnSpc>
                <a:spcPct val="93000"/>
              </a:lnSpc>
              <a:buClr>
                <a:srgbClr val="000000"/>
              </a:buClr>
              <a:buSzPct val="100000"/>
              <a:buFont typeface="Times New Roman" panose="02020603050405020304" pitchFamily="18" charset="0"/>
              <a:buNone/>
            </a:pPr>
            <a:endParaRPr lang="en-US" altLang="en-US" sz="1633"/>
          </a:p>
        </p:txBody>
      </p:sp>
      <p:pic>
        <p:nvPicPr>
          <p:cNvPr id="49161" name="Object 1"/>
          <p:cNvPicPr>
            <a:picLocks noChangeArrowheads="1"/>
          </p:cNvPicPr>
          <p:nvPr/>
        </p:nvPicPr>
        <p:blipFill>
          <a:blip r:embed="rId2" cstate="print">
            <a:extLst>
              <a:ext uri="{28A0092B-C50C-407E-A947-70E740481C1C}">
                <a14:useLocalDpi xmlns="" xmlns:a14="http://schemas.microsoft.com/office/drawing/2010/main" val="0"/>
              </a:ext>
            </a:extLst>
          </a:blip>
          <a:srcRect t="-182" r="-143" b="-182"/>
          <a:stretch>
            <a:fillRect/>
          </a:stretch>
        </p:blipFill>
        <p:spPr bwMode="auto">
          <a:xfrm>
            <a:off x="2453880" y="3628920"/>
            <a:ext cx="3870720" cy="26956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4152390189"/>
      </p:ext>
    </p:extLst>
  </p:cSld>
  <p:clrMapOvr>
    <a:masterClrMapping/>
  </p:clrMapOvr>
  <p:transition spd="med">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533400" y="838200"/>
            <a:ext cx="7741440" cy="804960"/>
          </a:xfrm>
        </p:spPr>
        <p:txBody>
          <a:bodyPr>
            <a:normAutofit/>
          </a:bodyPr>
          <a:lstStyle/>
          <a:p>
            <a:pPr algn="ctr" defTabSz="457153">
              <a:defRPr/>
            </a:pPr>
            <a:r>
              <a:rPr lang="en-US" altLang="en-US" sz="4900" dirty="0" smtClean="0"/>
              <a:t>Soil Structures</a:t>
            </a:r>
            <a:endParaRPr lang="en-US" altLang="en-US" sz="3599" dirty="0">
              <a:solidFill>
                <a:schemeClr val="tx1">
                  <a:lumMod val="85000"/>
                  <a:lumOff val="15000"/>
                </a:schemeClr>
              </a:solidFill>
            </a:endParaRPr>
          </a:p>
        </p:txBody>
      </p:sp>
      <p:sp>
        <p:nvSpPr>
          <p:cNvPr id="30723" name="Content Placeholder 2"/>
          <p:cNvSpPr>
            <a:spLocks noGrp="1"/>
          </p:cNvSpPr>
          <p:nvPr>
            <p:ph idx="1"/>
          </p:nvPr>
        </p:nvSpPr>
        <p:spPr>
          <a:xfrm>
            <a:off x="633480" y="2053680"/>
            <a:ext cx="7672320" cy="1451520"/>
          </a:xfrm>
        </p:spPr>
        <p:txBody>
          <a:bodyPr/>
          <a:lstStyle/>
          <a:p>
            <a:pPr marL="342865" indent="-342865" defTabSz="457153">
              <a:spcBef>
                <a:spcPts val="1000"/>
              </a:spcBef>
              <a:buNone/>
              <a:defRPr/>
            </a:pPr>
            <a:r>
              <a:rPr lang="en-GB" altLang="en-US" sz="2400" b="1" dirty="0">
                <a:solidFill>
                  <a:schemeClr val="tx1">
                    <a:lumMod val="75000"/>
                    <a:lumOff val="25000"/>
                  </a:schemeClr>
                </a:solidFill>
              </a:rPr>
              <a:t>(iii) (b) </a:t>
            </a:r>
            <a:r>
              <a:rPr lang="en-GB" altLang="en-US" sz="2400" b="1" dirty="0" smtClean="0">
                <a:solidFill>
                  <a:schemeClr val="tx1">
                    <a:lumMod val="75000"/>
                    <a:lumOff val="25000"/>
                  </a:schemeClr>
                </a:solidFill>
              </a:rPr>
              <a:t>Dispersed </a:t>
            </a:r>
            <a:r>
              <a:rPr lang="en-GB" altLang="en-US" sz="2400" b="1" dirty="0">
                <a:solidFill>
                  <a:schemeClr val="tx1">
                    <a:lumMod val="75000"/>
                    <a:lumOff val="25000"/>
                  </a:schemeClr>
                </a:solidFill>
              </a:rPr>
              <a:t>structure</a:t>
            </a:r>
            <a:endParaRPr lang="en-US" altLang="en-US" sz="2400" dirty="0">
              <a:solidFill>
                <a:schemeClr val="tx1">
                  <a:lumMod val="75000"/>
                  <a:lumOff val="25000"/>
                </a:schemeClr>
              </a:solidFill>
            </a:endParaRPr>
          </a:p>
          <a:p>
            <a:pPr marL="342865" indent="-342865" defTabSz="457153">
              <a:spcBef>
                <a:spcPts val="1000"/>
              </a:spcBef>
              <a:buFont typeface="Wingdings 3" charset="2"/>
              <a:buChar char=""/>
              <a:defRPr/>
            </a:pPr>
            <a:r>
              <a:rPr lang="en-GB" altLang="en-US" sz="2400" dirty="0">
                <a:solidFill>
                  <a:schemeClr val="tx1">
                    <a:lumMod val="75000"/>
                    <a:lumOff val="25000"/>
                  </a:schemeClr>
                </a:solidFill>
              </a:rPr>
              <a:t>The particles will have face to face contact as shown below:</a:t>
            </a:r>
            <a:endParaRPr lang="en-GB" altLang="en-US" sz="2400" b="1" dirty="0">
              <a:solidFill>
                <a:schemeClr val="tx1">
                  <a:lumMod val="75000"/>
                  <a:lumOff val="25000"/>
                </a:schemeClr>
              </a:solidFill>
            </a:endParaRPr>
          </a:p>
          <a:p>
            <a:pPr marL="342865" indent="-342865" defTabSz="457153">
              <a:spcBef>
                <a:spcPts val="1000"/>
              </a:spcBef>
              <a:buNone/>
              <a:defRPr/>
            </a:pPr>
            <a:endParaRPr lang="en-US" altLang="en-US" sz="1800" dirty="0">
              <a:solidFill>
                <a:schemeClr val="tx1">
                  <a:lumMod val="75000"/>
                  <a:lumOff val="25000"/>
                </a:schemeClr>
              </a:solidFill>
            </a:endParaRPr>
          </a:p>
          <a:p>
            <a:pPr marL="342865" indent="-342865" defTabSz="457153">
              <a:spcBef>
                <a:spcPts val="1000"/>
              </a:spcBef>
              <a:buNone/>
              <a:defRPr/>
            </a:pPr>
            <a:endParaRPr lang="en-US" altLang="en-US" sz="1800" dirty="0">
              <a:solidFill>
                <a:schemeClr val="tx1">
                  <a:lumMod val="75000"/>
                  <a:lumOff val="25000"/>
                </a:schemeClr>
              </a:solidFill>
            </a:endParaRPr>
          </a:p>
          <a:p>
            <a:pPr marL="342865" indent="-342865" defTabSz="457153">
              <a:spcBef>
                <a:spcPts val="1000"/>
              </a:spcBef>
              <a:buNone/>
              <a:defRPr/>
            </a:pPr>
            <a:endParaRPr lang="en-GB" altLang="en-US" sz="1800" b="1" dirty="0">
              <a:solidFill>
                <a:schemeClr val="tx1">
                  <a:lumMod val="75000"/>
                  <a:lumOff val="25000"/>
                </a:schemeClr>
              </a:solidFill>
            </a:endParaRPr>
          </a:p>
        </p:txBody>
      </p:sp>
      <p:sp>
        <p:nvSpPr>
          <p:cNvPr id="50180" name="Rectangle 4"/>
          <p:cNvSpPr>
            <a:spLocks noChangeArrowheads="1"/>
          </p:cNvSpPr>
          <p:nvPr/>
        </p:nvSpPr>
        <p:spPr bwMode="auto">
          <a:xfrm>
            <a:off x="1" y="-162664"/>
            <a:ext cx="184731" cy="3260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pPr eaLnBrk="1">
              <a:lnSpc>
                <a:spcPct val="93000"/>
              </a:lnSpc>
              <a:buClr>
                <a:srgbClr val="000000"/>
              </a:buClr>
              <a:buSzPct val="100000"/>
              <a:buFont typeface="Times New Roman" panose="02020603050405020304" pitchFamily="18" charset="0"/>
              <a:buNone/>
            </a:pPr>
            <a:endParaRPr lang="en-US" altLang="en-US" sz="1633"/>
          </a:p>
        </p:txBody>
      </p:sp>
      <p:sp>
        <p:nvSpPr>
          <p:cNvPr id="50181" name="Rectangle 5"/>
          <p:cNvSpPr>
            <a:spLocks noChangeArrowheads="1"/>
          </p:cNvSpPr>
          <p:nvPr/>
        </p:nvSpPr>
        <p:spPr bwMode="auto">
          <a:xfrm>
            <a:off x="1" y="2947736"/>
            <a:ext cx="184731" cy="3260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pPr eaLnBrk="1">
              <a:lnSpc>
                <a:spcPct val="93000"/>
              </a:lnSpc>
              <a:buClr>
                <a:srgbClr val="000000"/>
              </a:buClr>
              <a:buSzPct val="100000"/>
              <a:buFont typeface="Times New Roman" panose="02020603050405020304" pitchFamily="18" charset="0"/>
              <a:buNone/>
            </a:pPr>
            <a:endParaRPr lang="en-US" altLang="en-US" sz="1633"/>
          </a:p>
        </p:txBody>
      </p:sp>
      <p:sp>
        <p:nvSpPr>
          <p:cNvPr id="50182" name="Rectangle 7"/>
          <p:cNvSpPr>
            <a:spLocks noChangeArrowheads="1"/>
          </p:cNvSpPr>
          <p:nvPr/>
        </p:nvSpPr>
        <p:spPr bwMode="auto">
          <a:xfrm>
            <a:off x="1" y="44695"/>
            <a:ext cx="184731" cy="3260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pPr eaLnBrk="1">
              <a:lnSpc>
                <a:spcPct val="93000"/>
              </a:lnSpc>
              <a:buClr>
                <a:srgbClr val="000000"/>
              </a:buClr>
              <a:buSzPct val="100000"/>
              <a:buFont typeface="Times New Roman" panose="02020603050405020304" pitchFamily="18" charset="0"/>
              <a:buNone/>
            </a:pPr>
            <a:endParaRPr lang="en-US" altLang="en-US" sz="1633"/>
          </a:p>
        </p:txBody>
      </p:sp>
      <p:sp>
        <p:nvSpPr>
          <p:cNvPr id="50183" name="Rectangle 8"/>
          <p:cNvSpPr>
            <a:spLocks noChangeArrowheads="1"/>
          </p:cNvSpPr>
          <p:nvPr/>
        </p:nvSpPr>
        <p:spPr bwMode="auto">
          <a:xfrm>
            <a:off x="1" y="3362456"/>
            <a:ext cx="184731" cy="3260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pPr eaLnBrk="1">
              <a:lnSpc>
                <a:spcPct val="93000"/>
              </a:lnSpc>
              <a:buClr>
                <a:srgbClr val="000000"/>
              </a:buClr>
              <a:buSzPct val="100000"/>
              <a:buFont typeface="Times New Roman" panose="02020603050405020304" pitchFamily="18" charset="0"/>
              <a:buNone/>
            </a:pPr>
            <a:endParaRPr lang="en-US" altLang="en-US" sz="1633"/>
          </a:p>
        </p:txBody>
      </p:sp>
      <p:sp>
        <p:nvSpPr>
          <p:cNvPr id="50184" name="Rectangle 3"/>
          <p:cNvSpPr>
            <a:spLocks noChangeArrowheads="1"/>
          </p:cNvSpPr>
          <p:nvPr/>
        </p:nvSpPr>
        <p:spPr bwMode="auto">
          <a:xfrm>
            <a:off x="1" y="3362456"/>
            <a:ext cx="184731" cy="3260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pPr eaLnBrk="1">
              <a:lnSpc>
                <a:spcPct val="93000"/>
              </a:lnSpc>
              <a:buClr>
                <a:srgbClr val="000000"/>
              </a:buClr>
              <a:buSzPct val="100000"/>
              <a:buFont typeface="Times New Roman" panose="02020603050405020304" pitchFamily="18" charset="0"/>
              <a:buNone/>
            </a:pPr>
            <a:endParaRPr lang="en-US" altLang="en-US" sz="1633"/>
          </a:p>
        </p:txBody>
      </p:sp>
      <p:pic>
        <p:nvPicPr>
          <p:cNvPr id="50185" name="Object 2"/>
          <p:cNvPicPr>
            <a:picLocks noChangeArrowheads="1"/>
          </p:cNvPicPr>
          <p:nvPr/>
        </p:nvPicPr>
        <p:blipFill>
          <a:blip r:embed="rId2" cstate="print">
            <a:extLst>
              <a:ext uri="{28A0092B-C50C-407E-A947-70E740481C1C}">
                <a14:useLocalDpi xmlns="" xmlns:a14="http://schemas.microsoft.com/office/drawing/2010/main" val="0"/>
              </a:ext>
            </a:extLst>
          </a:blip>
          <a:srcRect t="-253" r="-89" b="-127"/>
          <a:stretch>
            <a:fillRect/>
          </a:stretch>
        </p:blipFill>
        <p:spPr bwMode="auto">
          <a:xfrm>
            <a:off x="2640000" y="3669720"/>
            <a:ext cx="3456000" cy="23500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159035397"/>
      </p:ext>
    </p:extLst>
  </p:cSld>
  <p:clrMapOvr>
    <a:masterClrMapping/>
  </p:clrMapOvr>
  <p:transition spd="med">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28600"/>
            <a:ext cx="7772400" cy="1470025"/>
          </a:xfrm>
        </p:spPr>
        <p:txBody>
          <a:bodyPr>
            <a:normAutofit/>
          </a:bodyPr>
          <a:lstStyle/>
          <a:p>
            <a:pPr algn="ctr"/>
            <a:r>
              <a:rPr lang="en-US" sz="7200" b="1" dirty="0" smtClean="0"/>
              <a:t>SOIL TEXTURE</a:t>
            </a:r>
            <a:endParaRPr lang="en-US" sz="7200" b="1" dirty="0"/>
          </a:p>
        </p:txBody>
      </p:sp>
      <p:sp>
        <p:nvSpPr>
          <p:cNvPr id="3" name="Subtitle 2"/>
          <p:cNvSpPr>
            <a:spLocks noGrp="1"/>
          </p:cNvSpPr>
          <p:nvPr>
            <p:ph type="subTitle" idx="1"/>
          </p:nvPr>
        </p:nvSpPr>
        <p:spPr>
          <a:xfrm>
            <a:off x="533400" y="2667000"/>
            <a:ext cx="8077200" cy="3505200"/>
          </a:xfrm>
        </p:spPr>
        <p:txBody>
          <a:bodyPr>
            <a:normAutofit/>
          </a:bodyPr>
          <a:lstStyle/>
          <a:p>
            <a:pPr algn="just">
              <a:buFont typeface="Wingdings" pitchFamily="2" charset="2"/>
              <a:buChar char="q"/>
            </a:pPr>
            <a:r>
              <a:rPr lang="en-US" dirty="0" smtClean="0">
                <a:solidFill>
                  <a:schemeClr val="tx1"/>
                </a:solidFill>
              </a:rPr>
              <a:t> The look and the feel of a soil is referred to as soil texture which is determined by </a:t>
            </a:r>
            <a:r>
              <a:rPr lang="en-US" dirty="0" smtClean="0">
                <a:solidFill>
                  <a:schemeClr val="bg1"/>
                </a:solidFill>
              </a:rPr>
              <a:t>the relative proportion of mineral particles of different sizes present in the soil.</a:t>
            </a:r>
          </a:p>
          <a:p>
            <a:pPr algn="just">
              <a:buFont typeface="Wingdings" pitchFamily="2" charset="2"/>
              <a:buChar char="q"/>
            </a:pPr>
            <a:r>
              <a:rPr lang="en-US" dirty="0" smtClean="0">
                <a:solidFill>
                  <a:schemeClr val="tx1"/>
                </a:solidFill>
              </a:rPr>
              <a:t> Soil are composed of sand ,slit and clay particles.</a:t>
            </a:r>
          </a:p>
          <a:p>
            <a:pPr algn="just">
              <a:buFont typeface="Wingdings" pitchFamily="2" charset="2"/>
              <a:buChar char="q"/>
            </a:pPr>
            <a:r>
              <a:rPr lang="en-US" dirty="0">
                <a:solidFill>
                  <a:schemeClr val="tx1"/>
                </a:solidFill>
              </a:rPr>
              <a:t> </a:t>
            </a:r>
            <a:r>
              <a:rPr lang="en-US" dirty="0" smtClean="0">
                <a:solidFill>
                  <a:schemeClr val="tx1"/>
                </a:solidFill>
              </a:rPr>
              <a:t>Stones and gravels are excluded from the textural classes.</a:t>
            </a:r>
            <a:endParaRPr lang="en-US" dirty="0" smtClean="0"/>
          </a:p>
          <a:p>
            <a:pPr algn="l"/>
            <a:endParaRPr lang="en-US" dirty="0"/>
          </a:p>
        </p:txBody>
      </p:sp>
    </p:spTree>
    <p:extLst>
      <p:ext uri="{BB962C8B-B14F-4D97-AF65-F5344CB8AC3E}">
        <p14:creationId xmlns="" xmlns:p14="http://schemas.microsoft.com/office/powerpoint/2010/main" val="418393965"/>
      </p:ext>
    </p:extLst>
  </p:cSld>
  <p:clrMapOvr>
    <a:masterClrMapping/>
  </p:clrMapOvr>
  <p:transition spd="med">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447800"/>
            <a:ext cx="8229600" cy="2438400"/>
          </a:xfrm>
        </p:spPr>
        <p:txBody>
          <a:bodyPr>
            <a:noAutofit/>
          </a:bodyPr>
          <a:lstStyle/>
          <a:p>
            <a:pPr algn="ctr"/>
            <a:r>
              <a:rPr lang="en-US" sz="9600" b="1" dirty="0" smtClean="0"/>
              <a:t>THANK YOU</a:t>
            </a:r>
            <a:endParaRPr lang="en-US" sz="9600" b="1" dirty="0"/>
          </a:p>
        </p:txBody>
      </p:sp>
    </p:spTree>
    <p:extLst>
      <p:ext uri="{BB962C8B-B14F-4D97-AF65-F5344CB8AC3E}">
        <p14:creationId xmlns="" xmlns:p14="http://schemas.microsoft.com/office/powerpoint/2010/main" val="2602075602"/>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625609"/>
          </a:xfrm>
        </p:spPr>
        <p:txBody>
          <a:bodyPr>
            <a:normAutofit fontScale="92500" lnSpcReduction="10000"/>
          </a:bodyPr>
          <a:lstStyle/>
          <a:p>
            <a:r>
              <a:rPr lang="en-US" sz="2800" dirty="0" smtClean="0">
                <a:solidFill>
                  <a:srgbClr val="00B050"/>
                </a:solidFill>
              </a:rPr>
              <a:t>Soil </a:t>
            </a:r>
            <a:r>
              <a:rPr lang="en-US" sz="2800" dirty="0">
                <a:solidFill>
                  <a:srgbClr val="00B050"/>
                </a:solidFill>
              </a:rPr>
              <a:t>Mechanics</a:t>
            </a:r>
            <a:r>
              <a:rPr lang="en-US" sz="2800" dirty="0"/>
              <a:t> is defined as </a:t>
            </a:r>
            <a:r>
              <a:rPr lang="en-US" sz="2800" dirty="0">
                <a:solidFill>
                  <a:srgbClr val="00B050"/>
                </a:solidFill>
              </a:rPr>
              <a:t>the branch of engineering science which </a:t>
            </a:r>
            <a:r>
              <a:rPr lang="en-US" sz="2800" dirty="0" smtClean="0">
                <a:solidFill>
                  <a:srgbClr val="00B050"/>
                </a:solidFill>
              </a:rPr>
              <a:t>enables to </a:t>
            </a:r>
            <a:r>
              <a:rPr lang="en-US" sz="2800" dirty="0">
                <a:solidFill>
                  <a:srgbClr val="00B050"/>
                </a:solidFill>
              </a:rPr>
              <a:t>know </a:t>
            </a:r>
            <a:r>
              <a:rPr lang="en-US" sz="2800" dirty="0" smtClean="0">
                <a:solidFill>
                  <a:srgbClr val="00B050"/>
                </a:solidFill>
              </a:rPr>
              <a:t>the behavior </a:t>
            </a:r>
            <a:r>
              <a:rPr lang="en-US" sz="2800" dirty="0">
                <a:solidFill>
                  <a:srgbClr val="00B050"/>
                </a:solidFill>
              </a:rPr>
              <a:t>of soil under the action of </a:t>
            </a:r>
            <a:r>
              <a:rPr lang="en-US" sz="2800" dirty="0" smtClean="0">
                <a:solidFill>
                  <a:srgbClr val="00B050"/>
                </a:solidFill>
              </a:rPr>
              <a:t>;</a:t>
            </a:r>
          </a:p>
          <a:p>
            <a:pPr marL="914400" lvl="1" indent="-457200">
              <a:buFont typeface="+mj-lt"/>
              <a:buAutoNum type="arabicPeriod"/>
            </a:pPr>
            <a:r>
              <a:rPr lang="en-US" sz="2400" dirty="0" smtClean="0">
                <a:solidFill>
                  <a:srgbClr val="00B050"/>
                </a:solidFill>
              </a:rPr>
              <a:t>Loads, </a:t>
            </a:r>
            <a:endParaRPr lang="en-US" sz="2400" dirty="0">
              <a:solidFill>
                <a:srgbClr val="00B050"/>
              </a:solidFill>
            </a:endParaRPr>
          </a:p>
          <a:p>
            <a:pPr marL="914400" lvl="1" indent="-457200">
              <a:buFont typeface="+mj-lt"/>
              <a:buAutoNum type="arabicPeriod"/>
            </a:pPr>
            <a:r>
              <a:rPr lang="en-US" sz="2400" dirty="0">
                <a:solidFill>
                  <a:srgbClr val="00B050"/>
                </a:solidFill>
              </a:rPr>
              <a:t>Gravitational forces, </a:t>
            </a:r>
          </a:p>
          <a:p>
            <a:pPr marL="914400" lvl="1" indent="-457200">
              <a:buFont typeface="+mj-lt"/>
              <a:buAutoNum type="arabicPeriod"/>
            </a:pPr>
            <a:r>
              <a:rPr lang="en-US" sz="2400" dirty="0">
                <a:solidFill>
                  <a:srgbClr val="00B050"/>
                </a:solidFill>
              </a:rPr>
              <a:t>Water and,</a:t>
            </a:r>
          </a:p>
          <a:p>
            <a:pPr marL="914400" lvl="1" indent="-457200">
              <a:buFont typeface="+mj-lt"/>
              <a:buAutoNum type="arabicPeriod"/>
            </a:pPr>
            <a:r>
              <a:rPr lang="en-US" sz="2400" dirty="0" smtClean="0">
                <a:solidFill>
                  <a:srgbClr val="00B050"/>
                </a:solidFill>
              </a:rPr>
              <a:t>Temperature. </a:t>
            </a:r>
          </a:p>
          <a:p>
            <a:pPr marL="457200" lvl="1" indent="0">
              <a:buNone/>
            </a:pPr>
            <a:endParaRPr lang="en-US" sz="2400" dirty="0" smtClean="0"/>
          </a:p>
          <a:p>
            <a:r>
              <a:rPr lang="en-US" sz="2800" dirty="0" smtClean="0"/>
              <a:t>Simply speaking it is the knowledge of engineering science , which deals with properties, behavior and performance of soil as a construction material or foundation support</a:t>
            </a:r>
            <a:r>
              <a:rPr lang="en-US" sz="2800" dirty="0" smtClean="0">
                <a:solidFill>
                  <a:srgbClr val="00B050"/>
                </a:solidFill>
              </a:rPr>
              <a:t>.</a:t>
            </a:r>
            <a:endParaRPr lang="en-US" sz="2800" baseline="30000" dirty="0"/>
          </a:p>
        </p:txBody>
      </p:sp>
      <p:sp>
        <p:nvSpPr>
          <p:cNvPr id="6" name="Title 1"/>
          <p:cNvSpPr txBox="1">
            <a:spLocks/>
          </p:cNvSpPr>
          <p:nvPr/>
        </p:nvSpPr>
        <p:spPr>
          <a:xfrm>
            <a:off x="457200" y="155448"/>
            <a:ext cx="8229600" cy="1252728"/>
          </a:xfrm>
          <a:prstGeom prst="rect">
            <a:avLst/>
          </a:prstGeom>
        </p:spPr>
        <p:txBody>
          <a:bodyPr vert="horz" lIns="91440" rIns="45720" rtlCol="0" anchor="ctr">
            <a:noAutofit/>
            <a:scene3d>
              <a:camera prst="orthographicFront"/>
              <a:lightRig rig="threePt" dir="t">
                <a:rot lat="0" lon="0" rev="4800000"/>
              </a:lightRig>
            </a:scene3d>
            <a:sp3d prstMaterial="matte">
              <a:bevelT w="50800" h="10160"/>
            </a:sp3d>
          </a:bodyPr>
          <a:lst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a:lstStyle>
          <a:p>
            <a:pPr algn="ctr"/>
            <a:r>
              <a:rPr lang="en-US" sz="4000" dirty="0"/>
              <a:t>Soil </a:t>
            </a:r>
            <a:r>
              <a:rPr lang="en-US" sz="4000" dirty="0" smtClean="0"/>
              <a:t>Mechanics</a:t>
            </a:r>
            <a:endParaRPr lang="en-US" sz="1800" dirty="0"/>
          </a:p>
        </p:txBody>
      </p:sp>
    </p:spTree>
    <p:extLst>
      <p:ext uri="{BB962C8B-B14F-4D97-AF65-F5344CB8AC3E}">
        <p14:creationId xmlns="" xmlns:p14="http://schemas.microsoft.com/office/powerpoint/2010/main" val="2490341010"/>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dirty="0" smtClean="0"/>
              <a:t>Why we study Soil Mechanics?</a:t>
            </a:r>
            <a:endParaRPr lang="en-US" sz="4000" dirty="0"/>
          </a:p>
        </p:txBody>
      </p:sp>
      <p:sp>
        <p:nvSpPr>
          <p:cNvPr id="3" name="Content Placeholder 2"/>
          <p:cNvSpPr>
            <a:spLocks noGrp="1"/>
          </p:cNvSpPr>
          <p:nvPr>
            <p:ph idx="1"/>
          </p:nvPr>
        </p:nvSpPr>
        <p:spPr>
          <a:xfrm>
            <a:off x="457200" y="1524000"/>
            <a:ext cx="8229600" cy="4625609"/>
          </a:xfrm>
        </p:spPr>
        <p:txBody>
          <a:bodyPr>
            <a:normAutofit/>
          </a:bodyPr>
          <a:lstStyle/>
          <a:p>
            <a:pPr>
              <a:buNone/>
            </a:pPr>
            <a:endParaRPr lang="en-US" sz="2800" dirty="0"/>
          </a:p>
          <a:p>
            <a:pPr>
              <a:buFont typeface="Wingdings" pitchFamily="2" charset="2"/>
              <a:buChar char="§"/>
            </a:pPr>
            <a:r>
              <a:rPr lang="en-US" sz="2800" dirty="0" smtClean="0"/>
              <a:t>Various reasons to study the properties of </a:t>
            </a:r>
            <a:r>
              <a:rPr lang="en-US" sz="2800" dirty="0" smtClean="0">
                <a:solidFill>
                  <a:srgbClr val="00B050"/>
                </a:solidFill>
              </a:rPr>
              <a:t>Soil</a:t>
            </a:r>
            <a:r>
              <a:rPr lang="en-US" sz="2800" dirty="0" smtClean="0"/>
              <a:t>:</a:t>
            </a:r>
            <a:endParaRPr lang="en-US" sz="2800" baseline="30000" dirty="0" smtClean="0"/>
          </a:p>
          <a:p>
            <a:pPr marL="868680" lvl="1" indent="-457200">
              <a:buFont typeface="+mj-lt"/>
              <a:buAutoNum type="arabicPeriod"/>
            </a:pPr>
            <a:r>
              <a:rPr lang="en-US" sz="2400" dirty="0" smtClean="0"/>
              <a:t>Foundation to support Structures and Embankments</a:t>
            </a:r>
          </a:p>
          <a:p>
            <a:pPr marL="868680" lvl="1" indent="-457200">
              <a:buFont typeface="+mj-lt"/>
              <a:buAutoNum type="arabicPeriod"/>
            </a:pPr>
            <a:r>
              <a:rPr lang="en-US" sz="2400" dirty="0" smtClean="0"/>
              <a:t>Construction Material</a:t>
            </a:r>
          </a:p>
          <a:p>
            <a:pPr marL="868680" lvl="1" indent="-457200">
              <a:buFont typeface="+mj-lt"/>
              <a:buAutoNum type="arabicPeriod"/>
            </a:pPr>
            <a:r>
              <a:rPr lang="en-US" sz="2400" dirty="0"/>
              <a:t>Slopes and </a:t>
            </a:r>
            <a:r>
              <a:rPr lang="en-US" sz="2400" dirty="0" smtClean="0"/>
              <a:t>Landslides</a:t>
            </a:r>
            <a:endParaRPr lang="en-US" sz="2400" dirty="0"/>
          </a:p>
          <a:p>
            <a:pPr marL="868680" lvl="1" indent="-457200">
              <a:buFont typeface="+mj-lt"/>
              <a:buAutoNum type="arabicPeriod"/>
            </a:pPr>
            <a:r>
              <a:rPr lang="en-US" sz="2400" dirty="0" smtClean="0"/>
              <a:t>Earth </a:t>
            </a:r>
            <a:r>
              <a:rPr lang="en-US" sz="2400" dirty="0"/>
              <a:t>Retaining Structures</a:t>
            </a:r>
          </a:p>
          <a:p>
            <a:pPr marL="118872" indent="0">
              <a:buNone/>
            </a:pPr>
            <a:endParaRPr lang="en-US" dirty="0" smtClean="0"/>
          </a:p>
        </p:txBody>
      </p:sp>
    </p:spTree>
    <p:extLst>
      <p:ext uri="{BB962C8B-B14F-4D97-AF65-F5344CB8AC3E}">
        <p14:creationId xmlns="" xmlns:p14="http://schemas.microsoft.com/office/powerpoint/2010/main" val="1441265834"/>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0" y="838200"/>
            <a:ext cx="8013192" cy="1295400"/>
          </a:xfrm>
        </p:spPr>
        <p:txBody>
          <a:bodyPr/>
          <a:lstStyle/>
          <a:p>
            <a:pPr>
              <a:lnSpc>
                <a:spcPct val="200000"/>
              </a:lnSpc>
            </a:pPr>
            <a:r>
              <a:rPr lang="en-US" dirty="0"/>
              <a:t>Weathering of </a:t>
            </a:r>
            <a:r>
              <a:rPr lang="en-US" dirty="0">
                <a:solidFill>
                  <a:srgbClr val="0070C0"/>
                </a:solidFill>
              </a:rPr>
              <a:t>Rocks</a:t>
            </a:r>
          </a:p>
        </p:txBody>
      </p:sp>
      <p:sp>
        <p:nvSpPr>
          <p:cNvPr id="5" name="Text Placeholder 4"/>
          <p:cNvSpPr>
            <a:spLocks noGrp="1"/>
          </p:cNvSpPr>
          <p:nvPr>
            <p:ph type="body" idx="1"/>
          </p:nvPr>
        </p:nvSpPr>
        <p:spPr>
          <a:xfrm>
            <a:off x="1119518" y="2209800"/>
            <a:ext cx="6195682" cy="3124200"/>
          </a:xfrm>
        </p:spPr>
        <p:txBody>
          <a:bodyPr>
            <a:normAutofit/>
          </a:bodyPr>
          <a:lstStyle/>
          <a:p>
            <a:pPr marL="342900" indent="-342900">
              <a:buFont typeface="Wingdings" pitchFamily="2" charset="2"/>
              <a:buChar char="§"/>
            </a:pPr>
            <a:r>
              <a:rPr lang="en-US" dirty="0" smtClean="0"/>
              <a:t>Physical Weathering</a:t>
            </a:r>
          </a:p>
          <a:p>
            <a:pPr marL="342900" indent="-342900">
              <a:buFont typeface="Wingdings" pitchFamily="2" charset="2"/>
              <a:buChar char="§"/>
            </a:pPr>
            <a:r>
              <a:rPr lang="en-US" dirty="0" smtClean="0"/>
              <a:t>Chemical Weathering</a:t>
            </a:r>
          </a:p>
        </p:txBody>
      </p:sp>
    </p:spTree>
    <p:extLst>
      <p:ext uri="{BB962C8B-B14F-4D97-AF65-F5344CB8AC3E}">
        <p14:creationId xmlns="" xmlns:p14="http://schemas.microsoft.com/office/powerpoint/2010/main" val="3739484203"/>
      </p:ext>
    </p:ext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55448"/>
            <a:ext cx="8229600" cy="1252728"/>
          </a:xfrm>
          <a:prstGeom prst="rect">
            <a:avLst/>
          </a:prstGeom>
        </p:spPr>
        <p:txBody>
          <a:bodyPr vert="horz" lIns="91440" rIns="45720" rtlCol="0" anchor="ctr">
            <a:noAutofit/>
            <a:scene3d>
              <a:camera prst="orthographicFront"/>
              <a:lightRig rig="threePt" dir="t">
                <a:rot lat="0" lon="0" rev="4800000"/>
              </a:lightRig>
            </a:scene3d>
            <a:sp3d prstMaterial="matte">
              <a:bevelT w="50800" h="10160"/>
            </a:sp3d>
          </a:bodyPr>
          <a:lst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a:lstStyle>
          <a:p>
            <a:pPr algn="ctr"/>
            <a:r>
              <a:rPr lang="en-US" sz="4000" dirty="0" smtClean="0"/>
              <a:t>Weathering of Rocks</a:t>
            </a:r>
            <a:endParaRPr lang="en-US" sz="1800" dirty="0"/>
          </a:p>
        </p:txBody>
      </p:sp>
      <p:sp>
        <p:nvSpPr>
          <p:cNvPr id="7" name="Content Placeholder 2"/>
          <p:cNvSpPr>
            <a:spLocks noGrp="1"/>
          </p:cNvSpPr>
          <p:nvPr>
            <p:ph idx="1"/>
          </p:nvPr>
        </p:nvSpPr>
        <p:spPr>
          <a:xfrm>
            <a:off x="76200" y="1524000"/>
            <a:ext cx="8610600" cy="4343400"/>
          </a:xfrm>
        </p:spPr>
        <p:txBody>
          <a:bodyPr>
            <a:normAutofit/>
          </a:bodyPr>
          <a:lstStyle/>
          <a:p>
            <a:pPr algn="just">
              <a:buFont typeface="Wingdings" pitchFamily="2" charset="2"/>
              <a:buChar char="§"/>
            </a:pPr>
            <a:r>
              <a:rPr lang="en-US" sz="2800" dirty="0" smtClean="0">
                <a:solidFill>
                  <a:srgbClr val="00B050"/>
                </a:solidFill>
              </a:rPr>
              <a:t>Weathering is the process of breaking down of rocks by physical and chemical process into smaller particles.</a:t>
            </a:r>
            <a:endParaRPr lang="en-US" sz="2800" baseline="30000" dirty="0" smtClean="0"/>
          </a:p>
          <a:p>
            <a:pPr>
              <a:buFont typeface="Wingdings" pitchFamily="2" charset="2"/>
              <a:buChar char="§"/>
            </a:pPr>
            <a:endParaRPr lang="en-US" sz="2800" dirty="0" smtClean="0"/>
          </a:p>
          <a:p>
            <a:pPr>
              <a:buFont typeface="Wingdings" pitchFamily="2" charset="2"/>
              <a:buChar char="§"/>
            </a:pPr>
            <a:r>
              <a:rPr lang="en-US" sz="2800" dirty="0"/>
              <a:t>T</a:t>
            </a:r>
            <a:r>
              <a:rPr lang="en-US" sz="2800" dirty="0" smtClean="0"/>
              <a:t>here are two main types of weathering processes:</a:t>
            </a:r>
          </a:p>
          <a:p>
            <a:pPr lvl="1">
              <a:buFont typeface="Wingdings" pitchFamily="2" charset="2"/>
              <a:buChar char="§"/>
            </a:pPr>
            <a:r>
              <a:rPr lang="en-US" sz="2400" dirty="0" smtClean="0"/>
              <a:t>Physical (or mechanical) Weathering</a:t>
            </a:r>
          </a:p>
          <a:p>
            <a:pPr lvl="1">
              <a:buFont typeface="Wingdings" pitchFamily="2" charset="2"/>
              <a:buChar char="§"/>
            </a:pPr>
            <a:r>
              <a:rPr lang="en-US" sz="2400" dirty="0" smtClean="0"/>
              <a:t>Chemical Weathering</a:t>
            </a:r>
            <a:endParaRPr lang="en-US" sz="2400" dirty="0"/>
          </a:p>
        </p:txBody>
      </p:sp>
    </p:spTree>
    <p:extLst>
      <p:ext uri="{BB962C8B-B14F-4D97-AF65-F5344CB8AC3E}">
        <p14:creationId xmlns="" xmlns:p14="http://schemas.microsoft.com/office/powerpoint/2010/main" val="67436639"/>
      </p:ext>
    </p:ext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155448"/>
            <a:ext cx="8229600" cy="1252728"/>
          </a:xfrm>
          <a:prstGeom prst="rect">
            <a:avLst/>
          </a:prstGeom>
        </p:spPr>
        <p:txBody>
          <a:bodyPr vert="horz" lIns="91440" rIns="45720" rtlCol="0" anchor="ctr">
            <a:noAutofit/>
            <a:scene3d>
              <a:camera prst="orthographicFront"/>
              <a:lightRig rig="threePt" dir="t">
                <a:rot lat="0" lon="0" rev="4800000"/>
              </a:lightRig>
            </a:scene3d>
            <a:sp3d prstMaterial="matte">
              <a:bevelT w="50800" h="10160"/>
            </a:sp3d>
          </a:bodyPr>
          <a:lst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a:lstStyle>
          <a:p>
            <a:pPr algn="ctr"/>
            <a:r>
              <a:rPr lang="en-US" sz="4000" dirty="0" smtClean="0"/>
              <a:t>Physical Weathering</a:t>
            </a:r>
            <a:endParaRPr lang="en-US" sz="1800" dirty="0"/>
          </a:p>
        </p:txBody>
      </p:sp>
      <p:sp>
        <p:nvSpPr>
          <p:cNvPr id="5" name="Content Placeholder 2"/>
          <p:cNvSpPr>
            <a:spLocks noGrp="1"/>
          </p:cNvSpPr>
          <p:nvPr>
            <p:ph idx="1"/>
          </p:nvPr>
        </p:nvSpPr>
        <p:spPr>
          <a:xfrm>
            <a:off x="76200" y="1524000"/>
            <a:ext cx="8610600" cy="1447800"/>
          </a:xfrm>
        </p:spPr>
        <p:txBody>
          <a:bodyPr>
            <a:normAutofit/>
          </a:bodyPr>
          <a:lstStyle/>
          <a:p>
            <a:pPr>
              <a:buFont typeface="Wingdings" pitchFamily="2" charset="2"/>
              <a:buChar char="§"/>
            </a:pPr>
            <a:r>
              <a:rPr lang="en-US" sz="2800" dirty="0" smtClean="0">
                <a:solidFill>
                  <a:srgbClr val="00B050"/>
                </a:solidFill>
              </a:rPr>
              <a:t>Physical (or mechanical) Weathering</a:t>
            </a:r>
            <a:r>
              <a:rPr lang="en-US" sz="2800" dirty="0" smtClean="0"/>
              <a:t> is the disintegration of rocks into smaller particles through physical processes, including:</a:t>
            </a:r>
          </a:p>
        </p:txBody>
      </p:sp>
      <p:sp>
        <p:nvSpPr>
          <p:cNvPr id="6" name="TextBox 5"/>
          <p:cNvSpPr txBox="1"/>
          <p:nvPr/>
        </p:nvSpPr>
        <p:spPr>
          <a:xfrm>
            <a:off x="457200" y="3124200"/>
            <a:ext cx="5105400" cy="2308324"/>
          </a:xfrm>
          <a:prstGeom prst="rect">
            <a:avLst/>
          </a:prstGeom>
          <a:noFill/>
        </p:spPr>
        <p:txBody>
          <a:bodyPr wrap="square" rtlCol="0">
            <a:spAutoFit/>
          </a:bodyPr>
          <a:lstStyle/>
          <a:p>
            <a:pPr marL="285750" indent="-285750">
              <a:buFont typeface="Wingdings" pitchFamily="2" charset="2"/>
              <a:buChar char="§"/>
            </a:pPr>
            <a:r>
              <a:rPr lang="en-US" dirty="0"/>
              <a:t>The erosive action of water, ice and wind.</a:t>
            </a:r>
          </a:p>
          <a:p>
            <a:pPr marL="285750" indent="-285750">
              <a:buFont typeface="Wingdings" pitchFamily="2" charset="2"/>
              <a:buChar char="§"/>
            </a:pPr>
            <a:r>
              <a:rPr lang="en-US" dirty="0"/>
              <a:t>Opening of cracks as a result of unloading due to erosion of overlying soil and rock.</a:t>
            </a:r>
          </a:p>
          <a:p>
            <a:pPr marL="285750" indent="-285750">
              <a:buFont typeface="Wingdings" pitchFamily="2" charset="2"/>
              <a:buChar char="§"/>
            </a:pPr>
            <a:r>
              <a:rPr lang="en-US" dirty="0" smtClean="0"/>
              <a:t>Expansion </a:t>
            </a:r>
            <a:r>
              <a:rPr lang="en-US" dirty="0"/>
              <a:t>and contraction from </a:t>
            </a:r>
            <a:r>
              <a:rPr lang="en-US" dirty="0" smtClean="0"/>
              <a:t>season </a:t>
            </a:r>
            <a:r>
              <a:rPr lang="en-US" dirty="0"/>
              <a:t>to season.</a:t>
            </a:r>
          </a:p>
          <a:p>
            <a:pPr marL="285750" indent="-285750">
              <a:buFont typeface="Wingdings" pitchFamily="2" charset="2"/>
              <a:buChar char="§"/>
            </a:pPr>
            <a:r>
              <a:rPr lang="en-US" dirty="0"/>
              <a:t>Landslides and rockfalls.</a:t>
            </a:r>
          </a:p>
          <a:p>
            <a:pPr marL="285750" indent="-285750">
              <a:buFont typeface="Wingdings" pitchFamily="2" charset="2"/>
              <a:buChar char="§"/>
            </a:pPr>
            <a:r>
              <a:rPr lang="en-US" dirty="0"/>
              <a:t>Abrasion from the downhill movement of nearby rock and soil.</a:t>
            </a:r>
          </a:p>
        </p:txBody>
      </p:sp>
      <p:pic>
        <p:nvPicPr>
          <p:cNvPr id="5122"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5867400" y="2743200"/>
            <a:ext cx="2971800" cy="3352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453784141"/>
      </p:ext>
    </p:extLst>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55448"/>
            <a:ext cx="8229600" cy="1252728"/>
          </a:xfrm>
          <a:prstGeom prst="rect">
            <a:avLst/>
          </a:prstGeom>
        </p:spPr>
        <p:txBody>
          <a:bodyPr vert="horz" lIns="91440" rIns="45720" rtlCol="0" anchor="ctr">
            <a:noAutofit/>
            <a:scene3d>
              <a:camera prst="orthographicFront"/>
              <a:lightRig rig="threePt" dir="t">
                <a:rot lat="0" lon="0" rev="4800000"/>
              </a:lightRig>
            </a:scene3d>
            <a:sp3d prstMaterial="matte">
              <a:bevelT w="50800" h="10160"/>
            </a:sp3d>
          </a:bodyPr>
          <a:lst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a:lstStyle>
          <a:p>
            <a:pPr algn="ctr"/>
            <a:r>
              <a:rPr lang="en-US" sz="4000" dirty="0" smtClean="0"/>
              <a:t>Chemical Weathering</a:t>
            </a:r>
            <a:endParaRPr lang="en-US" sz="1800" dirty="0"/>
          </a:p>
        </p:txBody>
      </p:sp>
      <p:sp>
        <p:nvSpPr>
          <p:cNvPr id="7" name="Content Placeholder 2"/>
          <p:cNvSpPr>
            <a:spLocks noGrp="1"/>
          </p:cNvSpPr>
          <p:nvPr>
            <p:ph idx="1"/>
          </p:nvPr>
        </p:nvSpPr>
        <p:spPr>
          <a:xfrm>
            <a:off x="266700" y="2362200"/>
            <a:ext cx="8610600" cy="1981200"/>
          </a:xfrm>
        </p:spPr>
        <p:txBody>
          <a:bodyPr>
            <a:normAutofit/>
          </a:bodyPr>
          <a:lstStyle/>
          <a:p>
            <a:pPr>
              <a:buFont typeface="Wingdings" pitchFamily="2" charset="2"/>
              <a:buChar char="§"/>
            </a:pPr>
            <a:r>
              <a:rPr lang="en-US" sz="2800" dirty="0" smtClean="0">
                <a:solidFill>
                  <a:srgbClr val="00B050"/>
                </a:solidFill>
              </a:rPr>
              <a:t>Chemical Weathering is the disintegration of rock through chemical reactions between the minerals in the rocks, water, and oxygen in the atmosphere.</a:t>
            </a:r>
            <a:endParaRPr lang="en-US" sz="2800" baseline="30000" dirty="0" smtClean="0"/>
          </a:p>
        </p:txBody>
      </p:sp>
    </p:spTree>
    <p:extLst>
      <p:ext uri="{BB962C8B-B14F-4D97-AF65-F5344CB8AC3E}">
        <p14:creationId xmlns="" xmlns:p14="http://schemas.microsoft.com/office/powerpoint/2010/main" val="41090681"/>
      </p:ext>
    </p:extLst>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51268" y="838200"/>
            <a:ext cx="8013192" cy="1636776"/>
          </a:xfrm>
        </p:spPr>
        <p:txBody>
          <a:bodyPr/>
          <a:lstStyle/>
          <a:p>
            <a:pPr>
              <a:lnSpc>
                <a:spcPct val="200000"/>
              </a:lnSpc>
            </a:pPr>
            <a:r>
              <a:rPr lang="en-US" dirty="0">
                <a:solidFill>
                  <a:srgbClr val="0070C0"/>
                </a:solidFill>
              </a:rPr>
              <a:t>Soil </a:t>
            </a:r>
            <a:r>
              <a:rPr lang="en-US" dirty="0"/>
              <a:t>and its Types</a:t>
            </a:r>
          </a:p>
        </p:txBody>
      </p:sp>
      <p:sp>
        <p:nvSpPr>
          <p:cNvPr id="6" name="Text Placeholder 4"/>
          <p:cNvSpPr>
            <a:spLocks noGrp="1"/>
          </p:cNvSpPr>
          <p:nvPr>
            <p:ph type="body" idx="1"/>
          </p:nvPr>
        </p:nvSpPr>
        <p:spPr>
          <a:xfrm>
            <a:off x="1119518" y="2362200"/>
            <a:ext cx="2461882" cy="3733800"/>
          </a:xfrm>
        </p:spPr>
        <p:txBody>
          <a:bodyPr>
            <a:normAutofit/>
          </a:bodyPr>
          <a:lstStyle/>
          <a:p>
            <a:pPr marL="342900" indent="-342900">
              <a:buFont typeface="Wingdings" pitchFamily="2" charset="2"/>
              <a:buChar char="§"/>
            </a:pPr>
            <a:r>
              <a:rPr lang="en-US" dirty="0" smtClean="0"/>
              <a:t>What is Soil?</a:t>
            </a:r>
          </a:p>
          <a:p>
            <a:pPr marL="342900" indent="-342900">
              <a:buFont typeface="Wingdings" pitchFamily="2" charset="2"/>
              <a:buChar char="§"/>
            </a:pPr>
            <a:r>
              <a:rPr lang="en-US" dirty="0" smtClean="0"/>
              <a:t>Formation of Soil</a:t>
            </a:r>
          </a:p>
          <a:p>
            <a:pPr marL="342900" indent="-342900">
              <a:buFont typeface="Wingdings" pitchFamily="2" charset="2"/>
              <a:buChar char="§"/>
            </a:pPr>
            <a:r>
              <a:rPr lang="en-US" dirty="0" smtClean="0"/>
              <a:t>Types of Soil</a:t>
            </a:r>
          </a:p>
          <a:p>
            <a:pPr marL="800100" lvl="1" indent="-342900">
              <a:buFont typeface="Wingdings" pitchFamily="2" charset="2"/>
              <a:buChar char="§"/>
            </a:pPr>
            <a:r>
              <a:rPr lang="en-US" dirty="0" smtClean="0"/>
              <a:t>Geological Consideration</a:t>
            </a:r>
          </a:p>
          <a:p>
            <a:pPr marL="800100" lvl="1" indent="-342900">
              <a:buFont typeface="Wingdings" pitchFamily="2" charset="2"/>
              <a:buChar char="§"/>
            </a:pPr>
            <a:r>
              <a:rPr lang="en-US" dirty="0" smtClean="0"/>
              <a:t>Engineering Consideration</a:t>
            </a:r>
            <a:endParaRPr lang="en-US" dirty="0"/>
          </a:p>
        </p:txBody>
      </p:sp>
    </p:spTree>
    <p:extLst>
      <p:ext uri="{BB962C8B-B14F-4D97-AF65-F5344CB8AC3E}">
        <p14:creationId xmlns="" xmlns:p14="http://schemas.microsoft.com/office/powerpoint/2010/main" val="3460624829"/>
      </p:ext>
    </p:extLst>
  </p:cSld>
  <p:clrMapOvr>
    <a:masterClrMapping/>
  </p:clrMapOvr>
  <p:transition spd="med">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3253</TotalTime>
  <Words>1950</Words>
  <Application>Microsoft Office PowerPoint</Application>
  <PresentationFormat>On-screen Show (4:3)</PresentationFormat>
  <Paragraphs>158</Paragraphs>
  <Slides>29</Slides>
  <Notes>12</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Flow</vt:lpstr>
      <vt:lpstr>Slide 1</vt:lpstr>
      <vt:lpstr>Soil</vt:lpstr>
      <vt:lpstr>Slide 3</vt:lpstr>
      <vt:lpstr>Why we study Soil Mechanics?</vt:lpstr>
      <vt:lpstr>Weathering of Rocks</vt:lpstr>
      <vt:lpstr>Slide 6</vt:lpstr>
      <vt:lpstr>Slide 7</vt:lpstr>
      <vt:lpstr>Slide 8</vt:lpstr>
      <vt:lpstr>Soil and its Types</vt:lpstr>
      <vt:lpstr>What is Soil? (Definition)</vt:lpstr>
      <vt:lpstr>Types of Soil</vt:lpstr>
      <vt:lpstr>Types of Soil</vt:lpstr>
      <vt:lpstr>Types of Soil</vt:lpstr>
      <vt:lpstr>Sand dunes fill this view of the desert in Qatar. </vt:lpstr>
      <vt:lpstr>Types of Soil</vt:lpstr>
      <vt:lpstr>Types of Soil</vt:lpstr>
      <vt:lpstr>Types of Soil</vt:lpstr>
      <vt:lpstr>Types of Soil</vt:lpstr>
      <vt:lpstr>Types of Soil</vt:lpstr>
      <vt:lpstr>Types of Soil</vt:lpstr>
      <vt:lpstr>Soil Structure &amp; its Texture</vt:lpstr>
      <vt:lpstr>Soil Structures</vt:lpstr>
      <vt:lpstr>Soil Structures</vt:lpstr>
      <vt:lpstr>Soil Structures</vt:lpstr>
      <vt:lpstr>Soil Structures</vt:lpstr>
      <vt:lpstr>Soil Structures</vt:lpstr>
      <vt:lpstr>Soil Structures</vt:lpstr>
      <vt:lpstr>SOIL TEXTURE</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Mamoon Kareem</dc:creator>
  <cp:lastModifiedBy>saeed hassan</cp:lastModifiedBy>
  <cp:revision>371</cp:revision>
  <dcterms:created xsi:type="dcterms:W3CDTF">2006-08-16T00:00:00Z</dcterms:created>
  <dcterms:modified xsi:type="dcterms:W3CDTF">2020-05-02T00:10:12Z</dcterms:modified>
</cp:coreProperties>
</file>