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15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  <p:sp>
          <p:nvSpPr>
            <p:cNvPr id="15364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kumimoji="1" lang="en-US" sz="2400">
                <a:latin typeface="Times New Roman" pitchFamily="18" charset="0"/>
              </a:endParaRPr>
            </a:p>
          </p:txBody>
        </p:sp>
      </p:grpSp>
      <p:grpSp>
        <p:nvGrpSpPr>
          <p:cNvPr id="15365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15366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67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6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5369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5370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5371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A75EB7F2-6DDB-48AC-93CD-7F4293D267F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537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8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36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5368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15372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D64A26-7ED9-4319-BC88-8E6971C6E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64728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7CEB1C-0404-43CE-B274-C16343349C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4067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8C986BB4-2BA7-4310-A7C1-3A7F84BF671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42076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60913" y="2362200"/>
            <a:ext cx="3770312" cy="17859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60913" y="4300538"/>
            <a:ext cx="3770312" cy="178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2438400" y="6248400"/>
            <a:ext cx="2130425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248400"/>
            <a:ext cx="2897188" cy="47466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4138" y="6242050"/>
            <a:ext cx="587375" cy="488950"/>
          </a:xfrm>
        </p:spPr>
        <p:txBody>
          <a:bodyPr/>
          <a:lstStyle>
            <a:lvl1pPr>
              <a:defRPr/>
            </a:lvl1pPr>
          </a:lstStyle>
          <a:p>
            <a:fld id="{382118E9-706C-40C5-8CD3-22AF1CBC45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57680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C0A70-B25C-4D8D-BEE6-E30E5F3BEB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67855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C5580-DA01-4723-B199-BC201BC47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94313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A276F-5C25-44FB-9AF9-45FEE28AB9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7941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C5839C-FA86-405A-B5CA-BEFEF81156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71188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32FDC2-70DD-4C03-A2AB-D51D9149EF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06568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1B294-C9FD-4703-8047-5428CD22F0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873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9EF906-6DA8-4F0A-AF9D-A7424A0238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11214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DD57D3-7C10-4560-9D7F-9B868511D2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6492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4339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4340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1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chemeClr val="tx1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14342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4343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4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345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>
                <a:solidFill>
                  <a:schemeClr val="bg1"/>
                </a:solidFill>
              </a:defRPr>
            </a:lvl1pPr>
          </a:lstStyle>
          <a:p>
            <a:fld id="{60FC7091-4417-410B-8AF7-578F54A35AC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 build="p">
        <p:tmplLst>
          <p:tmpl lvl="1">
            <p:tnLst>
              <p:par>
                <p:cTn presetID="14" presetClass="entr" presetSubtype="1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4" presetClass="entr" presetSubtype="1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randombar(horizontal)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/>
              <a:t>DIETARY MINERALS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30800" y="3200400"/>
            <a:ext cx="4013200" cy="1371600"/>
          </a:xfrm>
        </p:spPr>
        <p:txBody>
          <a:bodyPr/>
          <a:lstStyle/>
          <a:p>
            <a:r>
              <a:rPr lang="en-US" sz="3600" dirty="0"/>
              <a:t>Lecture 5</a:t>
            </a:r>
          </a:p>
          <a:p>
            <a:r>
              <a:rPr lang="en-US" sz="3600" dirty="0"/>
              <a:t>Dr. </a:t>
            </a:r>
            <a:r>
              <a:rPr lang="en-US" sz="3600" dirty="0" smtClean="0"/>
              <a:t>Usman ShahNawaz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Copper Deficiency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sz="3200" b="1"/>
              <a:t>Wilson’s disease</a:t>
            </a:r>
          </a:p>
          <a:p>
            <a:pPr lvl="1"/>
            <a:r>
              <a:rPr lang="en-US" sz="2800" b="1"/>
              <a:t>Autosomal recessive disorder</a:t>
            </a:r>
          </a:p>
          <a:p>
            <a:pPr lvl="1"/>
            <a:r>
              <a:rPr lang="en-US" sz="2800" b="1"/>
              <a:t>Increased Cu absorption</a:t>
            </a:r>
          </a:p>
          <a:p>
            <a:pPr lvl="1"/>
            <a:r>
              <a:rPr lang="en-US" sz="2800" b="1"/>
              <a:t>Liver Cu level increases</a:t>
            </a:r>
          </a:p>
          <a:p>
            <a:pPr lvl="1"/>
            <a:r>
              <a:rPr lang="en-US" sz="2800" b="1"/>
              <a:t>Excessive urinary excretion of Cu</a:t>
            </a:r>
          </a:p>
          <a:p>
            <a:pPr lvl="1"/>
            <a:r>
              <a:rPr lang="en-US" sz="2800" b="1"/>
              <a:t>Serum Cu level decreases</a:t>
            </a:r>
          </a:p>
          <a:p>
            <a:pPr lvl="1"/>
            <a:r>
              <a:rPr lang="en-US" sz="2800" b="1"/>
              <a:t>Cu accumulates in liver , brain and kidney</a:t>
            </a:r>
          </a:p>
          <a:p>
            <a:pPr lvl="1"/>
            <a:r>
              <a:rPr lang="en-US" sz="2800" b="1"/>
              <a:t>CNS lesions with muscular incoordination</a:t>
            </a:r>
          </a:p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Iodine</a:t>
            </a:r>
          </a:p>
        </p:txBody>
      </p:sp>
      <p:pic>
        <p:nvPicPr>
          <p:cNvPr id="27652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3733800"/>
            <a:ext cx="3505200" cy="2743200"/>
          </a:xfrm>
          <a:noFill/>
          <a:ln/>
        </p:spPr>
      </p:pic>
      <p:pic>
        <p:nvPicPr>
          <p:cNvPr id="27654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9400" y="2362200"/>
            <a:ext cx="3505200" cy="14478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/>
              <a:t>Iodine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    Essential </a:t>
            </a:r>
            <a:r>
              <a:rPr lang="en-US" dirty="0"/>
              <a:t>for the formation of thyroid hormones</a:t>
            </a:r>
          </a:p>
          <a:p>
            <a:r>
              <a:rPr lang="en-US" dirty="0" smtClean="0"/>
              <a:t>    Total </a:t>
            </a:r>
            <a:r>
              <a:rPr lang="en-US" dirty="0"/>
              <a:t>iodine content 20—40 mg ( 20 % in thyroid gland)</a:t>
            </a:r>
          </a:p>
          <a:p>
            <a:r>
              <a:rPr lang="en-US" dirty="0" smtClean="0"/>
              <a:t>    Plasma </a:t>
            </a:r>
            <a:r>
              <a:rPr lang="en-US" dirty="0"/>
              <a:t>iodide level 0.3—0.5 micro </a:t>
            </a:r>
            <a:r>
              <a:rPr lang="en-US" dirty="0" err="1"/>
              <a:t>gm</a:t>
            </a:r>
            <a:r>
              <a:rPr lang="en-US" dirty="0"/>
              <a:t>/ dl</a:t>
            </a:r>
          </a:p>
          <a:p>
            <a:r>
              <a:rPr lang="en-US" dirty="0" smtClean="0"/>
              <a:t>    Daily </a:t>
            </a:r>
            <a:r>
              <a:rPr lang="en-US" dirty="0"/>
              <a:t>intake 500 micro </a:t>
            </a:r>
            <a:r>
              <a:rPr lang="en-US" dirty="0" err="1"/>
              <a:t>gm</a:t>
            </a:r>
            <a:endParaRPr lang="en-US" dirty="0"/>
          </a:p>
          <a:p>
            <a:r>
              <a:rPr lang="en-US" dirty="0" smtClean="0"/>
              <a:t>    Almost </a:t>
            </a:r>
            <a:r>
              <a:rPr lang="en-US" dirty="0"/>
              <a:t>all absorbed</a:t>
            </a:r>
          </a:p>
          <a:p>
            <a:r>
              <a:rPr lang="en-US" dirty="0" smtClean="0"/>
              <a:t>    Remaining </a:t>
            </a:r>
            <a:r>
              <a:rPr lang="en-US" dirty="0"/>
              <a:t>excreted in urine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Dietary Sources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114800" cy="4495800"/>
          </a:xfrm>
        </p:spPr>
        <p:txBody>
          <a:bodyPr/>
          <a:lstStyle/>
          <a:p>
            <a:r>
              <a:rPr lang="en-US" sz="3200" dirty="0" smtClean="0"/>
              <a:t>   Seafood </a:t>
            </a:r>
            <a:endParaRPr lang="en-US" sz="3200" dirty="0"/>
          </a:p>
          <a:p>
            <a:r>
              <a:rPr lang="en-US" sz="3200" dirty="0" smtClean="0"/>
              <a:t>   Milk/dairy </a:t>
            </a:r>
            <a:r>
              <a:rPr lang="en-US" sz="3200" dirty="0"/>
              <a:t>products</a:t>
            </a:r>
          </a:p>
          <a:p>
            <a:r>
              <a:rPr lang="en-US" sz="3200" dirty="0" smtClean="0"/>
              <a:t>   Iodized </a:t>
            </a:r>
            <a:r>
              <a:rPr lang="en-US" sz="3200" dirty="0"/>
              <a:t>salt</a:t>
            </a:r>
          </a:p>
          <a:p>
            <a:r>
              <a:rPr lang="en-US" sz="3200" dirty="0" smtClean="0"/>
              <a:t>   Cod </a:t>
            </a:r>
            <a:r>
              <a:rPr lang="en-US" sz="3200" dirty="0"/>
              <a:t>liver oil</a:t>
            </a:r>
          </a:p>
        </p:txBody>
      </p:sp>
      <p:pic>
        <p:nvPicPr>
          <p:cNvPr id="3174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10" t="40764" r="48422" b="34981"/>
          <a:stretch>
            <a:fillRect/>
          </a:stretch>
        </p:blipFill>
        <p:spPr>
          <a:xfrm>
            <a:off x="4572000" y="2362200"/>
            <a:ext cx="4343400" cy="40386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Absorption, Metabolism, &amp;Regulation of Iodine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    Absorbed </a:t>
            </a:r>
            <a:r>
              <a:rPr lang="en-US" dirty="0"/>
              <a:t>in small intestine &amp; stomach</a:t>
            </a:r>
          </a:p>
          <a:p>
            <a:r>
              <a:rPr lang="en-US" dirty="0" smtClean="0"/>
              <a:t>    Also </a:t>
            </a:r>
            <a:r>
              <a:rPr lang="en-US" dirty="0"/>
              <a:t>absorbed in lungs, mucous membrane and skin</a:t>
            </a:r>
          </a:p>
          <a:p>
            <a:r>
              <a:rPr lang="en-US" dirty="0" smtClean="0"/>
              <a:t>    Taken </a:t>
            </a:r>
            <a:r>
              <a:rPr lang="en-US" dirty="0"/>
              <a:t>up by thyroid gland</a:t>
            </a:r>
          </a:p>
          <a:p>
            <a:r>
              <a:rPr lang="en-US" dirty="0" smtClean="0"/>
              <a:t>    Thyroid-stimulating </a:t>
            </a:r>
            <a:r>
              <a:rPr lang="en-US" dirty="0"/>
              <a:t>hormone regulates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uptake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482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8915400" cy="2436813"/>
          </a:xfrm>
          <a:noFill/>
          <a:ln/>
        </p:spPr>
      </p:pic>
      <p:pic>
        <p:nvPicPr>
          <p:cNvPr id="34823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438400"/>
            <a:ext cx="8839200" cy="44196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Functions of Iodine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    Component </a:t>
            </a:r>
            <a:r>
              <a:rPr lang="en-US" dirty="0"/>
              <a:t>of:</a:t>
            </a:r>
          </a:p>
          <a:p>
            <a:pPr lvl="1"/>
            <a:r>
              <a:rPr lang="en-US" dirty="0"/>
              <a:t>􀂄 </a:t>
            </a:r>
            <a:r>
              <a:rPr lang="en-US" sz="2800" dirty="0" err="1"/>
              <a:t>Thyroxine</a:t>
            </a:r>
            <a:r>
              <a:rPr lang="en-US" sz="2800" dirty="0"/>
              <a:t> (T4)</a:t>
            </a:r>
          </a:p>
          <a:p>
            <a:pPr lvl="1"/>
            <a:r>
              <a:rPr lang="en-US" sz="2800" dirty="0"/>
              <a:t>􀂄 </a:t>
            </a:r>
            <a:r>
              <a:rPr lang="en-US" sz="2800" dirty="0" err="1"/>
              <a:t>Triiodothyronine</a:t>
            </a:r>
            <a:r>
              <a:rPr lang="en-US" sz="2800" dirty="0"/>
              <a:t> (T3)</a:t>
            </a:r>
          </a:p>
          <a:p>
            <a:r>
              <a:rPr lang="en-US" dirty="0" smtClean="0"/>
              <a:t>    Regulates </a:t>
            </a:r>
            <a:r>
              <a:rPr lang="en-US" dirty="0"/>
              <a:t>energy metabolism, growth, development</a:t>
            </a:r>
          </a:p>
          <a:p>
            <a:r>
              <a:rPr lang="en-US" dirty="0" smtClean="0"/>
              <a:t>    Signs </a:t>
            </a:r>
            <a:r>
              <a:rPr lang="en-US" dirty="0"/>
              <a:t>of deficiency</a:t>
            </a:r>
          </a:p>
          <a:p>
            <a:pPr lvl="1"/>
            <a:r>
              <a:rPr lang="en-US" dirty="0"/>
              <a:t>􀂄 </a:t>
            </a:r>
            <a:r>
              <a:rPr lang="en-US" sz="2800" dirty="0"/>
              <a:t>Severe fatigue</a:t>
            </a:r>
          </a:p>
          <a:p>
            <a:pPr lvl="1"/>
            <a:r>
              <a:rPr lang="en-US" sz="2800" dirty="0"/>
              <a:t>􀂄 Lethargy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Iodine Deficiency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3505200" cy="4495800"/>
          </a:xfrm>
        </p:spPr>
        <p:txBody>
          <a:bodyPr/>
          <a:lstStyle/>
          <a:p>
            <a:r>
              <a:rPr lang="en-US" dirty="0" smtClean="0"/>
              <a:t>    Goiter </a:t>
            </a:r>
            <a:r>
              <a:rPr lang="en-US" dirty="0"/>
              <a:t>(less severe)</a:t>
            </a:r>
          </a:p>
          <a:p>
            <a:pPr lvl="1"/>
            <a:r>
              <a:rPr lang="en-US" sz="2800" dirty="0"/>
              <a:t>􀂄 Enlarged thyroid gland due to body’s attempt to increase thyroid hormone production</a:t>
            </a:r>
          </a:p>
        </p:txBody>
      </p:sp>
      <p:pic>
        <p:nvPicPr>
          <p:cNvPr id="38916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2286000"/>
            <a:ext cx="3810000" cy="1552575"/>
          </a:xfrm>
          <a:noFill/>
          <a:ln/>
        </p:spPr>
      </p:pic>
      <p:pic>
        <p:nvPicPr>
          <p:cNvPr id="38918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0" y="3810000"/>
            <a:ext cx="3810000" cy="30480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/>
      <p:bldP spid="3891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Iodine Deficiency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495800"/>
          </a:xfrm>
        </p:spPr>
        <p:txBody>
          <a:bodyPr/>
          <a:lstStyle/>
          <a:p>
            <a:r>
              <a:rPr lang="en-US" dirty="0" smtClean="0"/>
              <a:t>    Cretinism (severe</a:t>
            </a:r>
            <a:r>
              <a:rPr lang="en-US" dirty="0"/>
              <a:t>)</a:t>
            </a:r>
          </a:p>
          <a:p>
            <a:pPr lvl="1"/>
            <a:r>
              <a:rPr lang="en-US" sz="2800" dirty="0"/>
              <a:t>􀂄 Severe iodine deficiency during pregnancy, serious problems in baby</a:t>
            </a:r>
          </a:p>
          <a:p>
            <a:pPr lvl="1"/>
            <a:r>
              <a:rPr lang="en-US" sz="2800" dirty="0"/>
              <a:t>􀂄 Stunted growth, deaf, mute, mentally retarded</a:t>
            </a:r>
          </a:p>
        </p:txBody>
      </p:sp>
      <p:pic>
        <p:nvPicPr>
          <p:cNvPr id="41988" name="Picture 4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2286000"/>
            <a:ext cx="2971800" cy="1552575"/>
          </a:xfrm>
          <a:noFill/>
          <a:ln/>
        </p:spPr>
      </p:pic>
      <p:pic>
        <p:nvPicPr>
          <p:cNvPr id="41990" name="Picture 6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3810000"/>
            <a:ext cx="2971800" cy="26670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Iodine Toxicity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191000"/>
          </a:xfrm>
        </p:spPr>
        <p:txBody>
          <a:bodyPr/>
          <a:lstStyle/>
          <a:p>
            <a:r>
              <a:rPr lang="en-US" sz="2400"/>
              <a:t>􀂄 </a:t>
            </a:r>
            <a:r>
              <a:rPr lang="en-US" sz="3200"/>
              <a:t>Hypothyroidism</a:t>
            </a:r>
          </a:p>
          <a:p>
            <a:r>
              <a:rPr lang="en-US" sz="3200"/>
              <a:t>􀂄 Hyperthyroidism ( Thyrotoxicosis )</a:t>
            </a:r>
          </a:p>
          <a:p>
            <a:r>
              <a:rPr lang="en-US" sz="3200"/>
              <a:t>􀂄 Formation of goiters</a:t>
            </a:r>
          </a:p>
        </p:txBody>
      </p:sp>
      <p:pic>
        <p:nvPicPr>
          <p:cNvPr id="45063" name="Picture 7" descr="j02330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57813" y="2362200"/>
            <a:ext cx="348138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Copper ( Cu 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495800"/>
          </a:xfrm>
        </p:spPr>
        <p:txBody>
          <a:bodyPr/>
          <a:lstStyle/>
          <a:p>
            <a:r>
              <a:rPr lang="en-US" dirty="0" smtClean="0"/>
              <a:t>    Dietary </a:t>
            </a:r>
            <a:r>
              <a:rPr lang="en-US" dirty="0"/>
              <a:t>sources</a:t>
            </a:r>
          </a:p>
          <a:p>
            <a:pPr lvl="1"/>
            <a:r>
              <a:rPr lang="en-US" sz="2800" dirty="0"/>
              <a:t>Oyster</a:t>
            </a:r>
          </a:p>
          <a:p>
            <a:pPr lvl="1"/>
            <a:r>
              <a:rPr lang="en-US" sz="2800" dirty="0"/>
              <a:t>Nuts</a:t>
            </a:r>
          </a:p>
          <a:p>
            <a:pPr lvl="1"/>
            <a:r>
              <a:rPr lang="en-US" sz="2800" dirty="0"/>
              <a:t>Legumes</a:t>
            </a:r>
          </a:p>
          <a:p>
            <a:pPr lvl="1"/>
            <a:r>
              <a:rPr lang="en-US" sz="2800" dirty="0"/>
              <a:t>Mushrooms</a:t>
            </a:r>
          </a:p>
          <a:p>
            <a:pPr lvl="1"/>
            <a:r>
              <a:rPr lang="en-US" sz="2800" dirty="0"/>
              <a:t>Meat</a:t>
            </a:r>
          </a:p>
          <a:p>
            <a:pPr lvl="1"/>
            <a:r>
              <a:rPr lang="en-US" sz="2800" dirty="0"/>
              <a:t>Dry fruit</a:t>
            </a:r>
          </a:p>
          <a:p>
            <a:pPr lvl="1"/>
            <a:r>
              <a:rPr lang="en-US" sz="2800" dirty="0"/>
              <a:t>Potatoes </a:t>
            </a:r>
          </a:p>
        </p:txBody>
      </p:sp>
      <p:pic>
        <p:nvPicPr>
          <p:cNvPr id="1638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11" t="46153" r="48421" b="34981"/>
          <a:stretch>
            <a:fillRect/>
          </a:stretch>
        </p:blipFill>
        <p:spPr>
          <a:xfrm>
            <a:off x="4800600" y="2514600"/>
            <a:ext cx="4343400" cy="4343400"/>
          </a:xfrm>
          <a:noFill/>
          <a:ln/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Absorption, Metabolism, &amp;</a:t>
            </a:r>
            <a:br>
              <a:rPr lang="en-US" sz="4000"/>
            </a:br>
            <a:r>
              <a:rPr lang="en-US" sz="4000"/>
              <a:t>Regulation of Copper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    Absorbed </a:t>
            </a:r>
            <a:r>
              <a:rPr lang="en-US" dirty="0"/>
              <a:t>in small intestine &amp; stomach as free and bound Cu</a:t>
            </a:r>
          </a:p>
          <a:p>
            <a:r>
              <a:rPr lang="en-US" dirty="0" smtClean="0"/>
              <a:t>    Amino </a:t>
            </a:r>
            <a:r>
              <a:rPr lang="en-US" dirty="0"/>
              <a:t>acids bound Cu is also absorbable</a:t>
            </a:r>
          </a:p>
          <a:p>
            <a:r>
              <a:rPr lang="en-US" dirty="0" smtClean="0"/>
              <a:t>    Influenced </a:t>
            </a:r>
            <a:r>
              <a:rPr lang="en-US" dirty="0"/>
              <a:t>by Cu status</a:t>
            </a:r>
          </a:p>
          <a:p>
            <a:pPr lvl="1"/>
            <a:r>
              <a:rPr lang="en-US" sz="2800" dirty="0"/>
              <a:t>Body stores and requirement</a:t>
            </a:r>
          </a:p>
          <a:p>
            <a:pPr lvl="1"/>
            <a:r>
              <a:rPr lang="en-US" sz="2800" dirty="0"/>
              <a:t>Form : Cupric or Cuprous</a:t>
            </a:r>
          </a:p>
          <a:p>
            <a:r>
              <a:rPr lang="en-US" dirty="0" smtClean="0"/>
              <a:t>    Excess </a:t>
            </a:r>
            <a:r>
              <a:rPr lang="en-US" dirty="0"/>
              <a:t>incorporated into bile &amp;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eliminated in feces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Absorption, Metabolism, &amp;</a:t>
            </a:r>
            <a:br>
              <a:rPr lang="en-US" sz="4000"/>
            </a:br>
            <a:r>
              <a:rPr lang="en-US" sz="4000"/>
              <a:t>Regulation of Copper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638800" cy="4495800"/>
          </a:xfrm>
        </p:spPr>
        <p:txBody>
          <a:bodyPr/>
          <a:lstStyle/>
          <a:p>
            <a:r>
              <a:rPr lang="en-US" dirty="0" smtClean="0"/>
              <a:t>    Bioavailability </a:t>
            </a:r>
            <a:r>
              <a:rPr lang="en-US" dirty="0"/>
              <a:t>decreases with</a:t>
            </a:r>
          </a:p>
          <a:p>
            <a:pPr lvl="1"/>
            <a:r>
              <a:rPr lang="en-US" sz="2800" dirty="0"/>
              <a:t>Antacids</a:t>
            </a:r>
          </a:p>
          <a:p>
            <a:pPr lvl="1"/>
            <a:r>
              <a:rPr lang="en-US" sz="2800" dirty="0"/>
              <a:t>Iron</a:t>
            </a:r>
          </a:p>
          <a:p>
            <a:pPr lvl="1"/>
            <a:r>
              <a:rPr lang="en-US" sz="2800" dirty="0" err="1"/>
              <a:t>Ca</a:t>
            </a:r>
            <a:endParaRPr lang="en-US" sz="2800" dirty="0"/>
          </a:p>
          <a:p>
            <a:pPr lvl="1"/>
            <a:r>
              <a:rPr lang="en-US" sz="2800" dirty="0"/>
              <a:t>Zn</a:t>
            </a:r>
          </a:p>
          <a:p>
            <a:r>
              <a:rPr lang="en-US" dirty="0" smtClean="0"/>
              <a:t>   Total </a:t>
            </a:r>
            <a:r>
              <a:rPr lang="en-US" dirty="0"/>
              <a:t>Cu level    100—150 mg</a:t>
            </a:r>
          </a:p>
          <a:p>
            <a:pPr lvl="1"/>
            <a:r>
              <a:rPr lang="en-US" sz="2800" dirty="0"/>
              <a:t>Muscle      64 mg</a:t>
            </a:r>
          </a:p>
          <a:p>
            <a:pPr lvl="1"/>
            <a:r>
              <a:rPr lang="en-US" sz="2800" dirty="0"/>
              <a:t>Bone         23 mg</a:t>
            </a:r>
          </a:p>
          <a:p>
            <a:pPr lvl="1"/>
            <a:r>
              <a:rPr lang="en-US" sz="2800" dirty="0"/>
              <a:t>Liver          18 mg  </a:t>
            </a:r>
          </a:p>
        </p:txBody>
      </p:sp>
      <p:pic>
        <p:nvPicPr>
          <p:cNvPr id="18436" name="Picture 4" descr="j018329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286000"/>
            <a:ext cx="3276600" cy="3733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Transport of Cu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562600" cy="4495800"/>
          </a:xfrm>
        </p:spPr>
        <p:txBody>
          <a:bodyPr/>
          <a:lstStyle/>
          <a:p>
            <a:r>
              <a:rPr lang="en-US" dirty="0" smtClean="0"/>
              <a:t>    </a:t>
            </a:r>
            <a:r>
              <a:rPr lang="en-US" dirty="0" err="1" smtClean="0"/>
              <a:t>Ceruloplasmin</a:t>
            </a:r>
            <a:r>
              <a:rPr lang="en-US" dirty="0" smtClean="0"/>
              <a:t>  </a:t>
            </a:r>
            <a:r>
              <a:rPr lang="en-US" dirty="0"/>
              <a:t>96 %</a:t>
            </a:r>
          </a:p>
          <a:p>
            <a:r>
              <a:rPr lang="en-US" dirty="0" smtClean="0"/>
              <a:t>    Remaining </a:t>
            </a:r>
            <a:r>
              <a:rPr lang="en-US" dirty="0"/>
              <a:t>with albumin </a:t>
            </a:r>
            <a:r>
              <a:rPr lang="en-US" dirty="0" smtClean="0"/>
              <a:t>and globulin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    Functions </a:t>
            </a:r>
            <a:r>
              <a:rPr lang="en-US" dirty="0"/>
              <a:t>of </a:t>
            </a:r>
            <a:r>
              <a:rPr lang="en-US" dirty="0" err="1"/>
              <a:t>ceruloplasmin</a:t>
            </a:r>
            <a:endParaRPr lang="en-US" dirty="0"/>
          </a:p>
          <a:p>
            <a:pPr lvl="1"/>
            <a:r>
              <a:rPr lang="en-US" sz="2800" dirty="0"/>
              <a:t>Cu transport</a:t>
            </a:r>
          </a:p>
          <a:p>
            <a:pPr lvl="1"/>
            <a:r>
              <a:rPr lang="en-US" sz="2800" dirty="0"/>
              <a:t>Conversion of iron from ferrous to ferric form</a:t>
            </a:r>
          </a:p>
        </p:txBody>
      </p:sp>
      <p:pic>
        <p:nvPicPr>
          <p:cNvPr id="19460" name="Picture 4" descr="j018332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1988" y="2286000"/>
            <a:ext cx="3402012" cy="419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Functions of Copper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 dirty="0" smtClean="0"/>
              <a:t>    Needed </a:t>
            </a:r>
            <a:r>
              <a:rPr lang="en-US" dirty="0"/>
              <a:t>to absorb and utilize iron</a:t>
            </a:r>
          </a:p>
          <a:p>
            <a:r>
              <a:rPr lang="en-US" dirty="0" smtClean="0"/>
              <a:t>    Part </a:t>
            </a:r>
            <a:r>
              <a:rPr lang="en-US" dirty="0"/>
              <a:t>of anti oxidant enzyme </a:t>
            </a:r>
            <a:r>
              <a:rPr lang="en-US" dirty="0" err="1"/>
              <a:t>superoxidase</a:t>
            </a:r>
            <a:r>
              <a:rPr lang="en-US" dirty="0"/>
              <a:t> </a:t>
            </a:r>
            <a:r>
              <a:rPr lang="en-US" dirty="0" err="1"/>
              <a:t>dimutase</a:t>
            </a:r>
            <a:endParaRPr lang="en-US" dirty="0"/>
          </a:p>
          <a:p>
            <a:r>
              <a:rPr lang="en-US" dirty="0" smtClean="0"/>
              <a:t>    ATP </a:t>
            </a:r>
            <a:r>
              <a:rPr lang="en-US" dirty="0"/>
              <a:t>synthesis</a:t>
            </a:r>
          </a:p>
          <a:p>
            <a:pPr lvl="1"/>
            <a:r>
              <a:rPr lang="en-US" sz="2800" dirty="0"/>
              <a:t>Cytochrome C oxidase</a:t>
            </a:r>
          </a:p>
          <a:p>
            <a:r>
              <a:rPr lang="en-US" dirty="0" smtClean="0"/>
              <a:t>    Connective </a:t>
            </a:r>
            <a:r>
              <a:rPr lang="en-US" dirty="0"/>
              <a:t>tissue synthesis</a:t>
            </a:r>
          </a:p>
          <a:p>
            <a:pPr lvl="1"/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Excretion 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4608513" cy="4495800"/>
          </a:xfrm>
        </p:spPr>
        <p:txBody>
          <a:bodyPr/>
          <a:lstStyle/>
          <a:p>
            <a:r>
              <a:rPr lang="en-US" sz="3200" dirty="0" smtClean="0"/>
              <a:t>   Unabsorbed </a:t>
            </a:r>
            <a:r>
              <a:rPr lang="en-US" sz="3200" dirty="0"/>
              <a:t>in feces</a:t>
            </a:r>
          </a:p>
          <a:p>
            <a:r>
              <a:rPr lang="en-US" sz="3200" dirty="0" smtClean="0"/>
              <a:t>   Bile</a:t>
            </a:r>
            <a:endParaRPr lang="en-US" sz="3200" dirty="0"/>
          </a:p>
          <a:p>
            <a:r>
              <a:rPr lang="en-US" sz="3200" dirty="0" smtClean="0"/>
              <a:t>   Sweat</a:t>
            </a:r>
            <a:endParaRPr lang="en-US" sz="3200" dirty="0"/>
          </a:p>
          <a:p>
            <a:r>
              <a:rPr lang="en-US" sz="3200" dirty="0" smtClean="0"/>
              <a:t>   Urine</a:t>
            </a:r>
            <a:endParaRPr lang="en-US" sz="3200" dirty="0"/>
          </a:p>
          <a:p>
            <a:r>
              <a:rPr lang="en-US" sz="3200" dirty="0" smtClean="0"/>
              <a:t>   Menstrual </a:t>
            </a:r>
            <a:r>
              <a:rPr lang="en-US" sz="3200" dirty="0"/>
              <a:t>blood</a:t>
            </a:r>
          </a:p>
        </p:txBody>
      </p:sp>
      <p:pic>
        <p:nvPicPr>
          <p:cNvPr id="21508" name="Picture 4" descr="j028536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08675" y="2438400"/>
            <a:ext cx="3235325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Copper Deficiency &amp; Toxicity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362200"/>
            <a:ext cx="9144000" cy="4495800"/>
          </a:xfrm>
        </p:spPr>
        <p:txBody>
          <a:bodyPr/>
          <a:lstStyle/>
          <a:p>
            <a:r>
              <a:rPr lang="en-US"/>
              <a:t>Deficiency</a:t>
            </a:r>
          </a:p>
          <a:p>
            <a:pPr lvl="1"/>
            <a:r>
              <a:rPr lang="en-US"/>
              <a:t>􀂄 </a:t>
            </a:r>
            <a:r>
              <a:rPr lang="en-US" sz="2800"/>
              <a:t>Hospitalized patients &amp; preterm infants</a:t>
            </a:r>
          </a:p>
          <a:p>
            <a:pPr lvl="1"/>
            <a:r>
              <a:rPr lang="en-US" sz="2800"/>
              <a:t>􀂄 Antacids</a:t>
            </a:r>
          </a:p>
          <a:p>
            <a:r>
              <a:rPr lang="en-US"/>
              <a:t>Signs &amp; Symptoms</a:t>
            </a:r>
          </a:p>
          <a:p>
            <a:pPr lvl="1"/>
            <a:r>
              <a:rPr lang="en-US"/>
              <a:t>􀂄 </a:t>
            </a:r>
            <a:r>
              <a:rPr lang="en-US" sz="2800"/>
              <a:t>Defective connective tissue, anemia, neural</a:t>
            </a:r>
          </a:p>
          <a:p>
            <a:pPr lvl="1">
              <a:buFontTx/>
              <a:buNone/>
            </a:pPr>
            <a:r>
              <a:rPr lang="en-US" sz="2800"/>
              <a:t>problems</a:t>
            </a:r>
          </a:p>
          <a:p>
            <a:r>
              <a:rPr lang="en-US"/>
              <a:t>􀂄 Toxicity</a:t>
            </a:r>
          </a:p>
          <a:p>
            <a:pPr lvl="1"/>
            <a:r>
              <a:rPr lang="en-US"/>
              <a:t>􀂄 </a:t>
            </a:r>
            <a:r>
              <a:rPr lang="en-US" sz="2800"/>
              <a:t>Rare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/>
              <a:t>Copper Deficiency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362200"/>
            <a:ext cx="5486400" cy="4495800"/>
          </a:xfrm>
        </p:spPr>
        <p:txBody>
          <a:bodyPr/>
          <a:lstStyle/>
          <a:p>
            <a:r>
              <a:rPr lang="en-US" b="1"/>
              <a:t>Menke’s Disease</a:t>
            </a:r>
          </a:p>
          <a:p>
            <a:pPr lvl="1"/>
            <a:r>
              <a:rPr lang="en-US" sz="2800" b="1"/>
              <a:t>X-linked recessive genetic disorder</a:t>
            </a:r>
          </a:p>
          <a:p>
            <a:pPr lvl="1"/>
            <a:r>
              <a:rPr lang="en-US" sz="2800" b="1"/>
              <a:t>Poor copper absorption</a:t>
            </a:r>
          </a:p>
          <a:p>
            <a:pPr lvl="1"/>
            <a:r>
              <a:rPr lang="en-US" sz="2800" b="1"/>
              <a:t>Steely hair syndrome</a:t>
            </a:r>
          </a:p>
          <a:p>
            <a:pPr lvl="1"/>
            <a:r>
              <a:rPr lang="en-US" sz="2800" b="1"/>
              <a:t>Growth retardation</a:t>
            </a:r>
          </a:p>
        </p:txBody>
      </p:sp>
      <p:pic>
        <p:nvPicPr>
          <p:cNvPr id="23556" name="Picture 4" descr="j028603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867400" y="2667000"/>
            <a:ext cx="3276600" cy="3581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200</TotalTime>
  <Words>442</Words>
  <Application>Microsoft Office PowerPoint</Application>
  <PresentationFormat>On-screen Show (4:3)</PresentationFormat>
  <Paragraphs>111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Wingdings</vt:lpstr>
      <vt:lpstr>Capsules</vt:lpstr>
      <vt:lpstr>DIETARY MINERALS</vt:lpstr>
      <vt:lpstr>Copper ( Cu )</vt:lpstr>
      <vt:lpstr>Absorption, Metabolism, &amp; Regulation of Copper</vt:lpstr>
      <vt:lpstr>Absorption, Metabolism, &amp; Regulation of Copper</vt:lpstr>
      <vt:lpstr>Transport of Cu</vt:lpstr>
      <vt:lpstr>Functions of Copper</vt:lpstr>
      <vt:lpstr>Excretion </vt:lpstr>
      <vt:lpstr>Copper Deficiency &amp; Toxicity</vt:lpstr>
      <vt:lpstr>Copper Deficiency</vt:lpstr>
      <vt:lpstr>Copper Deficiency</vt:lpstr>
      <vt:lpstr>Iodine</vt:lpstr>
      <vt:lpstr>Iodine</vt:lpstr>
      <vt:lpstr>Dietary Sources</vt:lpstr>
      <vt:lpstr>Absorption, Metabolism, &amp;Regulation of Iodine</vt:lpstr>
      <vt:lpstr>PowerPoint Presentation</vt:lpstr>
      <vt:lpstr>Functions of Iodine</vt:lpstr>
      <vt:lpstr>Iodine Deficiency</vt:lpstr>
      <vt:lpstr>Iodine Deficiency</vt:lpstr>
      <vt:lpstr>Iodine Toxicity</vt:lpstr>
    </vt:vector>
  </TitlesOfParts>
  <Company>doctor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DIETARY MINERALS</dc:title>
  <dc:creator>khalid</dc:creator>
  <cp:lastModifiedBy>Dr.Usman Shahnawaz</cp:lastModifiedBy>
  <cp:revision>47</cp:revision>
  <dcterms:created xsi:type="dcterms:W3CDTF">2010-08-11T13:26:26Z</dcterms:created>
  <dcterms:modified xsi:type="dcterms:W3CDTF">2020-05-05T14:50:21Z</dcterms:modified>
</cp:coreProperties>
</file>