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CC9FDC-E7BD-442E-B152-DB8C9FC5B52D}"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3453629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C9FDC-E7BD-442E-B152-DB8C9FC5B52D}"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375076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C9FDC-E7BD-442E-B152-DB8C9FC5B52D}"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840744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AEC548F-9C9B-4157-BA39-0C229E094820}"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46630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A76C312-DDD0-4D7A-A18F-25B70D8D0DF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734678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53A1F97-6E6E-4AB0-ACE3-6702D6D1C4E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99484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4417" y="2060575"/>
            <a:ext cx="53848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2417" y="2060575"/>
            <a:ext cx="53848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E08B173-28E8-446E-949A-5320C8B00CB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400828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D8CF49D-2D12-4974-B67A-10366D33B3D4}"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026872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3D28792-43DD-4E36-BFD1-A68227B4DB1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14797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EF85728-33E9-4DFE-8735-31E833D9840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42528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4CCE3BD-DFE7-4B23-923E-FF6C34DDF8A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5290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C9FDC-E7BD-442E-B152-DB8C9FC5B52D}"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2837328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3DEF1C5-87CA-4189-8470-6A913F4C1A3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917036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158C457B-F4D3-459F-A85E-349DCDC774E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10764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54017" y="836613"/>
            <a:ext cx="27432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4417" y="836613"/>
            <a:ext cx="80264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DF9A44A-2B9B-45AD-B827-0933EB5D8A0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176479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4417" y="836613"/>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24417" y="2060575"/>
            <a:ext cx="53848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2417" y="2060575"/>
            <a:ext cx="53848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2EC64E1-52D6-4666-AD7C-E6D3F195D84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42250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24417" y="836613"/>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24417" y="2060575"/>
            <a:ext cx="53848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12417" y="2060575"/>
            <a:ext cx="53848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C939A39-ACF0-49A6-891F-24F15DAE30A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8699316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4417" y="836613"/>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24417" y="2060575"/>
            <a:ext cx="53848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212417" y="2060575"/>
            <a:ext cx="5384800" cy="222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212417" y="4435475"/>
            <a:ext cx="5384800" cy="222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8D53012-3CAF-4DC3-B9C0-249B09E77CC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98512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CC9FDC-E7BD-442E-B152-DB8C9FC5B52D}"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142989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CC9FDC-E7BD-442E-B152-DB8C9FC5B52D}"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3552488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CC9FDC-E7BD-442E-B152-DB8C9FC5B52D}"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106121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C9FDC-E7BD-442E-B152-DB8C9FC5B52D}"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217391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CC9FDC-E7BD-442E-B152-DB8C9FC5B52D}"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792857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CC9FDC-E7BD-442E-B152-DB8C9FC5B52D}"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258693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CC9FDC-E7BD-442E-B152-DB8C9FC5B52D}"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E7157-BF82-4EC8-8C7C-355629A0DBF8}" type="slidenum">
              <a:rPr lang="en-US" smtClean="0"/>
              <a:t>‹#›</a:t>
            </a:fld>
            <a:endParaRPr lang="en-US"/>
          </a:p>
        </p:txBody>
      </p:sp>
    </p:spTree>
    <p:extLst>
      <p:ext uri="{BB962C8B-B14F-4D97-AF65-F5344CB8AC3E}">
        <p14:creationId xmlns:p14="http://schemas.microsoft.com/office/powerpoint/2010/main" val="40120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C9FDC-E7BD-442E-B152-DB8C9FC5B52D}" type="datetimeFigureOut">
              <a:rPr lang="en-US" smtClean="0"/>
              <a:t>11/26/2020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E7157-BF82-4EC8-8C7C-355629A0DBF8}" type="slidenum">
              <a:rPr lang="en-US" smtClean="0"/>
              <a:t>‹#›</a:t>
            </a:fld>
            <a:endParaRPr lang="en-US"/>
          </a:p>
        </p:txBody>
      </p:sp>
    </p:spTree>
    <p:extLst>
      <p:ext uri="{BB962C8B-B14F-4D97-AF65-F5344CB8AC3E}">
        <p14:creationId xmlns:p14="http://schemas.microsoft.com/office/powerpoint/2010/main" val="39374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24417" y="836613"/>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624417" y="2060575"/>
            <a:ext cx="109728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86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3686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3687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09B9FF33-B6AC-41C1-B774-C21B4176E2E1}"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pic>
        <p:nvPicPr>
          <p:cNvPr id="9223" name="Picture 7" descr="heade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9184" y="0"/>
            <a:ext cx="121920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7119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804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Feistel Cipher Structure</a:t>
            </a:r>
          </a:p>
        </p:txBody>
      </p:sp>
      <p:sp>
        <p:nvSpPr>
          <p:cNvPr id="18435" name="Rectangle 3"/>
          <p:cNvSpPr>
            <a:spLocks noGrp="1" noChangeArrowheads="1"/>
          </p:cNvSpPr>
          <p:nvPr>
            <p:ph type="body" idx="1"/>
          </p:nvPr>
        </p:nvSpPr>
        <p:spPr/>
        <p:txBody>
          <a:bodyPr/>
          <a:lstStyle/>
          <a:p>
            <a:pPr eaLnBrk="1" hangingPunct="1">
              <a:lnSpc>
                <a:spcPct val="80000"/>
              </a:lnSpc>
            </a:pPr>
            <a:endParaRPr lang="en-US" altLang="en-US" sz="2000"/>
          </a:p>
          <a:p>
            <a:pPr eaLnBrk="1" hangingPunct="1">
              <a:lnSpc>
                <a:spcPct val="80000"/>
              </a:lnSpc>
            </a:pPr>
            <a:r>
              <a:rPr lang="en-US" altLang="en-US" sz="2000"/>
              <a:t>Virtually all modern block encryption algorithms use the </a:t>
            </a:r>
            <a:r>
              <a:rPr lang="en-US" altLang="en-US" sz="2000" b="1"/>
              <a:t>Feistel structure</a:t>
            </a:r>
            <a:endParaRPr lang="en-US" altLang="en-US" sz="2000"/>
          </a:p>
          <a:p>
            <a:pPr eaLnBrk="1" hangingPunct="1">
              <a:lnSpc>
                <a:spcPct val="80000"/>
              </a:lnSpc>
            </a:pPr>
            <a:r>
              <a:rPr lang="en-US" altLang="en-US" sz="2000"/>
              <a:t>􀂄</a:t>
            </a:r>
            <a:r>
              <a:rPr lang="en-US" altLang="en-US" sz="2000" i="1"/>
              <a:t>Horst Feistel </a:t>
            </a:r>
            <a:r>
              <a:rPr lang="en-US" altLang="en-US" sz="2000"/>
              <a:t>was the leader of the IBM team that worked in late 1960s on LUCIFER</a:t>
            </a:r>
          </a:p>
          <a:p>
            <a:pPr eaLnBrk="1" hangingPunct="1">
              <a:lnSpc>
                <a:spcPct val="80000"/>
              </a:lnSpc>
            </a:pPr>
            <a:r>
              <a:rPr lang="en-US" altLang="en-US" sz="2000"/>
              <a:t>􀂄He devised the so-called “</a:t>
            </a:r>
            <a:r>
              <a:rPr lang="en-US" altLang="en-US" sz="2000" b="1"/>
              <a:t>feistelcipher”</a:t>
            </a:r>
            <a:endParaRPr lang="en-US" altLang="en-US" sz="2000"/>
          </a:p>
          <a:p>
            <a:pPr eaLnBrk="1" hangingPunct="1">
              <a:lnSpc>
                <a:spcPct val="80000"/>
              </a:lnSpc>
            </a:pPr>
            <a:r>
              <a:rPr lang="en-US" altLang="en-US" sz="2000"/>
              <a:t>􀂄Algorithm structure –perform n rounds, each round has the following structure (for encryption and decryption):</a:t>
            </a:r>
          </a:p>
          <a:p>
            <a:pPr lvl="1" eaLnBrk="1" hangingPunct="1">
              <a:lnSpc>
                <a:spcPct val="80000"/>
              </a:lnSpc>
            </a:pPr>
            <a:r>
              <a:rPr lang="en-US" altLang="en-US" sz="1800"/>
              <a:t>􀂉Input is of length 2w (bits), key is K</a:t>
            </a:r>
          </a:p>
          <a:p>
            <a:pPr lvl="1" eaLnBrk="1" hangingPunct="1">
              <a:lnSpc>
                <a:spcPct val="80000"/>
              </a:lnSpc>
            </a:pPr>
            <a:r>
              <a:rPr lang="en-US" altLang="en-US" sz="1800"/>
              <a:t>􀂉Divide the input into two halves L0and R0</a:t>
            </a:r>
          </a:p>
          <a:p>
            <a:pPr lvl="1" eaLnBrk="1" hangingPunct="1">
              <a:lnSpc>
                <a:spcPct val="80000"/>
              </a:lnSpc>
            </a:pPr>
            <a:r>
              <a:rPr lang="en-US" altLang="en-US" sz="1800"/>
              <a:t>􀂉L1= R0, R1=L0⊕f(R0,K)</a:t>
            </a:r>
          </a:p>
          <a:p>
            <a:pPr lvl="1" eaLnBrk="1" hangingPunct="1">
              <a:lnSpc>
                <a:spcPct val="80000"/>
              </a:lnSpc>
            </a:pPr>
            <a:r>
              <a:rPr lang="en-US" altLang="en-US" sz="1800"/>
              <a:t>􀂉In the next round use (L1, R1) instead of (L0, R0), etc.</a:t>
            </a:r>
          </a:p>
          <a:p>
            <a:pPr lvl="1" eaLnBrk="1" hangingPunct="1">
              <a:lnSpc>
                <a:spcPct val="80000"/>
              </a:lnSpc>
            </a:pPr>
            <a:r>
              <a:rPr lang="en-US" altLang="en-US" sz="1800"/>
              <a:t>􀂉Function f is the same in all rounds but uses a different subkeyin each round –the subkeyof each round is generated from the key</a:t>
            </a:r>
          </a:p>
          <a:p>
            <a:pPr eaLnBrk="1" hangingPunct="1">
              <a:lnSpc>
                <a:spcPct val="80000"/>
              </a:lnSpc>
            </a:pPr>
            <a:endParaRPr lang="en-US" altLang="en-US" sz="2000"/>
          </a:p>
        </p:txBody>
      </p:sp>
    </p:spTree>
    <p:extLst>
      <p:ext uri="{BB962C8B-B14F-4D97-AF65-F5344CB8AC3E}">
        <p14:creationId xmlns:p14="http://schemas.microsoft.com/office/powerpoint/2010/main" val="2769339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1914" y="1"/>
            <a:ext cx="8066087" cy="650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88933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08213" y="404813"/>
            <a:ext cx="7772400" cy="1143000"/>
          </a:xfrm>
        </p:spPr>
        <p:txBody>
          <a:bodyPr/>
          <a:lstStyle/>
          <a:p>
            <a:pPr eaLnBrk="1" hangingPunct="1">
              <a:defRPr/>
            </a:pPr>
            <a:r>
              <a:rPr lang="sv-SE" sz="3600" b="1" dirty="0">
                <a:effectLst>
                  <a:outerShdw blurRad="38100" dist="38100" dir="2700000" algn="tl">
                    <a:srgbClr val="C0C0C0"/>
                  </a:outerShdw>
                </a:effectLst>
                <a:latin typeface="Comic Sans MS" pitchFamily="66" charset="0"/>
              </a:rPr>
              <a:t>Feistel Cipher Structure</a:t>
            </a:r>
            <a:endParaRPr lang="en-US" sz="3600" b="1" dirty="0">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2063750" y="1341438"/>
            <a:ext cx="7772400" cy="4114800"/>
          </a:xfrm>
        </p:spPr>
        <p:txBody>
          <a:bodyPr/>
          <a:lstStyle/>
          <a:p>
            <a:pPr eaLnBrk="1" hangingPunct="1">
              <a:lnSpc>
                <a:spcPct val="90000"/>
              </a:lnSpc>
            </a:pPr>
            <a:r>
              <a:rPr lang="en-US" altLang="en-US" sz="2800" b="1">
                <a:latin typeface="Comic Sans MS" panose="030F0702030302020204" pitchFamily="66" charset="0"/>
              </a:rPr>
              <a:t>Block size:</a:t>
            </a:r>
            <a:r>
              <a:rPr lang="en-US" altLang="en-US" sz="2800">
                <a:latin typeface="Comic Sans MS" panose="030F0702030302020204" pitchFamily="66" charset="0"/>
              </a:rPr>
              <a:t> larger block sizes mean greater security</a:t>
            </a:r>
          </a:p>
          <a:p>
            <a:pPr eaLnBrk="1" hangingPunct="1">
              <a:lnSpc>
                <a:spcPct val="90000"/>
              </a:lnSpc>
            </a:pPr>
            <a:r>
              <a:rPr lang="en-US" altLang="en-US" sz="2800" b="1">
                <a:latin typeface="Comic Sans MS" panose="030F0702030302020204" pitchFamily="66" charset="0"/>
              </a:rPr>
              <a:t>Key Size:</a:t>
            </a:r>
            <a:r>
              <a:rPr lang="en-US" altLang="en-US" sz="2800">
                <a:latin typeface="Comic Sans MS" panose="030F0702030302020204" pitchFamily="66" charset="0"/>
              </a:rPr>
              <a:t> larger key size means</a:t>
            </a:r>
            <a:r>
              <a:rPr lang="sv-SE" altLang="en-US" sz="2800">
                <a:latin typeface="Comic Sans MS" panose="030F0702030302020204" pitchFamily="66" charset="0"/>
              </a:rPr>
              <a:t> greater security</a:t>
            </a:r>
          </a:p>
          <a:p>
            <a:pPr eaLnBrk="1" hangingPunct="1">
              <a:lnSpc>
                <a:spcPct val="90000"/>
              </a:lnSpc>
            </a:pPr>
            <a:r>
              <a:rPr lang="sv-SE" altLang="en-US" sz="2800" b="1">
                <a:latin typeface="Comic Sans MS" panose="030F0702030302020204" pitchFamily="66" charset="0"/>
              </a:rPr>
              <a:t>Number of rounds:</a:t>
            </a:r>
            <a:r>
              <a:rPr lang="sv-SE" altLang="en-US" sz="2800">
                <a:latin typeface="Comic Sans MS" panose="030F0702030302020204" pitchFamily="66" charset="0"/>
              </a:rPr>
              <a:t>  multiple rounds offer increasing security</a:t>
            </a:r>
          </a:p>
          <a:p>
            <a:pPr eaLnBrk="1" hangingPunct="1">
              <a:lnSpc>
                <a:spcPct val="90000"/>
              </a:lnSpc>
            </a:pPr>
            <a:r>
              <a:rPr lang="sv-SE" altLang="en-US" sz="2800" b="1">
                <a:latin typeface="Comic Sans MS" panose="030F0702030302020204" pitchFamily="66" charset="0"/>
              </a:rPr>
              <a:t>Subkey generation algorithm:</a:t>
            </a:r>
            <a:r>
              <a:rPr lang="sv-SE" altLang="en-US" sz="2800">
                <a:latin typeface="Comic Sans MS" panose="030F0702030302020204" pitchFamily="66" charset="0"/>
              </a:rPr>
              <a:t> greater complexity will lead to greater difficulty of cryptanalysis.</a:t>
            </a:r>
          </a:p>
          <a:p>
            <a:pPr eaLnBrk="1" hangingPunct="1">
              <a:lnSpc>
                <a:spcPct val="90000"/>
              </a:lnSpc>
            </a:pPr>
            <a:r>
              <a:rPr lang="sv-SE" altLang="en-US" sz="2800" b="1">
                <a:latin typeface="Comic Sans MS" panose="030F0702030302020204" pitchFamily="66" charset="0"/>
              </a:rPr>
              <a:t>Fast software encryption/decryption:</a:t>
            </a:r>
            <a:r>
              <a:rPr lang="sv-SE" altLang="en-US" sz="2800">
                <a:latin typeface="Comic Sans MS" panose="030F0702030302020204" pitchFamily="66" charset="0"/>
              </a:rPr>
              <a:t> the speed of execution of the algorithm becomes a concern</a:t>
            </a:r>
            <a:endParaRPr lang="en-US" altLang="en-US" sz="2800">
              <a:latin typeface="Comic Sans MS" panose="030F0702030302020204" pitchFamily="66" charset="0"/>
            </a:endParaRPr>
          </a:p>
        </p:txBody>
      </p:sp>
    </p:spTree>
    <p:extLst>
      <p:ext uri="{BB962C8B-B14F-4D97-AF65-F5344CB8AC3E}">
        <p14:creationId xmlns:p14="http://schemas.microsoft.com/office/powerpoint/2010/main" val="3774887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Sub key </a:t>
            </a:r>
          </a:p>
        </p:txBody>
      </p:sp>
      <p:sp>
        <p:nvSpPr>
          <p:cNvPr id="21507" name="Rectangle 3"/>
          <p:cNvSpPr>
            <a:spLocks noGrp="1" noChangeArrowheads="1"/>
          </p:cNvSpPr>
          <p:nvPr>
            <p:ph type="body" idx="1"/>
          </p:nvPr>
        </p:nvSpPr>
        <p:spPr/>
        <p:txBody>
          <a:bodyPr/>
          <a:lstStyle/>
          <a:p>
            <a:pPr eaLnBrk="1" hangingPunct="1"/>
            <a:r>
              <a:rPr lang="en-US" altLang="en-US" smtClean="0"/>
              <a:t>Sub keys are created from the original key by a key expansion algorithm designed for multiple-round ciphers called a </a:t>
            </a:r>
            <a:r>
              <a:rPr lang="en-US" altLang="en-US" b="1" smtClean="0"/>
              <a:t>key schedule</a:t>
            </a:r>
            <a:r>
              <a:rPr lang="en-US" altLang="en-US" smtClean="0"/>
              <a:t>. A popular method of combining a sub key with data is bitwise XOR. In each round, after the key mixing, the data is scrambled further using substitution and permutation functions. </a:t>
            </a:r>
          </a:p>
        </p:txBody>
      </p:sp>
    </p:spTree>
    <p:extLst>
      <p:ext uri="{BB962C8B-B14F-4D97-AF65-F5344CB8AC3E}">
        <p14:creationId xmlns:p14="http://schemas.microsoft.com/office/powerpoint/2010/main" val="3409360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703389" y="1916113"/>
            <a:ext cx="8785225"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a:solidFill>
                  <a:srgbClr val="000000"/>
                </a:solidFill>
              </a:rPr>
              <a:t>On 2 August 1943, Australian Coast watcher Lieutenant Arthur Reginald Evans of the Royal Australian Naval Volunteer Reserve saw a pinpoint of flame on the dark waters of Blackett Strait from his jungle ridge on Kolombangara Island, one of the Solomons. He did not know that the Japanese destroyer Amagiri had rammed and sliced in half an American patrol boat PT-109, under the command of Lieutenant John F. Kennedy, United States Naval Reserve. Evans received the following message at 0930 on the morning of the 2 of August 1943:</a:t>
            </a:r>
          </a:p>
          <a:p>
            <a:pPr eaLnBrk="1" fontAlgn="base" hangingPunct="1">
              <a:spcBef>
                <a:spcPct val="0"/>
              </a:spcBef>
              <a:spcAft>
                <a:spcPct val="0"/>
              </a:spcAft>
            </a:pPr>
            <a:endParaRPr lang="en-US" altLang="en-US">
              <a:solidFill>
                <a:srgbClr val="000000"/>
              </a:solidFill>
            </a:endParaRPr>
          </a:p>
          <a:p>
            <a:pPr eaLnBrk="1" fontAlgn="base" hangingPunct="1">
              <a:spcBef>
                <a:spcPct val="0"/>
              </a:spcBef>
              <a:spcAft>
                <a:spcPct val="0"/>
              </a:spcAft>
            </a:pPr>
            <a:endParaRPr lang="en-US" altLang="en-US">
              <a:solidFill>
                <a:srgbClr val="000000"/>
              </a:solidFill>
            </a:endParaRPr>
          </a:p>
          <a:p>
            <a:pPr eaLnBrk="1" fontAlgn="base" hangingPunct="1">
              <a:spcBef>
                <a:spcPct val="0"/>
              </a:spcBef>
              <a:spcAft>
                <a:spcPct val="0"/>
              </a:spcAft>
            </a:pPr>
            <a:r>
              <a:rPr lang="en-US" altLang="en-US">
                <a:solidFill>
                  <a:srgbClr val="008000"/>
                </a:solidFill>
              </a:rPr>
              <a:t>KXJEY UREBE ZWEHE WRYTU HEYFSKREHE GOYFI WTTTU OLKSY CAJPO</a:t>
            </a:r>
          </a:p>
          <a:p>
            <a:pPr eaLnBrk="1" fontAlgn="base" hangingPunct="1">
              <a:spcBef>
                <a:spcPct val="0"/>
              </a:spcBef>
              <a:spcAft>
                <a:spcPct val="0"/>
              </a:spcAft>
            </a:pPr>
            <a:r>
              <a:rPr lang="en-US" altLang="en-US">
                <a:solidFill>
                  <a:srgbClr val="008000"/>
                </a:solidFill>
              </a:rPr>
              <a:t>BOTEI ZONTX BYBNT GONEY CUZWRGDSON SXBOU YWRHE BAAHY USEDQ</a:t>
            </a:r>
          </a:p>
          <a:p>
            <a:pPr eaLnBrk="1" fontAlgn="base" hangingPunct="1">
              <a:spcBef>
                <a:spcPct val="0"/>
              </a:spcBef>
              <a:spcAft>
                <a:spcPct val="0"/>
              </a:spcAft>
            </a:pPr>
            <a:endParaRPr lang="en-US" altLang="en-US">
              <a:solidFill>
                <a:srgbClr val="000000"/>
              </a:solidFill>
            </a:endParaRPr>
          </a:p>
          <a:p>
            <a:pPr eaLnBrk="1" fontAlgn="base" hangingPunct="1">
              <a:spcBef>
                <a:spcPct val="0"/>
              </a:spcBef>
              <a:spcAft>
                <a:spcPct val="0"/>
              </a:spcAft>
            </a:pPr>
            <a:endParaRPr lang="en-US" altLang="en-US">
              <a:solidFill>
                <a:srgbClr val="000000"/>
              </a:solidFill>
            </a:endParaRPr>
          </a:p>
        </p:txBody>
      </p:sp>
      <p:sp>
        <p:nvSpPr>
          <p:cNvPr id="22531" name="Rectangle 5"/>
          <p:cNvSpPr>
            <a:spLocks noGrp="1" noChangeArrowheads="1"/>
          </p:cNvSpPr>
          <p:nvPr>
            <p:ph type="title"/>
          </p:nvPr>
        </p:nvSpPr>
        <p:spPr/>
        <p:txBody>
          <a:bodyPr/>
          <a:lstStyle/>
          <a:p>
            <a:pPr eaLnBrk="1" hangingPunct="1"/>
            <a:r>
              <a:rPr lang="en-US" altLang="en-US" smtClean="0"/>
              <a:t>SOLVE TO GET POINTS</a:t>
            </a:r>
          </a:p>
        </p:txBody>
      </p:sp>
      <p:sp>
        <p:nvSpPr>
          <p:cNvPr id="4" name="TextBox 3"/>
          <p:cNvSpPr txBox="1">
            <a:spLocks noChangeArrowheads="1"/>
          </p:cNvSpPr>
          <p:nvPr/>
        </p:nvSpPr>
        <p:spPr bwMode="auto">
          <a:xfrm>
            <a:off x="2135188" y="5516564"/>
            <a:ext cx="763270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a:solidFill>
                  <a:srgbClr val="FF0000"/>
                </a:solidFill>
              </a:rPr>
              <a:t>The key used was </a:t>
            </a:r>
            <a:r>
              <a:rPr lang="en-US" altLang="en-US" i="1">
                <a:solidFill>
                  <a:srgbClr val="FF0000"/>
                </a:solidFill>
              </a:rPr>
              <a:t>royal new zealand navy</a:t>
            </a:r>
            <a:r>
              <a:rPr lang="en-US" altLang="en-US">
                <a:solidFill>
                  <a:srgbClr val="FF0000"/>
                </a:solidFill>
              </a:rPr>
              <a:t>. </a:t>
            </a:r>
          </a:p>
          <a:p>
            <a:pPr eaLnBrk="1" fontAlgn="base" hangingPunct="1">
              <a:spcBef>
                <a:spcPct val="0"/>
              </a:spcBef>
              <a:spcAft>
                <a:spcPct val="0"/>
              </a:spcAft>
            </a:pPr>
            <a:r>
              <a:rPr lang="en-US" altLang="en-US" b="1">
                <a:solidFill>
                  <a:srgbClr val="000000"/>
                </a:solidFill>
              </a:rPr>
              <a:t>When the PT-109 American patrol boat, under the command of Lieutenant John F. Kennedy, was sunk by a   Japanese destroyer, a message was received at an Australian wireless station in Playfair code:</a:t>
            </a:r>
          </a:p>
          <a:p>
            <a:pPr eaLnBrk="1" fontAlgn="base" hangingPunct="1">
              <a:spcBef>
                <a:spcPct val="0"/>
              </a:spcBef>
              <a:spcAft>
                <a:spcPct val="0"/>
              </a:spcAft>
            </a:pPr>
            <a:endParaRPr lang="en-US" altLang="en-US">
              <a:solidFill>
                <a:srgbClr val="FF0000"/>
              </a:solidFill>
            </a:endParaRPr>
          </a:p>
        </p:txBody>
      </p:sp>
    </p:spTree>
    <p:extLst>
      <p:ext uri="{BB962C8B-B14F-4D97-AF65-F5344CB8AC3E}">
        <p14:creationId xmlns:p14="http://schemas.microsoft.com/office/powerpoint/2010/main" val="1055612079"/>
      </p:ext>
    </p:extLst>
  </p:cSld>
  <p:clrMapOvr>
    <a:masterClrMapping/>
  </p:clrMapOvr>
  <p:transition advClick="0">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pPr eaLnBrk="1" hangingPunct="1"/>
            <a:r>
              <a:rPr lang="en-US" altLang="en-US" dirty="0" smtClean="0"/>
              <a:t/>
            </a:r>
            <a:br>
              <a:rPr lang="en-US" altLang="en-US" dirty="0" smtClean="0"/>
            </a:br>
            <a:r>
              <a:rPr lang="en-US" altLang="en-US" b="1" dirty="0" smtClean="0"/>
              <a:t>D</a:t>
            </a:r>
            <a:r>
              <a:rPr lang="en-US" altLang="en-US" dirty="0" smtClean="0"/>
              <a:t>ata </a:t>
            </a:r>
            <a:r>
              <a:rPr lang="en-US" altLang="en-US" b="1" dirty="0" smtClean="0"/>
              <a:t>E</a:t>
            </a:r>
            <a:r>
              <a:rPr lang="en-US" altLang="en-US" dirty="0" smtClean="0"/>
              <a:t>ncryption </a:t>
            </a:r>
            <a:r>
              <a:rPr lang="en-US" altLang="en-US" b="1" dirty="0" smtClean="0"/>
              <a:t>S</a:t>
            </a:r>
            <a:r>
              <a:rPr lang="en-US" altLang="en-US" dirty="0" smtClean="0"/>
              <a:t>tandard </a:t>
            </a:r>
            <a:br>
              <a:rPr lang="en-US" altLang="en-US" dirty="0" smtClean="0"/>
            </a:br>
            <a:r>
              <a:rPr lang="en-US" altLang="en-US" sz="3600" i="1" dirty="0" smtClean="0">
                <a:latin typeface="Bahnschrift" panose="020B0502040204020203" pitchFamily="34" charset="0"/>
              </a:rPr>
              <a:t>Foundation</a:t>
            </a:r>
            <a:endParaRPr lang="en-US" altLang="en-US" sz="3600" i="1" dirty="0" smtClean="0">
              <a:latin typeface="Bahnschrift" panose="020B0502040204020203" pitchFamily="34" charset="0"/>
            </a:endParaRPr>
          </a:p>
        </p:txBody>
      </p:sp>
    </p:spTree>
    <p:extLst>
      <p:ext uri="{BB962C8B-B14F-4D97-AF65-F5344CB8AC3E}">
        <p14:creationId xmlns:p14="http://schemas.microsoft.com/office/powerpoint/2010/main" val="215408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b="1" smtClean="0">
                <a:solidFill>
                  <a:schemeClr val="tx1"/>
                </a:solidFill>
              </a:rPr>
              <a:t>Most Common Website Hacking Techniques</a:t>
            </a:r>
            <a:endParaRPr lang="en-US" altLang="en-US" smtClean="0"/>
          </a:p>
        </p:txBody>
      </p:sp>
      <p:sp>
        <p:nvSpPr>
          <p:cNvPr id="11267" name="Content Placeholder 2"/>
          <p:cNvSpPr>
            <a:spLocks noGrp="1"/>
          </p:cNvSpPr>
          <p:nvPr>
            <p:ph idx="1"/>
          </p:nvPr>
        </p:nvSpPr>
        <p:spPr/>
        <p:txBody>
          <a:bodyPr/>
          <a:lstStyle/>
          <a:p>
            <a:pPr>
              <a:buFontTx/>
              <a:buNone/>
            </a:pPr>
            <a:r>
              <a:rPr lang="en-US" altLang="en-US" b="1" smtClean="0"/>
              <a:t/>
            </a:r>
            <a:br>
              <a:rPr lang="en-US" altLang="en-US" b="1" smtClean="0"/>
            </a:br>
            <a:r>
              <a:rPr lang="en-US" altLang="en-US" b="1" smtClean="0"/>
              <a:t>1. Cross-Site Scripting</a:t>
            </a:r>
            <a:br>
              <a:rPr lang="en-US" altLang="en-US" b="1" smtClean="0"/>
            </a:br>
            <a:r>
              <a:rPr lang="en-US" altLang="en-US" b="1" smtClean="0"/>
              <a:t>2. SQL Injection </a:t>
            </a:r>
            <a:br>
              <a:rPr lang="en-US" altLang="en-US" b="1" smtClean="0"/>
            </a:br>
            <a:r>
              <a:rPr lang="en-US" altLang="en-US" b="1" smtClean="0"/>
              <a:t>3. Remote File Inclusion</a:t>
            </a:r>
            <a:br>
              <a:rPr lang="en-US" altLang="en-US" b="1" smtClean="0"/>
            </a:br>
            <a:r>
              <a:rPr lang="en-US" altLang="en-US" b="1" smtClean="0"/>
              <a:t>4. Local File Inclusion</a:t>
            </a:r>
            <a:br>
              <a:rPr lang="en-US" altLang="en-US" b="1" smtClean="0"/>
            </a:br>
            <a:r>
              <a:rPr lang="en-US" altLang="en-US" b="1" smtClean="0"/>
              <a:t>5. Denial of Service Attack</a:t>
            </a:r>
            <a:br>
              <a:rPr lang="en-US" altLang="en-US" b="1" smtClean="0"/>
            </a:br>
            <a:r>
              <a:rPr lang="en-US" altLang="en-US" b="1" smtClean="0"/>
              <a:t>6. Brute-Force Massive Attack</a:t>
            </a:r>
          </a:p>
        </p:txBody>
      </p:sp>
    </p:spTree>
    <p:extLst>
      <p:ext uri="{BB962C8B-B14F-4D97-AF65-F5344CB8AC3E}">
        <p14:creationId xmlns:p14="http://schemas.microsoft.com/office/powerpoint/2010/main" val="314398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b="1"/>
              <a:t>D</a:t>
            </a:r>
            <a:r>
              <a:rPr lang="en-US" altLang="en-US" sz="4000"/>
              <a:t>ata </a:t>
            </a:r>
            <a:r>
              <a:rPr lang="en-US" altLang="en-US" sz="4000" b="1"/>
              <a:t>E</a:t>
            </a:r>
            <a:r>
              <a:rPr lang="en-US" altLang="en-US" sz="4000"/>
              <a:t>ncryption </a:t>
            </a:r>
            <a:r>
              <a:rPr lang="en-US" altLang="en-US" sz="4000" b="1"/>
              <a:t>S</a:t>
            </a:r>
            <a:r>
              <a:rPr lang="en-US" altLang="en-US" sz="4000"/>
              <a:t>tandard</a:t>
            </a:r>
            <a:br>
              <a:rPr lang="en-US" altLang="en-US" sz="4000"/>
            </a:br>
            <a:endParaRPr lang="en-US" altLang="en-US" sz="4000"/>
          </a:p>
        </p:txBody>
      </p:sp>
      <p:sp>
        <p:nvSpPr>
          <p:cNvPr id="12291" name="Rectangle 3"/>
          <p:cNvSpPr>
            <a:spLocks noGrp="1" noChangeArrowheads="1"/>
          </p:cNvSpPr>
          <p:nvPr>
            <p:ph type="body" idx="1"/>
          </p:nvPr>
        </p:nvSpPr>
        <p:spPr/>
        <p:txBody>
          <a:bodyPr/>
          <a:lstStyle/>
          <a:p>
            <a:pPr eaLnBrk="1" hangingPunct="1">
              <a:lnSpc>
                <a:spcPct val="80000"/>
              </a:lnSpc>
            </a:pPr>
            <a:endParaRPr lang="en-US" altLang="en-US" sz="2000"/>
          </a:p>
          <a:p>
            <a:pPr eaLnBrk="1" hangingPunct="1">
              <a:lnSpc>
                <a:spcPct val="80000"/>
              </a:lnSpc>
            </a:pPr>
            <a:r>
              <a:rPr lang="en-US" altLang="en-US" sz="2000"/>
              <a:t>􀂄We focus now on the most widely used symmetric cipher: DES</a:t>
            </a:r>
          </a:p>
          <a:p>
            <a:pPr lvl="1" eaLnBrk="1" hangingPunct="1">
              <a:lnSpc>
                <a:spcPct val="80000"/>
              </a:lnSpc>
            </a:pPr>
            <a:r>
              <a:rPr lang="en-US" altLang="en-US" sz="1800"/>
              <a:t>􀂉DES has been replaced by AES as a standard</a:t>
            </a:r>
          </a:p>
          <a:p>
            <a:pPr lvl="1" eaLnBrk="1" hangingPunct="1">
              <a:lnSpc>
                <a:spcPct val="80000"/>
              </a:lnSpc>
            </a:pPr>
            <a:r>
              <a:rPr lang="en-US" altLang="en-US" sz="1800"/>
              <a:t>􀂉We will use DES to illustrate the principles of modern symmetric ciphers</a:t>
            </a:r>
          </a:p>
          <a:p>
            <a:pPr eaLnBrk="1" hangingPunct="1">
              <a:lnSpc>
                <a:spcPct val="80000"/>
              </a:lnSpc>
            </a:pPr>
            <a:r>
              <a:rPr lang="en-US" altLang="en-US" sz="2000"/>
              <a:t>􀂄Adopted in 1977 by the National Bureau of Standards (US), nowadays NIST</a:t>
            </a:r>
          </a:p>
          <a:p>
            <a:pPr eaLnBrk="1" hangingPunct="1">
              <a:lnSpc>
                <a:spcPct val="80000"/>
              </a:lnSpc>
            </a:pPr>
            <a:r>
              <a:rPr lang="en-US" altLang="en-US" sz="2000"/>
              <a:t>􀂄Originates from an IBM project from late 1960s led by Feistel</a:t>
            </a:r>
          </a:p>
          <a:p>
            <a:pPr lvl="1" eaLnBrk="1" hangingPunct="1">
              <a:lnSpc>
                <a:spcPct val="80000"/>
              </a:lnSpc>
            </a:pPr>
            <a:r>
              <a:rPr lang="en-US" altLang="en-US" sz="1800"/>
              <a:t>􀂉Project ended in 1971 with the development of LUCIFER (key 128 bits)</a:t>
            </a:r>
          </a:p>
          <a:p>
            <a:pPr lvl="1" eaLnBrk="1" hangingPunct="1">
              <a:lnSpc>
                <a:spcPct val="80000"/>
              </a:lnSpc>
            </a:pPr>
            <a:r>
              <a:rPr lang="en-US" altLang="en-US" sz="1800"/>
              <a:t>􀂉LUCIFER was then refined with the help of NSA to produce DES (key 56 bits)</a:t>
            </a:r>
          </a:p>
          <a:p>
            <a:pPr lvl="1" eaLnBrk="1" hangingPunct="1">
              <a:lnSpc>
                <a:spcPct val="80000"/>
              </a:lnSpc>
            </a:pPr>
            <a:r>
              <a:rPr lang="en-US" altLang="en-US" sz="1800"/>
              <a:t>􀂉Immediate criticism: the reduction in key length was enormous and the internal details of the design were (and remained) classified information</a:t>
            </a:r>
          </a:p>
          <a:p>
            <a:pPr lvl="1" eaLnBrk="1" hangingPunct="1">
              <a:lnSpc>
                <a:spcPct val="80000"/>
              </a:lnSpc>
            </a:pPr>
            <a:r>
              <a:rPr lang="en-US" altLang="en-US" sz="1800"/>
              <a:t>􀂉1994: DES is reaffirmed as a standard for 5 more years</a:t>
            </a:r>
          </a:p>
          <a:p>
            <a:pPr lvl="1" eaLnBrk="1" hangingPunct="1">
              <a:lnSpc>
                <a:spcPct val="80000"/>
              </a:lnSpc>
            </a:pPr>
            <a:r>
              <a:rPr lang="en-US" altLang="en-US" sz="1800"/>
              <a:t>􀂉1999: DES should only be used for legacy systems and 3DES should replace it</a:t>
            </a:r>
          </a:p>
          <a:p>
            <a:pPr eaLnBrk="1" hangingPunct="1">
              <a:lnSpc>
                <a:spcPct val="80000"/>
              </a:lnSpc>
            </a:pPr>
            <a:endParaRPr lang="en-US" altLang="en-US" sz="2000"/>
          </a:p>
        </p:txBody>
      </p:sp>
    </p:spTree>
    <p:extLst>
      <p:ext uri="{BB962C8B-B14F-4D97-AF65-F5344CB8AC3E}">
        <p14:creationId xmlns:p14="http://schemas.microsoft.com/office/powerpoint/2010/main" val="255306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Block cipher principles</a:t>
            </a:r>
          </a:p>
        </p:txBody>
      </p:sp>
      <p:sp>
        <p:nvSpPr>
          <p:cNvPr id="13315" name="Rectangle 3"/>
          <p:cNvSpPr>
            <a:spLocks noGrp="1" noChangeArrowheads="1"/>
          </p:cNvSpPr>
          <p:nvPr>
            <p:ph type="body" idx="1"/>
          </p:nvPr>
        </p:nvSpPr>
        <p:spPr/>
        <p:txBody>
          <a:bodyPr/>
          <a:lstStyle/>
          <a:p>
            <a:pPr eaLnBrk="1" hangingPunct="1">
              <a:lnSpc>
                <a:spcPct val="90000"/>
              </a:lnSpc>
            </a:pPr>
            <a:endParaRPr lang="en-US" altLang="en-US" sz="2800"/>
          </a:p>
          <a:p>
            <a:pPr eaLnBrk="1" hangingPunct="1">
              <a:lnSpc>
                <a:spcPct val="90000"/>
              </a:lnSpc>
            </a:pPr>
            <a:r>
              <a:rPr lang="en-US" altLang="en-US" sz="2800" b="1"/>
              <a:t>Stream cipher </a:t>
            </a:r>
            <a:r>
              <a:rPr lang="en-US" altLang="en-US" sz="2800"/>
              <a:t>is one that encrypts a digital data stream one bit (or byte) at a time</a:t>
            </a:r>
          </a:p>
          <a:p>
            <a:pPr lvl="1" eaLnBrk="1" hangingPunct="1">
              <a:lnSpc>
                <a:spcPct val="90000"/>
              </a:lnSpc>
            </a:pPr>
            <a:r>
              <a:rPr lang="en-US" altLang="en-US" sz="2400"/>
              <a:t>􀂉Example: autokey Vigenère system</a:t>
            </a:r>
          </a:p>
          <a:p>
            <a:pPr eaLnBrk="1" hangingPunct="1">
              <a:lnSpc>
                <a:spcPct val="90000"/>
              </a:lnSpc>
            </a:pPr>
            <a:r>
              <a:rPr lang="en-US" altLang="en-US" sz="2800"/>
              <a:t>􀂄</a:t>
            </a:r>
            <a:r>
              <a:rPr lang="en-US" altLang="en-US" sz="2800" b="1"/>
              <a:t>Block cipher </a:t>
            </a:r>
            <a:r>
              <a:rPr lang="en-US" altLang="en-US" sz="2800"/>
              <a:t>is one in which the plaintext is divided in blocks and one block is encrypted at one time producing a ciphertext of equal length</a:t>
            </a:r>
          </a:p>
          <a:p>
            <a:pPr lvl="1" eaLnBrk="1" hangingPunct="1">
              <a:lnSpc>
                <a:spcPct val="90000"/>
              </a:lnSpc>
            </a:pPr>
            <a:r>
              <a:rPr lang="en-US" altLang="en-US" sz="2400"/>
              <a:t>􀂉Similar to substitution ciphers on very big characters: 64 bits or 128 bits are typical block lengths</a:t>
            </a:r>
          </a:p>
          <a:p>
            <a:pPr lvl="1" eaLnBrk="1" hangingPunct="1">
              <a:lnSpc>
                <a:spcPct val="90000"/>
              </a:lnSpc>
            </a:pPr>
            <a:r>
              <a:rPr lang="en-US" altLang="en-US" sz="2400"/>
              <a:t>􀂉Many modern ciphers are block ciphers</a:t>
            </a:r>
          </a:p>
          <a:p>
            <a:pPr eaLnBrk="1" hangingPunct="1">
              <a:lnSpc>
                <a:spcPct val="90000"/>
              </a:lnSpc>
            </a:pPr>
            <a:endParaRPr lang="en-US" altLang="en-US" sz="2800"/>
          </a:p>
        </p:txBody>
      </p:sp>
    </p:spTree>
    <p:extLst>
      <p:ext uri="{BB962C8B-B14F-4D97-AF65-F5344CB8AC3E}">
        <p14:creationId xmlns:p14="http://schemas.microsoft.com/office/powerpoint/2010/main" val="2302064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Principle: Substitution-Permutation Ciphers</a:t>
            </a:r>
          </a:p>
        </p:txBody>
      </p:sp>
      <p:sp>
        <p:nvSpPr>
          <p:cNvPr id="14339" name="Rectangle 3"/>
          <p:cNvSpPr>
            <a:spLocks noGrp="1" noChangeArrowheads="1"/>
          </p:cNvSpPr>
          <p:nvPr>
            <p:ph type="body" idx="1"/>
          </p:nvPr>
        </p:nvSpPr>
        <p:spPr/>
        <p:txBody>
          <a:bodyPr/>
          <a:lstStyle/>
          <a:p>
            <a:pPr eaLnBrk="1" hangingPunct="1">
              <a:lnSpc>
                <a:spcPct val="90000"/>
              </a:lnSpc>
            </a:pPr>
            <a:endParaRPr lang="en-US" altLang="en-US" sz="2400" dirty="0"/>
          </a:p>
          <a:p>
            <a:pPr eaLnBrk="1" hangingPunct="1">
              <a:lnSpc>
                <a:spcPct val="90000"/>
              </a:lnSpc>
            </a:pPr>
            <a:r>
              <a:rPr lang="en-US" altLang="en-US" sz="2400" dirty="0"/>
              <a:t>􀂄Claude Shannon (1949) introduced idea of substitution-permutation (S-P) networks</a:t>
            </a:r>
          </a:p>
          <a:p>
            <a:pPr lvl="1" eaLnBrk="1" hangingPunct="1">
              <a:lnSpc>
                <a:spcPct val="90000"/>
              </a:lnSpc>
            </a:pPr>
            <a:r>
              <a:rPr lang="en-US" altLang="en-US" sz="2000" dirty="0"/>
              <a:t>􀂉These form the basis for modern substitution-transposition product cipher </a:t>
            </a:r>
          </a:p>
          <a:p>
            <a:pPr eaLnBrk="1" hangingPunct="1">
              <a:lnSpc>
                <a:spcPct val="90000"/>
              </a:lnSpc>
            </a:pPr>
            <a:r>
              <a:rPr lang="en-US" altLang="en-US" sz="2400" dirty="0"/>
              <a:t>􀂄S-P networks are based on the two primitive cryptographic operations </a:t>
            </a:r>
          </a:p>
          <a:p>
            <a:pPr lvl="2" eaLnBrk="1" hangingPunct="1">
              <a:lnSpc>
                <a:spcPct val="90000"/>
              </a:lnSpc>
            </a:pPr>
            <a:r>
              <a:rPr lang="en-US" altLang="en-US" sz="1800" dirty="0"/>
              <a:t>􀂉	</a:t>
            </a:r>
            <a:r>
              <a:rPr lang="en-US" altLang="en-US" sz="1800" i="1" dirty="0"/>
              <a:t>substitution</a:t>
            </a:r>
            <a:r>
              <a:rPr lang="en-US" altLang="en-US" sz="1800" dirty="0"/>
              <a:t>(S-box)</a:t>
            </a:r>
          </a:p>
          <a:p>
            <a:pPr lvl="2" eaLnBrk="1" hangingPunct="1">
              <a:lnSpc>
                <a:spcPct val="90000"/>
              </a:lnSpc>
            </a:pPr>
            <a:r>
              <a:rPr lang="en-US" altLang="en-US" sz="1800" dirty="0"/>
              <a:t>􀂉	</a:t>
            </a:r>
            <a:r>
              <a:rPr lang="en-US" altLang="en-US" sz="1800" i="1" dirty="0"/>
              <a:t>permutation </a:t>
            </a:r>
            <a:r>
              <a:rPr lang="en-US" altLang="en-US" sz="1800" dirty="0"/>
              <a:t>(P-box)</a:t>
            </a:r>
          </a:p>
          <a:p>
            <a:pPr eaLnBrk="1" hangingPunct="1">
              <a:lnSpc>
                <a:spcPct val="90000"/>
              </a:lnSpc>
            </a:pPr>
            <a:r>
              <a:rPr lang="en-US" altLang="en-US" sz="2400" dirty="0"/>
              <a:t>􀂄The goal is to provide </a:t>
            </a:r>
            <a:r>
              <a:rPr lang="en-US" altLang="en-US" sz="2400" i="1" dirty="0"/>
              <a:t>confusion </a:t>
            </a:r>
            <a:r>
              <a:rPr lang="en-US" altLang="en-US" sz="2400" dirty="0"/>
              <a:t>and </a:t>
            </a:r>
            <a:r>
              <a:rPr lang="en-US" altLang="en-US" sz="2400" i="1" dirty="0"/>
              <a:t>diffusion </a:t>
            </a:r>
            <a:r>
              <a:rPr lang="en-US" altLang="en-US" sz="2400" dirty="0"/>
              <a:t>of message </a:t>
            </a:r>
          </a:p>
          <a:p>
            <a:pPr eaLnBrk="1" hangingPunct="1">
              <a:lnSpc>
                <a:spcPct val="90000"/>
              </a:lnSpc>
            </a:pPr>
            <a:endParaRPr lang="en-US" altLang="en-US" sz="2400" dirty="0"/>
          </a:p>
        </p:txBody>
      </p:sp>
      <p:sp>
        <p:nvSpPr>
          <p:cNvPr id="14340" name="AutoShape 7" descr="?pid=bl&amp;srcid=ADGEESh7CdUaW89LF6RGDNgcc6sS0QYQlkrMBcwFEqdBZOv5U8BcZdYICaBNs7oh3y83YKTVdl87o-ZVcHECiXsE0ctx2AfSjnB9wwEpAttQNfpULJ9qx8ze5pFdI82D7hJ4p2fgTM8v&amp;q=cache%3AFYOXB1SAYyUJ%3Awww"/>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Tree>
    <p:extLst>
      <p:ext uri="{BB962C8B-B14F-4D97-AF65-F5344CB8AC3E}">
        <p14:creationId xmlns:p14="http://schemas.microsoft.com/office/powerpoint/2010/main" val="1371810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Shannon’s building blocks</a:t>
            </a:r>
          </a:p>
        </p:txBody>
      </p:sp>
      <p:sp>
        <p:nvSpPr>
          <p:cNvPr id="15363" name="Rectangle 3"/>
          <p:cNvSpPr>
            <a:spLocks noGrp="1" noChangeArrowheads="1"/>
          </p:cNvSpPr>
          <p:nvPr>
            <p:ph type="body" idx="1"/>
          </p:nvPr>
        </p:nvSpPr>
        <p:spPr>
          <a:xfrm>
            <a:off x="2095500" y="2071688"/>
            <a:ext cx="8178800" cy="4171950"/>
          </a:xfrm>
        </p:spPr>
        <p:txBody>
          <a:bodyPr/>
          <a:lstStyle/>
          <a:p>
            <a:pPr eaLnBrk="1" hangingPunct="1"/>
            <a:r>
              <a:rPr lang="en-US" altLang="en-US" smtClean="0"/>
              <a:t>Shannon proposed product ciphers with two components </a:t>
            </a:r>
          </a:p>
          <a:p>
            <a:pPr lvl="1" eaLnBrk="1" hangingPunct="1"/>
            <a:r>
              <a:rPr lang="en-US" altLang="en-US" smtClean="0"/>
              <a:t>P-Boxes -- </a:t>
            </a:r>
            <a:r>
              <a:rPr lang="en-US" altLang="en-US" i="1" smtClean="0"/>
              <a:t>permutation</a:t>
            </a:r>
          </a:p>
          <a:p>
            <a:pPr lvl="2" eaLnBrk="1" hangingPunct="1"/>
            <a:r>
              <a:rPr lang="en-US" altLang="en-US" smtClean="0"/>
              <a:t>providing diffusion across S-box inputs</a:t>
            </a:r>
          </a:p>
          <a:p>
            <a:pPr lvl="1" eaLnBrk="1" hangingPunct="1"/>
            <a:r>
              <a:rPr lang="en-US" altLang="en-US" smtClean="0"/>
              <a:t>S-Boxes -- </a:t>
            </a:r>
            <a:r>
              <a:rPr lang="en-US" altLang="en-US" i="1" smtClean="0"/>
              <a:t>substitution</a:t>
            </a:r>
          </a:p>
          <a:p>
            <a:pPr lvl="2" eaLnBrk="1" hangingPunct="1"/>
            <a:r>
              <a:rPr lang="en-US" altLang="en-US" smtClean="0"/>
              <a:t>providing confusion of input bits </a:t>
            </a:r>
          </a:p>
          <a:p>
            <a:pPr eaLnBrk="1" hangingPunct="1"/>
            <a:r>
              <a:rPr lang="en-US" altLang="en-US" smtClean="0"/>
              <a:t>n rounds of S-P boxes</a:t>
            </a:r>
          </a:p>
        </p:txBody>
      </p:sp>
    </p:spTree>
    <p:extLst>
      <p:ext uri="{BB962C8B-B14F-4D97-AF65-F5344CB8AC3E}">
        <p14:creationId xmlns:p14="http://schemas.microsoft.com/office/powerpoint/2010/main" val="1493840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z="4000"/>
              <a:t/>
            </a:r>
            <a:br>
              <a:rPr lang="en-US" altLang="en-US" sz="4000"/>
            </a:br>
            <a:r>
              <a:rPr lang="en-US" altLang="en-US" sz="4000"/>
              <a:t>Confusion and Diffusion</a:t>
            </a:r>
          </a:p>
        </p:txBody>
      </p:sp>
      <p:sp>
        <p:nvSpPr>
          <p:cNvPr id="16387" name="Rectangle 3"/>
          <p:cNvSpPr>
            <a:spLocks noGrp="1" noChangeArrowheads="1"/>
          </p:cNvSpPr>
          <p:nvPr>
            <p:ph type="body" idx="1"/>
          </p:nvPr>
        </p:nvSpPr>
        <p:spPr/>
        <p:txBody>
          <a:bodyPr/>
          <a:lstStyle/>
          <a:p>
            <a:pPr eaLnBrk="1" hangingPunct="1">
              <a:lnSpc>
                <a:spcPct val="90000"/>
              </a:lnSpc>
            </a:pPr>
            <a:r>
              <a:rPr lang="en-US" altLang="en-US" sz="2800" dirty="0"/>
              <a:t>Cipher need to completely obscure(unclear) statistical properties of original message</a:t>
            </a:r>
          </a:p>
          <a:p>
            <a:pPr lvl="1" eaLnBrk="1" hangingPunct="1">
              <a:lnSpc>
                <a:spcPct val="90000"/>
              </a:lnSpc>
            </a:pPr>
            <a:r>
              <a:rPr lang="en-US" altLang="en-US" sz="2400" dirty="0"/>
              <a:t>􀂉A one-time pad does this</a:t>
            </a:r>
          </a:p>
          <a:p>
            <a:pPr eaLnBrk="1" hangingPunct="1">
              <a:lnSpc>
                <a:spcPct val="90000"/>
              </a:lnSpc>
            </a:pPr>
            <a:r>
              <a:rPr lang="en-US" altLang="en-US" sz="2800" dirty="0"/>
              <a:t>Diffusion</a:t>
            </a:r>
          </a:p>
          <a:p>
            <a:pPr lvl="1" eaLnBrk="1" hangingPunct="1">
              <a:lnSpc>
                <a:spcPct val="90000"/>
              </a:lnSpc>
            </a:pPr>
            <a:r>
              <a:rPr lang="en-US" altLang="en-US" sz="2400" dirty="0"/>
              <a:t>Makes the statistical relationship plaintext -</a:t>
            </a:r>
            <a:r>
              <a:rPr lang="en-US" altLang="en-US" sz="2400" dirty="0" err="1"/>
              <a:t>ciphertext</a:t>
            </a:r>
            <a:r>
              <a:rPr lang="en-US" altLang="en-US" sz="2400" dirty="0"/>
              <a:t> as complex as possible</a:t>
            </a:r>
          </a:p>
          <a:p>
            <a:pPr lvl="1" eaLnBrk="1" hangingPunct="1">
              <a:lnSpc>
                <a:spcPct val="90000"/>
              </a:lnSpc>
            </a:pPr>
            <a:r>
              <a:rPr lang="en-US" altLang="en-US" sz="2400" dirty="0"/>
              <a:t>Achieved by requiring that every digit of the plaintext affects many digits of the </a:t>
            </a:r>
            <a:r>
              <a:rPr lang="en-US" altLang="en-US" sz="2400" dirty="0" err="1"/>
              <a:t>ciphertext</a:t>
            </a:r>
            <a:r>
              <a:rPr lang="en-US" altLang="en-US" sz="2400" dirty="0"/>
              <a:t> (equivalently, every digit of the </a:t>
            </a:r>
            <a:r>
              <a:rPr lang="en-US" altLang="en-US" sz="2400" dirty="0" err="1"/>
              <a:t>ciphertext</a:t>
            </a:r>
            <a:r>
              <a:rPr lang="en-US" altLang="en-US" sz="2400" dirty="0"/>
              <a:t> is affected by many digits of the plaintext</a:t>
            </a:r>
          </a:p>
          <a:p>
            <a:pPr eaLnBrk="1" hangingPunct="1">
              <a:lnSpc>
                <a:spcPct val="90000"/>
              </a:lnSpc>
            </a:pPr>
            <a:endParaRPr lang="en-US" altLang="en-US" sz="2800" dirty="0"/>
          </a:p>
          <a:p>
            <a:pPr eaLnBrk="1" hangingPunct="1">
              <a:lnSpc>
                <a:spcPct val="90000"/>
              </a:lnSpc>
            </a:pPr>
            <a:endParaRPr lang="en-US" altLang="en-US" sz="2800" dirty="0"/>
          </a:p>
        </p:txBody>
      </p:sp>
    </p:spTree>
    <p:extLst>
      <p:ext uri="{BB962C8B-B14F-4D97-AF65-F5344CB8AC3E}">
        <p14:creationId xmlns:p14="http://schemas.microsoft.com/office/powerpoint/2010/main" val="30699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Confusion &amp; Diffusion</a:t>
            </a:r>
          </a:p>
        </p:txBody>
      </p:sp>
      <p:sp>
        <p:nvSpPr>
          <p:cNvPr id="17411" name="Rectangle 3"/>
          <p:cNvSpPr>
            <a:spLocks noGrp="1" noChangeArrowheads="1"/>
          </p:cNvSpPr>
          <p:nvPr>
            <p:ph type="body" idx="1"/>
          </p:nvPr>
        </p:nvSpPr>
        <p:spPr/>
        <p:txBody>
          <a:bodyPr/>
          <a:lstStyle/>
          <a:p>
            <a:pPr eaLnBrk="1" hangingPunct="1">
              <a:lnSpc>
                <a:spcPct val="90000"/>
              </a:lnSpc>
            </a:pPr>
            <a:r>
              <a:rPr lang="en-US" altLang="en-US" sz="2400"/>
              <a:t>Diffusion complicates the statistics of the cipher text, and makes it difficult to discover the key of the encryption process.</a:t>
            </a:r>
          </a:p>
          <a:p>
            <a:pPr eaLnBrk="1" hangingPunct="1">
              <a:lnSpc>
                <a:spcPct val="90000"/>
              </a:lnSpc>
            </a:pPr>
            <a:r>
              <a:rPr lang="en-US" altLang="en-US" sz="2400"/>
              <a:t>The process of </a:t>
            </a:r>
            <a:r>
              <a:rPr lang="en-US" altLang="en-US" sz="2400" b="1"/>
              <a:t>confusion</a:t>
            </a:r>
            <a:r>
              <a:rPr lang="en-US" altLang="en-US" sz="2400"/>
              <a:t>, makes the use of the key so complex, that even when an attacker knows the statistics, it is still difficult to deduce the key.</a:t>
            </a:r>
          </a:p>
          <a:p>
            <a:pPr eaLnBrk="1" hangingPunct="1">
              <a:lnSpc>
                <a:spcPct val="90000"/>
              </a:lnSpc>
            </a:pPr>
            <a:r>
              <a:rPr lang="en-US" altLang="en-US" sz="2400" b="1"/>
              <a:t>Confusion</a:t>
            </a:r>
            <a:r>
              <a:rPr lang="en-US" altLang="en-US" sz="2400"/>
              <a:t> can be accomplished by using a complex substitution algorithm.</a:t>
            </a:r>
          </a:p>
          <a:p>
            <a:pPr eaLnBrk="1" hangingPunct="1">
              <a:lnSpc>
                <a:spcPct val="90000"/>
              </a:lnSpc>
            </a:pPr>
            <a:r>
              <a:rPr lang="en-US" altLang="en-US" sz="2400"/>
              <a:t>The principles of confusion and diffusion are the most essential concepts in the design of modern block ciphers they defend against statistical attacks</a:t>
            </a:r>
          </a:p>
          <a:p>
            <a:pPr eaLnBrk="1" hangingPunct="1">
              <a:lnSpc>
                <a:spcPct val="90000"/>
              </a:lnSpc>
            </a:pPr>
            <a:endParaRPr lang="en-US" altLang="en-US" sz="2400">
              <a:solidFill>
                <a:srgbClr val="00FF00"/>
              </a:solidFill>
            </a:endParaRPr>
          </a:p>
          <a:p>
            <a:pPr eaLnBrk="1" hangingPunct="1">
              <a:lnSpc>
                <a:spcPct val="90000"/>
              </a:lnSpc>
            </a:pPr>
            <a:endParaRPr lang="en-US" altLang="en-US" sz="2400"/>
          </a:p>
          <a:p>
            <a:pPr eaLnBrk="1" hangingPunct="1">
              <a:lnSpc>
                <a:spcPct val="90000"/>
              </a:lnSpc>
            </a:pPr>
            <a:endParaRPr lang="en-US" altLang="en-US" sz="2400"/>
          </a:p>
        </p:txBody>
      </p:sp>
    </p:spTree>
    <p:extLst>
      <p:ext uri="{BB962C8B-B14F-4D97-AF65-F5344CB8AC3E}">
        <p14:creationId xmlns:p14="http://schemas.microsoft.com/office/powerpoint/2010/main" val="109241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OS">
  <a:themeElements>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O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869</Words>
  <Application>Microsoft Office PowerPoint</Application>
  <PresentationFormat>Widescreen</PresentationFormat>
  <Paragraphs>76</Paragraphs>
  <Slides>14</Slides>
  <Notes>0</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Bahnschrift</vt:lpstr>
      <vt:lpstr>Calibri</vt:lpstr>
      <vt:lpstr>Calibri Light</vt:lpstr>
      <vt:lpstr>Comic Sans MS</vt:lpstr>
      <vt:lpstr>Office Theme</vt:lpstr>
      <vt:lpstr>UOS</vt:lpstr>
      <vt:lpstr>PowerPoint Presentation</vt:lpstr>
      <vt:lpstr> Data Encryption Standard  Foundation</vt:lpstr>
      <vt:lpstr>Most Common Website Hacking Techniques</vt:lpstr>
      <vt:lpstr>Data Encryption Standard </vt:lpstr>
      <vt:lpstr>Block cipher principles</vt:lpstr>
      <vt:lpstr> Principle: Substitution-Permutation Ciphers</vt:lpstr>
      <vt:lpstr>Shannon’s building blocks</vt:lpstr>
      <vt:lpstr> Confusion and Diffusion</vt:lpstr>
      <vt:lpstr>Confusion &amp; Diffusion</vt:lpstr>
      <vt:lpstr> Feistel Cipher Structure</vt:lpstr>
      <vt:lpstr>PowerPoint Presentation</vt:lpstr>
      <vt:lpstr>Feistel Cipher Structure</vt:lpstr>
      <vt:lpstr>Sub key </vt:lpstr>
      <vt:lpstr>SOLVE TO GET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Farooq</dc:creator>
  <cp:lastModifiedBy>Farooq</cp:lastModifiedBy>
  <cp:revision>1</cp:revision>
  <dcterms:created xsi:type="dcterms:W3CDTF">2020-11-26T16:10:04Z</dcterms:created>
  <dcterms:modified xsi:type="dcterms:W3CDTF">2020-11-26T16:10:32Z</dcterms:modified>
</cp:coreProperties>
</file>