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353" r:id="rId3"/>
    <p:sldId id="257" r:id="rId4"/>
    <p:sldId id="258" r:id="rId5"/>
    <p:sldId id="260" r:id="rId6"/>
    <p:sldId id="308" r:id="rId7"/>
    <p:sldId id="309" r:id="rId8"/>
    <p:sldId id="261" r:id="rId9"/>
    <p:sldId id="286" r:id="rId10"/>
    <p:sldId id="329" r:id="rId11"/>
    <p:sldId id="330" r:id="rId12"/>
    <p:sldId id="342" r:id="rId13"/>
    <p:sldId id="262" r:id="rId14"/>
    <p:sldId id="332" r:id="rId15"/>
    <p:sldId id="333" r:id="rId16"/>
    <p:sldId id="356" r:id="rId17"/>
    <p:sldId id="357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3" r:id="rId26"/>
    <p:sldId id="283" r:id="rId27"/>
    <p:sldId id="285" r:id="rId28"/>
    <p:sldId id="310" r:id="rId29"/>
    <p:sldId id="311" r:id="rId30"/>
    <p:sldId id="344" r:id="rId31"/>
    <p:sldId id="345" r:id="rId32"/>
    <p:sldId id="284" r:id="rId33"/>
    <p:sldId id="346" r:id="rId34"/>
    <p:sldId id="348" r:id="rId35"/>
    <p:sldId id="280" r:id="rId36"/>
    <p:sldId id="312" r:id="rId37"/>
    <p:sldId id="292" r:id="rId38"/>
    <p:sldId id="293" r:id="rId39"/>
    <p:sldId id="349" r:id="rId40"/>
    <p:sldId id="350" r:id="rId41"/>
    <p:sldId id="351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13" r:id="rId57"/>
    <p:sldId id="318" r:id="rId58"/>
    <p:sldId id="320" r:id="rId59"/>
    <p:sldId id="321" r:id="rId60"/>
    <p:sldId id="319" r:id="rId61"/>
    <p:sldId id="323" r:id="rId62"/>
    <p:sldId id="322" r:id="rId63"/>
    <p:sldId id="352" r:id="rId64"/>
    <p:sldId id="314" r:id="rId65"/>
    <p:sldId id="324" r:id="rId66"/>
    <p:sldId id="325" r:id="rId67"/>
    <p:sldId id="326" r:id="rId68"/>
    <p:sldId id="327" r:id="rId69"/>
    <p:sldId id="328" r:id="rId70"/>
    <p:sldId id="282" r:id="rId71"/>
    <p:sldId id="315" r:id="rId72"/>
    <p:sldId id="316" r:id="rId73"/>
    <p:sldId id="317" r:id="rId74"/>
    <p:sldId id="354" r:id="rId75"/>
    <p:sldId id="281" r:id="rId76"/>
    <p:sldId id="265" r:id="rId77"/>
    <p:sldId id="259" r:id="rId78"/>
    <p:sldId id="355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98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A5586-3F46-459A-B213-ADEE5951CB93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E2589-2D7F-42EC-BDD5-449FA405FC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33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2589-2D7F-42EC-BDD5-449FA405FC7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11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8EC28-4F42-47E1-8481-BD9A224E3762}" type="datetimeFigureOut">
              <a:rPr lang="en-US" smtClean="0"/>
              <a:pPr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71D4-E457-48EA-A589-6EB10AAF55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ugar cane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6648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4224278"/>
            <a:ext cx="9144000" cy="120032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Sugar cane production technology</a:t>
            </a:r>
          </a:p>
          <a:p>
            <a:endParaRPr lang="en-US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Administrator\Desktop\NW_sugar_cane_wax_6mg_30Tab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istrator\Desktop\Cholesstanol-copy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0"/>
            <a:ext cx="5257800" cy="6858000"/>
          </a:xfrm>
          <a:prstGeom prst="rect">
            <a:avLst/>
          </a:prstGeom>
          <a:noFill/>
        </p:spPr>
      </p:pic>
      <p:pic>
        <p:nvPicPr>
          <p:cNvPr id="3" name="Picture 2" descr="C:\Documents and Settings\Administrator\Desktop\astronutrition.com-Organika-Policosanol---10-mg-90-capsules-3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portan 2\Fanu Kha\ethanol_fuel_pump_in_braz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ugar cane 1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2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9050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1600200"/>
            <a:ext cx="7543800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annual sugar consumption= 4 million tonnes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valued at US$1.8 billion.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revenue to the Government Rs. 22.0 billion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growers Rs. 110-135 billion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vendors contractors, transporters and suppliers by about Rs. 20.0 billion.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employment 1.20 million people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399871"/>
            <a:ext cx="457200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86 sugar mills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capacity = 7.0 m.t. sugar annually,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crushing capacity = 80 million tones.                              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0"/>
            <a:ext cx="411480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Sugar industry in </a:t>
            </a:r>
            <a:r>
              <a:rPr lang="en-US" sz="2000" b="1" u="sng" dirty="0" err="1" smtClean="0">
                <a:latin typeface="Times New Roman" pitchFamily="18" charset="0"/>
                <a:cs typeface="Times New Roman" pitchFamily="18" charset="0"/>
              </a:rPr>
              <a:t>pakistan</a:t>
            </a:r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2509897"/>
            <a:ext cx="5638800" cy="206210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Botanical  description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Tall perennial plant growing erect even up to 5-6 meter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4 principle parts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root system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 stalk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Leaves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inflorescence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4572000"/>
            <a:ext cx="4572000" cy="2590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Root system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Selt root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primordial roots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thin, branched and function for a limited      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period.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provide moisture and nutrients for the 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growing primary shoot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Later on these '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selt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roots' cease to function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die.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4577477"/>
            <a:ext cx="457200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Shoot roots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Roots  produced from lower rings of the lower nodes , Later goes downwards,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those formed near the soil surface grow in upper layer of the soil for  anchorage 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These are permanent roots, are fleshy and white in color.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381000"/>
            <a:ext cx="6934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95000"/>
              <a:buFont typeface="Wingdings 2"/>
              <a:buChar char="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Stem is harvested part  with nodes and internodes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95000"/>
              <a:buFont typeface="Wingdings 2"/>
              <a:buChar char="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Below soil surface and base area stem are compact while higher up increase length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95000"/>
              <a:buFont typeface="Wingdings 2"/>
              <a:buChar char="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Internodes remain small during cold weather and moisture stress periods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SzPct val="95000"/>
              <a:buFont typeface="Wingdings 2"/>
              <a:buChar char=""/>
            </a:pPr>
            <a:r>
              <a:rPr lang="en-US" dirty="0" smtClean="0">
                <a:solidFill>
                  <a:srgbClr val="000000"/>
                </a:solidFill>
                <a:latin typeface="Times New Roman" pitchFamily="18" charset="0"/>
                <a:ea typeface="DejaVu Sans"/>
                <a:cs typeface="Times New Roman" pitchFamily="18" charset="0"/>
              </a:rPr>
              <a:t>Stem is circular and oval in cross section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2362200"/>
            <a:ext cx="746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Stalk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Above ground portion which bears leaves and flower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Cylindrical with distinct nodes and internodes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At each node there is bud (eye)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Leaf scarf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below bud raised portion of leaf (point of attachment of leaf to stalk)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Root stalk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Under ground portion of cane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Tiller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Shoot developed from lateral bud  of under ground portion of cane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6106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18473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08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76200" y="0"/>
            <a:ext cx="4737194" cy="677108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Leaves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Grow alternatively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Leaf(blade + ligules + sheath)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Sheath:  light green color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surface is hairy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Blade:  flat long 1-1.5 meter length, 5-7 cm wide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prominent midrib groove on upper surface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color yellow to dark green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-76200"/>
            <a:ext cx="441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sugar cane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66483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52400"/>
            <a:ext cx="4572000" cy="15696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Sugar cane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Saccharum officinarum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-152400"/>
            <a:ext cx="6019800" cy="12311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nflorescence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(arrow)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 Open panicle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 30 cm long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Arrangement of spikelet's is racemose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66801"/>
            <a:ext cx="60198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1668"/>
            <a:ext cx="4835555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Phenology  or  growth phases of sugarcane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sugarcane germinatio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9144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0" y="381000"/>
            <a:ext cx="9144000" cy="20313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Germination stage</a:t>
            </a:r>
            <a:endParaRPr kumimoji="0" lang="en-US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Planting cuttings (sets) should have at least of  three buds.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sprouting phase (the beginning is marked by 10% and the complete stage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by 75% sprouts) is thought to commence when two leaves appear on the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stem.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It completes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in 25-30 days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0" y="-76200"/>
            <a:ext cx="9144000" cy="31700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Tillering</a:t>
            </a:r>
            <a:r>
              <a:rPr kumimoji="0" lang="en-US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phase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Tillering of sugarcane in the tropics begins soon (in about 15-20 days) after the first sprouts appear.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secondary sprouts are formed from underground buds.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early ripening varieties of sugarcane,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tillering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lasts for 4-6 months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the late-ripening varieties of sugarcane,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tillering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lasts long as 6-8 months.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Every new sprout appears in 2 to 4 days.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Under field cultivation each plant develops :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 (a) In the strong-bushy varieties 20 to 40 sprouts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 (b) In medium-bushy 15 to 25 sprouts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           (c) And in weak-bushy 8 to 12 sprouts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peak tillering stag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528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tillerin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352800"/>
            <a:ext cx="4724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6020" name="Rectangle 4"/>
          <p:cNvSpPr>
            <a:spLocks noChangeArrowheads="1"/>
          </p:cNvSpPr>
          <p:nvPr/>
        </p:nvSpPr>
        <p:spPr bwMode="auto">
          <a:xfrm>
            <a:off x="0" y="0"/>
            <a:ext cx="9144000" cy="34163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 Growth Phase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This stage lasts for 5 to 8 months. Sugarcane plants normally vegetate at this stage, if properly supplied with heat and moisture. 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Grand growth phase starts from 120 days after planting and lasts up to 270 days in a 12-month crop. During the early period of this phase tiller stabilization takes place. Out of the total tillers produced only 40-50% survives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150 days to form millable cane.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Most important phase of the crop wherein the actual cane formation and elongation and thus yield build up takes place.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Leaf production is frequent and rapid during this phase with LAI reaching around 6-7.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Under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favourable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conditions stalks grow rapidly almost 4-5 internodes per month.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 descr="grand growth phase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2900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1" name="Picture 5" descr="D:\important\Fanu Kha\Sugarcane 2\sugar cane pics\stock-photo-sugar-cane-fields-culture-tropical-and-planetary-stake-on-biocarburant-347761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3809" y="3352800"/>
            <a:ext cx="4580191" cy="350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Maturation and Ripening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This phase lasts for about three months.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Its maturation is determined by a definite sucrose level in the stems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subtropics sugarcane stem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accumulate  average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8-12% sugar.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D:\Invited Lectures\Agronomy\DSCF62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240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mportant\Fanu Kha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-304800"/>
            <a:ext cx="4572000" cy="26161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Basic principle of crop management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Cultural practices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Seed and variety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Fertilizer and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manuring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Irrigation management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Plant protection measures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6200" y="4572000"/>
            <a:ext cx="6858000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Considerations before sowing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Land selection: fertile &amp; well drained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Suitable is deep clay loam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Environmental conditions: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sun loving plant, high temperature moderate humidity,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no-prolonged period of  frost, lot of sun shine hour,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rainfall 1250-2500,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ugar cane 1\sugar cane pics\k791349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3" name="TextBox 2"/>
          <p:cNvSpPr txBox="1"/>
          <p:nvPr/>
        </p:nvSpPr>
        <p:spPr>
          <a:xfrm>
            <a:off x="0" y="0"/>
            <a:ext cx="2362200" cy="40011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    cultural practices                                  </a:t>
            </a:r>
          </a:p>
        </p:txBody>
      </p:sp>
      <p:pic>
        <p:nvPicPr>
          <p:cNvPr id="6" name="Picture 3" descr="C:\Documents and Settings\Suhaib Sahir\Desktop\Mould_Board_Plou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3276600"/>
            <a:ext cx="3581400" cy="3581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/>
          <p:cNvSpPr/>
          <p:nvPr/>
        </p:nvSpPr>
        <p:spPr>
          <a:xfrm>
            <a:off x="609600" y="381000"/>
            <a:ext cx="4572000" cy="230832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buClr>
                <a:schemeClr val="accent1"/>
              </a:buClr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Land preparation</a:t>
            </a:r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A deep-rooted crop so land preparation is   </a:t>
            </a:r>
          </a:p>
          <a:p>
            <a:pPr algn="just">
              <a:buClr>
                <a:schemeClr val="accent1"/>
              </a:buClr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very important for proper root development.</a:t>
            </a:r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Proper soil tilth to support germination.</a:t>
            </a:r>
          </a:p>
          <a:p>
            <a:pPr algn="just">
              <a:buClr>
                <a:schemeClr val="accent1"/>
              </a:buClr>
              <a:buFont typeface="Arial" pitchFamily="34" charset="0"/>
              <a:buChar char="•"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Deep ploughing with mould board plough, disc plow or </a:t>
            </a:r>
          </a:p>
          <a:p>
            <a:pPr algn="just">
              <a:buClr>
                <a:schemeClr val="accent1"/>
              </a:buClr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chisel. Use cultivator with planker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256" y="2373868"/>
            <a:ext cx="113364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Objective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2438400"/>
            <a:ext cx="411480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 prepare root bed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 prepare seed bed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Interculture 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D:\Invited Lectures\Agronomy\DSC013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337560"/>
            <a:ext cx="5562600" cy="35204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ugar cane 1\sugar cane pics\k791349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D:\Invited Lectures\Agronomy\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Invited Lectures\Agronomy\DSCF13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pic 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ugar cane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152400"/>
            <a:ext cx="7251985" cy="32008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Botanical Description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Botanical name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(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Saccharum officinarum)</a:t>
            </a:r>
          </a:p>
          <a:p>
            <a:pPr>
              <a:buFont typeface="Arial" pitchFamily="34" charset="0"/>
              <a:buChar char="•"/>
            </a:pPr>
            <a:r>
              <a:rPr lang="en-US" b="1" i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Family: Gramineae/ poaceae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English name: Sugar cane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Common name: Kamad, gana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Propagation: Vegetatively / seed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Origin and History: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originated in new Guinea.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About 600  B.C. reached in India.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In 1932 it was cultivated in sindh after construction of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sukkur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barage</a:t>
            </a:r>
            <a:r>
              <a:rPr lang="en-US" b="1" dirty="0" smtClean="0"/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3790" y="76200"/>
            <a:ext cx="4869209" cy="28931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Sowing and sowing method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1.Conventional method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2.Strip planting</a:t>
            </a:r>
          </a:p>
          <a:p>
            <a:pPr marL="342900" indent="-34290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60 cm apart single row system</a:t>
            </a:r>
          </a:p>
          <a:p>
            <a:pPr marL="342900" indent="-34290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90 cm apart double row system</a:t>
            </a:r>
          </a:p>
          <a:p>
            <a:pPr marL="342900" indent="-34290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120 cm apart triple row  system</a:t>
            </a:r>
          </a:p>
          <a:p>
            <a:pPr marL="342900" indent="-34290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3.Trench sowing</a:t>
            </a:r>
          </a:p>
          <a:p>
            <a:pPr marL="342900" indent="-342900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4.Pit plantation</a:t>
            </a:r>
          </a:p>
          <a:p>
            <a:pPr marL="342900" indent="-342900">
              <a:buAutoNum type="arabicPeriod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vited Lectures\Agronomy\DSCF14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uhaib Sahir\Desktop\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7315200" cy="9233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Strip planting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1. 90 cm apart, double row system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</a:p>
        </p:txBody>
      </p:sp>
      <p:pic>
        <p:nvPicPr>
          <p:cNvPr id="4" name="Picture 2" descr="H:\fanu khan\sugarcrops_sugarcane_clip_image004_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514600"/>
            <a:ext cx="9144000" cy="4343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sugar cane 1\sugarcrops_sugarcane_clip_image008_00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14400" y="838200"/>
            <a:ext cx="306930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60 cm apart single row system</a:t>
            </a:r>
            <a:endParaRPr lang="en-US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Abdul Ghaffar\Res. Pictures\P101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1710212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Trench sowing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uhaib Sahir\Desktop\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21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68580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Pit plantation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100*100 pit size with 50 cm distance</a:t>
            </a:r>
          </a:p>
        </p:txBody>
      </p:sp>
      <p:pic>
        <p:nvPicPr>
          <p:cNvPr id="4" name="Picture 3" descr="C:\Documents and Settings\Suhaib Sahir\Desktop\g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fanu khan\Narsinghpur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05400" cy="6858000"/>
          </a:xfrm>
          <a:prstGeom prst="rect">
            <a:avLst/>
          </a:prstGeom>
          <a:noFill/>
        </p:spPr>
      </p:pic>
      <p:pic>
        <p:nvPicPr>
          <p:cNvPr id="3" name="Picture 4" descr="H:\fanu khan\Dibbling_method_of_Sow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0"/>
            <a:ext cx="40386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2065694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Placement of sets</a:t>
            </a:r>
            <a:endParaRPr lang="en-US" sz="20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Abdul Ghaffar\sri pictures\Picture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vited Lectures\Agronomy\DSCF16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-64532"/>
            <a:ext cx="162249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Burying of sets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8686800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Sowing time: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spring season: feb-15 march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September sown: sep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Recommendation: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don’t sow before September it will cause lodging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                       don’t sow after march it reduces germination due to high temp. of soil</a:t>
            </a: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sugar cane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71432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6961586" cy="261610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Economic importance: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GDP: 0.9%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value addition 4.5 %.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Total production: 50 million tonnes (ministry of Food &amp; Agricuture)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Area: 1.12 million ha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Per capita sugar consumption : 25-30 kg/year.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533400"/>
          <a:ext cx="9143999" cy="686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3913"/>
                <a:gridCol w="1038087"/>
                <a:gridCol w="781538"/>
                <a:gridCol w="859692"/>
                <a:gridCol w="1051170"/>
                <a:gridCol w="1239076"/>
                <a:gridCol w="1093305"/>
                <a:gridCol w="1093305"/>
                <a:gridCol w="993913"/>
              </a:tblGrid>
              <a:tr h="616902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no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varieties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Prod. Mn/acre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sugar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Resistant against diseases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Ratooning</a:t>
                      </a:r>
                    </a:p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ability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lodging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Tillering capacity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Height meter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13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CPF-246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Vey 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4.16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SPF-237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medium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4.41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3127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HSF-242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4.01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CPF-243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12.55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3.98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CP-77-400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11.90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4.14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CP-72-2086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1085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12.35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4.26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CP-43-33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975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11.06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3.17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CPF-237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12.50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4.45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SPf-213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10.50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4.01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Coj-84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9.80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3.96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HSF-240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1355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11.70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4.13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72418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SPF-243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1450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11.60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moderate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good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low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Very high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3.71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Seed &amp; recommended varieties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-11820" y="0"/>
            <a:ext cx="6565019" cy="23698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Seed rate &amp; selection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Free from insect pest attack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Take from 1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year crop, don’t from ratoon crop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3 eyes per set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Sow immediately after cutting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Take set from upper part of cane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Seed rate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100-120 mond/ acre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8967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524000" y="76200"/>
            <a:ext cx="435311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kern="10" dirty="0" smtClean="0">
                <a:ln w="9525">
                  <a:solidFill>
                    <a:srgbClr val="3366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tile tx="0" ty="0" sx="100000" sy="100000" flip="none" algn="tl"/>
                </a:blipFill>
                <a:latin typeface="Arial Black"/>
              </a:rPr>
              <a:t>A Nutrient Management Strategy</a:t>
            </a:r>
            <a:endParaRPr lang="en-US" kern="10" dirty="0">
              <a:ln w="9525">
                <a:solidFill>
                  <a:srgbClr val="3366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tile tx="0" ty="0" sx="100000" sy="100000" flip="none" algn="tl"/>
              </a:blipFill>
              <a:latin typeface="Arial Black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457200"/>
            <a:ext cx="464820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 smtClean="0"/>
              <a:t>UNIVERSAL BASIC SCIENTIFIC PRINCIPLES BEHIND THE </a:t>
            </a:r>
          </a:p>
          <a:p>
            <a:pPr algn="ctr"/>
            <a:r>
              <a:rPr lang="en-US" b="1" dirty="0" smtClean="0"/>
              <a:t>4R </a:t>
            </a:r>
            <a:r>
              <a:rPr lang="en-US" b="1" dirty="0" smtClean="0">
                <a:solidFill>
                  <a:srgbClr val="CC3300"/>
                </a:solidFill>
              </a:rPr>
              <a:t>(4RIGHTS)</a:t>
            </a:r>
            <a:r>
              <a:rPr lang="en-US" b="1" dirty="0" smtClean="0"/>
              <a:t> STRATEGY OF NUTRIENT MANAGEMENT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0" y="1688068"/>
            <a:ext cx="2155398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RIGHT SOURCE</a:t>
            </a:r>
            <a:endParaRPr lang="en-US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057400"/>
            <a:ext cx="4572000" cy="1615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Supply in plant available forms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Suit soil properties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Recognize synergisms among elements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Blend compatibility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5937257" y="1676400"/>
            <a:ext cx="175894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RIGHT RATE</a:t>
            </a:r>
            <a:endParaRPr lang="en-US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2057400"/>
            <a:ext cx="4572000" cy="18928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Appropriately assess soil nutrient supply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Assess all available indigenous nutrient sources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Assess plant demand 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Predict fertilizer use efficiency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0" y="3962400"/>
            <a:ext cx="172354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RIGHT TIME</a:t>
            </a:r>
            <a:endParaRPr lang="en-US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327773"/>
            <a:ext cx="4572000" cy="1615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Assess timing of crop uptake 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Assess dynamics of soil nutrient supply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Recognize timing of weather factors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Evaluate logistics of operations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5924034" y="3974068"/>
            <a:ext cx="192456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RIGHT PLACE</a:t>
            </a:r>
            <a:endParaRPr lang="en-US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4327773"/>
            <a:ext cx="4572000" cy="16158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Recognize root-soil dynamics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Manage spatial variability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err="1" smtClean="0"/>
              <a:t>Ferti</a:t>
            </a:r>
            <a:r>
              <a:rPr lang="en-US" b="1" dirty="0" smtClean="0"/>
              <a:t>. need of tillage system</a:t>
            </a:r>
          </a:p>
          <a:p>
            <a:pPr marL="120650" indent="-120650">
              <a:spcBef>
                <a:spcPct val="50000"/>
              </a:spcBef>
              <a:buClr>
                <a:srgbClr val="0066FF"/>
              </a:buClr>
              <a:buFont typeface="Wingdings" pitchFamily="2" charset="2"/>
              <a:buChar char="ü"/>
            </a:pPr>
            <a:r>
              <a:rPr lang="en-US" b="1" dirty="0" smtClean="0"/>
              <a:t>Limit potential in field transport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119821" y="838200"/>
            <a:ext cx="129977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u="sng" dirty="0" smtClean="0"/>
              <a:t>Fertilizer</a:t>
            </a:r>
            <a:endParaRPr lang="en-US" sz="2400" b="1" u="sng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NPK  kg per acre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524000" y="1828800"/>
          <a:ext cx="6096000" cy="153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447800"/>
                <a:gridCol w="1600200"/>
                <a:gridCol w="1524000"/>
              </a:tblGrid>
              <a:tr h="384810">
                <a:tc>
                  <a:txBody>
                    <a:bodyPr/>
                    <a:lstStyle/>
                    <a:p>
                      <a:r>
                        <a:rPr lang="en-US" dirty="0" smtClean="0"/>
                        <a:t>Soil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dirty="0" smtClean="0"/>
                        <a:t>Weak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dirty="0" smtClean="0"/>
                        <a:t>Fair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84810">
                <a:tc>
                  <a:txBody>
                    <a:bodyPr/>
                    <a:lstStyle/>
                    <a:p>
                      <a:r>
                        <a:rPr lang="en-US" dirty="0" smtClean="0"/>
                        <a:t>Fertile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6200" y="76200"/>
            <a:ext cx="346017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FERTILIZER; TIME OF 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57400" y="457200"/>
            <a:ext cx="45720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For autumn sown crop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All P+K+1/3</a:t>
            </a:r>
            <a:r>
              <a:rPr lang="en-US" baseline="30000" dirty="0" smtClean="0"/>
              <a:t>rd</a:t>
            </a:r>
            <a:r>
              <a:rPr lang="en-US" dirty="0" smtClean="0"/>
              <a:t> N at sowing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½ of remaining N at end of Feb.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½ of remaining N in Mid April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For spring sown crop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All P+K+1/3</a:t>
            </a:r>
            <a:r>
              <a:rPr lang="en-US" baseline="30000" dirty="0" smtClean="0"/>
              <a:t>rd</a:t>
            </a:r>
            <a:r>
              <a:rPr lang="en-US" dirty="0" smtClean="0"/>
              <a:t> N at sowing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½ of remaining N in April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½ of remaining N at end of May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  <p:pic>
        <p:nvPicPr>
          <p:cNvPr id="3" name="Picture 6" descr="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2971800" y="0"/>
            <a:ext cx="12420600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images of sugar cane\agri_nutrientmgt_fertigation_clip_image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images of sugar cane\tumblr_m1vqrkLxQF1qhkgm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images of sugar cane\PER15SUGARCANE_632616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images of sugar cane\Fertilizer_Application_Fiel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sugar cane 1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507"/>
            <a:ext cx="9144000" cy="71432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5638800" cy="677108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Products &amp; byproducts:</a:t>
            </a:r>
          </a:p>
          <a:p>
            <a:pPr>
              <a:lnSpc>
                <a:spcPct val="150000"/>
              </a:lnSpc>
              <a:buSzPct val="95000"/>
              <a:buFont typeface="Wingdings 2"/>
              <a:buChar char="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73_76% water and 24_27%  solids </a:t>
            </a:r>
          </a:p>
          <a:p>
            <a:pPr>
              <a:lnSpc>
                <a:spcPct val="150000"/>
              </a:lnSpc>
              <a:buSzPct val="95000"/>
              <a:buFont typeface="Wingdings 2"/>
              <a:buChar char="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11_16 % fiber 10_16 % soluble solids</a:t>
            </a:r>
          </a:p>
          <a:p>
            <a:pPr>
              <a:lnSpc>
                <a:spcPct val="150000"/>
              </a:lnSpc>
              <a:buSzPct val="95000"/>
              <a:buFont typeface="Wingdings 2"/>
              <a:buChar char="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soluble solids consists of 75_92 % sugar ,3_7% salts and organic acids and organic non sugars</a:t>
            </a:r>
          </a:p>
          <a:p>
            <a:pPr>
              <a:buFont typeface="Arial" pitchFamily="34" charset="0"/>
              <a:buChar char="•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Sugar,Gur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Shakar,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Begasse, molasses, filter cake,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Ethanol(in brazil)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Wax, fructose sorbitol and mannitol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Urethanes( rigid foams)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Pallete fuel.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Polyesters of fatty acid(blood cholesterol depressor),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Dextrin, xanthenes (food, pharmaceutical)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Leucrose (diabetic patient)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Substitute sweeteners for sugar.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olasses production 2 million metric tons. </a:t>
            </a: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(0.4 m molasses &amp; 1.6 m  ethanol exported )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Bagasse (paper, hard board, live stock feed)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Molasses(alcohol, livestock feed &amp; fertilizer)</a:t>
            </a:r>
          </a:p>
          <a:p>
            <a:pPr>
              <a:buFont typeface="Arial" pitchFamily="34" charset="0"/>
              <a:buChar char="•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Filtercake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(organic fertilizer)</a:t>
            </a:r>
          </a:p>
          <a:p>
            <a:pPr>
              <a:buFont typeface="Arial" pitchFamily="34" charset="0"/>
              <a:buChar char="•"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488668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sugar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57200" y="152400"/>
            <a:ext cx="1317605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IRRIGATION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533400"/>
            <a:ext cx="4572000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Clr>
                <a:schemeClr val="accent1"/>
              </a:buClr>
            </a:pPr>
            <a:r>
              <a:rPr lang="en-US" dirty="0" smtClean="0"/>
              <a:t>Irrigation Interval</a:t>
            </a:r>
          </a:p>
          <a:p>
            <a:pPr>
              <a:buClr>
                <a:schemeClr val="accent1"/>
              </a:buClr>
            </a:pPr>
            <a:r>
              <a:rPr lang="en-US" b="1" dirty="0" smtClean="0"/>
              <a:t>March-April                              </a:t>
            </a:r>
            <a:r>
              <a:rPr lang="en-US" dirty="0" smtClean="0"/>
              <a:t>18-20 days</a:t>
            </a:r>
          </a:p>
          <a:p>
            <a:pPr>
              <a:buClr>
                <a:schemeClr val="accent1"/>
              </a:buClr>
            </a:pPr>
            <a:r>
              <a:rPr lang="en-US" b="1" dirty="0" smtClean="0"/>
              <a:t>May-June	                 </a:t>
            </a:r>
            <a:r>
              <a:rPr lang="en-US" dirty="0" smtClean="0"/>
              <a:t>10-12 days</a:t>
            </a:r>
          </a:p>
          <a:p>
            <a:pPr>
              <a:buClr>
                <a:schemeClr val="accent1"/>
              </a:buClr>
            </a:pPr>
            <a:r>
              <a:rPr lang="en-US" b="1" dirty="0" smtClean="0"/>
              <a:t>July-August		</a:t>
            </a:r>
            <a:r>
              <a:rPr lang="en-US" dirty="0" smtClean="0"/>
              <a:t>13-15 days </a:t>
            </a:r>
          </a:p>
          <a:p>
            <a:pPr>
              <a:buClr>
                <a:schemeClr val="accent1"/>
              </a:buClr>
            </a:pPr>
            <a:r>
              <a:rPr lang="en-US" b="1" dirty="0" smtClean="0"/>
              <a:t>September-October	</a:t>
            </a:r>
            <a:r>
              <a:rPr lang="en-US" dirty="0" smtClean="0"/>
              <a:t>15-22 days</a:t>
            </a:r>
          </a:p>
          <a:p>
            <a:pPr>
              <a:buClr>
                <a:schemeClr val="accent1"/>
              </a:buClr>
            </a:pPr>
            <a:r>
              <a:rPr lang="en-US" b="1" dirty="0" smtClean="0"/>
              <a:t>November-December	</a:t>
            </a:r>
            <a:r>
              <a:rPr lang="en-US" dirty="0" smtClean="0"/>
              <a:t>40-50 days</a:t>
            </a:r>
          </a:p>
          <a:p>
            <a:pPr>
              <a:buClr>
                <a:schemeClr val="accent1"/>
              </a:buClr>
            </a:pPr>
            <a:r>
              <a:rPr lang="en-US" dirty="0" smtClean="0"/>
              <a:t>Total Irrigations: 16</a:t>
            </a:r>
          </a:p>
          <a:p>
            <a:pPr>
              <a:buClr>
                <a:schemeClr val="accent1"/>
              </a:buClr>
            </a:pPr>
            <a:r>
              <a:rPr lang="en-US" dirty="0" smtClean="0"/>
              <a:t>For September sown:20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images of sugar cane\sugarcrops_sugarcane_clip_image002_000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-228600"/>
            <a:ext cx="1671933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Drip irrigation</a:t>
            </a:r>
            <a:endParaRPr lang="en-US" sz="2000"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sugarcane 2\index.cf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38200" y="1981200"/>
            <a:ext cx="188417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Flooded irrigation</a:t>
            </a:r>
            <a:endParaRPr lang="en-US"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sugarcane 2\Longest-Pivot-Pic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1066800"/>
            <a:ext cx="21361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Sprinkler irrigation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174047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WEED CONTROL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2600" y="381000"/>
            <a:ext cx="7391400" cy="264687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Losses</a:t>
            </a:r>
            <a:r>
              <a:rPr lang="en-US" sz="2000" dirty="0" smtClean="0"/>
              <a:t>:</a:t>
            </a:r>
            <a:r>
              <a:rPr lang="en-US" sz="2600" dirty="0" smtClean="0"/>
              <a:t>	 </a:t>
            </a:r>
            <a:r>
              <a:rPr lang="en-US" dirty="0" smtClean="0"/>
              <a:t>10-35%</a:t>
            </a:r>
          </a:p>
          <a:p>
            <a:pPr algn="just"/>
            <a:r>
              <a:rPr lang="en-US" dirty="0" smtClean="0"/>
              <a:t>Crop weed competition 90-120 days</a:t>
            </a:r>
          </a:p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Weed control method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1.Cultural method</a:t>
            </a:r>
          </a:p>
          <a:p>
            <a:pPr algn="just"/>
            <a:r>
              <a:rPr lang="en-US" sz="2000" b="1" dirty="0" smtClean="0"/>
              <a:t>Hoeing</a:t>
            </a:r>
            <a:r>
              <a:rPr lang="en-US" dirty="0" smtClean="0"/>
              <a:t> </a:t>
            </a:r>
            <a:r>
              <a:rPr lang="en-US" sz="1600" dirty="0" smtClean="0"/>
              <a:t> (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blind hoeing before emergence, 2</a:t>
            </a:r>
            <a:r>
              <a:rPr lang="en-US" baseline="30000" dirty="0" smtClean="0"/>
              <a:t>nd</a:t>
            </a:r>
            <a:r>
              <a:rPr lang="en-US" dirty="0" smtClean="0"/>
              <a:t> at crop emergence,3</a:t>
            </a:r>
            <a:r>
              <a:rPr lang="en-US" baseline="30000" dirty="0" smtClean="0"/>
              <a:t>rd</a:t>
            </a:r>
            <a:r>
              <a:rPr lang="en-US" dirty="0" smtClean="0"/>
              <a:t> after 1 month from 2</a:t>
            </a:r>
            <a:r>
              <a:rPr lang="en-US" baseline="30000" dirty="0" smtClean="0"/>
              <a:t>nd</a:t>
            </a:r>
            <a:r>
              <a:rPr lang="en-US" dirty="0" smtClean="0"/>
              <a:t>).  </a:t>
            </a:r>
          </a:p>
          <a:p>
            <a:pPr algn="just"/>
            <a:r>
              <a:rPr lang="en-US" sz="2000" b="1" dirty="0" smtClean="0"/>
              <a:t>Intercultivation</a:t>
            </a:r>
          </a:p>
          <a:p>
            <a:pPr algn="just"/>
            <a:r>
              <a:rPr lang="en-US" sz="2000" b="1" dirty="0" smtClean="0"/>
              <a:t>2. Chemical weed control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Chemical weed control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71600" y="381000"/>
            <a:ext cx="594360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Herbicides Rate         (mL, g/acre)	 Time</a:t>
            </a:r>
          </a:p>
          <a:p>
            <a:r>
              <a:rPr lang="en-US" dirty="0" smtClean="0"/>
              <a:t>Atrazie	                       1000		post-emergence</a:t>
            </a:r>
          </a:p>
          <a:p>
            <a:r>
              <a:rPr lang="en-US" dirty="0" smtClean="0"/>
              <a:t>Pendimethlin	      1500		Pre-emergence</a:t>
            </a:r>
          </a:p>
          <a:p>
            <a:r>
              <a:rPr lang="en-US" dirty="0" smtClean="0"/>
              <a:t>Gezapaxcombi 	      1000                    post-emergence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6000" y="1828800"/>
            <a:ext cx="4572000" cy="34163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/>
            <a:r>
              <a:rPr lang="en-US" sz="2000" dirty="0" smtClean="0"/>
              <a:t>Important instructions:</a:t>
            </a:r>
          </a:p>
          <a:p>
            <a:pPr marL="950913" lvl="1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Use integrated weed management     </a:t>
            </a:r>
          </a:p>
          <a:p>
            <a:pPr marL="950913" lvl="1" algn="just">
              <a:buClr>
                <a:schemeClr val="accent1"/>
              </a:buClr>
            </a:pPr>
            <a:r>
              <a:rPr lang="en-US" dirty="0" smtClean="0"/>
              <a:t>     approach</a:t>
            </a:r>
          </a:p>
          <a:p>
            <a:pPr marL="950913" lvl="1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Ensure that target weeds are   </a:t>
            </a:r>
          </a:p>
          <a:p>
            <a:pPr marL="950913" lvl="1" algn="just">
              <a:buClr>
                <a:schemeClr val="accent1"/>
              </a:buClr>
            </a:pPr>
            <a:r>
              <a:rPr lang="en-US" dirty="0" smtClean="0"/>
              <a:t>    controlled at the rates used</a:t>
            </a:r>
          </a:p>
          <a:p>
            <a:pPr marL="950913" lvl="1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Ensure the correct use of nozzle, </a:t>
            </a:r>
          </a:p>
          <a:p>
            <a:pPr marL="950913" lvl="1" algn="just">
              <a:buClr>
                <a:schemeClr val="accent1"/>
              </a:buClr>
            </a:pPr>
            <a:r>
              <a:rPr lang="en-US" dirty="0" smtClean="0"/>
              <a:t>     pressure and volume</a:t>
            </a:r>
          </a:p>
          <a:p>
            <a:pPr marL="950913" lvl="1" algn="just">
              <a:buClr>
                <a:schemeClr val="accent1"/>
              </a:buClr>
              <a:buFont typeface="Wingdings" pitchFamily="2" charset="2"/>
              <a:buChar char="v"/>
            </a:pPr>
            <a:r>
              <a:rPr lang="en-US" dirty="0" smtClean="0"/>
              <a:t>Always consider weather    </a:t>
            </a:r>
          </a:p>
          <a:p>
            <a:pPr marL="950913" lvl="1" algn="just">
              <a:buClr>
                <a:schemeClr val="accent1"/>
              </a:buClr>
            </a:pPr>
            <a:r>
              <a:rPr lang="en-US" dirty="0" smtClean="0"/>
              <a:t>    conditions near spray when </a:t>
            </a:r>
            <a:r>
              <a:rPr lang="en-US" sz="2200" dirty="0" smtClean="0"/>
              <a:t>there   </a:t>
            </a:r>
          </a:p>
          <a:p>
            <a:pPr marL="950913" lvl="1" algn="just">
              <a:buClr>
                <a:schemeClr val="accent1"/>
              </a:buClr>
            </a:pPr>
            <a:r>
              <a:rPr lang="en-US" sz="2200" dirty="0" smtClean="0"/>
              <a:t>    </a:t>
            </a:r>
            <a:r>
              <a:rPr lang="en-US" dirty="0" smtClean="0"/>
              <a:t>is risk of drift</a:t>
            </a:r>
          </a:p>
          <a:p>
            <a:pPr algn="just"/>
            <a:endParaRPr lang="en-US" sz="2600" dirty="0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288258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INSECT PEST MANAGEMENT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381000"/>
            <a:ext cx="4572000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Clr>
                <a:schemeClr val="accent1"/>
              </a:buClr>
            </a:pPr>
            <a:r>
              <a:rPr lang="en-US" b="1" dirty="0" smtClean="0"/>
              <a:t>Important insect pests and chemical control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Top borer (Carbofuron) 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Stem borer (Carbofuron) 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Gurdaspur borer (Carbofuron) 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Pyrilla (Carbofuron) 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Whitefly (Imidacloprid)</a:t>
            </a:r>
          </a:p>
          <a:p>
            <a:pPr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Termites (bifenthrin &amp; chlorpyriphos)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fanu\insect pics of sugar cane\6143373761_44d193ea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" y="76200"/>
            <a:ext cx="180991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Sugarcane </a:t>
            </a:r>
            <a:r>
              <a:rPr lang="en-US" b="1" dirty="0" err="1" smtClean="0"/>
              <a:t>pyrilla</a:t>
            </a:r>
            <a:endParaRPr lang="en-US" b="1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:\fanu\insect pics of sugar cane\AB_whitefly_damage_Netafi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95400" y="990600"/>
            <a:ext cx="1547603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Cane white fly</a:t>
            </a:r>
            <a:endParaRPr lang="en-US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:\fanu\insect pics of sugar cane\Acornplantdamaged_w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</p:spPr>
      </p:pic>
      <p:pic>
        <p:nvPicPr>
          <p:cNvPr id="3" name="Picture 4" descr="H:\fanu\insect pics of sugar cane\2188.280x185.clip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47800" y="2286000"/>
            <a:ext cx="128977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Stem borer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91200" y="1752600"/>
            <a:ext cx="116602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Top borer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Suhaib Sahir\Desktop\Sugar-prices-to-fall-in-coming-months-Gond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</p:spPr>
      </p:pic>
      <p:pic>
        <p:nvPicPr>
          <p:cNvPr id="1026" name="Picture 2" descr="G:\sugarcane 2\sgindustry.php_files\sghistory2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0"/>
            <a:ext cx="38862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572000" y="0"/>
            <a:ext cx="148527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Refined sugar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H:\fanu\insect pics of sugar cane\59323b98e3438dc73f7ea39f618157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  <p:pic>
        <p:nvPicPr>
          <p:cNvPr id="4101" name="Picture 5" descr="H:\fanu\insect pics of sugar cane\AB_whitefly_damage_Netafi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762000"/>
            <a:ext cx="131959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Army worm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:\fanu\insect pics of sugar cane\3335.280x185.clip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81200" y="1752600"/>
            <a:ext cx="141429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Field crickets</a:t>
            </a:r>
            <a:endParaRPr lang="en-US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fanu\insect pics of sugar cane\cerat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5000" y="914400"/>
            <a:ext cx="304237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Sugar cane white wooly aphid</a:t>
            </a:r>
            <a:endParaRPr lang="en-US" b="1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010400" cy="24314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Management for borers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Cultural practices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1.Cutting should be 1-2 inch below soil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2.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Earthing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up in may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june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Chemical control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basodin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10 g (8-10 kg/acre)</a:t>
            </a:r>
          </a:p>
          <a:p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furadon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30% (12-15 kg/acre)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438400"/>
            <a:ext cx="7010400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Biological control of insect pest </a:t>
            </a:r>
          </a:p>
          <a:p>
            <a:r>
              <a:rPr lang="en-US" dirty="0" smtClean="0"/>
              <a:t>Save beneficial insects</a:t>
            </a:r>
          </a:p>
          <a:p>
            <a:r>
              <a:rPr lang="en-US" dirty="0" smtClean="0"/>
              <a:t>e.g.  tricograma, eprikenia melanoluka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249376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b="1" dirty="0" smtClean="0"/>
              <a:t>DISEASE MANAGEMENT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381000"/>
            <a:ext cx="4572000" cy="23360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buClr>
                <a:schemeClr val="accent1"/>
              </a:buClr>
            </a:pPr>
            <a:r>
              <a:rPr lang="en-US" b="1" dirty="0" smtClean="0"/>
              <a:t>Losses:		10-70%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Red rot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Whip smut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Rust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Mosaic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Red stripe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Helminthosporium leaf spot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Pokkah boeng</a:t>
            </a:r>
          </a:p>
          <a:p>
            <a:pPr>
              <a:lnSpc>
                <a:spcPct val="90000"/>
              </a:lnSpc>
              <a:buClr>
                <a:schemeClr val="accent1"/>
              </a:buClr>
              <a:buFont typeface="Wingdings" pitchFamily="2" charset="2"/>
              <a:buChar char="v"/>
            </a:pPr>
            <a:r>
              <a:rPr lang="en-US" b="1" dirty="0" smtClean="0"/>
              <a:t>Brown stripe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2743200"/>
            <a:ext cx="4495800" cy="1785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Management strategy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disease free seed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crop, rotation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Soak sets in fungicide for 5 mints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Fungicide ( topsin M, Dithene, agaloll, Benlate)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fanu\insect pics of sugar cane\Brown leaf spot helimentho spo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1676400"/>
            <a:ext cx="134703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Brown spots</a:t>
            </a:r>
            <a:endParaRPr lang="en-US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fanu\insect pics of sugar cane\red strips in sugar ca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90800" y="1524000"/>
            <a:ext cx="110344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Red strips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fanu\insect pics of sugar cane\t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pic>
        <p:nvPicPr>
          <p:cNvPr id="7171" name="Picture 3" descr="H:\fanu\insect pics of sugar cane\red ro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199" y="0"/>
            <a:ext cx="4495801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14400" y="1143000"/>
            <a:ext cx="87100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Red rot</a:t>
            </a:r>
            <a:endParaRPr lang="en-US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fanu\insect pics of sugar cane\brown strip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990600"/>
            <a:ext cx="135453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Brown strips</a:t>
            </a:r>
            <a:endParaRPr lang="en-US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fanu\insect pics of sugar cane\whip smu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47800" y="1600200"/>
            <a:ext cx="121219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Whip smut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Suhaib Sahir\Desktop\begas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" y="381000"/>
            <a:ext cx="94692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Begasse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ugar cane 1\sugar cane pics\k791349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:\sugarcane 2\sugar cane pics\1306763894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46672"/>
            <a:ext cx="4572000" cy="175432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n-US" b="1" dirty="0" smtClean="0"/>
              <a:t>Harvesting of sugar cane</a:t>
            </a:r>
          </a:p>
          <a:p>
            <a:r>
              <a:rPr lang="en-US" b="1" dirty="0" smtClean="0"/>
              <a:t>Time: </a:t>
            </a:r>
            <a:r>
              <a:rPr lang="en-US" b="1" dirty="0" err="1" smtClean="0"/>
              <a:t>oct-nov</a:t>
            </a:r>
            <a:endParaRPr lang="en-US" b="1" dirty="0" smtClean="0"/>
          </a:p>
          <a:p>
            <a:r>
              <a:rPr lang="en-US" b="1" dirty="0" smtClean="0"/>
              <a:t>Yield: 458 mound per acre</a:t>
            </a:r>
          </a:p>
          <a:p>
            <a:r>
              <a:rPr lang="en-US" b="1" dirty="0" smtClean="0"/>
              <a:t>Sugar recovery/sucrose %:9.2</a:t>
            </a:r>
          </a:p>
          <a:p>
            <a:r>
              <a:rPr lang="en-US" b="1" dirty="0" err="1" smtClean="0"/>
              <a:t>Gur</a:t>
            </a:r>
            <a:r>
              <a:rPr lang="en-US" b="1" smtClean="0"/>
              <a:t> recovery%=13.5-14.5</a:t>
            </a: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fanu\images of sugar cane\sugar_cane harvest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219200" y="1143000"/>
            <a:ext cx="160479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Cane harvester</a:t>
            </a:r>
            <a:endParaRPr lang="en-US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fanu\images of sugar cane\AP1112280146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62000" y="1600200"/>
            <a:ext cx="193245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Manual harvesting</a:t>
            </a:r>
            <a:endParaRPr lang="en-US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nvited Lectures\Agronomy\DSCF62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95400" y="838200"/>
            <a:ext cx="193245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Manual harvesting</a:t>
            </a:r>
            <a:endParaRPr lang="en-US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sugarcane 2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62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7391400" cy="209288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Maintaining ratoon crop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Don’t take more than 2 ratoon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Ratoon should be maintained from  last January to march harvested crop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ratoon cut cane 1-2 inch below soil/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Gap filling should be done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stubble shaver after harvesting of cane   </a:t>
            </a:r>
          </a:p>
          <a:p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Invited Lectures\Agronomy\1 (10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1752600"/>
            <a:ext cx="9144000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2971800"/>
            <a:ext cx="156998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Stubble shaver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ugar cane 1\sugar cane pics\k791349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85800" y="1066800"/>
            <a:ext cx="18473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endParaRPr lang="en-US" dirty="0" smtClean="0"/>
          </a:p>
        </p:txBody>
      </p:sp>
      <p:pic>
        <p:nvPicPr>
          <p:cNvPr id="3074" name="Picture 2" descr="H:\sugarcane 2\sugar cane pics\1306763894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533400"/>
            <a:ext cx="6553200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Factors Affecting Sugar Recovery/ Sucrose% </a:t>
            </a:r>
          </a:p>
          <a:p>
            <a:r>
              <a:rPr lang="en-US" sz="2000" dirty="0" smtClean="0"/>
              <a:t>Lot of sunshine is </a:t>
            </a:r>
            <a:r>
              <a:rPr lang="en-US" sz="2000" dirty="0" err="1" smtClean="0"/>
              <a:t>essensial</a:t>
            </a:r>
            <a:r>
              <a:rPr lang="en-US" sz="2000" dirty="0" smtClean="0"/>
              <a:t> for high sugarcane and sugar% yield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85800" y="1828800"/>
          <a:ext cx="6096000" cy="147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2946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High</a:t>
                      </a:r>
                      <a:r>
                        <a:rPr lang="en-US" baseline="0" dirty="0" smtClean="0"/>
                        <a:t> Sunshine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Low</a:t>
                      </a:r>
                      <a:r>
                        <a:rPr lang="en-US" baseline="0" dirty="0" smtClean="0"/>
                        <a:t> Sunshine Area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Cane(</a:t>
                      </a:r>
                      <a:r>
                        <a:rPr lang="en-US" dirty="0" err="1" smtClean="0"/>
                        <a:t>Tonns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Sugar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Sugar (</a:t>
                      </a:r>
                      <a:r>
                        <a:rPr lang="en-US" dirty="0" err="1" smtClean="0"/>
                        <a:t>Tonns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sugar cane 1\sugar cane pics\k7913497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488668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 cm apart, double row system</a:t>
            </a:r>
            <a:endParaRPr lang="en-US" dirty="0"/>
          </a:p>
        </p:txBody>
      </p:sp>
      <p:pic>
        <p:nvPicPr>
          <p:cNvPr id="2050" name="Picture 2" descr="H:\sugarcane 2\sugar cane pics\1306763894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52400" y="39468"/>
            <a:ext cx="7086600" cy="24006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 smtClean="0"/>
              <a:t>Comparison between sugar production and consumption</a:t>
            </a:r>
          </a:p>
          <a:p>
            <a:r>
              <a:rPr lang="en-US" sz="2400" b="1" dirty="0" smtClean="0"/>
              <a:t>T</a:t>
            </a:r>
            <a:r>
              <a:rPr lang="en-US" b="1" dirty="0" smtClean="0"/>
              <a:t>otal  prouction = 3.77 MMT</a:t>
            </a:r>
          </a:p>
          <a:p>
            <a:r>
              <a:rPr lang="en-US" b="1" dirty="0" smtClean="0"/>
              <a:t>Total compustion= 4.28 MMT</a:t>
            </a:r>
          </a:p>
          <a:p>
            <a:r>
              <a:rPr lang="en-US" b="1" dirty="0" smtClean="0"/>
              <a:t>Import of sugar =1.03-70,000 MMT</a:t>
            </a:r>
          </a:p>
          <a:p>
            <a:endParaRPr lang="en-US" b="1" dirty="0" smtClean="0"/>
          </a:p>
          <a:p>
            <a:endParaRPr lang="en-US" sz="2400" b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H:\sugarcane 2\sugar cane pics\130676389408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90600" y="304800"/>
            <a:ext cx="6179512" cy="42473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Important point for better production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level the soil with laser land leveler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Sub soil or mould board must be used in land preparation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resistant varieties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Trench plantation should be preferred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100-120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mond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seed/acre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Must cover the sets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Fertilizer should be applied on the basis of soil survey report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Integrated weed mgt should be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proefered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Earthing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up should be done after 90-120 DAS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Integrated insect disease management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Ratoon should not be maintained from effected field</a:t>
            </a: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sugarcane 2\sugar cane pics\13067638940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743200" y="6150114"/>
            <a:ext cx="2819400" cy="70788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Thanks</a:t>
            </a:r>
            <a:endParaRPr lang="en-US" sz="4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sugar cane 1\sugar cane pics\k7710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 descr="C:\Documents and Settings\Suhaib Sahir\Desktop\sugar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95600"/>
            <a:ext cx="4495800" cy="39624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85799" y="6324600"/>
            <a:ext cx="289560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Unrefined sugar(</a:t>
            </a:r>
            <a:r>
              <a:rPr lang="en-US" b="1" dirty="0" err="1" smtClean="0">
                <a:solidFill>
                  <a:schemeClr val="bg1"/>
                </a:solidFill>
              </a:rPr>
              <a:t>shakr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8194" name="Picture 2" descr="C:\Documents and Settings\Suhaib Sahir\Desktop\refind begass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895600"/>
            <a:ext cx="4648200" cy="3962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15000" y="6477000"/>
            <a:ext cx="172572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Refined </a:t>
            </a:r>
            <a:r>
              <a:rPr lang="en-US" b="1" dirty="0" err="1" smtClean="0">
                <a:solidFill>
                  <a:schemeClr val="bg1"/>
                </a:solidFill>
              </a:rPr>
              <a:t>begasse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Suhaib Sahir\Desktop\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38200" y="609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0" y="21336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ntry</a:t>
            </a:r>
            <a:endParaRPr lang="en-US" dirty="0"/>
          </a:p>
        </p:txBody>
      </p:sp>
      <p:pic>
        <p:nvPicPr>
          <p:cNvPr id="6" name="Picture 2" descr="C:\Documents and Settings\Administrator\Desktop\pelle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2964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66800" y="1066800"/>
            <a:ext cx="231313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Sugar cane palette fuel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1498</TotalTime>
  <Words>1830</Words>
  <Application>Microsoft Office PowerPoint</Application>
  <PresentationFormat>On-screen Show (4:3)</PresentationFormat>
  <Paragraphs>503</Paragraphs>
  <Slides>78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6" baseType="lpstr">
      <vt:lpstr>Arial</vt:lpstr>
      <vt:lpstr>Arial Black</vt:lpstr>
      <vt:lpstr>Calibri</vt:lpstr>
      <vt:lpstr>DejaVu Sans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Global Computers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HueCd.Com</dc:creator>
  <cp:lastModifiedBy>Dr. Abdul Rehman</cp:lastModifiedBy>
  <cp:revision>468</cp:revision>
  <dcterms:created xsi:type="dcterms:W3CDTF">2012-04-27T11:45:41Z</dcterms:created>
  <dcterms:modified xsi:type="dcterms:W3CDTF">2019-12-03T06:07:49Z</dcterms:modified>
</cp:coreProperties>
</file>