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8" r:id="rId3"/>
    <p:sldId id="259" r:id="rId4"/>
    <p:sldId id="260" r:id="rId5"/>
    <p:sldId id="261"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B5226B-6DB6-4744-A94D-EB6B9F6135A7}" type="datetimeFigureOut">
              <a:rPr lang="en-US" smtClean="0"/>
              <a:t>02-May-20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946402-0609-4833-82F3-3D59EAD56B0F}" type="slidenum">
              <a:rPr lang="en-US" smtClean="0"/>
              <a:t>‹#›</a:t>
            </a:fld>
            <a:endParaRPr lang="en-US"/>
          </a:p>
        </p:txBody>
      </p:sp>
    </p:spTree>
    <p:extLst>
      <p:ext uri="{BB962C8B-B14F-4D97-AF65-F5344CB8AC3E}">
        <p14:creationId xmlns:p14="http://schemas.microsoft.com/office/powerpoint/2010/main" val="3488396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extento.hawaii.edu/kbase/view/files/pictures/a_ipsil1.jp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4EB557-F11F-4B66-9B85-7E297EEFDEEB}" type="slidenum">
              <a:rPr lang="en-US" smtClean="0"/>
              <a:pPr/>
              <a:t>2</a:t>
            </a:fld>
            <a:endParaRPr lang="en-US"/>
          </a:p>
        </p:txBody>
      </p:sp>
    </p:spTree>
    <p:extLst>
      <p:ext uri="{BB962C8B-B14F-4D97-AF65-F5344CB8AC3E}">
        <p14:creationId xmlns:p14="http://schemas.microsoft.com/office/powerpoint/2010/main" val="3913608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4EB557-F11F-4B66-9B85-7E297EEFDEEB}" type="slidenum">
              <a:rPr lang="en-US" smtClean="0"/>
              <a:pPr/>
              <a:t>3</a:t>
            </a:fld>
            <a:endParaRPr lang="en-US"/>
          </a:p>
        </p:txBody>
      </p:sp>
    </p:spTree>
    <p:extLst>
      <p:ext uri="{BB962C8B-B14F-4D97-AF65-F5344CB8AC3E}">
        <p14:creationId xmlns:p14="http://schemas.microsoft.com/office/powerpoint/2010/main" val="2124198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effectLst/>
                <a:latin typeface="+mn-lt"/>
                <a:ea typeface="+mn-ea"/>
                <a:cs typeface="+mn-cs"/>
              </a:rPr>
              <a:t>DAMAGE</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This pest has solitary habits. They commonly feed on seedlings at ground level, cutting off the stem and sometimes dragging the plants into their burrows. Most of the plant is not consumed but merely eaten enough to cause it to collapse. Since the larvae occur burrowed near the roots of the host, it sometimes feeds on roots and the below ground stem. Because of the nature of their feeding on young plants, this pest can do great damage in newly planted fields.</a:t>
            </a:r>
          </a:p>
          <a:p>
            <a:r>
              <a:rPr lang="en-US" sz="1200" b="1" i="0" kern="1200" dirty="0" smtClean="0">
                <a:solidFill>
                  <a:schemeClr val="tx1"/>
                </a:solidFill>
                <a:effectLst/>
                <a:latin typeface="+mn-lt"/>
                <a:ea typeface="+mn-ea"/>
                <a:cs typeface="+mn-cs"/>
              </a:rPr>
              <a:t>PUPAE</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Mature larvae burrow several inches into the soil where they form a pupation cell. Pupae are dark brown and are about 3/4 inch in length. Pupal development is completed in 10-30 days.</a:t>
            </a:r>
          </a:p>
          <a:p>
            <a:r>
              <a:rPr lang="en-US" sz="1200" b="0" i="0" kern="1200" dirty="0" smtClean="0">
                <a:solidFill>
                  <a:schemeClr val="tx1"/>
                </a:solidFill>
                <a:effectLst/>
                <a:latin typeface="+mn-lt"/>
                <a:ea typeface="+mn-ea"/>
                <a:cs typeface="+mn-cs"/>
              </a:rPr>
              <a:t>The creamy white eggs are globular with a ribbed surface </a:t>
            </a:r>
          </a:p>
          <a:p>
            <a:r>
              <a:rPr lang="en-US" sz="1200" b="0" i="0" kern="1200" dirty="0" smtClean="0">
                <a:solidFill>
                  <a:schemeClr val="tx1"/>
                </a:solidFill>
                <a:effectLst/>
                <a:latin typeface="+mn-lt"/>
                <a:ea typeface="+mn-ea"/>
                <a:cs typeface="+mn-cs"/>
              </a:rPr>
              <a:t>The </a:t>
            </a:r>
            <a:r>
              <a:rPr lang="en-US" sz="1200" b="0" i="0" kern="1200" dirty="0" smtClean="0">
                <a:solidFill>
                  <a:schemeClr val="tx1"/>
                </a:solidFill>
                <a:effectLst/>
                <a:latin typeface="+mn-lt"/>
                <a:ea typeface="+mn-ea"/>
                <a:cs typeface="+mn-cs"/>
                <a:hlinkClick r:id="rId3"/>
              </a:rPr>
              <a:t>larvae</a:t>
            </a:r>
            <a:r>
              <a:rPr lang="en-US" sz="1200" b="0" i="0" kern="1200" dirty="0" smtClean="0">
                <a:solidFill>
                  <a:schemeClr val="tx1"/>
                </a:solidFill>
                <a:effectLst/>
                <a:latin typeface="+mn-lt"/>
                <a:ea typeface="+mn-ea"/>
                <a:cs typeface="+mn-cs"/>
              </a:rPr>
              <a:t> are thin, cylindrical and dark brown to greasy gray</a:t>
            </a:r>
          </a:p>
          <a:p>
            <a:r>
              <a:rPr lang="en-US" sz="1200" b="1" i="0" kern="1200" dirty="0" smtClean="0">
                <a:solidFill>
                  <a:schemeClr val="tx1"/>
                </a:solidFill>
                <a:effectLst/>
                <a:latin typeface="+mn-lt"/>
                <a:ea typeface="+mn-ea"/>
                <a:cs typeface="+mn-cs"/>
              </a:rPr>
              <a:t>BEHAVIOR</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Larvae remain below the surface of the ground, under clods of soil, or other </a:t>
            </a:r>
            <a:r>
              <a:rPr lang="en-US" sz="1200" b="0" i="0" kern="1200" dirty="0" err="1" smtClean="0">
                <a:solidFill>
                  <a:schemeClr val="tx1"/>
                </a:solidFill>
                <a:effectLst/>
                <a:latin typeface="+mn-lt"/>
                <a:ea typeface="+mn-ea"/>
                <a:cs typeface="+mn-cs"/>
              </a:rPr>
              <a:t>refugia</a:t>
            </a:r>
            <a:r>
              <a:rPr lang="en-US" sz="1200" b="0" i="0" kern="1200" dirty="0" smtClean="0">
                <a:solidFill>
                  <a:schemeClr val="tx1"/>
                </a:solidFill>
                <a:effectLst/>
                <a:latin typeface="+mn-lt"/>
                <a:ea typeface="+mn-ea"/>
                <a:cs typeface="+mn-cs"/>
              </a:rPr>
              <a:t> (shelters) during the day and feed at night. The first two larval stages feed on the foliage of the plant. The third and later stages often become cannibalistic and thus adopt solitary habits (Hill, 1983).</a:t>
            </a:r>
          </a:p>
          <a:p>
            <a:endParaRPr lang="en-US" dirty="0"/>
          </a:p>
        </p:txBody>
      </p:sp>
      <p:sp>
        <p:nvSpPr>
          <p:cNvPr id="4" name="Slide Number Placeholder 3"/>
          <p:cNvSpPr>
            <a:spLocks noGrp="1"/>
          </p:cNvSpPr>
          <p:nvPr>
            <p:ph type="sldNum" sz="quarter" idx="10"/>
          </p:nvPr>
        </p:nvSpPr>
        <p:spPr/>
        <p:txBody>
          <a:bodyPr/>
          <a:lstStyle/>
          <a:p>
            <a:fld id="{424EB557-F11F-4B66-9B85-7E297EEFDEEB}"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91F94B-32CB-4D9E-834D-3D16D81EAA9D}"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F3145-0AF8-4355-B41D-EEFAD8799D4B}" type="slidenum">
              <a:rPr lang="en-US" smtClean="0"/>
              <a:t>‹#›</a:t>
            </a:fld>
            <a:endParaRPr lang="en-US"/>
          </a:p>
        </p:txBody>
      </p:sp>
    </p:spTree>
    <p:extLst>
      <p:ext uri="{BB962C8B-B14F-4D97-AF65-F5344CB8AC3E}">
        <p14:creationId xmlns:p14="http://schemas.microsoft.com/office/powerpoint/2010/main" val="3344575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91F94B-32CB-4D9E-834D-3D16D81EAA9D}"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F3145-0AF8-4355-B41D-EEFAD8799D4B}" type="slidenum">
              <a:rPr lang="en-US" smtClean="0"/>
              <a:t>‹#›</a:t>
            </a:fld>
            <a:endParaRPr lang="en-US"/>
          </a:p>
        </p:txBody>
      </p:sp>
    </p:spTree>
    <p:extLst>
      <p:ext uri="{BB962C8B-B14F-4D97-AF65-F5344CB8AC3E}">
        <p14:creationId xmlns:p14="http://schemas.microsoft.com/office/powerpoint/2010/main" val="54232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91F94B-32CB-4D9E-834D-3D16D81EAA9D}"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F3145-0AF8-4355-B41D-EEFAD8799D4B}" type="slidenum">
              <a:rPr lang="en-US" smtClean="0"/>
              <a:t>‹#›</a:t>
            </a:fld>
            <a:endParaRPr lang="en-US"/>
          </a:p>
        </p:txBody>
      </p:sp>
    </p:spTree>
    <p:extLst>
      <p:ext uri="{BB962C8B-B14F-4D97-AF65-F5344CB8AC3E}">
        <p14:creationId xmlns:p14="http://schemas.microsoft.com/office/powerpoint/2010/main" val="2873949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91F94B-32CB-4D9E-834D-3D16D81EAA9D}"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F3145-0AF8-4355-B41D-EEFAD8799D4B}" type="slidenum">
              <a:rPr lang="en-US" smtClean="0"/>
              <a:t>‹#›</a:t>
            </a:fld>
            <a:endParaRPr lang="en-US"/>
          </a:p>
        </p:txBody>
      </p:sp>
    </p:spTree>
    <p:extLst>
      <p:ext uri="{BB962C8B-B14F-4D97-AF65-F5344CB8AC3E}">
        <p14:creationId xmlns:p14="http://schemas.microsoft.com/office/powerpoint/2010/main" val="2433940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91F94B-32CB-4D9E-834D-3D16D81EAA9D}"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F3145-0AF8-4355-B41D-EEFAD8799D4B}" type="slidenum">
              <a:rPr lang="en-US" smtClean="0"/>
              <a:t>‹#›</a:t>
            </a:fld>
            <a:endParaRPr lang="en-US"/>
          </a:p>
        </p:txBody>
      </p:sp>
    </p:spTree>
    <p:extLst>
      <p:ext uri="{BB962C8B-B14F-4D97-AF65-F5344CB8AC3E}">
        <p14:creationId xmlns:p14="http://schemas.microsoft.com/office/powerpoint/2010/main" val="137142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91F94B-32CB-4D9E-834D-3D16D81EAA9D}" type="datetimeFigureOut">
              <a:rPr lang="en-US" smtClean="0"/>
              <a:t>02-May-20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F3145-0AF8-4355-B41D-EEFAD8799D4B}" type="slidenum">
              <a:rPr lang="en-US" smtClean="0"/>
              <a:t>‹#›</a:t>
            </a:fld>
            <a:endParaRPr lang="en-US"/>
          </a:p>
        </p:txBody>
      </p:sp>
    </p:spTree>
    <p:extLst>
      <p:ext uri="{BB962C8B-B14F-4D97-AF65-F5344CB8AC3E}">
        <p14:creationId xmlns:p14="http://schemas.microsoft.com/office/powerpoint/2010/main" val="1621018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91F94B-32CB-4D9E-834D-3D16D81EAA9D}" type="datetimeFigureOut">
              <a:rPr lang="en-US" smtClean="0"/>
              <a:t>02-May-20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1F3145-0AF8-4355-B41D-EEFAD8799D4B}" type="slidenum">
              <a:rPr lang="en-US" smtClean="0"/>
              <a:t>‹#›</a:t>
            </a:fld>
            <a:endParaRPr lang="en-US"/>
          </a:p>
        </p:txBody>
      </p:sp>
    </p:spTree>
    <p:extLst>
      <p:ext uri="{BB962C8B-B14F-4D97-AF65-F5344CB8AC3E}">
        <p14:creationId xmlns:p14="http://schemas.microsoft.com/office/powerpoint/2010/main" val="2107707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91F94B-32CB-4D9E-834D-3D16D81EAA9D}" type="datetimeFigureOut">
              <a:rPr lang="en-US" smtClean="0"/>
              <a:t>02-May-20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1F3145-0AF8-4355-B41D-EEFAD8799D4B}" type="slidenum">
              <a:rPr lang="en-US" smtClean="0"/>
              <a:t>‹#›</a:t>
            </a:fld>
            <a:endParaRPr lang="en-US"/>
          </a:p>
        </p:txBody>
      </p:sp>
    </p:spTree>
    <p:extLst>
      <p:ext uri="{BB962C8B-B14F-4D97-AF65-F5344CB8AC3E}">
        <p14:creationId xmlns:p14="http://schemas.microsoft.com/office/powerpoint/2010/main" val="1132492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91F94B-32CB-4D9E-834D-3D16D81EAA9D}" type="datetimeFigureOut">
              <a:rPr lang="en-US" smtClean="0"/>
              <a:t>02-May-20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1F3145-0AF8-4355-B41D-EEFAD8799D4B}" type="slidenum">
              <a:rPr lang="en-US" smtClean="0"/>
              <a:t>‹#›</a:t>
            </a:fld>
            <a:endParaRPr lang="en-US"/>
          </a:p>
        </p:txBody>
      </p:sp>
    </p:spTree>
    <p:extLst>
      <p:ext uri="{BB962C8B-B14F-4D97-AF65-F5344CB8AC3E}">
        <p14:creationId xmlns:p14="http://schemas.microsoft.com/office/powerpoint/2010/main" val="2618369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91F94B-32CB-4D9E-834D-3D16D81EAA9D}" type="datetimeFigureOut">
              <a:rPr lang="en-US" smtClean="0"/>
              <a:t>02-May-20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F3145-0AF8-4355-B41D-EEFAD8799D4B}" type="slidenum">
              <a:rPr lang="en-US" smtClean="0"/>
              <a:t>‹#›</a:t>
            </a:fld>
            <a:endParaRPr lang="en-US"/>
          </a:p>
        </p:txBody>
      </p:sp>
    </p:spTree>
    <p:extLst>
      <p:ext uri="{BB962C8B-B14F-4D97-AF65-F5344CB8AC3E}">
        <p14:creationId xmlns:p14="http://schemas.microsoft.com/office/powerpoint/2010/main" val="707571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91F94B-32CB-4D9E-834D-3D16D81EAA9D}" type="datetimeFigureOut">
              <a:rPr lang="en-US" smtClean="0"/>
              <a:t>02-May-20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F3145-0AF8-4355-B41D-EEFAD8799D4B}" type="slidenum">
              <a:rPr lang="en-US" smtClean="0"/>
              <a:t>‹#›</a:t>
            </a:fld>
            <a:endParaRPr lang="en-US"/>
          </a:p>
        </p:txBody>
      </p:sp>
    </p:spTree>
    <p:extLst>
      <p:ext uri="{BB962C8B-B14F-4D97-AF65-F5344CB8AC3E}">
        <p14:creationId xmlns:p14="http://schemas.microsoft.com/office/powerpoint/2010/main" val="95592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91F94B-32CB-4D9E-834D-3D16D81EAA9D}" type="datetimeFigureOut">
              <a:rPr lang="en-US" smtClean="0"/>
              <a:t>02-May-20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F3145-0AF8-4355-B41D-EEFAD8799D4B}" type="slidenum">
              <a:rPr lang="en-US" smtClean="0"/>
              <a:t>‹#›</a:t>
            </a:fld>
            <a:endParaRPr lang="en-US"/>
          </a:p>
        </p:txBody>
      </p:sp>
    </p:spTree>
    <p:extLst>
      <p:ext uri="{BB962C8B-B14F-4D97-AF65-F5344CB8AC3E}">
        <p14:creationId xmlns:p14="http://schemas.microsoft.com/office/powerpoint/2010/main" val="1369002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hyperlink" Target="http://farmer.gov.in/imagedefault/ipm/IPM%20package%20for%20Sorghum.pdf"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57724"/>
            <a:ext cx="9906000" cy="6986528"/>
          </a:xfrm>
          <a:prstGeom prst="rect">
            <a:avLst/>
          </a:prstGeom>
          <a:noFill/>
          <a:effectLst/>
        </p:spPr>
        <p:txBody>
          <a:bodyPr wrap="square" rtlCol="0">
            <a:spAutoFit/>
          </a:bodyPr>
          <a:lstStyle/>
          <a:p>
            <a:pPr algn="ctr"/>
            <a:r>
              <a:rPr lang="en-US" sz="2800" b="1" dirty="0" smtClean="0">
                <a:solidFill>
                  <a:schemeClr val="tx1">
                    <a:lumMod val="50000"/>
                    <a:lumOff val="50000"/>
                  </a:schemeClr>
                </a:solidFill>
              </a:rPr>
              <a:t>ENTO-306</a:t>
            </a:r>
          </a:p>
          <a:p>
            <a:pPr algn="ctr"/>
            <a:endParaRPr lang="en-US" sz="2800" b="1" dirty="0" smtClean="0">
              <a:solidFill>
                <a:schemeClr val="tx1">
                  <a:lumMod val="50000"/>
                  <a:lumOff val="50000"/>
                </a:schemeClr>
              </a:solidFill>
            </a:endParaRPr>
          </a:p>
          <a:p>
            <a:pPr algn="ctr"/>
            <a:r>
              <a:rPr lang="en-US" sz="3200" b="1" cap="all" dirty="0" smtClean="0">
                <a:solidFill>
                  <a:schemeClr val="tx1">
                    <a:lumMod val="50000"/>
                    <a:lumOff val="50000"/>
                  </a:schemeClr>
                </a:solidFill>
              </a:rPr>
              <a:t>Agricultural pests and their management</a:t>
            </a:r>
          </a:p>
          <a:p>
            <a:pPr algn="ctr"/>
            <a:endParaRPr lang="en-US" sz="2800" b="1" cap="all" dirty="0" smtClean="0">
              <a:solidFill>
                <a:schemeClr val="tx1">
                  <a:lumMod val="50000"/>
                  <a:lumOff val="50000"/>
                </a:schemeClr>
              </a:solidFill>
            </a:endParaRPr>
          </a:p>
          <a:p>
            <a:pPr algn="ctr"/>
            <a:endParaRPr lang="en-US" sz="1400" b="1" cap="all" dirty="0" smtClean="0">
              <a:solidFill>
                <a:schemeClr val="tx1">
                  <a:lumMod val="50000"/>
                  <a:lumOff val="50000"/>
                </a:schemeClr>
              </a:solidFill>
            </a:endParaRPr>
          </a:p>
          <a:p>
            <a:pPr lvl="3">
              <a:lnSpc>
                <a:spcPct val="200000"/>
              </a:lnSpc>
              <a:buFont typeface="Arial" pitchFamily="34" charset="0"/>
              <a:buChar char="•"/>
            </a:pPr>
            <a:r>
              <a:rPr lang="en-US" sz="2800" b="1" cap="small" dirty="0" smtClean="0">
                <a:solidFill>
                  <a:schemeClr val="tx2"/>
                </a:solidFill>
              </a:rPr>
              <a:t> 	Identification of important agricultural pests </a:t>
            </a:r>
          </a:p>
          <a:p>
            <a:pPr lvl="3">
              <a:lnSpc>
                <a:spcPct val="200000"/>
              </a:lnSpc>
              <a:buFont typeface="Arial" pitchFamily="34" charset="0"/>
              <a:buChar char="•"/>
            </a:pPr>
            <a:r>
              <a:rPr lang="en-US" sz="2800" b="1" cap="small" dirty="0" smtClean="0">
                <a:solidFill>
                  <a:schemeClr val="tx2"/>
                </a:solidFill>
              </a:rPr>
              <a:t> 	Their mode of damages</a:t>
            </a:r>
          </a:p>
          <a:p>
            <a:pPr lvl="3">
              <a:lnSpc>
                <a:spcPct val="200000"/>
              </a:lnSpc>
              <a:buFont typeface="Arial" pitchFamily="34" charset="0"/>
              <a:buChar char="•"/>
            </a:pPr>
            <a:r>
              <a:rPr lang="en-US" sz="2800" b="1" cap="small" dirty="0" smtClean="0">
                <a:solidFill>
                  <a:schemeClr val="tx2"/>
                </a:solidFill>
              </a:rPr>
              <a:t> 	Control measures</a:t>
            </a:r>
            <a:endParaRPr lang="en-US" sz="2800" b="1" dirty="0" smtClean="0">
              <a:solidFill>
                <a:schemeClr val="tx1">
                  <a:lumMod val="50000"/>
                  <a:lumOff val="50000"/>
                </a:schemeClr>
              </a:solidFill>
            </a:endParaRPr>
          </a:p>
          <a:p>
            <a:pPr algn="r"/>
            <a:endParaRPr lang="en-US" sz="2800" b="1" dirty="0" smtClean="0">
              <a:solidFill>
                <a:schemeClr val="tx1">
                  <a:lumMod val="50000"/>
                  <a:lumOff val="50000"/>
                </a:schemeClr>
              </a:solidFill>
            </a:endParaRPr>
          </a:p>
          <a:p>
            <a:pPr algn="r"/>
            <a:endParaRPr lang="en-US" sz="2800" b="1" dirty="0" smtClean="0">
              <a:solidFill>
                <a:schemeClr val="tx1">
                  <a:lumMod val="50000"/>
                  <a:lumOff val="50000"/>
                </a:schemeClr>
              </a:solidFill>
            </a:endParaRPr>
          </a:p>
          <a:p>
            <a:r>
              <a:rPr lang="en-US" sz="2800" b="1" dirty="0" smtClean="0">
                <a:solidFill>
                  <a:schemeClr val="tx1">
                    <a:lumMod val="50000"/>
                    <a:lumOff val="50000"/>
                  </a:schemeClr>
                </a:solidFill>
              </a:rPr>
              <a:t>					</a:t>
            </a:r>
          </a:p>
          <a:p>
            <a:r>
              <a:rPr lang="en-US" sz="2800" b="1" dirty="0" smtClean="0">
                <a:solidFill>
                  <a:schemeClr val="tx1">
                    <a:lumMod val="50000"/>
                    <a:lumOff val="50000"/>
                  </a:schemeClr>
                </a:solidFill>
              </a:rPr>
              <a:t>			</a:t>
            </a:r>
            <a:r>
              <a:rPr lang="en-US" sz="2000" b="1" dirty="0" smtClean="0">
                <a:solidFill>
                  <a:schemeClr val="tx1">
                    <a:lumMod val="50000"/>
                    <a:lumOff val="50000"/>
                  </a:schemeClr>
                </a:solidFill>
              </a:rPr>
              <a:t>By: 	Dr. Muhammad Zeeshan Majeed	</a:t>
            </a:r>
          </a:p>
          <a:p>
            <a:pPr algn="ctr"/>
            <a:r>
              <a:rPr lang="en-US" sz="2800" b="1" dirty="0" smtClean="0">
                <a:solidFill>
                  <a:schemeClr val="tx1">
                    <a:lumMod val="50000"/>
                    <a:lumOff val="50000"/>
                  </a:schemeClr>
                </a:solidFill>
              </a:rPr>
              <a:t>	</a:t>
            </a:r>
            <a:endParaRPr lang="en-US" sz="2800" b="1" dirty="0">
              <a:solidFill>
                <a:schemeClr val="tx1">
                  <a:lumMod val="50000"/>
                  <a:lumOff val="50000"/>
                </a:schemeClr>
              </a:solidFill>
            </a:endParaRPr>
          </a:p>
        </p:txBody>
      </p:sp>
    </p:spTree>
    <p:extLst>
      <p:ext uri="{BB962C8B-B14F-4D97-AF65-F5344CB8AC3E}">
        <p14:creationId xmlns:p14="http://schemas.microsoft.com/office/powerpoint/2010/main" val="2449237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2" y="2514601"/>
            <a:ext cx="5730095" cy="584775"/>
          </a:xfrm>
          <a:prstGeom prst="rect">
            <a:avLst/>
          </a:prstGeom>
          <a:noFill/>
        </p:spPr>
        <p:txBody>
          <a:bodyPr wrap="none" rtlCol="0">
            <a:spAutoFit/>
          </a:bodyPr>
          <a:lstStyle/>
          <a:p>
            <a:r>
              <a:rPr lang="en-US" sz="3200" u="sng" dirty="0" smtClean="0"/>
              <a:t>Insect Pests </a:t>
            </a:r>
            <a:r>
              <a:rPr lang="en-US" sz="3200" dirty="0" smtClean="0"/>
              <a:t>of </a:t>
            </a:r>
            <a:r>
              <a:rPr lang="en-US" sz="3200" dirty="0" smtClean="0"/>
              <a:t>Wheat and Gram</a:t>
            </a:r>
            <a:endParaRPr lang="en-US" sz="3200" dirty="0" smtClean="0"/>
          </a:p>
        </p:txBody>
      </p:sp>
    </p:spTree>
    <p:extLst>
      <p:ext uri="{BB962C8B-B14F-4D97-AF65-F5344CB8AC3E}">
        <p14:creationId xmlns:p14="http://schemas.microsoft.com/office/powerpoint/2010/main" val="3767372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87868"/>
            <a:ext cx="8125615" cy="369332"/>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b="1" dirty="0" smtClean="0">
                <a:solidFill>
                  <a:schemeClr val="tx1">
                    <a:lumMod val="50000"/>
                    <a:lumOff val="50000"/>
                  </a:schemeClr>
                </a:solidFill>
              </a:rPr>
              <a:t>ENTO-306	Agricultural pests and their management		4(3-1)</a:t>
            </a:r>
            <a:endParaRPr lang="en-US" b="1" dirty="0">
              <a:solidFill>
                <a:schemeClr val="tx1">
                  <a:lumMod val="50000"/>
                  <a:lumOff val="50000"/>
                </a:schemeClr>
              </a:solidFill>
            </a:endParaRPr>
          </a:p>
        </p:txBody>
      </p:sp>
      <p:sp>
        <p:nvSpPr>
          <p:cNvPr id="3" name="TextBox 2"/>
          <p:cNvSpPr txBox="1"/>
          <p:nvPr/>
        </p:nvSpPr>
        <p:spPr>
          <a:xfrm>
            <a:off x="76200" y="609600"/>
            <a:ext cx="8868966"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Insect pests of Wheat	</a:t>
            </a:r>
            <a:r>
              <a:rPr lang="en-US" dirty="0" err="1" smtClean="0"/>
              <a:t>Wheat</a:t>
            </a:r>
            <a:r>
              <a:rPr lang="en-US" dirty="0" smtClean="0"/>
              <a:t> aphid (</a:t>
            </a:r>
            <a:r>
              <a:rPr lang="en-US" i="1" dirty="0" err="1" smtClean="0"/>
              <a:t>Schizaphis</a:t>
            </a:r>
            <a:r>
              <a:rPr lang="en-US" i="1" dirty="0" smtClean="0"/>
              <a:t> </a:t>
            </a:r>
            <a:r>
              <a:rPr lang="en-US" i="1" dirty="0" err="1" smtClean="0"/>
              <a:t>granarium</a:t>
            </a:r>
            <a:r>
              <a:rPr lang="en-US" dirty="0" smtClean="0"/>
              <a:t>: </a:t>
            </a:r>
            <a:r>
              <a:rPr lang="en-US" dirty="0" err="1" smtClean="0"/>
              <a:t>Aphididae</a:t>
            </a:r>
            <a:r>
              <a:rPr lang="en-US" dirty="0" smtClean="0"/>
              <a:t>: </a:t>
            </a:r>
            <a:r>
              <a:rPr lang="en-US" dirty="0" err="1" smtClean="0"/>
              <a:t>Homoptera</a:t>
            </a:r>
            <a:r>
              <a:rPr lang="en-US" dirty="0" smtClean="0"/>
              <a:t>)</a:t>
            </a:r>
            <a:endParaRPr lang="en-US" dirty="0"/>
          </a:p>
        </p:txBody>
      </p:sp>
      <p:sp>
        <p:nvSpPr>
          <p:cNvPr id="6" name="Rectangle 5"/>
          <p:cNvSpPr/>
          <p:nvPr/>
        </p:nvSpPr>
        <p:spPr>
          <a:xfrm>
            <a:off x="2819400" y="990600"/>
            <a:ext cx="7162800" cy="369332"/>
          </a:xfrm>
          <a:prstGeom prst="rect">
            <a:avLst/>
          </a:prstGeom>
        </p:spPr>
        <p:txBody>
          <a:bodyPr wrap="square">
            <a:spAutoFit/>
          </a:bodyPr>
          <a:lstStyle/>
          <a:p>
            <a:r>
              <a:rPr lang="en-US" b="1" i="1" dirty="0" smtClean="0"/>
              <a:t> </a:t>
            </a:r>
            <a:r>
              <a:rPr lang="en-US" b="1" i="1" dirty="0" err="1" smtClean="0"/>
              <a:t>Sitobion</a:t>
            </a:r>
            <a:r>
              <a:rPr lang="en-US" b="1" i="1" dirty="0" smtClean="0"/>
              <a:t> </a:t>
            </a:r>
            <a:r>
              <a:rPr lang="en-US" b="1" i="1" dirty="0" err="1" smtClean="0"/>
              <a:t>avenae</a:t>
            </a:r>
            <a:r>
              <a:rPr lang="en-US" b="1" i="1" dirty="0" smtClean="0"/>
              <a:t> / Aphis </a:t>
            </a:r>
            <a:r>
              <a:rPr lang="en-US" b="1" i="1" dirty="0" err="1" smtClean="0"/>
              <a:t>avenae</a:t>
            </a:r>
            <a:r>
              <a:rPr lang="en-US" b="1" i="1" dirty="0" smtClean="0"/>
              <a:t> / </a:t>
            </a:r>
            <a:r>
              <a:rPr lang="en-US" b="1" i="1" dirty="0" err="1" smtClean="0"/>
              <a:t>Macrosiphum</a:t>
            </a:r>
            <a:r>
              <a:rPr lang="en-US" b="1" i="1" dirty="0" smtClean="0"/>
              <a:t> </a:t>
            </a:r>
            <a:r>
              <a:rPr lang="en-US" b="1" i="1" dirty="0" err="1" smtClean="0"/>
              <a:t>granarium</a:t>
            </a:r>
            <a:endParaRPr lang="en-US" b="1" i="1" dirty="0"/>
          </a:p>
        </p:txBody>
      </p:sp>
      <p:pic>
        <p:nvPicPr>
          <p:cNvPr id="66562" name="Picture 2" descr="http://insectphotos.uark.edu/smallgrain/aphids%20in%20wheat%202.jpg"/>
          <p:cNvPicPr>
            <a:picLocks noChangeAspect="1" noChangeArrowheads="1"/>
          </p:cNvPicPr>
          <p:nvPr/>
        </p:nvPicPr>
        <p:blipFill>
          <a:blip r:embed="rId3" cstate="print"/>
          <a:srcRect/>
          <a:stretch>
            <a:fillRect/>
          </a:stretch>
        </p:blipFill>
        <p:spPr bwMode="auto">
          <a:xfrm>
            <a:off x="2971800" y="1257300"/>
            <a:ext cx="7924800" cy="5943600"/>
          </a:xfrm>
          <a:prstGeom prst="rect">
            <a:avLst/>
          </a:prstGeom>
          <a:ln>
            <a:noFill/>
          </a:ln>
          <a:effectLst>
            <a:softEdge rad="112500"/>
          </a:effectLst>
        </p:spPr>
      </p:pic>
      <p:pic>
        <p:nvPicPr>
          <p:cNvPr id="8" name="Picture 8" descr="http://www.hightechlandscapes.com/blog/wp-content/uploads/2012/03/aphid.jpeg"/>
          <p:cNvPicPr>
            <a:picLocks noChangeAspect="1" noChangeArrowheads="1"/>
          </p:cNvPicPr>
          <p:nvPr/>
        </p:nvPicPr>
        <p:blipFill>
          <a:blip r:embed="rId4" cstate="print"/>
          <a:srcRect/>
          <a:stretch>
            <a:fillRect/>
          </a:stretch>
        </p:blipFill>
        <p:spPr bwMode="auto">
          <a:xfrm>
            <a:off x="1" y="2667000"/>
            <a:ext cx="4846320" cy="3505200"/>
          </a:xfrm>
          <a:prstGeom prst="rect">
            <a:avLst/>
          </a:prstGeom>
          <a:ln>
            <a:noFill/>
          </a:ln>
          <a:effectLst>
            <a:softEdge rad="112500"/>
          </a:effectLst>
        </p:spPr>
      </p:pic>
    </p:spTree>
    <p:extLst>
      <p:ext uri="{BB962C8B-B14F-4D97-AF65-F5344CB8AC3E}">
        <p14:creationId xmlns:p14="http://schemas.microsoft.com/office/powerpoint/2010/main" val="3188834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87868"/>
            <a:ext cx="8125615" cy="369332"/>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b="1" dirty="0" smtClean="0">
                <a:solidFill>
                  <a:schemeClr val="tx1">
                    <a:lumMod val="50000"/>
                    <a:lumOff val="50000"/>
                  </a:schemeClr>
                </a:solidFill>
              </a:rPr>
              <a:t>ENTO-306	Agricultural pests and their management		4(3-1)</a:t>
            </a:r>
            <a:endParaRPr lang="en-US" b="1" dirty="0">
              <a:solidFill>
                <a:schemeClr val="tx1">
                  <a:lumMod val="50000"/>
                  <a:lumOff val="50000"/>
                </a:schemeClr>
              </a:solidFill>
            </a:endParaRPr>
          </a:p>
        </p:txBody>
      </p:sp>
      <p:sp>
        <p:nvSpPr>
          <p:cNvPr id="3" name="TextBox 2"/>
          <p:cNvSpPr txBox="1"/>
          <p:nvPr/>
        </p:nvSpPr>
        <p:spPr>
          <a:xfrm>
            <a:off x="304800" y="609600"/>
            <a:ext cx="8272393"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Insect pests of Wheat	Wheat shoot fly (</a:t>
            </a:r>
            <a:r>
              <a:rPr lang="en-US" i="1" dirty="0" err="1" smtClean="0"/>
              <a:t>Atherigona</a:t>
            </a:r>
            <a:r>
              <a:rPr lang="en-US" i="1" dirty="0" smtClean="0"/>
              <a:t> </a:t>
            </a:r>
            <a:r>
              <a:rPr lang="en-US" i="1" dirty="0" err="1" smtClean="0"/>
              <a:t>soccata</a:t>
            </a:r>
            <a:r>
              <a:rPr lang="en-US" dirty="0" smtClean="0"/>
              <a:t>: </a:t>
            </a:r>
            <a:r>
              <a:rPr lang="en-US" dirty="0" err="1" smtClean="0"/>
              <a:t>Muscidae</a:t>
            </a:r>
            <a:r>
              <a:rPr lang="en-US" dirty="0" smtClean="0"/>
              <a:t>: </a:t>
            </a:r>
            <a:r>
              <a:rPr lang="en-US" dirty="0" err="1" smtClean="0"/>
              <a:t>Diptera</a:t>
            </a:r>
            <a:r>
              <a:rPr lang="en-US" dirty="0" smtClean="0"/>
              <a:t>)</a:t>
            </a:r>
          </a:p>
        </p:txBody>
      </p:sp>
      <p:pic>
        <p:nvPicPr>
          <p:cNvPr id="5" name="Picture 6" descr="http://www.infonet-biovision.org/res/res/files/1494.280x185.clip.jpeg"/>
          <p:cNvPicPr>
            <a:picLocks noChangeAspect="1" noChangeArrowheads="1"/>
          </p:cNvPicPr>
          <p:nvPr/>
        </p:nvPicPr>
        <p:blipFill>
          <a:blip r:embed="rId3" cstate="print"/>
          <a:srcRect/>
          <a:stretch>
            <a:fillRect/>
          </a:stretch>
        </p:blipFill>
        <p:spPr bwMode="auto">
          <a:xfrm>
            <a:off x="4191000" y="1143000"/>
            <a:ext cx="2203039" cy="1455580"/>
          </a:xfrm>
          <a:prstGeom prst="rect">
            <a:avLst/>
          </a:prstGeom>
          <a:ln>
            <a:noFill/>
          </a:ln>
          <a:effectLst>
            <a:softEdge rad="112500"/>
          </a:effectLst>
        </p:spPr>
      </p:pic>
      <p:sp>
        <p:nvSpPr>
          <p:cNvPr id="6" name="TextBox 5">
            <a:hlinkClick r:id="" action="ppaction://noaction"/>
          </p:cNvPr>
          <p:cNvSpPr txBox="1"/>
          <p:nvPr/>
        </p:nvSpPr>
        <p:spPr>
          <a:xfrm>
            <a:off x="7315200" y="2971800"/>
            <a:ext cx="1295400" cy="369332"/>
          </a:xfrm>
          <a:prstGeom prst="rect">
            <a:avLst/>
          </a:prstGeom>
          <a:noFill/>
        </p:spPr>
        <p:txBody>
          <a:bodyPr wrap="square" rtlCol="0">
            <a:spAutoFit/>
          </a:bodyPr>
          <a:lstStyle/>
          <a:p>
            <a:r>
              <a:rPr lang="en-US" dirty="0" smtClean="0"/>
              <a:t>s</a:t>
            </a:r>
            <a:endParaRPr lang="en-US" dirty="0"/>
          </a:p>
        </p:txBody>
      </p:sp>
      <p:grpSp>
        <p:nvGrpSpPr>
          <p:cNvPr id="10" name="Group 9"/>
          <p:cNvGrpSpPr/>
          <p:nvPr/>
        </p:nvGrpSpPr>
        <p:grpSpPr>
          <a:xfrm>
            <a:off x="1219200" y="2816423"/>
            <a:ext cx="7733780" cy="4041577"/>
            <a:chOff x="1410220" y="2438400"/>
            <a:chExt cx="7733780" cy="4041577"/>
          </a:xfrm>
        </p:grpSpPr>
        <p:pic>
          <p:nvPicPr>
            <p:cNvPr id="65538" name="Picture 2" descr="http://www.takingroots.in/sites/default/files/Sorghum_Shoot_Fly_02.jpg"/>
            <p:cNvPicPr>
              <a:picLocks noChangeAspect="1" noChangeArrowheads="1"/>
            </p:cNvPicPr>
            <p:nvPr/>
          </p:nvPicPr>
          <p:blipFill>
            <a:blip r:embed="rId4" cstate="print"/>
            <a:srcRect/>
            <a:stretch>
              <a:fillRect/>
            </a:stretch>
          </p:blipFill>
          <p:spPr bwMode="auto">
            <a:xfrm>
              <a:off x="1410220" y="2438400"/>
              <a:ext cx="7733780" cy="4038600"/>
            </a:xfrm>
            <a:prstGeom prst="rect">
              <a:avLst/>
            </a:prstGeom>
            <a:noFill/>
          </p:spPr>
        </p:pic>
        <p:sp>
          <p:nvSpPr>
            <p:cNvPr id="9" name="Rectangle 8"/>
            <p:cNvSpPr/>
            <p:nvPr/>
          </p:nvSpPr>
          <p:spPr>
            <a:xfrm>
              <a:off x="5029200" y="6172200"/>
              <a:ext cx="1134093" cy="307777"/>
            </a:xfrm>
            <a:prstGeom prst="rect">
              <a:avLst/>
            </a:prstGeom>
          </p:spPr>
          <p:txBody>
            <a:bodyPr wrap="none">
              <a:spAutoFit/>
            </a:bodyPr>
            <a:lstStyle/>
            <a:p>
              <a:r>
                <a:rPr lang="en-US" sz="1400" dirty="0" smtClean="0">
                  <a:hlinkClick r:id="rId5"/>
                </a:rPr>
                <a:t>farmer.gov.in</a:t>
              </a:r>
              <a:endParaRPr lang="en-US" sz="1400" dirty="0"/>
            </a:p>
          </p:txBody>
        </p:sp>
      </p:grpSp>
      <p:pic>
        <p:nvPicPr>
          <p:cNvPr id="11" name="Picture 2" descr="http://2.bp.blogspot.com/-W-jx_gbLfu0/TcdnEIuAFcI/AAAAAAAAAEQ/0myiWHFsTC0/s320/Shoot%2Bfly%2B3.jpg"/>
          <p:cNvPicPr>
            <a:picLocks noChangeAspect="1" noChangeArrowheads="1"/>
          </p:cNvPicPr>
          <p:nvPr/>
        </p:nvPicPr>
        <p:blipFill>
          <a:blip r:embed="rId6" cstate="print">
            <a:lum bright="10000"/>
          </a:blip>
          <a:srcRect/>
          <a:stretch>
            <a:fillRect/>
          </a:stretch>
        </p:blipFill>
        <p:spPr bwMode="auto">
          <a:xfrm>
            <a:off x="228601" y="1143000"/>
            <a:ext cx="1828799" cy="2352841"/>
          </a:xfrm>
          <a:prstGeom prst="rect">
            <a:avLst/>
          </a:prstGeom>
          <a:ln>
            <a:noFill/>
          </a:ln>
          <a:effectLst>
            <a:softEdge rad="112500"/>
          </a:effectLst>
        </p:spPr>
      </p:pic>
    </p:spTree>
    <p:extLst>
      <p:ext uri="{BB962C8B-B14F-4D97-AF65-F5344CB8AC3E}">
        <p14:creationId xmlns:p14="http://schemas.microsoft.com/office/powerpoint/2010/main" val="1509226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80" name="Picture 12" descr="http://www.latvijasdaba.lv/content/taurini/agrotis-segetum-denis-schiffermuller-1775-C.jpg"/>
          <p:cNvPicPr>
            <a:picLocks noChangeAspect="1" noChangeArrowheads="1"/>
          </p:cNvPicPr>
          <p:nvPr/>
        </p:nvPicPr>
        <p:blipFill>
          <a:blip r:embed="rId3" cstate="print"/>
          <a:srcRect/>
          <a:stretch>
            <a:fillRect/>
          </a:stretch>
        </p:blipFill>
        <p:spPr bwMode="auto">
          <a:xfrm>
            <a:off x="5410199" y="0"/>
            <a:ext cx="3733801" cy="2667000"/>
          </a:xfrm>
          <a:prstGeom prst="rect">
            <a:avLst/>
          </a:prstGeom>
          <a:noFill/>
        </p:spPr>
      </p:pic>
      <p:sp>
        <p:nvSpPr>
          <p:cNvPr id="3" name="TextBox 2"/>
          <p:cNvSpPr txBox="1"/>
          <p:nvPr/>
        </p:nvSpPr>
        <p:spPr>
          <a:xfrm>
            <a:off x="-76200" y="304800"/>
            <a:ext cx="5636158"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Gram cutworm( </a:t>
            </a:r>
            <a:r>
              <a:rPr lang="en-US" i="1" dirty="0" err="1" smtClean="0"/>
              <a:t>Agrotis</a:t>
            </a:r>
            <a:r>
              <a:rPr lang="en-US" i="1" dirty="0" smtClean="0"/>
              <a:t> segetum </a:t>
            </a:r>
            <a:r>
              <a:rPr lang="en-US" dirty="0" smtClean="0"/>
              <a:t>:</a:t>
            </a:r>
            <a:r>
              <a:rPr lang="en-US" i="1" dirty="0" smtClean="0"/>
              <a:t>Noctuidae</a:t>
            </a:r>
            <a:r>
              <a:rPr lang="en-US" dirty="0" smtClean="0"/>
              <a:t>, Lepidoptera)</a:t>
            </a:r>
            <a:endParaRPr lang="en-US" dirty="0"/>
          </a:p>
        </p:txBody>
      </p:sp>
      <p:sp>
        <p:nvSpPr>
          <p:cNvPr id="9" name="TextBox 8"/>
          <p:cNvSpPr txBox="1"/>
          <p:nvPr/>
        </p:nvSpPr>
        <p:spPr>
          <a:xfrm>
            <a:off x="0" y="0"/>
            <a:ext cx="5334000" cy="646331"/>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b="1" dirty="0" smtClean="0">
                <a:solidFill>
                  <a:schemeClr val="tx1">
                    <a:lumMod val="50000"/>
                    <a:lumOff val="50000"/>
                  </a:schemeClr>
                </a:solidFill>
              </a:rPr>
              <a:t>ENTO-306	Vegetable Insect Pests		 </a:t>
            </a:r>
            <a:endParaRPr lang="en-US" b="1" dirty="0">
              <a:solidFill>
                <a:schemeClr val="tx1">
                  <a:lumMod val="50000"/>
                  <a:lumOff val="50000"/>
                </a:schemeClr>
              </a:solidFill>
            </a:endParaRPr>
          </a:p>
        </p:txBody>
      </p:sp>
      <p:sp>
        <p:nvSpPr>
          <p:cNvPr id="10" name="TextBox 9"/>
          <p:cNvSpPr txBox="1"/>
          <p:nvPr/>
        </p:nvSpPr>
        <p:spPr>
          <a:xfrm>
            <a:off x="0" y="2667000"/>
            <a:ext cx="4953000" cy="1600438"/>
          </a:xfrm>
          <a:prstGeom prst="rect">
            <a:avLst/>
          </a:prstGeom>
          <a:noFill/>
        </p:spPr>
        <p:txBody>
          <a:bodyPr wrap="square" rtlCol="0">
            <a:spAutoFit/>
          </a:bodyPr>
          <a:lstStyle/>
          <a:p>
            <a:r>
              <a:rPr lang="en-US" sz="1400" b="1" dirty="0" smtClean="0"/>
              <a:t>Life history:</a:t>
            </a:r>
          </a:p>
          <a:p>
            <a:r>
              <a:rPr lang="en-US" sz="1400" dirty="0" smtClean="0"/>
              <a:t>Life cycle: 2-3 months</a:t>
            </a:r>
          </a:p>
          <a:p>
            <a:r>
              <a:rPr lang="en-US" sz="1400" dirty="0" smtClean="0"/>
              <a:t>Egg: hatching: 3-7 days</a:t>
            </a:r>
          </a:p>
          <a:p>
            <a:r>
              <a:rPr lang="en-US" sz="1400" dirty="0" smtClean="0"/>
              <a:t>Adult: 1.5 – 2 weeks</a:t>
            </a:r>
          </a:p>
          <a:p>
            <a:r>
              <a:rPr lang="en-US" sz="1400" dirty="0" smtClean="0"/>
              <a:t>Larva: 1 – 1.5 months</a:t>
            </a:r>
          </a:p>
          <a:p>
            <a:r>
              <a:rPr lang="en-US" sz="1400" dirty="0" smtClean="0"/>
              <a:t>Pupa: 2 – 3 weeks</a:t>
            </a:r>
          </a:p>
          <a:p>
            <a:r>
              <a:rPr lang="en-US" sz="1400" dirty="0" smtClean="0"/>
              <a:t>No. of generations per annum: 1 – 2 </a:t>
            </a:r>
          </a:p>
        </p:txBody>
      </p:sp>
      <p:sp>
        <p:nvSpPr>
          <p:cNvPr id="11" name="Rectangle 10"/>
          <p:cNvSpPr/>
          <p:nvPr/>
        </p:nvSpPr>
        <p:spPr>
          <a:xfrm>
            <a:off x="0" y="1219200"/>
            <a:ext cx="6248400" cy="1600438"/>
          </a:xfrm>
          <a:prstGeom prst="rect">
            <a:avLst/>
          </a:prstGeom>
        </p:spPr>
        <p:txBody>
          <a:bodyPr wrap="square">
            <a:spAutoFit/>
          </a:bodyPr>
          <a:lstStyle/>
          <a:p>
            <a:pPr algn="just"/>
            <a:r>
              <a:rPr lang="en-US" sz="1400" b="1" dirty="0" smtClean="0"/>
              <a:t>Identification</a:t>
            </a:r>
            <a:endParaRPr lang="en-US" sz="1400" dirty="0" smtClean="0"/>
          </a:p>
          <a:p>
            <a:pPr algn="just"/>
            <a:r>
              <a:rPr lang="en-US" sz="1400" dirty="0" smtClean="0"/>
              <a:t>Adult: Grayish brown (20 mm body length / wingspan 50 mm)</a:t>
            </a:r>
          </a:p>
          <a:p>
            <a:pPr algn="just"/>
            <a:r>
              <a:rPr lang="en-US" sz="1400" dirty="0" smtClean="0"/>
              <a:t>Eggs: Creamy white, dome-shaped eggs (laid in clusters of about 15-30 eggs)</a:t>
            </a:r>
          </a:p>
          <a:p>
            <a:pPr algn="just"/>
            <a:r>
              <a:rPr lang="en-US" sz="1400" dirty="0" smtClean="0"/>
              <a:t>           200-300 eggs per female</a:t>
            </a:r>
          </a:p>
          <a:p>
            <a:pPr algn="just"/>
            <a:r>
              <a:rPr lang="en-US" sz="1400" dirty="0" smtClean="0"/>
              <a:t>Larva: 1</a:t>
            </a:r>
            <a:r>
              <a:rPr lang="en-US" sz="1400" baseline="30000" dirty="0" smtClean="0"/>
              <a:t>st</a:t>
            </a:r>
            <a:r>
              <a:rPr lang="en-US" sz="1400" dirty="0" smtClean="0"/>
              <a:t> instar larva_1.5mm/full grown size_42 mm dark </a:t>
            </a:r>
          </a:p>
          <a:p>
            <a:pPr algn="just"/>
            <a:r>
              <a:rPr lang="en-US" sz="1400" dirty="0" smtClean="0"/>
              <a:t>            grey in color (6 larval instars)</a:t>
            </a:r>
          </a:p>
          <a:p>
            <a:pPr algn="just"/>
            <a:r>
              <a:rPr lang="en-US" sz="1400" dirty="0" smtClean="0"/>
              <a:t>Pupa: Reddish brown</a:t>
            </a:r>
          </a:p>
        </p:txBody>
      </p:sp>
      <p:sp>
        <p:nvSpPr>
          <p:cNvPr id="12" name="Rectangle 11"/>
          <p:cNvSpPr/>
          <p:nvPr/>
        </p:nvSpPr>
        <p:spPr>
          <a:xfrm>
            <a:off x="0" y="5688449"/>
            <a:ext cx="6629400" cy="1169551"/>
          </a:xfrm>
          <a:prstGeom prst="rect">
            <a:avLst/>
          </a:prstGeom>
        </p:spPr>
        <p:txBody>
          <a:bodyPr wrap="square">
            <a:spAutoFit/>
          </a:bodyPr>
          <a:lstStyle/>
          <a:p>
            <a:r>
              <a:rPr lang="en-US" sz="1400" b="1" dirty="0" smtClean="0"/>
              <a:t>Control:</a:t>
            </a:r>
          </a:p>
          <a:p>
            <a:pPr>
              <a:buFont typeface="Arial" pitchFamily="34" charset="0"/>
              <a:buChar char="•"/>
            </a:pPr>
            <a:r>
              <a:rPr lang="en-US" sz="1400" dirty="0" smtClean="0"/>
              <a:t> Deep soil ploughing/hoeing</a:t>
            </a:r>
          </a:p>
          <a:p>
            <a:pPr>
              <a:buFont typeface="Arial" pitchFamily="34" charset="0"/>
              <a:buChar char="•"/>
            </a:pPr>
            <a:r>
              <a:rPr lang="en-US" sz="1400" dirty="0" smtClean="0"/>
              <a:t> Egg collection and destruction</a:t>
            </a:r>
          </a:p>
          <a:p>
            <a:pPr>
              <a:buFont typeface="Arial" pitchFamily="34" charset="0"/>
              <a:buChar char="•"/>
            </a:pPr>
            <a:r>
              <a:rPr lang="en-US" sz="1400" dirty="0" smtClean="0"/>
              <a:t> Light traps / Organic baits / traps</a:t>
            </a:r>
          </a:p>
          <a:p>
            <a:pPr>
              <a:buFont typeface="Arial" pitchFamily="34" charset="0"/>
              <a:buChar char="•"/>
            </a:pPr>
            <a:r>
              <a:rPr lang="en-US" sz="1400" dirty="0" smtClean="0"/>
              <a:t> Chemical control (Chlorpyriphos, deltamethrin etc.)</a:t>
            </a:r>
          </a:p>
        </p:txBody>
      </p:sp>
      <p:sp>
        <p:nvSpPr>
          <p:cNvPr id="13" name="Rectangle 12"/>
          <p:cNvSpPr/>
          <p:nvPr/>
        </p:nvSpPr>
        <p:spPr>
          <a:xfrm>
            <a:off x="0" y="4114800"/>
            <a:ext cx="5715000" cy="1815882"/>
          </a:xfrm>
          <a:prstGeom prst="rect">
            <a:avLst/>
          </a:prstGeom>
        </p:spPr>
        <p:txBody>
          <a:bodyPr wrap="square">
            <a:spAutoFit/>
          </a:bodyPr>
          <a:lstStyle/>
          <a:p>
            <a:pPr algn="just"/>
            <a:r>
              <a:rPr lang="en-US" sz="1400" b="1" dirty="0" smtClean="0"/>
              <a:t>Damage:</a:t>
            </a:r>
          </a:p>
          <a:p>
            <a:pPr marL="342900" indent="-342900" algn="just">
              <a:buFont typeface="Arial" pitchFamily="34" charset="0"/>
              <a:buChar char="•"/>
            </a:pPr>
            <a:r>
              <a:rPr lang="en-US" sz="1400" dirty="0" smtClean="0"/>
              <a:t>Active period: November  to May</a:t>
            </a:r>
          </a:p>
          <a:p>
            <a:pPr marL="342900" indent="-342900" algn="just"/>
            <a:r>
              <a:rPr lang="en-US" sz="1400" dirty="0" smtClean="0"/>
              <a:t>	(maxi. Damage/infestation in December-February)</a:t>
            </a:r>
          </a:p>
          <a:p>
            <a:pPr marL="342900" indent="-342900" algn="just">
              <a:buFont typeface="Arial" pitchFamily="34" charset="0"/>
              <a:buChar char="•"/>
            </a:pPr>
            <a:r>
              <a:rPr lang="en-US" sz="1400" dirty="0" smtClean="0"/>
              <a:t>Inactive period: May – Nov. (migration to hilly areas)</a:t>
            </a:r>
          </a:p>
          <a:p>
            <a:pPr marL="342900" indent="-342900" algn="just">
              <a:buFont typeface="Arial" pitchFamily="34" charset="0"/>
              <a:buChar char="•"/>
            </a:pPr>
            <a:r>
              <a:rPr lang="en-US" sz="1400" dirty="0" smtClean="0"/>
              <a:t>Voracious feeding and cutting of roots and shoots </a:t>
            </a:r>
          </a:p>
          <a:p>
            <a:pPr marL="342900" indent="-342900" algn="just"/>
            <a:r>
              <a:rPr lang="en-US" sz="1400" dirty="0" smtClean="0"/>
              <a:t>         of tender plants during night</a:t>
            </a:r>
          </a:p>
          <a:p>
            <a:pPr marL="342900" indent="-342900" algn="just">
              <a:buFont typeface="Arial" pitchFamily="34" charset="0"/>
              <a:buChar char="•"/>
            </a:pPr>
            <a:r>
              <a:rPr lang="en-US" sz="1400" dirty="0" smtClean="0"/>
              <a:t>Cut-away seedlings in field indicate its attack.</a:t>
            </a:r>
          </a:p>
          <a:p>
            <a:pPr marL="342900" indent="-342900" algn="just">
              <a:buFont typeface="Arial" pitchFamily="34" charset="0"/>
              <a:buChar char="•"/>
            </a:pPr>
            <a:r>
              <a:rPr lang="en-US" sz="1400" dirty="0" smtClean="0"/>
              <a:t>30-80% damage to </a:t>
            </a:r>
            <a:r>
              <a:rPr lang="en-US" sz="1400" i="1" dirty="0" smtClean="0"/>
              <a:t>Rabi </a:t>
            </a:r>
            <a:r>
              <a:rPr lang="en-US" sz="1400" dirty="0" smtClean="0"/>
              <a:t>crops</a:t>
            </a:r>
          </a:p>
        </p:txBody>
      </p:sp>
      <p:sp>
        <p:nvSpPr>
          <p:cNvPr id="14" name="Rectangle 13"/>
          <p:cNvSpPr/>
          <p:nvPr/>
        </p:nvSpPr>
        <p:spPr>
          <a:xfrm>
            <a:off x="0" y="632936"/>
            <a:ext cx="5334000" cy="738664"/>
          </a:xfrm>
          <a:prstGeom prst="rect">
            <a:avLst/>
          </a:prstGeom>
        </p:spPr>
        <p:txBody>
          <a:bodyPr wrap="square">
            <a:spAutoFit/>
          </a:bodyPr>
          <a:lstStyle/>
          <a:p>
            <a:r>
              <a:rPr lang="en-US" sz="1400" b="1" dirty="0" smtClean="0"/>
              <a:t>Host plants</a:t>
            </a:r>
            <a:r>
              <a:rPr lang="en-US" sz="1400" dirty="0" smtClean="0"/>
              <a:t>: Major pest of gram crop.</a:t>
            </a:r>
          </a:p>
          <a:p>
            <a:r>
              <a:rPr lang="en-US" sz="1400" dirty="0" smtClean="0"/>
              <a:t>                       Also found infesting potato, cucurbits, wheat, mustard, 	maize and pulses (polyphagous insect)</a:t>
            </a:r>
            <a:endParaRPr lang="en-US" sz="1400" dirty="0"/>
          </a:p>
        </p:txBody>
      </p:sp>
      <p:pic>
        <p:nvPicPr>
          <p:cNvPr id="135174" name="Picture 6" descr="http://www.lepinet.fr/especes/photos_grandes/SEGETUM-P-20060810-1.jpg"/>
          <p:cNvPicPr>
            <a:picLocks noChangeAspect="1" noChangeArrowheads="1"/>
          </p:cNvPicPr>
          <p:nvPr/>
        </p:nvPicPr>
        <p:blipFill>
          <a:blip r:embed="rId4" cstate="print"/>
          <a:srcRect/>
          <a:stretch>
            <a:fillRect/>
          </a:stretch>
        </p:blipFill>
        <p:spPr bwMode="auto">
          <a:xfrm>
            <a:off x="5029029" y="3276600"/>
            <a:ext cx="2143296" cy="1608376"/>
          </a:xfrm>
          <a:prstGeom prst="rect">
            <a:avLst/>
          </a:prstGeom>
          <a:ln>
            <a:noFill/>
          </a:ln>
          <a:effectLst>
            <a:softEdge rad="112500"/>
          </a:effectLst>
        </p:spPr>
      </p:pic>
      <p:pic>
        <p:nvPicPr>
          <p:cNvPr id="135176" name="Picture 8" descr="http://upload.wikimedia.org/wikipedia/commons/d/d3/Agrotis.segetum.jpg"/>
          <p:cNvPicPr>
            <a:picLocks noChangeAspect="1" noChangeArrowheads="1"/>
          </p:cNvPicPr>
          <p:nvPr/>
        </p:nvPicPr>
        <p:blipFill>
          <a:blip r:embed="rId5" cstate="print"/>
          <a:srcRect/>
          <a:stretch>
            <a:fillRect/>
          </a:stretch>
        </p:blipFill>
        <p:spPr bwMode="auto">
          <a:xfrm rot="5400000">
            <a:off x="6565900" y="2425700"/>
            <a:ext cx="2946400" cy="2209800"/>
          </a:xfrm>
          <a:prstGeom prst="rect">
            <a:avLst/>
          </a:prstGeom>
          <a:ln>
            <a:noFill/>
          </a:ln>
          <a:effectLst>
            <a:softEdge rad="112500"/>
          </a:effectLst>
        </p:spPr>
      </p:pic>
      <p:pic>
        <p:nvPicPr>
          <p:cNvPr id="135182" name="Picture 14" descr="http://www.biolib.cz/IMG/GAL/BIG/130205.jpg"/>
          <p:cNvPicPr>
            <a:picLocks noChangeAspect="1" noChangeArrowheads="1"/>
          </p:cNvPicPr>
          <p:nvPr/>
        </p:nvPicPr>
        <p:blipFill>
          <a:blip r:embed="rId6" cstate="print"/>
          <a:srcRect/>
          <a:stretch>
            <a:fillRect/>
          </a:stretch>
        </p:blipFill>
        <p:spPr bwMode="auto">
          <a:xfrm>
            <a:off x="3992330" y="4800600"/>
            <a:ext cx="2682049" cy="2057400"/>
          </a:xfrm>
          <a:prstGeom prst="rect">
            <a:avLst/>
          </a:prstGeom>
          <a:ln>
            <a:noFill/>
          </a:ln>
          <a:effectLst>
            <a:softEdge rad="112500"/>
          </a:effectLst>
        </p:spPr>
      </p:pic>
      <p:pic>
        <p:nvPicPr>
          <p:cNvPr id="95234" name="Picture 2" descr="http://images.bugwood.org/images/768x512/5361045.jpg"/>
          <p:cNvPicPr>
            <a:picLocks noChangeAspect="1" noChangeArrowheads="1"/>
          </p:cNvPicPr>
          <p:nvPr/>
        </p:nvPicPr>
        <p:blipFill>
          <a:blip r:embed="rId7" cstate="print"/>
          <a:srcRect/>
          <a:stretch>
            <a:fillRect/>
          </a:stretch>
        </p:blipFill>
        <p:spPr bwMode="auto">
          <a:xfrm>
            <a:off x="6333359" y="4724400"/>
            <a:ext cx="2810641" cy="2133600"/>
          </a:xfrm>
          <a:prstGeom prst="rect">
            <a:avLst/>
          </a:prstGeom>
          <a:ln>
            <a:noFill/>
          </a:ln>
          <a:effectLst>
            <a:softEdge rad="112500"/>
          </a:effectLst>
        </p:spPr>
      </p:pic>
      <p:pic>
        <p:nvPicPr>
          <p:cNvPr id="95236" name="Picture 4" descr="http://www7.inra.fr/hyppz/IMAGES/7030561.jpg"/>
          <p:cNvPicPr>
            <a:picLocks noChangeAspect="1" noChangeArrowheads="1"/>
          </p:cNvPicPr>
          <p:nvPr/>
        </p:nvPicPr>
        <p:blipFill>
          <a:blip r:embed="rId8" cstate="print"/>
          <a:srcRect/>
          <a:stretch>
            <a:fillRect/>
          </a:stretch>
        </p:blipFill>
        <p:spPr bwMode="auto">
          <a:xfrm>
            <a:off x="3200400" y="2346494"/>
            <a:ext cx="1828800" cy="2326717"/>
          </a:xfrm>
          <a:prstGeom prst="rect">
            <a:avLst/>
          </a:prstGeom>
          <a:ln>
            <a:noFill/>
          </a:ln>
          <a:effectLst>
            <a:softEdge rad="112500"/>
          </a:effectLst>
        </p:spPr>
      </p:pic>
    </p:spTree>
    <p:extLst>
      <p:ext uri="{BB962C8B-B14F-4D97-AF65-F5344CB8AC3E}">
        <p14:creationId xmlns:p14="http://schemas.microsoft.com/office/powerpoint/2010/main" val="308855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518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517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517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518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52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52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lt;em&gt;Agrotis ipsilon&lt;/em&gt; (male). Noctuidae: Noctuinae. "/>
          <p:cNvPicPr>
            <a:picLocks noChangeAspect="1" noChangeArrowheads="1"/>
          </p:cNvPicPr>
          <p:nvPr/>
        </p:nvPicPr>
        <p:blipFill>
          <a:blip r:embed="rId3" cstate="print"/>
          <a:srcRect/>
          <a:stretch>
            <a:fillRect/>
          </a:stretch>
        </p:blipFill>
        <p:spPr bwMode="auto">
          <a:xfrm>
            <a:off x="304800" y="914400"/>
            <a:ext cx="4876800" cy="2869185"/>
          </a:xfrm>
          <a:prstGeom prst="rect">
            <a:avLst/>
          </a:prstGeom>
          <a:ln>
            <a:noFill/>
          </a:ln>
          <a:effectLst>
            <a:softEdge rad="112500"/>
          </a:effectLst>
        </p:spPr>
      </p:pic>
      <p:pic>
        <p:nvPicPr>
          <p:cNvPr id="7170" name="Picture 2" descr="Ipsilon Dart"/>
          <p:cNvPicPr>
            <a:picLocks noChangeAspect="1" noChangeArrowheads="1"/>
          </p:cNvPicPr>
          <p:nvPr/>
        </p:nvPicPr>
        <p:blipFill>
          <a:blip r:embed="rId4" cstate="print"/>
          <a:srcRect/>
          <a:stretch>
            <a:fillRect/>
          </a:stretch>
        </p:blipFill>
        <p:spPr bwMode="auto">
          <a:xfrm>
            <a:off x="5050049" y="1066800"/>
            <a:ext cx="4093951" cy="2764070"/>
          </a:xfrm>
          <a:prstGeom prst="rect">
            <a:avLst/>
          </a:prstGeom>
          <a:ln>
            <a:noFill/>
          </a:ln>
          <a:effectLst>
            <a:softEdge rad="112500"/>
          </a:effectLst>
        </p:spPr>
      </p:pic>
      <p:sp>
        <p:nvSpPr>
          <p:cNvPr id="9" name="TextBox 8"/>
          <p:cNvSpPr txBox="1"/>
          <p:nvPr/>
        </p:nvSpPr>
        <p:spPr>
          <a:xfrm>
            <a:off x="0" y="0"/>
            <a:ext cx="5334000" cy="646331"/>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b="1" dirty="0" smtClean="0">
                <a:solidFill>
                  <a:schemeClr val="tx1">
                    <a:lumMod val="50000"/>
                    <a:lumOff val="50000"/>
                  </a:schemeClr>
                </a:solidFill>
              </a:rPr>
              <a:t>ENTO-306	Vegetable Insect Pests		</a:t>
            </a:r>
            <a:endParaRPr lang="en-US" b="1" dirty="0">
              <a:solidFill>
                <a:schemeClr val="tx1">
                  <a:lumMod val="50000"/>
                  <a:lumOff val="50000"/>
                </a:schemeClr>
              </a:solidFill>
            </a:endParaRPr>
          </a:p>
        </p:txBody>
      </p:sp>
      <p:pic>
        <p:nvPicPr>
          <p:cNvPr id="141314" name="Picture 2" descr="http://www.infonet-biovision.org/res/res/files/308.300x200.jpeg"/>
          <p:cNvPicPr>
            <a:picLocks noChangeAspect="1" noChangeArrowheads="1"/>
          </p:cNvPicPr>
          <p:nvPr/>
        </p:nvPicPr>
        <p:blipFill>
          <a:blip r:embed="rId5" cstate="print"/>
          <a:srcRect/>
          <a:stretch>
            <a:fillRect/>
          </a:stretch>
        </p:blipFill>
        <p:spPr bwMode="auto">
          <a:xfrm>
            <a:off x="0" y="4953000"/>
            <a:ext cx="2314575" cy="1905000"/>
          </a:xfrm>
          <a:prstGeom prst="rect">
            <a:avLst/>
          </a:prstGeom>
          <a:ln>
            <a:noFill/>
          </a:ln>
          <a:effectLst>
            <a:softEdge rad="112500"/>
          </a:effectLst>
        </p:spPr>
      </p:pic>
      <p:pic>
        <p:nvPicPr>
          <p:cNvPr id="141318" name="Picture 6" descr="http://upload.wikimedia.org/wikipedia/commons/9/94/Agrotis_ipsilon,_aardrups.jpg"/>
          <p:cNvPicPr>
            <a:picLocks noChangeAspect="1" noChangeArrowheads="1"/>
          </p:cNvPicPr>
          <p:nvPr/>
        </p:nvPicPr>
        <p:blipFill>
          <a:blip r:embed="rId6" cstate="print"/>
          <a:srcRect/>
          <a:stretch>
            <a:fillRect/>
          </a:stretch>
        </p:blipFill>
        <p:spPr bwMode="auto">
          <a:xfrm>
            <a:off x="2133600" y="3886200"/>
            <a:ext cx="2483839" cy="2971800"/>
          </a:xfrm>
          <a:prstGeom prst="rect">
            <a:avLst/>
          </a:prstGeom>
          <a:ln>
            <a:noFill/>
          </a:ln>
          <a:effectLst>
            <a:softEdge rad="112500"/>
          </a:effectLst>
        </p:spPr>
      </p:pic>
      <p:pic>
        <p:nvPicPr>
          <p:cNvPr id="141322" name="Picture 10" descr="http://farm5.staticflickr.com/4063/4383708066_bfb2da9fb2.jpg"/>
          <p:cNvPicPr>
            <a:picLocks noChangeAspect="1" noChangeArrowheads="1"/>
          </p:cNvPicPr>
          <p:nvPr/>
        </p:nvPicPr>
        <p:blipFill>
          <a:blip r:embed="rId7" cstate="print"/>
          <a:srcRect/>
          <a:stretch>
            <a:fillRect/>
          </a:stretch>
        </p:blipFill>
        <p:spPr bwMode="auto">
          <a:xfrm>
            <a:off x="5762297" y="3351486"/>
            <a:ext cx="3352800" cy="3429387"/>
          </a:xfrm>
          <a:prstGeom prst="rect">
            <a:avLst/>
          </a:prstGeom>
          <a:ln>
            <a:noFill/>
          </a:ln>
          <a:effectLst>
            <a:softEdge rad="112500"/>
          </a:effectLst>
        </p:spPr>
      </p:pic>
      <p:sp>
        <p:nvSpPr>
          <p:cNvPr id="3" name="TextBox 2"/>
          <p:cNvSpPr txBox="1"/>
          <p:nvPr/>
        </p:nvSpPr>
        <p:spPr>
          <a:xfrm>
            <a:off x="762000" y="457200"/>
            <a:ext cx="6976590"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t>Greasy  / Black cutworm of gram ( </a:t>
            </a:r>
            <a:r>
              <a:rPr lang="en-US" i="1" dirty="0" err="1" smtClean="0"/>
              <a:t>Agrotis</a:t>
            </a:r>
            <a:r>
              <a:rPr lang="en-US" i="1" dirty="0" smtClean="0"/>
              <a:t> </a:t>
            </a:r>
            <a:r>
              <a:rPr lang="en-US" i="1" dirty="0" err="1" smtClean="0"/>
              <a:t>ipsilon</a:t>
            </a:r>
            <a:r>
              <a:rPr lang="en-US" dirty="0" smtClean="0"/>
              <a:t>:</a:t>
            </a:r>
            <a:r>
              <a:rPr lang="en-US" i="1" dirty="0" smtClean="0"/>
              <a:t> </a:t>
            </a:r>
            <a:r>
              <a:rPr lang="en-US" dirty="0" err="1" smtClean="0"/>
              <a:t>Notuidae</a:t>
            </a:r>
            <a:r>
              <a:rPr lang="en-US" dirty="0" smtClean="0"/>
              <a:t>, Lepidoptera)</a:t>
            </a:r>
            <a:endParaRPr lang="en-US" dirty="0"/>
          </a:p>
        </p:txBody>
      </p:sp>
    </p:spTree>
    <p:extLst>
      <p:ext uri="{BB962C8B-B14F-4D97-AF65-F5344CB8AC3E}">
        <p14:creationId xmlns:p14="http://schemas.microsoft.com/office/powerpoint/2010/main" val="130305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13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1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351</Words>
  <Application>Microsoft Office PowerPoint</Application>
  <PresentationFormat>On-screen Show (4:3)</PresentationFormat>
  <Paragraphs>68</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Hafiz Abdul Ghafoor</dc:creator>
  <cp:lastModifiedBy>Hafiz Abdul Ghafoor</cp:lastModifiedBy>
  <cp:revision>1</cp:revision>
  <dcterms:created xsi:type="dcterms:W3CDTF">2020-05-02T07:19:27Z</dcterms:created>
  <dcterms:modified xsi:type="dcterms:W3CDTF">2020-05-02T07:20:01Z</dcterms:modified>
</cp:coreProperties>
</file>