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0676A4C-D22D-4ADB-B68F-95057FDAB5AC}" type="datetimeFigureOut">
              <a:rPr lang="en-US" smtClean="0"/>
              <a:pPr/>
              <a:t>12/6/2020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02AB5F6-8896-443C-9213-5E7312AC2A7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676A4C-D22D-4ADB-B68F-95057FDAB5AC}" type="datetimeFigureOut">
              <a:rPr lang="en-US" smtClean="0"/>
              <a:pPr/>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0676A4C-D22D-4ADB-B68F-95057FDAB5AC}" type="datetimeFigureOut">
              <a:rPr lang="en-US" smtClean="0"/>
              <a:pPr/>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02AB5F6-8896-443C-9213-5E7312AC2A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76A4C-D22D-4ADB-B68F-95057FDAB5AC}" type="datetimeFigureOut">
              <a:rPr lang="en-US" smtClean="0"/>
              <a:pPr/>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0676A4C-D22D-4ADB-B68F-95057FDAB5AC}" type="datetimeFigureOut">
              <a:rPr lang="en-US" smtClean="0"/>
              <a:pPr/>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0676A4C-D22D-4ADB-B68F-95057FDAB5AC}" type="datetimeFigureOut">
              <a:rPr lang="en-US" smtClean="0"/>
              <a:pPr/>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676A4C-D22D-4ADB-B68F-95057FDAB5AC}" type="datetimeFigureOut">
              <a:rPr lang="en-US" smtClean="0"/>
              <a:pPr/>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0676A4C-D22D-4ADB-B68F-95057FDAB5AC}" type="datetimeFigureOut">
              <a:rPr lang="en-US" smtClean="0"/>
              <a:pPr/>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0676A4C-D22D-4ADB-B68F-95057FDAB5AC}" type="datetimeFigureOut">
              <a:rPr lang="en-US" smtClean="0"/>
              <a:pPr/>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AB5F6-8896-443C-9213-5E7312AC2A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0676A4C-D22D-4ADB-B68F-95057FDAB5AC}" type="datetimeFigureOut">
              <a:rPr lang="en-US" smtClean="0"/>
              <a:pPr/>
              <a:t>12/6/2020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02AB5F6-8896-443C-9213-5E7312AC2A7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Human Resource Management</a:t>
            </a:r>
            <a:endParaRPr lang="en-US" dirty="0"/>
          </a:p>
        </p:txBody>
      </p:sp>
      <p:sp>
        <p:nvSpPr>
          <p:cNvPr id="3" name="Subtitle 2"/>
          <p:cNvSpPr>
            <a:spLocks noGrp="1"/>
          </p:cNvSpPr>
          <p:nvPr>
            <p:ph type="subTitle" idx="1"/>
          </p:nvPr>
        </p:nvSpPr>
        <p:spPr/>
        <p:txBody>
          <a:bodyPr>
            <a:normAutofit/>
          </a:bodyPr>
          <a:lstStyle/>
          <a:p>
            <a:r>
              <a:rPr lang="en-US" dirty="0" smtClean="0"/>
              <a:t>By</a:t>
            </a:r>
          </a:p>
          <a:p>
            <a:r>
              <a:rPr lang="en-US" dirty="0" smtClean="0"/>
              <a:t>Rashid </a:t>
            </a:r>
            <a:r>
              <a:rPr lang="en-US" dirty="0" err="1" smtClean="0"/>
              <a:t>Naeem</a:t>
            </a:r>
            <a:r>
              <a:rPr lang="en-US" dirty="0" smtClean="0"/>
              <a:t> Khan</a:t>
            </a:r>
            <a:endParaRPr lang="en-US" sz="2000" dirty="0" smtClean="0"/>
          </a:p>
          <a:p>
            <a:endParaRPr lang="en-US" sz="2000" dirty="0"/>
          </a:p>
        </p:txBody>
      </p:sp>
    </p:spTree>
    <p:extLst>
      <p:ext uri="{BB962C8B-B14F-4D97-AF65-F5344CB8AC3E}">
        <p14:creationId xmlns:p14="http://schemas.microsoft.com/office/powerpoint/2010/main" xmlns="" val="1233899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fontScale="92500" lnSpcReduction="10000"/>
          </a:bodyPr>
          <a:lstStyle/>
          <a:p>
            <a:pPr algn="just"/>
            <a:r>
              <a:rPr lang="en-US" dirty="0" smtClean="0"/>
              <a:t>Guidelines for staff Recruitment:-</a:t>
            </a:r>
          </a:p>
          <a:p>
            <a:pPr lvl="1" algn="just"/>
            <a:r>
              <a:rPr lang="en-US" dirty="0" smtClean="0"/>
              <a:t>A job description that includes the various duties or job specifications and qualifications that the position requires should be prepared. </a:t>
            </a:r>
          </a:p>
          <a:p>
            <a:pPr lvl="1" algn="just"/>
            <a:r>
              <a:rPr lang="en-US" dirty="0" smtClean="0"/>
              <a:t>The job description should provide such details as the </a:t>
            </a:r>
            <a:r>
              <a:rPr lang="en-US" dirty="0" err="1" smtClean="0"/>
              <a:t>postion</a:t>
            </a:r>
            <a:r>
              <a:rPr lang="en-US" dirty="0" smtClean="0"/>
              <a:t> title, a list of specific duties involved, salary and benefits, and educational and experience requirements as well as starting and closing dates.</a:t>
            </a:r>
          </a:p>
          <a:p>
            <a:pPr lvl="1" algn="just"/>
            <a:r>
              <a:rPr lang="en-US" dirty="0" smtClean="0"/>
              <a:t>In addition, it is standard practice to declare that the employing organization or agency is an equal opportunity employer to invite the application of qualified women, minorities, and people with disabilities, and to stat that the organization complies with federal ad state laws prohibiting discrimination in employment.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fontScale="85000" lnSpcReduction="20000"/>
          </a:bodyPr>
          <a:lstStyle/>
          <a:p>
            <a:pPr algn="just"/>
            <a:r>
              <a:rPr lang="en-US" b="1" dirty="0" smtClean="0"/>
              <a:t>Guidelines for Selection:-</a:t>
            </a:r>
            <a:endParaRPr lang="en-US" dirty="0" smtClean="0"/>
          </a:p>
          <a:p>
            <a:pPr lvl="1" algn="just"/>
            <a:r>
              <a:rPr lang="en-US" b="1" dirty="0" smtClean="0"/>
              <a:t>Many organizations have a search or personnel committee as well as an affirmative action officer that recruits and interviews candidates for vacancies and </a:t>
            </a:r>
            <a:r>
              <a:rPr lang="en-US" b="1" dirty="0" err="1" smtClean="0"/>
              <a:t>maes</a:t>
            </a:r>
            <a:r>
              <a:rPr lang="en-US" b="1" dirty="0" smtClean="0"/>
              <a:t> recommendations to the management.</a:t>
            </a:r>
          </a:p>
          <a:p>
            <a:pPr lvl="1" algn="just"/>
            <a:r>
              <a:rPr lang="en-US" b="1" dirty="0" smtClean="0"/>
              <a:t>Guidelines for the selection of personnel follow:</a:t>
            </a:r>
          </a:p>
          <a:p>
            <a:pPr lvl="2" algn="just"/>
            <a:r>
              <a:rPr lang="en-US" b="1" dirty="0" smtClean="0"/>
              <a:t>During personal Interview:</a:t>
            </a:r>
          </a:p>
          <a:p>
            <a:pPr lvl="3" algn="just"/>
            <a:r>
              <a:rPr lang="en-US" b="1" dirty="0" smtClean="0"/>
              <a:t>It is important to assess the candidates personality, character, education, experience, demeanor under stress and other specific qualifications. </a:t>
            </a:r>
          </a:p>
          <a:p>
            <a:pPr lvl="3" algn="just"/>
            <a:r>
              <a:rPr lang="en-US" b="1" dirty="0" smtClean="0"/>
              <a:t>Ask questions might revolve around his or her interest in the position, qualifications, understanding of the employing organization, involvement in various professional activities, and background experience and education</a:t>
            </a:r>
          </a:p>
          <a:p>
            <a:pPr lvl="3" algn="just"/>
            <a:r>
              <a:rPr lang="en-US" b="1" dirty="0" smtClean="0"/>
              <a:t>The candidate philosophy, leadership and value judgments are also tested.</a:t>
            </a:r>
          </a:p>
          <a:p>
            <a:pPr lvl="3" algn="just"/>
            <a:r>
              <a:rPr lang="en-US" b="1" dirty="0" smtClean="0"/>
              <a:t>Some organizations require that the candidate make a presentation before faculty, staff and students. </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fontScale="85000" lnSpcReduction="20000"/>
          </a:bodyPr>
          <a:lstStyle/>
          <a:p>
            <a:pPr algn="just"/>
            <a:r>
              <a:rPr lang="en-US" dirty="0" smtClean="0"/>
              <a:t>Another consideration that should be discussed is contracts.</a:t>
            </a:r>
          </a:p>
          <a:p>
            <a:pPr algn="just"/>
            <a:r>
              <a:rPr lang="en-US" dirty="0" smtClean="0"/>
              <a:t>Contractual items such as salary and benefits, educational step level, length of employment, duties, tenure considerations, vacation time ad sick days, and other job details should be made very clear to the prospective employee.</a:t>
            </a:r>
          </a:p>
          <a:p>
            <a:pPr algn="just"/>
            <a:r>
              <a:rPr lang="en-US" dirty="0" smtClean="0"/>
              <a:t>These additional considerations could be the deciding factor that prompts and outstanding person to accept a position. </a:t>
            </a:r>
          </a:p>
          <a:p>
            <a:pPr algn="just"/>
            <a:r>
              <a:rPr lang="en-US" dirty="0" smtClean="0"/>
              <a:t>Such benefits as health insurance, retirement, sick leave, annual leave, staff development, and travel allowances are in important consideration in the minds of many prospective employees.</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lnSpcReduction="10000"/>
          </a:bodyPr>
          <a:lstStyle/>
          <a:p>
            <a:pPr algn="just"/>
            <a:r>
              <a:rPr lang="en-US" b="1" dirty="0" smtClean="0"/>
              <a:t>Orientation of New staff (Socialization):-</a:t>
            </a:r>
          </a:p>
          <a:p>
            <a:pPr lvl="1" algn="just"/>
            <a:r>
              <a:rPr lang="en-US" dirty="0" smtClean="0"/>
              <a:t>The new staff member needs considerable orientation and help I adjusting to a new position. </a:t>
            </a:r>
            <a:endParaRPr lang="en-US" dirty="0" smtClean="0"/>
          </a:p>
          <a:p>
            <a:pPr lvl="1" algn="just"/>
            <a:r>
              <a:rPr lang="en-US" dirty="0" smtClean="0"/>
              <a:t>On hiring a new staff member, management should provide guidance and assistance concerning housing, transportation, educational system, hospital and other items necessary to getting settled into the community.</a:t>
            </a:r>
          </a:p>
          <a:p>
            <a:pPr lvl="1" algn="just"/>
            <a:r>
              <a:rPr lang="en-US" dirty="0" smtClean="0"/>
              <a:t>The new member should know the person to whom he is responsible and should know the lines of communication within the organization and any protocol including due process and grievance procedure that must be observed.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fontScale="70000" lnSpcReduction="20000"/>
          </a:bodyPr>
          <a:lstStyle/>
          <a:p>
            <a:pPr algn="just"/>
            <a:r>
              <a:rPr lang="en-US" b="1" dirty="0" smtClean="0"/>
              <a:t>On job Training and Staff Development:-</a:t>
            </a:r>
          </a:p>
          <a:p>
            <a:pPr lvl="1" algn="just"/>
            <a:r>
              <a:rPr lang="en-US" dirty="0" smtClean="0"/>
              <a:t>It includes:</a:t>
            </a:r>
          </a:p>
          <a:p>
            <a:pPr lvl="2" algn="just"/>
            <a:r>
              <a:rPr lang="en-US" dirty="0" smtClean="0"/>
              <a:t>Conduct workshops for staff member in which new trends and development are examined.</a:t>
            </a:r>
          </a:p>
          <a:p>
            <a:pPr lvl="2" algn="just"/>
            <a:r>
              <a:rPr lang="en-US" dirty="0" smtClean="0"/>
              <a:t>Arranging program that will enhance faculty and staff development by inviting consultants and profession colleagues who are specialists in facilities, curriculum development, methods activities skills and computer techniques to meet with staff members and share new concepts and developments.</a:t>
            </a:r>
          </a:p>
          <a:p>
            <a:pPr lvl="2" algn="just"/>
            <a:r>
              <a:rPr lang="en-US" dirty="0" smtClean="0"/>
              <a:t>Developing a professional library with the latest books, journals and periodicals films and videos and making them readily accessible to staff members.</a:t>
            </a:r>
          </a:p>
          <a:p>
            <a:pPr lvl="2" algn="just"/>
            <a:r>
              <a:rPr lang="en-US" dirty="0" smtClean="0"/>
              <a:t>Devoting some staff meetings to discussions of new developments or issues like burnout, sexual harassment, or substance abuse.</a:t>
            </a:r>
          </a:p>
          <a:p>
            <a:pPr lvl="2" algn="just"/>
            <a:r>
              <a:rPr lang="en-US" dirty="0" smtClean="0"/>
              <a:t>Encouraging and subsidizing staff members attendance at professional meetings and conferences.</a:t>
            </a:r>
          </a:p>
          <a:p>
            <a:pPr lvl="2" algn="just"/>
            <a:r>
              <a:rPr lang="en-US" dirty="0" smtClean="0"/>
              <a:t>Using staff members with special talents to upgrade the knowledge and competence level of other staff members (Stress management, Relaxation, Creative thinking, cooperative learning, diversity training and team building)</a:t>
            </a:r>
          </a:p>
          <a:p>
            <a:pPr lvl="2" algn="just"/>
            <a:r>
              <a:rPr lang="en-US" dirty="0" smtClean="0"/>
              <a:t>Conducting research and experimentation with in the organizations own program </a:t>
            </a:r>
            <a:r>
              <a:rPr lang="en-US" dirty="0" err="1" smtClean="0"/>
              <a:t>dna</a:t>
            </a:r>
            <a:r>
              <a:rPr lang="en-US" dirty="0" smtClean="0"/>
              <a:t> linking in house information and research systems with local university information systems via fiber optics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a:t>
            </a:r>
            <a:endParaRPr lang="en-US" sz="2000" dirty="0"/>
          </a:p>
        </p:txBody>
      </p:sp>
      <p:sp>
        <p:nvSpPr>
          <p:cNvPr id="3" name="Content Placeholder 2"/>
          <p:cNvSpPr>
            <a:spLocks noGrp="1"/>
          </p:cNvSpPr>
          <p:nvPr>
            <p:ph idx="1"/>
          </p:nvPr>
        </p:nvSpPr>
        <p:spPr/>
        <p:txBody>
          <a:bodyPr>
            <a:normAutofit fontScale="92500" lnSpcReduction="10000"/>
          </a:bodyPr>
          <a:lstStyle/>
          <a:p>
            <a:pPr algn="just"/>
            <a:r>
              <a:rPr lang="en-US" dirty="0" smtClean="0"/>
              <a:t>Performance (General process of HRM)</a:t>
            </a:r>
          </a:p>
          <a:p>
            <a:pPr lvl="1" algn="just"/>
            <a:r>
              <a:rPr lang="en-US" dirty="0" smtClean="0"/>
              <a:t>Performance of employee is appeared by these point:</a:t>
            </a:r>
          </a:p>
          <a:p>
            <a:pPr lvl="2" algn="just"/>
            <a:r>
              <a:rPr lang="en-US" dirty="0" smtClean="0"/>
              <a:t>Staff must have the good experience of his work.</a:t>
            </a:r>
          </a:p>
          <a:p>
            <a:pPr lvl="2" algn="just"/>
            <a:r>
              <a:rPr lang="en-US" dirty="0" smtClean="0"/>
              <a:t>Staff should perform his duty very well.</a:t>
            </a:r>
          </a:p>
          <a:p>
            <a:pPr lvl="2" algn="just"/>
            <a:r>
              <a:rPr lang="en-US" dirty="0" smtClean="0"/>
              <a:t>Staff should have ability to used and control all equipment and related machinery on specific job for which he appointed.</a:t>
            </a:r>
          </a:p>
          <a:p>
            <a:pPr lvl="2" algn="just"/>
            <a:r>
              <a:rPr lang="en-US" dirty="0" smtClean="0"/>
              <a:t>Staff should have to give full attention towards the work and at the time of work he must be free any mental and physical stress. </a:t>
            </a:r>
          </a:p>
          <a:p>
            <a:pPr algn="just"/>
            <a:r>
              <a:rPr lang="en-US" dirty="0" smtClean="0"/>
              <a:t>Promotion </a:t>
            </a:r>
            <a:r>
              <a:rPr lang="en-US" dirty="0" smtClean="0"/>
              <a:t>(General process of HRM</a:t>
            </a:r>
            <a:r>
              <a:rPr lang="en-US" dirty="0" smtClean="0"/>
              <a:t>)</a:t>
            </a:r>
          </a:p>
          <a:p>
            <a:pPr lvl="1" algn="just"/>
            <a:r>
              <a:rPr lang="en-US" dirty="0" smtClean="0"/>
              <a:t>Every organization has its own policies to promote his staff according to organizational rules.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Supervison</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dirty="0" smtClean="0"/>
              <a:t>Supervision is the managerial function concerned with overseeing, assisting, and assessing the empowerment of the instantiation within each personnel function. </a:t>
            </a:r>
          </a:p>
          <a:p>
            <a:pPr algn="just"/>
            <a:r>
              <a:rPr lang="en-US" dirty="0" smtClean="0"/>
              <a:t>The supervisor should act to improve the ability of teachers, coaches, or other personnel to complete their assigned duties,.</a:t>
            </a:r>
          </a:p>
          <a:p>
            <a:pPr algn="just"/>
            <a:r>
              <a:rPr lang="en-US" dirty="0" smtClean="0"/>
              <a:t>Supervisors must recognize each individual staff member and the contribution he or she makes to the organization, see that staff members are assigned to tasks, in line with their abilities:</a:t>
            </a:r>
          </a:p>
          <a:p>
            <a:pPr lvl="1" algn="just"/>
            <a:r>
              <a:rPr lang="en-US" dirty="0" smtClean="0"/>
              <a:t> be wiling to delegate responsibility, </a:t>
            </a:r>
          </a:p>
          <a:p>
            <a:pPr lvl="1" algn="just"/>
            <a:r>
              <a:rPr lang="en-US" dirty="0" smtClean="0"/>
              <a:t>establish high yet attainable standards, </a:t>
            </a:r>
          </a:p>
          <a:p>
            <a:pPr lvl="1" algn="just"/>
            <a:r>
              <a:rPr lang="en-US" dirty="0" smtClean="0"/>
              <a:t>provide a compete analysis of each position in the organization </a:t>
            </a:r>
          </a:p>
          <a:p>
            <a:pPr lvl="1" algn="just"/>
            <a:r>
              <a:rPr lang="en-US" dirty="0" smtClean="0"/>
              <a:t>establish accountability for staff members and help each </a:t>
            </a:r>
          </a:p>
          <a:p>
            <a:pPr lvl="1" algn="just"/>
            <a:r>
              <a:rPr lang="en-US" dirty="0" smtClean="0"/>
              <a:t>member feel a sense of accomplishment.</a:t>
            </a:r>
          </a:p>
          <a:p>
            <a:pPr algn="just"/>
            <a:r>
              <a:rPr lang="en-US" dirty="0" smtClean="0"/>
              <a:t>Supervision will be effective </a:t>
            </a:r>
            <a:r>
              <a:rPr lang="en-US" smtClean="0"/>
              <a:t>if sound </a:t>
            </a:r>
            <a:r>
              <a:rPr lang="en-US" dirty="0" smtClean="0"/>
              <a:t>leadership is provided within </a:t>
            </a:r>
            <a:r>
              <a:rPr lang="en-US" smtClean="0"/>
              <a:t>the organization.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effectLst/>
              </a:rPr>
              <a:t>Human Resource Management </a:t>
            </a:r>
            <a:endParaRPr lang="en-US" sz="2800" dirty="0"/>
          </a:p>
        </p:txBody>
      </p:sp>
      <p:sp>
        <p:nvSpPr>
          <p:cNvPr id="3" name="Content Placeholder 2"/>
          <p:cNvSpPr>
            <a:spLocks noGrp="1"/>
          </p:cNvSpPr>
          <p:nvPr>
            <p:ph idx="1"/>
          </p:nvPr>
        </p:nvSpPr>
        <p:spPr/>
        <p:txBody>
          <a:bodyPr/>
          <a:lstStyle/>
          <a:p>
            <a:pPr lvl="0" algn="just"/>
            <a:r>
              <a:rPr lang="en-US" dirty="0" smtClean="0"/>
              <a:t>is the function within an organization that focuses on recruitment, management and providing direction for people who work in an organization.</a:t>
            </a:r>
          </a:p>
          <a:p>
            <a:pPr lvl="0" algn="just"/>
            <a:r>
              <a:rPr lang="en-US" dirty="0" smtClean="0"/>
              <a:t>It is an organizational function that deals with issues related to people such as compensation, hiring, performance, organizational development, safety, wellness, benefits, employee motivation, communication </a:t>
            </a:r>
            <a:r>
              <a:rPr lang="en-US" dirty="0" smtClean="0"/>
              <a:t>administration </a:t>
            </a:r>
            <a:r>
              <a:rPr lang="en-US" dirty="0" smtClean="0"/>
              <a:t>and training. </a:t>
            </a:r>
            <a:endParaRPr lang="en-US" dirty="0"/>
          </a:p>
        </p:txBody>
      </p:sp>
    </p:spTree>
    <p:extLst>
      <p:ext uri="{BB962C8B-B14F-4D97-AF65-F5344CB8AC3E}">
        <p14:creationId xmlns:p14="http://schemas.microsoft.com/office/powerpoint/2010/main" xmlns="" val="970259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Continue</a:t>
            </a:r>
            <a:endParaRPr lang="en-US" sz="2400" dirty="0"/>
          </a:p>
        </p:txBody>
      </p:sp>
      <p:sp>
        <p:nvSpPr>
          <p:cNvPr id="3" name="Content Placeholder 2"/>
          <p:cNvSpPr>
            <a:spLocks noGrp="1"/>
          </p:cNvSpPr>
          <p:nvPr>
            <p:ph idx="1"/>
          </p:nvPr>
        </p:nvSpPr>
        <p:spPr/>
        <p:txBody>
          <a:bodyPr>
            <a:normAutofit fontScale="77500" lnSpcReduction="20000"/>
          </a:bodyPr>
          <a:lstStyle/>
          <a:p>
            <a:pPr algn="just"/>
            <a:r>
              <a:rPr lang="en-US" b="1" dirty="0" smtClean="0"/>
              <a:t>Personnel Management:</a:t>
            </a:r>
            <a:r>
              <a:rPr lang="en-US" dirty="0" smtClean="0"/>
              <a:t> was mainly about selecting, placing, orienting, evaluating, and retaining people who were staff members of an organization.</a:t>
            </a:r>
          </a:p>
          <a:p>
            <a:pPr algn="just"/>
            <a:r>
              <a:rPr lang="en-US" b="1" dirty="0" smtClean="0"/>
              <a:t>Contemporary personnel management that is now referred to as </a:t>
            </a:r>
            <a:r>
              <a:rPr lang="en-US" b="1" u="sng" dirty="0" smtClean="0"/>
              <a:t>Human Resource Management </a:t>
            </a:r>
            <a:r>
              <a:rPr lang="en-US" dirty="0" smtClean="0"/>
              <a:t>, however, has taken on a more mature connotation.</a:t>
            </a:r>
          </a:p>
          <a:p>
            <a:pPr algn="just"/>
            <a:r>
              <a:rPr lang="en-US" b="1" dirty="0" smtClean="0"/>
              <a:t>Management no longer regards personnel as overhead or cost factors to be manipulated for greater gain and glory but instead views personnel, or human resources, as assets worthy of investment (Reward, compensation) in order that the social capital of the organization can accumulate. </a:t>
            </a:r>
          </a:p>
          <a:p>
            <a:pPr algn="just"/>
            <a:r>
              <a:rPr lang="en-US" b="1" dirty="0" smtClean="0"/>
              <a:t>Elements of social or organization such as trust, norms, values, standards, and network that improve the efficiency and effectiveness of an organization by facilitating, coordinated and meaningful actions are its social capital.</a:t>
            </a:r>
            <a:endParaRPr lang="en-US" b="1" dirty="0" smtClean="0"/>
          </a:p>
        </p:txBody>
      </p:sp>
    </p:spTree>
    <p:extLst>
      <p:ext uri="{BB962C8B-B14F-4D97-AF65-F5344CB8AC3E}">
        <p14:creationId xmlns:p14="http://schemas.microsoft.com/office/powerpoint/2010/main" xmlns="" val="347120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t>Continue</a:t>
            </a:r>
            <a:endParaRPr lang="en-US" sz="3100" dirty="0"/>
          </a:p>
        </p:txBody>
      </p:sp>
      <p:sp>
        <p:nvSpPr>
          <p:cNvPr id="3" name="Content Placeholder 2"/>
          <p:cNvSpPr>
            <a:spLocks noGrp="1"/>
          </p:cNvSpPr>
          <p:nvPr>
            <p:ph idx="1"/>
          </p:nvPr>
        </p:nvSpPr>
        <p:spPr/>
        <p:txBody>
          <a:bodyPr>
            <a:normAutofit fontScale="62500" lnSpcReduction="20000"/>
          </a:bodyPr>
          <a:lstStyle/>
          <a:p>
            <a:pPr algn="just"/>
            <a:r>
              <a:rPr lang="en-US" dirty="0" smtClean="0"/>
              <a:t>Personnel are more likely to cooperate for mutual benefit in this </a:t>
            </a:r>
            <a:r>
              <a:rPr lang="en-US" dirty="0" err="1" smtClean="0"/>
              <a:t>horzontally</a:t>
            </a:r>
            <a:r>
              <a:rPr lang="en-US" dirty="0" smtClean="0"/>
              <a:t> managed environment and to seek collective solutions to problems as well as to perform at a high level.</a:t>
            </a:r>
          </a:p>
          <a:p>
            <a:pPr algn="just"/>
            <a:r>
              <a:rPr lang="en-US" dirty="0" smtClean="0"/>
              <a:t>Recruitment, selection, hiring, training, motivating, and other considerations become the responsibility not only of management, but of all staff members.</a:t>
            </a:r>
          </a:p>
          <a:p>
            <a:pPr algn="just"/>
            <a:r>
              <a:rPr lang="en-US" dirty="0" smtClean="0"/>
              <a:t>As a result, human resource management depends on various individuals and groups understanding and accepting such other and working closely together to ultimately achieve the organizations goals. </a:t>
            </a:r>
          </a:p>
          <a:p>
            <a:pPr algn="just"/>
            <a:r>
              <a:rPr lang="en-US" dirty="0" smtClean="0"/>
              <a:t>The nature of human resource management and supervision is changing because many institutions are adopting school based management and responsibility centered management concepts that provide for more decentralized decision making as well as responsibility. </a:t>
            </a:r>
          </a:p>
          <a:p>
            <a:pPr algn="just"/>
            <a:r>
              <a:rPr lang="en-US" dirty="0" smtClean="0"/>
              <a:t>Mangers and supervisors are consulting more closely with faculty and staff members before making final decisions on hiring, staffing curriculum, </a:t>
            </a:r>
            <a:r>
              <a:rPr lang="en-US" dirty="0" err="1" smtClean="0"/>
              <a:t>shceduling</a:t>
            </a:r>
            <a:r>
              <a:rPr lang="en-US" dirty="0" smtClean="0"/>
              <a:t>, evaluations, and working conditions. </a:t>
            </a:r>
          </a:p>
          <a:p>
            <a:pPr algn="just"/>
            <a:r>
              <a:rPr lang="en-US" dirty="0" smtClean="0"/>
              <a:t>Managers are also being required to negotiate with unions and non union workers in collective bargaining sessions. </a:t>
            </a:r>
          </a:p>
        </p:txBody>
      </p:sp>
    </p:spTree>
    <p:extLst>
      <p:ext uri="{BB962C8B-B14F-4D97-AF65-F5344CB8AC3E}">
        <p14:creationId xmlns:p14="http://schemas.microsoft.com/office/powerpoint/2010/main" xmlns="" val="1002149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Continue	</a:t>
            </a:r>
            <a:endParaRPr lang="en-US" sz="2000" dirty="0"/>
          </a:p>
        </p:txBody>
      </p:sp>
      <p:sp>
        <p:nvSpPr>
          <p:cNvPr id="3" name="Content Placeholder 2"/>
          <p:cNvSpPr>
            <a:spLocks noGrp="1"/>
          </p:cNvSpPr>
          <p:nvPr>
            <p:ph idx="1"/>
          </p:nvPr>
        </p:nvSpPr>
        <p:spPr/>
        <p:txBody>
          <a:bodyPr>
            <a:normAutofit fontScale="92500" lnSpcReduction="10000"/>
          </a:bodyPr>
          <a:lstStyle/>
          <a:p>
            <a:pPr algn="just"/>
            <a:r>
              <a:rPr lang="en-US" dirty="0" smtClean="0"/>
              <a:t>School based and responsibility centered management ensures that various faculty, staff, students and others who are about quality </a:t>
            </a:r>
            <a:r>
              <a:rPr lang="en-US" dirty="0" err="1" smtClean="0"/>
              <a:t>educatio</a:t>
            </a:r>
            <a:r>
              <a:rPr lang="en-US" dirty="0" smtClean="0"/>
              <a:t> have a voice in departmental or institutional policy making.</a:t>
            </a:r>
          </a:p>
          <a:p>
            <a:pPr algn="just"/>
            <a:r>
              <a:rPr lang="en-US" dirty="0" smtClean="0"/>
              <a:t>For all these reasons human resources management and </a:t>
            </a:r>
            <a:r>
              <a:rPr lang="en-US" dirty="0" err="1" smtClean="0"/>
              <a:t>supervison</a:t>
            </a:r>
            <a:r>
              <a:rPr lang="en-US" dirty="0" smtClean="0"/>
              <a:t> are perhaps the most challenging responsibilities for an effective leader.</a:t>
            </a:r>
          </a:p>
          <a:p>
            <a:pPr algn="just"/>
            <a:r>
              <a:rPr lang="en-US" dirty="0" smtClean="0"/>
              <a:t>Leaders who do not have the confidence and cooperation of their human resource assets will have great difficulty implementing any decision, policy or program. </a:t>
            </a:r>
            <a:endParaRPr lang="en-US" dirty="0"/>
          </a:p>
        </p:txBody>
      </p:sp>
    </p:spTree>
    <p:extLst>
      <p:ext uri="{BB962C8B-B14F-4D97-AF65-F5344CB8AC3E}">
        <p14:creationId xmlns:p14="http://schemas.microsoft.com/office/powerpoint/2010/main" xmlns="" val="677484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Human Resource and Supervisory Management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Productive human resource </a:t>
            </a:r>
            <a:r>
              <a:rPr lang="en-US" dirty="0" err="1" smtClean="0"/>
              <a:t>managemetn</a:t>
            </a:r>
            <a:r>
              <a:rPr lang="en-US" dirty="0" smtClean="0"/>
              <a:t> and </a:t>
            </a:r>
            <a:r>
              <a:rPr lang="en-US" dirty="0" err="1" smtClean="0"/>
              <a:t>supervison</a:t>
            </a:r>
            <a:r>
              <a:rPr lang="en-US" dirty="0" smtClean="0"/>
              <a:t> don not just happen. </a:t>
            </a:r>
            <a:endParaRPr lang="en-US" dirty="0" smtClean="0"/>
          </a:p>
          <a:p>
            <a:pPr algn="just"/>
            <a:r>
              <a:rPr lang="en-US" dirty="0" smtClean="0"/>
              <a:t>They occur as a result of adhering to a prescribed set of basic principles.	</a:t>
            </a:r>
          </a:p>
          <a:p>
            <a:pPr lvl="1" algn="just"/>
            <a:r>
              <a:rPr lang="en-US" dirty="0" smtClean="0"/>
              <a:t>Cooperation and trust</a:t>
            </a:r>
          </a:p>
          <a:p>
            <a:pPr lvl="1" algn="just"/>
            <a:r>
              <a:rPr lang="en-US" dirty="0" smtClean="0"/>
              <a:t>The individual as a member of an organization</a:t>
            </a:r>
          </a:p>
          <a:p>
            <a:pPr lvl="1" algn="just"/>
            <a:r>
              <a:rPr lang="en-US" dirty="0" smtClean="0"/>
              <a:t>Final Authority</a:t>
            </a:r>
          </a:p>
          <a:p>
            <a:pPr lvl="1" algn="just"/>
            <a:r>
              <a:rPr lang="en-US" dirty="0" smtClean="0"/>
              <a:t>Staff Morale</a:t>
            </a:r>
          </a:p>
          <a:p>
            <a:pPr lvl="1" algn="just"/>
            <a:r>
              <a:rPr lang="en-US" dirty="0" smtClean="0"/>
              <a:t>Leadership</a:t>
            </a:r>
          </a:p>
          <a:p>
            <a:pPr lvl="1" algn="just"/>
            <a:r>
              <a:rPr lang="en-US" dirty="0" smtClean="0"/>
              <a:t>Physical and social Environment</a:t>
            </a:r>
          </a:p>
          <a:p>
            <a:pPr lvl="1" algn="just"/>
            <a:r>
              <a:rPr lang="en-US" dirty="0" smtClean="0"/>
              <a:t>Advancement</a:t>
            </a:r>
          </a:p>
          <a:p>
            <a:pPr lvl="1" algn="just"/>
            <a:r>
              <a:rPr lang="en-US" dirty="0" smtClean="0"/>
              <a:t>Recognition of Meritorious Service</a:t>
            </a:r>
          </a:p>
          <a:p>
            <a:pPr lvl="1" algn="just"/>
            <a:r>
              <a:rPr lang="en-US" dirty="0" smtClean="0"/>
              <a:t>Individual Differences</a:t>
            </a:r>
          </a:p>
          <a:p>
            <a:pPr lvl="1" algn="just"/>
            <a:r>
              <a:rPr lang="en-US" dirty="0" smtClean="0"/>
              <a:t>Different Staffing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1" algn="just"/>
            <a:r>
              <a:rPr lang="en-US" dirty="0" smtClean="0"/>
              <a:t>Personnel Recruitment and Selection</a:t>
            </a:r>
          </a:p>
          <a:p>
            <a:pPr lvl="2" algn="just"/>
            <a:r>
              <a:rPr lang="en-US" dirty="0" smtClean="0"/>
              <a:t>Special Qualifications for teaching and coaching</a:t>
            </a:r>
          </a:p>
          <a:p>
            <a:pPr lvl="3" algn="just"/>
            <a:r>
              <a:rPr lang="en-US" dirty="0" smtClean="0"/>
              <a:t>Thorough knowledge of subject matter</a:t>
            </a:r>
          </a:p>
          <a:p>
            <a:pPr lvl="3" algn="just"/>
            <a:r>
              <a:rPr lang="en-US" dirty="0" smtClean="0"/>
              <a:t>Expertise in making an enthusiastic presentation of the fundamentals involved</a:t>
            </a:r>
          </a:p>
          <a:p>
            <a:pPr lvl="3" algn="just"/>
            <a:r>
              <a:rPr lang="en-US" dirty="0" err="1" smtClean="0"/>
              <a:t>Abilityto</a:t>
            </a:r>
            <a:r>
              <a:rPr lang="en-US" dirty="0" smtClean="0"/>
              <a:t> take personal interest in each student</a:t>
            </a:r>
          </a:p>
          <a:p>
            <a:pPr lvl="3" algn="just"/>
            <a:r>
              <a:rPr lang="en-US" dirty="0" smtClean="0"/>
              <a:t>Good preparation and organization skills</a:t>
            </a:r>
          </a:p>
          <a:p>
            <a:pPr lvl="3" algn="just"/>
            <a:r>
              <a:rPr lang="en-US" dirty="0" smtClean="0"/>
              <a:t>Respect from the students</a:t>
            </a:r>
          </a:p>
          <a:p>
            <a:pPr lvl="3" algn="just"/>
            <a:r>
              <a:rPr lang="en-US" dirty="0" smtClean="0"/>
              <a:t>Ability to stimulate and motivate the students to think and act.</a:t>
            </a:r>
          </a:p>
          <a:p>
            <a:pPr lvl="3" algn="just"/>
            <a:r>
              <a:rPr lang="en-US" dirty="0" smtClean="0"/>
              <a:t>Ability to make subject matter/sport come to life</a:t>
            </a:r>
          </a:p>
          <a:p>
            <a:pPr lvl="3" algn="just"/>
            <a:r>
              <a:rPr lang="en-US" dirty="0" smtClean="0"/>
              <a:t>Originality and creativity in his or her methods</a:t>
            </a:r>
          </a:p>
          <a:p>
            <a:pPr lvl="3" algn="just"/>
            <a:r>
              <a:rPr lang="en-US" dirty="0" smtClean="0"/>
              <a:t>Good Communication Skills</a:t>
            </a:r>
          </a:p>
          <a:p>
            <a:pPr lvl="3" algn="just"/>
            <a:r>
              <a:rPr lang="en-US" dirty="0" smtClean="0"/>
              <a:t>Neat, Well Groomed Appearance</a:t>
            </a:r>
          </a:p>
          <a:p>
            <a:pPr lvl="3" algn="just"/>
            <a:r>
              <a:rPr lang="en-US" dirty="0" smtClean="0"/>
              <a:t>Good sense of humor</a:t>
            </a:r>
          </a:p>
          <a:p>
            <a:pPr lvl="3" algn="just"/>
            <a:r>
              <a:rPr lang="en-US" dirty="0" smtClean="0"/>
              <a:t>Consistent, Firm fair and honest approach in dealing with students</a:t>
            </a:r>
          </a:p>
          <a:p>
            <a:pPr lvl="3" algn="just"/>
            <a:r>
              <a:rPr lang="en-US" dirty="0" smtClean="0"/>
              <a:t>Understanding and kindness</a:t>
            </a:r>
          </a:p>
          <a:p>
            <a:pPr lvl="3" algn="just"/>
            <a:r>
              <a:rPr lang="en-US" dirty="0" smtClean="0"/>
              <a:t>Exemplary conduct and adherence to school policy and procedure.</a:t>
            </a:r>
          </a:p>
          <a:p>
            <a:pPr lvl="3" algn="just"/>
            <a:r>
              <a:rPr lang="en-US" dirty="0" smtClean="0"/>
              <a:t>Emotional stability, self control and sensitive in all situations. </a:t>
            </a:r>
          </a:p>
          <a:p>
            <a:pPr lvl="2" algn="just"/>
            <a:r>
              <a:rPr lang="en-US" dirty="0" smtClean="0"/>
              <a:t>General Qualifications of physical educators</a:t>
            </a:r>
          </a:p>
          <a:p>
            <a:pPr lvl="2" algn="just"/>
            <a:r>
              <a:rPr lang="en-US" dirty="0" smtClean="0"/>
              <a:t>Unique qualifications of people working in other private and public sector physical education and sport settings.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Steps of Human Resource Management</a:t>
            </a:r>
            <a:endParaRPr lang="en-US" sz="2800" dirty="0"/>
          </a:p>
        </p:txBody>
      </p:sp>
      <p:sp>
        <p:nvSpPr>
          <p:cNvPr id="3" name="Content Placeholder 2"/>
          <p:cNvSpPr>
            <a:spLocks noGrp="1"/>
          </p:cNvSpPr>
          <p:nvPr>
            <p:ph idx="1"/>
          </p:nvPr>
        </p:nvSpPr>
        <p:spPr/>
        <p:txBody>
          <a:bodyPr/>
          <a:lstStyle/>
          <a:p>
            <a:pPr algn="just"/>
            <a:r>
              <a:rPr lang="en-US" dirty="0" smtClean="0"/>
              <a:t>Following are the different steps of human resource management:-</a:t>
            </a:r>
          </a:p>
          <a:p>
            <a:pPr lvl="1" algn="just"/>
            <a:r>
              <a:rPr lang="en-US" dirty="0" smtClean="0"/>
              <a:t>Human Resource Planning (HRP)</a:t>
            </a:r>
          </a:p>
          <a:p>
            <a:pPr lvl="1" algn="just"/>
            <a:r>
              <a:rPr lang="en-US" dirty="0" smtClean="0"/>
              <a:t>Recruitment</a:t>
            </a:r>
          </a:p>
          <a:p>
            <a:pPr lvl="1" algn="just"/>
            <a:r>
              <a:rPr lang="en-US" dirty="0" smtClean="0"/>
              <a:t>Selection</a:t>
            </a:r>
          </a:p>
          <a:p>
            <a:pPr lvl="1" algn="just"/>
            <a:r>
              <a:rPr lang="en-US" dirty="0" smtClean="0"/>
              <a:t>Orientation </a:t>
            </a:r>
          </a:p>
          <a:p>
            <a:pPr lvl="1" algn="just"/>
            <a:r>
              <a:rPr lang="en-US" dirty="0" smtClean="0"/>
              <a:t>In service Training and Staff Development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Continue</a:t>
            </a:r>
            <a:endParaRPr lang="en-US" sz="2400" dirty="0"/>
          </a:p>
        </p:txBody>
      </p:sp>
      <p:sp>
        <p:nvSpPr>
          <p:cNvPr id="3" name="Content Placeholder 2"/>
          <p:cNvSpPr>
            <a:spLocks noGrp="1"/>
          </p:cNvSpPr>
          <p:nvPr>
            <p:ph idx="1"/>
          </p:nvPr>
        </p:nvSpPr>
        <p:spPr/>
        <p:txBody>
          <a:bodyPr>
            <a:normAutofit fontScale="92500" lnSpcReduction="20000"/>
          </a:bodyPr>
          <a:lstStyle/>
          <a:p>
            <a:pPr algn="just"/>
            <a:r>
              <a:rPr lang="en-US" dirty="0" smtClean="0"/>
              <a:t>Human Resource Planning:- The process of determining manpower requirements and meeting those requirements in order to carry out integrated plan of an institute is called Human Resource Planning.</a:t>
            </a:r>
          </a:p>
          <a:p>
            <a:pPr algn="just"/>
            <a:r>
              <a:rPr lang="en-US" dirty="0" smtClean="0"/>
              <a:t>HRP is a double edged weapon if used proper its leads to</a:t>
            </a:r>
          </a:p>
          <a:p>
            <a:pPr lvl="1" algn="just"/>
            <a:r>
              <a:rPr lang="en-US" dirty="0" smtClean="0"/>
              <a:t>Maximum utilized human resources</a:t>
            </a:r>
          </a:p>
          <a:p>
            <a:pPr lvl="1" algn="just"/>
            <a:r>
              <a:rPr lang="en-US" dirty="0" smtClean="0"/>
              <a:t>Reduce excessive </a:t>
            </a:r>
            <a:r>
              <a:rPr lang="en-US" dirty="0" err="1" smtClean="0"/>
              <a:t>labour</a:t>
            </a:r>
            <a:endParaRPr lang="en-US" dirty="0" smtClean="0"/>
          </a:p>
          <a:p>
            <a:pPr lvl="1" algn="just"/>
            <a:r>
              <a:rPr lang="en-US" dirty="0" smtClean="0"/>
              <a:t>Improve productivity and Aids in achieving objectives of institute. </a:t>
            </a:r>
          </a:p>
          <a:p>
            <a:pPr algn="just"/>
            <a:r>
              <a:rPr lang="en-US" dirty="0" smtClean="0"/>
              <a:t>Estimated Manpower Gap</a:t>
            </a:r>
          </a:p>
          <a:p>
            <a:pPr algn="just"/>
            <a:r>
              <a:rPr lang="en-US" dirty="0" smtClean="0"/>
              <a:t>Matching demand and supply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436</TotalTime>
  <Words>1580</Words>
  <Application>Microsoft Office PowerPoint</Application>
  <PresentationFormat>On-screen Show (4:3)</PresentationFormat>
  <Paragraphs>122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Apex</vt:lpstr>
      <vt:lpstr>Human Resource Management</vt:lpstr>
      <vt:lpstr>Human Resource Management </vt:lpstr>
      <vt:lpstr>Continue</vt:lpstr>
      <vt:lpstr>Continue</vt:lpstr>
      <vt:lpstr>Continue </vt:lpstr>
      <vt:lpstr>Principles of Human Resource and Supervisory Management</vt:lpstr>
      <vt:lpstr>Slide 7</vt:lpstr>
      <vt:lpstr>Steps of Human Resource Management</vt:lpstr>
      <vt:lpstr>Continue</vt:lpstr>
      <vt:lpstr>Continue</vt:lpstr>
      <vt:lpstr>continue</vt:lpstr>
      <vt:lpstr>continue</vt:lpstr>
      <vt:lpstr>Continue</vt:lpstr>
      <vt:lpstr>continue</vt:lpstr>
      <vt:lpstr>continue</vt:lpstr>
      <vt:lpstr>Supervison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SPORTS MEDICINE</dc:title>
  <dc:creator>Akbar</dc:creator>
  <cp:lastModifiedBy>shah</cp:lastModifiedBy>
  <cp:revision>91</cp:revision>
  <dcterms:created xsi:type="dcterms:W3CDTF">2014-05-25T06:16:47Z</dcterms:created>
  <dcterms:modified xsi:type="dcterms:W3CDTF">2020-12-06T11:26:16Z</dcterms:modified>
</cp:coreProperties>
</file>