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6"/>
  </p:notesMasterIdLst>
  <p:handoutMasterIdLst>
    <p:handoutMasterId r:id="rId47"/>
  </p:handoutMasterIdLst>
  <p:sldIdLst>
    <p:sldId id="256" r:id="rId2"/>
    <p:sldId id="262" r:id="rId3"/>
    <p:sldId id="263" r:id="rId4"/>
    <p:sldId id="258" r:id="rId5"/>
    <p:sldId id="288" r:id="rId6"/>
    <p:sldId id="276" r:id="rId7"/>
    <p:sldId id="282" r:id="rId8"/>
    <p:sldId id="268" r:id="rId9"/>
    <p:sldId id="257" r:id="rId10"/>
    <p:sldId id="277" r:id="rId11"/>
    <p:sldId id="278" r:id="rId12"/>
    <p:sldId id="290" r:id="rId13"/>
    <p:sldId id="264" r:id="rId14"/>
    <p:sldId id="267" r:id="rId15"/>
    <p:sldId id="292" r:id="rId16"/>
    <p:sldId id="301" r:id="rId17"/>
    <p:sldId id="302" r:id="rId18"/>
    <p:sldId id="303" r:id="rId19"/>
    <p:sldId id="304" r:id="rId20"/>
    <p:sldId id="305" r:id="rId21"/>
    <p:sldId id="306" r:id="rId22"/>
    <p:sldId id="307" r:id="rId23"/>
    <p:sldId id="308" r:id="rId24"/>
    <p:sldId id="309" r:id="rId25"/>
    <p:sldId id="310" r:id="rId26"/>
    <p:sldId id="279" r:id="rId27"/>
    <p:sldId id="311" r:id="rId28"/>
    <p:sldId id="312" r:id="rId29"/>
    <p:sldId id="313" r:id="rId30"/>
    <p:sldId id="314" r:id="rId31"/>
    <p:sldId id="315" r:id="rId32"/>
    <p:sldId id="316" r:id="rId33"/>
    <p:sldId id="317" r:id="rId34"/>
    <p:sldId id="318" r:id="rId35"/>
    <p:sldId id="319" r:id="rId36"/>
    <p:sldId id="320" r:id="rId37"/>
    <p:sldId id="331" r:id="rId38"/>
    <p:sldId id="332" r:id="rId39"/>
    <p:sldId id="322" r:id="rId40"/>
    <p:sldId id="323" r:id="rId41"/>
    <p:sldId id="324" r:id="rId42"/>
    <p:sldId id="325" r:id="rId43"/>
    <p:sldId id="326" r:id="rId44"/>
    <p:sldId id="330" r:id="rId45"/>
  </p:sldIdLst>
  <p:sldSz cx="9144000" cy="6858000" type="screen4x3"/>
  <p:notesSz cx="9199563" cy="6858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6" autoAdjust="0"/>
    <p:restoredTop sz="91039" autoAdjust="0"/>
  </p:normalViewPr>
  <p:slideViewPr>
    <p:cSldViewPr>
      <p:cViewPr varScale="1">
        <p:scale>
          <a:sx n="42" d="100"/>
          <a:sy n="42" d="100"/>
        </p:scale>
        <p:origin x="71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986477" cy="3431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5" name="Rectangle 3"/>
          <p:cNvSpPr>
            <a:spLocks noGrp="1" noChangeArrowheads="1"/>
          </p:cNvSpPr>
          <p:nvPr>
            <p:ph type="dt" sz="quarter" idx="1"/>
          </p:nvPr>
        </p:nvSpPr>
        <p:spPr bwMode="auto">
          <a:xfrm>
            <a:off x="5213086" y="0"/>
            <a:ext cx="3986477" cy="3431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6" name="Rectangle 4"/>
          <p:cNvSpPr>
            <a:spLocks noGrp="1" noChangeArrowheads="1"/>
          </p:cNvSpPr>
          <p:nvPr>
            <p:ph type="ftr" sz="quarter" idx="2"/>
          </p:nvPr>
        </p:nvSpPr>
        <p:spPr bwMode="auto">
          <a:xfrm>
            <a:off x="0" y="6514804"/>
            <a:ext cx="3986477" cy="3431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7" name="Rectangle 5"/>
          <p:cNvSpPr>
            <a:spLocks noGrp="1" noChangeArrowheads="1"/>
          </p:cNvSpPr>
          <p:nvPr>
            <p:ph type="sldNum" sz="quarter" idx="3"/>
          </p:nvPr>
        </p:nvSpPr>
        <p:spPr bwMode="auto">
          <a:xfrm>
            <a:off x="5213086" y="6514804"/>
            <a:ext cx="3986477" cy="3431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378942-FF2B-46A1-85FC-14AF3AB1A55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86477" cy="3431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10957" y="0"/>
            <a:ext cx="3986477" cy="343196"/>
          </a:xfrm>
          <a:prstGeom prst="rect">
            <a:avLst/>
          </a:prstGeom>
        </p:spPr>
        <p:txBody>
          <a:bodyPr vert="horz" lIns="91440" tIns="45720" rIns="91440" bIns="45720" rtlCol="0"/>
          <a:lstStyle>
            <a:lvl1pPr algn="r">
              <a:defRPr sz="1200"/>
            </a:lvl1pPr>
          </a:lstStyle>
          <a:p>
            <a:fld id="{D6D1B848-2652-4724-B477-86F40E637346}" type="datetimeFigureOut">
              <a:rPr lang="en-US" smtClean="0"/>
              <a:pPr/>
              <a:t>5/5/2020</a:t>
            </a:fld>
            <a:endParaRPr lang="en-US"/>
          </a:p>
        </p:txBody>
      </p:sp>
      <p:sp>
        <p:nvSpPr>
          <p:cNvPr id="4" name="Slide Image Placeholder 3"/>
          <p:cNvSpPr>
            <a:spLocks noGrp="1" noRot="1" noChangeAspect="1"/>
          </p:cNvSpPr>
          <p:nvPr>
            <p:ph type="sldImg" idx="2"/>
          </p:nvPr>
        </p:nvSpPr>
        <p:spPr>
          <a:xfrm>
            <a:off x="2884488" y="514350"/>
            <a:ext cx="3430587"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9957" y="3257994"/>
            <a:ext cx="7359650" cy="3085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621"/>
            <a:ext cx="3986477" cy="3431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10957" y="6513621"/>
            <a:ext cx="3986477" cy="343196"/>
          </a:xfrm>
          <a:prstGeom prst="rect">
            <a:avLst/>
          </a:prstGeom>
        </p:spPr>
        <p:txBody>
          <a:bodyPr vert="horz" lIns="91440" tIns="45720" rIns="91440" bIns="45720" rtlCol="0" anchor="b"/>
          <a:lstStyle>
            <a:lvl1pPr algn="r">
              <a:defRPr sz="1200"/>
            </a:lvl1pPr>
          </a:lstStyle>
          <a:p>
            <a:fld id="{A575B98F-D054-468F-94E7-FDFC1F535D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a:t>In many forest types, the </a:t>
            </a:r>
            <a:r>
              <a:rPr lang="en-US" b="1" dirty="0"/>
              <a:t>fire regime </a:t>
            </a:r>
            <a:r>
              <a:rPr lang="en-US" dirty="0"/>
              <a:t>(the historical frequency and intensity of natural fires) reduces fuels such that fires burn frequently and at low to moderate intensity.  With fire suppression, tree density increases along with the abundance of </a:t>
            </a:r>
            <a:r>
              <a:rPr lang="en-US" b="1" dirty="0"/>
              <a:t>ladder fuels</a:t>
            </a:r>
            <a:r>
              <a:rPr lang="en-US" dirty="0"/>
              <a:t>, resulting in an increased probability of </a:t>
            </a:r>
            <a:r>
              <a:rPr lang="en-US" b="1" dirty="0"/>
              <a:t>crown fires</a:t>
            </a:r>
            <a:r>
              <a:rPr lang="en-US" dirty="0"/>
              <a:t> due to the </a:t>
            </a:r>
            <a:r>
              <a:rPr lang="en-US" b="1" dirty="0"/>
              <a:t>“staircase effect.”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t>Lodgepole pine with serotinous cones after fire.</a:t>
            </a:r>
          </a:p>
          <a:p>
            <a:endParaRPr lang="en-US" b="1"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Some species are adapted to rapidly colonizing areas after fire (e.g., </a:t>
            </a:r>
            <a:r>
              <a:rPr lang="en-US" i="1"/>
              <a:t>Epilobium</a:t>
            </a:r>
            <a:r>
              <a:rPr lang="en-US"/>
              <a:t> fireweed).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Some of these rapid colonizers are nitrogen-fixing legumes (like this lupine).  These species play an important role in maintaining soil fertility as the ecosystem recovers.  Inset shows root nodule containing nitrogen-fixing bacteria associated with a legume.</a:t>
            </a:r>
          </a:p>
          <a:p>
            <a:endParaRPr lang="en-US" b="1"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a:t>Thus – what is seen as devastating in the short-term, actually has benefits to some species in the long-term and some species are actually inhibited by lack of fire.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dirty="0"/>
              <a:t>The role of fire in maintaining species diversity by increasing habitat diversity is a recent development in our understanding of these ecosystems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A number of forest types are “fire-adapted”.  SE pine forests (loblolly, slash, yellow, longleaf pines), Lodgepole pine, Ponderosa pine, chaparral, and sequoia are examples.  These forest types decline in the absence of fire due to competition from other species and insect outbreaks.</a:t>
            </a:r>
          </a:p>
          <a:p>
            <a:r>
              <a:rPr lang="en-US"/>
              <a:t>Some species are remarkably resilient to fire.  The photo pair here shows Palmetto during and five months after fire on Nature Conservancy property in the Caribbean.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dirty="0"/>
              <a:t>Short-term impacts on wildlife – large mammals are best studied.</a:t>
            </a:r>
          </a:p>
          <a:p>
            <a:r>
              <a:rPr lang="en-US" dirty="0"/>
              <a:t>Even with the intense fires in Yellowstone in 1988 (1 million acres burned) only 350/30,000 elk (1% of population) and 9/2500 (&lt;0.4%) bison perished in the fire (most by smoke inhalation).</a:t>
            </a:r>
          </a:p>
          <a:p>
            <a:r>
              <a:rPr lang="en-US" dirty="0"/>
              <a:t>Predators (e.g., cougars, hawks) and scavengers are either unaffected by fire or are favored in the short-term due to increased food availability.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a:t>What are the long-term impacts on wildlife?</a:t>
            </a:r>
          </a:p>
          <a:p>
            <a:r>
              <a:rPr lang="en-US" dirty="0"/>
              <a:t>As with any environmental change, there are “winners” (e.g., moose, deer, elk, woodpeckers, black bear, quail) and “losers” (e.g., marten, wolverine, fisher, caribou).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Standing dead trees (snags) are an example of this biological legacy.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The major effects of fire are on </a:t>
            </a:r>
            <a:r>
              <a:rPr lang="en-US" u="sng" dirty="0"/>
              <a:t>habitat.</a:t>
            </a:r>
            <a:endParaRPr lang="en-US" dirty="0"/>
          </a:p>
          <a:p>
            <a:r>
              <a:rPr lang="en-US" dirty="0"/>
              <a:t>Cavity nesting birds (e.g., tree swallows, woodpeckers) benefit from habitat creation (snags and logs) and food availability (wood-boring insects).  In Yellowstone, species that had been in decline due to the </a:t>
            </a:r>
            <a:r>
              <a:rPr lang="en-US" u="sng" dirty="0"/>
              <a:t>suppression</a:t>
            </a:r>
            <a:r>
              <a:rPr lang="en-US" dirty="0"/>
              <a:t> of fire thrived in the aftermath of the 1988 fires (e.g., 3-toed woodpecker feeds primarily on wood boring insects and uses snags as nest sites).</a:t>
            </a:r>
          </a:p>
          <a:p>
            <a:r>
              <a:rPr lang="en-US" dirty="0"/>
              <a:t>Forage increases for large herbivores such as elk and deer and omnivores such as bears.</a:t>
            </a:r>
          </a:p>
          <a:p>
            <a:r>
              <a:rPr lang="en-US" dirty="0"/>
              <a:t>Ground-foraging birds such as quail, grouse, turkeys and pheasants have been shown to increase after fires presumably due to a reduction in forest cover or an increase in edge habitat.</a:t>
            </a:r>
          </a:p>
          <a:p>
            <a:r>
              <a:rPr lang="en-US" dirty="0"/>
              <a:t>Habitat components are created as a result of fire – some of these components are in short supply in young managed stands.  Most of these components are “biological legacies” (habitat components that are left behind after a disturbance such as fire).  These legacies are remnants from the previous ecosystem and contribute to the recovery of that system.  Several current forestry practices are designed to increase the level of biological legacies in harvested stands.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a:t>These crown fires are more likely to result in a </a:t>
            </a:r>
            <a:r>
              <a:rPr lang="en-US" b="1" dirty="0"/>
              <a:t>stand replacement</a:t>
            </a:r>
            <a:r>
              <a:rPr lang="en-US" dirty="0"/>
              <a:t> fire in which the majority of dominant trees are killed by the fire.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i="1"/>
              <a:t>Melanophila</a:t>
            </a:r>
            <a:r>
              <a:rPr lang="en-US"/>
              <a:t> beetle (flat-head borers)  – usually breed in fire-damaged pines, eggs are deposited below the bark and larvae feed on cambium of newly killed trees.  Adults are attracted by heat and smoke (adults have infrared detectors in sensory pits). Agee (1993) reports that at University of California  football games in the 1940’s, there were regular reports of fans being annoyed and sometimes even bitten by these beetles attracted to the 20,000 or so lit cigarettes in the stands!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a:t>Therefore, what may be seen as catastrophic to our eyes, may be a “welcoming mat” to other species.</a:t>
            </a:r>
          </a:p>
          <a:p>
            <a:endParaRPr lang="en-US" b="1"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Fire impacts physical, chemical, and biological components of soil in both beneficial and detrimental ways that can affect long-term site productivity (a common sustainable management goal).  Soil chemistry is particularly complex after a fire.</a:t>
            </a:r>
          </a:p>
          <a:p>
            <a:r>
              <a:rPr lang="en-US" dirty="0"/>
              <a:t>Soil nutrients such as N, P, K and Ca are usually tied up in organic matter (forested soils tend to be low N systems).</a:t>
            </a:r>
          </a:p>
          <a:p>
            <a:r>
              <a:rPr lang="en-US" dirty="0"/>
              <a:t>All are released in a pulse at the burn site and leached into the soil, which increases availability to plants and soil microorganisms (bacteria, fungi and </a:t>
            </a:r>
            <a:r>
              <a:rPr lang="en-US" dirty="0" err="1"/>
              <a:t>protists</a:t>
            </a:r>
            <a:r>
              <a:rPr lang="en-US" dirty="0"/>
              <a:t>).</a:t>
            </a:r>
          </a:p>
          <a:p>
            <a:r>
              <a:rPr lang="en-US" dirty="0"/>
              <a:t>Warmer temperatures created by greater heat absorption by blackened soil increases rates of absorption.</a:t>
            </a:r>
          </a:p>
          <a:p>
            <a:r>
              <a:rPr lang="en-US" dirty="0"/>
              <a:t>For nearby aquatic ecosystems, erosion from uplands may increase sediment input into streams. Nutrients that runoff into these systems increase algae growth which support higher </a:t>
            </a:r>
            <a:r>
              <a:rPr lang="en-US" dirty="0" err="1"/>
              <a:t>trophic</a:t>
            </a:r>
            <a:r>
              <a:rPr lang="en-US" dirty="0"/>
              <a:t> levels in food webs.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High fire temperatures can </a:t>
            </a:r>
            <a:r>
              <a:rPr lang="en-US" b="1"/>
              <a:t>volatilize </a:t>
            </a:r>
            <a:r>
              <a:rPr lang="en-US"/>
              <a:t>some nutrients, which are then lost to the system.  Significant amounts of nitrogen, for example, can be lost at temperatures above 200 °C . Potassium, in contrast, is lost only at temperatures above 550 °C  and calcium is rarely lost since temperatures above 750 °C are required (wildfire temperatures rarely exceed 700 °C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Spruce budworm (inset) and a Douglas-fir forest affected by this defoliating insect are shown here.  Some insect pests of trees (especially conifers) are apparently controlled by fire.  This control may be indirect or direct.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Direct:</a:t>
            </a:r>
          </a:p>
          <a:p>
            <a:r>
              <a:rPr lang="en-US"/>
              <a:t>High temperatures and smoke directly kill adults, larvae and eggs.  There is some evidence, for example, that the </a:t>
            </a:r>
            <a:r>
              <a:rPr lang="en-US" u="sng"/>
              <a:t>lack</a:t>
            </a:r>
            <a:r>
              <a:rPr lang="en-US"/>
              <a:t> of fire (due to fire suppression efforts) may be linked to spruce budworm outbreaks.</a:t>
            </a:r>
          </a:p>
          <a:p>
            <a:r>
              <a:rPr lang="en-US"/>
              <a:t>Indirect:</a:t>
            </a:r>
          </a:p>
          <a:p>
            <a:r>
              <a:rPr lang="en-US"/>
              <a:t>When trees are overly dense, individual trees compete for limited sunlight, moisture, and nutrients and become susceptible to insect outbreaks due to a weakened state (e.g., bark beetles in the Rogue Valley in Southern Oregon attack Douglas-fir, Ponderosa pine and sugar pine).</a:t>
            </a:r>
          </a:p>
          <a:p>
            <a:r>
              <a:rPr lang="en-US"/>
              <a:t>Fires that under historical conditions would have thinned these stands, have been suppressed creating high tree density.</a:t>
            </a:r>
          </a:p>
          <a:p>
            <a:r>
              <a:rPr lang="en-US"/>
              <a:t>Forest management practices have also contributed by planting high value species (e.g., Douglas-fir) in areas that are more suitable for pines (due to exposure or elevation).</a:t>
            </a:r>
          </a:p>
          <a:p>
            <a:r>
              <a:rPr lang="en-US"/>
              <a:t>It is important to note that while fire influences insect and pathogen levels, the reverse is also true.  Outbreaks of Douglas-fir tussock moth and spruce budworm create greater amounts of dead trees which set the stage for more intense wildfire.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Control of fungal pathogens is a mixed bag and, at this point, we have a minimal understanding of the relationships between fire and fungi.</a:t>
            </a:r>
          </a:p>
          <a:p>
            <a:endParaRPr lang="en-US"/>
          </a:p>
          <a:p>
            <a:r>
              <a:rPr lang="en-US"/>
              <a:t>Beneficial fungi such as mycorrhizae have been shown to be eliminated or significantly reduced following severe forest fires.  Since the vast majority of forest plants benefit from mycorrhizal relationships, the recovery of forests following a wildfire may be hampered.  Recent research suggests that innoculation of severly burned soils with mycorrhizal spores may enhance rehabilitation efforts (see www.mycorrhizae.com).</a:t>
            </a:r>
          </a:p>
          <a:p>
            <a:endParaRPr lang="en-US"/>
          </a:p>
          <a:p>
            <a:r>
              <a:rPr lang="en-US"/>
              <a:t>Mycorrhizae are the symbiotic association between specific soil fungi and plant roots.  Benefits of this relationship include increased capture and uptake of nutrients, protection against pathogens and reduced water stress.</a:t>
            </a:r>
          </a:p>
          <a:p>
            <a:endParaRPr 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Spore germination in at least one species (the fungus that causes annosus root rot) has been shown to be inhibited by smoke.</a:t>
            </a:r>
          </a:p>
          <a:p>
            <a:r>
              <a:rPr lang="en-US"/>
              <a:t>The spread of </a:t>
            </a:r>
            <a:r>
              <a:rPr lang="en-US" i="1"/>
              <a:t>Phellinus weirii</a:t>
            </a:r>
            <a:r>
              <a:rPr lang="en-US"/>
              <a:t> (laminated root rot) appears to be inhibited on the east side of the Cascades by fire as a result of removal of stumps and roots that get burned up in fires.  On the west side of the Cascades, however, the pathogen does not appear to be affected.</a:t>
            </a:r>
          </a:p>
          <a:p>
            <a:r>
              <a:rPr lang="en-US"/>
              <a:t>Port Orford cedar root rot spores are killed by fire, and fire spaces trees further apart making transmission from one tree to another less likely.</a:t>
            </a:r>
          </a:p>
          <a:p>
            <a:r>
              <a:rPr lang="en-US"/>
              <a:t>Some pathogens are </a:t>
            </a:r>
            <a:r>
              <a:rPr lang="en-US" u="sng"/>
              <a:t>promoted</a:t>
            </a:r>
            <a:r>
              <a:rPr lang="en-US"/>
              <a:t> by fire. The fungus </a:t>
            </a:r>
            <a:r>
              <a:rPr lang="en-US" i="1"/>
              <a:t>Rhizina undulata</a:t>
            </a:r>
            <a:r>
              <a:rPr lang="en-US"/>
              <a:t>, for example, affects Douglas-fir seedlings on sites that burn at high temperatures.</a:t>
            </a:r>
          </a:p>
          <a:p>
            <a:r>
              <a:rPr lang="en-US"/>
              <a:t>Dwarf mistletoe (a parasitic plant on Douglas-fir that creates large “brooms” that can promote fire) is knocked back by fire.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Forests are fire-dependent because many species are fire-adapted:</a:t>
            </a:r>
          </a:p>
          <a:p>
            <a:endParaRPr lang="en-US"/>
          </a:p>
          <a:p>
            <a:r>
              <a:rPr lang="en-US"/>
              <a:t>Ponderosa pine – thick, fire-resistant bark, lateral branches start high up on trunk, produces abundant pitch, which allows them to seal off fire wounds</a:t>
            </a:r>
          </a:p>
          <a:p>
            <a:r>
              <a:rPr lang="en-US"/>
              <a:t>Lodgeple pine – produces both open and serotinous cones which release seeds in response to fire </a:t>
            </a:r>
          </a:p>
          <a:p>
            <a:r>
              <a:rPr lang="en-US"/>
              <a:t>Knobcone pine – produces only serotinous cones</a:t>
            </a:r>
          </a:p>
          <a:p>
            <a:r>
              <a:rPr lang="en-US"/>
              <a:t>Western larch, Douglas-fir, redwood and sequoia  – thick bark, which protects cambium layer from lethal temperatures during a fire</a:t>
            </a:r>
          </a:p>
          <a:p>
            <a:r>
              <a:rPr lang="en-US"/>
              <a:t>Quaking aspen and redwood – regenerate rapidly from roots after fire</a:t>
            </a:r>
          </a:p>
          <a:p>
            <a:r>
              <a:rPr lang="en-US"/>
              <a:t>Pitch pine - (in eastern U.S.) can resprout directly from the trunk, enabling trees to re-grow after fire has killed the crown</a:t>
            </a:r>
          </a:p>
          <a:p>
            <a:endParaRPr lang="en-US" b="1" i="1"/>
          </a:p>
          <a:p>
            <a:endParaRPr lang="en-US" b="1"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DC70F40-AF1C-4C6C-B2C4-9CB616F0C3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5CA4-4BC9-4150-9058-01F16A2B35BF}"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DD25F9D-DE74-45FC-A5C2-A701EAB4B7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a:lstStyle/>
          <a:p>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97CD9853-3914-473E-A8C0-D3FDEEB79782}"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F315B91-2F53-4B9E-B18B-04949DA141E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C760848-C153-42F1-BA3E-F8709F8A4F8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B1ADD246-267F-40CC-8A11-F1834754F41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2D86437-FE0B-4562-9D9E-AC7B448E24F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14446A9-0098-4C90-AB50-138F9BE6391E}"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987A9CB-9AC3-444B-A247-DA951A7FD1CD}"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1474F08-81F6-4840-8176-6E86BD7EF4D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792A1AC-5774-4749-A3A8-B2B23C10AF7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4E724F9-7D34-4A14-86A4-72F6DC2EFC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dissolv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Rectangle 6"/>
          <p:cNvSpPr/>
          <p:nvPr/>
        </p:nvSpPr>
        <p:spPr>
          <a:xfrm>
            <a:off x="533400" y="914400"/>
            <a:ext cx="7056758"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Role of Forest Fires in our Environment</a:t>
            </a:r>
          </a:p>
        </p:txBody>
      </p:sp>
      <p:sp>
        <p:nvSpPr>
          <p:cNvPr id="3" name="Subtitle 2">
            <a:extLst>
              <a:ext uri="{FF2B5EF4-FFF2-40B4-BE49-F238E27FC236}">
                <a16:creationId xmlns:a16="http://schemas.microsoft.com/office/drawing/2014/main" id="{6FDF0E9C-6CB1-4A0F-8C0E-10974F42B0AE}"/>
              </a:ext>
            </a:extLst>
          </p:cNvPr>
          <p:cNvSpPr>
            <a:spLocks noGrp="1"/>
          </p:cNvSpPr>
          <p:nvPr>
            <p:ph type="subTitle" idx="1"/>
          </p:nvPr>
        </p:nvSpPr>
        <p:spPr/>
        <p:txBody>
          <a:bodyPr/>
          <a:lstStyle/>
          <a:p>
            <a:endParaRPr lang="en-US"/>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b="1" dirty="0">
                <a:solidFill>
                  <a:schemeClr val="accent2"/>
                </a:solidFill>
              </a:rPr>
              <a:t>Factors affecting rate of fire</a:t>
            </a:r>
          </a:p>
        </p:txBody>
      </p:sp>
      <p:sp>
        <p:nvSpPr>
          <p:cNvPr id="25603" name="Rectangle 3"/>
          <p:cNvSpPr>
            <a:spLocks noGrp="1" noChangeArrowheads="1"/>
          </p:cNvSpPr>
          <p:nvPr>
            <p:ph sz="quarter" idx="1"/>
          </p:nvPr>
        </p:nvSpPr>
        <p:spPr>
          <a:xfrm>
            <a:off x="612648" y="1905000"/>
            <a:ext cx="8153400" cy="4191000"/>
          </a:xfrm>
        </p:spPr>
        <p:txBody>
          <a:bodyPr/>
          <a:lstStyle/>
          <a:p>
            <a:r>
              <a:rPr lang="en-US" dirty="0"/>
              <a:t>Weather (Temp, Precipitation, Wind, Humidity)</a:t>
            </a:r>
          </a:p>
          <a:p>
            <a:r>
              <a:rPr lang="en-US" dirty="0"/>
              <a:t>Fuel load</a:t>
            </a:r>
          </a:p>
          <a:p>
            <a:r>
              <a:rPr lang="en-US" dirty="0"/>
              <a:t>Habitat type</a:t>
            </a:r>
          </a:p>
          <a:p>
            <a:r>
              <a:rPr lang="en-US" dirty="0"/>
              <a:t>Natural and human-created fire barriers</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chemeClr val="accent2"/>
                </a:solidFill>
              </a:rPr>
              <a:t>Mortality due to fire</a:t>
            </a:r>
          </a:p>
        </p:txBody>
      </p:sp>
      <p:sp>
        <p:nvSpPr>
          <p:cNvPr id="26627" name="Rectangle 3"/>
          <p:cNvSpPr>
            <a:spLocks noGrp="1" noChangeArrowheads="1"/>
          </p:cNvSpPr>
          <p:nvPr>
            <p:ph sz="quarter" idx="1"/>
          </p:nvPr>
        </p:nvSpPr>
        <p:spPr>
          <a:xfrm>
            <a:off x="609600" y="1905000"/>
            <a:ext cx="8153400" cy="4495800"/>
          </a:xfrm>
        </p:spPr>
        <p:txBody>
          <a:bodyPr/>
          <a:lstStyle/>
          <a:p>
            <a:r>
              <a:rPr lang="en-US" dirty="0"/>
              <a:t>Plant susceptibility to damage/death increases with decreasing size</a:t>
            </a:r>
          </a:p>
          <a:p>
            <a:pPr lvl="1"/>
            <a:r>
              <a:rPr lang="en-US" dirty="0"/>
              <a:t>Herbs, seedlings, and small saplings may be killed by low intensity fire that has no effect on trees</a:t>
            </a:r>
          </a:p>
          <a:p>
            <a:pPr lvl="1"/>
            <a:r>
              <a:rPr lang="en-US" dirty="0"/>
              <a:t>Low – intermediate fires may produce selective mortality</a:t>
            </a:r>
          </a:p>
          <a:p>
            <a:pPr lvl="1"/>
            <a:r>
              <a:rPr lang="en-US" dirty="0"/>
              <a:t>High intensity fires may kill many plants</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2"/>
          </p:nvPr>
        </p:nvSpPr>
        <p:spPr>
          <a:xfrm>
            <a:off x="1600200" y="990600"/>
            <a:ext cx="2819400" cy="2971800"/>
          </a:xfrm>
        </p:spPr>
        <p:txBody>
          <a:bodyPr>
            <a:normAutofit fontScale="92500" lnSpcReduction="10000"/>
          </a:bodyPr>
          <a:lstStyle/>
          <a:p>
            <a:pPr algn="l"/>
            <a:endParaRPr lang="en-US" sz="3200" dirty="0"/>
          </a:p>
          <a:p>
            <a:pPr algn="l">
              <a:buFont typeface="Wingdings" pitchFamily="2" charset="2"/>
              <a:buChar char="n"/>
            </a:pPr>
            <a:r>
              <a:rPr lang="en-US" sz="3200" dirty="0"/>
              <a:t> Prairie grassland</a:t>
            </a:r>
          </a:p>
          <a:p>
            <a:pPr algn="l"/>
            <a:endParaRPr lang="en-US" sz="3200" dirty="0"/>
          </a:p>
          <a:p>
            <a:pPr algn="l">
              <a:buFont typeface="Wingdings" pitchFamily="2" charset="2"/>
              <a:buChar char="n"/>
            </a:pPr>
            <a:r>
              <a:rPr lang="en-US" sz="3200" dirty="0"/>
              <a:t> Forest ecosystem</a:t>
            </a:r>
          </a:p>
        </p:txBody>
      </p:sp>
      <p:sp>
        <p:nvSpPr>
          <p:cNvPr id="39938" name="Rectangle 2"/>
          <p:cNvSpPr>
            <a:spLocks noGrp="1" noChangeArrowheads="1"/>
          </p:cNvSpPr>
          <p:nvPr>
            <p:ph type="title"/>
          </p:nvPr>
        </p:nvSpPr>
        <p:spPr/>
        <p:txBody>
          <a:bodyPr/>
          <a:lstStyle/>
          <a:p>
            <a:r>
              <a:rPr lang="en-US"/>
              <a:t>Fire and ecosystems</a:t>
            </a:r>
          </a:p>
        </p:txBody>
      </p:sp>
      <p:pic>
        <p:nvPicPr>
          <p:cNvPr id="39940" name="Picture 4" descr="lowfire"/>
          <p:cNvPicPr>
            <a:picLocks noChangeAspect="1" noChangeArrowheads="1"/>
          </p:cNvPicPr>
          <p:nvPr/>
        </p:nvPicPr>
        <p:blipFill>
          <a:blip r:embed="rId2" cstate="print"/>
          <a:srcRect/>
          <a:stretch>
            <a:fillRect/>
          </a:stretch>
        </p:blipFill>
        <p:spPr bwMode="auto">
          <a:xfrm>
            <a:off x="4495800" y="0"/>
            <a:ext cx="4648200" cy="4629873"/>
          </a:xfrm>
          <a:prstGeom prst="rect">
            <a:avLst/>
          </a:prstGeom>
          <a:noFill/>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solidFill>
                  <a:schemeClr val="accent2"/>
                </a:solidFill>
              </a:rPr>
              <a:t>Fire and grassland ecosystems</a:t>
            </a:r>
          </a:p>
        </p:txBody>
      </p:sp>
      <p:sp>
        <p:nvSpPr>
          <p:cNvPr id="12291" name="Rectangle 3"/>
          <p:cNvSpPr>
            <a:spLocks noGrp="1" noChangeArrowheads="1"/>
          </p:cNvSpPr>
          <p:nvPr>
            <p:ph sz="quarter" idx="1"/>
          </p:nvPr>
        </p:nvSpPr>
        <p:spPr>
          <a:xfrm>
            <a:off x="609600" y="1981200"/>
            <a:ext cx="8153400" cy="4495800"/>
          </a:xfrm>
        </p:spPr>
        <p:txBody>
          <a:bodyPr/>
          <a:lstStyle/>
          <a:p>
            <a:pPr>
              <a:lnSpc>
                <a:spcPct val="90000"/>
              </a:lnSpc>
            </a:pPr>
            <a:r>
              <a:rPr lang="en-US" dirty="0"/>
              <a:t>Fire reduces shade, promote seed germination, releases nutrients into the soil</a:t>
            </a:r>
          </a:p>
          <a:p>
            <a:pPr>
              <a:lnSpc>
                <a:spcPct val="90000"/>
              </a:lnSpc>
            </a:pPr>
            <a:r>
              <a:rPr lang="en-US" dirty="0"/>
              <a:t>Fire prevents establishment of trees and shrubs that would eventually out-compete and shade out the grasses</a:t>
            </a:r>
          </a:p>
          <a:p>
            <a:pPr>
              <a:lnSpc>
                <a:spcPct val="90000"/>
              </a:lnSpc>
            </a:pPr>
            <a:r>
              <a:rPr lang="en-US" dirty="0"/>
              <a:t>Fire adaptation – many grassland plants have no permanent above ground parts</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solidFill>
                  <a:schemeClr val="accent2"/>
                </a:solidFill>
              </a:rPr>
              <a:t>Fire in the Southeast US Forests</a:t>
            </a:r>
          </a:p>
        </p:txBody>
      </p:sp>
      <p:sp>
        <p:nvSpPr>
          <p:cNvPr id="15363" name="Rectangle 3"/>
          <p:cNvSpPr>
            <a:spLocks noGrp="1" noChangeArrowheads="1"/>
          </p:cNvSpPr>
          <p:nvPr>
            <p:ph sz="quarter" idx="1"/>
          </p:nvPr>
        </p:nvSpPr>
        <p:spPr>
          <a:xfrm>
            <a:off x="609600" y="2362200"/>
            <a:ext cx="8153400" cy="4495800"/>
          </a:xfrm>
        </p:spPr>
        <p:txBody>
          <a:bodyPr/>
          <a:lstStyle/>
          <a:p>
            <a:pPr>
              <a:lnSpc>
                <a:spcPct val="90000"/>
              </a:lnSpc>
            </a:pPr>
            <a:r>
              <a:rPr lang="en-US" dirty="0"/>
              <a:t>Wet and dry seasons</a:t>
            </a:r>
          </a:p>
          <a:p>
            <a:pPr>
              <a:lnSpc>
                <a:spcPct val="90000"/>
              </a:lnSpc>
            </a:pPr>
            <a:r>
              <a:rPr lang="en-US" dirty="0"/>
              <a:t>Fire adapted plants</a:t>
            </a:r>
          </a:p>
          <a:p>
            <a:pPr lvl="1">
              <a:lnSpc>
                <a:spcPct val="90000"/>
              </a:lnSpc>
            </a:pPr>
            <a:r>
              <a:rPr lang="en-US" dirty="0"/>
              <a:t>Sand pine (</a:t>
            </a:r>
            <a:r>
              <a:rPr lang="en-US" i="1" dirty="0" err="1"/>
              <a:t>Pinus</a:t>
            </a:r>
            <a:r>
              <a:rPr lang="en-US" i="1" dirty="0"/>
              <a:t> </a:t>
            </a:r>
            <a:r>
              <a:rPr lang="en-US" i="1" dirty="0" err="1"/>
              <a:t>clausa</a:t>
            </a:r>
            <a:r>
              <a:rPr lang="en-US" dirty="0"/>
              <a:t>)  – </a:t>
            </a:r>
            <a:r>
              <a:rPr lang="en-US" dirty="0" err="1"/>
              <a:t>serotinous</a:t>
            </a:r>
            <a:r>
              <a:rPr lang="en-US" dirty="0"/>
              <a:t> (closed/dormant) cones</a:t>
            </a:r>
          </a:p>
          <a:p>
            <a:pPr lvl="1">
              <a:lnSpc>
                <a:spcPct val="90000"/>
              </a:lnSpc>
            </a:pPr>
            <a:r>
              <a:rPr lang="en-US" dirty="0"/>
              <a:t>Wiregrass – </a:t>
            </a:r>
            <a:r>
              <a:rPr lang="en-US" dirty="0" err="1"/>
              <a:t>meristem</a:t>
            </a:r>
            <a:r>
              <a:rPr lang="en-US" dirty="0"/>
              <a:t> is 1-1.5” underground </a:t>
            </a:r>
          </a:p>
          <a:p>
            <a:pPr lvl="1">
              <a:lnSpc>
                <a:spcPct val="90000"/>
              </a:lnSpc>
            </a:pPr>
            <a:r>
              <a:rPr lang="en-US" dirty="0"/>
              <a:t>Long leaf pine (</a:t>
            </a:r>
            <a:r>
              <a:rPr lang="en-US" i="1" dirty="0" err="1"/>
              <a:t>Pinus</a:t>
            </a:r>
            <a:r>
              <a:rPr lang="en-US" i="1" dirty="0"/>
              <a:t> </a:t>
            </a:r>
            <a:r>
              <a:rPr lang="en-US" i="1" dirty="0" err="1"/>
              <a:t>palustra</a:t>
            </a:r>
            <a:r>
              <a:rPr lang="en-US" dirty="0"/>
              <a:t>) – large underground root system, rapid growth, thick bark</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Z:\2yrs.jpg"/>
          <p:cNvPicPr>
            <a:picLocks noChangeAspect="1" noChangeArrowheads="1"/>
          </p:cNvPicPr>
          <p:nvPr/>
        </p:nvPicPr>
        <p:blipFill>
          <a:blip r:embed="rId2" cstate="print"/>
          <a:srcRect/>
          <a:stretch>
            <a:fillRect/>
          </a:stretch>
        </p:blipFill>
        <p:spPr bwMode="auto">
          <a:xfrm>
            <a:off x="3733800" y="1752600"/>
            <a:ext cx="2400300" cy="3402013"/>
          </a:xfrm>
          <a:prstGeom prst="rect">
            <a:avLst/>
          </a:prstGeom>
          <a:noFill/>
          <a:ln w="25400">
            <a:solidFill>
              <a:schemeClr val="tx1"/>
            </a:solidFill>
            <a:miter lim="800000"/>
            <a:headEnd/>
            <a:tailEnd/>
          </a:ln>
        </p:spPr>
      </p:pic>
      <p:pic>
        <p:nvPicPr>
          <p:cNvPr id="45060" name="Picture 4" descr="Z:\burn.jpg"/>
          <p:cNvPicPr>
            <a:picLocks noChangeAspect="1" noChangeArrowheads="1"/>
          </p:cNvPicPr>
          <p:nvPr/>
        </p:nvPicPr>
        <p:blipFill>
          <a:blip r:embed="rId3" cstate="print"/>
          <a:srcRect/>
          <a:stretch>
            <a:fillRect/>
          </a:stretch>
        </p:blipFill>
        <p:spPr bwMode="auto">
          <a:xfrm>
            <a:off x="152400" y="2133600"/>
            <a:ext cx="3352800" cy="2357438"/>
          </a:xfrm>
          <a:prstGeom prst="rect">
            <a:avLst/>
          </a:prstGeom>
          <a:noFill/>
          <a:ln w="25400">
            <a:solidFill>
              <a:schemeClr val="tx1"/>
            </a:solidFill>
            <a:miter lim="800000"/>
            <a:headEnd/>
            <a:tailEnd/>
          </a:ln>
        </p:spPr>
      </p:pic>
      <p:pic>
        <p:nvPicPr>
          <p:cNvPr id="45061" name="Picture 5" descr="Z:\unburned.jpg"/>
          <p:cNvPicPr>
            <a:picLocks noChangeAspect="1" noChangeArrowheads="1"/>
          </p:cNvPicPr>
          <p:nvPr/>
        </p:nvPicPr>
        <p:blipFill>
          <a:blip r:embed="rId4" cstate="print"/>
          <a:srcRect/>
          <a:stretch>
            <a:fillRect/>
          </a:stretch>
        </p:blipFill>
        <p:spPr bwMode="auto">
          <a:xfrm>
            <a:off x="6324600" y="1752600"/>
            <a:ext cx="2406650" cy="3386138"/>
          </a:xfrm>
          <a:prstGeom prst="rect">
            <a:avLst/>
          </a:prstGeom>
          <a:noFill/>
          <a:ln w="25400">
            <a:solidFill>
              <a:schemeClr val="tx1"/>
            </a:solidFill>
            <a:miter lim="800000"/>
            <a:headEnd/>
            <a:tailEnd/>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z="4000" b="1" dirty="0">
                <a:solidFill>
                  <a:schemeClr val="accent2"/>
                </a:solidFill>
                <a:latin typeface="Tahoma" pitchFamily="34" charset="0"/>
                <a:ea typeface="Tahoma" pitchFamily="34" charset="0"/>
                <a:cs typeface="Tahoma" pitchFamily="34" charset="0"/>
              </a:rPr>
              <a:t>Ecological Role of Fire in Forest Ecosystems</a:t>
            </a:r>
          </a:p>
        </p:txBody>
      </p:sp>
      <p:sp>
        <p:nvSpPr>
          <p:cNvPr id="50179" name="Rectangle 3"/>
          <p:cNvSpPr>
            <a:spLocks noGrp="1" noChangeArrowheads="1"/>
          </p:cNvSpPr>
          <p:nvPr>
            <p:ph sz="quarter" idx="1"/>
          </p:nvPr>
        </p:nvSpPr>
        <p:spPr>
          <a:xfrm>
            <a:off x="609600" y="1981200"/>
            <a:ext cx="8153400" cy="4495800"/>
          </a:xfrm>
        </p:spPr>
        <p:txBody>
          <a:bodyPr/>
          <a:lstStyle/>
          <a:p>
            <a:r>
              <a:rPr lang="en-US" dirty="0"/>
              <a:t>Reduce fuel load</a:t>
            </a:r>
          </a:p>
          <a:p>
            <a:r>
              <a:rPr lang="en-US" dirty="0"/>
              <a:t>Open understory</a:t>
            </a:r>
          </a:p>
          <a:p>
            <a:r>
              <a:rPr lang="en-US" dirty="0"/>
              <a:t>Increase light reaching forest floor</a:t>
            </a:r>
          </a:p>
          <a:p>
            <a:r>
              <a:rPr lang="en-US" dirty="0"/>
              <a:t>Favors fire-tolerant species</a:t>
            </a:r>
          </a:p>
          <a:p>
            <a:r>
              <a:rPr lang="en-US" dirty="0"/>
              <a:t>Release nutrients back into the soil or sterilize soil</a:t>
            </a:r>
          </a:p>
          <a:p>
            <a:pPr>
              <a:buNone/>
            </a:pPr>
            <a:endParaRPr lang="en-US"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sz="quarter" idx="1"/>
          </p:nvPr>
        </p:nvSpPr>
        <p:spPr>
          <a:xfrm>
            <a:off x="609600" y="1905000"/>
            <a:ext cx="8153400" cy="4495800"/>
          </a:xfrm>
        </p:spPr>
        <p:txBody>
          <a:bodyPr/>
          <a:lstStyle/>
          <a:p>
            <a:pPr>
              <a:buSzPct val="100000"/>
              <a:buFont typeface="Wingdings" pitchFamily="2" charset="2"/>
              <a:buChar char="§"/>
            </a:pPr>
            <a:r>
              <a:rPr lang="en-US" dirty="0"/>
              <a:t>Reduces probability of catastrophic fire</a:t>
            </a:r>
          </a:p>
          <a:p>
            <a:pPr>
              <a:buSzPct val="100000"/>
              <a:buFont typeface="Wingdings" pitchFamily="2" charset="2"/>
              <a:buChar char="§"/>
            </a:pPr>
            <a:r>
              <a:rPr lang="en-US" dirty="0"/>
              <a:t>Nutrient input into soils</a:t>
            </a:r>
          </a:p>
          <a:p>
            <a:pPr>
              <a:buSzPct val="100000"/>
              <a:buFont typeface="Wingdings" pitchFamily="2" charset="2"/>
              <a:buChar char="§"/>
            </a:pPr>
            <a:r>
              <a:rPr lang="en-US" dirty="0"/>
              <a:t>Control of insect pests</a:t>
            </a:r>
          </a:p>
          <a:p>
            <a:pPr>
              <a:buSzPct val="100000"/>
              <a:buFont typeface="Wingdings" pitchFamily="2" charset="2"/>
              <a:buChar char="§"/>
            </a:pPr>
            <a:r>
              <a:rPr lang="en-US" dirty="0"/>
              <a:t>Control of tree pathogens</a:t>
            </a:r>
          </a:p>
          <a:p>
            <a:pPr>
              <a:buSzPct val="100000"/>
              <a:buFont typeface="Wingdings" pitchFamily="2" charset="2"/>
              <a:buChar char="§"/>
            </a:pPr>
            <a:r>
              <a:rPr lang="en-US" dirty="0"/>
              <a:t>Plant adaptations to fire</a:t>
            </a:r>
          </a:p>
          <a:p>
            <a:pPr>
              <a:buSzPct val="100000"/>
              <a:buFont typeface="Wingdings" pitchFamily="2" charset="2"/>
              <a:buChar char="§"/>
            </a:pPr>
            <a:r>
              <a:rPr lang="en-US" dirty="0"/>
              <a:t>Maintains species diversity</a:t>
            </a:r>
          </a:p>
        </p:txBody>
      </p:sp>
      <p:sp>
        <p:nvSpPr>
          <p:cNvPr id="3" name="Rectangle 2"/>
          <p:cNvSpPr/>
          <p:nvPr/>
        </p:nvSpPr>
        <p:spPr>
          <a:xfrm>
            <a:off x="685800" y="152400"/>
            <a:ext cx="8077200" cy="1077218"/>
          </a:xfrm>
          <a:prstGeom prst="rect">
            <a:avLst/>
          </a:prstGeom>
        </p:spPr>
        <p:txBody>
          <a:bodyPr wrap="square">
            <a:spAutoFit/>
          </a:bodyPr>
          <a:lstStyle/>
          <a:p>
            <a:r>
              <a:rPr lang="en-US" sz="3200" b="1" dirty="0">
                <a:solidFill>
                  <a:schemeClr val="accent2"/>
                </a:solidFill>
              </a:rPr>
              <a:t>Ecological Role of Fire in Forest Ecosystems</a:t>
            </a:r>
            <a:endParaRPr lang="en-US" sz="3200" dirty="0">
              <a:solidFill>
                <a:schemeClr val="tx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a:xfrm>
            <a:off x="5334000" y="152400"/>
            <a:ext cx="3581400" cy="6172200"/>
          </a:xfrm>
        </p:spPr>
        <p:txBody>
          <a:bodyPr>
            <a:normAutofit lnSpcReduction="10000"/>
          </a:bodyPr>
          <a:lstStyle/>
          <a:p>
            <a:pPr algn="ctr">
              <a:buFont typeface="Wingdings" pitchFamily="2" charset="2"/>
              <a:buNone/>
            </a:pPr>
            <a:r>
              <a:rPr lang="en-US" sz="2800" b="1" dirty="0">
                <a:solidFill>
                  <a:schemeClr val="accent2"/>
                </a:solidFill>
              </a:rPr>
              <a:t>Fire reduces the probability of catastrophic fire</a:t>
            </a:r>
          </a:p>
          <a:p>
            <a:pPr>
              <a:buFont typeface="Wingdings" pitchFamily="2" charset="2"/>
              <a:buNone/>
            </a:pPr>
            <a:endParaRPr lang="en-US" sz="2800" dirty="0"/>
          </a:p>
          <a:p>
            <a:r>
              <a:rPr lang="en-US" sz="2800" dirty="0"/>
              <a:t>Historical fire regime (the historical frequency and intensity of natural fires)</a:t>
            </a:r>
          </a:p>
          <a:p>
            <a:r>
              <a:rPr lang="en-US" sz="2800" dirty="0"/>
              <a:t>Altered with fire suppression</a:t>
            </a:r>
          </a:p>
          <a:p>
            <a:r>
              <a:rPr lang="en-US" sz="2800" dirty="0"/>
              <a:t>Increased tree density and ladder fuels</a:t>
            </a:r>
          </a:p>
        </p:txBody>
      </p:sp>
      <p:pic>
        <p:nvPicPr>
          <p:cNvPr id="10244" name="Picture 4" descr="computer sim fire behavior COLOR"/>
          <p:cNvPicPr>
            <a:picLocks noChangeAspect="1" noChangeArrowheads="1"/>
          </p:cNvPicPr>
          <p:nvPr/>
        </p:nvPicPr>
        <p:blipFill>
          <a:blip r:embed="rId3" cstate="print"/>
          <a:srcRect/>
          <a:stretch>
            <a:fillRect/>
          </a:stretch>
        </p:blipFill>
        <p:spPr bwMode="auto">
          <a:xfrm>
            <a:off x="0" y="0"/>
            <a:ext cx="5291138" cy="6858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n-US"/>
          </a:p>
        </p:txBody>
      </p:sp>
      <p:sp>
        <p:nvSpPr>
          <p:cNvPr id="156675" name="Rectangle 3"/>
          <p:cNvSpPr>
            <a:spLocks noGrp="1" noChangeArrowheads="1"/>
          </p:cNvSpPr>
          <p:nvPr>
            <p:ph sz="quarter" idx="1"/>
          </p:nvPr>
        </p:nvSpPr>
        <p:spPr/>
        <p:txBody>
          <a:bodyPr/>
          <a:lstStyle/>
          <a:p>
            <a:endParaRPr lang="en-US"/>
          </a:p>
        </p:txBody>
      </p:sp>
      <p:pic>
        <p:nvPicPr>
          <p:cNvPr id="156676" name="Picture 4" descr="color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56677" name="Text Box 5"/>
          <p:cNvSpPr txBox="1">
            <a:spLocks noChangeArrowheads="1"/>
          </p:cNvSpPr>
          <p:nvPr/>
        </p:nvSpPr>
        <p:spPr bwMode="auto">
          <a:xfrm>
            <a:off x="7780338" y="6583363"/>
            <a:ext cx="1363662" cy="274637"/>
          </a:xfrm>
          <a:prstGeom prst="rect">
            <a:avLst/>
          </a:prstGeom>
          <a:noFill/>
          <a:ln w="9525">
            <a:noFill/>
            <a:miter lim="800000"/>
            <a:headEnd/>
            <a:tailEnd/>
          </a:ln>
          <a:effectLst/>
        </p:spPr>
        <p:txBody>
          <a:bodyPr wrap="none">
            <a:spAutoFit/>
          </a:bodyPr>
          <a:lstStyle/>
          <a:p>
            <a:r>
              <a:rPr lang="en-US" sz="1200">
                <a:solidFill>
                  <a:srgbClr val="000000"/>
                </a:solidFill>
              </a:rPr>
              <a:t>US Forest Service</a:t>
            </a:r>
          </a:p>
        </p:txBody>
      </p:sp>
      <p:sp>
        <p:nvSpPr>
          <p:cNvPr id="6" name="Rectangle 5"/>
          <p:cNvSpPr/>
          <p:nvPr/>
        </p:nvSpPr>
        <p:spPr>
          <a:xfrm>
            <a:off x="228600" y="381000"/>
            <a:ext cx="5029200" cy="1200329"/>
          </a:xfrm>
          <a:prstGeom prst="rect">
            <a:avLst/>
          </a:prstGeom>
        </p:spPr>
        <p:txBody>
          <a:bodyPr wrap="square">
            <a:spAutoFit/>
          </a:bodyPr>
          <a:lstStyle/>
          <a:p>
            <a:pPr algn="just"/>
            <a:r>
              <a:rPr lang="en-US" dirty="0">
                <a:solidFill>
                  <a:schemeClr val="bg1"/>
                </a:solidFill>
              </a:rPr>
              <a:t>These are crown fires in which the majority of dominant trees are killed by the fire.</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solidFill>
                  <a:schemeClr val="accent2"/>
                </a:solidFill>
              </a:rPr>
              <a:t>What is Fire?</a:t>
            </a:r>
          </a:p>
        </p:txBody>
      </p:sp>
      <p:sp>
        <p:nvSpPr>
          <p:cNvPr id="10243" name="Rectangle 3"/>
          <p:cNvSpPr>
            <a:spLocks noGrp="1" noChangeArrowheads="1"/>
          </p:cNvSpPr>
          <p:nvPr>
            <p:ph sz="quarter" idx="1"/>
          </p:nvPr>
        </p:nvSpPr>
        <p:spPr>
          <a:xfrm>
            <a:off x="914400" y="1981200"/>
            <a:ext cx="7772400" cy="4114800"/>
          </a:xfrm>
        </p:spPr>
        <p:txBody>
          <a:bodyPr/>
          <a:lstStyle/>
          <a:p>
            <a:pPr algn="ctr">
              <a:buFont typeface="Wingdings" pitchFamily="2" charset="2"/>
              <a:buNone/>
            </a:pPr>
            <a:endParaRPr lang="en-US" sz="2800" dirty="0"/>
          </a:p>
          <a:p>
            <a:pPr algn="just">
              <a:buFont typeface="Wingdings" pitchFamily="2" charset="2"/>
              <a:buNone/>
            </a:pPr>
            <a:r>
              <a:rPr lang="en-US" sz="2800" u="sng" dirty="0"/>
              <a:t>Fire is a disturbance</a:t>
            </a:r>
            <a:r>
              <a:rPr lang="en-US" sz="2800" dirty="0"/>
              <a:t>. Disturbance is “any relatively discrete event in time that disrupts any ecosystem, community, or population structure and changes resources, substrate availability, or the physical environment”</a:t>
            </a:r>
          </a:p>
          <a:p>
            <a:pPr algn="just">
              <a:buFont typeface="Wingdings" pitchFamily="2" charset="2"/>
              <a:buNone/>
            </a:pPr>
            <a:endParaRPr lang="en-US" sz="2800"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hidden="1"/>
          <p:cNvSpPr>
            <a:spLocks noGrp="1" noChangeArrowheads="1"/>
          </p:cNvSpPr>
          <p:nvPr>
            <p:ph type="title"/>
          </p:nvPr>
        </p:nvSpPr>
        <p:spPr/>
        <p:txBody>
          <a:bodyPr/>
          <a:lstStyle/>
          <a:p>
            <a:endParaRPr lang="en-US"/>
          </a:p>
        </p:txBody>
      </p:sp>
      <p:sp>
        <p:nvSpPr>
          <p:cNvPr id="45059" name="Rectangle 3" descr="slide4"/>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r="-6306"/>
            </a:stretch>
          </a:blipFill>
          <a:ln w="9525">
            <a:solidFill>
              <a:schemeClr val="tx1"/>
            </a:solidFill>
            <a:miter lim="800000"/>
            <a:headEnd/>
            <a:tailEnd/>
          </a:ln>
          <a:effectLst/>
        </p:spPr>
        <p:txBody>
          <a:bodyPr/>
          <a:lstStyle/>
          <a:p>
            <a:pPr algn="ctr" eaLnBrk="1" hangingPunct="1">
              <a:spcBef>
                <a:spcPct val="20000"/>
              </a:spcBef>
              <a:buClr>
                <a:schemeClr val="hlink"/>
              </a:buClr>
              <a:buSzPct val="70000"/>
              <a:buFont typeface="Wingdings" pitchFamily="2" charset="2"/>
              <a:buNone/>
            </a:pPr>
            <a:endParaRPr lang="en-US" sz="3200" b="1" dirty="0">
              <a:effectLst>
                <a:outerShdw blurRad="38100" dist="38100" dir="2700000" algn="tl">
                  <a:srgbClr val="000000"/>
                </a:outerShdw>
              </a:effectLst>
            </a:endParaRPr>
          </a:p>
          <a:p>
            <a:pPr algn="ctr" eaLnBrk="1" hangingPunct="1">
              <a:spcBef>
                <a:spcPct val="20000"/>
              </a:spcBef>
              <a:buClr>
                <a:schemeClr val="hlink"/>
              </a:buClr>
              <a:buSzPct val="70000"/>
              <a:buFont typeface="Wingdings" pitchFamily="2" charset="2"/>
              <a:buNone/>
            </a:pPr>
            <a:endParaRPr lang="en-US" sz="3600" b="1" dirty="0">
              <a:solidFill>
                <a:schemeClr val="bg1"/>
              </a:solidFill>
              <a:effectLst>
                <a:outerShdw blurRad="38100" dist="38100" dir="2700000" algn="tl">
                  <a:srgbClr val="000000"/>
                </a:outerShdw>
              </a:effectLst>
            </a:endParaRPr>
          </a:p>
          <a:p>
            <a:pPr algn="ctr" eaLnBrk="1" hangingPunct="1">
              <a:spcBef>
                <a:spcPct val="20000"/>
              </a:spcBef>
              <a:buClr>
                <a:schemeClr val="hlink"/>
              </a:buClr>
              <a:buSzPct val="70000"/>
              <a:buFont typeface="Wingdings" pitchFamily="2" charset="2"/>
              <a:buNone/>
            </a:pPr>
            <a:endParaRPr lang="en-US" sz="3600" b="1" dirty="0">
              <a:solidFill>
                <a:schemeClr val="bg1"/>
              </a:solidFill>
              <a:effectLst>
                <a:outerShdw blurRad="38100" dist="38100" dir="2700000" algn="tl">
                  <a:srgbClr val="000000"/>
                </a:outerShdw>
              </a:effectLst>
            </a:endParaRPr>
          </a:p>
          <a:p>
            <a:pPr algn="ctr" eaLnBrk="1" hangingPunct="1">
              <a:spcBef>
                <a:spcPct val="20000"/>
              </a:spcBef>
              <a:buClr>
                <a:schemeClr val="hlink"/>
              </a:buClr>
              <a:buSzPct val="70000"/>
              <a:buFont typeface="Wingdings" pitchFamily="2" charset="2"/>
              <a:buNone/>
            </a:pPr>
            <a:r>
              <a:rPr lang="en-US" sz="3600" b="1" dirty="0">
                <a:solidFill>
                  <a:schemeClr val="bg1"/>
                </a:solidFill>
                <a:effectLst>
                  <a:outerShdw blurRad="38100" dist="38100" dir="2700000" algn="tl">
                    <a:srgbClr val="000000"/>
                  </a:outerShdw>
                </a:effectLst>
              </a:rPr>
              <a:t>Nutrient input into soils after fire</a:t>
            </a:r>
          </a:p>
          <a:p>
            <a:endParaRPr lang="en-US" sz="3600" b="1" dirty="0"/>
          </a:p>
        </p:txBody>
      </p:sp>
      <p:sp>
        <p:nvSpPr>
          <p:cNvPr id="45060" name="Text Box 4"/>
          <p:cNvSpPr txBox="1">
            <a:spLocks noChangeArrowheads="1"/>
          </p:cNvSpPr>
          <p:nvPr/>
        </p:nvSpPr>
        <p:spPr bwMode="auto">
          <a:xfrm>
            <a:off x="8382000" y="6583363"/>
            <a:ext cx="604838" cy="274637"/>
          </a:xfrm>
          <a:prstGeom prst="rect">
            <a:avLst/>
          </a:prstGeom>
          <a:noFill/>
          <a:ln w="9525">
            <a:noFill/>
            <a:miter lim="800000"/>
            <a:headEnd/>
            <a:tailEnd/>
          </a:ln>
          <a:effectLst/>
        </p:spPr>
        <p:txBody>
          <a:bodyPr wrap="none">
            <a:spAutoFit/>
          </a:bodyPr>
          <a:lstStyle/>
          <a:p>
            <a:r>
              <a:rPr lang="en-US" sz="1200"/>
              <a:t>NCSR </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381000"/>
            <a:ext cx="5791200" cy="762000"/>
          </a:xfrm>
        </p:spPr>
        <p:txBody>
          <a:bodyPr/>
          <a:lstStyle/>
          <a:p>
            <a:pPr algn="ctr"/>
            <a:r>
              <a:rPr lang="en-US" b="0" dirty="0">
                <a:solidFill>
                  <a:schemeClr val="accent2"/>
                </a:solidFill>
              </a:rPr>
              <a:t>Nutrient input into soils</a:t>
            </a:r>
          </a:p>
        </p:txBody>
      </p:sp>
      <p:sp>
        <p:nvSpPr>
          <p:cNvPr id="82947" name="Rectangle 3"/>
          <p:cNvSpPr>
            <a:spLocks noGrp="1" noChangeArrowheads="1"/>
          </p:cNvSpPr>
          <p:nvPr>
            <p:ph sz="quarter" idx="1"/>
          </p:nvPr>
        </p:nvSpPr>
        <p:spPr>
          <a:xfrm>
            <a:off x="609600" y="1828800"/>
            <a:ext cx="8153400" cy="4495800"/>
          </a:xfrm>
        </p:spPr>
        <p:txBody>
          <a:bodyPr/>
          <a:lstStyle/>
          <a:p>
            <a:pPr>
              <a:lnSpc>
                <a:spcPct val="90000"/>
              </a:lnSpc>
            </a:pPr>
            <a:r>
              <a:rPr lang="en-US" sz="2800" dirty="0"/>
              <a:t>Soil nutrients are usually tied up in organic matter</a:t>
            </a:r>
          </a:p>
          <a:p>
            <a:pPr>
              <a:lnSpc>
                <a:spcPct val="90000"/>
              </a:lnSpc>
            </a:pPr>
            <a:r>
              <a:rPr lang="en-US" sz="2800" dirty="0"/>
              <a:t>Released in a pulse after fire</a:t>
            </a:r>
          </a:p>
          <a:p>
            <a:pPr>
              <a:lnSpc>
                <a:spcPct val="90000"/>
              </a:lnSpc>
            </a:pPr>
            <a:r>
              <a:rPr lang="en-US" sz="2800" dirty="0"/>
              <a:t>Increased availability to plants and soil microorganisms</a:t>
            </a:r>
          </a:p>
          <a:p>
            <a:pPr>
              <a:lnSpc>
                <a:spcPct val="90000"/>
              </a:lnSpc>
            </a:pPr>
            <a:r>
              <a:rPr lang="en-US" sz="2800" dirty="0"/>
              <a:t>Blackened soil increases rates of absorption of solar energy</a:t>
            </a:r>
          </a:p>
          <a:p>
            <a:pPr>
              <a:lnSpc>
                <a:spcPct val="90000"/>
              </a:lnSpc>
            </a:pPr>
            <a:r>
              <a:rPr lang="en-US" sz="2800" dirty="0"/>
              <a:t>High fire temperatures can volatilize some nutrients (e.g., nitrogen at &gt;200 °C)</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n-US"/>
          </a:p>
        </p:txBody>
      </p:sp>
      <p:pic>
        <p:nvPicPr>
          <p:cNvPr id="99332" name="Picture 4" descr="spruce budworm damage"/>
          <p:cNvPicPr>
            <a:picLocks noGrp="1" noChangeAspect="1" noChangeArrowheads="1"/>
          </p:cNvPicPr>
          <p:nvPr>
            <p:ph sz="quarter" idx="1"/>
          </p:nvPr>
        </p:nvPicPr>
        <p:blipFill>
          <a:blip r:embed="rId3" cstate="print"/>
          <a:srcRect/>
          <a:stretch>
            <a:fillRect/>
          </a:stretch>
        </p:blipFill>
        <p:spPr>
          <a:xfrm>
            <a:off x="0" y="0"/>
            <a:ext cx="9144000" cy="6858000"/>
          </a:xfrm>
          <a:noFill/>
          <a:ln/>
        </p:spPr>
      </p:pic>
      <p:sp>
        <p:nvSpPr>
          <p:cNvPr id="99333" name="Rectangle 5"/>
          <p:cNvSpPr>
            <a:spLocks noChangeArrowheads="1"/>
          </p:cNvSpPr>
          <p:nvPr/>
        </p:nvSpPr>
        <p:spPr bwMode="auto">
          <a:xfrm>
            <a:off x="1600200" y="1752600"/>
            <a:ext cx="7086600" cy="762000"/>
          </a:xfrm>
          <a:prstGeom prst="rect">
            <a:avLst/>
          </a:prstGeom>
          <a:noFill/>
          <a:ln w="9525">
            <a:noFill/>
            <a:miter lim="800000"/>
            <a:headEnd/>
            <a:tailEnd/>
          </a:ln>
          <a:effectLst/>
        </p:spPr>
        <p:txBody>
          <a:bodyPr>
            <a:spAutoFit/>
          </a:bodyPr>
          <a:lstStyle/>
          <a:p>
            <a:r>
              <a:rPr lang="en-US" sz="4400" b="1">
                <a:solidFill>
                  <a:srgbClr val="000000"/>
                </a:solidFill>
                <a:effectLst>
                  <a:outerShdw blurRad="38100" dist="38100" dir="2700000" algn="tl">
                    <a:srgbClr val="FFFFFF"/>
                  </a:outerShdw>
                </a:effectLst>
              </a:rPr>
              <a:t>Control of insect pests</a:t>
            </a:r>
          </a:p>
        </p:txBody>
      </p:sp>
      <p:pic>
        <p:nvPicPr>
          <p:cNvPr id="99334" name="Picture 6" descr="spruce budworm"/>
          <p:cNvPicPr>
            <a:picLocks noChangeAspect="1" noChangeArrowheads="1"/>
          </p:cNvPicPr>
          <p:nvPr/>
        </p:nvPicPr>
        <p:blipFill>
          <a:blip r:embed="rId4" cstate="print"/>
          <a:srcRect/>
          <a:stretch>
            <a:fillRect/>
          </a:stretch>
        </p:blipFill>
        <p:spPr bwMode="auto">
          <a:xfrm>
            <a:off x="0" y="4578350"/>
            <a:ext cx="3733800" cy="2359025"/>
          </a:xfrm>
          <a:prstGeom prst="rect">
            <a:avLst/>
          </a:prstGeom>
          <a:noFill/>
        </p:spPr>
      </p:pic>
      <p:sp>
        <p:nvSpPr>
          <p:cNvPr id="99335" name="Text Box 7"/>
          <p:cNvSpPr txBox="1">
            <a:spLocks noChangeArrowheads="1"/>
          </p:cNvSpPr>
          <p:nvPr/>
        </p:nvSpPr>
        <p:spPr bwMode="auto">
          <a:xfrm>
            <a:off x="0" y="6583363"/>
            <a:ext cx="1558925" cy="274637"/>
          </a:xfrm>
          <a:prstGeom prst="rect">
            <a:avLst/>
          </a:prstGeom>
          <a:noFill/>
          <a:ln w="9525">
            <a:noFill/>
            <a:miter lim="800000"/>
            <a:headEnd/>
            <a:tailEnd/>
          </a:ln>
          <a:effectLst/>
        </p:spPr>
        <p:txBody>
          <a:bodyPr wrap="none">
            <a:spAutoFit/>
          </a:bodyPr>
          <a:lstStyle/>
          <a:p>
            <a:r>
              <a:rPr lang="en-US" sz="1200"/>
              <a:t>USDA Forest Service</a:t>
            </a:r>
          </a:p>
        </p:txBody>
      </p:sp>
      <p:sp>
        <p:nvSpPr>
          <p:cNvPr id="99336" name="Text Box 8"/>
          <p:cNvSpPr txBox="1">
            <a:spLocks noChangeArrowheads="1"/>
          </p:cNvSpPr>
          <p:nvPr/>
        </p:nvSpPr>
        <p:spPr bwMode="auto">
          <a:xfrm>
            <a:off x="7585075" y="6583363"/>
            <a:ext cx="1558925" cy="274637"/>
          </a:xfrm>
          <a:prstGeom prst="rect">
            <a:avLst/>
          </a:prstGeom>
          <a:noFill/>
          <a:ln w="9525">
            <a:noFill/>
            <a:miter lim="800000"/>
            <a:headEnd/>
            <a:tailEnd/>
          </a:ln>
          <a:effectLst/>
        </p:spPr>
        <p:txBody>
          <a:bodyPr wrap="none">
            <a:spAutoFit/>
          </a:bodyPr>
          <a:lstStyle/>
          <a:p>
            <a:r>
              <a:rPr lang="en-US" sz="1200">
                <a:solidFill>
                  <a:srgbClr val="000000"/>
                </a:solidFill>
              </a:rPr>
              <a:t>USDA Forest Service</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381000"/>
            <a:ext cx="5972175" cy="762000"/>
          </a:xfrm>
        </p:spPr>
        <p:txBody>
          <a:bodyPr/>
          <a:lstStyle/>
          <a:p>
            <a:pPr algn="ctr"/>
            <a:r>
              <a:rPr lang="en-US" b="0" dirty="0">
                <a:solidFill>
                  <a:schemeClr val="accent2"/>
                </a:solidFill>
              </a:rPr>
              <a:t>Control of insect pests</a:t>
            </a:r>
            <a:r>
              <a:rPr lang="en-US" dirty="0">
                <a:solidFill>
                  <a:schemeClr val="accent2"/>
                </a:solidFill>
              </a:rPr>
              <a:t> </a:t>
            </a:r>
          </a:p>
        </p:txBody>
      </p:sp>
      <p:sp>
        <p:nvSpPr>
          <p:cNvPr id="84995" name="Rectangle 3"/>
          <p:cNvSpPr>
            <a:spLocks noGrp="1" noChangeArrowheads="1"/>
          </p:cNvSpPr>
          <p:nvPr>
            <p:ph sz="quarter" idx="1"/>
          </p:nvPr>
        </p:nvSpPr>
        <p:spPr/>
        <p:txBody>
          <a:bodyPr/>
          <a:lstStyle/>
          <a:p>
            <a:pPr>
              <a:lnSpc>
                <a:spcPct val="90000"/>
              </a:lnSpc>
            </a:pPr>
            <a:r>
              <a:rPr lang="en-US" dirty="0"/>
              <a:t>Some insect populations are apparently controlled by fire</a:t>
            </a:r>
          </a:p>
          <a:p>
            <a:pPr>
              <a:lnSpc>
                <a:spcPct val="90000"/>
              </a:lnSpc>
            </a:pPr>
            <a:r>
              <a:rPr lang="en-US" dirty="0"/>
              <a:t>High temperatures and smoke directly kill adults, larvae and eggs</a:t>
            </a:r>
          </a:p>
          <a:p>
            <a:pPr>
              <a:lnSpc>
                <a:spcPct val="90000"/>
              </a:lnSpc>
            </a:pPr>
            <a:r>
              <a:rPr lang="en-US" dirty="0"/>
              <a:t>Reduced tree density decreases susceptibility to insect attack</a:t>
            </a:r>
          </a:p>
          <a:p>
            <a:pPr>
              <a:lnSpc>
                <a:spcPct val="90000"/>
              </a:lnSpc>
            </a:pPr>
            <a:r>
              <a:rPr lang="en-US" dirty="0"/>
              <a:t>Insect pests can also influence fire regimes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Slide8"/>
          <p:cNvPicPr>
            <a:picLocks noChangeAspect="1" noChangeArrowheads="1"/>
          </p:cNvPicPr>
          <p:nvPr/>
        </p:nvPicPr>
        <p:blipFill>
          <a:blip r:embed="rId3" cstate="print"/>
          <a:srcRect/>
          <a:stretch>
            <a:fillRect/>
          </a:stretch>
        </p:blipFill>
        <p:spPr bwMode="auto">
          <a:xfrm>
            <a:off x="0" y="304800"/>
            <a:ext cx="9144000" cy="6096000"/>
          </a:xfrm>
          <a:prstGeom prst="rect">
            <a:avLst/>
          </a:prstGeom>
          <a:noFill/>
          <a:ln w="19050">
            <a:solidFill>
              <a:schemeClr val="tx1"/>
            </a:solidFill>
            <a:miter lim="800000"/>
            <a:headEnd/>
            <a:tailEnd/>
          </a:ln>
        </p:spPr>
      </p:pic>
      <p:sp>
        <p:nvSpPr>
          <p:cNvPr id="130051" name="Text Box 3"/>
          <p:cNvSpPr txBox="1">
            <a:spLocks noChangeArrowheads="1"/>
          </p:cNvSpPr>
          <p:nvPr/>
        </p:nvSpPr>
        <p:spPr bwMode="auto">
          <a:xfrm>
            <a:off x="5507038" y="6583363"/>
            <a:ext cx="3636962" cy="274637"/>
          </a:xfrm>
          <a:prstGeom prst="rect">
            <a:avLst/>
          </a:prstGeom>
          <a:noFill/>
          <a:ln w="9525">
            <a:noFill/>
            <a:miter lim="800000"/>
            <a:headEnd/>
            <a:tailEnd/>
          </a:ln>
          <a:effectLst/>
        </p:spPr>
        <p:txBody>
          <a:bodyPr wrap="none">
            <a:spAutoFit/>
          </a:bodyPr>
          <a:lstStyle/>
          <a:p>
            <a:r>
              <a:rPr lang="en-US" sz="1200"/>
              <a:t>USDA Forest Service, Joseph O’Brien, Bugwood.org</a:t>
            </a:r>
          </a:p>
        </p:txBody>
      </p:sp>
      <p:sp>
        <p:nvSpPr>
          <p:cNvPr id="4" name="Rectangle 3"/>
          <p:cNvSpPr/>
          <p:nvPr/>
        </p:nvSpPr>
        <p:spPr>
          <a:xfrm>
            <a:off x="2408566" y="3200400"/>
            <a:ext cx="6735434" cy="769441"/>
          </a:xfrm>
          <a:prstGeom prst="rect">
            <a:avLst/>
          </a:prstGeom>
        </p:spPr>
        <p:txBody>
          <a:bodyPr wrap="none">
            <a:spAutoFit/>
          </a:bodyPr>
          <a:lstStyle/>
          <a:p>
            <a:r>
              <a:rPr lang="en-US" sz="4400" dirty="0">
                <a:solidFill>
                  <a:schemeClr val="bg1"/>
                </a:solidFill>
              </a:rPr>
              <a:t>Control of tree pathogens </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381000"/>
            <a:ext cx="7343775" cy="769938"/>
          </a:xfrm>
        </p:spPr>
        <p:txBody>
          <a:bodyPr/>
          <a:lstStyle/>
          <a:p>
            <a:pPr algn="ctr"/>
            <a:r>
              <a:rPr lang="en-US" b="0" dirty="0">
                <a:solidFill>
                  <a:schemeClr val="accent2"/>
                </a:solidFill>
              </a:rPr>
              <a:t>Control of tree pathogens</a:t>
            </a:r>
            <a:r>
              <a:rPr lang="en-US" dirty="0">
                <a:solidFill>
                  <a:schemeClr val="accent2"/>
                </a:solidFill>
              </a:rPr>
              <a:t> </a:t>
            </a:r>
          </a:p>
        </p:txBody>
      </p:sp>
      <p:sp>
        <p:nvSpPr>
          <p:cNvPr id="87043" name="Rectangle 3"/>
          <p:cNvSpPr>
            <a:spLocks noGrp="1" noChangeArrowheads="1"/>
          </p:cNvSpPr>
          <p:nvPr>
            <p:ph sz="quarter" idx="1"/>
          </p:nvPr>
        </p:nvSpPr>
        <p:spPr>
          <a:xfrm>
            <a:off x="609600" y="2057400"/>
            <a:ext cx="8153400" cy="4495800"/>
          </a:xfrm>
        </p:spPr>
        <p:txBody>
          <a:bodyPr/>
          <a:lstStyle/>
          <a:p>
            <a:pPr>
              <a:lnSpc>
                <a:spcPct val="90000"/>
              </a:lnSpc>
            </a:pPr>
            <a:r>
              <a:rPr lang="en-US" sz="2400" dirty="0"/>
              <a:t>Spore germination inhibited by smoke in some fungi (e.g., </a:t>
            </a:r>
            <a:r>
              <a:rPr lang="en-US" sz="2400" dirty="0" err="1"/>
              <a:t>annosus</a:t>
            </a:r>
            <a:r>
              <a:rPr lang="en-US" sz="2400" dirty="0"/>
              <a:t> root rot)</a:t>
            </a:r>
          </a:p>
          <a:p>
            <a:pPr>
              <a:lnSpc>
                <a:spcPct val="90000"/>
              </a:lnSpc>
            </a:pPr>
            <a:r>
              <a:rPr lang="en-US" sz="2400" dirty="0"/>
              <a:t>Spread of </a:t>
            </a:r>
            <a:r>
              <a:rPr lang="en-US" sz="2400" i="1" dirty="0" err="1"/>
              <a:t>Phellinus</a:t>
            </a:r>
            <a:r>
              <a:rPr lang="en-US" sz="2400" i="1" dirty="0"/>
              <a:t> </a:t>
            </a:r>
            <a:r>
              <a:rPr lang="en-US" sz="2400" i="1" dirty="0" err="1"/>
              <a:t>weirii</a:t>
            </a:r>
            <a:r>
              <a:rPr lang="en-US" sz="2400" dirty="0"/>
              <a:t> (laminated root rot) inhibited by fire </a:t>
            </a:r>
          </a:p>
          <a:p>
            <a:pPr>
              <a:lnSpc>
                <a:spcPct val="90000"/>
              </a:lnSpc>
            </a:pPr>
            <a:r>
              <a:rPr lang="en-US" sz="2400" dirty="0"/>
              <a:t>Spores of Port </a:t>
            </a:r>
            <a:r>
              <a:rPr lang="en-US" sz="2400" dirty="0" err="1"/>
              <a:t>Orford</a:t>
            </a:r>
            <a:r>
              <a:rPr lang="en-US" sz="2400" dirty="0"/>
              <a:t> cedar root rot are killed by fire and fire spaces trees making transmission from one tree to another less likely</a:t>
            </a:r>
          </a:p>
          <a:p>
            <a:pPr>
              <a:lnSpc>
                <a:spcPct val="90000"/>
              </a:lnSpc>
            </a:pPr>
            <a:r>
              <a:rPr lang="en-US" sz="2400" dirty="0"/>
              <a:t>Dwarf mistletoe infestations are reduced by fire </a:t>
            </a:r>
          </a:p>
          <a:p>
            <a:pPr>
              <a:lnSpc>
                <a:spcPct val="90000"/>
              </a:lnSpc>
            </a:pPr>
            <a:r>
              <a:rPr lang="en-US" sz="2400" dirty="0"/>
              <a:t>Some pathogens are </a:t>
            </a:r>
            <a:r>
              <a:rPr lang="en-US" sz="2400" u="sng" dirty="0"/>
              <a:t>promoted</a:t>
            </a:r>
            <a:r>
              <a:rPr lang="en-US" sz="2400" dirty="0"/>
              <a:t> by fire (e.g., </a:t>
            </a:r>
            <a:r>
              <a:rPr lang="en-US" sz="2400" i="1" dirty="0" err="1"/>
              <a:t>Rhizina</a:t>
            </a:r>
            <a:r>
              <a:rPr lang="en-US" sz="2400" i="1" dirty="0"/>
              <a:t> </a:t>
            </a:r>
            <a:r>
              <a:rPr lang="en-US" sz="2400" i="1" dirty="0" err="1"/>
              <a:t>undulata</a:t>
            </a:r>
            <a:r>
              <a:rPr lang="en-US" sz="2400" dirty="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648" y="228600"/>
            <a:ext cx="8153400" cy="914400"/>
          </a:xfrm>
        </p:spPr>
        <p:txBody>
          <a:bodyPr>
            <a:normAutofit fontScale="90000"/>
          </a:bodyPr>
          <a:lstStyle/>
          <a:p>
            <a:r>
              <a:rPr lang="en-US" dirty="0">
                <a:solidFill>
                  <a:schemeClr val="accent2"/>
                </a:solidFill>
              </a:rPr>
              <a:t>Plant defenses &amp; adaptations against fire</a:t>
            </a:r>
          </a:p>
        </p:txBody>
      </p:sp>
      <p:sp>
        <p:nvSpPr>
          <p:cNvPr id="27651" name="Rectangle 3"/>
          <p:cNvSpPr>
            <a:spLocks noGrp="1" noChangeArrowheads="1"/>
          </p:cNvSpPr>
          <p:nvPr>
            <p:ph sz="quarter" idx="1"/>
          </p:nvPr>
        </p:nvSpPr>
        <p:spPr>
          <a:xfrm>
            <a:off x="609600" y="1981200"/>
            <a:ext cx="8153400" cy="4495800"/>
          </a:xfrm>
        </p:spPr>
        <p:txBody>
          <a:bodyPr/>
          <a:lstStyle/>
          <a:p>
            <a:r>
              <a:rPr lang="en-US" dirty="0"/>
              <a:t>Bark</a:t>
            </a:r>
          </a:p>
          <a:p>
            <a:r>
              <a:rPr lang="en-US" dirty="0"/>
              <a:t>Height</a:t>
            </a:r>
          </a:p>
          <a:p>
            <a:r>
              <a:rPr lang="en-US" dirty="0"/>
              <a:t>Roots</a:t>
            </a:r>
          </a:p>
          <a:p>
            <a:r>
              <a:rPr lang="en-US" dirty="0"/>
              <a:t>Thick, leathery leaves with cuticle</a:t>
            </a:r>
          </a:p>
          <a:p>
            <a:r>
              <a:rPr lang="en-US" dirty="0"/>
              <a:t>Cones</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62000" y="381000"/>
            <a:ext cx="7800975" cy="769938"/>
          </a:xfrm>
        </p:spPr>
        <p:txBody>
          <a:bodyPr/>
          <a:lstStyle/>
          <a:p>
            <a:r>
              <a:rPr lang="en-US" dirty="0">
                <a:solidFill>
                  <a:schemeClr val="accent2"/>
                </a:solidFill>
              </a:rPr>
              <a:t>Plant adaptations to fire</a:t>
            </a:r>
          </a:p>
        </p:txBody>
      </p:sp>
      <p:pic>
        <p:nvPicPr>
          <p:cNvPr id="134147" name="Picture 3" descr="slide13"/>
          <p:cNvPicPr>
            <a:picLocks noChangeAspect="1" noChangeArrowheads="1"/>
          </p:cNvPicPr>
          <p:nvPr/>
        </p:nvPicPr>
        <p:blipFill>
          <a:blip r:embed="rId3" cstate="print"/>
          <a:srcRect/>
          <a:stretch>
            <a:fillRect/>
          </a:stretch>
        </p:blipFill>
        <p:spPr bwMode="auto">
          <a:xfrm>
            <a:off x="152400" y="2209800"/>
            <a:ext cx="6172200" cy="4243388"/>
          </a:xfrm>
          <a:prstGeom prst="rect">
            <a:avLst/>
          </a:prstGeom>
          <a:noFill/>
          <a:ln w="19050">
            <a:solidFill>
              <a:schemeClr val="tx1"/>
            </a:solidFill>
            <a:miter lim="800000"/>
            <a:headEnd/>
            <a:tailEnd/>
          </a:ln>
        </p:spPr>
      </p:pic>
      <p:pic>
        <p:nvPicPr>
          <p:cNvPr id="134148" name="Picture 4" descr="ser cone Table mtn pine"/>
          <p:cNvPicPr>
            <a:picLocks noChangeAspect="1" noChangeArrowheads="1"/>
          </p:cNvPicPr>
          <p:nvPr/>
        </p:nvPicPr>
        <p:blipFill>
          <a:blip r:embed="rId4" cstate="print"/>
          <a:srcRect/>
          <a:stretch>
            <a:fillRect/>
          </a:stretch>
        </p:blipFill>
        <p:spPr bwMode="auto">
          <a:xfrm>
            <a:off x="5943600" y="3905250"/>
            <a:ext cx="2971800" cy="2443163"/>
          </a:xfrm>
          <a:prstGeom prst="rect">
            <a:avLst/>
          </a:prstGeom>
          <a:noFill/>
          <a:ln w="19050">
            <a:solidFill>
              <a:schemeClr val="tx1"/>
            </a:solidFill>
            <a:miter lim="800000"/>
            <a:headEnd/>
            <a:tailEnd/>
          </a:ln>
        </p:spPr>
      </p:pic>
      <p:sp>
        <p:nvSpPr>
          <p:cNvPr id="134150" name="Text Box 6"/>
          <p:cNvSpPr txBox="1">
            <a:spLocks noChangeArrowheads="1"/>
          </p:cNvSpPr>
          <p:nvPr/>
        </p:nvSpPr>
        <p:spPr bwMode="auto">
          <a:xfrm>
            <a:off x="6705600" y="6324600"/>
            <a:ext cx="2438400" cy="457200"/>
          </a:xfrm>
          <a:prstGeom prst="rect">
            <a:avLst/>
          </a:prstGeom>
          <a:noFill/>
          <a:ln w="9525">
            <a:noFill/>
            <a:miter lim="800000"/>
            <a:headEnd/>
            <a:tailEnd/>
          </a:ln>
          <a:effectLst/>
        </p:spPr>
        <p:txBody>
          <a:bodyPr>
            <a:spAutoFit/>
          </a:bodyPr>
          <a:lstStyle/>
          <a:p>
            <a:r>
              <a:rPr lang="en-US" sz="1200"/>
              <a:t>Virginia Tech University: College of Natural Resources</a:t>
            </a:r>
          </a:p>
        </p:txBody>
      </p:sp>
      <p:sp>
        <p:nvSpPr>
          <p:cNvPr id="134151" name="Rectangle 7"/>
          <p:cNvSpPr>
            <a:spLocks noChangeArrowheads="1"/>
          </p:cNvSpPr>
          <p:nvPr/>
        </p:nvSpPr>
        <p:spPr bwMode="auto">
          <a:xfrm>
            <a:off x="228600" y="5410200"/>
            <a:ext cx="1606550" cy="274638"/>
          </a:xfrm>
          <a:prstGeom prst="rect">
            <a:avLst/>
          </a:prstGeom>
          <a:noFill/>
          <a:ln w="9525">
            <a:noFill/>
            <a:miter lim="800000"/>
            <a:headEnd/>
            <a:tailEnd/>
          </a:ln>
          <a:effectLst/>
        </p:spPr>
        <p:txBody>
          <a:bodyPr wrap="none">
            <a:spAutoFit/>
          </a:bodyPr>
          <a:lstStyle/>
          <a:p>
            <a:r>
              <a:rPr lang="en-US" sz="1200"/>
              <a:t>National Park Service</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93037" cy="769938"/>
          </a:xfrm>
        </p:spPr>
        <p:txBody>
          <a:bodyPr/>
          <a:lstStyle/>
          <a:p>
            <a:r>
              <a:rPr lang="en-US" dirty="0">
                <a:solidFill>
                  <a:schemeClr val="accent2"/>
                </a:solidFill>
              </a:rPr>
              <a:t>Plant Adaptations to Fire</a:t>
            </a:r>
          </a:p>
        </p:txBody>
      </p:sp>
      <p:sp>
        <p:nvSpPr>
          <p:cNvPr id="4" name="Rectangle 5"/>
          <p:cNvSpPr>
            <a:spLocks noGrp="1" noChangeArrowheads="1"/>
          </p:cNvSpPr>
          <p:nvPr>
            <p:ph sz="quarter" idx="1"/>
          </p:nvPr>
        </p:nvSpPr>
        <p:spPr bwMode="auto">
          <a:xfrm>
            <a:off x="1182688" y="2017713"/>
            <a:ext cx="7772400" cy="2146742"/>
          </a:xfrm>
          <a:prstGeom prst="rect">
            <a:avLst/>
          </a:prstGeom>
          <a:noFill/>
          <a:ln w="9525">
            <a:noFill/>
            <a:miter lim="800000"/>
            <a:headEnd/>
            <a:tailEnd/>
          </a:ln>
          <a:effectLst/>
        </p:spPr>
        <p:txBody>
          <a:bodyPr wrap="square">
            <a:spAutoFit/>
          </a:bodyPr>
          <a:lstStyle/>
          <a:p>
            <a:pPr>
              <a:buSzPct val="100000"/>
              <a:buFont typeface="Wingdings" pitchFamily="2" charset="2"/>
              <a:buChar char="§"/>
            </a:pPr>
            <a:r>
              <a:rPr lang="en-US" dirty="0" err="1"/>
              <a:t>Serotinous</a:t>
            </a:r>
            <a:r>
              <a:rPr lang="en-US" dirty="0"/>
              <a:t> cones</a:t>
            </a:r>
          </a:p>
          <a:p>
            <a:pPr>
              <a:buSzPct val="100000"/>
              <a:buFont typeface="Wingdings" pitchFamily="2" charset="2"/>
              <a:buChar char="§"/>
            </a:pPr>
            <a:r>
              <a:rPr lang="en-US" dirty="0"/>
              <a:t>Thick bark</a:t>
            </a:r>
          </a:p>
          <a:p>
            <a:pPr>
              <a:buSzPct val="100000"/>
              <a:buFont typeface="Wingdings" pitchFamily="2" charset="2"/>
              <a:buChar char="§"/>
            </a:pPr>
            <a:r>
              <a:rPr lang="en-US" dirty="0"/>
              <a:t>Rapid growth from roots </a:t>
            </a:r>
          </a:p>
          <a:p>
            <a:pPr>
              <a:buSzPct val="100000"/>
              <a:buFont typeface="Wingdings" pitchFamily="2" charset="2"/>
              <a:buChar char="§"/>
            </a:pPr>
            <a:r>
              <a:rPr lang="en-US" dirty="0"/>
              <a:t>Rapid colonization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slide12"/>
          <p:cNvPicPr>
            <a:picLocks noChangeAspect="1" noChangeArrowheads="1"/>
          </p:cNvPicPr>
          <p:nvPr/>
        </p:nvPicPr>
        <p:blipFill>
          <a:blip r:embed="rId3" cstate="print"/>
          <a:srcRect/>
          <a:stretch>
            <a:fillRect/>
          </a:stretch>
        </p:blipFill>
        <p:spPr bwMode="auto">
          <a:xfrm>
            <a:off x="0" y="533400"/>
            <a:ext cx="8531225" cy="5338763"/>
          </a:xfrm>
          <a:prstGeom prst="rect">
            <a:avLst/>
          </a:prstGeom>
          <a:noFill/>
          <a:ln w="19050">
            <a:solidFill>
              <a:schemeClr val="tx1"/>
            </a:solidFill>
            <a:miter lim="800000"/>
            <a:headEnd/>
            <a:tailEnd/>
          </a:ln>
        </p:spPr>
      </p:pic>
      <p:pic>
        <p:nvPicPr>
          <p:cNvPr id="132099" name="Picture 3" descr="Cropslide12"/>
          <p:cNvPicPr>
            <a:picLocks noChangeAspect="1" noChangeArrowheads="1"/>
          </p:cNvPicPr>
          <p:nvPr/>
        </p:nvPicPr>
        <p:blipFill>
          <a:blip r:embed="rId4" cstate="print"/>
          <a:srcRect/>
          <a:stretch>
            <a:fillRect/>
          </a:stretch>
        </p:blipFill>
        <p:spPr bwMode="auto">
          <a:xfrm>
            <a:off x="6396038" y="4191000"/>
            <a:ext cx="2747962" cy="2306638"/>
          </a:xfrm>
          <a:prstGeom prst="rect">
            <a:avLst/>
          </a:prstGeom>
          <a:noFill/>
          <a:ln w="19050">
            <a:solidFill>
              <a:schemeClr val="tx1"/>
            </a:solidFill>
            <a:miter lim="800000"/>
            <a:headEnd/>
            <a:tailEnd/>
          </a:ln>
        </p:spPr>
      </p:pic>
      <p:sp>
        <p:nvSpPr>
          <p:cNvPr id="132100" name="Text Box 4"/>
          <p:cNvSpPr txBox="1">
            <a:spLocks noChangeArrowheads="1"/>
          </p:cNvSpPr>
          <p:nvPr/>
        </p:nvSpPr>
        <p:spPr bwMode="auto">
          <a:xfrm>
            <a:off x="6705600" y="6583363"/>
            <a:ext cx="2438400" cy="274637"/>
          </a:xfrm>
          <a:prstGeom prst="rect">
            <a:avLst/>
          </a:prstGeom>
          <a:noFill/>
          <a:ln w="9525">
            <a:noFill/>
            <a:miter lim="800000"/>
            <a:headEnd/>
            <a:tailEnd/>
          </a:ln>
          <a:effectLst/>
        </p:spPr>
        <p:txBody>
          <a:bodyPr>
            <a:spAutoFit/>
          </a:bodyPr>
          <a:lstStyle/>
          <a:p>
            <a:r>
              <a:rPr lang="en-US" sz="1200"/>
              <a:t>National Park Service: Jim Peaco</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52400"/>
            <a:ext cx="7793037" cy="1143000"/>
          </a:xfrm>
        </p:spPr>
        <p:txBody>
          <a:bodyPr>
            <a:normAutofit fontScale="90000"/>
          </a:bodyPr>
          <a:lstStyle/>
          <a:p>
            <a:r>
              <a:rPr lang="en-US" dirty="0">
                <a:solidFill>
                  <a:schemeClr val="accent2"/>
                </a:solidFill>
              </a:rPr>
              <a:t>How does a disturbance affect Succession?</a:t>
            </a:r>
          </a:p>
        </p:txBody>
      </p:sp>
      <p:pic>
        <p:nvPicPr>
          <p:cNvPr id="11271" name="Picture 7" descr="Succession"/>
          <p:cNvPicPr>
            <a:picLocks noGrp="1" noChangeAspect="1" noChangeArrowheads="1"/>
          </p:cNvPicPr>
          <p:nvPr>
            <p:ph type="clipArt" sz="half" idx="1"/>
          </p:nvPr>
        </p:nvPicPr>
        <p:blipFill>
          <a:blip r:embed="rId2" cstate="print"/>
          <a:srcRect/>
          <a:stretch>
            <a:fillRect/>
          </a:stretch>
        </p:blipFill>
        <p:spPr>
          <a:xfrm>
            <a:off x="3581400" y="1981200"/>
            <a:ext cx="4572000" cy="3200400"/>
          </a:xfrm>
        </p:spPr>
      </p:pic>
      <p:sp>
        <p:nvSpPr>
          <p:cNvPr id="11272" name="Text Box 8"/>
          <p:cNvSpPr txBox="1">
            <a:spLocks noChangeArrowheads="1"/>
          </p:cNvSpPr>
          <p:nvPr/>
        </p:nvSpPr>
        <p:spPr bwMode="auto">
          <a:xfrm>
            <a:off x="533400" y="5105400"/>
            <a:ext cx="4267200" cy="830997"/>
          </a:xfrm>
          <a:prstGeom prst="rect">
            <a:avLst/>
          </a:prstGeom>
          <a:noFill/>
          <a:ln w="9525">
            <a:noFill/>
            <a:miter lim="800000"/>
            <a:headEnd/>
            <a:tailEnd/>
          </a:ln>
          <a:effectLst/>
        </p:spPr>
        <p:txBody>
          <a:bodyPr>
            <a:spAutoFit/>
          </a:bodyPr>
          <a:lstStyle/>
          <a:p>
            <a:pPr>
              <a:spcBef>
                <a:spcPct val="50000"/>
              </a:spcBef>
            </a:pPr>
            <a:r>
              <a:rPr lang="en-US" dirty="0"/>
              <a:t>How does a forest stay a forest?</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slide14"/>
          <p:cNvPicPr>
            <a:picLocks noChangeAspect="1" noChangeArrowheads="1"/>
          </p:cNvPicPr>
          <p:nvPr/>
        </p:nvPicPr>
        <p:blipFill>
          <a:blip r:embed="rId3" cstate="print"/>
          <a:srcRect/>
          <a:stretch>
            <a:fillRect/>
          </a:stretch>
        </p:blipFill>
        <p:spPr bwMode="auto">
          <a:xfrm>
            <a:off x="0" y="639763"/>
            <a:ext cx="9144000" cy="5578475"/>
          </a:xfrm>
          <a:prstGeom prst="rect">
            <a:avLst/>
          </a:prstGeom>
          <a:noFill/>
          <a:ln w="19050">
            <a:solidFill>
              <a:schemeClr val="tx1"/>
            </a:solidFill>
            <a:miter lim="800000"/>
            <a:headEnd/>
            <a:tailEnd/>
          </a:ln>
        </p:spPr>
      </p:pic>
      <p:sp>
        <p:nvSpPr>
          <p:cNvPr id="136195" name="Text Box 3"/>
          <p:cNvSpPr txBox="1">
            <a:spLocks noChangeArrowheads="1"/>
          </p:cNvSpPr>
          <p:nvPr/>
        </p:nvSpPr>
        <p:spPr bwMode="auto">
          <a:xfrm>
            <a:off x="6764338" y="6583363"/>
            <a:ext cx="2379662" cy="274637"/>
          </a:xfrm>
          <a:prstGeom prst="rect">
            <a:avLst/>
          </a:prstGeom>
          <a:noFill/>
          <a:ln w="9525">
            <a:noFill/>
            <a:miter lim="800000"/>
            <a:headEnd/>
            <a:tailEnd/>
          </a:ln>
          <a:effectLst/>
        </p:spPr>
        <p:txBody>
          <a:bodyPr wrap="none">
            <a:spAutoFit/>
          </a:bodyPr>
          <a:lstStyle/>
          <a:p>
            <a:r>
              <a:rPr lang="en-US" sz="1200"/>
              <a:t>National Park Service: Jim Peaco</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Slide15"/>
          <p:cNvPicPr>
            <a:picLocks noChangeAspect="1" noChangeArrowheads="1"/>
          </p:cNvPicPr>
          <p:nvPr/>
        </p:nvPicPr>
        <p:blipFill>
          <a:blip r:embed="rId3" cstate="print"/>
          <a:srcRect/>
          <a:stretch>
            <a:fillRect/>
          </a:stretch>
        </p:blipFill>
        <p:spPr bwMode="auto">
          <a:xfrm>
            <a:off x="0" y="381000"/>
            <a:ext cx="9139238" cy="6094413"/>
          </a:xfrm>
          <a:prstGeom prst="rect">
            <a:avLst/>
          </a:prstGeom>
          <a:noFill/>
          <a:ln w="19050">
            <a:solidFill>
              <a:schemeClr val="tx1"/>
            </a:solidFill>
            <a:miter lim="800000"/>
            <a:headEnd/>
            <a:tailEnd/>
          </a:ln>
        </p:spPr>
      </p:pic>
      <p:sp>
        <p:nvSpPr>
          <p:cNvPr id="138243" name="Text Box 3"/>
          <p:cNvSpPr txBox="1">
            <a:spLocks noChangeArrowheads="1"/>
          </p:cNvSpPr>
          <p:nvPr/>
        </p:nvSpPr>
        <p:spPr bwMode="auto">
          <a:xfrm>
            <a:off x="6630988" y="6583363"/>
            <a:ext cx="2513012" cy="274637"/>
          </a:xfrm>
          <a:prstGeom prst="rect">
            <a:avLst/>
          </a:prstGeom>
          <a:noFill/>
          <a:ln w="9525">
            <a:noFill/>
            <a:miter lim="800000"/>
            <a:headEnd/>
            <a:tailEnd/>
          </a:ln>
          <a:effectLst/>
        </p:spPr>
        <p:txBody>
          <a:bodyPr wrap="none">
            <a:spAutoFit/>
          </a:bodyPr>
          <a:lstStyle/>
          <a:p>
            <a:r>
              <a:rPr lang="en-US" sz="1200"/>
              <a:t>National Park Service; Bryan Harry</a:t>
            </a:r>
          </a:p>
        </p:txBody>
      </p:sp>
      <p:pic>
        <p:nvPicPr>
          <p:cNvPr id="138247" name="Picture 7" descr="root nodule agronomy"/>
          <p:cNvPicPr>
            <a:picLocks noChangeAspect="1" noChangeArrowheads="1"/>
          </p:cNvPicPr>
          <p:nvPr/>
        </p:nvPicPr>
        <p:blipFill>
          <a:blip r:embed="rId4" cstate="print"/>
          <a:srcRect/>
          <a:stretch>
            <a:fillRect/>
          </a:stretch>
        </p:blipFill>
        <p:spPr bwMode="auto">
          <a:xfrm>
            <a:off x="152400" y="4419600"/>
            <a:ext cx="2463800" cy="1847850"/>
          </a:xfrm>
          <a:prstGeom prst="rect">
            <a:avLst/>
          </a:prstGeom>
          <a:noFill/>
        </p:spPr>
      </p:pic>
      <p:sp>
        <p:nvSpPr>
          <p:cNvPr id="138248" name="Text Box 8"/>
          <p:cNvSpPr txBox="1">
            <a:spLocks noChangeArrowheads="1"/>
          </p:cNvSpPr>
          <p:nvPr/>
        </p:nvSpPr>
        <p:spPr bwMode="auto">
          <a:xfrm>
            <a:off x="0" y="6583363"/>
            <a:ext cx="3843338" cy="274637"/>
          </a:xfrm>
          <a:prstGeom prst="rect">
            <a:avLst/>
          </a:prstGeom>
          <a:noFill/>
          <a:ln w="9525">
            <a:noFill/>
            <a:miter lim="800000"/>
            <a:headEnd/>
            <a:tailEnd/>
          </a:ln>
          <a:effectLst/>
        </p:spPr>
        <p:txBody>
          <a:bodyPr wrap="none">
            <a:spAutoFit/>
          </a:bodyPr>
          <a:lstStyle/>
          <a:p>
            <a:r>
              <a:rPr lang="en-US" sz="1200"/>
              <a:t>Inset: University of Wisconsin: Jean-Michel Ane, Ph.D.</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lide16"/>
          <p:cNvPicPr>
            <a:picLocks noChangeAspect="1" noChangeArrowheads="1"/>
          </p:cNvPicPr>
          <p:nvPr/>
        </p:nvPicPr>
        <p:blipFill>
          <a:blip r:embed="rId3" cstate="print"/>
          <a:srcRect/>
          <a:stretch>
            <a:fillRect/>
          </a:stretch>
        </p:blipFill>
        <p:spPr bwMode="auto">
          <a:xfrm>
            <a:off x="0" y="381000"/>
            <a:ext cx="9144000" cy="6096000"/>
          </a:xfrm>
          <a:prstGeom prst="rect">
            <a:avLst/>
          </a:prstGeom>
          <a:noFill/>
          <a:ln w="19050">
            <a:noFill/>
            <a:miter lim="800000"/>
            <a:headEnd/>
            <a:tailEnd/>
          </a:ln>
        </p:spPr>
      </p:pic>
      <p:sp>
        <p:nvSpPr>
          <p:cNvPr id="140291" name="Rectangle 3"/>
          <p:cNvSpPr>
            <a:spLocks noChangeArrowheads="1"/>
          </p:cNvSpPr>
          <p:nvPr/>
        </p:nvSpPr>
        <p:spPr bwMode="auto">
          <a:xfrm>
            <a:off x="4994275" y="6583363"/>
            <a:ext cx="4149725" cy="274637"/>
          </a:xfrm>
          <a:prstGeom prst="rect">
            <a:avLst/>
          </a:prstGeom>
          <a:noFill/>
          <a:ln w="9525">
            <a:noFill/>
            <a:miter lim="800000"/>
            <a:headEnd/>
            <a:tailEnd/>
          </a:ln>
          <a:effectLst/>
        </p:spPr>
        <p:txBody>
          <a:bodyPr wrap="none">
            <a:spAutoFit/>
          </a:bodyPr>
          <a:lstStyle/>
          <a:p>
            <a:pPr eaLnBrk="1" hangingPunct="1">
              <a:spcBef>
                <a:spcPct val="30000"/>
              </a:spcBef>
            </a:pPr>
            <a:r>
              <a:rPr lang="en-US" sz="1200"/>
              <a:t>Forestry Images: Dale Wade, Rx Fire Doctor, Bugwood.org</a:t>
            </a:r>
          </a:p>
        </p:txBody>
      </p:sp>
      <p:sp>
        <p:nvSpPr>
          <p:cNvPr id="4" name="Rectangle 3"/>
          <p:cNvSpPr/>
          <p:nvPr/>
        </p:nvSpPr>
        <p:spPr>
          <a:xfrm>
            <a:off x="4419600" y="457200"/>
            <a:ext cx="4572000" cy="3108543"/>
          </a:xfrm>
          <a:prstGeom prst="rect">
            <a:avLst/>
          </a:prstGeom>
        </p:spPr>
        <p:txBody>
          <a:bodyPr>
            <a:spAutoFit/>
          </a:bodyPr>
          <a:lstStyle/>
          <a:p>
            <a:pPr algn="just"/>
            <a:r>
              <a:rPr lang="en-US" sz="2800" dirty="0">
                <a:solidFill>
                  <a:schemeClr val="bg1"/>
                </a:solidFill>
              </a:rPr>
              <a:t>Thus – what is seen as devastating in the short-term, actually has benefits to some species in the long-term and some species are actually inhibited by lack of fire.</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228600"/>
            <a:ext cx="8153400" cy="990600"/>
          </a:xfrm>
        </p:spPr>
        <p:txBody>
          <a:bodyPr/>
          <a:lstStyle/>
          <a:p>
            <a:pPr algn="ctr"/>
            <a:r>
              <a:rPr lang="en-US" b="0" dirty="0">
                <a:solidFill>
                  <a:schemeClr val="accent2"/>
                </a:solidFill>
              </a:rPr>
              <a:t>Maintain species diversity</a:t>
            </a:r>
            <a:r>
              <a:rPr lang="en-US" dirty="0">
                <a:solidFill>
                  <a:schemeClr val="accent2"/>
                </a:solidFill>
              </a:rPr>
              <a:t> </a:t>
            </a:r>
          </a:p>
        </p:txBody>
      </p:sp>
      <p:sp>
        <p:nvSpPr>
          <p:cNvPr id="113667" name="Rectangle 3"/>
          <p:cNvSpPr>
            <a:spLocks noGrp="1" noChangeArrowheads="1"/>
          </p:cNvSpPr>
          <p:nvPr>
            <p:ph sz="quarter" idx="1"/>
          </p:nvPr>
        </p:nvSpPr>
        <p:spPr>
          <a:xfrm>
            <a:off x="609600" y="1905000"/>
            <a:ext cx="8153400" cy="4495800"/>
          </a:xfrm>
        </p:spPr>
        <p:txBody>
          <a:bodyPr/>
          <a:lstStyle/>
          <a:p>
            <a:r>
              <a:rPr lang="en-US" dirty="0"/>
              <a:t>Some forest types are fire-adapted</a:t>
            </a:r>
          </a:p>
          <a:p>
            <a:r>
              <a:rPr lang="en-US" dirty="0"/>
              <a:t>Impacts on wildlife</a:t>
            </a:r>
          </a:p>
          <a:p>
            <a:r>
              <a:rPr lang="en-US" dirty="0"/>
              <a:t>Insect specialists</a:t>
            </a:r>
          </a:p>
          <a:p>
            <a:r>
              <a:rPr lang="en-US" dirty="0"/>
              <a:t>Habitat diversity</a:t>
            </a: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n-US"/>
          </a:p>
        </p:txBody>
      </p:sp>
      <p:sp>
        <p:nvSpPr>
          <p:cNvPr id="105475" name="Rectangle 3"/>
          <p:cNvSpPr>
            <a:spLocks noGrp="1" noChangeArrowheads="1"/>
          </p:cNvSpPr>
          <p:nvPr>
            <p:ph sz="quarter" idx="1"/>
          </p:nvPr>
        </p:nvSpPr>
        <p:spPr/>
        <p:txBody>
          <a:bodyPr/>
          <a:lstStyle/>
          <a:p>
            <a:endParaRPr lang="en-US"/>
          </a:p>
        </p:txBody>
      </p:sp>
      <p:pic>
        <p:nvPicPr>
          <p:cNvPr id="105476" name="Picture 4" descr="palmettos Caribbean TNC"/>
          <p:cNvPicPr>
            <a:picLocks noChangeAspect="1" noChangeArrowheads="1"/>
          </p:cNvPicPr>
          <p:nvPr/>
        </p:nvPicPr>
        <p:blipFill>
          <a:blip r:embed="rId3" cstate="print"/>
          <a:srcRect/>
          <a:stretch>
            <a:fillRect/>
          </a:stretch>
        </p:blipFill>
        <p:spPr bwMode="auto">
          <a:xfrm>
            <a:off x="0" y="304800"/>
            <a:ext cx="9144000" cy="6096000"/>
          </a:xfrm>
          <a:prstGeom prst="rect">
            <a:avLst/>
          </a:prstGeom>
          <a:noFill/>
          <a:ln w="19050">
            <a:solidFill>
              <a:schemeClr val="tx1"/>
            </a:solidFill>
            <a:miter lim="800000"/>
            <a:headEnd/>
            <a:tailEnd/>
          </a:ln>
        </p:spPr>
      </p:pic>
      <p:sp>
        <p:nvSpPr>
          <p:cNvPr id="105477" name="Text Box 5"/>
          <p:cNvSpPr txBox="1">
            <a:spLocks noChangeArrowheads="1"/>
          </p:cNvSpPr>
          <p:nvPr/>
        </p:nvSpPr>
        <p:spPr bwMode="auto">
          <a:xfrm>
            <a:off x="5756275" y="6583363"/>
            <a:ext cx="3387725" cy="274637"/>
          </a:xfrm>
          <a:prstGeom prst="rect">
            <a:avLst/>
          </a:prstGeom>
          <a:noFill/>
          <a:ln w="9525">
            <a:noFill/>
            <a:miter lim="800000"/>
            <a:headEnd/>
            <a:tailEnd/>
          </a:ln>
          <a:effectLst/>
        </p:spPr>
        <p:txBody>
          <a:bodyPr wrap="none">
            <a:spAutoFit/>
          </a:bodyPr>
          <a:lstStyle/>
          <a:p>
            <a:r>
              <a:rPr lang="en-US" sz="1200"/>
              <a:t>The Nature Conservancy: Ronald L. Myers, PhD</a:t>
            </a:r>
          </a:p>
        </p:txBody>
      </p:sp>
      <p:sp>
        <p:nvSpPr>
          <p:cNvPr id="6" name="Rectangle 5"/>
          <p:cNvSpPr/>
          <p:nvPr/>
        </p:nvSpPr>
        <p:spPr>
          <a:xfrm>
            <a:off x="152400" y="381000"/>
            <a:ext cx="3795847" cy="1569660"/>
          </a:xfrm>
          <a:prstGeom prst="rect">
            <a:avLst/>
          </a:prstGeom>
        </p:spPr>
        <p:txBody>
          <a:bodyPr wrap="none">
            <a:spAutoFit/>
          </a:bodyPr>
          <a:lstStyle/>
          <a:p>
            <a:r>
              <a:rPr lang="en-US" sz="4800" dirty="0">
                <a:solidFill>
                  <a:schemeClr val="bg1"/>
                </a:solidFill>
              </a:rPr>
              <a:t>Fire-adapted </a:t>
            </a:r>
          </a:p>
          <a:p>
            <a:r>
              <a:rPr lang="en-US" sz="4800" dirty="0">
                <a:solidFill>
                  <a:schemeClr val="bg1"/>
                </a:solidFill>
              </a:rPr>
              <a:t>Plants</a:t>
            </a:r>
          </a:p>
        </p:txBody>
      </p:sp>
      <p:sp>
        <p:nvSpPr>
          <p:cNvPr id="7" name="Rectangle 6"/>
          <p:cNvSpPr/>
          <p:nvPr/>
        </p:nvSpPr>
        <p:spPr>
          <a:xfrm>
            <a:off x="2438400" y="2667000"/>
            <a:ext cx="4038600" cy="2677656"/>
          </a:xfrm>
          <a:prstGeom prst="rect">
            <a:avLst/>
          </a:prstGeom>
          <a:solidFill>
            <a:srgbClr val="FFC000"/>
          </a:solidFill>
        </p:spPr>
        <p:txBody>
          <a:bodyPr wrap="square">
            <a:spAutoFit/>
          </a:bodyPr>
          <a:lstStyle/>
          <a:p>
            <a:pPr algn="just"/>
            <a:r>
              <a:rPr lang="en-US" dirty="0"/>
              <a:t>The role of fire in maintaining species diversity by increasing habitat diversity is a recent development in our understanding of these ecosystems</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lide18"/>
          <p:cNvPicPr>
            <a:picLocks noChangeAspect="1" noChangeArrowheads="1"/>
          </p:cNvPicPr>
          <p:nvPr/>
        </p:nvPicPr>
        <p:blipFill>
          <a:blip r:embed="rId3" cstate="print"/>
          <a:srcRect/>
          <a:stretch>
            <a:fillRect/>
          </a:stretch>
        </p:blipFill>
        <p:spPr bwMode="auto">
          <a:xfrm>
            <a:off x="1588" y="409575"/>
            <a:ext cx="9139237" cy="6038850"/>
          </a:xfrm>
          <a:prstGeom prst="rect">
            <a:avLst/>
          </a:prstGeom>
          <a:noFill/>
          <a:ln w="19050">
            <a:solidFill>
              <a:schemeClr val="tx1"/>
            </a:solidFill>
            <a:miter lim="800000"/>
            <a:headEnd/>
            <a:tailEnd/>
          </a:ln>
        </p:spPr>
      </p:pic>
      <p:sp>
        <p:nvSpPr>
          <p:cNvPr id="144387" name="Rectangle 3"/>
          <p:cNvSpPr>
            <a:spLocks noChangeArrowheads="1"/>
          </p:cNvSpPr>
          <p:nvPr/>
        </p:nvSpPr>
        <p:spPr bwMode="auto">
          <a:xfrm>
            <a:off x="6716713" y="6583363"/>
            <a:ext cx="2427287" cy="274637"/>
          </a:xfrm>
          <a:prstGeom prst="rect">
            <a:avLst/>
          </a:prstGeom>
          <a:noFill/>
          <a:ln w="9525">
            <a:noFill/>
            <a:miter lim="800000"/>
            <a:headEnd/>
            <a:tailEnd/>
          </a:ln>
          <a:effectLst/>
        </p:spPr>
        <p:txBody>
          <a:bodyPr wrap="none">
            <a:spAutoFit/>
          </a:bodyPr>
          <a:lstStyle/>
          <a:p>
            <a:pPr eaLnBrk="1" hangingPunct="1">
              <a:spcBef>
                <a:spcPct val="30000"/>
              </a:spcBef>
            </a:pPr>
            <a:r>
              <a:rPr lang="en-US" sz="1200"/>
              <a:t>National Park  Service: Jim Peaco</a:t>
            </a:r>
          </a:p>
        </p:txBody>
      </p:sp>
      <p:sp>
        <p:nvSpPr>
          <p:cNvPr id="144388" name="Rectangle 4"/>
          <p:cNvSpPr>
            <a:spLocks noChangeArrowheads="1"/>
          </p:cNvSpPr>
          <p:nvPr/>
        </p:nvSpPr>
        <p:spPr bwMode="auto">
          <a:xfrm>
            <a:off x="5486400" y="685800"/>
            <a:ext cx="3657600" cy="4770537"/>
          </a:xfrm>
          <a:prstGeom prst="rect">
            <a:avLst/>
          </a:prstGeom>
          <a:noFill/>
          <a:ln w="9525">
            <a:noFill/>
            <a:miter lim="800000"/>
            <a:headEnd/>
            <a:tailEnd/>
          </a:ln>
          <a:effectLst>
            <a:outerShdw dist="35921" dir="2700000" algn="ctr" rotWithShape="0">
              <a:srgbClr val="000000">
                <a:alpha val="50000"/>
              </a:srgbClr>
            </a:outerShdw>
          </a:effectLst>
        </p:spPr>
        <p:txBody>
          <a:bodyPr>
            <a:spAutoFit/>
            <a:scene3d>
              <a:camera prst="orthographicFront"/>
              <a:lightRig rig="soft" dir="t">
                <a:rot lat="0" lon="0" rev="10800000"/>
              </a:lightRig>
            </a:scene3d>
            <a:sp3d>
              <a:bevelT w="27940" h="12700"/>
              <a:contourClr>
                <a:srgbClr val="DDDDDD"/>
              </a:contourClr>
            </a:sp3d>
          </a:bodyPr>
          <a:lstStyle/>
          <a:p>
            <a:r>
              <a:rPr lang="en-US" sz="3600" b="1" spc="150" dirty="0">
                <a:ln w="11430"/>
                <a:solidFill>
                  <a:srgbClr val="F8F8F8"/>
                </a:solidFill>
                <a:effectLst>
                  <a:outerShdw blurRad="25400" algn="tl" rotWithShape="0">
                    <a:srgbClr val="000000">
                      <a:alpha val="43000"/>
                    </a:srgbClr>
                  </a:outerShdw>
                </a:effectLst>
              </a:rPr>
              <a:t>Impacts of Fire on Wildlife</a:t>
            </a:r>
          </a:p>
          <a:p>
            <a:endParaRPr lang="en-US" sz="2800" b="1" spc="150" dirty="0">
              <a:ln w="11430"/>
              <a:solidFill>
                <a:srgbClr val="F8F8F8"/>
              </a:solidFill>
              <a:effectLst>
                <a:outerShdw blurRad="25400" algn="tl" rotWithShape="0">
                  <a:srgbClr val="000000">
                    <a:alpha val="43000"/>
                  </a:srgbClr>
                </a:outerShdw>
              </a:effectLst>
            </a:endParaRPr>
          </a:p>
          <a:p>
            <a:pPr>
              <a:buFont typeface="Wingdings" pitchFamily="2" charset="2"/>
              <a:buChar char="§"/>
            </a:pPr>
            <a:r>
              <a:rPr lang="en-US" sz="2800" b="1" spc="150" dirty="0">
                <a:ln w="11430"/>
                <a:solidFill>
                  <a:srgbClr val="F8F8F8"/>
                </a:solidFill>
                <a:effectLst>
                  <a:outerShdw blurRad="25400" algn="tl" rotWithShape="0">
                    <a:srgbClr val="000000">
                      <a:alpha val="43000"/>
                    </a:srgbClr>
                  </a:outerShdw>
                </a:effectLst>
              </a:rPr>
              <a:t> Yellowstone   Fires - 1988  </a:t>
            </a:r>
          </a:p>
          <a:p>
            <a:pPr lvl="1"/>
            <a:r>
              <a:rPr lang="en-US" sz="2800" b="1" spc="150" dirty="0">
                <a:ln w="11430"/>
                <a:solidFill>
                  <a:srgbClr val="F8F8F8"/>
                </a:solidFill>
                <a:effectLst>
                  <a:outerShdw blurRad="25400" algn="tl" rotWithShape="0">
                    <a:srgbClr val="000000">
                      <a:alpha val="43000"/>
                    </a:srgbClr>
                  </a:outerShdw>
                </a:effectLst>
              </a:rPr>
              <a:t>  350 of 30,000 elk (1%)</a:t>
            </a:r>
          </a:p>
          <a:p>
            <a:pPr lvl="1"/>
            <a:r>
              <a:rPr lang="en-US" sz="2800" b="1" spc="150" dirty="0">
                <a:ln w="11430"/>
                <a:solidFill>
                  <a:srgbClr val="F8F8F8"/>
                </a:solidFill>
                <a:effectLst>
                  <a:outerShdw blurRad="25400" algn="tl" rotWithShape="0">
                    <a:srgbClr val="000000">
                      <a:alpha val="43000"/>
                    </a:srgbClr>
                  </a:outerShdw>
                </a:effectLst>
              </a:rPr>
              <a:t>  9 of 2500 bison (0.4%)</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3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hidden="1"/>
          <p:cNvSpPr>
            <a:spLocks noGrp="1" noChangeArrowheads="1"/>
          </p:cNvSpPr>
          <p:nvPr>
            <p:ph type="title"/>
          </p:nvPr>
        </p:nvSpPr>
        <p:spPr/>
        <p:txBody>
          <a:bodyPr/>
          <a:lstStyle/>
          <a:p>
            <a:endParaRPr lang="en-US"/>
          </a:p>
        </p:txBody>
      </p:sp>
      <p:sp>
        <p:nvSpPr>
          <p:cNvPr id="75781" name="Rectangle 5" descr="slide 12"/>
          <p:cNvSpPr>
            <a:spLocks noGrp="1" noChangeAspect="1" noChangeArrowheads="1"/>
          </p:cNvSpPr>
          <p:nvPr isPhoto="1"/>
        </p:nvSpPr>
        <p:spPr bwMode="auto">
          <a:xfrm>
            <a:off x="228600" y="152400"/>
            <a:ext cx="3962400" cy="2533650"/>
          </a:xfrm>
          <a:prstGeom prst="rect">
            <a:avLst/>
          </a:prstGeom>
          <a:blipFill dpi="0" rotWithShape="1">
            <a:blip r:embed="rId3" cstate="print"/>
            <a:srcRect/>
            <a:stretch>
              <a:fillRect b="-41"/>
            </a:stretch>
          </a:blipFill>
          <a:ln w="9525">
            <a:solidFill>
              <a:schemeClr val="tx1"/>
            </a:solidFill>
            <a:miter lim="800000"/>
            <a:headEnd/>
            <a:tailEnd/>
          </a:ln>
          <a:effectLst/>
        </p:spPr>
        <p:txBody>
          <a:bodyPr/>
          <a:lstStyle/>
          <a:p>
            <a:endParaRPr lang="en-US" sz="1200"/>
          </a:p>
        </p:txBody>
      </p:sp>
      <p:sp>
        <p:nvSpPr>
          <p:cNvPr id="75784" name="Text Box 8"/>
          <p:cNvSpPr txBox="1">
            <a:spLocks noChangeArrowheads="1"/>
          </p:cNvSpPr>
          <p:nvPr/>
        </p:nvSpPr>
        <p:spPr bwMode="auto">
          <a:xfrm>
            <a:off x="3657600" y="2438400"/>
            <a:ext cx="495300" cy="244475"/>
          </a:xfrm>
          <a:prstGeom prst="rect">
            <a:avLst/>
          </a:prstGeom>
          <a:noFill/>
          <a:ln w="9525">
            <a:noFill/>
            <a:miter lim="800000"/>
            <a:headEnd/>
            <a:tailEnd/>
          </a:ln>
          <a:effectLst/>
        </p:spPr>
        <p:txBody>
          <a:bodyPr wrap="none">
            <a:spAutoFit/>
          </a:bodyPr>
          <a:lstStyle/>
          <a:p>
            <a:r>
              <a:rPr lang="en-US" sz="1000">
                <a:effectLst>
                  <a:outerShdw blurRad="38100" dist="38100" dir="2700000" algn="tl">
                    <a:srgbClr val="000000"/>
                  </a:outerShdw>
                </a:effectLst>
              </a:rPr>
              <a:t>NCSR</a:t>
            </a:r>
          </a:p>
        </p:txBody>
      </p:sp>
      <p:pic>
        <p:nvPicPr>
          <p:cNvPr id="75785" name="Picture 9" descr="Slide"/>
          <p:cNvPicPr>
            <a:picLocks noChangeAspect="1" noChangeArrowheads="1"/>
          </p:cNvPicPr>
          <p:nvPr/>
        </p:nvPicPr>
        <p:blipFill>
          <a:blip r:embed="rId4" cstate="print"/>
          <a:srcRect/>
          <a:stretch>
            <a:fillRect/>
          </a:stretch>
        </p:blipFill>
        <p:spPr bwMode="auto">
          <a:xfrm>
            <a:off x="5181600" y="228600"/>
            <a:ext cx="3657600" cy="3657600"/>
          </a:xfrm>
          <a:prstGeom prst="rect">
            <a:avLst/>
          </a:prstGeom>
          <a:noFill/>
          <a:ln w="12700">
            <a:solidFill>
              <a:schemeClr val="tx1"/>
            </a:solidFill>
            <a:miter lim="800000"/>
            <a:headEnd/>
            <a:tailEnd/>
          </a:ln>
        </p:spPr>
      </p:pic>
      <p:pic>
        <p:nvPicPr>
          <p:cNvPr id="75786" name="Picture 10" descr="Slide18"/>
          <p:cNvPicPr>
            <a:picLocks noChangeAspect="1" noChangeArrowheads="1"/>
          </p:cNvPicPr>
          <p:nvPr/>
        </p:nvPicPr>
        <p:blipFill>
          <a:blip r:embed="rId5" cstate="print"/>
          <a:srcRect/>
          <a:stretch>
            <a:fillRect/>
          </a:stretch>
        </p:blipFill>
        <p:spPr bwMode="auto">
          <a:xfrm>
            <a:off x="1295400" y="2819400"/>
            <a:ext cx="2657475" cy="4038600"/>
          </a:xfrm>
          <a:prstGeom prst="rect">
            <a:avLst/>
          </a:prstGeom>
          <a:noFill/>
          <a:ln w="19050">
            <a:solidFill>
              <a:schemeClr val="tx1"/>
            </a:solidFill>
            <a:miter lim="800000"/>
            <a:headEnd/>
            <a:tailEnd/>
          </a:ln>
        </p:spPr>
      </p:pic>
      <p:pic>
        <p:nvPicPr>
          <p:cNvPr id="75787" name="Picture 11" descr="CROPSlide19"/>
          <p:cNvPicPr>
            <a:picLocks noChangeAspect="1" noChangeArrowheads="1"/>
          </p:cNvPicPr>
          <p:nvPr/>
        </p:nvPicPr>
        <p:blipFill>
          <a:blip r:embed="rId6" cstate="print"/>
          <a:srcRect/>
          <a:stretch>
            <a:fillRect/>
          </a:stretch>
        </p:blipFill>
        <p:spPr bwMode="auto">
          <a:xfrm>
            <a:off x="5638800" y="4038600"/>
            <a:ext cx="2819400" cy="2674938"/>
          </a:xfrm>
          <a:prstGeom prst="rect">
            <a:avLst/>
          </a:prstGeom>
          <a:noFill/>
          <a:ln w="19050">
            <a:solidFill>
              <a:schemeClr val="tx1"/>
            </a:solidFill>
            <a:miter lim="800000"/>
            <a:headEnd/>
            <a:tailEnd/>
          </a:ln>
        </p:spPr>
      </p:pic>
      <p:sp>
        <p:nvSpPr>
          <p:cNvPr id="75788" name="Text Box 12"/>
          <p:cNvSpPr txBox="1">
            <a:spLocks noChangeArrowheads="1"/>
          </p:cNvSpPr>
          <p:nvPr/>
        </p:nvSpPr>
        <p:spPr bwMode="auto">
          <a:xfrm>
            <a:off x="1295400" y="6613525"/>
            <a:ext cx="2133600" cy="244475"/>
          </a:xfrm>
          <a:prstGeom prst="rect">
            <a:avLst/>
          </a:prstGeom>
          <a:noFill/>
          <a:ln w="9525">
            <a:noFill/>
            <a:miter lim="800000"/>
            <a:headEnd/>
            <a:tailEnd/>
          </a:ln>
          <a:effectLst/>
        </p:spPr>
        <p:txBody>
          <a:bodyPr>
            <a:spAutoFit/>
          </a:bodyPr>
          <a:lstStyle/>
          <a:p>
            <a:r>
              <a:rPr lang="en-US" sz="1000">
                <a:effectLst>
                  <a:outerShdw blurRad="38100" dist="38100" dir="2700000" algn="tl">
                    <a:srgbClr val="000000"/>
                  </a:outerShdw>
                </a:effectLst>
              </a:rPr>
              <a:t>Forestry Images: Terry L Spivey</a:t>
            </a:r>
          </a:p>
        </p:txBody>
      </p:sp>
      <p:sp>
        <p:nvSpPr>
          <p:cNvPr id="75789" name="Text Box 13"/>
          <p:cNvSpPr txBox="1">
            <a:spLocks noChangeArrowheads="1"/>
          </p:cNvSpPr>
          <p:nvPr/>
        </p:nvSpPr>
        <p:spPr bwMode="auto">
          <a:xfrm>
            <a:off x="7162800" y="6400800"/>
            <a:ext cx="1293813" cy="244475"/>
          </a:xfrm>
          <a:prstGeom prst="rect">
            <a:avLst/>
          </a:prstGeom>
          <a:noFill/>
          <a:ln w="9525">
            <a:noFill/>
            <a:miter lim="800000"/>
            <a:headEnd/>
            <a:tailEnd/>
          </a:ln>
          <a:effectLst/>
        </p:spPr>
        <p:txBody>
          <a:bodyPr wrap="none">
            <a:spAutoFit/>
          </a:bodyPr>
          <a:lstStyle/>
          <a:p>
            <a:r>
              <a:rPr lang="en-US" sz="1000">
                <a:solidFill>
                  <a:srgbClr val="000000"/>
                </a:solidFill>
                <a:effectLst>
                  <a:outerShdw blurRad="38100" dist="38100" dir="2700000" algn="tl">
                    <a:srgbClr val="FFFFFF"/>
                  </a:outerShdw>
                </a:effectLst>
              </a:rPr>
              <a:t>US Fish and Wildlife</a:t>
            </a:r>
          </a:p>
        </p:txBody>
      </p:sp>
      <p:sp>
        <p:nvSpPr>
          <p:cNvPr id="75790" name="Text Box 14"/>
          <p:cNvSpPr txBox="1">
            <a:spLocks noChangeArrowheads="1"/>
          </p:cNvSpPr>
          <p:nvPr/>
        </p:nvSpPr>
        <p:spPr bwMode="auto">
          <a:xfrm>
            <a:off x="6858000" y="3657600"/>
            <a:ext cx="1952625" cy="244475"/>
          </a:xfrm>
          <a:prstGeom prst="rect">
            <a:avLst/>
          </a:prstGeom>
          <a:noFill/>
          <a:ln w="9525">
            <a:noFill/>
            <a:miter lim="800000"/>
            <a:headEnd/>
            <a:tailEnd/>
          </a:ln>
          <a:effectLst/>
        </p:spPr>
        <p:txBody>
          <a:bodyPr wrap="none">
            <a:spAutoFit/>
          </a:bodyPr>
          <a:lstStyle/>
          <a:p>
            <a:r>
              <a:rPr lang="en-US" sz="1000">
                <a:effectLst>
                  <a:outerShdw blurRad="38100" dist="38100" dir="2700000" algn="tl">
                    <a:srgbClr val="000000"/>
                  </a:outerShdw>
                </a:effectLst>
              </a:rPr>
              <a:t>Washington Biodiversity project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7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57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7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7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7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7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P spid="75784" grpId="0"/>
      <p:bldP spid="75788" grpId="0"/>
      <p:bldP spid="75788" grpId="1"/>
      <p:bldP spid="75789" grpId="0"/>
      <p:bldP spid="7579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Impacts on Wildlife</a:t>
            </a:r>
          </a:p>
        </p:txBody>
      </p:sp>
      <p:sp>
        <p:nvSpPr>
          <p:cNvPr id="3" name="Rectangle 2"/>
          <p:cNvSpPr/>
          <p:nvPr/>
        </p:nvSpPr>
        <p:spPr>
          <a:xfrm>
            <a:off x="228600" y="1905000"/>
            <a:ext cx="8458200" cy="3416320"/>
          </a:xfrm>
          <a:prstGeom prst="rect">
            <a:avLst/>
          </a:prstGeom>
        </p:spPr>
        <p:txBody>
          <a:bodyPr wrap="square">
            <a:spAutoFit/>
          </a:bodyPr>
          <a:lstStyle/>
          <a:p>
            <a:pPr lvl="1">
              <a:buClr>
                <a:schemeClr val="accent2"/>
              </a:buClr>
              <a:buFont typeface="Wingdings" pitchFamily="2" charset="2"/>
              <a:buChar char="q"/>
            </a:pPr>
            <a:r>
              <a:rPr lang="en-US" dirty="0"/>
              <a:t>   Short-term impacts on wildlife – large mammals are best studied. Even with the intense fires in Yellowstone in 1988 (1 million acres burned) only 350/30,000 elk (1% of population) and 9/2500 (&lt;0.4%) bison perished in the fire (most by smoke inhalation).</a:t>
            </a:r>
          </a:p>
          <a:p>
            <a:pPr lvl="1">
              <a:buClr>
                <a:schemeClr val="accent2"/>
              </a:buClr>
            </a:pPr>
            <a:endParaRPr lang="en-US" dirty="0"/>
          </a:p>
          <a:p>
            <a:pPr lvl="1">
              <a:buClr>
                <a:schemeClr val="accent2"/>
              </a:buClr>
              <a:buFont typeface="Wingdings" pitchFamily="2" charset="2"/>
              <a:buChar char="q"/>
            </a:pPr>
            <a:r>
              <a:rPr lang="en-US" dirty="0"/>
              <a:t>   Predators (e.g., cougars, hawks) and scavengers are either unaffected by fire or are favored in the short-term due to increased food availability.</a:t>
            </a: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Impacts on Wildlife</a:t>
            </a:r>
          </a:p>
        </p:txBody>
      </p:sp>
      <p:sp>
        <p:nvSpPr>
          <p:cNvPr id="3" name="Rectangle 2"/>
          <p:cNvSpPr/>
          <p:nvPr/>
        </p:nvSpPr>
        <p:spPr>
          <a:xfrm>
            <a:off x="762000" y="2362200"/>
            <a:ext cx="7391400" cy="1938992"/>
          </a:xfrm>
          <a:prstGeom prst="rect">
            <a:avLst/>
          </a:prstGeom>
        </p:spPr>
        <p:txBody>
          <a:bodyPr wrap="square">
            <a:spAutoFit/>
          </a:bodyPr>
          <a:lstStyle/>
          <a:p>
            <a:pPr>
              <a:buClr>
                <a:schemeClr val="accent2"/>
              </a:buClr>
              <a:buFont typeface="Wingdings" pitchFamily="2" charset="2"/>
              <a:buChar char="q"/>
            </a:pPr>
            <a:r>
              <a:rPr lang="en-US" dirty="0"/>
              <a:t>   What are the long-term impacts on wildlife?</a:t>
            </a:r>
          </a:p>
          <a:p>
            <a:r>
              <a:rPr lang="en-US" dirty="0"/>
              <a:t>As with any environmental change, there are “winners” (e.g., moose, deer, elk, woodpeckers, black bear, quail) and “losers” (e.g., marten, wolverine, fisher, caribou).</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hidden="1"/>
          <p:cNvSpPr>
            <a:spLocks noGrp="1" noChangeArrowheads="1"/>
          </p:cNvSpPr>
          <p:nvPr>
            <p:ph type="title"/>
          </p:nvPr>
        </p:nvSpPr>
        <p:spPr/>
        <p:txBody>
          <a:bodyPr/>
          <a:lstStyle/>
          <a:p>
            <a:endParaRPr lang="en-US"/>
          </a:p>
        </p:txBody>
      </p:sp>
      <p:sp>
        <p:nvSpPr>
          <p:cNvPr id="51203" name="Rectangle 3" descr="slide 9"/>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r="-52"/>
            </a:stretch>
          </a:blipFill>
          <a:ln w="9525">
            <a:solidFill>
              <a:schemeClr val="tx1"/>
            </a:solidFill>
            <a:miter lim="800000"/>
            <a:headEnd/>
            <a:tailEnd/>
          </a:ln>
          <a:effectLst/>
        </p:spPr>
        <p:txBody>
          <a:bodyPr/>
          <a:lstStyle/>
          <a:p>
            <a:endParaRPr lang="en-US"/>
          </a:p>
        </p:txBody>
      </p:sp>
      <p:sp>
        <p:nvSpPr>
          <p:cNvPr id="51204" name="Text Box 4"/>
          <p:cNvSpPr txBox="1">
            <a:spLocks noChangeArrowheads="1"/>
          </p:cNvSpPr>
          <p:nvPr/>
        </p:nvSpPr>
        <p:spPr bwMode="auto">
          <a:xfrm>
            <a:off x="2362200" y="6613525"/>
            <a:ext cx="495300" cy="244475"/>
          </a:xfrm>
          <a:prstGeom prst="rect">
            <a:avLst/>
          </a:prstGeom>
          <a:noFill/>
          <a:ln w="9525">
            <a:noFill/>
            <a:miter lim="800000"/>
            <a:headEnd/>
            <a:tailEnd/>
          </a:ln>
          <a:effectLst/>
        </p:spPr>
        <p:txBody>
          <a:bodyPr wrap="none">
            <a:spAutoFit/>
          </a:bodyPr>
          <a:lstStyle/>
          <a:p>
            <a:r>
              <a:rPr lang="en-US" sz="1000"/>
              <a:t>NCSR</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304800"/>
            <a:ext cx="7800975" cy="846138"/>
          </a:xfrm>
        </p:spPr>
        <p:txBody>
          <a:bodyPr>
            <a:normAutofit fontScale="90000"/>
          </a:bodyPr>
          <a:lstStyle/>
          <a:p>
            <a:r>
              <a:rPr lang="en-US" dirty="0">
                <a:solidFill>
                  <a:schemeClr val="accent2"/>
                </a:solidFill>
              </a:rPr>
              <a:t>Historic perspective of fire in forest ecosystems</a:t>
            </a:r>
          </a:p>
        </p:txBody>
      </p:sp>
      <p:sp>
        <p:nvSpPr>
          <p:cNvPr id="6147" name="Rectangle 3"/>
          <p:cNvSpPr>
            <a:spLocks noGrp="1" noChangeArrowheads="1"/>
          </p:cNvSpPr>
          <p:nvPr>
            <p:ph sz="quarter" idx="1"/>
          </p:nvPr>
        </p:nvSpPr>
        <p:spPr/>
        <p:txBody>
          <a:bodyPr/>
          <a:lstStyle/>
          <a:p>
            <a:r>
              <a:rPr lang="en-US" dirty="0"/>
              <a:t>In prehistoric times, fire occurred periodically due to lightning, dry conditions, etc.</a:t>
            </a:r>
          </a:p>
          <a:p>
            <a:r>
              <a:rPr lang="en-US" dirty="0"/>
              <a:t>Native people altered the N. American landscape with fire </a:t>
            </a:r>
          </a:p>
          <a:p>
            <a:pPr lvl="1"/>
            <a:r>
              <a:rPr lang="en-US" dirty="0"/>
              <a:t>Took advantage of “natural” fire</a:t>
            </a:r>
          </a:p>
          <a:p>
            <a:pPr lvl="1"/>
            <a:r>
              <a:rPr lang="en-US" dirty="0"/>
              <a:t>Also capable of very precise controlled burns</a:t>
            </a:r>
          </a:p>
          <a:p>
            <a:pPr lvl="1"/>
            <a:r>
              <a:rPr lang="en-US" dirty="0"/>
              <a:t>Resulted in altered vegetation patterns</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hidden="1"/>
          <p:cNvSpPr>
            <a:spLocks noGrp="1" noChangeArrowheads="1"/>
          </p:cNvSpPr>
          <p:nvPr>
            <p:ph type="title"/>
          </p:nvPr>
        </p:nvSpPr>
        <p:spPr/>
        <p:txBody>
          <a:bodyPr/>
          <a:lstStyle/>
          <a:p>
            <a:endParaRPr lang="en-US"/>
          </a:p>
        </p:txBody>
      </p:sp>
      <p:sp>
        <p:nvSpPr>
          <p:cNvPr id="55299" name="Rectangle 3" descr="slide 8"/>
          <p:cNvSpPr>
            <a:spLocks noGrp="1" noChangeAspect="1" noChangeArrowheads="1"/>
          </p:cNvSpPr>
          <p:nvPr isPhoto="1"/>
        </p:nvSpPr>
        <p:spPr bwMode="auto">
          <a:xfrm>
            <a:off x="2057400" y="0"/>
            <a:ext cx="5257800" cy="6858000"/>
          </a:xfrm>
          <a:prstGeom prst="rect">
            <a:avLst/>
          </a:prstGeom>
          <a:blipFill dpi="0" rotWithShape="1">
            <a:blip r:embed="rId3" cstate="print"/>
            <a:srcRect/>
            <a:stretch>
              <a:fillRect r="-148"/>
            </a:stretch>
          </a:blipFill>
          <a:ln w="9525">
            <a:solidFill>
              <a:schemeClr val="tx1"/>
            </a:solidFill>
            <a:miter lim="800000"/>
            <a:headEnd/>
            <a:tailEnd/>
          </a:ln>
          <a:effectLst/>
        </p:spPr>
        <p:txBody>
          <a:bodyPr/>
          <a:lstStyle/>
          <a:p>
            <a:endParaRPr lang="en-US"/>
          </a:p>
        </p:txBody>
      </p:sp>
      <p:sp>
        <p:nvSpPr>
          <p:cNvPr id="55301" name="Text Box 5"/>
          <p:cNvSpPr txBox="1">
            <a:spLocks noChangeArrowheads="1"/>
          </p:cNvSpPr>
          <p:nvPr/>
        </p:nvSpPr>
        <p:spPr bwMode="auto">
          <a:xfrm>
            <a:off x="2438400" y="6613525"/>
            <a:ext cx="495300" cy="244475"/>
          </a:xfrm>
          <a:prstGeom prst="rect">
            <a:avLst/>
          </a:prstGeom>
          <a:noFill/>
          <a:ln w="9525">
            <a:noFill/>
            <a:miter lim="800000"/>
            <a:headEnd/>
            <a:tailEnd/>
          </a:ln>
          <a:effectLst/>
        </p:spPr>
        <p:txBody>
          <a:bodyPr wrap="none">
            <a:spAutoFit/>
          </a:bodyPr>
          <a:lstStyle/>
          <a:p>
            <a:r>
              <a:rPr lang="en-US" sz="1000"/>
              <a:t>NCSR</a:t>
            </a:r>
          </a:p>
        </p:txBody>
      </p:sp>
      <p:sp>
        <p:nvSpPr>
          <p:cNvPr id="6" name="Rectangle 5"/>
          <p:cNvSpPr/>
          <p:nvPr/>
        </p:nvSpPr>
        <p:spPr>
          <a:xfrm>
            <a:off x="2286000" y="3013502"/>
            <a:ext cx="4572000" cy="1569660"/>
          </a:xfrm>
          <a:prstGeom prst="rect">
            <a:avLst/>
          </a:prstGeom>
        </p:spPr>
        <p:txBody>
          <a:bodyPr>
            <a:spAutoFit/>
          </a:bodyPr>
          <a:lstStyle/>
          <a:p>
            <a:r>
              <a:rPr lang="en-US" dirty="0">
                <a:solidFill>
                  <a:schemeClr val="bg1"/>
                </a:solidFill>
              </a:rPr>
              <a:t>The major effects of fire are on habitat.</a:t>
            </a:r>
          </a:p>
          <a:p>
            <a:pPr>
              <a:buFont typeface="Wingdings" pitchFamily="2" charset="2"/>
              <a:buChar char="Ø"/>
            </a:pPr>
            <a:r>
              <a:rPr lang="en-US" dirty="0">
                <a:solidFill>
                  <a:schemeClr val="bg1"/>
                </a:solidFill>
              </a:rPr>
              <a:t> creation</a:t>
            </a:r>
          </a:p>
          <a:p>
            <a:pPr>
              <a:buFont typeface="Wingdings" pitchFamily="2" charset="2"/>
              <a:buChar char="Ø"/>
            </a:pPr>
            <a:r>
              <a:rPr lang="en-US" dirty="0">
                <a:solidFill>
                  <a:schemeClr val="bg1"/>
                </a:solidFill>
              </a:rPr>
              <a:t> destruction</a:t>
            </a: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w"/>
          <p:cNvPicPr>
            <a:picLocks noChangeAspect="1" noChangeArrowheads="1"/>
          </p:cNvPicPr>
          <p:nvPr/>
        </p:nvPicPr>
        <p:blipFill>
          <a:blip r:embed="rId3" cstate="print"/>
          <a:srcRect/>
          <a:stretch>
            <a:fillRect/>
          </a:stretch>
        </p:blipFill>
        <p:spPr bwMode="auto">
          <a:xfrm>
            <a:off x="4343400" y="3657600"/>
            <a:ext cx="4648200" cy="3038475"/>
          </a:xfrm>
          <a:prstGeom prst="rect">
            <a:avLst/>
          </a:prstGeom>
          <a:noFill/>
          <a:ln w="19050">
            <a:solidFill>
              <a:schemeClr val="tx1"/>
            </a:solidFill>
            <a:miter lim="800000"/>
            <a:headEnd/>
            <a:tailEnd/>
          </a:ln>
        </p:spPr>
      </p:pic>
      <p:pic>
        <p:nvPicPr>
          <p:cNvPr id="125955" name="Picture 3" descr="w"/>
          <p:cNvPicPr>
            <a:picLocks noChangeAspect="1" noChangeArrowheads="1"/>
          </p:cNvPicPr>
          <p:nvPr/>
        </p:nvPicPr>
        <p:blipFill>
          <a:blip r:embed="rId4" cstate="print"/>
          <a:srcRect/>
          <a:stretch>
            <a:fillRect/>
          </a:stretch>
        </p:blipFill>
        <p:spPr bwMode="auto">
          <a:xfrm>
            <a:off x="6477000" y="152400"/>
            <a:ext cx="2506663" cy="3352800"/>
          </a:xfrm>
          <a:prstGeom prst="rect">
            <a:avLst/>
          </a:prstGeom>
          <a:noFill/>
          <a:ln w="19050">
            <a:solidFill>
              <a:schemeClr val="tx1"/>
            </a:solidFill>
            <a:miter lim="800000"/>
            <a:headEnd/>
            <a:tailEnd/>
          </a:ln>
        </p:spPr>
      </p:pic>
      <p:sp>
        <p:nvSpPr>
          <p:cNvPr id="125956" name="Rectangle 4"/>
          <p:cNvSpPr>
            <a:spLocks noChangeArrowheads="1"/>
          </p:cNvSpPr>
          <p:nvPr/>
        </p:nvSpPr>
        <p:spPr bwMode="auto">
          <a:xfrm>
            <a:off x="1219200" y="304800"/>
            <a:ext cx="7543800" cy="1431925"/>
          </a:xfrm>
          <a:prstGeom prst="rect">
            <a:avLst/>
          </a:prstGeom>
          <a:noFill/>
          <a:ln w="9525">
            <a:noFill/>
            <a:miter lim="800000"/>
            <a:headEnd/>
            <a:tailEnd/>
          </a:ln>
          <a:effectLst/>
        </p:spPr>
        <p:txBody>
          <a:bodyPr anchor="ctr"/>
          <a:lstStyle/>
          <a:p>
            <a:pPr eaLnBrk="1" hangingPunct="1"/>
            <a:r>
              <a:rPr lang="en-US" sz="4400" dirty="0">
                <a:solidFill>
                  <a:schemeClr val="tx2"/>
                </a:solidFill>
                <a:effectLst>
                  <a:outerShdw blurRad="38100" dist="38100" dir="2700000" algn="tl">
                    <a:srgbClr val="000000">
                      <a:alpha val="43137"/>
                    </a:srgbClr>
                  </a:outerShdw>
                </a:effectLst>
              </a:rPr>
              <a:t>Insect Specialists</a:t>
            </a:r>
          </a:p>
        </p:txBody>
      </p:sp>
      <p:sp>
        <p:nvSpPr>
          <p:cNvPr id="125957" name="Rectangle 5"/>
          <p:cNvSpPr>
            <a:spLocks noChangeArrowheads="1"/>
          </p:cNvSpPr>
          <p:nvPr/>
        </p:nvSpPr>
        <p:spPr bwMode="auto">
          <a:xfrm>
            <a:off x="304800" y="1981200"/>
            <a:ext cx="6019800" cy="3429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pPr>
            <a:r>
              <a:rPr lang="en-US" sz="2400" i="1" dirty="0" err="1">
                <a:effectLst>
                  <a:outerShdw blurRad="38100" dist="38100" dir="2700000" algn="tl">
                    <a:srgbClr val="000000"/>
                  </a:outerShdw>
                </a:effectLst>
              </a:rPr>
              <a:t>Melanophila</a:t>
            </a:r>
            <a:r>
              <a:rPr lang="en-US" sz="2400" dirty="0">
                <a:effectLst>
                  <a:outerShdw blurRad="38100" dist="38100" dir="2700000" algn="tl">
                    <a:srgbClr val="000000"/>
                  </a:outerShdw>
                </a:effectLst>
              </a:rPr>
              <a:t> beetle (flat-head borers) </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breed in fire-damaged pines</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eggs deposited below bark</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larvae feed on cambium of </a:t>
            </a:r>
            <a:endParaRPr lang="en-US" dirty="0">
              <a:effectLst>
                <a:outerShdw blurRad="38100" dist="38100" dir="2700000" algn="tl">
                  <a:srgbClr val="000000"/>
                </a:outerShdw>
              </a:effectLst>
            </a:endParaRPr>
          </a:p>
          <a:p>
            <a:pPr marL="342900" indent="-342900" eaLnBrk="1" hangingPunct="1">
              <a:spcBef>
                <a:spcPct val="20000"/>
              </a:spcBef>
              <a:buClr>
                <a:schemeClr val="hlink"/>
              </a:buClr>
              <a:buSzPct val="70000"/>
            </a:pPr>
            <a:r>
              <a:rPr lang="en-US" sz="2400" dirty="0">
                <a:effectLst>
                  <a:outerShdw blurRad="38100" dist="38100" dir="2700000" algn="tl">
                    <a:srgbClr val="000000"/>
                  </a:outerShdw>
                </a:effectLst>
              </a:rPr>
              <a:t>    newly killed trees</a:t>
            </a:r>
          </a:p>
          <a:p>
            <a:pPr marL="342900" indent="-342900" eaLnBrk="1" hangingPunct="1">
              <a:spcBef>
                <a:spcPct val="20000"/>
              </a:spcBef>
              <a:buClr>
                <a:schemeClr val="hlink"/>
              </a:buClr>
              <a:buSzPct val="70000"/>
              <a:buFont typeface="Wingdings" pitchFamily="2" charset="2"/>
              <a:buChar char="n"/>
            </a:pPr>
            <a:r>
              <a:rPr lang="en-US" sz="2400" dirty="0">
                <a:effectLst>
                  <a:outerShdw blurRad="38100" dist="38100" dir="2700000" algn="tl">
                    <a:srgbClr val="000000"/>
                  </a:outerShdw>
                </a:effectLst>
              </a:rPr>
              <a:t>adults are attracted by </a:t>
            </a:r>
          </a:p>
          <a:p>
            <a:pPr marL="342900" indent="-342900" eaLnBrk="1" hangingPunct="1">
              <a:spcBef>
                <a:spcPct val="20000"/>
              </a:spcBef>
              <a:buClr>
                <a:schemeClr val="hlink"/>
              </a:buClr>
              <a:buSzPct val="70000"/>
              <a:buFont typeface="Wingdings" pitchFamily="2" charset="2"/>
              <a:buNone/>
            </a:pPr>
            <a:r>
              <a:rPr lang="en-US" sz="2400" dirty="0">
                <a:effectLst>
                  <a:outerShdw blurRad="38100" dist="38100" dir="2700000" algn="tl">
                    <a:srgbClr val="000000"/>
                  </a:outerShdw>
                </a:effectLst>
              </a:rPr>
              <a:t>    heat and smoke</a:t>
            </a:r>
          </a:p>
        </p:txBody>
      </p:sp>
      <p:sp>
        <p:nvSpPr>
          <p:cNvPr id="125958" name="Text Box 6"/>
          <p:cNvSpPr txBox="1">
            <a:spLocks noChangeArrowheads="1"/>
          </p:cNvSpPr>
          <p:nvPr/>
        </p:nvSpPr>
        <p:spPr bwMode="auto">
          <a:xfrm>
            <a:off x="6477000" y="3211513"/>
            <a:ext cx="1082675" cy="260350"/>
          </a:xfrm>
          <a:prstGeom prst="rect">
            <a:avLst/>
          </a:prstGeom>
          <a:noFill/>
          <a:ln w="9525">
            <a:noFill/>
            <a:miter lim="800000"/>
            <a:headEnd/>
            <a:tailEnd/>
          </a:ln>
          <a:effectLst/>
        </p:spPr>
        <p:txBody>
          <a:bodyPr wrap="none">
            <a:spAutoFit/>
          </a:bodyPr>
          <a:lstStyle/>
          <a:p>
            <a:r>
              <a:rPr lang="en-US" sz="1100">
                <a:solidFill>
                  <a:srgbClr val="000000"/>
                </a:solidFill>
                <a:effectLst>
                  <a:outerShdw blurRad="38100" dist="38100" dir="2700000" algn="tl">
                    <a:srgbClr val="FFFFFF"/>
                  </a:outerShdw>
                </a:effectLst>
              </a:rPr>
              <a:t>Flybrain online</a:t>
            </a:r>
          </a:p>
        </p:txBody>
      </p:sp>
      <p:sp>
        <p:nvSpPr>
          <p:cNvPr id="125959" name="Rectangle 7"/>
          <p:cNvSpPr>
            <a:spLocks noChangeArrowheads="1"/>
          </p:cNvSpPr>
          <p:nvPr/>
        </p:nvSpPr>
        <p:spPr bwMode="auto">
          <a:xfrm>
            <a:off x="4419600" y="6324600"/>
            <a:ext cx="3124200" cy="314325"/>
          </a:xfrm>
          <a:prstGeom prst="rect">
            <a:avLst/>
          </a:prstGeom>
          <a:noFill/>
          <a:ln w="9525">
            <a:noFill/>
            <a:miter lim="800000"/>
            <a:headEnd/>
            <a:tailEnd/>
          </a:ln>
          <a:effectLst/>
        </p:spPr>
        <p:txBody>
          <a:bodyPr anchor="ctr">
            <a:spAutoFit/>
          </a:bodyPr>
          <a:lstStyle/>
          <a:p>
            <a:pPr eaLnBrk="1" hangingPunct="1">
              <a:lnSpc>
                <a:spcPct val="50000"/>
              </a:lnSpc>
            </a:pPr>
            <a:r>
              <a:rPr lang="en-US" sz="1100">
                <a:solidFill>
                  <a:srgbClr val="000000"/>
                </a:solidFill>
                <a:effectLst>
                  <a:outerShdw blurRad="38100" dist="38100" dir="2700000" algn="tl">
                    <a:srgbClr val="FFFFFF"/>
                  </a:outerShdw>
                </a:effectLst>
              </a:rPr>
              <a:t>Forestry Images: Petr Kapitola, State Phytosanitary Administration, Bugwood.org</a:t>
            </a:r>
            <a:r>
              <a:rPr lang="en-US">
                <a:effectLst>
                  <a:outerShdw blurRad="38100" dist="38100" dir="2700000" algn="tl">
                    <a:srgbClr val="000000"/>
                  </a:outerShdw>
                </a:effectLst>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9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9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595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595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595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595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595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59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2595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Slide2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9050">
            <a:solidFill>
              <a:schemeClr val="tx1"/>
            </a:solidFill>
            <a:miter lim="800000"/>
            <a:headEnd/>
            <a:tailEnd/>
          </a:ln>
        </p:spPr>
      </p:pic>
      <p:sp>
        <p:nvSpPr>
          <p:cNvPr id="152579" name="Rectangle 3"/>
          <p:cNvSpPr>
            <a:spLocks noChangeArrowheads="1"/>
          </p:cNvSpPr>
          <p:nvPr/>
        </p:nvSpPr>
        <p:spPr bwMode="auto">
          <a:xfrm>
            <a:off x="4648200" y="6583363"/>
            <a:ext cx="1606550" cy="274637"/>
          </a:xfrm>
          <a:prstGeom prst="rect">
            <a:avLst/>
          </a:prstGeom>
          <a:noFill/>
          <a:ln w="9525">
            <a:noFill/>
            <a:miter lim="800000"/>
            <a:headEnd/>
            <a:tailEnd/>
          </a:ln>
          <a:effectLst/>
        </p:spPr>
        <p:txBody>
          <a:bodyPr wrap="none">
            <a:spAutoFit/>
          </a:bodyPr>
          <a:lstStyle/>
          <a:p>
            <a:r>
              <a:rPr lang="en-US" sz="1200"/>
              <a:t>National Park Service</a:t>
            </a:r>
          </a:p>
        </p:txBody>
      </p:sp>
      <p:sp>
        <p:nvSpPr>
          <p:cNvPr id="4" name="Rectangle 3"/>
          <p:cNvSpPr/>
          <p:nvPr/>
        </p:nvSpPr>
        <p:spPr>
          <a:xfrm>
            <a:off x="2286000" y="2644170"/>
            <a:ext cx="4572000" cy="1569660"/>
          </a:xfrm>
          <a:prstGeom prst="rect">
            <a:avLst/>
          </a:prstGeom>
        </p:spPr>
        <p:txBody>
          <a:bodyPr>
            <a:spAutoFit/>
          </a:bodyPr>
          <a:lstStyle/>
          <a:p>
            <a:pPr algn="just"/>
            <a:r>
              <a:rPr lang="en-US" dirty="0">
                <a:solidFill>
                  <a:schemeClr val="bg1"/>
                </a:solidFill>
              </a:rPr>
              <a:t>Therefore, what may be seen as catastrophic to our eyes, may be a “welcoming mat” to other species.</a:t>
            </a: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en-US" dirty="0">
                <a:solidFill>
                  <a:schemeClr val="accent2"/>
                </a:solidFill>
              </a:rPr>
              <a:t> Other possible effects…</a:t>
            </a:r>
          </a:p>
        </p:txBody>
      </p:sp>
      <p:sp>
        <p:nvSpPr>
          <p:cNvPr id="56323" name="Rectangle 1027"/>
          <p:cNvSpPr>
            <a:spLocks noGrp="1" noChangeArrowheads="1"/>
          </p:cNvSpPr>
          <p:nvPr>
            <p:ph sz="quarter" idx="1"/>
          </p:nvPr>
        </p:nvSpPr>
        <p:spPr/>
        <p:txBody>
          <a:bodyPr/>
          <a:lstStyle/>
          <a:p>
            <a:r>
              <a:rPr lang="en-US" dirty="0"/>
              <a:t>Fisheries: increase water temp &amp; sedimentation, decrease water quality, change water chemistry</a:t>
            </a:r>
          </a:p>
          <a:p>
            <a:r>
              <a:rPr lang="en-US" dirty="0"/>
              <a:t>Destroy/create critical habitat</a:t>
            </a:r>
          </a:p>
          <a:p>
            <a:r>
              <a:rPr lang="en-US" dirty="0"/>
              <a:t>Invasive plants</a:t>
            </a:r>
          </a:p>
          <a:p>
            <a:r>
              <a:rPr lang="en-US" dirty="0"/>
              <a:t>Disease/insect infestations</a:t>
            </a: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rot="20678689">
            <a:off x="743449" y="1590237"/>
            <a:ext cx="4719562"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ristina" pitchFamily="66" charset="0"/>
              </a:rPr>
              <a:t>Thank You!</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a:solidFill>
                  <a:schemeClr val="accent2"/>
                </a:solidFill>
              </a:rPr>
              <a:t>Historic perspective of fire in forest ecosystems</a:t>
            </a:r>
            <a:endParaRPr lang="en-US" dirty="0"/>
          </a:p>
        </p:txBody>
      </p:sp>
      <p:sp>
        <p:nvSpPr>
          <p:cNvPr id="37891" name="Rectangle 3"/>
          <p:cNvSpPr>
            <a:spLocks noGrp="1" noChangeArrowheads="1"/>
          </p:cNvSpPr>
          <p:nvPr>
            <p:ph sz="quarter" idx="1"/>
          </p:nvPr>
        </p:nvSpPr>
        <p:spPr>
          <a:xfrm>
            <a:off x="609600" y="2133600"/>
            <a:ext cx="8153400" cy="4495800"/>
          </a:xfrm>
        </p:spPr>
        <p:txBody>
          <a:bodyPr/>
          <a:lstStyle/>
          <a:p>
            <a:pPr>
              <a:lnSpc>
                <a:spcPct val="80000"/>
              </a:lnSpc>
            </a:pPr>
            <a:r>
              <a:rPr lang="en-US" sz="2800" dirty="0"/>
              <a:t>Early Euro-Americans use fire to clear land</a:t>
            </a:r>
          </a:p>
          <a:p>
            <a:pPr>
              <a:lnSpc>
                <a:spcPct val="80000"/>
              </a:lnSpc>
            </a:pPr>
            <a:r>
              <a:rPr lang="en-US" sz="2800" dirty="0"/>
              <a:t>1600’s – current: Use fire to create new habitat</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solidFill>
                  <a:schemeClr val="accent1">
                    <a:lumMod val="40000"/>
                    <a:lumOff val="60000"/>
                  </a:schemeClr>
                </a:solidFill>
              </a:rPr>
              <a:t>Fire regime characteristics</a:t>
            </a:r>
          </a:p>
        </p:txBody>
      </p:sp>
      <p:sp>
        <p:nvSpPr>
          <p:cNvPr id="24579" name="Rectangle 3"/>
          <p:cNvSpPr>
            <a:spLocks noGrp="1" noChangeArrowheads="1"/>
          </p:cNvSpPr>
          <p:nvPr>
            <p:ph sz="quarter" idx="1"/>
          </p:nvPr>
        </p:nvSpPr>
        <p:spPr/>
        <p:txBody>
          <a:bodyPr/>
          <a:lstStyle/>
          <a:p>
            <a:r>
              <a:rPr lang="en-US" sz="2800" dirty="0">
                <a:solidFill>
                  <a:schemeClr val="bg1"/>
                </a:solidFill>
              </a:rPr>
              <a:t>Frequency </a:t>
            </a:r>
          </a:p>
          <a:p>
            <a:r>
              <a:rPr lang="en-US" sz="2800" dirty="0">
                <a:solidFill>
                  <a:schemeClr val="bg1"/>
                </a:solidFill>
              </a:rPr>
              <a:t>Size</a:t>
            </a:r>
          </a:p>
          <a:p>
            <a:r>
              <a:rPr lang="en-US" sz="2800" dirty="0">
                <a:solidFill>
                  <a:schemeClr val="bg1"/>
                </a:solidFill>
              </a:rPr>
              <a:t>Fire type (crown, surface, light surface)</a:t>
            </a:r>
          </a:p>
          <a:p>
            <a:r>
              <a:rPr lang="en-US" sz="2800" dirty="0">
                <a:solidFill>
                  <a:schemeClr val="bg1"/>
                </a:solidFill>
              </a:rPr>
              <a:t>Fire intensity (how hot, how long)</a:t>
            </a:r>
          </a:p>
          <a:p>
            <a:pPr lvl="1"/>
            <a:r>
              <a:rPr lang="en-US" sz="2400" dirty="0">
                <a:solidFill>
                  <a:schemeClr val="bg1"/>
                </a:solidFill>
              </a:rPr>
              <a:t>High intensity results in uniform burn</a:t>
            </a:r>
          </a:p>
          <a:p>
            <a:pPr lvl="1"/>
            <a:r>
              <a:rPr lang="en-US" sz="2400" dirty="0">
                <a:solidFill>
                  <a:schemeClr val="bg1"/>
                </a:solidFill>
              </a:rPr>
              <a:t>Low intensity effected by small-scale variability in fuel &amp; moisture, leaving a patchy landscape</a:t>
            </a:r>
          </a:p>
          <a:p>
            <a:r>
              <a:rPr lang="en-US" sz="2800" dirty="0">
                <a:solidFill>
                  <a:schemeClr val="bg1"/>
                </a:solidFill>
              </a:rPr>
              <a:t>All </a:t>
            </a:r>
            <a:r>
              <a:rPr lang="en-US" sz="2800" b="1" i="1" dirty="0">
                <a:solidFill>
                  <a:schemeClr val="bg1"/>
                </a:solidFill>
              </a:rPr>
              <a:t>dependent</a:t>
            </a:r>
            <a:r>
              <a:rPr lang="en-US" sz="2800" dirty="0">
                <a:solidFill>
                  <a:schemeClr val="bg1"/>
                </a:solidFill>
              </a:rPr>
              <a:t> variables</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81000"/>
            <a:ext cx="7877175" cy="769938"/>
          </a:xfrm>
        </p:spPr>
        <p:txBody>
          <a:bodyPr>
            <a:normAutofit fontScale="90000"/>
          </a:bodyPr>
          <a:lstStyle/>
          <a:p>
            <a:r>
              <a:rPr lang="en-US" dirty="0">
                <a:solidFill>
                  <a:schemeClr val="accent2"/>
                </a:solidFill>
              </a:rPr>
              <a:t>What is the correlation of frequency &amp; intensity of Fire? </a:t>
            </a:r>
          </a:p>
        </p:txBody>
      </p:sp>
      <p:sp>
        <p:nvSpPr>
          <p:cNvPr id="30723" name="Rectangle 3"/>
          <p:cNvSpPr>
            <a:spLocks noGrp="1" noChangeArrowheads="1"/>
          </p:cNvSpPr>
          <p:nvPr>
            <p:ph sz="quarter" idx="1"/>
          </p:nvPr>
        </p:nvSpPr>
        <p:spPr>
          <a:xfrm>
            <a:off x="609600" y="1981200"/>
            <a:ext cx="8153400" cy="4495800"/>
          </a:xfrm>
        </p:spPr>
        <p:txBody>
          <a:bodyPr/>
          <a:lstStyle/>
          <a:p>
            <a:r>
              <a:rPr lang="en-US" dirty="0"/>
              <a:t>Inverse correlation between frequency and intensity</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solidFill>
                  <a:schemeClr val="accent2"/>
                </a:solidFill>
              </a:rPr>
              <a:t>All other things similar…</a:t>
            </a:r>
          </a:p>
        </p:txBody>
      </p:sp>
      <p:sp>
        <p:nvSpPr>
          <p:cNvPr id="16387" name="Rectangle 3"/>
          <p:cNvSpPr>
            <a:spLocks noGrp="1" noChangeArrowheads="1"/>
          </p:cNvSpPr>
          <p:nvPr>
            <p:ph sz="quarter" idx="1"/>
          </p:nvPr>
        </p:nvSpPr>
        <p:spPr>
          <a:xfrm>
            <a:off x="609600" y="2057400"/>
            <a:ext cx="8153400" cy="4495800"/>
          </a:xfrm>
        </p:spPr>
        <p:txBody>
          <a:bodyPr/>
          <a:lstStyle/>
          <a:p>
            <a:r>
              <a:rPr lang="en-US" sz="2800" dirty="0"/>
              <a:t>Frequent, low intensity fires </a:t>
            </a:r>
            <a:r>
              <a:rPr lang="en-US" sz="2800" dirty="0">
                <a:sym typeface="Wingdings" pitchFamily="2" charset="2"/>
              </a:rPr>
              <a:t> </a:t>
            </a:r>
            <a:r>
              <a:rPr lang="en-US" sz="2800" dirty="0"/>
              <a:t>open stands of longleaf or slash pine (</a:t>
            </a:r>
            <a:r>
              <a:rPr lang="en-US" sz="2800" i="1" dirty="0" err="1"/>
              <a:t>Pinus</a:t>
            </a:r>
            <a:r>
              <a:rPr lang="en-US" sz="2800" i="1" dirty="0"/>
              <a:t> </a:t>
            </a:r>
            <a:r>
              <a:rPr lang="en-US" sz="2800" i="1" dirty="0" err="1"/>
              <a:t>elliottii</a:t>
            </a:r>
            <a:r>
              <a:rPr lang="en-US" sz="2800" dirty="0"/>
              <a:t>) with grassy understory </a:t>
            </a:r>
          </a:p>
          <a:p>
            <a:r>
              <a:rPr lang="en-US" sz="2800" dirty="0"/>
              <a:t>Less frequent, more severe fires </a:t>
            </a:r>
            <a:r>
              <a:rPr lang="en-US" sz="2800" dirty="0">
                <a:sym typeface="Wingdings" pitchFamily="2" charset="2"/>
              </a:rPr>
              <a:t></a:t>
            </a:r>
            <a:r>
              <a:rPr lang="en-US" sz="2800" dirty="0"/>
              <a:t> closed canopy of sand pine with dense understory  </a:t>
            </a:r>
          </a:p>
          <a:p>
            <a:r>
              <a:rPr lang="en-US" sz="2800" dirty="0"/>
              <a:t>Absence of fire </a:t>
            </a:r>
            <a:r>
              <a:rPr lang="en-US" sz="2800" dirty="0">
                <a:sym typeface="Wingdings" pitchFamily="2" charset="2"/>
              </a:rPr>
              <a:t></a:t>
            </a:r>
            <a:r>
              <a:rPr lang="en-US" sz="2800" dirty="0"/>
              <a:t> dominated by evergreen oaks and hickories</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600" b="1" dirty="0">
                <a:solidFill>
                  <a:schemeClr val="accent2"/>
                </a:solidFill>
              </a:rPr>
              <a:t>Why do we use fire?</a:t>
            </a:r>
          </a:p>
        </p:txBody>
      </p:sp>
      <p:sp>
        <p:nvSpPr>
          <p:cNvPr id="5123" name="Rectangle 3"/>
          <p:cNvSpPr>
            <a:spLocks noGrp="1" noChangeArrowheads="1"/>
          </p:cNvSpPr>
          <p:nvPr>
            <p:ph sz="quarter" idx="1"/>
          </p:nvPr>
        </p:nvSpPr>
        <p:spPr>
          <a:xfrm>
            <a:off x="609600" y="1981200"/>
            <a:ext cx="8153400" cy="4495800"/>
          </a:xfrm>
        </p:spPr>
        <p:txBody>
          <a:bodyPr/>
          <a:lstStyle/>
          <a:p>
            <a:r>
              <a:rPr lang="en-US" dirty="0"/>
              <a:t>Extensive natural fire prevention (Back fires)</a:t>
            </a:r>
          </a:p>
          <a:p>
            <a:r>
              <a:rPr lang="en-US" dirty="0"/>
              <a:t>Habitat improvement for species of interest</a:t>
            </a:r>
          </a:p>
          <a:p>
            <a:r>
              <a:rPr lang="en-US" dirty="0"/>
              <a:t>Restore </a:t>
            </a:r>
            <a:r>
              <a:rPr lang="en-US" i="1" dirty="0"/>
              <a:t>natural </a:t>
            </a:r>
            <a:r>
              <a:rPr lang="en-US" dirty="0"/>
              <a:t>or</a:t>
            </a:r>
            <a:r>
              <a:rPr lang="en-US" i="1" dirty="0"/>
              <a:t> historic</a:t>
            </a:r>
            <a:r>
              <a:rPr lang="en-US" dirty="0"/>
              <a:t> landscape</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1374</TotalTime>
  <Words>2861</Words>
  <Application>Microsoft Office PowerPoint</Application>
  <PresentationFormat>On-screen Show (4:3)</PresentationFormat>
  <Paragraphs>228</Paragraphs>
  <Slides>44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Pristina</vt:lpstr>
      <vt:lpstr>Tahoma</vt:lpstr>
      <vt:lpstr>Tw Cen MT</vt:lpstr>
      <vt:lpstr>Wingdings</vt:lpstr>
      <vt:lpstr>Wingdings 2</vt:lpstr>
      <vt:lpstr>Median</vt:lpstr>
      <vt:lpstr>PowerPoint Presentation</vt:lpstr>
      <vt:lpstr>What is Fire?</vt:lpstr>
      <vt:lpstr>How does a disturbance affect Succession?</vt:lpstr>
      <vt:lpstr>Historic perspective of fire in forest ecosystems</vt:lpstr>
      <vt:lpstr>Historic perspective of fire in forest ecosystems</vt:lpstr>
      <vt:lpstr>Fire regime characteristics</vt:lpstr>
      <vt:lpstr>What is the correlation of frequency &amp; intensity of Fire? </vt:lpstr>
      <vt:lpstr>All other things similar…</vt:lpstr>
      <vt:lpstr>Why do we use fire?</vt:lpstr>
      <vt:lpstr>Factors affecting rate of fire</vt:lpstr>
      <vt:lpstr>Mortality due to fire</vt:lpstr>
      <vt:lpstr>Fire and ecosystems</vt:lpstr>
      <vt:lpstr>Fire and grassland ecosystems</vt:lpstr>
      <vt:lpstr>Fire in the Southeast US Forests</vt:lpstr>
      <vt:lpstr>PowerPoint Presentation</vt:lpstr>
      <vt:lpstr>Ecological Role of Fire in Forest Ecosystems</vt:lpstr>
      <vt:lpstr>PowerPoint Presentation</vt:lpstr>
      <vt:lpstr>PowerPoint Presentation</vt:lpstr>
      <vt:lpstr>PowerPoint Presentation</vt:lpstr>
      <vt:lpstr>PowerPoint Presentation</vt:lpstr>
      <vt:lpstr>Nutrient input into soils</vt:lpstr>
      <vt:lpstr>PowerPoint Presentation</vt:lpstr>
      <vt:lpstr>Control of insect pests </vt:lpstr>
      <vt:lpstr>PowerPoint Presentation</vt:lpstr>
      <vt:lpstr>Control of tree pathogens </vt:lpstr>
      <vt:lpstr>Plant defenses &amp; adaptations against fire</vt:lpstr>
      <vt:lpstr>Plant adaptations to fire</vt:lpstr>
      <vt:lpstr>Plant Adaptations to Fire</vt:lpstr>
      <vt:lpstr>PowerPoint Presentation</vt:lpstr>
      <vt:lpstr>PowerPoint Presentation</vt:lpstr>
      <vt:lpstr>PowerPoint Presentation</vt:lpstr>
      <vt:lpstr>PowerPoint Presentation</vt:lpstr>
      <vt:lpstr>Maintain species diversity </vt:lpstr>
      <vt:lpstr>PowerPoint Presentation</vt:lpstr>
      <vt:lpstr>PowerPoint Presentation</vt:lpstr>
      <vt:lpstr>PowerPoint Presentation</vt:lpstr>
      <vt:lpstr>Impacts on Wildlife</vt:lpstr>
      <vt:lpstr>Impacts on Wildlife</vt:lpstr>
      <vt:lpstr>PowerPoint Presentation</vt:lpstr>
      <vt:lpstr>PowerPoint Presentation</vt:lpstr>
      <vt:lpstr>PowerPoint Presentation</vt:lpstr>
      <vt:lpstr>PowerPoint Presentation</vt:lpstr>
      <vt:lpstr> Other possible effects…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ecology</dc:title>
  <dc:creator>root</dc:creator>
  <cp:lastModifiedBy>Hussaini</cp:lastModifiedBy>
  <cp:revision>108</cp:revision>
  <dcterms:created xsi:type="dcterms:W3CDTF">2001-10-15T18:38:14Z</dcterms:created>
  <dcterms:modified xsi:type="dcterms:W3CDTF">2020-05-05T08:02:27Z</dcterms:modified>
</cp:coreProperties>
</file>