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9" r:id="rId4"/>
    <p:sldId id="260" r:id="rId5"/>
    <p:sldId id="293" r:id="rId6"/>
    <p:sldId id="261" r:id="rId7"/>
    <p:sldId id="262" r:id="rId8"/>
    <p:sldId id="263" r:id="rId9"/>
    <p:sldId id="264" r:id="rId10"/>
    <p:sldId id="288" r:id="rId11"/>
    <p:sldId id="265" r:id="rId12"/>
    <p:sldId id="266" r:id="rId13"/>
    <p:sldId id="267" r:id="rId14"/>
    <p:sldId id="268" r:id="rId15"/>
    <p:sldId id="269" r:id="rId16"/>
    <p:sldId id="294" r:id="rId17"/>
    <p:sldId id="295" r:id="rId18"/>
    <p:sldId id="272" r:id="rId19"/>
    <p:sldId id="296" r:id="rId20"/>
    <p:sldId id="298" r:id="rId21"/>
    <p:sldId id="299" r:id="rId22"/>
    <p:sldId id="300" r:id="rId23"/>
    <p:sldId id="289" r:id="rId24"/>
    <p:sldId id="291" r:id="rId25"/>
    <p:sldId id="297" r:id="rId26"/>
    <p:sldId id="276" r:id="rId27"/>
    <p:sldId id="277" r:id="rId28"/>
    <p:sldId id="281" r:id="rId29"/>
    <p:sldId id="279" r:id="rId30"/>
    <p:sldId id="280" r:id="rId31"/>
    <p:sldId id="275" r:id="rId32"/>
    <p:sldId id="282" r:id="rId33"/>
    <p:sldId id="285" r:id="rId34"/>
    <p:sldId id="286" r:id="rId35"/>
    <p:sldId id="287" r:id="rId36"/>
    <p:sldId id="25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3E757F-AF37-4E0D-883E-C35AB783AAF3}" type="doc">
      <dgm:prSet loTypeId="urn:microsoft.com/office/officeart/2005/8/layout/chevron1" loCatId="process" qsTypeId="urn:microsoft.com/office/officeart/2005/8/quickstyle/simple2" qsCatId="simple" csTypeId="urn:microsoft.com/office/officeart/2005/8/colors/accent3_2" csCatId="accent3" phldr="1"/>
      <dgm:spPr/>
    </dgm:pt>
    <dgm:pt modelId="{4567B030-B72A-4EB1-B61D-C7064D2EFD19}">
      <dgm:prSet phldrT="[Text]"/>
      <dgm:spPr/>
      <dgm:t>
        <a:bodyPr/>
        <a:lstStyle/>
        <a:p>
          <a:r>
            <a:rPr lang="en-US" dirty="0" smtClean="0">
              <a:solidFill>
                <a:schemeClr val="tx1"/>
              </a:solidFill>
            </a:rPr>
            <a:t>Initiating</a:t>
          </a:r>
        </a:p>
        <a:p>
          <a:r>
            <a:rPr lang="en-US" dirty="0" smtClean="0">
              <a:solidFill>
                <a:schemeClr val="tx1"/>
              </a:solidFill>
            </a:rPr>
            <a:t>Phase</a:t>
          </a:r>
          <a:endParaRPr lang="en-US" dirty="0">
            <a:solidFill>
              <a:schemeClr val="tx1"/>
            </a:solidFill>
          </a:endParaRPr>
        </a:p>
      </dgm:t>
    </dgm:pt>
    <dgm:pt modelId="{45985D05-D5E0-4B34-BB4D-7B53F0AD5D48}" type="parTrans" cxnId="{E391D4F0-8DEE-4749-B68B-AF528F938B3B}">
      <dgm:prSet/>
      <dgm:spPr/>
      <dgm:t>
        <a:bodyPr/>
        <a:lstStyle/>
        <a:p>
          <a:endParaRPr lang="en-US"/>
        </a:p>
      </dgm:t>
    </dgm:pt>
    <dgm:pt modelId="{677448E6-0D95-4140-A9FD-8A6BB52C23CB}" type="sibTrans" cxnId="{E391D4F0-8DEE-4749-B68B-AF528F938B3B}">
      <dgm:prSet/>
      <dgm:spPr/>
      <dgm:t>
        <a:bodyPr/>
        <a:lstStyle/>
        <a:p>
          <a:endParaRPr lang="en-US"/>
        </a:p>
      </dgm:t>
    </dgm:pt>
    <dgm:pt modelId="{F5259069-E6FE-4259-B7D6-43DB91EE58C4}">
      <dgm:prSet phldrT="[Text]"/>
      <dgm:spPr/>
      <dgm:t>
        <a:bodyPr/>
        <a:lstStyle/>
        <a:p>
          <a:r>
            <a:rPr lang="en-US" dirty="0" smtClean="0">
              <a:solidFill>
                <a:schemeClr val="tx1"/>
              </a:solidFill>
            </a:rPr>
            <a:t>Planning</a:t>
          </a:r>
        </a:p>
        <a:p>
          <a:r>
            <a:rPr lang="en-US" dirty="0" smtClean="0">
              <a:solidFill>
                <a:schemeClr val="tx1"/>
              </a:solidFill>
            </a:rPr>
            <a:t>Phase</a:t>
          </a:r>
          <a:endParaRPr lang="en-US" dirty="0">
            <a:solidFill>
              <a:schemeClr val="tx1"/>
            </a:solidFill>
          </a:endParaRPr>
        </a:p>
      </dgm:t>
    </dgm:pt>
    <dgm:pt modelId="{A9ACF9CE-C04D-4092-80BD-8D23C4185C13}" type="parTrans" cxnId="{2D1BF892-1619-404F-9F35-78CC6E6F6837}">
      <dgm:prSet/>
      <dgm:spPr/>
      <dgm:t>
        <a:bodyPr/>
        <a:lstStyle/>
        <a:p>
          <a:endParaRPr lang="en-US"/>
        </a:p>
      </dgm:t>
    </dgm:pt>
    <dgm:pt modelId="{4ABDC062-F9CF-4CC4-AF70-E65C1EFE20D8}" type="sibTrans" cxnId="{2D1BF892-1619-404F-9F35-78CC6E6F6837}">
      <dgm:prSet/>
      <dgm:spPr/>
      <dgm:t>
        <a:bodyPr/>
        <a:lstStyle/>
        <a:p>
          <a:endParaRPr lang="en-US"/>
        </a:p>
      </dgm:t>
    </dgm:pt>
    <dgm:pt modelId="{ACAF5A1B-8BF2-4847-A891-B1354AFEADF5}">
      <dgm:prSet phldrT="[Text]"/>
      <dgm:spPr/>
      <dgm:t>
        <a:bodyPr/>
        <a:lstStyle/>
        <a:p>
          <a:r>
            <a:rPr lang="en-US" dirty="0" smtClean="0">
              <a:solidFill>
                <a:schemeClr val="tx1"/>
              </a:solidFill>
            </a:rPr>
            <a:t>Executing</a:t>
          </a:r>
        </a:p>
        <a:p>
          <a:r>
            <a:rPr lang="en-US" dirty="0" smtClean="0">
              <a:solidFill>
                <a:schemeClr val="tx1"/>
              </a:solidFill>
            </a:rPr>
            <a:t>Phase</a:t>
          </a:r>
          <a:endParaRPr lang="en-US" dirty="0">
            <a:solidFill>
              <a:schemeClr val="tx1"/>
            </a:solidFill>
          </a:endParaRPr>
        </a:p>
      </dgm:t>
    </dgm:pt>
    <dgm:pt modelId="{26203C15-5DAA-4AEE-83BD-5CEA918ED592}" type="parTrans" cxnId="{F5CE31AB-206B-4605-9DEA-E3B2574E5AFD}">
      <dgm:prSet/>
      <dgm:spPr/>
      <dgm:t>
        <a:bodyPr/>
        <a:lstStyle/>
        <a:p>
          <a:endParaRPr lang="en-US"/>
        </a:p>
      </dgm:t>
    </dgm:pt>
    <dgm:pt modelId="{47618730-DE2C-4E1B-9287-D4AE4E7BAD6E}" type="sibTrans" cxnId="{F5CE31AB-206B-4605-9DEA-E3B2574E5AFD}">
      <dgm:prSet/>
      <dgm:spPr/>
      <dgm:t>
        <a:bodyPr/>
        <a:lstStyle/>
        <a:p>
          <a:endParaRPr lang="en-US"/>
        </a:p>
      </dgm:t>
    </dgm:pt>
    <dgm:pt modelId="{8DE4CFC1-AC4E-4DAB-8341-BE9F2D665E69}">
      <dgm:prSet phldrT="[Text]"/>
      <dgm:spPr/>
      <dgm:t>
        <a:bodyPr/>
        <a:lstStyle/>
        <a:p>
          <a:r>
            <a:rPr lang="en-US" dirty="0" smtClean="0">
              <a:solidFill>
                <a:schemeClr val="tx1"/>
              </a:solidFill>
            </a:rPr>
            <a:t>Closing</a:t>
          </a:r>
        </a:p>
        <a:p>
          <a:r>
            <a:rPr lang="en-US" dirty="0" smtClean="0">
              <a:solidFill>
                <a:schemeClr val="tx1"/>
              </a:solidFill>
            </a:rPr>
            <a:t>Phase</a:t>
          </a:r>
          <a:endParaRPr lang="en-US" dirty="0">
            <a:solidFill>
              <a:schemeClr val="tx1"/>
            </a:solidFill>
          </a:endParaRPr>
        </a:p>
      </dgm:t>
    </dgm:pt>
    <dgm:pt modelId="{63401B0A-62F3-4988-9BFB-DEE98B5A5948}" type="parTrans" cxnId="{6E117D64-6D9B-460C-BCDB-265834B2EEA6}">
      <dgm:prSet/>
      <dgm:spPr/>
      <dgm:t>
        <a:bodyPr/>
        <a:lstStyle/>
        <a:p>
          <a:endParaRPr lang="en-US"/>
        </a:p>
      </dgm:t>
    </dgm:pt>
    <dgm:pt modelId="{C54927C9-74EE-4747-B926-B47762674619}" type="sibTrans" cxnId="{6E117D64-6D9B-460C-BCDB-265834B2EEA6}">
      <dgm:prSet/>
      <dgm:spPr/>
      <dgm:t>
        <a:bodyPr/>
        <a:lstStyle/>
        <a:p>
          <a:endParaRPr lang="en-US"/>
        </a:p>
      </dgm:t>
    </dgm:pt>
    <dgm:pt modelId="{3A658E43-C5BC-4244-BCB9-70D03A19F986}" type="pres">
      <dgm:prSet presAssocID="{713E757F-AF37-4E0D-883E-C35AB783AAF3}" presName="Name0" presStyleCnt="0">
        <dgm:presLayoutVars>
          <dgm:dir/>
          <dgm:animLvl val="lvl"/>
          <dgm:resizeHandles val="exact"/>
        </dgm:presLayoutVars>
      </dgm:prSet>
      <dgm:spPr/>
    </dgm:pt>
    <dgm:pt modelId="{121613B3-8FBE-401A-AFC8-90BE29F9D032}" type="pres">
      <dgm:prSet presAssocID="{4567B030-B72A-4EB1-B61D-C7064D2EFD19}" presName="parTxOnly" presStyleLbl="node1" presStyleIdx="0" presStyleCnt="4" custScaleY="131985">
        <dgm:presLayoutVars>
          <dgm:chMax val="0"/>
          <dgm:chPref val="0"/>
          <dgm:bulletEnabled val="1"/>
        </dgm:presLayoutVars>
      </dgm:prSet>
      <dgm:spPr/>
      <dgm:t>
        <a:bodyPr/>
        <a:lstStyle/>
        <a:p>
          <a:endParaRPr lang="en-US"/>
        </a:p>
      </dgm:t>
    </dgm:pt>
    <dgm:pt modelId="{CBE88EB7-7DAC-4551-AD56-AE247CA16B4E}" type="pres">
      <dgm:prSet presAssocID="{677448E6-0D95-4140-A9FD-8A6BB52C23CB}" presName="parTxOnlySpace" presStyleCnt="0"/>
      <dgm:spPr/>
    </dgm:pt>
    <dgm:pt modelId="{D6E723C3-24BF-4A08-A7B8-CFF6E628ED77}" type="pres">
      <dgm:prSet presAssocID="{F5259069-E6FE-4259-B7D6-43DB91EE58C4}" presName="parTxOnly" presStyleLbl="node1" presStyleIdx="1" presStyleCnt="4" custScaleY="131985">
        <dgm:presLayoutVars>
          <dgm:chMax val="0"/>
          <dgm:chPref val="0"/>
          <dgm:bulletEnabled val="1"/>
        </dgm:presLayoutVars>
      </dgm:prSet>
      <dgm:spPr/>
      <dgm:t>
        <a:bodyPr/>
        <a:lstStyle/>
        <a:p>
          <a:endParaRPr lang="en-US"/>
        </a:p>
      </dgm:t>
    </dgm:pt>
    <dgm:pt modelId="{60D0A4CF-87C4-4EB5-B062-AF561B99800B}" type="pres">
      <dgm:prSet presAssocID="{4ABDC062-F9CF-4CC4-AF70-E65C1EFE20D8}" presName="parTxOnlySpace" presStyleCnt="0"/>
      <dgm:spPr/>
    </dgm:pt>
    <dgm:pt modelId="{D265DCF6-1684-4B87-BA2C-F5E64307840B}" type="pres">
      <dgm:prSet presAssocID="{ACAF5A1B-8BF2-4847-A891-B1354AFEADF5}" presName="parTxOnly" presStyleLbl="node1" presStyleIdx="2" presStyleCnt="4" custScaleY="114839">
        <dgm:presLayoutVars>
          <dgm:chMax val="0"/>
          <dgm:chPref val="0"/>
          <dgm:bulletEnabled val="1"/>
        </dgm:presLayoutVars>
      </dgm:prSet>
      <dgm:spPr/>
      <dgm:t>
        <a:bodyPr/>
        <a:lstStyle/>
        <a:p>
          <a:endParaRPr lang="en-US"/>
        </a:p>
      </dgm:t>
    </dgm:pt>
    <dgm:pt modelId="{34E57166-E7D1-4EB9-95D8-099FDD2D04B5}" type="pres">
      <dgm:prSet presAssocID="{47618730-DE2C-4E1B-9287-D4AE4E7BAD6E}" presName="parTxOnlySpace" presStyleCnt="0"/>
      <dgm:spPr/>
    </dgm:pt>
    <dgm:pt modelId="{16E2DD1B-0E24-47EB-976B-F234D9263ACA}" type="pres">
      <dgm:prSet presAssocID="{8DE4CFC1-AC4E-4DAB-8341-BE9F2D665E69}" presName="parTxOnly" presStyleLbl="node1" presStyleIdx="3" presStyleCnt="4" custScaleY="114839" custLinFactNeighborX="36009">
        <dgm:presLayoutVars>
          <dgm:chMax val="0"/>
          <dgm:chPref val="0"/>
          <dgm:bulletEnabled val="1"/>
        </dgm:presLayoutVars>
      </dgm:prSet>
      <dgm:spPr/>
      <dgm:t>
        <a:bodyPr/>
        <a:lstStyle/>
        <a:p>
          <a:endParaRPr lang="en-US"/>
        </a:p>
      </dgm:t>
    </dgm:pt>
  </dgm:ptLst>
  <dgm:cxnLst>
    <dgm:cxn modelId="{2D1BF892-1619-404F-9F35-78CC6E6F6837}" srcId="{713E757F-AF37-4E0D-883E-C35AB783AAF3}" destId="{F5259069-E6FE-4259-B7D6-43DB91EE58C4}" srcOrd="1" destOrd="0" parTransId="{A9ACF9CE-C04D-4092-80BD-8D23C4185C13}" sibTransId="{4ABDC062-F9CF-4CC4-AF70-E65C1EFE20D8}"/>
    <dgm:cxn modelId="{99F04B26-B349-4F86-9C88-76C6A2DD44EF}" type="presOf" srcId="{713E757F-AF37-4E0D-883E-C35AB783AAF3}" destId="{3A658E43-C5BC-4244-BCB9-70D03A19F986}" srcOrd="0" destOrd="0" presId="urn:microsoft.com/office/officeart/2005/8/layout/chevron1"/>
    <dgm:cxn modelId="{F5CE31AB-206B-4605-9DEA-E3B2574E5AFD}" srcId="{713E757F-AF37-4E0D-883E-C35AB783AAF3}" destId="{ACAF5A1B-8BF2-4847-A891-B1354AFEADF5}" srcOrd="2" destOrd="0" parTransId="{26203C15-5DAA-4AEE-83BD-5CEA918ED592}" sibTransId="{47618730-DE2C-4E1B-9287-D4AE4E7BAD6E}"/>
    <dgm:cxn modelId="{9C7A3367-6C11-48C7-94B0-D6C81A49F211}" type="presOf" srcId="{ACAF5A1B-8BF2-4847-A891-B1354AFEADF5}" destId="{D265DCF6-1684-4B87-BA2C-F5E64307840B}" srcOrd="0" destOrd="0" presId="urn:microsoft.com/office/officeart/2005/8/layout/chevron1"/>
    <dgm:cxn modelId="{CAAD5CE3-F740-4030-AC62-613E8BD249CE}" type="presOf" srcId="{F5259069-E6FE-4259-B7D6-43DB91EE58C4}" destId="{D6E723C3-24BF-4A08-A7B8-CFF6E628ED77}" srcOrd="0" destOrd="0" presId="urn:microsoft.com/office/officeart/2005/8/layout/chevron1"/>
    <dgm:cxn modelId="{6E117D64-6D9B-460C-BCDB-265834B2EEA6}" srcId="{713E757F-AF37-4E0D-883E-C35AB783AAF3}" destId="{8DE4CFC1-AC4E-4DAB-8341-BE9F2D665E69}" srcOrd="3" destOrd="0" parTransId="{63401B0A-62F3-4988-9BFB-DEE98B5A5948}" sibTransId="{C54927C9-74EE-4747-B926-B47762674619}"/>
    <dgm:cxn modelId="{EB5FBA66-ED24-46A0-8B1B-55EB45930982}" type="presOf" srcId="{4567B030-B72A-4EB1-B61D-C7064D2EFD19}" destId="{121613B3-8FBE-401A-AFC8-90BE29F9D032}" srcOrd="0" destOrd="0" presId="urn:microsoft.com/office/officeart/2005/8/layout/chevron1"/>
    <dgm:cxn modelId="{A50DBB85-0FD8-4FFA-ADF3-3263F9D4A9CA}" type="presOf" srcId="{8DE4CFC1-AC4E-4DAB-8341-BE9F2D665E69}" destId="{16E2DD1B-0E24-47EB-976B-F234D9263ACA}" srcOrd="0" destOrd="0" presId="urn:microsoft.com/office/officeart/2005/8/layout/chevron1"/>
    <dgm:cxn modelId="{E391D4F0-8DEE-4749-B68B-AF528F938B3B}" srcId="{713E757F-AF37-4E0D-883E-C35AB783AAF3}" destId="{4567B030-B72A-4EB1-B61D-C7064D2EFD19}" srcOrd="0" destOrd="0" parTransId="{45985D05-D5E0-4B34-BB4D-7B53F0AD5D48}" sibTransId="{677448E6-0D95-4140-A9FD-8A6BB52C23CB}"/>
    <dgm:cxn modelId="{F5EA72E6-DAD4-47BC-B2D0-C761DECE4BB2}" type="presParOf" srcId="{3A658E43-C5BC-4244-BCB9-70D03A19F986}" destId="{121613B3-8FBE-401A-AFC8-90BE29F9D032}" srcOrd="0" destOrd="0" presId="urn:microsoft.com/office/officeart/2005/8/layout/chevron1"/>
    <dgm:cxn modelId="{87D334CC-52AD-422A-8C35-BB8876B59669}" type="presParOf" srcId="{3A658E43-C5BC-4244-BCB9-70D03A19F986}" destId="{CBE88EB7-7DAC-4551-AD56-AE247CA16B4E}" srcOrd="1" destOrd="0" presId="urn:microsoft.com/office/officeart/2005/8/layout/chevron1"/>
    <dgm:cxn modelId="{802D4112-9C2A-4657-A02D-5CC676055DBA}" type="presParOf" srcId="{3A658E43-C5BC-4244-BCB9-70D03A19F986}" destId="{D6E723C3-24BF-4A08-A7B8-CFF6E628ED77}" srcOrd="2" destOrd="0" presId="urn:microsoft.com/office/officeart/2005/8/layout/chevron1"/>
    <dgm:cxn modelId="{EE480F19-6751-46AD-BB89-6783B7EB2122}" type="presParOf" srcId="{3A658E43-C5BC-4244-BCB9-70D03A19F986}" destId="{60D0A4CF-87C4-4EB5-B062-AF561B99800B}" srcOrd="3" destOrd="0" presId="urn:microsoft.com/office/officeart/2005/8/layout/chevron1"/>
    <dgm:cxn modelId="{C9D32B43-3965-4A87-84DD-D7B61371611C}" type="presParOf" srcId="{3A658E43-C5BC-4244-BCB9-70D03A19F986}" destId="{D265DCF6-1684-4B87-BA2C-F5E64307840B}" srcOrd="4" destOrd="0" presId="urn:microsoft.com/office/officeart/2005/8/layout/chevron1"/>
    <dgm:cxn modelId="{D9E231BE-25F5-4D72-A847-81ADB6ACCCD4}" type="presParOf" srcId="{3A658E43-C5BC-4244-BCB9-70D03A19F986}" destId="{34E57166-E7D1-4EB9-95D8-099FDD2D04B5}" srcOrd="5" destOrd="0" presId="urn:microsoft.com/office/officeart/2005/8/layout/chevron1"/>
    <dgm:cxn modelId="{62240EB9-ADEA-494A-ADFA-604FA65BA609}" type="presParOf" srcId="{3A658E43-C5BC-4244-BCB9-70D03A19F986}" destId="{16E2DD1B-0E24-47EB-976B-F234D9263ACA}"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1613B3-8FBE-401A-AFC8-90BE29F9D032}">
      <dsp:nvSpPr>
        <dsp:cNvPr id="0" name=""/>
        <dsp:cNvSpPr/>
      </dsp:nvSpPr>
      <dsp:spPr>
        <a:xfrm>
          <a:off x="3817" y="518318"/>
          <a:ext cx="2222152" cy="1173163"/>
        </a:xfrm>
        <a:prstGeom prst="chevron">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Initiating</a:t>
          </a:r>
        </a:p>
        <a:p>
          <a:pPr lvl="0" algn="ctr" defTabSz="889000">
            <a:lnSpc>
              <a:spcPct val="90000"/>
            </a:lnSpc>
            <a:spcBef>
              <a:spcPct val="0"/>
            </a:spcBef>
            <a:spcAft>
              <a:spcPct val="35000"/>
            </a:spcAft>
          </a:pPr>
          <a:r>
            <a:rPr lang="en-US" sz="2000" kern="1200" dirty="0" smtClean="0">
              <a:solidFill>
                <a:schemeClr val="tx1"/>
              </a:solidFill>
            </a:rPr>
            <a:t>Phase</a:t>
          </a:r>
          <a:endParaRPr lang="en-US" sz="2000" kern="1200" dirty="0">
            <a:solidFill>
              <a:schemeClr val="tx1"/>
            </a:solidFill>
          </a:endParaRPr>
        </a:p>
      </dsp:txBody>
      <dsp:txXfrm>
        <a:off x="590399" y="518318"/>
        <a:ext cx="1048989" cy="1173163"/>
      </dsp:txXfrm>
    </dsp:sp>
    <dsp:sp modelId="{D6E723C3-24BF-4A08-A7B8-CFF6E628ED77}">
      <dsp:nvSpPr>
        <dsp:cNvPr id="0" name=""/>
        <dsp:cNvSpPr/>
      </dsp:nvSpPr>
      <dsp:spPr>
        <a:xfrm>
          <a:off x="2003754" y="518318"/>
          <a:ext cx="2222152" cy="1173163"/>
        </a:xfrm>
        <a:prstGeom prst="chevron">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Planning</a:t>
          </a:r>
        </a:p>
        <a:p>
          <a:pPr lvl="0" algn="ctr" defTabSz="889000">
            <a:lnSpc>
              <a:spcPct val="90000"/>
            </a:lnSpc>
            <a:spcBef>
              <a:spcPct val="0"/>
            </a:spcBef>
            <a:spcAft>
              <a:spcPct val="35000"/>
            </a:spcAft>
          </a:pPr>
          <a:r>
            <a:rPr lang="en-US" sz="2000" kern="1200" dirty="0" smtClean="0">
              <a:solidFill>
                <a:schemeClr val="tx1"/>
              </a:solidFill>
            </a:rPr>
            <a:t>Phase</a:t>
          </a:r>
          <a:endParaRPr lang="en-US" sz="2000" kern="1200" dirty="0">
            <a:solidFill>
              <a:schemeClr val="tx1"/>
            </a:solidFill>
          </a:endParaRPr>
        </a:p>
      </dsp:txBody>
      <dsp:txXfrm>
        <a:off x="2590336" y="518318"/>
        <a:ext cx="1048989" cy="1173163"/>
      </dsp:txXfrm>
    </dsp:sp>
    <dsp:sp modelId="{D265DCF6-1684-4B87-BA2C-F5E64307840B}">
      <dsp:nvSpPr>
        <dsp:cNvPr id="0" name=""/>
        <dsp:cNvSpPr/>
      </dsp:nvSpPr>
      <dsp:spPr>
        <a:xfrm>
          <a:off x="4003692" y="594520"/>
          <a:ext cx="2222152" cy="1020759"/>
        </a:xfrm>
        <a:prstGeom prst="chevron">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Executing</a:t>
          </a:r>
        </a:p>
        <a:p>
          <a:pPr lvl="0" algn="ctr" defTabSz="889000">
            <a:lnSpc>
              <a:spcPct val="90000"/>
            </a:lnSpc>
            <a:spcBef>
              <a:spcPct val="0"/>
            </a:spcBef>
            <a:spcAft>
              <a:spcPct val="35000"/>
            </a:spcAft>
          </a:pPr>
          <a:r>
            <a:rPr lang="en-US" sz="2000" kern="1200" dirty="0" smtClean="0">
              <a:solidFill>
                <a:schemeClr val="tx1"/>
              </a:solidFill>
            </a:rPr>
            <a:t>Phase</a:t>
          </a:r>
          <a:endParaRPr lang="en-US" sz="2000" kern="1200" dirty="0">
            <a:solidFill>
              <a:schemeClr val="tx1"/>
            </a:solidFill>
          </a:endParaRPr>
        </a:p>
      </dsp:txBody>
      <dsp:txXfrm>
        <a:off x="4514072" y="594520"/>
        <a:ext cx="1201393" cy="1020759"/>
      </dsp:txXfrm>
    </dsp:sp>
    <dsp:sp modelId="{16E2DD1B-0E24-47EB-976B-F234D9263ACA}">
      <dsp:nvSpPr>
        <dsp:cNvPr id="0" name=""/>
        <dsp:cNvSpPr/>
      </dsp:nvSpPr>
      <dsp:spPr>
        <a:xfrm>
          <a:off x="6007447" y="594520"/>
          <a:ext cx="2222152" cy="1020759"/>
        </a:xfrm>
        <a:prstGeom prst="chevron">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Closing</a:t>
          </a:r>
        </a:p>
        <a:p>
          <a:pPr lvl="0" algn="ctr" defTabSz="889000">
            <a:lnSpc>
              <a:spcPct val="90000"/>
            </a:lnSpc>
            <a:spcBef>
              <a:spcPct val="0"/>
            </a:spcBef>
            <a:spcAft>
              <a:spcPct val="35000"/>
            </a:spcAft>
          </a:pPr>
          <a:r>
            <a:rPr lang="en-US" sz="2000" kern="1200" dirty="0" smtClean="0">
              <a:solidFill>
                <a:schemeClr val="tx1"/>
              </a:solidFill>
            </a:rPr>
            <a:t>Phase</a:t>
          </a:r>
          <a:endParaRPr lang="en-US" sz="2000" kern="1200" dirty="0">
            <a:solidFill>
              <a:schemeClr val="tx1"/>
            </a:solidFill>
          </a:endParaRPr>
        </a:p>
      </dsp:txBody>
      <dsp:txXfrm>
        <a:off x="6517827" y="594520"/>
        <a:ext cx="1201393" cy="1020759"/>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6BC1B5-C54E-4EC0-BFEF-47F20F4AB4F6}" type="datetimeFigureOut">
              <a:rPr lang="en-US" smtClean="0"/>
              <a:pPr/>
              <a:t>1/30/2020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DEADF5-F24B-41E8-84BE-46D43FBD8F70}" type="slidenum">
              <a:rPr lang="en-US" smtClean="0"/>
              <a:pPr/>
              <a:t>‹#›</a:t>
            </a:fld>
            <a:endParaRPr lang="en-US"/>
          </a:p>
        </p:txBody>
      </p:sp>
    </p:spTree>
    <p:extLst>
      <p:ext uri="{BB962C8B-B14F-4D97-AF65-F5344CB8AC3E}">
        <p14:creationId xmlns:p14="http://schemas.microsoft.com/office/powerpoint/2010/main" val="1664783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Hazy Boundary between project and routine job</a:t>
            </a:r>
            <a:endParaRPr lang="en-US" dirty="0"/>
          </a:p>
        </p:txBody>
      </p:sp>
      <p:sp>
        <p:nvSpPr>
          <p:cNvPr id="4" name="Slide Number Placeholder 3"/>
          <p:cNvSpPr>
            <a:spLocks noGrp="1"/>
          </p:cNvSpPr>
          <p:nvPr>
            <p:ph type="sldNum" sz="quarter" idx="10"/>
          </p:nvPr>
        </p:nvSpPr>
        <p:spPr/>
        <p:txBody>
          <a:bodyPr/>
          <a:lstStyle/>
          <a:p>
            <a:fld id="{40DEADF5-F24B-41E8-84BE-46D43FBD8F70}"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DEADF5-F24B-41E8-84BE-46D43FBD8F70}"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Reason?</a:t>
            </a:r>
            <a:endParaRPr lang="en-US" dirty="0"/>
          </a:p>
        </p:txBody>
      </p:sp>
      <p:sp>
        <p:nvSpPr>
          <p:cNvPr id="4" name="Slide Number Placeholder 3"/>
          <p:cNvSpPr>
            <a:spLocks noGrp="1"/>
          </p:cNvSpPr>
          <p:nvPr>
            <p:ph type="sldNum" sz="quarter" idx="10"/>
          </p:nvPr>
        </p:nvSpPr>
        <p:spPr/>
        <p:txBody>
          <a:bodyPr/>
          <a:lstStyle/>
          <a:p>
            <a:fld id="{40DEADF5-F24B-41E8-84BE-46D43FBD8F70}" type="slidenum">
              <a:rPr lang="en-US" smtClean="0"/>
              <a:pPr/>
              <a:t>14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Products-----generic or domain specific</a:t>
            </a:r>
          </a:p>
          <a:p>
            <a:r>
              <a:rPr lang="en-US" dirty="0" smtClean="0"/>
              <a:t>Services------customization, maintenance, outsourcing</a:t>
            </a:r>
            <a:endParaRPr lang="en-US" dirty="0"/>
          </a:p>
        </p:txBody>
      </p:sp>
      <p:sp>
        <p:nvSpPr>
          <p:cNvPr id="4" name="Slide Number Placeholder 3"/>
          <p:cNvSpPr>
            <a:spLocks noGrp="1"/>
          </p:cNvSpPr>
          <p:nvPr>
            <p:ph type="sldNum" sz="quarter" idx="10"/>
          </p:nvPr>
        </p:nvSpPr>
        <p:spPr/>
        <p:txBody>
          <a:bodyPr/>
          <a:lstStyle/>
          <a:p>
            <a:fld id="{40DEADF5-F24B-41E8-84BE-46D43FBD8F70}" type="slidenum">
              <a:rPr lang="en-US" smtClean="0"/>
              <a:pPr/>
              <a:t>18</a:t>
            </a:fld>
            <a:endParaRPr lang="en-US"/>
          </a:p>
        </p:txBody>
      </p:sp>
    </p:spTree>
    <p:extLst>
      <p:ext uri="{BB962C8B-B14F-4D97-AF65-F5344CB8AC3E}">
        <p14:creationId xmlns:p14="http://schemas.microsoft.com/office/powerpoint/2010/main" val="4188535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Different stakeholders/different objectives</a:t>
            </a:r>
            <a:endParaRPr lang="en-US" dirty="0"/>
          </a:p>
        </p:txBody>
      </p:sp>
      <p:sp>
        <p:nvSpPr>
          <p:cNvPr id="4" name="Slide Number Placeholder 3"/>
          <p:cNvSpPr>
            <a:spLocks noGrp="1"/>
          </p:cNvSpPr>
          <p:nvPr>
            <p:ph type="sldNum" sz="quarter" idx="10"/>
          </p:nvPr>
        </p:nvSpPr>
        <p:spPr/>
        <p:txBody>
          <a:bodyPr/>
          <a:lstStyle/>
          <a:p>
            <a:fld id="{40DEADF5-F24B-41E8-84BE-46D43FBD8F70}" type="slidenum">
              <a:rPr lang="en-US" smtClean="0"/>
              <a:pPr/>
              <a:t>20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Project charter is an important outcome of project initiation phase.</a:t>
            </a:r>
            <a:endParaRPr lang="en-US" dirty="0"/>
          </a:p>
        </p:txBody>
      </p:sp>
      <p:sp>
        <p:nvSpPr>
          <p:cNvPr id="4" name="Slide Number Placeholder 3"/>
          <p:cNvSpPr>
            <a:spLocks noGrp="1"/>
          </p:cNvSpPr>
          <p:nvPr>
            <p:ph type="sldNum" sz="quarter" idx="10"/>
          </p:nvPr>
        </p:nvSpPr>
        <p:spPr/>
        <p:txBody>
          <a:bodyPr/>
          <a:lstStyle/>
          <a:p>
            <a:fld id="{40DEADF5-F24B-41E8-84BE-46D43FBD8F70}" type="slidenum">
              <a:rPr lang="en-US" smtClean="0"/>
              <a:pPr/>
              <a:t>28</a:t>
            </a:fld>
            <a:endParaRPr lang="en-US"/>
          </a:p>
        </p:txBody>
      </p:sp>
    </p:spTree>
    <p:extLst>
      <p:ext uri="{BB962C8B-B14F-4D97-AF65-F5344CB8AC3E}">
        <p14:creationId xmlns:p14="http://schemas.microsoft.com/office/powerpoint/2010/main" val="916657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Planning, prioritizing and controlling different releases of </a:t>
            </a:r>
            <a:r>
              <a:rPr lang="en-US" smtClean="0"/>
              <a:t>a software.</a:t>
            </a:r>
            <a:endParaRPr lang="en-US"/>
          </a:p>
        </p:txBody>
      </p:sp>
      <p:sp>
        <p:nvSpPr>
          <p:cNvPr id="4" name="Slide Number Placeholder 3"/>
          <p:cNvSpPr>
            <a:spLocks noGrp="1"/>
          </p:cNvSpPr>
          <p:nvPr>
            <p:ph type="sldNum" sz="quarter" idx="10"/>
          </p:nvPr>
        </p:nvSpPr>
        <p:spPr/>
        <p:txBody>
          <a:bodyPr/>
          <a:lstStyle/>
          <a:p>
            <a:fld id="{40DEADF5-F24B-41E8-84BE-46D43FBD8F70}" type="slidenum">
              <a:rPr lang="en-US" smtClean="0"/>
              <a:pPr/>
              <a:t>35</a:t>
            </a:fld>
            <a:endParaRPr lang="en-US"/>
          </a:p>
        </p:txBody>
      </p:sp>
    </p:spTree>
    <p:extLst>
      <p:ext uri="{BB962C8B-B14F-4D97-AF65-F5344CB8AC3E}">
        <p14:creationId xmlns:p14="http://schemas.microsoft.com/office/powerpoint/2010/main" val="389566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447800"/>
            <a:ext cx="7772400" cy="2819400"/>
          </a:xfrm>
        </p:spPr>
        <p:txBody>
          <a:bodyPr>
            <a:noAutofit/>
          </a:bodyPr>
          <a:lstStyle/>
          <a:p>
            <a:r>
              <a:rPr lang="en-US" sz="5400" b="1" i="1" u="sng" dirty="0" smtClean="0"/>
              <a:t>INTRODUCTION TO SOFTWARE PROJECT MANAGEMENT</a:t>
            </a:r>
            <a:endParaRPr lang="en-US" sz="5400" b="1" i="1" u="sn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Importance of SPM</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Why it is important to become familiar with project management?</a:t>
            </a:r>
          </a:p>
          <a:p>
            <a:pPr lvl="1" algn="just"/>
            <a:r>
              <a:rPr lang="en-US" dirty="0" smtClean="0"/>
              <a:t>First there is a question of money. A lot of money is at stake with ICT projects.</a:t>
            </a:r>
          </a:p>
          <a:p>
            <a:pPr lvl="1" algn="just"/>
            <a:r>
              <a:rPr lang="en-US" dirty="0" smtClean="0"/>
              <a:t>Secondly, the projects are not always successful, studies show that only one third of software projects were proved to be successful.</a:t>
            </a:r>
          </a:p>
          <a:p>
            <a:pPr algn="just"/>
            <a:r>
              <a:rPr lang="en-US" dirty="0" smtClean="0"/>
              <a:t>The reason for these project shortcomings is most often the management of software projects.</a:t>
            </a:r>
            <a:endParaRPr lang="en-US" dirty="0"/>
          </a:p>
        </p:txBody>
      </p:sp>
    </p:spTree>
    <p:extLst>
      <p:ext uri="{BB962C8B-B14F-4D97-AF65-F5344CB8AC3E}">
        <p14:creationId xmlns:p14="http://schemas.microsoft.com/office/powerpoint/2010/main" val="445508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Software projects vs Other Projects</a:t>
            </a:r>
            <a:endParaRPr lang="en-US" b="1" u="sng" dirty="0"/>
          </a:p>
        </p:txBody>
      </p:sp>
      <p:sp>
        <p:nvSpPr>
          <p:cNvPr id="3" name="Content Placeholder 2"/>
          <p:cNvSpPr>
            <a:spLocks noGrp="1"/>
          </p:cNvSpPr>
          <p:nvPr>
            <p:ph idx="1"/>
          </p:nvPr>
        </p:nvSpPr>
        <p:spPr/>
        <p:txBody>
          <a:bodyPr/>
          <a:lstStyle/>
          <a:p>
            <a:pPr algn="just"/>
            <a:r>
              <a:rPr lang="en-US" dirty="0" smtClean="0"/>
              <a:t>Many techniques in general PM also apply to SPM, but Fred Brooks identified some charateristics of software projects which make them particularly difficult [from book pg. 4]</a:t>
            </a:r>
          </a:p>
          <a:p>
            <a:pPr lvl="1" algn="just"/>
            <a:r>
              <a:rPr lang="en-US" dirty="0" smtClean="0"/>
              <a:t>Invisibility</a:t>
            </a:r>
          </a:p>
          <a:p>
            <a:pPr lvl="1" algn="just"/>
            <a:r>
              <a:rPr lang="en-US" dirty="0" smtClean="0"/>
              <a:t>Complexity</a:t>
            </a:r>
          </a:p>
          <a:p>
            <a:pPr lvl="1" algn="just"/>
            <a:r>
              <a:rPr lang="en-US" smtClean="0"/>
              <a:t>Conformity</a:t>
            </a:r>
            <a:endParaRPr lang="en-US" dirty="0" smtClean="0"/>
          </a:p>
          <a:p>
            <a:pPr lvl="1" algn="just"/>
            <a:r>
              <a:rPr lang="en-US" dirty="0" smtClean="0"/>
              <a:t>Flexibility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Activities Covered by SPM</a:t>
            </a:r>
            <a:endParaRPr lang="en-US" b="1" u="sng" dirty="0"/>
          </a:p>
        </p:txBody>
      </p:sp>
      <p:sp>
        <p:nvSpPr>
          <p:cNvPr id="3" name="Content Placeholder 2"/>
          <p:cNvSpPr>
            <a:spLocks noGrp="1"/>
          </p:cNvSpPr>
          <p:nvPr>
            <p:ph idx="1"/>
          </p:nvPr>
        </p:nvSpPr>
        <p:spPr/>
        <p:txBody>
          <a:bodyPr/>
          <a:lstStyle/>
          <a:p>
            <a:r>
              <a:rPr lang="en-US" dirty="0" smtClean="0"/>
              <a:t>The feasibility study (Is it worth doing)</a:t>
            </a:r>
          </a:p>
          <a:p>
            <a:r>
              <a:rPr lang="en-US" dirty="0" smtClean="0"/>
              <a:t>Planning (How do we do it)</a:t>
            </a:r>
          </a:p>
          <a:p>
            <a:r>
              <a:rPr lang="en-US" dirty="0" smtClean="0"/>
              <a:t>Project execution (Do it!!!)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Activities Covered by SPM</a:t>
            </a:r>
            <a:endParaRPr lang="en-US" u="sng" dirty="0"/>
          </a:p>
        </p:txBody>
      </p:sp>
      <p:sp>
        <p:nvSpPr>
          <p:cNvPr id="3" name="Content Placeholder 2"/>
          <p:cNvSpPr>
            <a:spLocks noGrp="1"/>
          </p:cNvSpPr>
          <p:nvPr>
            <p:ph idx="1"/>
          </p:nvPr>
        </p:nvSpPr>
        <p:spPr/>
        <p:txBody>
          <a:bodyPr/>
          <a:lstStyle/>
          <a:p>
            <a:pPr algn="just"/>
            <a:r>
              <a:rPr lang="en-US" dirty="0" smtClean="0"/>
              <a:t>The Feasibility Study</a:t>
            </a:r>
          </a:p>
          <a:p>
            <a:pPr lvl="1" algn="just"/>
            <a:r>
              <a:rPr lang="en-US" dirty="0" smtClean="0"/>
              <a:t>Assesses whether a project is worth starting</a:t>
            </a:r>
          </a:p>
          <a:p>
            <a:pPr lvl="1" algn="just"/>
            <a:r>
              <a:rPr lang="en-US" dirty="0" smtClean="0"/>
              <a:t>Information is gathered about the requirements of the proposed application and this process can be complex and difficult.</a:t>
            </a:r>
          </a:p>
          <a:p>
            <a:pPr lvl="1" algn="just"/>
            <a:r>
              <a:rPr lang="en-US" dirty="0" smtClean="0"/>
              <a:t>Developmental and operational costs are estimated</a:t>
            </a:r>
          </a:p>
          <a:p>
            <a:pPr lvl="1" algn="just"/>
            <a:r>
              <a:rPr lang="en-US" dirty="0" smtClean="0"/>
              <a:t>Benefits of new systems will be estimated</a:t>
            </a:r>
          </a:p>
          <a:p>
            <a:pPr lvl="1"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Activities Covered by SPM</a:t>
            </a:r>
            <a:endParaRPr lang="en-US" u="sng" dirty="0"/>
          </a:p>
        </p:txBody>
      </p:sp>
      <p:sp>
        <p:nvSpPr>
          <p:cNvPr id="3" name="Content Placeholder 2"/>
          <p:cNvSpPr>
            <a:spLocks noGrp="1"/>
          </p:cNvSpPr>
          <p:nvPr>
            <p:ph idx="1"/>
          </p:nvPr>
        </p:nvSpPr>
        <p:spPr/>
        <p:txBody>
          <a:bodyPr/>
          <a:lstStyle/>
          <a:p>
            <a:pPr algn="just"/>
            <a:r>
              <a:rPr lang="en-US" dirty="0" smtClean="0"/>
              <a:t>Planning</a:t>
            </a:r>
          </a:p>
          <a:p>
            <a:pPr lvl="1" algn="just"/>
            <a:r>
              <a:rPr lang="en-US" dirty="0" smtClean="0"/>
              <a:t>If feasibility study indicates the project as worthy, planning starts</a:t>
            </a:r>
          </a:p>
          <a:p>
            <a:pPr lvl="1" algn="just"/>
            <a:r>
              <a:rPr lang="en-US" dirty="0" smtClean="0"/>
              <a:t>Normally a complete detailed plan is created for smaller projects.</a:t>
            </a:r>
          </a:p>
          <a:p>
            <a:pPr lvl="1" algn="just"/>
            <a:r>
              <a:rPr lang="en-US" dirty="0" smtClean="0"/>
              <a:t>For larger projects, an outline plan for whole project and a detailed one for the first stage will be created.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Activities Covered by SPM</a:t>
            </a:r>
            <a:endParaRPr lang="en-US" u="sng" dirty="0"/>
          </a:p>
        </p:txBody>
      </p:sp>
      <p:sp>
        <p:nvSpPr>
          <p:cNvPr id="3" name="Content Placeholder 2"/>
          <p:cNvSpPr>
            <a:spLocks noGrp="1"/>
          </p:cNvSpPr>
          <p:nvPr>
            <p:ph idx="1"/>
          </p:nvPr>
        </p:nvSpPr>
        <p:spPr/>
        <p:txBody>
          <a:bodyPr/>
          <a:lstStyle/>
          <a:p>
            <a:pPr algn="just"/>
            <a:r>
              <a:rPr lang="en-US" dirty="0" smtClean="0"/>
              <a:t>Project Execution</a:t>
            </a:r>
          </a:p>
          <a:p>
            <a:pPr lvl="1" algn="just"/>
            <a:r>
              <a:rPr lang="en-US" dirty="0" smtClean="0"/>
              <a:t>Execution often contains design and implementation sub phases.</a:t>
            </a:r>
          </a:p>
          <a:p>
            <a:pPr lvl="1" algn="just"/>
            <a:r>
              <a:rPr lang="en-US" dirty="0" smtClean="0"/>
              <a:t>Design is making desicions about the form of the products to be created.</a:t>
            </a:r>
          </a:p>
          <a:p>
            <a:pPr lvl="1" algn="just"/>
            <a:r>
              <a:rPr lang="en-US" dirty="0" smtClean="0"/>
              <a:t>External appearance of the software, UI.</a:t>
            </a:r>
          </a:p>
          <a:p>
            <a:pPr lvl="1" algn="just"/>
            <a:r>
              <a:rPr lang="en-US" dirty="0" smtClean="0"/>
              <a:t>Plan details the activities to be carried out to create the products.</a:t>
            </a:r>
          </a:p>
          <a:p>
            <a:pPr lvl="1"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Activity 2</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err="1" smtClean="0"/>
              <a:t>Brightmouth</a:t>
            </a:r>
            <a:r>
              <a:rPr lang="en-US" dirty="0" smtClean="0"/>
              <a:t> college is a higher education institution which is used to be managed by a local government authority but has now become autonomous. Its payroll is still </a:t>
            </a:r>
            <a:r>
              <a:rPr lang="en-US" dirty="0"/>
              <a:t>a</a:t>
            </a:r>
            <a:r>
              <a:rPr lang="en-US" dirty="0" smtClean="0"/>
              <a:t>dministered by the local authority. The authority now charges the college for this service. The college management are of the opinion that it would be cheaper to buy an “off-the-shelf” payroll package and do the payroll processing themselves.</a:t>
            </a:r>
            <a:endParaRPr lang="en-US" dirty="0"/>
          </a:p>
        </p:txBody>
      </p:sp>
    </p:spTree>
    <p:extLst>
      <p:ext uri="{BB962C8B-B14F-4D97-AF65-F5344CB8AC3E}">
        <p14:creationId xmlns:p14="http://schemas.microsoft.com/office/powerpoint/2010/main" val="2876875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Activity 2</a:t>
            </a:r>
            <a:endParaRPr lang="en-US" u="sng" dirty="0"/>
          </a:p>
        </p:txBody>
      </p:sp>
      <p:sp>
        <p:nvSpPr>
          <p:cNvPr id="3" name="Content Placeholder 2"/>
          <p:cNvSpPr>
            <a:spLocks noGrp="1"/>
          </p:cNvSpPr>
          <p:nvPr>
            <p:ph idx="1"/>
          </p:nvPr>
        </p:nvSpPr>
        <p:spPr/>
        <p:txBody>
          <a:bodyPr/>
          <a:lstStyle/>
          <a:p>
            <a:pPr algn="just"/>
            <a:r>
              <a:rPr lang="en-US" dirty="0" smtClean="0"/>
              <a:t>Assume that a software house has been asked to carry out a feasibility study to develop the payroll package for </a:t>
            </a:r>
            <a:r>
              <a:rPr lang="en-US" dirty="0" err="1" smtClean="0"/>
              <a:t>brightmouth</a:t>
            </a:r>
            <a:r>
              <a:rPr lang="en-US" dirty="0" smtClean="0"/>
              <a:t> college. The software house plans to develop the software by customizing one of its existing products. What are the main steps through which the project manager of the organization would carry out the feasibility study?</a:t>
            </a:r>
            <a:endParaRPr lang="en-US" dirty="0"/>
          </a:p>
        </p:txBody>
      </p:sp>
    </p:spTree>
    <p:extLst>
      <p:ext uri="{BB962C8B-B14F-4D97-AF65-F5344CB8AC3E}">
        <p14:creationId xmlns:p14="http://schemas.microsoft.com/office/powerpoint/2010/main" val="3083389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Ways of Categorizing </a:t>
            </a:r>
            <a:br>
              <a:rPr lang="en-US" b="1" u="sng" dirty="0" smtClean="0"/>
            </a:br>
            <a:r>
              <a:rPr lang="en-US" b="1" u="sng" dirty="0" smtClean="0"/>
              <a:t>Software Projects</a:t>
            </a:r>
            <a:endParaRPr lang="en-US" b="1" u="sng" dirty="0"/>
          </a:p>
        </p:txBody>
      </p:sp>
      <p:sp>
        <p:nvSpPr>
          <p:cNvPr id="3" name="Content Placeholder 2"/>
          <p:cNvSpPr>
            <a:spLocks noGrp="1"/>
          </p:cNvSpPr>
          <p:nvPr>
            <p:ph idx="1"/>
          </p:nvPr>
        </p:nvSpPr>
        <p:spPr/>
        <p:txBody>
          <a:bodyPr>
            <a:normAutofit/>
          </a:bodyPr>
          <a:lstStyle/>
          <a:p>
            <a:pPr algn="just"/>
            <a:r>
              <a:rPr lang="en-US" dirty="0" smtClean="0"/>
              <a:t>Different characteristics of a project could affect the way in which it should be planned and managed. Some of these are</a:t>
            </a:r>
            <a:r>
              <a:rPr lang="en-US" dirty="0"/>
              <a:t>:  [pg. </a:t>
            </a:r>
            <a:r>
              <a:rPr lang="en-US" dirty="0" smtClean="0"/>
              <a:t>9-11</a:t>
            </a:r>
            <a:r>
              <a:rPr lang="en-US" dirty="0"/>
              <a:t>] </a:t>
            </a:r>
            <a:endParaRPr lang="en-US" dirty="0" smtClean="0"/>
          </a:p>
          <a:p>
            <a:pPr lvl="1" algn="just"/>
            <a:r>
              <a:rPr lang="en-US" dirty="0" smtClean="0"/>
              <a:t>Compulsory vs voluntary users</a:t>
            </a:r>
          </a:p>
          <a:p>
            <a:pPr lvl="1" algn="just"/>
            <a:r>
              <a:rPr lang="en-US" dirty="0" smtClean="0"/>
              <a:t>Information systems vs embedded systems</a:t>
            </a:r>
          </a:p>
          <a:p>
            <a:pPr lvl="1" algn="just"/>
            <a:r>
              <a:rPr lang="en-US" dirty="0" smtClean="0"/>
              <a:t>Software products vs software services</a:t>
            </a:r>
          </a:p>
          <a:p>
            <a:pPr lvl="1" algn="just"/>
            <a:r>
              <a:rPr lang="en-US" dirty="0" smtClean="0"/>
              <a:t>Objective driven development vs product driven development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Activity 3</a:t>
            </a:r>
            <a:endParaRPr lang="en-US" b="1" u="sng" dirty="0"/>
          </a:p>
        </p:txBody>
      </p:sp>
      <p:sp>
        <p:nvSpPr>
          <p:cNvPr id="3" name="Content Placeholder 2"/>
          <p:cNvSpPr>
            <a:spLocks noGrp="1"/>
          </p:cNvSpPr>
          <p:nvPr>
            <p:ph idx="1"/>
          </p:nvPr>
        </p:nvSpPr>
        <p:spPr/>
        <p:txBody>
          <a:bodyPr/>
          <a:lstStyle/>
          <a:p>
            <a:pPr algn="just"/>
            <a:r>
              <a:rPr lang="en-US" dirty="0" smtClean="0"/>
              <a:t>Would an operating system on a computer be an informative system or an embedded system?</a:t>
            </a:r>
          </a:p>
          <a:p>
            <a:pPr algn="just"/>
            <a:r>
              <a:rPr lang="en-US" dirty="0" smtClean="0"/>
              <a:t>Would the project, to implement an independent payroll system at the </a:t>
            </a:r>
            <a:r>
              <a:rPr lang="en-US" dirty="0" err="1" smtClean="0"/>
              <a:t>brightmouth</a:t>
            </a:r>
            <a:r>
              <a:rPr lang="en-US" dirty="0" smtClean="0"/>
              <a:t> college, be an objective-driven project or a product driven project?</a:t>
            </a:r>
            <a:endParaRPr lang="en-US" dirty="0"/>
          </a:p>
        </p:txBody>
      </p:sp>
    </p:spTree>
    <p:extLst>
      <p:ext uri="{BB962C8B-B14F-4D97-AF65-F5344CB8AC3E}">
        <p14:creationId xmlns:p14="http://schemas.microsoft.com/office/powerpoint/2010/main" val="337219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
            </a:r>
            <a:br>
              <a:rPr lang="en-US" u="sng" dirty="0" smtClean="0"/>
            </a:br>
            <a:r>
              <a:rPr lang="en-US" b="1" u="sng" dirty="0" smtClean="0"/>
              <a:t>Contents</a:t>
            </a:r>
            <a:br>
              <a:rPr lang="en-US" b="1" u="sng" dirty="0" smtClean="0"/>
            </a:br>
            <a:endParaRPr lang="en-US" b="1" u="sng" dirty="0"/>
          </a:p>
        </p:txBody>
      </p:sp>
      <p:sp>
        <p:nvSpPr>
          <p:cNvPr id="3" name="Content Placeholder 2"/>
          <p:cNvSpPr>
            <a:spLocks noGrp="1"/>
          </p:cNvSpPr>
          <p:nvPr>
            <p:ph idx="1"/>
          </p:nvPr>
        </p:nvSpPr>
        <p:spPr/>
        <p:txBody>
          <a:bodyPr>
            <a:normAutofit fontScale="70000" lnSpcReduction="20000"/>
          </a:bodyPr>
          <a:lstStyle/>
          <a:p>
            <a:r>
              <a:rPr lang="en-US" dirty="0" smtClean="0"/>
              <a:t>What is a project</a:t>
            </a:r>
          </a:p>
          <a:p>
            <a:r>
              <a:rPr lang="en-US" dirty="0" smtClean="0"/>
              <a:t>What is project management</a:t>
            </a:r>
          </a:p>
          <a:p>
            <a:r>
              <a:rPr lang="en-US" dirty="0" smtClean="0"/>
              <a:t>What is software project management (SPM)</a:t>
            </a:r>
          </a:p>
          <a:p>
            <a:r>
              <a:rPr lang="en-US" dirty="0" smtClean="0"/>
              <a:t>Importance of SPM</a:t>
            </a:r>
          </a:p>
          <a:p>
            <a:r>
              <a:rPr lang="en-US" dirty="0" smtClean="0"/>
              <a:t>Software Projects vs other Projects</a:t>
            </a:r>
          </a:p>
          <a:p>
            <a:r>
              <a:rPr lang="en-US" dirty="0" smtClean="0"/>
              <a:t>Activities covered by SPM</a:t>
            </a:r>
          </a:p>
          <a:p>
            <a:r>
              <a:rPr lang="en-US" dirty="0" smtClean="0"/>
              <a:t>Categorizing Software Projects </a:t>
            </a:r>
          </a:p>
          <a:p>
            <a:r>
              <a:rPr lang="en-US" dirty="0" smtClean="0"/>
              <a:t>Project Charter</a:t>
            </a:r>
          </a:p>
          <a:p>
            <a:r>
              <a:rPr lang="en-US" dirty="0" smtClean="0"/>
              <a:t>Stakeholders</a:t>
            </a:r>
          </a:p>
          <a:p>
            <a:r>
              <a:rPr lang="en-US" dirty="0" smtClean="0"/>
              <a:t>The Business Case</a:t>
            </a:r>
          </a:p>
          <a:p>
            <a:r>
              <a:rPr lang="en-US" dirty="0" smtClean="0"/>
              <a:t>Project Management Lifecycle</a:t>
            </a:r>
          </a:p>
          <a:p>
            <a:r>
              <a:rPr lang="en-US" dirty="0" smtClean="0"/>
              <a:t>Traditional vs Modern Project Management Practices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Stakeholders</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People who have a stake or interest in the project.</a:t>
            </a:r>
          </a:p>
          <a:p>
            <a:pPr algn="just"/>
            <a:r>
              <a:rPr lang="en-US" dirty="0" smtClean="0"/>
              <a:t>Their early identification is important as adequate communication channels are need to be set up with them.</a:t>
            </a:r>
          </a:p>
          <a:p>
            <a:pPr algn="just"/>
            <a:r>
              <a:rPr lang="en-US" dirty="0" smtClean="0"/>
              <a:t>Stakeholders can be categorised as:</a:t>
            </a:r>
          </a:p>
          <a:p>
            <a:pPr lvl="1" algn="just"/>
            <a:r>
              <a:rPr lang="en-US" dirty="0" smtClean="0"/>
              <a:t>Internal to the project team</a:t>
            </a:r>
          </a:p>
          <a:p>
            <a:pPr lvl="1" algn="just"/>
            <a:r>
              <a:rPr lang="en-US" dirty="0" smtClean="0"/>
              <a:t>External to the project team but internal to the organization</a:t>
            </a:r>
          </a:p>
          <a:p>
            <a:pPr lvl="1" algn="just"/>
            <a:r>
              <a:rPr lang="en-US" dirty="0" smtClean="0"/>
              <a:t>External to both the project team and organization</a:t>
            </a:r>
            <a:endParaRPr lang="en-US" dirty="0"/>
          </a:p>
        </p:txBody>
      </p:sp>
    </p:spTree>
    <p:extLst>
      <p:ext uri="{BB962C8B-B14F-4D97-AF65-F5344CB8AC3E}">
        <p14:creationId xmlns:p14="http://schemas.microsoft.com/office/powerpoint/2010/main" val="4013224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Business Case</a:t>
            </a:r>
            <a:endParaRPr lang="en-US" b="1" u="sng" dirty="0"/>
          </a:p>
        </p:txBody>
      </p:sp>
      <p:sp>
        <p:nvSpPr>
          <p:cNvPr id="3" name="Content Placeholder 2"/>
          <p:cNvSpPr>
            <a:spLocks noGrp="1"/>
          </p:cNvSpPr>
          <p:nvPr>
            <p:ph idx="1"/>
          </p:nvPr>
        </p:nvSpPr>
        <p:spPr/>
        <p:txBody>
          <a:bodyPr>
            <a:normAutofit fontScale="92500" lnSpcReduction="20000"/>
          </a:bodyPr>
          <a:lstStyle/>
          <a:p>
            <a:pPr algn="just"/>
            <a:r>
              <a:rPr lang="en-GB" dirty="0" smtClean="0"/>
              <a:t>A business </a:t>
            </a:r>
            <a:r>
              <a:rPr lang="en-GB" dirty="0"/>
              <a:t>case is a</a:t>
            </a:r>
            <a:r>
              <a:rPr lang="en-GB" dirty="0" smtClean="0"/>
              <a:t> </a:t>
            </a:r>
            <a:r>
              <a:rPr lang="en-GB" dirty="0"/>
              <a:t>document </a:t>
            </a:r>
            <a:r>
              <a:rPr lang="en-GB" dirty="0" smtClean="0"/>
              <a:t>that provides  </a:t>
            </a:r>
            <a:r>
              <a:rPr lang="en-GB" dirty="0"/>
              <a:t>justification for the undertaking of a project usually based on the estimated cost of development and implementation </a:t>
            </a:r>
            <a:r>
              <a:rPr lang="en-GB" dirty="0" smtClean="0"/>
              <a:t>and </a:t>
            </a:r>
            <a:r>
              <a:rPr lang="en-GB" dirty="0"/>
              <a:t>the anticipated business benefits and savings to be gained</a:t>
            </a:r>
            <a:r>
              <a:rPr lang="en-GB" dirty="0" smtClean="0"/>
              <a:t>.</a:t>
            </a:r>
          </a:p>
          <a:p>
            <a:r>
              <a:rPr lang="en-GB" dirty="0"/>
              <a:t>A simple example of a business case is</a:t>
            </a:r>
            <a:endParaRPr lang="en-US" dirty="0"/>
          </a:p>
          <a:p>
            <a:pPr marL="0" indent="0" algn="ctr">
              <a:buNone/>
            </a:pPr>
            <a:r>
              <a:rPr lang="en-US" dirty="0"/>
              <a:t>“A new web-based application might allow customers from all over the world to order a firm’s products via the internet, increasing sales and thus increasing revenue and profits.”</a:t>
            </a:r>
          </a:p>
          <a:p>
            <a:pPr algn="just"/>
            <a:endParaRPr lang="en-GB" dirty="0" smtClean="0"/>
          </a:p>
        </p:txBody>
      </p:sp>
    </p:spTree>
    <p:extLst>
      <p:ext uri="{BB962C8B-B14F-4D97-AF65-F5344CB8AC3E}">
        <p14:creationId xmlns:p14="http://schemas.microsoft.com/office/powerpoint/2010/main" val="1381792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Business Case</a:t>
            </a:r>
            <a:endParaRPr lang="en-US" u="sng" dirty="0"/>
          </a:p>
        </p:txBody>
      </p:sp>
      <p:sp>
        <p:nvSpPr>
          <p:cNvPr id="3" name="Content Placeholder 2"/>
          <p:cNvSpPr>
            <a:spLocks noGrp="1"/>
          </p:cNvSpPr>
          <p:nvPr>
            <p:ph idx="1"/>
          </p:nvPr>
        </p:nvSpPr>
        <p:spPr/>
        <p:txBody>
          <a:bodyPr>
            <a:normAutofit lnSpcReduction="10000"/>
          </a:bodyPr>
          <a:lstStyle/>
          <a:p>
            <a:pPr algn="just"/>
            <a:r>
              <a:rPr lang="en-US" dirty="0" smtClean="0"/>
              <a:t>Any project plan must ensure that the business case is kept intact. For example</a:t>
            </a:r>
          </a:p>
          <a:p>
            <a:pPr lvl="1" algn="just"/>
            <a:r>
              <a:rPr lang="en-US" dirty="0" smtClean="0"/>
              <a:t>The development costs are not allowed to rise to a level which threatens to exceed the value of benefits.</a:t>
            </a:r>
          </a:p>
          <a:p>
            <a:pPr lvl="1" algn="just"/>
            <a:r>
              <a:rPr lang="en-US" dirty="0" smtClean="0"/>
              <a:t>The features of the system are not reduced to a level where the expected benefits cannot be realized.</a:t>
            </a:r>
          </a:p>
          <a:p>
            <a:pPr lvl="1" algn="just"/>
            <a:r>
              <a:rPr lang="en-US" dirty="0" smtClean="0"/>
              <a:t>The delivery date is not delayed so that there is an unacceptable loss of benefits.</a:t>
            </a:r>
          </a:p>
          <a:p>
            <a:pPr lvl="1" algn="just"/>
            <a:endParaRPr lang="en-US" dirty="0"/>
          </a:p>
        </p:txBody>
      </p:sp>
    </p:spTree>
    <p:extLst>
      <p:ext uri="{BB962C8B-B14F-4D97-AF65-F5344CB8AC3E}">
        <p14:creationId xmlns:p14="http://schemas.microsoft.com/office/powerpoint/2010/main" val="450316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Charter</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Project charter is an important high level document that authorizes the starting of a project and use of the required resources.</a:t>
            </a:r>
          </a:p>
          <a:p>
            <a:pPr algn="just"/>
            <a:r>
              <a:rPr lang="en-US" dirty="0" smtClean="0"/>
              <a:t>The project manager for a project is usually appointed before the project charter is issued and undertakes to write the project charter.</a:t>
            </a:r>
          </a:p>
          <a:p>
            <a:pPr algn="just"/>
            <a:r>
              <a:rPr lang="en-US" dirty="0" smtClean="0"/>
              <a:t>The project charter serves as a guiding document for all activities concerning the project and is not expected to change throughout the project life cycle.</a:t>
            </a:r>
            <a:endParaRPr lang="en-US" dirty="0"/>
          </a:p>
        </p:txBody>
      </p:sp>
    </p:spTree>
    <p:extLst>
      <p:ext uri="{BB962C8B-B14F-4D97-AF65-F5344CB8AC3E}">
        <p14:creationId xmlns:p14="http://schemas.microsoft.com/office/powerpoint/2010/main" val="14282827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Project Charter</a:t>
            </a:r>
            <a:endParaRPr lang="en-US"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project charter is usually a short document and typically contains the following:</a:t>
            </a:r>
          </a:p>
          <a:p>
            <a:pPr lvl="1" algn="just"/>
            <a:r>
              <a:rPr lang="en-US" dirty="0" smtClean="0"/>
              <a:t>Overall objectives of the project and the broad items that are within the scope of the project.</a:t>
            </a:r>
          </a:p>
          <a:p>
            <a:pPr lvl="1" algn="just"/>
            <a:r>
              <a:rPr lang="en-US" dirty="0" smtClean="0"/>
              <a:t>The time schedule in terms of the start date and the expected completion date of the project.</a:t>
            </a:r>
          </a:p>
          <a:p>
            <a:pPr lvl="1" algn="just"/>
            <a:r>
              <a:rPr lang="en-US" dirty="0" smtClean="0"/>
              <a:t>The important stakeholders and their responsibilities towards the project.</a:t>
            </a:r>
          </a:p>
          <a:p>
            <a:pPr lvl="1" algn="just"/>
            <a:r>
              <a:rPr lang="en-US" dirty="0" smtClean="0"/>
              <a:t>Overviews of the resources that will be needed for the project and overall budget.</a:t>
            </a:r>
          </a:p>
          <a:p>
            <a:pPr lvl="1" algn="just"/>
            <a:r>
              <a:rPr lang="en-US" dirty="0" smtClean="0"/>
              <a:t>Major risks to the project and the broad strategies that can be adopted for overcoming those.</a:t>
            </a:r>
          </a:p>
          <a:p>
            <a:pPr lvl="1" algn="just"/>
            <a:endParaRPr lang="en-US" dirty="0"/>
          </a:p>
        </p:txBody>
      </p:sp>
    </p:spTree>
    <p:extLst>
      <p:ext uri="{BB962C8B-B14F-4D97-AF65-F5344CB8AC3E}">
        <p14:creationId xmlns:p14="http://schemas.microsoft.com/office/powerpoint/2010/main" val="9220628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Activity 4</a:t>
            </a:r>
            <a:endParaRPr lang="en-US" b="1" u="sng" dirty="0"/>
          </a:p>
        </p:txBody>
      </p:sp>
      <p:sp>
        <p:nvSpPr>
          <p:cNvPr id="3" name="Content Placeholder 2"/>
          <p:cNvSpPr>
            <a:spLocks noGrp="1"/>
          </p:cNvSpPr>
          <p:nvPr>
            <p:ph idx="1"/>
          </p:nvPr>
        </p:nvSpPr>
        <p:spPr/>
        <p:txBody>
          <a:bodyPr/>
          <a:lstStyle/>
          <a:p>
            <a:pPr algn="just"/>
            <a:r>
              <a:rPr lang="en-US" dirty="0" smtClean="0"/>
              <a:t>Considering yourself as a project manager write a project charter for your last semester final project of “software construction”.</a:t>
            </a:r>
            <a:endParaRPr lang="en-US" dirty="0"/>
          </a:p>
        </p:txBody>
      </p:sp>
    </p:spTree>
    <p:extLst>
      <p:ext uri="{BB962C8B-B14F-4D97-AF65-F5344CB8AC3E}">
        <p14:creationId xmlns:p14="http://schemas.microsoft.com/office/powerpoint/2010/main" val="2778218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Management Life Cycle</a:t>
            </a:r>
            <a:endParaRPr lang="en-US" u="sng" dirty="0"/>
          </a:p>
        </p:txBody>
      </p:sp>
      <p:sp>
        <p:nvSpPr>
          <p:cNvPr id="3" name="Content Placeholder 2"/>
          <p:cNvSpPr>
            <a:spLocks noGrp="1"/>
          </p:cNvSpPr>
          <p:nvPr>
            <p:ph idx="1"/>
          </p:nvPr>
        </p:nvSpPr>
        <p:spPr/>
        <p:txBody>
          <a:bodyPr/>
          <a:lstStyle/>
          <a:p>
            <a:r>
              <a:rPr lang="en-US" dirty="0" smtClean="0"/>
              <a:t>Different phases of a project management life cycle are shown in the following figure</a:t>
            </a:r>
          </a:p>
          <a:p>
            <a:pPr marL="0" indent="0" algn="ctr">
              <a:buNone/>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568989797"/>
              </p:ext>
            </p:extLst>
          </p:nvPr>
        </p:nvGraphicFramePr>
        <p:xfrm>
          <a:off x="381000" y="2743200"/>
          <a:ext cx="8229600" cy="220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Management Life Cycle</a:t>
            </a:r>
            <a:endParaRPr lang="en-US" u="sng" dirty="0"/>
          </a:p>
        </p:txBody>
      </p:sp>
      <p:sp>
        <p:nvSpPr>
          <p:cNvPr id="3" name="Content Placeholder 2"/>
          <p:cNvSpPr>
            <a:spLocks noGrp="1"/>
          </p:cNvSpPr>
          <p:nvPr>
            <p:ph idx="1"/>
          </p:nvPr>
        </p:nvSpPr>
        <p:spPr/>
        <p:txBody>
          <a:bodyPr>
            <a:normAutofit lnSpcReduction="10000"/>
          </a:bodyPr>
          <a:lstStyle/>
          <a:p>
            <a:pPr algn="just"/>
            <a:r>
              <a:rPr lang="en-US" b="1" i="1" dirty="0" smtClean="0"/>
              <a:t>Project initiation</a:t>
            </a:r>
          </a:p>
          <a:p>
            <a:pPr lvl="1" algn="just"/>
            <a:r>
              <a:rPr lang="en-US" dirty="0" smtClean="0"/>
              <a:t>Different aspects of the project are investigated and understood in this phase. These are</a:t>
            </a:r>
          </a:p>
          <a:p>
            <a:pPr lvl="2" algn="just"/>
            <a:r>
              <a:rPr lang="en-US" dirty="0" smtClean="0"/>
              <a:t>Scope of the project</a:t>
            </a:r>
          </a:p>
          <a:p>
            <a:pPr lvl="2" algn="just"/>
            <a:r>
              <a:rPr lang="en-US" dirty="0" smtClean="0"/>
              <a:t>Project constraints</a:t>
            </a:r>
          </a:p>
          <a:p>
            <a:pPr lvl="2" algn="just"/>
            <a:r>
              <a:rPr lang="en-US" dirty="0" smtClean="0"/>
              <a:t>The cost that would be spent</a:t>
            </a:r>
          </a:p>
          <a:p>
            <a:pPr lvl="2" algn="just"/>
            <a:r>
              <a:rPr lang="en-US" dirty="0" smtClean="0"/>
              <a:t>The benefits that would be gained</a:t>
            </a:r>
          </a:p>
          <a:p>
            <a:pPr lvl="1" algn="just"/>
            <a:r>
              <a:rPr lang="en-US" dirty="0" smtClean="0"/>
              <a:t>Based on this understanding, a feasibility study is undertaken to determine whether the project would be financially and technically feasible.</a:t>
            </a:r>
          </a:p>
          <a:p>
            <a:pPr lvl="2" algn="just"/>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Management Life Cycle</a:t>
            </a:r>
            <a:endParaRPr lang="en-US" b="1" u="sng" dirty="0"/>
          </a:p>
        </p:txBody>
      </p:sp>
      <p:sp>
        <p:nvSpPr>
          <p:cNvPr id="3" name="Content Placeholder 2"/>
          <p:cNvSpPr>
            <a:spLocks noGrp="1"/>
          </p:cNvSpPr>
          <p:nvPr>
            <p:ph idx="1"/>
          </p:nvPr>
        </p:nvSpPr>
        <p:spPr/>
        <p:txBody>
          <a:bodyPr/>
          <a:lstStyle/>
          <a:p>
            <a:pPr lvl="1" algn="just"/>
            <a:r>
              <a:rPr lang="en-US" dirty="0" smtClean="0"/>
              <a:t>Based on feasibility study, the business case is developed.</a:t>
            </a:r>
          </a:p>
          <a:p>
            <a:pPr lvl="1" algn="just"/>
            <a:r>
              <a:rPr lang="en-US" dirty="0" smtClean="0"/>
              <a:t>Once the top management agrees to the business case, the project manager is appointed, project charter is written and finally the project team is formed.</a:t>
            </a:r>
          </a:p>
          <a:p>
            <a:pPr lvl="1" algn="just"/>
            <a:r>
              <a:rPr lang="en-US" dirty="0" smtClean="0"/>
              <a:t>The ground is now set for the project manager to start the project planning phase.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Management Life Cycle</a:t>
            </a:r>
            <a:endParaRPr lang="en-US" u="sng" dirty="0"/>
          </a:p>
        </p:txBody>
      </p:sp>
      <p:sp>
        <p:nvSpPr>
          <p:cNvPr id="3" name="Content Placeholder 2"/>
          <p:cNvSpPr>
            <a:spLocks noGrp="1"/>
          </p:cNvSpPr>
          <p:nvPr>
            <p:ph idx="1"/>
          </p:nvPr>
        </p:nvSpPr>
        <p:spPr/>
        <p:txBody>
          <a:bodyPr/>
          <a:lstStyle/>
          <a:p>
            <a:pPr algn="just"/>
            <a:r>
              <a:rPr lang="en-US" b="1" i="1" dirty="0" smtClean="0"/>
              <a:t>Project Planning : </a:t>
            </a:r>
            <a:r>
              <a:rPr lang="en-US" dirty="0" smtClean="0"/>
              <a:t>Project manager carries out several processes and creates following documents</a:t>
            </a:r>
          </a:p>
          <a:p>
            <a:pPr lvl="1" algn="just"/>
            <a:r>
              <a:rPr lang="en-US" b="1" i="1" dirty="0" smtClean="0"/>
              <a:t>Project plan: </a:t>
            </a:r>
            <a:r>
              <a:rPr lang="en-US" dirty="0" smtClean="0"/>
              <a:t>it identifies the project tasks, and a schedule for the project tasks that assigns project resources and time frames to the tasks.</a:t>
            </a:r>
          </a:p>
          <a:p>
            <a:pPr lvl="1" algn="just"/>
            <a:r>
              <a:rPr lang="en-US" b="1" i="1" dirty="0" smtClean="0"/>
              <a:t>Resource Plan: </a:t>
            </a:r>
            <a:r>
              <a:rPr lang="en-US" dirty="0" smtClean="0"/>
              <a:t>it lists the resources, man power and equipment that would be required.</a:t>
            </a:r>
            <a:endParaRPr lang="en-US" b="1" i="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Project is a piece of planned work or an activity that is finished over a period of time and intended to achieve a particular purpose.</a:t>
            </a:r>
          </a:p>
          <a:p>
            <a:pPr algn="just"/>
            <a:r>
              <a:rPr lang="en-US" dirty="0" smtClean="0"/>
              <a:t>A project is temporary in that it has a defined beginning and end in time, and therefore defined scope and resources. And a project is unique in that it is not a routine operation, but a specific set of operations designed to accomplish a singular goal.</a:t>
            </a:r>
          </a:p>
          <a:p>
            <a:pPr algn="just"/>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Management Life Cycle</a:t>
            </a:r>
            <a:endParaRPr lang="en-US" u="sng" dirty="0"/>
          </a:p>
        </p:txBody>
      </p:sp>
      <p:sp>
        <p:nvSpPr>
          <p:cNvPr id="3" name="Content Placeholder 2"/>
          <p:cNvSpPr>
            <a:spLocks noGrp="1"/>
          </p:cNvSpPr>
          <p:nvPr>
            <p:ph idx="1"/>
          </p:nvPr>
        </p:nvSpPr>
        <p:spPr/>
        <p:txBody>
          <a:bodyPr/>
          <a:lstStyle/>
          <a:p>
            <a:pPr lvl="1" algn="just"/>
            <a:r>
              <a:rPr lang="en-US" b="1" i="1" dirty="0" smtClean="0"/>
              <a:t>Financial Plan:</a:t>
            </a:r>
            <a:r>
              <a:rPr lang="en-US" dirty="0" smtClean="0"/>
              <a:t> it documents the plan for man power, equipment and other costs.</a:t>
            </a:r>
          </a:p>
          <a:p>
            <a:pPr lvl="1" algn="just"/>
            <a:r>
              <a:rPr lang="en-US" b="1" i="1" dirty="0" smtClean="0"/>
              <a:t>Quality Plan:</a:t>
            </a:r>
            <a:r>
              <a:rPr lang="en-US" dirty="0"/>
              <a:t> </a:t>
            </a:r>
            <a:r>
              <a:rPr lang="en-US" dirty="0" smtClean="0"/>
              <a:t>plan of quality targets and control plan are included.</a:t>
            </a:r>
          </a:p>
          <a:p>
            <a:pPr lvl="1" algn="just"/>
            <a:r>
              <a:rPr lang="en-US" b="1" i="1" dirty="0" smtClean="0"/>
              <a:t>Risk Plan:</a:t>
            </a:r>
            <a:r>
              <a:rPr lang="en-US" dirty="0" smtClean="0"/>
              <a:t> it lists the identification of potential risks, their prioritization and action plans that would be taken in case of risk happening.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Management Life Cycle</a:t>
            </a:r>
            <a:endParaRPr lang="en-US" u="sng" dirty="0"/>
          </a:p>
        </p:txBody>
      </p:sp>
      <p:sp>
        <p:nvSpPr>
          <p:cNvPr id="3" name="Content Placeholder 2"/>
          <p:cNvSpPr>
            <a:spLocks noGrp="1"/>
          </p:cNvSpPr>
          <p:nvPr>
            <p:ph idx="1"/>
          </p:nvPr>
        </p:nvSpPr>
        <p:spPr/>
        <p:txBody>
          <a:bodyPr/>
          <a:lstStyle/>
          <a:p>
            <a:pPr algn="just"/>
            <a:r>
              <a:rPr lang="en-US" b="1" i="1" dirty="0" smtClean="0"/>
              <a:t>Project execution:</a:t>
            </a:r>
          </a:p>
          <a:p>
            <a:pPr lvl="1" algn="just"/>
            <a:r>
              <a:rPr lang="en-US" dirty="0" smtClean="0"/>
              <a:t>Tasks are executed as per the project plan.</a:t>
            </a:r>
          </a:p>
          <a:p>
            <a:pPr lvl="1" algn="just"/>
            <a:r>
              <a:rPr lang="en-US" dirty="0" smtClean="0"/>
              <a:t>Monitoring and control processes are executed to ensure that the tasks are executed  as per plan and corrective actions are initiated whenever deviations are noticed.</a:t>
            </a:r>
          </a:p>
          <a:p>
            <a:pPr lvl="1" algn="just"/>
            <a:r>
              <a:rPr lang="en-US" dirty="0" smtClean="0"/>
              <a:t>Quality of the deliverables is ensured.</a:t>
            </a:r>
          </a:p>
          <a:p>
            <a:pPr lvl="1" algn="just"/>
            <a:r>
              <a:rPr lang="en-US" dirty="0" smtClean="0"/>
              <a:t>This phase completes, once all the deliverables are produced and accepted by the customers.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Management Life Cycle</a:t>
            </a:r>
            <a:endParaRPr lang="en-US" u="sng" dirty="0"/>
          </a:p>
        </p:txBody>
      </p:sp>
      <p:sp>
        <p:nvSpPr>
          <p:cNvPr id="3" name="Content Placeholder 2"/>
          <p:cNvSpPr>
            <a:spLocks noGrp="1"/>
          </p:cNvSpPr>
          <p:nvPr>
            <p:ph idx="1"/>
          </p:nvPr>
        </p:nvSpPr>
        <p:spPr/>
        <p:txBody>
          <a:bodyPr>
            <a:normAutofit lnSpcReduction="10000"/>
          </a:bodyPr>
          <a:lstStyle/>
          <a:p>
            <a:pPr algn="just"/>
            <a:r>
              <a:rPr lang="en-US" b="1" i="1" dirty="0" smtClean="0"/>
              <a:t>Project Closure:</a:t>
            </a:r>
          </a:p>
          <a:p>
            <a:pPr lvl="1" algn="just"/>
            <a:r>
              <a:rPr lang="en-US" dirty="0" smtClean="0"/>
              <a:t>It involves completing the release of all required deliverables to the customer along with the necessary documentation.</a:t>
            </a:r>
          </a:p>
          <a:p>
            <a:pPr lvl="1" algn="just"/>
            <a:r>
              <a:rPr lang="en-US" dirty="0" smtClean="0"/>
              <a:t>All the project resources are released, supply agreements with the vendors are terminated and all pending payments are completed.</a:t>
            </a:r>
          </a:p>
          <a:p>
            <a:pPr lvl="1" algn="just"/>
            <a:r>
              <a:rPr lang="en-US" dirty="0" smtClean="0"/>
              <a:t>A post implementation review is undertaken to analyze the project performance and to list the lessons learnt for use if future projects.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Traditional vs Modern Project Management Practices</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There is a radical change in the basic approach taken by software industry to develop softwares over the last two decades.</a:t>
            </a:r>
          </a:p>
          <a:p>
            <a:pPr algn="just"/>
            <a:r>
              <a:rPr lang="en-US" dirty="0" smtClean="0"/>
              <a:t>Hardly any software is being developed from scratch any more.</a:t>
            </a:r>
          </a:p>
          <a:p>
            <a:pPr algn="just"/>
            <a:r>
              <a:rPr lang="en-US" dirty="0" smtClean="0"/>
              <a:t>Software development projects are increasingly being based on either tailoring some existing product or reusing certain pre-built libraries.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Traditional vs Modern Project Management Practices</a:t>
            </a:r>
            <a:endParaRPr lang="en-US" u="sng" dirty="0"/>
          </a:p>
        </p:txBody>
      </p:sp>
      <p:sp>
        <p:nvSpPr>
          <p:cNvPr id="3" name="Content Placeholder 2"/>
          <p:cNvSpPr>
            <a:spLocks noGrp="1"/>
          </p:cNvSpPr>
          <p:nvPr>
            <p:ph idx="1"/>
          </p:nvPr>
        </p:nvSpPr>
        <p:spPr/>
        <p:txBody>
          <a:bodyPr>
            <a:normAutofit lnSpcReduction="10000"/>
          </a:bodyPr>
          <a:lstStyle/>
          <a:p>
            <a:pPr algn="just"/>
            <a:r>
              <a:rPr lang="en-US" dirty="0" smtClean="0"/>
              <a:t>Two important goals  of recent life cycle models are maximization of code reuse and compression of project durations.</a:t>
            </a:r>
          </a:p>
          <a:p>
            <a:pPr algn="just"/>
            <a:r>
              <a:rPr lang="en-US" dirty="0" smtClean="0"/>
              <a:t>Some other goals include</a:t>
            </a:r>
          </a:p>
          <a:p>
            <a:pPr lvl="1" algn="just"/>
            <a:r>
              <a:rPr lang="en-US" dirty="0" smtClean="0"/>
              <a:t>Fascilitating client feedbacks</a:t>
            </a:r>
          </a:p>
          <a:p>
            <a:pPr lvl="1" algn="just"/>
            <a:r>
              <a:rPr lang="en-US" dirty="0" smtClean="0"/>
              <a:t>Accomodating customer participation</a:t>
            </a:r>
          </a:p>
          <a:p>
            <a:pPr lvl="1" algn="just"/>
            <a:r>
              <a:rPr lang="en-US" dirty="0" smtClean="0"/>
              <a:t>Incremental delivery</a:t>
            </a:r>
          </a:p>
          <a:p>
            <a:pPr algn="just"/>
            <a:r>
              <a:rPr lang="en-US" dirty="0" smtClean="0"/>
              <a:t>Change requests form clients are encouraged, rather than circumvented.</a:t>
            </a:r>
          </a:p>
          <a:p>
            <a:pPr algn="just"/>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Traditional vs Modern Project Management Practices</a:t>
            </a:r>
            <a:endParaRPr lang="en-US"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These recent trends have changed project management practices in many ways. Some of these are [pg. 23,24,25]</a:t>
            </a:r>
          </a:p>
          <a:p>
            <a:pPr lvl="1" algn="just"/>
            <a:r>
              <a:rPr lang="en-US" dirty="0" smtClean="0"/>
              <a:t>Planning Incremental Delivery</a:t>
            </a:r>
          </a:p>
          <a:p>
            <a:pPr lvl="1" algn="just"/>
            <a:r>
              <a:rPr lang="en-US" dirty="0" smtClean="0"/>
              <a:t>Quality Management</a:t>
            </a:r>
          </a:p>
          <a:p>
            <a:pPr lvl="1" algn="just"/>
            <a:r>
              <a:rPr lang="en-US" dirty="0" smtClean="0"/>
              <a:t>Change Management</a:t>
            </a:r>
          </a:p>
          <a:p>
            <a:pPr lvl="1" algn="just"/>
            <a:r>
              <a:rPr lang="en-US" dirty="0" smtClean="0"/>
              <a:t>Requirement Management</a:t>
            </a:r>
          </a:p>
          <a:p>
            <a:pPr lvl="1" algn="just"/>
            <a:r>
              <a:rPr lang="en-US" dirty="0" smtClean="0"/>
              <a:t>Release Management</a:t>
            </a:r>
          </a:p>
          <a:p>
            <a:pPr lvl="1" algn="just"/>
            <a:r>
              <a:rPr lang="en-US" dirty="0" smtClean="0"/>
              <a:t>Risk Management</a:t>
            </a:r>
          </a:p>
          <a:p>
            <a:pPr lvl="1" algn="just"/>
            <a:r>
              <a:rPr lang="en-US" smtClean="0"/>
              <a:t>Scope Management</a:t>
            </a:r>
            <a:r>
              <a:rPr lang="en-US" dirty="0" smtClean="0"/>
              <a:t>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Readings</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[Chapter 1] Software Project Management by Bob Hughes and Mike Cotterell, McGraw-Hill Education; 6th Edition (2009). ISBN-10: 0077122798</a:t>
            </a:r>
          </a:p>
          <a:p>
            <a:pPr algn="just"/>
            <a:r>
              <a:rPr lang="en-US" dirty="0" smtClean="0"/>
              <a:t>[1] F. P. Brooks (1987). “No silver Bullet: essence and accidents of software engineering ”. This essay has been icluded in </a:t>
            </a:r>
            <a:r>
              <a:rPr lang="en-US" i="1" dirty="0" smtClean="0"/>
              <a:t>THE MYTHICAL MAN-MONTH</a:t>
            </a:r>
            <a:r>
              <a:rPr lang="en-US" dirty="0" smtClean="0"/>
              <a:t>, Anniversarary Edition, Addison Wesely, 1995.</a:t>
            </a:r>
          </a:p>
          <a:p>
            <a:pPr algn="just"/>
            <a:endParaRPr lang="en-US" dirty="0" smtClean="0"/>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a:t>
            </a:r>
            <a:endParaRPr lang="en-US" u="sng" dirty="0"/>
          </a:p>
        </p:txBody>
      </p:sp>
      <p:sp>
        <p:nvSpPr>
          <p:cNvPr id="3" name="Content Placeholder 2"/>
          <p:cNvSpPr>
            <a:spLocks noGrp="1"/>
          </p:cNvSpPr>
          <p:nvPr>
            <p:ph idx="1"/>
          </p:nvPr>
        </p:nvSpPr>
        <p:spPr/>
        <p:txBody>
          <a:bodyPr>
            <a:normAutofit fontScale="92500" lnSpcReduction="10000"/>
          </a:bodyPr>
          <a:lstStyle/>
          <a:p>
            <a:r>
              <a:rPr lang="en-US" dirty="0" smtClean="0"/>
              <a:t>Characteristics that distinguish projects:</a:t>
            </a:r>
          </a:p>
          <a:p>
            <a:pPr lvl="1"/>
            <a:r>
              <a:rPr lang="en-US" dirty="0" smtClean="0"/>
              <a:t>Non-routine tasks</a:t>
            </a:r>
          </a:p>
          <a:p>
            <a:pPr lvl="1"/>
            <a:r>
              <a:rPr lang="en-US" dirty="0" smtClean="0"/>
              <a:t>Planning is required</a:t>
            </a:r>
          </a:p>
          <a:p>
            <a:pPr lvl="1"/>
            <a:r>
              <a:rPr lang="en-US" dirty="0" smtClean="0"/>
              <a:t>Specific objectives are to be met</a:t>
            </a:r>
          </a:p>
          <a:p>
            <a:pPr lvl="1"/>
            <a:r>
              <a:rPr lang="en-US" dirty="0" smtClean="0"/>
              <a:t>Pre determined time span</a:t>
            </a:r>
          </a:p>
          <a:p>
            <a:pPr lvl="1"/>
            <a:r>
              <a:rPr lang="en-US" dirty="0" smtClean="0"/>
              <a:t>Work involves several specialisms</a:t>
            </a:r>
          </a:p>
          <a:p>
            <a:pPr lvl="1"/>
            <a:r>
              <a:rPr lang="en-US" dirty="0" smtClean="0"/>
              <a:t>A temporary work group is formed</a:t>
            </a:r>
          </a:p>
          <a:p>
            <a:pPr lvl="1"/>
            <a:r>
              <a:rPr lang="en-US" dirty="0" smtClean="0"/>
              <a:t>Work is carried out in several phases</a:t>
            </a:r>
          </a:p>
          <a:p>
            <a:pPr lvl="1"/>
            <a:r>
              <a:rPr lang="en-US" dirty="0" smtClean="0"/>
              <a:t>Resources are constrained</a:t>
            </a:r>
          </a:p>
          <a:p>
            <a:pPr lvl="1"/>
            <a:r>
              <a:rPr lang="en-US" dirty="0" smtClean="0"/>
              <a:t>Large or complex</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Activity 1</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Put following into an order such that most closely matching to what constitutes a project is at top of the list.</a:t>
            </a:r>
          </a:p>
          <a:p>
            <a:pPr lvl="1" algn="just"/>
            <a:r>
              <a:rPr lang="en-US" dirty="0" smtClean="0"/>
              <a:t>Producing an edition of a newspaper</a:t>
            </a:r>
          </a:p>
          <a:p>
            <a:pPr lvl="1" algn="just"/>
            <a:r>
              <a:rPr lang="en-US" dirty="0" smtClean="0"/>
              <a:t>Putting a robot vehicle on mars</a:t>
            </a:r>
          </a:p>
          <a:p>
            <a:pPr lvl="1" algn="just"/>
            <a:r>
              <a:rPr lang="en-US" dirty="0" smtClean="0"/>
              <a:t>Amending a financial computer system to deal with a common European currency</a:t>
            </a:r>
          </a:p>
          <a:p>
            <a:pPr lvl="1" algn="just"/>
            <a:r>
              <a:rPr lang="en-US" dirty="0" smtClean="0"/>
              <a:t>An investigation into the reason why a user has a problem with a computer system</a:t>
            </a:r>
          </a:p>
          <a:p>
            <a:pPr lvl="1" algn="just"/>
            <a:r>
              <a:rPr lang="en-US" dirty="0" smtClean="0"/>
              <a:t>A programming assignment for a computing student.</a:t>
            </a:r>
            <a:endParaRPr lang="en-US" dirty="0"/>
          </a:p>
        </p:txBody>
      </p:sp>
    </p:spTree>
    <p:extLst>
      <p:ext uri="{BB962C8B-B14F-4D97-AF65-F5344CB8AC3E}">
        <p14:creationId xmlns:p14="http://schemas.microsoft.com/office/powerpoint/2010/main" val="214495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Management</a:t>
            </a:r>
            <a:endParaRPr lang="en-US" b="1" u="sng" dirty="0"/>
          </a:p>
        </p:txBody>
      </p:sp>
      <p:sp>
        <p:nvSpPr>
          <p:cNvPr id="3" name="Content Placeholder 2"/>
          <p:cNvSpPr>
            <a:spLocks noGrp="1"/>
          </p:cNvSpPr>
          <p:nvPr>
            <p:ph idx="1"/>
          </p:nvPr>
        </p:nvSpPr>
        <p:spPr/>
        <p:txBody>
          <a:bodyPr>
            <a:normAutofit fontScale="92500"/>
          </a:bodyPr>
          <a:lstStyle/>
          <a:p>
            <a:pPr algn="just"/>
            <a:r>
              <a:rPr lang="en-US" dirty="0" smtClean="0"/>
              <a:t>Management is the organization and coordination of the activities of a business in order to achieve defined objectives. </a:t>
            </a:r>
          </a:p>
          <a:p>
            <a:pPr algn="just"/>
            <a:r>
              <a:rPr lang="en-US" dirty="0" smtClean="0"/>
              <a:t>Management includes the activities of setting the strategy of an organization and coordinating the efforts of its employees (or of volunteers) to accomplish its objectives through the application of available resources, such as financial, natural, technological, and human resources.</a:t>
            </a:r>
          </a:p>
          <a:p>
            <a:pPr algn="just"/>
            <a:endParaRPr lang="en-US" dirty="0" smtClean="0"/>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management</a:t>
            </a:r>
            <a:endParaRPr lang="en-US" b="1" u="sng" dirty="0"/>
          </a:p>
        </p:txBody>
      </p:sp>
      <p:sp>
        <p:nvSpPr>
          <p:cNvPr id="3" name="Content Placeholder 2"/>
          <p:cNvSpPr>
            <a:spLocks noGrp="1"/>
          </p:cNvSpPr>
          <p:nvPr>
            <p:ph idx="1"/>
          </p:nvPr>
        </p:nvSpPr>
        <p:spPr/>
        <p:txBody>
          <a:bodyPr/>
          <a:lstStyle/>
          <a:p>
            <a:pPr algn="just"/>
            <a:r>
              <a:rPr lang="en-US" dirty="0" smtClean="0"/>
              <a:t>Project management is the practice of initiating, planning, executing, controlling, and closing the work of a team to achieve specific goals and meet specific success criteria at the specified time.</a:t>
            </a:r>
          </a:p>
          <a:p>
            <a:pPr algn="just"/>
            <a:r>
              <a:rPr lang="en-US" dirty="0" smtClean="0"/>
              <a:t>The primary challenge of project management is to achieve all of the project goals within the given constraints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Who is a Project Manager???</a:t>
            </a:r>
            <a:endParaRPr lang="en-US" b="1" u="sng" dirty="0"/>
          </a:p>
        </p:txBody>
      </p:sp>
      <p:sp>
        <p:nvSpPr>
          <p:cNvPr id="3" name="Content Placeholder 2"/>
          <p:cNvSpPr>
            <a:spLocks noGrp="1"/>
          </p:cNvSpPr>
          <p:nvPr>
            <p:ph idx="1"/>
          </p:nvPr>
        </p:nvSpPr>
        <p:spPr/>
        <p:txBody>
          <a:bodyPr>
            <a:normAutofit fontScale="85000" lnSpcReduction="20000"/>
          </a:bodyPr>
          <a:lstStyle/>
          <a:p>
            <a:pPr algn="just"/>
            <a:r>
              <a:rPr lang="en-US" dirty="0" smtClean="0"/>
              <a:t>A project manager is a person who has the overall responsibility for the successful initiation, planning, design, execution, monitoring, controlling and closure of a project.</a:t>
            </a:r>
          </a:p>
          <a:p>
            <a:pPr algn="just"/>
            <a:r>
              <a:rPr lang="en-US" dirty="0" smtClean="0"/>
              <a:t>Qualities:</a:t>
            </a:r>
          </a:p>
          <a:p>
            <a:pPr lvl="1" algn="just"/>
            <a:r>
              <a:rPr lang="en-US" dirty="0" smtClean="0"/>
              <a:t>Effective communication skills</a:t>
            </a:r>
          </a:p>
          <a:p>
            <a:pPr lvl="1" algn="just"/>
            <a:r>
              <a:rPr lang="en-US" dirty="0" smtClean="0"/>
              <a:t>Strong leadership skills</a:t>
            </a:r>
          </a:p>
          <a:p>
            <a:pPr lvl="1" algn="just"/>
            <a:r>
              <a:rPr lang="en-US" dirty="0" smtClean="0"/>
              <a:t>Good decision maker</a:t>
            </a:r>
          </a:p>
          <a:p>
            <a:pPr lvl="1" algn="just"/>
            <a:r>
              <a:rPr lang="en-US" dirty="0" smtClean="0"/>
              <a:t>Technical expertise</a:t>
            </a:r>
          </a:p>
          <a:p>
            <a:pPr lvl="1" algn="just"/>
            <a:r>
              <a:rPr lang="en-US" dirty="0" smtClean="0"/>
              <a:t>Inspires a shared vision</a:t>
            </a:r>
          </a:p>
          <a:p>
            <a:pPr lvl="1" algn="just"/>
            <a:r>
              <a:rPr lang="en-US" dirty="0" smtClean="0"/>
              <a:t>Team-building skills</a:t>
            </a:r>
          </a:p>
          <a:p>
            <a:pPr lvl="1" algn="just"/>
            <a:r>
              <a:rPr lang="en-US" dirty="0" smtClean="0"/>
              <a:t>Cool under pressure</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Software Project Management</a:t>
            </a:r>
            <a:endParaRPr lang="en-US" b="1" u="sng" dirty="0"/>
          </a:p>
        </p:txBody>
      </p:sp>
      <p:sp>
        <p:nvSpPr>
          <p:cNvPr id="3" name="Content Placeholder 2"/>
          <p:cNvSpPr>
            <a:spLocks noGrp="1"/>
          </p:cNvSpPr>
          <p:nvPr>
            <p:ph idx="1"/>
          </p:nvPr>
        </p:nvSpPr>
        <p:spPr/>
        <p:txBody>
          <a:bodyPr>
            <a:normAutofit/>
          </a:bodyPr>
          <a:lstStyle/>
          <a:p>
            <a:pPr algn="just"/>
            <a:r>
              <a:rPr lang="en-US" dirty="0" smtClean="0"/>
              <a:t>It is a sub-discipline of project management in which software projects are planned, implemented, monitored and controlled</a:t>
            </a: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2009</TotalTime>
  <Words>1955</Words>
  <Application>Microsoft Office PowerPoint</Application>
  <PresentationFormat>On-screen Show (4:3)</PresentationFormat>
  <Paragraphs>205</Paragraphs>
  <Slides>36</Slides>
  <Notes>7</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INTRODUCTION TO SOFTWARE PROJECT MANAGEMENT</vt:lpstr>
      <vt:lpstr> Contents </vt:lpstr>
      <vt:lpstr>Project</vt:lpstr>
      <vt:lpstr>Project</vt:lpstr>
      <vt:lpstr>Activity 1</vt:lpstr>
      <vt:lpstr>Management</vt:lpstr>
      <vt:lpstr>Project management</vt:lpstr>
      <vt:lpstr>Who is a Project Manager???</vt:lpstr>
      <vt:lpstr>Software Project Management</vt:lpstr>
      <vt:lpstr>Importance of SPM</vt:lpstr>
      <vt:lpstr>Software projects vs Other Projects</vt:lpstr>
      <vt:lpstr>Activities Covered by SPM</vt:lpstr>
      <vt:lpstr>Activities Covered by SPM</vt:lpstr>
      <vt:lpstr>Activities Covered by SPM</vt:lpstr>
      <vt:lpstr>Activities Covered by SPM</vt:lpstr>
      <vt:lpstr>Activity 2</vt:lpstr>
      <vt:lpstr>Activity 2</vt:lpstr>
      <vt:lpstr>Ways of Categorizing  Software Projects</vt:lpstr>
      <vt:lpstr>Activity 3</vt:lpstr>
      <vt:lpstr>Stakeholders</vt:lpstr>
      <vt:lpstr>The Business Case</vt:lpstr>
      <vt:lpstr>The Business Case</vt:lpstr>
      <vt:lpstr>Project Charter</vt:lpstr>
      <vt:lpstr>Project Charter</vt:lpstr>
      <vt:lpstr>Activity 4</vt:lpstr>
      <vt:lpstr>Project Management Life Cycle</vt:lpstr>
      <vt:lpstr>Project Management Life Cycle</vt:lpstr>
      <vt:lpstr>Project Management Life Cycle</vt:lpstr>
      <vt:lpstr>Project Management Life Cycle</vt:lpstr>
      <vt:lpstr>Project Management Life Cycle</vt:lpstr>
      <vt:lpstr>Project Management Life Cycle</vt:lpstr>
      <vt:lpstr>Project Management Life Cycle</vt:lpstr>
      <vt:lpstr>Traditional vs Modern Project Management Practices</vt:lpstr>
      <vt:lpstr>Traditional vs Modern Project Management Practices</vt:lpstr>
      <vt:lpstr>Traditional vs Modern Project Management Practices</vt:lpstr>
      <vt:lpstr>Readings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SOFTWARE PROJECT MANAGEMENT</dc:title>
  <dc:creator>ibrahim</dc:creator>
  <cp:lastModifiedBy>ok</cp:lastModifiedBy>
  <cp:revision>184</cp:revision>
  <dcterms:created xsi:type="dcterms:W3CDTF">2006-08-16T00:00:00Z</dcterms:created>
  <dcterms:modified xsi:type="dcterms:W3CDTF">2020-01-30T06:40:07Z</dcterms:modified>
</cp:coreProperties>
</file>