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278" r:id="rId2"/>
    <p:sldId id="287" r:id="rId3"/>
    <p:sldId id="294" r:id="rId4"/>
    <p:sldId id="293" r:id="rId5"/>
    <p:sldId id="288" r:id="rId6"/>
    <p:sldId id="297" r:id="rId7"/>
    <p:sldId id="298" r:id="rId8"/>
    <p:sldId id="290" r:id="rId9"/>
    <p:sldId id="292" r:id="rId10"/>
    <p:sldId id="291" r:id="rId11"/>
    <p:sldId id="295" r:id="rId12"/>
    <p:sldId id="296" r:id="rId1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FF"/>
    <a:srgbClr val="FFCC66"/>
    <a:srgbClr val="1672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71263" autoAdjust="0"/>
  </p:normalViewPr>
  <p:slideViewPr>
    <p:cSldViewPr>
      <p:cViewPr varScale="1">
        <p:scale>
          <a:sx n="62" d="100"/>
          <a:sy n="62" d="100"/>
        </p:scale>
        <p:origin x="1524" y="48"/>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11/18/2020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Team:</a:t>
            </a:r>
            <a:r>
              <a:rPr lang="en-US" baseline="0" dirty="0" smtClean="0"/>
              <a:t> Unity of purpose – coordination – Patience – Interaction – responsibility – Communication</a:t>
            </a:r>
          </a:p>
          <a:p>
            <a:endParaRPr lang="en-US" baseline="0" dirty="0" smtClean="0"/>
          </a:p>
          <a:p>
            <a:r>
              <a:rPr lang="en-US" baseline="0" dirty="0" smtClean="0"/>
              <a:t>Team goals: Team is responsible, With in team </a:t>
            </a:r>
            <a:r>
              <a:rPr lang="en-US" baseline="0" dirty="0" err="1" smtClean="0"/>
              <a:t>ind.</a:t>
            </a:r>
            <a:r>
              <a:rPr lang="en-US" baseline="0" dirty="0" smtClean="0"/>
              <a:t> Responsibility.</a:t>
            </a:r>
          </a:p>
          <a:p>
            <a:endParaRPr lang="en-US" baseline="0" dirty="0" smtClean="0"/>
          </a:p>
          <a:p>
            <a:r>
              <a:rPr lang="en-US" baseline="0" dirty="0" smtClean="0"/>
              <a:t>Make team: Team members – Technical skills, Individual, Confidence (Initiatives)</a:t>
            </a:r>
          </a:p>
          <a:p>
            <a:endParaRPr lang="en-US" baseline="0" dirty="0" smtClean="0"/>
          </a:p>
          <a:p>
            <a:r>
              <a:rPr lang="en-US" baseline="0" dirty="0" smtClean="0"/>
              <a:t>Team structure: People with technical skills (is this a surety team will perform)</a:t>
            </a:r>
          </a:p>
          <a:p>
            <a:endParaRPr lang="en-US" baseline="0" dirty="0" smtClean="0"/>
          </a:p>
          <a:p>
            <a:r>
              <a:rPr lang="en-US" baseline="0" dirty="0" smtClean="0"/>
              <a:t>Final year projects : Requirement capturing , documentation , design, coding ( Coding, Documentation, Presentation)</a:t>
            </a:r>
          </a:p>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F36C1C-7328-4E02-84E1-EBE3918034A5}" type="slidenum">
              <a:rPr lang="en-GB"/>
              <a:pPr/>
              <a:t>10</a:t>
            </a:fld>
            <a:endParaRPr lang="en-GB"/>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228600" indent="-228600">
              <a:buFontTx/>
              <a:buAutoNum type="arabicPeriod"/>
            </a:pPr>
            <a:r>
              <a:rPr lang="en-GB" b="1" dirty="0"/>
              <a:t>The members of the group get to know one another and try to set up some ground rules about </a:t>
            </a:r>
            <a:r>
              <a:rPr lang="en-GB" b="1" dirty="0" smtClean="0"/>
              <a:t>behaviour.</a:t>
            </a:r>
            <a:endParaRPr lang="en-GB" b="1" dirty="0"/>
          </a:p>
          <a:p>
            <a:pPr marL="228600" indent="-228600">
              <a:buFontTx/>
              <a:buAutoNum type="arabicPeriod"/>
            </a:pPr>
            <a:r>
              <a:rPr lang="en-GB" b="1" dirty="0"/>
              <a:t>Storming </a:t>
            </a:r>
            <a:r>
              <a:rPr lang="en-GB" b="1" dirty="0" smtClean="0"/>
              <a:t>– conflicts arise as various members of the group try to exert leadership and the group’s methods of working are </a:t>
            </a:r>
            <a:r>
              <a:rPr lang="en-GB" b="1" dirty="0"/>
              <a:t>established</a:t>
            </a:r>
          </a:p>
          <a:p>
            <a:pPr marL="228600" indent="-228600">
              <a:buFontTx/>
              <a:buAutoNum type="arabicPeriod"/>
            </a:pPr>
            <a:r>
              <a:rPr lang="en-GB" b="1" dirty="0"/>
              <a:t>Norming – conflicts are largely settled and a feeling of group identity </a:t>
            </a:r>
            <a:r>
              <a:rPr lang="en-GB" b="1" dirty="0" smtClean="0"/>
              <a:t>emerges</a:t>
            </a:r>
            <a:endParaRPr lang="en-GB" b="1" dirty="0"/>
          </a:p>
          <a:p>
            <a:pPr marL="228600" indent="-228600">
              <a:buFontTx/>
              <a:buAutoNum type="arabicPeriod"/>
            </a:pPr>
            <a:r>
              <a:rPr lang="en-GB" b="1" dirty="0"/>
              <a:t>Performing – the emphasis is now on the tasks at hand</a:t>
            </a:r>
          </a:p>
          <a:p>
            <a:pPr marL="228600" indent="-228600">
              <a:buFontTx/>
              <a:buAutoNum type="arabicPeriod"/>
            </a:pPr>
            <a:r>
              <a:rPr lang="en-GB" b="1" dirty="0"/>
              <a:t>Adjourning – the group </a:t>
            </a:r>
            <a:r>
              <a:rPr lang="en-GB" b="1" dirty="0" smtClean="0"/>
              <a:t>disbands </a:t>
            </a:r>
            <a:endParaRPr lang="en-GB" b="1" dirty="0"/>
          </a:p>
          <a:p>
            <a:pPr marL="228600" indent="-228600"/>
            <a:r>
              <a:rPr lang="en-GB" b="1" dirty="0"/>
              <a:t>One way of attempting to accelerate this process is through team-building exercises.</a:t>
            </a:r>
          </a:p>
          <a:p>
            <a:pPr marL="228600" indent="-228600"/>
            <a:r>
              <a:rPr lang="en-GB" b="1" dirty="0"/>
              <a:t>This is covered in Section 11.9 of the text book.</a:t>
            </a:r>
          </a:p>
        </p:txBody>
      </p:sp>
    </p:spTree>
    <p:extLst>
      <p:ext uri="{BB962C8B-B14F-4D97-AF65-F5344CB8AC3E}">
        <p14:creationId xmlns:p14="http://schemas.microsoft.com/office/powerpoint/2010/main" val="814460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Whether and to what extent an organization utilizes teams usually is dependent on factors such as the rate of change in their industry, the culture of the organization the predominant management style, employee educational levels, and where the company’s product or service is in the maturity cycle</a:t>
            </a:r>
            <a:r>
              <a:rPr lang="en-US" dirty="0" smtClean="0"/>
              <a:t>.</a:t>
            </a:r>
          </a:p>
        </p:txBody>
      </p:sp>
      <p:sp>
        <p:nvSpPr>
          <p:cNvPr id="4" name="Slide Number Placeholder 3"/>
          <p:cNvSpPr>
            <a:spLocks noGrp="1"/>
          </p:cNvSpPr>
          <p:nvPr>
            <p:ph type="sldNum" sz="quarter" idx="10"/>
          </p:nvPr>
        </p:nvSpPr>
        <p:spPr/>
        <p:txBody>
          <a:bodyPr/>
          <a:lstStyle/>
          <a:p>
            <a:fld id="{CA2D21D1-52E2-420B-B491-CFF6D7BB79FB}" type="slidenum">
              <a:rPr lang="en-US" smtClean="0"/>
              <a:pPr/>
              <a:t>11</a:t>
            </a:fld>
            <a:endParaRPr lang="en-US"/>
          </a:p>
        </p:txBody>
      </p:sp>
    </p:spTree>
    <p:extLst>
      <p:ext uri="{BB962C8B-B14F-4D97-AF65-F5344CB8AC3E}">
        <p14:creationId xmlns:p14="http://schemas.microsoft.com/office/powerpoint/2010/main" val="1596849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b="1" dirty="0" smtClean="0"/>
              <a:t>Training.  </a:t>
            </a:r>
            <a:r>
              <a:rPr lang="en-US" dirty="0" smtClean="0"/>
              <a:t>Unless an organization is extremely lucky, most employees who become involved in teams will not have all of the necessary skills. Such skills may include how to plan and effectively manage meetings, how to analyze processes and data, and how to make group decisions based on consensus. </a:t>
            </a:r>
          </a:p>
          <a:p>
            <a:pPr marL="0" marR="0" indent="0" algn="l" defTabSz="1218987" rtl="0" eaLnBrk="1" fontAlgn="auto" latinLnBrk="0" hangingPunct="1">
              <a:lnSpc>
                <a:spcPct val="100000"/>
              </a:lnSpc>
              <a:spcBef>
                <a:spcPts val="0"/>
              </a:spcBef>
              <a:spcAft>
                <a:spcPts val="0"/>
              </a:spcAft>
              <a:buClrTx/>
              <a:buSzTx/>
              <a:buFontTx/>
              <a:buNone/>
              <a:tabLst/>
              <a:defRPr/>
            </a:pPr>
            <a:r>
              <a:rPr lang="en-US" b="1" dirty="0" smtClean="0"/>
              <a:t>Management Sponsor:</a:t>
            </a:r>
            <a:r>
              <a:rPr lang="en-US" dirty="0" smtClean="0"/>
              <a:t> The  sponsor  also  is  ultimately responsible for effective implementation of the team’s recommendations.</a:t>
            </a:r>
          </a:p>
          <a:p>
            <a:pPr marL="0" marR="0" indent="0" algn="l" defTabSz="1218987" rtl="0" eaLnBrk="1" fontAlgn="auto" latinLnBrk="0" hangingPunct="1">
              <a:lnSpc>
                <a:spcPct val="100000"/>
              </a:lnSpc>
              <a:spcBef>
                <a:spcPts val="0"/>
              </a:spcBef>
              <a:spcAft>
                <a:spcPts val="0"/>
              </a:spcAft>
              <a:buClrTx/>
              <a:buSzTx/>
              <a:buFontTx/>
              <a:buNone/>
              <a:tabLst/>
              <a:defRPr/>
            </a:pPr>
            <a:r>
              <a:rPr lang="en-US" b="1" dirty="0" smtClean="0"/>
              <a:t>System</a:t>
            </a:r>
            <a:r>
              <a:rPr lang="en-US" b="1" baseline="0" dirty="0" smtClean="0"/>
              <a:t> Change:</a:t>
            </a:r>
            <a:r>
              <a:rPr lang="en-US" baseline="0" dirty="0" smtClean="0"/>
              <a:t> </a:t>
            </a:r>
            <a:r>
              <a:rPr lang="en-US" dirty="0" smtClean="0"/>
              <a:t>If the primary management style is autocratic and people are rewarded for competition versus cooperation, teams are unlikely to be an effective mechanism. Before beginning the team process, leadership must consider what other changes will be necessary to align the various parts of the organization. How team success will be recognized and rewarded is an especially vital component.</a:t>
            </a:r>
          </a:p>
          <a:p>
            <a:pPr marL="0" marR="0" indent="0" algn="l" defTabSz="1218987"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1218987" rtl="0" eaLnBrk="1" fontAlgn="auto" latinLnBrk="0" hangingPunct="1">
              <a:lnSpc>
                <a:spcPct val="100000"/>
              </a:lnSpc>
              <a:spcBef>
                <a:spcPts val="0"/>
              </a:spcBef>
              <a:spcAft>
                <a:spcPts val="0"/>
              </a:spcAft>
              <a:buClrTx/>
              <a:buSzTx/>
              <a:buFontTx/>
              <a:buNone/>
              <a:tabLst/>
              <a:defRPr/>
            </a:pPr>
            <a:r>
              <a:rPr lang="en-US" dirty="0" smtClean="0"/>
              <a:t>Objectives unrealistic</a:t>
            </a:r>
            <a:r>
              <a:rPr lang="en-US" smtClean="0"/>
              <a:t>:- Conflicts</a:t>
            </a:r>
            <a:endParaRPr lang="en-US" dirty="0" smtClean="0"/>
          </a:p>
          <a:p>
            <a:pPr marL="0" marR="0" indent="0" algn="l" defTabSz="1218987"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12</a:t>
            </a:fld>
            <a:endParaRPr lang="en-US"/>
          </a:p>
        </p:txBody>
      </p:sp>
    </p:spTree>
    <p:extLst>
      <p:ext uri="{BB962C8B-B14F-4D97-AF65-F5344CB8AC3E}">
        <p14:creationId xmlns:p14="http://schemas.microsoft.com/office/powerpoint/2010/main" val="1525638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1167343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Directive autocrat: makes decisions alone: close supervision of implementation</a:t>
            </a:r>
          </a:p>
          <a:p>
            <a:r>
              <a:rPr lang="en-GB" dirty="0" smtClean="0"/>
              <a:t>Permissive autocrat: makes decisions alone: subordinates have latitude in implementation</a:t>
            </a:r>
          </a:p>
          <a:p>
            <a:r>
              <a:rPr lang="en-GB" dirty="0" smtClean="0"/>
              <a:t>Directive democrat: makes decisions </a:t>
            </a:r>
            <a:r>
              <a:rPr lang="en-GB" dirty="0" err="1" smtClean="0"/>
              <a:t>participatively</a:t>
            </a:r>
            <a:r>
              <a:rPr lang="en-GB" dirty="0" smtClean="0"/>
              <a:t>: close supervision of implementation</a:t>
            </a:r>
          </a:p>
          <a:p>
            <a:r>
              <a:rPr lang="en-GB" dirty="0" smtClean="0"/>
              <a:t>Permissive democrat: makes decisions </a:t>
            </a:r>
            <a:r>
              <a:rPr lang="en-GB" dirty="0" err="1" smtClean="0"/>
              <a:t>participatively</a:t>
            </a:r>
            <a:r>
              <a:rPr lang="en-GB" dirty="0" smtClean="0"/>
              <a:t>: subordinates have latitude in implementation</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4</a:t>
            </a:fld>
            <a:endParaRPr lang="en-US"/>
          </a:p>
        </p:txBody>
      </p:sp>
    </p:spTree>
    <p:extLst>
      <p:ext uri="{BB962C8B-B14F-4D97-AF65-F5344CB8AC3E}">
        <p14:creationId xmlns:p14="http://schemas.microsoft.com/office/powerpoint/2010/main" val="3318277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Tandem mean “</a:t>
            </a:r>
            <a:r>
              <a:rPr lang="en-US" sz="1600" b="0" i="0" kern="1200" dirty="0" smtClean="0">
                <a:solidFill>
                  <a:schemeClr val="tx1"/>
                </a:solidFill>
                <a:effectLst/>
                <a:latin typeface="+mn-lt"/>
                <a:ea typeface="+mn-ea"/>
                <a:cs typeface="+mn-cs"/>
              </a:rPr>
              <a:t>working or occurring in conjunction with each other”.</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780924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dedicate ourselves to the following principles of quality management: </a:t>
            </a:r>
          </a:p>
          <a:p>
            <a:r>
              <a:rPr lang="en-US" dirty="0" smtClean="0"/>
              <a:t>“To establish an environment of mutual trust and understanding which provides for the education, safety, training, and empowerment of all “Company” people</a:t>
            </a:r>
            <a:r>
              <a:rPr lang="en-US" dirty="0" smtClean="0"/>
              <a:t>.”</a:t>
            </a:r>
          </a:p>
          <a:p>
            <a:endParaRPr lang="en-US" dirty="0" smtClean="0"/>
          </a:p>
          <a:p>
            <a:r>
              <a:rPr lang="en-US" dirty="0" smtClean="0"/>
              <a:t>Team charter: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3172739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7</a:t>
            </a:fld>
            <a:endParaRPr lang="en-US"/>
          </a:p>
        </p:txBody>
      </p:sp>
    </p:spTree>
    <p:extLst>
      <p:ext uri="{BB962C8B-B14F-4D97-AF65-F5344CB8AC3E}">
        <p14:creationId xmlns:p14="http://schemas.microsoft.com/office/powerpoint/2010/main" val="2602926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Quality means achieving </a:t>
            </a:r>
            <a:r>
              <a:rPr lang="en-US" dirty="0" smtClean="0"/>
              <a:t>excellence.</a:t>
            </a:r>
          </a:p>
          <a:p>
            <a:endParaRPr lang="en-US" dirty="0" smtClean="0"/>
          </a:p>
          <a:p>
            <a:r>
              <a:rPr lang="en-US" dirty="0" smtClean="0"/>
              <a:t>Skills set</a:t>
            </a:r>
          </a:p>
          <a:p>
            <a:endParaRPr lang="en-US"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8</a:t>
            </a:fld>
            <a:endParaRPr lang="en-US"/>
          </a:p>
        </p:txBody>
      </p:sp>
    </p:spTree>
    <p:extLst>
      <p:ext uri="{BB962C8B-B14F-4D97-AF65-F5344CB8AC3E}">
        <p14:creationId xmlns:p14="http://schemas.microsoft.com/office/powerpoint/2010/main" val="3438089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A3C366-F497-4AF3-AE44-587565BEB896}" type="slidenum">
              <a:rPr lang="en-GB"/>
              <a:pPr/>
              <a:t>9</a:t>
            </a:fld>
            <a:endParaRPr lang="en-GB"/>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GB" baseline="0" dirty="0" smtClean="0"/>
          </a:p>
        </p:txBody>
      </p:sp>
    </p:spTree>
    <p:extLst>
      <p:ext uri="{BB962C8B-B14F-4D97-AF65-F5344CB8AC3E}">
        <p14:creationId xmlns:p14="http://schemas.microsoft.com/office/powerpoint/2010/main" val="1610093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11/18/2020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23162" y="685800"/>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597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Teams </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5</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8820DEE-6992-41A3-8E15-C36A3C7B772D}" type="slidenum">
              <a:rPr lang="en-US"/>
              <a:pPr/>
              <a:t>10</a:t>
            </a:fld>
            <a:endParaRPr lang="en-US"/>
          </a:p>
        </p:txBody>
      </p:sp>
      <p:sp>
        <p:nvSpPr>
          <p:cNvPr id="25602" name="Rectangle 2"/>
          <p:cNvSpPr>
            <a:spLocks noGrp="1" noChangeArrowheads="1"/>
          </p:cNvSpPr>
          <p:nvPr>
            <p:ph type="title"/>
          </p:nvPr>
        </p:nvSpPr>
        <p:spPr>
          <a:xfrm>
            <a:off x="1293812" y="333375"/>
            <a:ext cx="7772400" cy="1143000"/>
          </a:xfrm>
        </p:spPr>
        <p:txBody>
          <a:bodyPr/>
          <a:lstStyle/>
          <a:p>
            <a:r>
              <a:rPr lang="en-GB" b="1" dirty="0"/>
              <a:t>Becoming a team</a:t>
            </a:r>
          </a:p>
        </p:txBody>
      </p:sp>
      <p:sp>
        <p:nvSpPr>
          <p:cNvPr id="25603" name="Rectangle 3"/>
          <p:cNvSpPr>
            <a:spLocks noGrp="1" noChangeArrowheads="1"/>
          </p:cNvSpPr>
          <p:nvPr>
            <p:ph type="body" idx="1"/>
          </p:nvPr>
        </p:nvSpPr>
        <p:spPr>
          <a:xfrm>
            <a:off x="1217612" y="1628775"/>
            <a:ext cx="9753599" cy="4114800"/>
          </a:xfrm>
        </p:spPr>
        <p:txBody>
          <a:bodyPr>
            <a:normAutofit lnSpcReduction="10000"/>
          </a:bodyPr>
          <a:lstStyle/>
          <a:p>
            <a:pPr marL="609600" indent="-609600" algn="just">
              <a:lnSpc>
                <a:spcPct val="90000"/>
              </a:lnSpc>
              <a:buNone/>
            </a:pPr>
            <a:r>
              <a:rPr lang="en-GB" dirty="0"/>
              <a:t>Five basic stages of development:</a:t>
            </a:r>
          </a:p>
          <a:p>
            <a:pPr marL="609600" indent="-609600" algn="just">
              <a:lnSpc>
                <a:spcPct val="90000"/>
              </a:lnSpc>
              <a:buFontTx/>
              <a:buAutoNum type="arabicPeriod"/>
            </a:pPr>
            <a:r>
              <a:rPr lang="en-GB" dirty="0"/>
              <a:t>Forming</a:t>
            </a:r>
          </a:p>
          <a:p>
            <a:pPr marL="609600" indent="-609600" algn="just">
              <a:lnSpc>
                <a:spcPct val="90000"/>
              </a:lnSpc>
              <a:buFontTx/>
              <a:buAutoNum type="arabicPeriod"/>
            </a:pPr>
            <a:r>
              <a:rPr lang="en-GB" dirty="0"/>
              <a:t>Storming</a:t>
            </a:r>
          </a:p>
          <a:p>
            <a:pPr marL="609600" indent="-609600" algn="just">
              <a:lnSpc>
                <a:spcPct val="90000"/>
              </a:lnSpc>
              <a:buFontTx/>
              <a:buAutoNum type="arabicPeriod"/>
            </a:pPr>
            <a:r>
              <a:rPr lang="en-GB" dirty="0"/>
              <a:t>Norming</a:t>
            </a:r>
          </a:p>
          <a:p>
            <a:pPr marL="609600" indent="-609600" algn="just">
              <a:lnSpc>
                <a:spcPct val="90000"/>
              </a:lnSpc>
              <a:buFontTx/>
              <a:buAutoNum type="arabicPeriod"/>
            </a:pPr>
            <a:r>
              <a:rPr lang="en-GB" dirty="0" smtClean="0"/>
              <a:t>Performing</a:t>
            </a:r>
            <a:endParaRPr lang="en-GB" dirty="0"/>
          </a:p>
          <a:p>
            <a:pPr marL="609600" indent="-609600" algn="just">
              <a:lnSpc>
                <a:spcPct val="90000"/>
              </a:lnSpc>
              <a:buFontTx/>
              <a:buAutoNum type="arabicPeriod"/>
            </a:pPr>
            <a:r>
              <a:rPr lang="en-GB" dirty="0"/>
              <a:t>Adjourning</a:t>
            </a:r>
          </a:p>
          <a:p>
            <a:pPr marL="609600" indent="-609600" algn="just">
              <a:lnSpc>
                <a:spcPct val="90000"/>
              </a:lnSpc>
              <a:buNone/>
            </a:pPr>
            <a:r>
              <a:rPr lang="en-GB" dirty="0"/>
              <a:t>Classification associated with </a:t>
            </a:r>
            <a:r>
              <a:rPr lang="en-GB" dirty="0" err="1"/>
              <a:t>Tuckman</a:t>
            </a:r>
            <a:r>
              <a:rPr lang="en-GB" dirty="0"/>
              <a:t> and Jensen</a:t>
            </a:r>
          </a:p>
        </p:txBody>
      </p:sp>
    </p:spTree>
    <p:extLst>
      <p:ext uri="{BB962C8B-B14F-4D97-AF65-F5344CB8AC3E}">
        <p14:creationId xmlns:p14="http://schemas.microsoft.com/office/powerpoint/2010/main" val="1779713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Teams</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sz="2000" b="1" dirty="0"/>
              <a:t>Process  improvement  </a:t>
            </a:r>
            <a:r>
              <a:rPr lang="en-US" sz="2000" b="1" dirty="0" smtClean="0"/>
              <a:t>team</a:t>
            </a:r>
            <a:r>
              <a:rPr lang="en-US" sz="2000" dirty="0" smtClean="0"/>
              <a:t>:  </a:t>
            </a:r>
            <a:r>
              <a:rPr lang="en-US" sz="2000" dirty="0"/>
              <a:t>These  are  temporary  teams  whose  missions are  to  develop  a  new  process  or  improve  an  existing  process.  These  teams  are often  cross-functional,  consisting  of  representatives  from  multiple  departments involved in the process under study. The management sponsor typically selects the  team  leader  and  will  negotiate  with  other  area  managers  to  identify  other team members appropriate for </a:t>
            </a:r>
            <a:r>
              <a:rPr lang="en-US" sz="2000" dirty="0" smtClean="0"/>
              <a:t>the project mission.</a:t>
            </a:r>
          </a:p>
          <a:p>
            <a:pPr marL="0" indent="0" algn="just">
              <a:buNone/>
            </a:pPr>
            <a:r>
              <a:rPr lang="en-US" sz="2000" b="1" dirty="0"/>
              <a:t>Work  </a:t>
            </a:r>
            <a:r>
              <a:rPr lang="en-US" sz="2000" b="1" dirty="0" smtClean="0"/>
              <a:t>group</a:t>
            </a:r>
            <a:r>
              <a:rPr lang="en-US" sz="2000" dirty="0" smtClean="0"/>
              <a:t>:  </a:t>
            </a:r>
            <a:r>
              <a:rPr lang="en-US" sz="2000" dirty="0"/>
              <a:t>These  teams  consist  of  the  personnel  who  work  in  a  </a:t>
            </a:r>
            <a:r>
              <a:rPr lang="en-US" sz="2000" dirty="0" smtClean="0"/>
              <a:t>particular  </a:t>
            </a:r>
            <a:r>
              <a:rPr lang="en-US" sz="2000" dirty="0"/>
              <a:t>department  or  process  area.  Their  mission  is  the  ongoing  monitoring  and improvement of process performance and they typically meet on a </a:t>
            </a:r>
            <a:r>
              <a:rPr lang="en-US" sz="2000" dirty="0" smtClean="0"/>
              <a:t>regular </a:t>
            </a:r>
            <a:r>
              <a:rPr lang="en-US" sz="2000" dirty="0"/>
              <a:t>basis (for example, weekly) to review indicators and identify any actions required. The </a:t>
            </a:r>
            <a:r>
              <a:rPr lang="en-US" sz="2000" dirty="0" smtClean="0"/>
              <a:t>work group leader usually is the individual with supervisory responsibility for the process area. </a:t>
            </a:r>
            <a:r>
              <a:rPr lang="en-US" sz="2000" dirty="0"/>
              <a:t>The team also may </a:t>
            </a:r>
            <a:r>
              <a:rPr lang="en-US" sz="2000" dirty="0" smtClean="0"/>
              <a:t>initiate a process improvement team, especially  </a:t>
            </a:r>
            <a:r>
              <a:rPr lang="en-US" sz="2000" dirty="0"/>
              <a:t>when  the  improvement  requires  interfacing  with  other  departments  who are suppliers or customers of the work group. Organizations committed to </a:t>
            </a:r>
            <a:r>
              <a:rPr lang="en-US" sz="2000" dirty="0" smtClean="0"/>
              <a:t>applying </a:t>
            </a:r>
            <a:r>
              <a:rPr lang="en-US" sz="2000" dirty="0"/>
              <a:t>work group–based improvement from top to bottom can use an interlocking team structure that includes all members of the organization</a:t>
            </a:r>
            <a:r>
              <a:rPr lang="en-US" sz="2000" dirty="0" smtClean="0"/>
              <a:t>.</a:t>
            </a:r>
          </a:p>
          <a:p>
            <a:pPr marL="0" indent="0" algn="just">
              <a:buNone/>
            </a:pPr>
            <a:r>
              <a:rPr lang="en-US" sz="2000" b="1" dirty="0"/>
              <a:t>Self-directed  work  team  (SDWT</a:t>
            </a:r>
            <a:r>
              <a:rPr lang="en-US" sz="2000" b="1" dirty="0" smtClean="0"/>
              <a:t>):  </a:t>
            </a:r>
            <a:r>
              <a:rPr lang="en-US" sz="2000" dirty="0"/>
              <a:t>A  self-directed  work  team  is  a  group  of </a:t>
            </a:r>
            <a:r>
              <a:rPr lang="en-US" sz="2000" dirty="0" smtClean="0"/>
              <a:t> individuals  </a:t>
            </a:r>
            <a:r>
              <a:rPr lang="en-US" sz="2000" dirty="0"/>
              <a:t>who  have  much  broader  and  deeper  day-to-day  responsibility  for management and improvement of their process area. SDWT members are highly trained in subjects such as quality, safety, maintenance, and scheduling, and in some  cases  also  carry  out  human  resource  functions.  These  teams  are  highly empowered to make their own decisions, although of course there are still limits, such as spending authority.</a:t>
            </a:r>
            <a:endParaRPr lang="en-US" sz="2000" dirty="0" smtClean="0"/>
          </a:p>
          <a:p>
            <a:pPr marL="0" indent="0" algn="just">
              <a:buNone/>
            </a:pPr>
            <a:endParaRPr lang="en-US" sz="2000" dirty="0"/>
          </a:p>
        </p:txBody>
      </p:sp>
    </p:spTree>
    <p:extLst>
      <p:ext uri="{BB962C8B-B14F-4D97-AF65-F5344CB8AC3E}">
        <p14:creationId xmlns:p14="http://schemas.microsoft.com/office/powerpoint/2010/main" val="3196029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Mechanism for Teams</a:t>
            </a:r>
            <a:endParaRPr lang="en-US" dirty="0"/>
          </a:p>
        </p:txBody>
      </p:sp>
      <p:sp>
        <p:nvSpPr>
          <p:cNvPr id="3" name="TextBox 2"/>
          <p:cNvSpPr txBox="1"/>
          <p:nvPr/>
        </p:nvSpPr>
        <p:spPr>
          <a:xfrm>
            <a:off x="379412" y="990600"/>
            <a:ext cx="10514171" cy="5816977"/>
          </a:xfrm>
          <a:prstGeom prst="rect">
            <a:avLst/>
          </a:prstGeom>
          <a:noFill/>
        </p:spPr>
        <p:txBody>
          <a:bodyPr wrap="square" rtlCol="0">
            <a:spAutoFit/>
          </a:bodyPr>
          <a:lstStyle/>
          <a:p>
            <a:pPr marL="342900" indent="-342900" algn="just">
              <a:lnSpc>
                <a:spcPct val="200000"/>
              </a:lnSpc>
              <a:buFont typeface="Arial" panose="020B0604020202020204" pitchFamily="34" charset="0"/>
              <a:buChar char="•"/>
            </a:pPr>
            <a:r>
              <a:rPr lang="en-US" b="1" dirty="0" smtClean="0"/>
              <a:t>Equipment</a:t>
            </a:r>
          </a:p>
          <a:p>
            <a:pPr marL="342900" indent="-342900" algn="just">
              <a:lnSpc>
                <a:spcPct val="150000"/>
              </a:lnSpc>
              <a:buFont typeface="Arial" panose="020B0604020202020204" pitchFamily="34" charset="0"/>
              <a:buChar char="•"/>
            </a:pPr>
            <a:r>
              <a:rPr lang="en-US" b="1" dirty="0" smtClean="0"/>
              <a:t>Training: </a:t>
            </a:r>
            <a:r>
              <a:rPr lang="en-US" dirty="0"/>
              <a:t>The organization must </a:t>
            </a:r>
            <a:r>
              <a:rPr lang="en-US" dirty="0" smtClean="0"/>
              <a:t>determine </a:t>
            </a:r>
            <a:r>
              <a:rPr lang="en-US" dirty="0"/>
              <a:t>the specific skills required and the current skill levels of employees, and provide opportunities to close the gap.</a:t>
            </a:r>
            <a:endParaRPr lang="en-US" b="1" dirty="0" smtClean="0"/>
          </a:p>
          <a:p>
            <a:pPr marL="342900" indent="-342900" algn="just">
              <a:lnSpc>
                <a:spcPct val="150000"/>
              </a:lnSpc>
              <a:buFont typeface="Arial" panose="020B0604020202020204" pitchFamily="34" charset="0"/>
              <a:buChar char="•"/>
            </a:pPr>
            <a:r>
              <a:rPr lang="en-US" b="1" dirty="0" smtClean="0"/>
              <a:t>Management Sponsor: </a:t>
            </a:r>
            <a:r>
              <a:rPr lang="en-US" dirty="0"/>
              <a:t>A Leadership role that includes  staying  in  contact  with the team leader to ensure sufficient progress and resolving any conflicting issues with other parts of the organization. </a:t>
            </a:r>
            <a:endParaRPr lang="en-US" b="1" dirty="0" smtClean="0"/>
          </a:p>
          <a:p>
            <a:pPr marL="342900" indent="-342900" algn="just">
              <a:lnSpc>
                <a:spcPct val="150000"/>
              </a:lnSpc>
              <a:buFont typeface="Arial" panose="020B0604020202020204" pitchFamily="34" charset="0"/>
              <a:buChar char="•"/>
            </a:pPr>
            <a:r>
              <a:rPr lang="en-US" b="1" dirty="0"/>
              <a:t>Systems Change: </a:t>
            </a:r>
            <a:r>
              <a:rPr lang="en-US" dirty="0"/>
              <a:t>Setting up a new team in an organization that is not </a:t>
            </a:r>
            <a:r>
              <a:rPr lang="en-US" dirty="0" smtClean="0"/>
              <a:t>adequately </a:t>
            </a:r>
            <a:r>
              <a:rPr lang="en-US" dirty="0"/>
              <a:t>designed for this way of working is a prescription for failure. An </a:t>
            </a:r>
            <a:r>
              <a:rPr lang="en-US" dirty="0" smtClean="0"/>
              <a:t>organization </a:t>
            </a:r>
            <a:r>
              <a:rPr lang="en-US" dirty="0"/>
              <a:t>is a system, meaning that if one part is changed, other parts will be affected. </a:t>
            </a:r>
          </a:p>
        </p:txBody>
      </p:sp>
    </p:spTree>
    <p:extLst>
      <p:ext uri="{BB962C8B-B14F-4D97-AF65-F5344CB8AC3E}">
        <p14:creationId xmlns:p14="http://schemas.microsoft.com/office/powerpoint/2010/main" val="214898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303212" y="2070080"/>
            <a:ext cx="4800600" cy="2862322"/>
          </a:xfrm>
          <a:prstGeom prst="rect">
            <a:avLst/>
          </a:prstGeom>
          <a:noFill/>
        </p:spPr>
        <p:txBody>
          <a:bodyPr wrap="square" rtlCol="0">
            <a:spAutoFit/>
          </a:bodyPr>
          <a:lstStyle/>
          <a:p>
            <a:pPr marL="952393" lvl="1" indent="-342900">
              <a:lnSpc>
                <a:spcPct val="250000"/>
              </a:lnSpc>
              <a:buFont typeface="Arial" panose="020B0604020202020204" pitchFamily="34" charset="0"/>
              <a:buChar char="•"/>
            </a:pPr>
            <a:r>
              <a:rPr lang="en-US" dirty="0" smtClean="0"/>
              <a:t>Team Skills</a:t>
            </a:r>
          </a:p>
          <a:p>
            <a:pPr marL="952393" lvl="1" indent="-342900">
              <a:lnSpc>
                <a:spcPct val="250000"/>
              </a:lnSpc>
              <a:buFont typeface="Arial" panose="020B0604020202020204" pitchFamily="34" charset="0"/>
              <a:buChar char="•"/>
            </a:pPr>
            <a:r>
              <a:rPr lang="en-US" dirty="0" smtClean="0"/>
              <a:t>Team Management</a:t>
            </a:r>
          </a:p>
          <a:p>
            <a:pPr marL="952393" lvl="1" indent="-342900">
              <a:lnSpc>
                <a:spcPct val="250000"/>
              </a:lnSpc>
              <a:buFont typeface="Arial" panose="020B0604020202020204" pitchFamily="34" charset="0"/>
              <a:buChar char="•"/>
            </a:pPr>
            <a:r>
              <a:rPr lang="en-US" dirty="0" smtClean="0"/>
              <a:t>Team Tools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3212" y="1143000"/>
            <a:ext cx="6638925" cy="4791075"/>
          </a:xfrm>
          <a:prstGeom prst="rect">
            <a:avLst/>
          </a:prstGeom>
        </p:spPr>
      </p:pic>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essentials</a:t>
            </a:r>
            <a:endParaRPr lang="en-US" dirty="0"/>
          </a:p>
        </p:txBody>
      </p:sp>
      <p:sp>
        <p:nvSpPr>
          <p:cNvPr id="3" name="Content Placeholder 2"/>
          <p:cNvSpPr>
            <a:spLocks noGrp="1"/>
          </p:cNvSpPr>
          <p:nvPr>
            <p:ph idx="1"/>
          </p:nvPr>
        </p:nvSpPr>
        <p:spPr/>
        <p:txBody>
          <a:bodyPr>
            <a:normAutofit/>
          </a:bodyPr>
          <a:lstStyle/>
          <a:p>
            <a:r>
              <a:rPr lang="en-US" sz="2000" dirty="0" smtClean="0"/>
              <a:t>When under severe schedule pressure software engineers will generally concentrate on those tasks they know how to do, even if others are more important.</a:t>
            </a:r>
          </a:p>
          <a:p>
            <a:r>
              <a:rPr lang="en-US" sz="2000" dirty="0" smtClean="0"/>
              <a:t>Thus, when engineers do not know how to develop firm requirements, produce a well structured and documented design, or establish an effective working team environment, they will generally concentrate on coding and testing.</a:t>
            </a:r>
          </a:p>
          <a:p>
            <a:r>
              <a:rPr lang="en-US" sz="2000" dirty="0" smtClean="0"/>
              <a:t>When given a clearly structured set of tasks and a defined process for handling them, engineers will generally follow the process. This assumes that they know how to follow a defined process. </a:t>
            </a:r>
          </a:p>
          <a:p>
            <a:r>
              <a:rPr lang="en-US" sz="2000" dirty="0" smtClean="0"/>
              <a:t>A fully functioning </a:t>
            </a:r>
            <a:r>
              <a:rPr lang="en-US" sz="2000" b="1" dirty="0" smtClean="0"/>
              <a:t>“gelled”</a:t>
            </a:r>
            <a:r>
              <a:rPr lang="en-US" sz="2000" dirty="0" smtClean="0"/>
              <a:t> team wont happen by accident.</a:t>
            </a:r>
          </a:p>
          <a:p>
            <a:r>
              <a:rPr lang="en-US" sz="2000" dirty="0" smtClean="0"/>
              <a:t>The team does need to identify and resolve team issues.</a:t>
            </a:r>
          </a:p>
          <a:p>
            <a:r>
              <a:rPr lang="en-US" sz="2000" dirty="0" smtClean="0"/>
              <a:t>The team needs to measure its performance.</a:t>
            </a:r>
          </a:p>
          <a:p>
            <a:r>
              <a:rPr lang="en-US" sz="2000" dirty="0" smtClean="0"/>
              <a:t>The team needs to decide what improvements to make and how to make them.</a:t>
            </a:r>
            <a:endParaRPr lang="en-US" sz="2000" dirty="0"/>
          </a:p>
        </p:txBody>
      </p:sp>
    </p:spTree>
    <p:extLst>
      <p:ext uri="{BB962C8B-B14F-4D97-AF65-F5344CB8AC3E}">
        <p14:creationId xmlns:p14="http://schemas.microsoft.com/office/powerpoint/2010/main" val="182673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Leadership Styles</a:t>
            </a:r>
            <a:endParaRPr lang="en-US" b="1" dirty="0"/>
          </a:p>
        </p:txBody>
      </p:sp>
      <p:sp>
        <p:nvSpPr>
          <p:cNvPr id="3" name="Rectangle 8"/>
          <p:cNvSpPr>
            <a:spLocks noChangeArrowheads="1"/>
          </p:cNvSpPr>
          <p:nvPr/>
        </p:nvSpPr>
        <p:spPr bwMode="auto">
          <a:xfrm>
            <a:off x="3427412" y="2717800"/>
            <a:ext cx="5334000" cy="3124200"/>
          </a:xfrm>
          <a:prstGeom prst="rect">
            <a:avLst/>
          </a:prstGeom>
          <a:solidFill>
            <a:srgbClr val="99CCFF"/>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Line 9"/>
          <p:cNvSpPr>
            <a:spLocks noChangeShapeType="1"/>
          </p:cNvSpPr>
          <p:nvPr/>
        </p:nvSpPr>
        <p:spPr bwMode="auto">
          <a:xfrm>
            <a:off x="6094412" y="2717800"/>
            <a:ext cx="0" cy="31242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Line 10"/>
          <p:cNvSpPr>
            <a:spLocks noChangeShapeType="1"/>
          </p:cNvSpPr>
          <p:nvPr/>
        </p:nvSpPr>
        <p:spPr bwMode="auto">
          <a:xfrm>
            <a:off x="3427412" y="4241800"/>
            <a:ext cx="533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11"/>
          <p:cNvSpPr txBox="1">
            <a:spLocks noChangeArrowheads="1"/>
          </p:cNvSpPr>
          <p:nvPr/>
        </p:nvSpPr>
        <p:spPr bwMode="auto">
          <a:xfrm>
            <a:off x="4494212" y="1524000"/>
            <a:ext cx="26164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800" b="1"/>
              <a:t>decision-making</a:t>
            </a:r>
            <a:endParaRPr lang="en-US" sz="2000" b="1">
              <a:latin typeface="Times New Roman" panose="02020603050405020304" pitchFamily="18" charset="0"/>
            </a:endParaRPr>
          </a:p>
        </p:txBody>
      </p:sp>
      <p:sp>
        <p:nvSpPr>
          <p:cNvPr id="7" name="Text Box 12"/>
          <p:cNvSpPr txBox="1">
            <a:spLocks noChangeArrowheads="1"/>
          </p:cNvSpPr>
          <p:nvPr/>
        </p:nvSpPr>
        <p:spPr bwMode="auto">
          <a:xfrm>
            <a:off x="3563937" y="2224088"/>
            <a:ext cx="12588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dirty="0"/>
              <a:t>autocrat</a:t>
            </a:r>
          </a:p>
        </p:txBody>
      </p:sp>
      <p:sp>
        <p:nvSpPr>
          <p:cNvPr id="8" name="Text Box 13"/>
          <p:cNvSpPr txBox="1">
            <a:spLocks noChangeArrowheads="1"/>
          </p:cNvSpPr>
          <p:nvPr/>
        </p:nvSpPr>
        <p:spPr bwMode="auto">
          <a:xfrm>
            <a:off x="6627812" y="2260600"/>
            <a:ext cx="14077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a:t>democrat</a:t>
            </a:r>
          </a:p>
        </p:txBody>
      </p:sp>
      <p:sp>
        <p:nvSpPr>
          <p:cNvPr id="9" name="Text Box 14"/>
          <p:cNvSpPr txBox="1">
            <a:spLocks noChangeArrowheads="1"/>
          </p:cNvSpPr>
          <p:nvPr/>
        </p:nvSpPr>
        <p:spPr bwMode="auto">
          <a:xfrm rot="16200000">
            <a:off x="325936" y="3779194"/>
            <a:ext cx="22405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a:t>implementation</a:t>
            </a:r>
          </a:p>
        </p:txBody>
      </p:sp>
      <p:sp>
        <p:nvSpPr>
          <p:cNvPr id="10" name="Text Box 15"/>
          <p:cNvSpPr txBox="1">
            <a:spLocks noChangeArrowheads="1"/>
          </p:cNvSpPr>
          <p:nvPr/>
        </p:nvSpPr>
        <p:spPr bwMode="auto">
          <a:xfrm>
            <a:off x="1674812" y="3175000"/>
            <a:ext cx="12956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dirty="0"/>
              <a:t>directive</a:t>
            </a:r>
            <a:endParaRPr lang="en-US" sz="2400" dirty="0"/>
          </a:p>
        </p:txBody>
      </p:sp>
      <p:sp>
        <p:nvSpPr>
          <p:cNvPr id="11" name="Text Box 16"/>
          <p:cNvSpPr txBox="1">
            <a:spLocks noChangeArrowheads="1"/>
          </p:cNvSpPr>
          <p:nvPr/>
        </p:nvSpPr>
        <p:spPr bwMode="auto">
          <a:xfrm>
            <a:off x="1668462" y="4729163"/>
            <a:ext cx="177920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dirty="0" smtClean="0"/>
              <a:t>Permissive /</a:t>
            </a:r>
          </a:p>
          <a:p>
            <a:pPr eaLnBrk="0" hangingPunct="0"/>
            <a:r>
              <a:rPr lang="en-US" b="1" dirty="0"/>
              <a:t>Laissez-Faire</a:t>
            </a:r>
            <a:endParaRPr lang="en-US" sz="2400" dirty="0"/>
          </a:p>
        </p:txBody>
      </p:sp>
    </p:spTree>
    <p:extLst>
      <p:ext uri="{BB962C8B-B14F-4D97-AF65-F5344CB8AC3E}">
        <p14:creationId xmlns:p14="http://schemas.microsoft.com/office/powerpoint/2010/main" val="1636236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building and organizing teams</a:t>
            </a:r>
            <a:endParaRPr lang="en-US" dirty="0"/>
          </a:p>
        </p:txBody>
      </p:sp>
      <p:sp>
        <p:nvSpPr>
          <p:cNvPr id="4" name="TextBox 3"/>
          <p:cNvSpPr txBox="1"/>
          <p:nvPr/>
        </p:nvSpPr>
        <p:spPr>
          <a:xfrm>
            <a:off x="531812" y="1689080"/>
            <a:ext cx="10668000" cy="341632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b="1" dirty="0"/>
              <a:t>Since  around  1980,  quality  concepts  and  team  concepts  have  moved  in  tandem through the economy</a:t>
            </a:r>
            <a:r>
              <a:rPr lang="en-US" b="1" dirty="0" smtClean="0"/>
              <a:t>.</a:t>
            </a:r>
          </a:p>
          <a:p>
            <a:pPr marL="342900" indent="-342900" algn="just">
              <a:lnSpc>
                <a:spcPct val="150000"/>
              </a:lnSpc>
              <a:buFont typeface="Arial" panose="020B0604020202020204" pitchFamily="34" charset="0"/>
              <a:buChar char="•"/>
            </a:pPr>
            <a:r>
              <a:rPr lang="en-US" b="1" dirty="0" smtClean="0"/>
              <a:t>Teamwork </a:t>
            </a:r>
            <a:r>
              <a:rPr lang="en-US" b="1" dirty="0"/>
              <a:t>is now vital in government, space exploration, healthcare, education, and most profit-oriented businesses. </a:t>
            </a:r>
            <a:endParaRPr lang="en-US" b="1" dirty="0" smtClean="0"/>
          </a:p>
          <a:p>
            <a:pPr marL="342900" indent="-342900" algn="just">
              <a:lnSpc>
                <a:spcPct val="150000"/>
              </a:lnSpc>
              <a:buFont typeface="Arial" panose="020B0604020202020204" pitchFamily="34" charset="0"/>
              <a:buChar char="•"/>
            </a:pPr>
            <a:r>
              <a:rPr lang="en-US" b="1" dirty="0" smtClean="0"/>
              <a:t>The </a:t>
            </a:r>
            <a:r>
              <a:rPr lang="en-US" b="1" dirty="0"/>
              <a:t>autocratic leader of one or two generations ago would be utterly </a:t>
            </a:r>
            <a:r>
              <a:rPr lang="en-US" b="1" dirty="0" smtClean="0"/>
              <a:t>perplexed (stunned) </a:t>
            </a:r>
            <a:r>
              <a:rPr lang="en-US" b="1" dirty="0"/>
              <a:t>by how much control has now shifted to the team level.</a:t>
            </a:r>
          </a:p>
        </p:txBody>
      </p:sp>
    </p:spTree>
    <p:extLst>
      <p:ext uri="{BB962C8B-B14F-4D97-AF65-F5344CB8AC3E}">
        <p14:creationId xmlns:p14="http://schemas.microsoft.com/office/powerpoint/2010/main" val="1244511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Qualities of a Team members</a:t>
            </a:r>
            <a:endParaRPr lang="en-US" dirty="0"/>
          </a:p>
        </p:txBody>
      </p:sp>
      <p:sp>
        <p:nvSpPr>
          <p:cNvPr id="3" name="TextBox 2"/>
          <p:cNvSpPr txBox="1"/>
          <p:nvPr/>
        </p:nvSpPr>
        <p:spPr>
          <a:xfrm>
            <a:off x="74612" y="838200"/>
            <a:ext cx="12038013" cy="6001643"/>
          </a:xfrm>
          <a:prstGeom prst="rect">
            <a:avLst/>
          </a:prstGeom>
          <a:noFill/>
        </p:spPr>
        <p:txBody>
          <a:bodyPr wrap="square" rtlCol="0">
            <a:spAutoFit/>
          </a:bodyPr>
          <a:lstStyle/>
          <a:p>
            <a:pPr algn="just"/>
            <a:r>
              <a:rPr lang="en-US" dirty="0"/>
              <a:t>Just as effective teams have certain key characteristics, so do also effective team members. An effective team member is committed to the team’s goals and understands his/her role and the role of the other team members in the achievement of those goals. They are effective communicators who keep an open mind while supporting their position and actively seeking the input of others. Characteristics of an effective team member include: </a:t>
            </a:r>
            <a:endParaRPr lang="en-US" dirty="0" smtClean="0"/>
          </a:p>
          <a:p>
            <a:pPr algn="just"/>
            <a:endParaRPr lang="en-US" dirty="0" smtClean="0"/>
          </a:p>
          <a:p>
            <a:pPr algn="just"/>
            <a:r>
              <a:rPr lang="en-US" dirty="0" smtClean="0"/>
              <a:t>• </a:t>
            </a:r>
            <a:r>
              <a:rPr lang="en-US" dirty="0"/>
              <a:t>Openness to feedback • Acceptance of responsibility for members’ behaviors • Provides feedback to other team members • Takes initiative • Concerned about winning • Willingness to let others win occasionally • Willingness to confront and stand up on important issues • Attacks problems, not people • Being a good listener • Willingness to change • Willingness to lead when necessary • Eagerness to learn new things </a:t>
            </a:r>
            <a:endParaRPr lang="en-US" dirty="0" smtClean="0"/>
          </a:p>
          <a:p>
            <a:pPr algn="just"/>
            <a:endParaRPr lang="en-US" dirty="0"/>
          </a:p>
          <a:p>
            <a:pPr algn="just"/>
            <a:r>
              <a:rPr lang="en-US" dirty="0" smtClean="0"/>
              <a:t>These </a:t>
            </a:r>
            <a:r>
              <a:rPr lang="en-US" dirty="0"/>
              <a:t>characteristics can be used to identify potential team members as well as guide and reinforce behaviors of existing team members (see Sample Mission </a:t>
            </a:r>
            <a:r>
              <a:rPr lang="en-US" dirty="0" smtClean="0"/>
              <a:t>Statement in notes). </a:t>
            </a:r>
            <a:r>
              <a:rPr lang="en-US" dirty="0"/>
              <a:t>Team members should strive to embody these qualities, but management must set the example by first exhibiting these qualities itself.</a:t>
            </a:r>
          </a:p>
        </p:txBody>
      </p:sp>
    </p:spTree>
    <p:extLst>
      <p:ext uri="{BB962C8B-B14F-4D97-AF65-F5344CB8AC3E}">
        <p14:creationId xmlns:p14="http://schemas.microsoft.com/office/powerpoint/2010/main" val="149687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effective team</a:t>
            </a:r>
            <a:endParaRPr lang="en-US" dirty="0"/>
          </a:p>
        </p:txBody>
      </p:sp>
      <p:sp>
        <p:nvSpPr>
          <p:cNvPr id="3" name="TextBox 2"/>
          <p:cNvSpPr txBox="1"/>
          <p:nvPr/>
        </p:nvSpPr>
        <p:spPr>
          <a:xfrm>
            <a:off x="608012" y="1524000"/>
            <a:ext cx="11125200" cy="391305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dirty="0" smtClean="0"/>
              <a:t>Shared vision </a:t>
            </a:r>
          </a:p>
          <a:p>
            <a:pPr marL="342900" indent="-342900">
              <a:lnSpc>
                <a:spcPct val="150000"/>
              </a:lnSpc>
              <a:buFont typeface="Arial" panose="020B0604020202020204" pitchFamily="34" charset="0"/>
              <a:buChar char="•"/>
            </a:pPr>
            <a:r>
              <a:rPr lang="en-US" dirty="0" smtClean="0"/>
              <a:t>Clear role and expectations</a:t>
            </a:r>
          </a:p>
          <a:p>
            <a:pPr marL="342900" indent="-342900">
              <a:lnSpc>
                <a:spcPct val="150000"/>
              </a:lnSpc>
              <a:buFont typeface="Arial" panose="020B0604020202020204" pitchFamily="34" charset="0"/>
              <a:buChar char="•"/>
            </a:pPr>
            <a:r>
              <a:rPr lang="en-US" dirty="0" smtClean="0"/>
              <a:t>Cooperation</a:t>
            </a:r>
          </a:p>
          <a:p>
            <a:pPr marL="342900" indent="-342900">
              <a:lnSpc>
                <a:spcPct val="150000"/>
              </a:lnSpc>
              <a:buFont typeface="Arial" panose="020B0604020202020204" pitchFamily="34" charset="0"/>
              <a:buChar char="•"/>
            </a:pPr>
            <a:r>
              <a:rPr lang="en-US" dirty="0" smtClean="0"/>
              <a:t>Support</a:t>
            </a:r>
          </a:p>
          <a:p>
            <a:pPr marL="342900" indent="-342900">
              <a:lnSpc>
                <a:spcPct val="150000"/>
              </a:lnSpc>
              <a:buFont typeface="Arial" panose="020B0604020202020204" pitchFamily="34" charset="0"/>
              <a:buChar char="•"/>
            </a:pPr>
            <a:r>
              <a:rPr lang="en-US" dirty="0" smtClean="0"/>
              <a:t>Communication</a:t>
            </a:r>
          </a:p>
          <a:p>
            <a:pPr marL="342900" indent="-342900">
              <a:lnSpc>
                <a:spcPct val="150000"/>
              </a:lnSpc>
              <a:buFont typeface="Arial" panose="020B0604020202020204" pitchFamily="34" charset="0"/>
              <a:buChar char="•"/>
            </a:pPr>
            <a:r>
              <a:rPr lang="en-US" dirty="0" smtClean="0"/>
              <a:t>Trust</a:t>
            </a:r>
          </a:p>
          <a:p>
            <a:pPr marL="342900" indent="-342900">
              <a:lnSpc>
                <a:spcPct val="150000"/>
              </a:lnSpc>
              <a:buFont typeface="Arial" panose="020B0604020202020204" pitchFamily="34" charset="0"/>
              <a:buChar char="•"/>
            </a:pPr>
            <a:r>
              <a:rPr lang="en-US" dirty="0" smtClean="0"/>
              <a:t>Problem solving</a:t>
            </a:r>
            <a:endParaRPr lang="en-US" dirty="0"/>
          </a:p>
        </p:txBody>
      </p:sp>
    </p:spTree>
    <p:extLst>
      <p:ext uri="{BB962C8B-B14F-4D97-AF65-F5344CB8AC3E}">
        <p14:creationId xmlns:p14="http://schemas.microsoft.com/office/powerpoint/2010/main" val="1371270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teams</a:t>
            </a:r>
            <a:endParaRPr lang="en-US" dirty="0"/>
          </a:p>
        </p:txBody>
      </p:sp>
      <p:sp>
        <p:nvSpPr>
          <p:cNvPr id="8" name="TextBox 7"/>
          <p:cNvSpPr txBox="1"/>
          <p:nvPr/>
        </p:nvSpPr>
        <p:spPr>
          <a:xfrm>
            <a:off x="760412" y="1295400"/>
            <a:ext cx="9982200" cy="5078313"/>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dirty="0"/>
              <a:t>The drive for excellence includes better deployment of people at all levels</a:t>
            </a:r>
            <a:r>
              <a:rPr lang="en-US" dirty="0" smtClean="0"/>
              <a:t>.</a:t>
            </a:r>
          </a:p>
          <a:p>
            <a:pPr marL="342900" indent="-342900" algn="just">
              <a:lnSpc>
                <a:spcPct val="150000"/>
              </a:lnSpc>
              <a:buFont typeface="Arial" panose="020B0604020202020204" pitchFamily="34" charset="0"/>
              <a:buChar char="•"/>
            </a:pPr>
            <a:r>
              <a:rPr lang="en-US" dirty="0" smtClean="0"/>
              <a:t>Workers </a:t>
            </a:r>
            <a:r>
              <a:rPr lang="en-US" dirty="0"/>
              <a:t>at all levels now expect to have some say in designing and implementing change, and only through change can quality improve</a:t>
            </a:r>
            <a:r>
              <a:rPr lang="en-US" dirty="0" smtClean="0"/>
              <a:t>.</a:t>
            </a:r>
          </a:p>
          <a:p>
            <a:pPr marL="342900" indent="-342900" algn="just">
              <a:lnSpc>
                <a:spcPct val="150000"/>
              </a:lnSpc>
              <a:buFont typeface="Arial" panose="020B0604020202020204" pitchFamily="34" charset="0"/>
              <a:buChar char="•"/>
            </a:pPr>
            <a:r>
              <a:rPr lang="en-US" dirty="0" smtClean="0"/>
              <a:t>Managing </a:t>
            </a:r>
            <a:r>
              <a:rPr lang="en-US" dirty="0"/>
              <a:t>an organization through teams has become recognized as a core component of business</a:t>
            </a:r>
            <a:r>
              <a:rPr lang="en-US" dirty="0" smtClean="0"/>
              <a:t>.</a:t>
            </a:r>
          </a:p>
          <a:p>
            <a:pPr marL="342900" indent="-342900" algn="just">
              <a:lnSpc>
                <a:spcPct val="150000"/>
              </a:lnSpc>
              <a:buFont typeface="Arial" panose="020B0604020202020204" pitchFamily="34" charset="0"/>
              <a:buChar char="•"/>
            </a:pPr>
            <a:r>
              <a:rPr lang="en-US" dirty="0"/>
              <a:t>There are many types and purposes of teams, each requiring different </a:t>
            </a:r>
            <a:r>
              <a:rPr lang="en-US" dirty="0" smtClean="0"/>
              <a:t>structures</a:t>
            </a:r>
            <a:r>
              <a:rPr lang="en-US" dirty="0"/>
              <a:t>, skills, resources, and support. Leaders of an organization must therefore be clear about what they are trying to accomplish and ensure that the appropriate team processes are utilized for their situation.</a:t>
            </a:r>
          </a:p>
        </p:txBody>
      </p:sp>
    </p:spTree>
    <p:extLst>
      <p:ext uri="{BB962C8B-B14F-4D97-AF65-F5344CB8AC3E}">
        <p14:creationId xmlns:p14="http://schemas.microsoft.com/office/powerpoint/2010/main" val="1272049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888B3EA-CE0D-4360-980C-1C453AAA25A6}" type="slidenum">
              <a:rPr lang="en-US"/>
              <a:pPr/>
              <a:t>9</a:t>
            </a:fld>
            <a:endParaRPr lang="en-US"/>
          </a:p>
        </p:txBody>
      </p:sp>
      <p:sp>
        <p:nvSpPr>
          <p:cNvPr id="27650" name="Rectangle 2"/>
          <p:cNvSpPr>
            <a:spLocks noGrp="1" noChangeArrowheads="1"/>
          </p:cNvSpPr>
          <p:nvPr>
            <p:ph type="title"/>
          </p:nvPr>
        </p:nvSpPr>
        <p:spPr>
          <a:xfrm>
            <a:off x="2278062" y="260350"/>
            <a:ext cx="7772400" cy="1143000"/>
          </a:xfrm>
        </p:spPr>
        <p:txBody>
          <a:bodyPr/>
          <a:lstStyle/>
          <a:p>
            <a:r>
              <a:rPr lang="en-GB" b="1"/>
              <a:t>Balanced teams</a:t>
            </a:r>
          </a:p>
        </p:txBody>
      </p:sp>
      <p:sp>
        <p:nvSpPr>
          <p:cNvPr id="27651" name="Rectangle 3"/>
          <p:cNvSpPr>
            <a:spLocks noGrp="1" noChangeArrowheads="1"/>
          </p:cNvSpPr>
          <p:nvPr>
            <p:ph type="body" idx="1"/>
          </p:nvPr>
        </p:nvSpPr>
        <p:spPr>
          <a:xfrm>
            <a:off x="760412" y="1557338"/>
            <a:ext cx="9218613" cy="4114800"/>
          </a:xfrm>
        </p:spPr>
        <p:txBody>
          <a:bodyPr>
            <a:normAutofit/>
          </a:bodyPr>
          <a:lstStyle/>
          <a:p>
            <a:pPr algn="just">
              <a:lnSpc>
                <a:spcPct val="90000"/>
              </a:lnSpc>
            </a:pPr>
            <a:r>
              <a:rPr lang="en-GB" dirty="0"/>
              <a:t>Meredith Belbin studied the performance of top executives carrying out group work at the Hendon Management Centre</a:t>
            </a:r>
          </a:p>
          <a:p>
            <a:pPr algn="just">
              <a:lnSpc>
                <a:spcPct val="90000"/>
              </a:lnSpc>
            </a:pPr>
            <a:r>
              <a:rPr lang="en-GB" dirty="0"/>
              <a:t>Tried putting the ‘best’ people together in ‘Apollo’ teams – almost invariably did badly</a:t>
            </a:r>
          </a:p>
          <a:p>
            <a:pPr algn="just">
              <a:lnSpc>
                <a:spcPct val="90000"/>
              </a:lnSpc>
            </a:pPr>
            <a:r>
              <a:rPr lang="en-GB" dirty="0"/>
              <a:t>Identified the need for a balance of skills and management roles in a successful team</a:t>
            </a:r>
          </a:p>
        </p:txBody>
      </p:sp>
    </p:spTree>
    <p:extLst>
      <p:ext uri="{BB962C8B-B14F-4D97-AF65-F5344CB8AC3E}">
        <p14:creationId xmlns:p14="http://schemas.microsoft.com/office/powerpoint/2010/main" val="2812041385"/>
      </p:ext>
    </p:extLst>
  </p:cSld>
  <p:clrMapOvr>
    <a:masterClrMapping/>
  </p:clrMapOvr>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1514</Words>
  <Application>Microsoft Office PowerPoint</Application>
  <PresentationFormat>Custom</PresentationFormat>
  <Paragraphs>116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Times New Roman</vt:lpstr>
      <vt:lpstr>Office Theme</vt:lpstr>
      <vt:lpstr>PowerPoint Presentation</vt:lpstr>
      <vt:lpstr>Objectives</vt:lpstr>
      <vt:lpstr>Team essentials</vt:lpstr>
      <vt:lpstr>Leadership Styles</vt:lpstr>
      <vt:lpstr>Developing, building and organizing teams</vt:lpstr>
      <vt:lpstr>Qualities of a Team members</vt:lpstr>
      <vt:lpstr>Characteristics of effective team</vt:lpstr>
      <vt:lpstr>Need for teams</vt:lpstr>
      <vt:lpstr>Balanced teams</vt:lpstr>
      <vt:lpstr>Becoming a team</vt:lpstr>
      <vt:lpstr>Types of Teams</vt:lpstr>
      <vt:lpstr>Support Mechanism for Teams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2020-11-18T10:40:36Z</dcterms:modified>
</cp:coreProperties>
</file>