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4425" r:id="rId1"/>
  </p:sldMasterIdLst>
  <p:notesMasterIdLst>
    <p:notesMasterId r:id="rId65"/>
  </p:notesMasterIdLst>
  <p:sldIdLst>
    <p:sldId id="394" r:id="rId2"/>
    <p:sldId id="281" r:id="rId3"/>
    <p:sldId id="282" r:id="rId4"/>
    <p:sldId id="283" r:id="rId5"/>
    <p:sldId id="268" r:id="rId6"/>
    <p:sldId id="284" r:id="rId7"/>
    <p:sldId id="285" r:id="rId8"/>
    <p:sldId id="286" r:id="rId9"/>
    <p:sldId id="287" r:id="rId10"/>
    <p:sldId id="288" r:id="rId11"/>
    <p:sldId id="289" r:id="rId12"/>
    <p:sldId id="290" r:id="rId13"/>
    <p:sldId id="375" r:id="rId14"/>
    <p:sldId id="295" r:id="rId15"/>
    <p:sldId id="296" r:id="rId16"/>
    <p:sldId id="374" r:id="rId17"/>
    <p:sldId id="298" r:id="rId18"/>
    <p:sldId id="299" r:id="rId19"/>
    <p:sldId id="256" r:id="rId20"/>
    <p:sldId id="257" r:id="rId21"/>
    <p:sldId id="258" r:id="rId22"/>
    <p:sldId id="259" r:id="rId23"/>
    <p:sldId id="261" r:id="rId24"/>
    <p:sldId id="262" r:id="rId25"/>
    <p:sldId id="263" r:id="rId26"/>
    <p:sldId id="264" r:id="rId27"/>
    <p:sldId id="265" r:id="rId28"/>
    <p:sldId id="266" r:id="rId29"/>
    <p:sldId id="267" r:id="rId30"/>
    <p:sldId id="269" r:id="rId31"/>
    <p:sldId id="270" r:id="rId32"/>
    <p:sldId id="271" r:id="rId33"/>
    <p:sldId id="272" r:id="rId34"/>
    <p:sldId id="273" r:id="rId35"/>
    <p:sldId id="274" r:id="rId36"/>
    <p:sldId id="275" r:id="rId37"/>
    <p:sldId id="276" r:id="rId38"/>
    <p:sldId id="277" r:id="rId39"/>
    <p:sldId id="278" r:id="rId40"/>
    <p:sldId id="279" r:id="rId41"/>
    <p:sldId id="280" r:id="rId42"/>
    <p:sldId id="373" r:id="rId43"/>
    <p:sldId id="372" r:id="rId44"/>
    <p:sldId id="376" r:id="rId45"/>
    <p:sldId id="390" r:id="rId46"/>
    <p:sldId id="300" r:id="rId47"/>
    <p:sldId id="391" r:id="rId48"/>
    <p:sldId id="392" r:id="rId49"/>
    <p:sldId id="378" r:id="rId50"/>
    <p:sldId id="312" r:id="rId51"/>
    <p:sldId id="317" r:id="rId52"/>
    <p:sldId id="315" r:id="rId53"/>
    <p:sldId id="316" r:id="rId54"/>
    <p:sldId id="380" r:id="rId55"/>
    <p:sldId id="381" r:id="rId56"/>
    <p:sldId id="307" r:id="rId57"/>
    <p:sldId id="323" r:id="rId58"/>
    <p:sldId id="324" r:id="rId59"/>
    <p:sldId id="297" r:id="rId60"/>
    <p:sldId id="388" r:id="rId61"/>
    <p:sldId id="370" r:id="rId62"/>
    <p:sldId id="371" r:id="rId63"/>
    <p:sldId id="393" r:id="rId64"/>
  </p:sldIdLst>
  <p:sldSz cx="12192000" cy="6858000"/>
  <p:notesSz cx="12192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0959" autoAdjust="0"/>
  </p:normalViewPr>
  <p:slideViewPr>
    <p:cSldViewPr>
      <p:cViewPr varScale="1">
        <p:scale>
          <a:sx n="66" d="100"/>
          <a:sy n="66" d="100"/>
        </p:scale>
        <p:origin x="-876" y="-108"/>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AC7D48A5-13BE-4A4F-81B5-718A9263B75F}" type="datetimeFigureOut">
              <a:rPr lang="x-none" smtClean="0"/>
              <a:pPr/>
              <a:t>4/23/2021</a:t>
            </a:fld>
            <a:endParaRPr lang="x-none"/>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BFEA8B5E-2529-4EAC-BCE8-3DC52BC18889}" type="slidenum">
              <a:rPr lang="x-none" smtClean="0"/>
              <a:pPr/>
              <a:t>‹#›</a:t>
            </a:fld>
            <a:endParaRPr lang="x-none"/>
          </a:p>
        </p:txBody>
      </p:sp>
    </p:spTree>
    <p:extLst>
      <p:ext uri="{BB962C8B-B14F-4D97-AF65-F5344CB8AC3E}">
        <p14:creationId xmlns:p14="http://schemas.microsoft.com/office/powerpoint/2010/main" xmlns="" val="661175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A9CF2A0A-1EA2-4CB4-B96F-11A5C7F5250B}" type="slidenum">
              <a:rPr lang="en-GB" altLang="x-none" smtClean="0"/>
              <a:pPr/>
              <a:t>45</a:t>
            </a:fld>
            <a:endParaRPr lang="en-GB" altLang="x-none"/>
          </a:p>
        </p:txBody>
      </p:sp>
    </p:spTree>
    <p:extLst>
      <p:ext uri="{BB962C8B-B14F-4D97-AF65-F5344CB8AC3E}">
        <p14:creationId xmlns:p14="http://schemas.microsoft.com/office/powerpoint/2010/main" xmlns="" val="2932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eaLnBrk="0" hangingPunct="0">
              <a:defRPr>
                <a:solidFill>
                  <a:schemeClr val="tx1"/>
                </a:solidFill>
                <a:latin typeface="Arial" panose="020B0604020202020204" pitchFamily="34" charset="0"/>
              </a:defRPr>
            </a:lvl1pPr>
            <a:lvl2pPr marL="742950" indent="-285750" defTabSz="930275" eaLnBrk="0" hangingPunct="0">
              <a:defRPr>
                <a:solidFill>
                  <a:schemeClr val="tx1"/>
                </a:solidFill>
                <a:latin typeface="Arial" panose="020B0604020202020204" pitchFamily="34" charset="0"/>
              </a:defRPr>
            </a:lvl2pPr>
            <a:lvl3pPr marL="1143000" indent="-228600" defTabSz="930275" eaLnBrk="0" hangingPunct="0">
              <a:defRPr>
                <a:solidFill>
                  <a:schemeClr val="tx1"/>
                </a:solidFill>
                <a:latin typeface="Arial" panose="020B0604020202020204" pitchFamily="34" charset="0"/>
              </a:defRPr>
            </a:lvl3pPr>
            <a:lvl4pPr marL="1600200" indent="-228600" defTabSz="930275" eaLnBrk="0" hangingPunct="0">
              <a:defRPr>
                <a:solidFill>
                  <a:schemeClr val="tx1"/>
                </a:solidFill>
                <a:latin typeface="Arial" panose="020B0604020202020204" pitchFamily="34" charset="0"/>
              </a:defRPr>
            </a:lvl4pPr>
            <a:lvl5pPr marL="2057400" indent="-228600" defTabSz="930275" eaLnBrk="0" hangingPunct="0">
              <a:defRPr>
                <a:solidFill>
                  <a:schemeClr val="tx1"/>
                </a:solidFill>
                <a:latin typeface="Arial" panose="020B0604020202020204" pitchFamily="34" charset="0"/>
              </a:defRPr>
            </a:lvl5pPr>
            <a:lvl6pPr marL="2514600" indent="-228600" algn="l" defTabSz="930275" rtl="0" eaLnBrk="0" fontAlgn="base" hangingPunct="0">
              <a:spcBef>
                <a:spcPct val="0"/>
              </a:spcBef>
              <a:spcAft>
                <a:spcPct val="0"/>
              </a:spcAft>
              <a:defRPr>
                <a:solidFill>
                  <a:schemeClr val="tx1"/>
                </a:solidFill>
                <a:latin typeface="Arial" panose="020B0604020202020204" pitchFamily="34" charset="0"/>
              </a:defRPr>
            </a:lvl6pPr>
            <a:lvl7pPr marL="2971800" indent="-228600" algn="l" defTabSz="930275" rtl="0" eaLnBrk="0" fontAlgn="base" hangingPunct="0">
              <a:spcBef>
                <a:spcPct val="0"/>
              </a:spcBef>
              <a:spcAft>
                <a:spcPct val="0"/>
              </a:spcAft>
              <a:defRPr>
                <a:solidFill>
                  <a:schemeClr val="tx1"/>
                </a:solidFill>
                <a:latin typeface="Arial" panose="020B0604020202020204" pitchFamily="34" charset="0"/>
              </a:defRPr>
            </a:lvl7pPr>
            <a:lvl8pPr marL="3429000" indent="-228600" algn="l" defTabSz="930275" rtl="0" eaLnBrk="0" fontAlgn="base" hangingPunct="0">
              <a:spcBef>
                <a:spcPct val="0"/>
              </a:spcBef>
              <a:spcAft>
                <a:spcPct val="0"/>
              </a:spcAft>
              <a:defRPr>
                <a:solidFill>
                  <a:schemeClr val="tx1"/>
                </a:solidFill>
                <a:latin typeface="Arial" panose="020B0604020202020204" pitchFamily="34" charset="0"/>
              </a:defRPr>
            </a:lvl8pPr>
            <a:lvl9pPr marL="3886200" indent="-228600" algn="l" defTabSz="930275" rtl="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BE5DB2A-1BE1-46B7-8353-E4AF7F0093B1}" type="slidenum">
              <a:rPr lang="en-US" altLang="ar-SA"/>
              <a:pPr eaLnBrk="1" hangingPunct="1"/>
              <a:t>47</a:t>
            </a:fld>
            <a:endParaRPr lang="en-US" altLang="ar-SA"/>
          </a:p>
        </p:txBody>
      </p:sp>
      <p:sp>
        <p:nvSpPr>
          <p:cNvPr id="48131" name="Rectangle 2"/>
          <p:cNvSpPr>
            <a:spLocks noGrp="1" noRot="1" noChangeAspect="1" noChangeArrowheads="1" noTextEdit="1"/>
          </p:cNvSpPr>
          <p:nvPr>
            <p:ph type="sldImg"/>
          </p:nvPr>
        </p:nvSpPr>
        <p:spPr>
          <a:xfrm>
            <a:off x="417513" y="703263"/>
            <a:ext cx="6164262" cy="3468687"/>
          </a:xfrm>
          <a:ln/>
        </p:spPr>
      </p:sp>
      <p:sp>
        <p:nvSpPr>
          <p:cNvPr id="48132" name="Rectangle 3"/>
          <p:cNvSpPr>
            <a:spLocks noGrp="1" noChangeArrowheads="1"/>
          </p:cNvSpPr>
          <p:nvPr>
            <p:ph type="body" idx="1"/>
          </p:nvPr>
        </p:nvSpPr>
        <p:spPr>
          <a:xfrm>
            <a:off x="933450" y="4410075"/>
            <a:ext cx="5130800" cy="41767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ar-SA" dirty="0">
                <a:latin typeface="Arial" panose="020B0604020202020204" pitchFamily="34" charset="0"/>
              </a:rPr>
              <a:t>How long has it been?  </a:t>
            </a:r>
          </a:p>
          <a:p>
            <a:pPr eaLnBrk="1" hangingPunct="1">
              <a:buFontTx/>
              <a:buChar char="•"/>
            </a:pPr>
            <a:r>
              <a:rPr lang="en-US" altLang="ar-SA" dirty="0">
                <a:latin typeface="Arial" panose="020B0604020202020204" pitchFamily="34" charset="0"/>
              </a:rPr>
              <a:t>Henri discovered radioactivity back in 1896!</a:t>
            </a:r>
          </a:p>
          <a:p>
            <a:pPr eaLnBrk="1" hangingPunct="1">
              <a:buFontTx/>
              <a:buChar char="•"/>
            </a:pPr>
            <a:r>
              <a:rPr lang="en-US" altLang="ar-SA" dirty="0">
                <a:latin typeface="Arial" panose="020B0604020202020204" pitchFamily="34" charset="0"/>
              </a:rPr>
              <a:t>That means that we’ve been studying radiation and its effects on humans for more than 100 years!</a:t>
            </a:r>
          </a:p>
        </p:txBody>
      </p:sp>
    </p:spTree>
    <p:extLst>
      <p:ext uri="{BB962C8B-B14F-4D97-AF65-F5344CB8AC3E}">
        <p14:creationId xmlns:p14="http://schemas.microsoft.com/office/powerpoint/2010/main" xmlns="" val="2575036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eaLnBrk="0" hangingPunct="0">
              <a:defRPr>
                <a:solidFill>
                  <a:schemeClr val="tx1"/>
                </a:solidFill>
                <a:latin typeface="Arial" panose="020B0604020202020204" pitchFamily="34" charset="0"/>
              </a:defRPr>
            </a:lvl1pPr>
            <a:lvl2pPr marL="742950" indent="-285750" defTabSz="930275" eaLnBrk="0" hangingPunct="0">
              <a:defRPr>
                <a:solidFill>
                  <a:schemeClr val="tx1"/>
                </a:solidFill>
                <a:latin typeface="Arial" panose="020B0604020202020204" pitchFamily="34" charset="0"/>
              </a:defRPr>
            </a:lvl2pPr>
            <a:lvl3pPr marL="1143000" indent="-228600" defTabSz="930275" eaLnBrk="0" hangingPunct="0">
              <a:defRPr>
                <a:solidFill>
                  <a:schemeClr val="tx1"/>
                </a:solidFill>
                <a:latin typeface="Arial" panose="020B0604020202020204" pitchFamily="34" charset="0"/>
              </a:defRPr>
            </a:lvl3pPr>
            <a:lvl4pPr marL="1600200" indent="-228600" defTabSz="930275" eaLnBrk="0" hangingPunct="0">
              <a:defRPr>
                <a:solidFill>
                  <a:schemeClr val="tx1"/>
                </a:solidFill>
                <a:latin typeface="Arial" panose="020B0604020202020204" pitchFamily="34" charset="0"/>
              </a:defRPr>
            </a:lvl4pPr>
            <a:lvl5pPr marL="2057400" indent="-228600" defTabSz="930275" eaLnBrk="0" hangingPunct="0">
              <a:defRPr>
                <a:solidFill>
                  <a:schemeClr val="tx1"/>
                </a:solidFill>
                <a:latin typeface="Arial" panose="020B0604020202020204" pitchFamily="34" charset="0"/>
              </a:defRPr>
            </a:lvl5pPr>
            <a:lvl6pPr marL="2514600" indent="-228600" algn="l" defTabSz="930275" rtl="0" eaLnBrk="0" fontAlgn="base" hangingPunct="0">
              <a:spcBef>
                <a:spcPct val="0"/>
              </a:spcBef>
              <a:spcAft>
                <a:spcPct val="0"/>
              </a:spcAft>
              <a:defRPr>
                <a:solidFill>
                  <a:schemeClr val="tx1"/>
                </a:solidFill>
                <a:latin typeface="Arial" panose="020B0604020202020204" pitchFamily="34" charset="0"/>
              </a:defRPr>
            </a:lvl6pPr>
            <a:lvl7pPr marL="2971800" indent="-228600" algn="l" defTabSz="930275" rtl="0" eaLnBrk="0" fontAlgn="base" hangingPunct="0">
              <a:spcBef>
                <a:spcPct val="0"/>
              </a:spcBef>
              <a:spcAft>
                <a:spcPct val="0"/>
              </a:spcAft>
              <a:defRPr>
                <a:solidFill>
                  <a:schemeClr val="tx1"/>
                </a:solidFill>
                <a:latin typeface="Arial" panose="020B0604020202020204" pitchFamily="34" charset="0"/>
              </a:defRPr>
            </a:lvl7pPr>
            <a:lvl8pPr marL="3429000" indent="-228600" algn="l" defTabSz="930275" rtl="0" eaLnBrk="0" fontAlgn="base" hangingPunct="0">
              <a:spcBef>
                <a:spcPct val="0"/>
              </a:spcBef>
              <a:spcAft>
                <a:spcPct val="0"/>
              </a:spcAft>
              <a:defRPr>
                <a:solidFill>
                  <a:schemeClr val="tx1"/>
                </a:solidFill>
                <a:latin typeface="Arial" panose="020B0604020202020204" pitchFamily="34" charset="0"/>
              </a:defRPr>
            </a:lvl8pPr>
            <a:lvl9pPr marL="3886200" indent="-228600" algn="l" defTabSz="930275" rtl="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16208CE-D745-4F1B-8593-362C216AA0AF}" type="slidenum">
              <a:rPr lang="en-US" altLang="ar-SA"/>
              <a:pPr eaLnBrk="1" hangingPunct="1"/>
              <a:t>48</a:t>
            </a:fld>
            <a:endParaRPr lang="en-US" altLang="ar-SA"/>
          </a:p>
        </p:txBody>
      </p:sp>
      <p:sp>
        <p:nvSpPr>
          <p:cNvPr id="47107" name="Rectangle 2"/>
          <p:cNvSpPr>
            <a:spLocks noGrp="1" noRot="1" noChangeAspect="1" noChangeArrowheads="1" noTextEdit="1"/>
          </p:cNvSpPr>
          <p:nvPr>
            <p:ph type="sldImg"/>
          </p:nvPr>
        </p:nvSpPr>
        <p:spPr>
          <a:xfrm>
            <a:off x="417513" y="703263"/>
            <a:ext cx="6164262" cy="3468687"/>
          </a:xfrm>
          <a:ln/>
        </p:spPr>
      </p:sp>
      <p:sp>
        <p:nvSpPr>
          <p:cNvPr id="47108" name="Rectangle 3"/>
          <p:cNvSpPr>
            <a:spLocks noGrp="1" noChangeArrowheads="1"/>
          </p:cNvSpPr>
          <p:nvPr>
            <p:ph type="body" idx="1"/>
          </p:nvPr>
        </p:nvSpPr>
        <p:spPr>
          <a:xfrm>
            <a:off x="933450" y="4410075"/>
            <a:ext cx="5130800" cy="41767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ar-SA" dirty="0">
                <a:latin typeface="Arial" panose="020B0604020202020204" pitchFamily="34" charset="0"/>
              </a:rPr>
              <a:t> Describe what makes certain atoms radioactive.  </a:t>
            </a:r>
          </a:p>
          <a:p>
            <a:pPr eaLnBrk="1" hangingPunct="1">
              <a:buFontTx/>
              <a:buChar char="•"/>
            </a:pPr>
            <a:r>
              <a:rPr lang="en-US" altLang="ar-SA" dirty="0">
                <a:latin typeface="Arial" panose="020B0604020202020204" pitchFamily="34" charset="0"/>
              </a:rPr>
              <a:t>Chemical behavior identical to nonradioactive siblings.</a:t>
            </a:r>
          </a:p>
          <a:p>
            <a:pPr eaLnBrk="1" hangingPunct="1">
              <a:buFontTx/>
              <a:buChar char="•"/>
            </a:pPr>
            <a:r>
              <a:rPr lang="en-US" altLang="ar-SA" dirty="0">
                <a:latin typeface="Arial" panose="020B0604020202020204" pitchFamily="34" charset="0"/>
              </a:rPr>
              <a:t>Ionizing means that when the radiation deposits its energy into another atom, the energy is sufficient to cause ionization of the atom—the ejection of one of the orbital electrons.</a:t>
            </a:r>
          </a:p>
        </p:txBody>
      </p:sp>
    </p:spTree>
    <p:extLst>
      <p:ext uri="{BB962C8B-B14F-4D97-AF65-F5344CB8AC3E}">
        <p14:creationId xmlns:p14="http://schemas.microsoft.com/office/powerpoint/2010/main" xmlns="" val="263943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eaLnBrk="0" hangingPunct="0">
              <a:defRPr>
                <a:solidFill>
                  <a:schemeClr val="tx1"/>
                </a:solidFill>
                <a:latin typeface="Arial" panose="020B0604020202020204" pitchFamily="34" charset="0"/>
              </a:defRPr>
            </a:lvl1pPr>
            <a:lvl2pPr marL="742950" indent="-285750" defTabSz="930275" eaLnBrk="0" hangingPunct="0">
              <a:defRPr>
                <a:solidFill>
                  <a:schemeClr val="tx1"/>
                </a:solidFill>
                <a:latin typeface="Arial" panose="020B0604020202020204" pitchFamily="34" charset="0"/>
              </a:defRPr>
            </a:lvl2pPr>
            <a:lvl3pPr marL="1143000" indent="-228600" defTabSz="930275" eaLnBrk="0" hangingPunct="0">
              <a:defRPr>
                <a:solidFill>
                  <a:schemeClr val="tx1"/>
                </a:solidFill>
                <a:latin typeface="Arial" panose="020B0604020202020204" pitchFamily="34" charset="0"/>
              </a:defRPr>
            </a:lvl3pPr>
            <a:lvl4pPr marL="1600200" indent="-228600" defTabSz="930275" eaLnBrk="0" hangingPunct="0">
              <a:defRPr>
                <a:solidFill>
                  <a:schemeClr val="tx1"/>
                </a:solidFill>
                <a:latin typeface="Arial" panose="020B0604020202020204" pitchFamily="34" charset="0"/>
              </a:defRPr>
            </a:lvl4pPr>
            <a:lvl5pPr marL="2057400" indent="-228600" defTabSz="930275" eaLnBrk="0" hangingPunct="0">
              <a:defRPr>
                <a:solidFill>
                  <a:schemeClr val="tx1"/>
                </a:solidFill>
                <a:latin typeface="Arial" panose="020B0604020202020204" pitchFamily="34" charset="0"/>
              </a:defRPr>
            </a:lvl5pPr>
            <a:lvl6pPr marL="2514600" indent="-228600" algn="l" defTabSz="930275" rtl="0" eaLnBrk="0" fontAlgn="base" hangingPunct="0">
              <a:spcBef>
                <a:spcPct val="0"/>
              </a:spcBef>
              <a:spcAft>
                <a:spcPct val="0"/>
              </a:spcAft>
              <a:defRPr>
                <a:solidFill>
                  <a:schemeClr val="tx1"/>
                </a:solidFill>
                <a:latin typeface="Arial" panose="020B0604020202020204" pitchFamily="34" charset="0"/>
              </a:defRPr>
            </a:lvl6pPr>
            <a:lvl7pPr marL="2971800" indent="-228600" algn="l" defTabSz="930275" rtl="0" eaLnBrk="0" fontAlgn="base" hangingPunct="0">
              <a:spcBef>
                <a:spcPct val="0"/>
              </a:spcBef>
              <a:spcAft>
                <a:spcPct val="0"/>
              </a:spcAft>
              <a:defRPr>
                <a:solidFill>
                  <a:schemeClr val="tx1"/>
                </a:solidFill>
                <a:latin typeface="Arial" panose="020B0604020202020204" pitchFamily="34" charset="0"/>
              </a:defRPr>
            </a:lvl7pPr>
            <a:lvl8pPr marL="3429000" indent="-228600" algn="l" defTabSz="930275" rtl="0" eaLnBrk="0" fontAlgn="base" hangingPunct="0">
              <a:spcBef>
                <a:spcPct val="0"/>
              </a:spcBef>
              <a:spcAft>
                <a:spcPct val="0"/>
              </a:spcAft>
              <a:defRPr>
                <a:solidFill>
                  <a:schemeClr val="tx1"/>
                </a:solidFill>
                <a:latin typeface="Arial" panose="020B0604020202020204" pitchFamily="34" charset="0"/>
              </a:defRPr>
            </a:lvl8pPr>
            <a:lvl9pPr marL="3886200" indent="-228600" algn="l" defTabSz="930275" rtl="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4127447-B05A-459A-8153-C3AD2D91147D}" type="slidenum">
              <a:rPr lang="en-US" altLang="ar-SA"/>
              <a:pPr eaLnBrk="1" hangingPunct="1"/>
              <a:t>59</a:t>
            </a:fld>
            <a:endParaRPr lang="en-US" altLang="ar-SA"/>
          </a:p>
        </p:txBody>
      </p:sp>
      <p:sp>
        <p:nvSpPr>
          <p:cNvPr id="82947" name="Rectangle 2"/>
          <p:cNvSpPr>
            <a:spLocks noGrp="1" noRot="1" noChangeAspect="1" noChangeArrowheads="1" noTextEdit="1"/>
          </p:cNvSpPr>
          <p:nvPr>
            <p:ph type="sldImg"/>
          </p:nvPr>
        </p:nvSpPr>
        <p:spPr>
          <a:xfrm>
            <a:off x="417513" y="703263"/>
            <a:ext cx="6164262" cy="3468687"/>
          </a:xfrm>
          <a:ln/>
        </p:spPr>
      </p:sp>
      <p:sp>
        <p:nvSpPr>
          <p:cNvPr id="82948" name="Rectangle 3"/>
          <p:cNvSpPr>
            <a:spLocks noGrp="1" noChangeArrowheads="1"/>
          </p:cNvSpPr>
          <p:nvPr>
            <p:ph type="body" idx="1"/>
          </p:nvPr>
        </p:nvSpPr>
        <p:spPr>
          <a:xfrm>
            <a:off x="933450" y="4410075"/>
            <a:ext cx="5130800" cy="41767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ar-SA" dirty="0">
              <a:latin typeface="Arial" panose="020B0604020202020204" pitchFamily="34" charset="0"/>
            </a:endParaRPr>
          </a:p>
        </p:txBody>
      </p:sp>
    </p:spTree>
    <p:extLst>
      <p:ext uri="{BB962C8B-B14F-4D97-AF65-F5344CB8AC3E}">
        <p14:creationId xmlns:p14="http://schemas.microsoft.com/office/powerpoint/2010/main" xmlns="" val="1640168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xfrm>
            <a:off x="350838" y="692150"/>
            <a:ext cx="6156325" cy="3463925"/>
          </a:xfrm>
          <a:ln/>
          <a:extLst>
            <a:ext uri="{909E8E84-426E-40DD-AFC4-6F175D3DCCD1}">
              <a14:hiddenFill xmlns:a14="http://schemas.microsoft.com/office/drawing/2010/main" xmlns="">
                <a:noFill/>
              </a14:hiddenFill>
            </a:ext>
          </a:extLst>
        </p:spPr>
      </p:sp>
      <p:sp>
        <p:nvSpPr>
          <p:cNvPr id="112643" name="Notes Placeholder 2"/>
          <p:cNvSpPr>
            <a:spLocks noGrp="1"/>
          </p:cNvSpPr>
          <p:nvPr>
            <p:ph type="body" idx="1"/>
          </p:nvPr>
        </p:nvSpPr>
        <p:spPr>
          <a:xfrm>
            <a:off x="685800" y="4387850"/>
            <a:ext cx="5486400" cy="4156075"/>
          </a:xfrm>
        </p:spPr>
        <p:txBody>
          <a:bodyPr lIns="91071" tIns="45536" rIns="91071" bIns="45536"/>
          <a:lstStyle/>
          <a:p>
            <a:pPr eaLnBrk="1" hangingPunct="1">
              <a:spcBef>
                <a:spcPct val="0"/>
              </a:spcBef>
            </a:pPr>
            <a:endParaRPr lang="ar-SA" altLang="ar-SA"/>
          </a:p>
        </p:txBody>
      </p:sp>
      <p:sp>
        <p:nvSpPr>
          <p:cNvPr id="78852" name="Slide Number Placeholder 3"/>
          <p:cNvSpPr txBox="1">
            <a:spLocks noGrp="1"/>
          </p:cNvSpPr>
          <p:nvPr/>
        </p:nvSpPr>
        <p:spPr bwMode="auto">
          <a:xfrm>
            <a:off x="3884613" y="8772525"/>
            <a:ext cx="29718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071" tIns="45536" rIns="91071" bIns="45536" anchor="b"/>
          <a:lstStyle>
            <a:lvl1pPr defTabSz="911225">
              <a:defRPr sz="2400">
                <a:solidFill>
                  <a:schemeClr val="tx1"/>
                </a:solidFill>
                <a:latin typeface="Times" panose="02020603050405020304" pitchFamily="18" charset="0"/>
              </a:defRPr>
            </a:lvl1pPr>
            <a:lvl2pPr marL="739775" indent="-285750" defTabSz="911225">
              <a:defRPr sz="2400">
                <a:solidFill>
                  <a:schemeClr val="tx1"/>
                </a:solidFill>
                <a:latin typeface="Times" panose="02020603050405020304" pitchFamily="18" charset="0"/>
              </a:defRPr>
            </a:lvl2pPr>
            <a:lvl3pPr marL="1138238" indent="-227013" defTabSz="911225">
              <a:defRPr sz="2400">
                <a:solidFill>
                  <a:schemeClr val="tx1"/>
                </a:solidFill>
                <a:latin typeface="Times" panose="02020603050405020304" pitchFamily="18" charset="0"/>
              </a:defRPr>
            </a:lvl3pPr>
            <a:lvl4pPr marL="1593850" indent="-228600" defTabSz="911225">
              <a:defRPr sz="2400">
                <a:solidFill>
                  <a:schemeClr val="tx1"/>
                </a:solidFill>
                <a:latin typeface="Times" panose="02020603050405020304" pitchFamily="18" charset="0"/>
              </a:defRPr>
            </a:lvl4pPr>
            <a:lvl5pPr marL="2049463" indent="-228600" defTabSz="911225">
              <a:defRPr sz="2400">
                <a:solidFill>
                  <a:schemeClr val="tx1"/>
                </a:solidFill>
                <a:latin typeface="Times" panose="02020603050405020304" pitchFamily="18" charset="0"/>
              </a:defRPr>
            </a:lvl5pPr>
            <a:lvl6pPr marL="2506663" indent="-228600" algn="l" defTabSz="911225" rtl="0" eaLnBrk="0" fontAlgn="base" hangingPunct="0">
              <a:spcBef>
                <a:spcPct val="0"/>
              </a:spcBef>
              <a:spcAft>
                <a:spcPct val="0"/>
              </a:spcAft>
              <a:defRPr sz="2400">
                <a:solidFill>
                  <a:schemeClr val="tx1"/>
                </a:solidFill>
                <a:latin typeface="Times" panose="02020603050405020304" pitchFamily="18" charset="0"/>
              </a:defRPr>
            </a:lvl6pPr>
            <a:lvl7pPr marL="2963863" indent="-228600" algn="l" defTabSz="911225" rtl="0" eaLnBrk="0" fontAlgn="base" hangingPunct="0">
              <a:spcBef>
                <a:spcPct val="0"/>
              </a:spcBef>
              <a:spcAft>
                <a:spcPct val="0"/>
              </a:spcAft>
              <a:defRPr sz="2400">
                <a:solidFill>
                  <a:schemeClr val="tx1"/>
                </a:solidFill>
                <a:latin typeface="Times" panose="02020603050405020304" pitchFamily="18" charset="0"/>
              </a:defRPr>
            </a:lvl7pPr>
            <a:lvl8pPr marL="3421063" indent="-228600" algn="l" defTabSz="911225" rtl="0" eaLnBrk="0" fontAlgn="base" hangingPunct="0">
              <a:spcBef>
                <a:spcPct val="0"/>
              </a:spcBef>
              <a:spcAft>
                <a:spcPct val="0"/>
              </a:spcAft>
              <a:defRPr sz="2400">
                <a:solidFill>
                  <a:schemeClr val="tx1"/>
                </a:solidFill>
                <a:latin typeface="Times" panose="02020603050405020304" pitchFamily="18" charset="0"/>
              </a:defRPr>
            </a:lvl8pPr>
            <a:lvl9pPr marL="3878263" indent="-228600" algn="l" defTabSz="911225" rtl="0" eaLnBrk="0" fontAlgn="base" hangingPunct="0">
              <a:spcBef>
                <a:spcPct val="0"/>
              </a:spcBef>
              <a:spcAft>
                <a:spcPct val="0"/>
              </a:spcAft>
              <a:defRPr sz="2400">
                <a:solidFill>
                  <a:schemeClr val="tx1"/>
                </a:solidFill>
                <a:latin typeface="Times" panose="02020603050405020304" pitchFamily="18" charset="0"/>
              </a:defRPr>
            </a:lvl9pPr>
          </a:lstStyle>
          <a:p>
            <a:pPr algn="r" eaLnBrk="1" hangingPunct="1"/>
            <a:fld id="{98077FE4-5E91-423A-B720-F31A102D3331}" type="slidenum">
              <a:rPr lang="en-US" altLang="ar-SA" sz="1200" b="0">
                <a:latin typeface="Calibri" panose="020F0502020204030204" pitchFamily="34" charset="0"/>
              </a:rPr>
              <a:pPr algn="r" eaLnBrk="1" hangingPunct="1"/>
              <a:t>60</a:t>
            </a:fld>
            <a:endParaRPr lang="en-US" altLang="ar-SA" sz="1200" b="0">
              <a:latin typeface="Calibri" panose="020F0502020204030204" pitchFamily="34" charset="0"/>
            </a:endParaRPr>
          </a:p>
        </p:txBody>
      </p:sp>
    </p:spTree>
    <p:extLst>
      <p:ext uri="{BB962C8B-B14F-4D97-AF65-F5344CB8AC3E}">
        <p14:creationId xmlns:p14="http://schemas.microsoft.com/office/powerpoint/2010/main" xmlns="" val="24976204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tx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4/23/2021</a:t>
            </a:fld>
            <a:endParaRPr lang="en-US"/>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B6F15528-21DE-4FAA-801E-634DDDAF4B2B}" type="slidenum">
              <a:rPr lang="x-none" smtClean="0"/>
              <a:pPr/>
              <a:t>‹#›</a:t>
            </a:fld>
            <a:endParaRPr lang="x-none"/>
          </a:p>
        </p:txBody>
      </p:sp>
    </p:spTree>
    <p:extLst>
      <p:ext uri="{BB962C8B-B14F-4D97-AF65-F5344CB8AC3E}">
        <p14:creationId xmlns:p14="http://schemas.microsoft.com/office/powerpoint/2010/main" xmlns="" val="681475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4/23/2021</a:t>
            </a:fld>
            <a:endParaRPr lang="en-US"/>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B6F15528-21DE-4FAA-801E-634DDDAF4B2B}" type="slidenum">
              <a:rPr lang="x-none" smtClean="0"/>
              <a:pPr/>
              <a:t>‹#›</a:t>
            </a:fld>
            <a:endParaRPr lang="x-none"/>
          </a:p>
        </p:txBody>
      </p:sp>
    </p:spTree>
    <p:extLst>
      <p:ext uri="{BB962C8B-B14F-4D97-AF65-F5344CB8AC3E}">
        <p14:creationId xmlns:p14="http://schemas.microsoft.com/office/powerpoint/2010/main" xmlns="" val="199674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4/23/2021</a:t>
            </a:fld>
            <a:endParaRPr lang="en-US"/>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B6F15528-21DE-4FAA-801E-634DDDAF4B2B}" type="slidenum">
              <a:rPr lang="x-none" smtClean="0"/>
              <a:pPr/>
              <a:t>‹#›</a:t>
            </a:fld>
            <a:endParaRPr lang="x-none"/>
          </a:p>
        </p:txBody>
      </p:sp>
    </p:spTree>
    <p:extLst>
      <p:ext uri="{BB962C8B-B14F-4D97-AF65-F5344CB8AC3E}">
        <p14:creationId xmlns:p14="http://schemas.microsoft.com/office/powerpoint/2010/main" xmlns="" val="4049431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4/23/2021</a:t>
            </a:fld>
            <a:endParaRPr lang="en-US"/>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B6F15528-21DE-4FAA-801E-634DDDAF4B2B}" type="slidenum">
              <a:rPr lang="x-none" smtClean="0"/>
              <a:pPr/>
              <a:t>‹#›</a:t>
            </a:fld>
            <a:endParaRPr lang="x-none"/>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xmlns="" val="31581325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4/23/2021</a:t>
            </a:fld>
            <a:endParaRPr lang="en-US"/>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B6F15528-21DE-4FAA-801E-634DDDAF4B2B}" type="slidenum">
              <a:rPr lang="x-none" smtClean="0"/>
              <a:pPr/>
              <a:t>‹#›</a:t>
            </a:fld>
            <a:endParaRPr lang="x-none"/>
          </a:p>
        </p:txBody>
      </p:sp>
    </p:spTree>
    <p:extLst>
      <p:ext uri="{BB962C8B-B14F-4D97-AF65-F5344CB8AC3E}">
        <p14:creationId xmlns:p14="http://schemas.microsoft.com/office/powerpoint/2010/main" xmlns="" val="6389249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4/23/2021</a:t>
            </a:fld>
            <a:endParaRPr lang="en-US"/>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B6F15528-21DE-4FAA-801E-634DDDAF4B2B}" type="slidenum">
              <a:rPr lang="x-none" smtClean="0"/>
              <a:pPr/>
              <a:t>‹#›</a:t>
            </a:fld>
            <a:endParaRPr lang="x-none"/>
          </a:p>
        </p:txBody>
      </p:sp>
    </p:spTree>
    <p:extLst>
      <p:ext uri="{BB962C8B-B14F-4D97-AF65-F5344CB8AC3E}">
        <p14:creationId xmlns:p14="http://schemas.microsoft.com/office/powerpoint/2010/main" xmlns="" val="2168237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4/23/2021</a:t>
            </a:fld>
            <a:endParaRPr lang="en-US"/>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B6F15528-21DE-4FAA-801E-634DDDAF4B2B}" type="slidenum">
              <a:rPr lang="x-none" smtClean="0"/>
              <a:pPr/>
              <a:t>‹#›</a:t>
            </a:fld>
            <a:endParaRPr lang="x-none"/>
          </a:p>
        </p:txBody>
      </p:sp>
    </p:spTree>
    <p:extLst>
      <p:ext uri="{BB962C8B-B14F-4D97-AF65-F5344CB8AC3E}">
        <p14:creationId xmlns:p14="http://schemas.microsoft.com/office/powerpoint/2010/main" xmlns="" val="31469910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4/23/2021</a:t>
            </a:fld>
            <a:endParaRPr lang="en-US"/>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B6F15528-21DE-4FAA-801E-634DDDAF4B2B}" type="slidenum">
              <a:rPr lang="x-none" smtClean="0"/>
              <a:pPr/>
              <a:t>‹#›</a:t>
            </a:fld>
            <a:endParaRPr lang="x-none"/>
          </a:p>
        </p:txBody>
      </p:sp>
    </p:spTree>
    <p:extLst>
      <p:ext uri="{BB962C8B-B14F-4D97-AF65-F5344CB8AC3E}">
        <p14:creationId xmlns:p14="http://schemas.microsoft.com/office/powerpoint/2010/main" xmlns="" val="2400027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4/23/2021</a:t>
            </a:fld>
            <a:endParaRPr lang="en-US"/>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B6F15528-21DE-4FAA-801E-634DDDAF4B2B}" type="slidenum">
              <a:rPr lang="x-none" smtClean="0"/>
              <a:pPr/>
              <a:t>‹#›</a:t>
            </a:fld>
            <a:endParaRPr lang="x-none"/>
          </a:p>
        </p:txBody>
      </p:sp>
    </p:spTree>
    <p:extLst>
      <p:ext uri="{BB962C8B-B14F-4D97-AF65-F5344CB8AC3E}">
        <p14:creationId xmlns:p14="http://schemas.microsoft.com/office/powerpoint/2010/main" xmlns="" val="5216283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4/23/2021</a:t>
            </a:fld>
            <a:endParaRPr lang="en-US"/>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B6F15528-21DE-4FAA-801E-634DDDAF4B2B}" type="slidenum">
              <a:rPr lang="x-none" smtClean="0"/>
              <a:pPr/>
              <a:t>‹#›</a:t>
            </a:fld>
            <a:endParaRPr lang="x-none"/>
          </a:p>
        </p:txBody>
      </p:sp>
    </p:spTree>
    <p:extLst>
      <p:ext uri="{BB962C8B-B14F-4D97-AF65-F5344CB8AC3E}">
        <p14:creationId xmlns:p14="http://schemas.microsoft.com/office/powerpoint/2010/main" xmlns="" val="14033298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24000" y="1121663"/>
            <a:ext cx="9144000" cy="2388235"/>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4/23/2021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xmlns="" val="2463072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4/23/2021</a:t>
            </a:fld>
            <a:endParaRPr lang="en-US"/>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B6F15528-21DE-4FAA-801E-634DDDAF4B2B}" type="slidenum">
              <a:rPr lang="x-none" smtClean="0"/>
              <a:pPr/>
              <a:t>‹#›</a:t>
            </a:fld>
            <a:endParaRPr lang="x-none"/>
          </a:p>
        </p:txBody>
      </p:sp>
    </p:spTree>
    <p:extLst>
      <p:ext uri="{BB962C8B-B14F-4D97-AF65-F5344CB8AC3E}">
        <p14:creationId xmlns:p14="http://schemas.microsoft.com/office/powerpoint/2010/main" xmlns="" val="28175527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tx1"/>
                </a:solidFill>
                <a:latin typeface="Times New Roman"/>
                <a:cs typeface="Times New Roman"/>
              </a:defRPr>
            </a:lvl1pPr>
          </a:lstStyle>
          <a:p>
            <a:endParaRPr/>
          </a:p>
        </p:txBody>
      </p:sp>
      <p:sp>
        <p:nvSpPr>
          <p:cNvPr id="3" name="Holder 3"/>
          <p:cNvSpPr>
            <a:spLocks noGrp="1"/>
          </p:cNvSpPr>
          <p:nvPr>
            <p:ph sz="half" idx="2"/>
          </p:nvPr>
        </p:nvSpPr>
        <p:spPr>
          <a:xfrm>
            <a:off x="839724" y="2505455"/>
            <a:ext cx="5157470" cy="368363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sz="half" idx="3"/>
          </p:nvPr>
        </p:nvSpPr>
        <p:spPr>
          <a:xfrm>
            <a:off x="6172200" y="2505455"/>
            <a:ext cx="5183505" cy="3683635"/>
          </a:xfrm>
          <a:prstGeom prst="rect">
            <a:avLst/>
          </a:prstGeom>
        </p:spPr>
        <p:txBody>
          <a:bodyPr wrap="square" lIns="0" tIns="0" rIns="0" bIns="0">
            <a:spAutoFit/>
          </a:bodyPr>
          <a:lstStyle>
            <a:lvl1pPr>
              <a:defRPr b="0" i="0">
                <a:solidFill>
                  <a:schemeClr val="tx1"/>
                </a:solidFil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4/23/2021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xmlns="" val="27651477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AFCC52-BFA0-4B92-8093-20E93A991B67}"/>
              </a:ext>
            </a:extLst>
          </p:cNvPr>
          <p:cNvSpPr>
            <a:spLocks noGrp="1"/>
          </p:cNvSpPr>
          <p:nvPr>
            <p:ph type="title"/>
          </p:nvPr>
        </p:nvSpPr>
        <p:spPr>
          <a:xfrm>
            <a:off x="376767" y="98425"/>
            <a:ext cx="11379200" cy="762000"/>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452B1BCB-90B9-4F2E-8416-945E87136581}"/>
              </a:ext>
            </a:extLst>
          </p:cNvPr>
          <p:cNvSpPr>
            <a:spLocks noGrp="1"/>
          </p:cNvSpPr>
          <p:nvPr>
            <p:ph type="body" sz="half" idx="1"/>
          </p:nvPr>
        </p:nvSpPr>
        <p:spPr>
          <a:xfrm>
            <a:off x="376767" y="1524000"/>
            <a:ext cx="56261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xmlns="" id="{58231B08-5FAA-4DFA-B21B-F446EF4481C2}"/>
              </a:ext>
            </a:extLst>
          </p:cNvPr>
          <p:cNvSpPr>
            <a:spLocks noGrp="1"/>
          </p:cNvSpPr>
          <p:nvPr>
            <p:ph sz="half" idx="2"/>
          </p:nvPr>
        </p:nvSpPr>
        <p:spPr>
          <a:xfrm>
            <a:off x="6206068" y="1524000"/>
            <a:ext cx="5628217"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xmlns="" id="{A04E39A8-B8D8-42D6-93EB-CCBC1B10C3FF}"/>
              </a:ext>
            </a:extLst>
          </p:cNvPr>
          <p:cNvSpPr>
            <a:spLocks noGrp="1"/>
          </p:cNvSpPr>
          <p:nvPr>
            <p:ph type="dt" sz="half" idx="10"/>
          </p:nvPr>
        </p:nvSpPr>
        <p:spPr>
          <a:xfrm>
            <a:off x="9044517" y="6369050"/>
            <a:ext cx="2235200" cy="293688"/>
          </a:xfrm>
        </p:spPr>
        <p:txBody>
          <a:bodyPr/>
          <a:lstStyle>
            <a:lvl1pPr>
              <a:defRPr/>
            </a:lvl1pPr>
          </a:lstStyle>
          <a:p>
            <a:endParaRPr lang="en-GB" altLang="x-none"/>
          </a:p>
        </p:txBody>
      </p:sp>
      <p:sp>
        <p:nvSpPr>
          <p:cNvPr id="6" name="Footer Placeholder 5">
            <a:extLst>
              <a:ext uri="{FF2B5EF4-FFF2-40B4-BE49-F238E27FC236}">
                <a16:creationId xmlns:a16="http://schemas.microsoft.com/office/drawing/2014/main" xmlns="" id="{64B913C6-F1ED-44AC-A05D-165010E86EB0}"/>
              </a:ext>
            </a:extLst>
          </p:cNvPr>
          <p:cNvSpPr>
            <a:spLocks noGrp="1"/>
          </p:cNvSpPr>
          <p:nvPr>
            <p:ph type="ftr" sz="quarter" idx="11"/>
          </p:nvPr>
        </p:nvSpPr>
        <p:spPr>
          <a:xfrm>
            <a:off x="5539318" y="6369050"/>
            <a:ext cx="3498849" cy="293688"/>
          </a:xfrm>
        </p:spPr>
        <p:txBody>
          <a:bodyPr/>
          <a:lstStyle>
            <a:lvl1pPr>
              <a:defRPr/>
            </a:lvl1pPr>
          </a:lstStyle>
          <a:p>
            <a:endParaRPr lang="en-GB" altLang="x-none"/>
          </a:p>
        </p:txBody>
      </p:sp>
      <p:sp>
        <p:nvSpPr>
          <p:cNvPr id="7" name="Slide Number Placeholder 6">
            <a:extLst>
              <a:ext uri="{FF2B5EF4-FFF2-40B4-BE49-F238E27FC236}">
                <a16:creationId xmlns:a16="http://schemas.microsoft.com/office/drawing/2014/main" xmlns="" id="{C810F2DE-5CA4-4D77-8C83-BCE3565FA7E1}"/>
              </a:ext>
            </a:extLst>
          </p:cNvPr>
          <p:cNvSpPr>
            <a:spLocks noGrp="1"/>
          </p:cNvSpPr>
          <p:nvPr>
            <p:ph type="sldNum" sz="quarter" idx="12"/>
          </p:nvPr>
        </p:nvSpPr>
        <p:spPr>
          <a:xfrm>
            <a:off x="11296652" y="6369050"/>
            <a:ext cx="679449" cy="293688"/>
          </a:xfrm>
        </p:spPr>
        <p:txBody>
          <a:bodyPr/>
          <a:lstStyle>
            <a:lvl1pPr>
              <a:defRPr/>
            </a:lvl1pPr>
          </a:lstStyle>
          <a:p>
            <a:fld id="{C3800641-680F-4407-AF97-A9452F69497C}" type="slidenum">
              <a:rPr lang="en-GB" altLang="x-none"/>
              <a:pPr/>
              <a:t>‹#›</a:t>
            </a:fld>
            <a:endParaRPr lang="en-GB" altLang="x-none"/>
          </a:p>
        </p:txBody>
      </p:sp>
    </p:spTree>
    <p:extLst>
      <p:ext uri="{BB962C8B-B14F-4D97-AF65-F5344CB8AC3E}">
        <p14:creationId xmlns:p14="http://schemas.microsoft.com/office/powerpoint/2010/main" xmlns="" val="1457741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tx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4/23/2021</a:t>
            </a:fld>
            <a:endParaRPr lang="en-US"/>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B6F15528-21DE-4FAA-801E-634DDDAF4B2B}" type="slidenum">
              <a:rPr lang="x-none" smtClean="0"/>
              <a:pPr/>
              <a:t>‹#›</a:t>
            </a:fld>
            <a:endParaRPr lang="x-none"/>
          </a:p>
        </p:txBody>
      </p:sp>
    </p:spTree>
    <p:extLst>
      <p:ext uri="{BB962C8B-B14F-4D97-AF65-F5344CB8AC3E}">
        <p14:creationId xmlns:p14="http://schemas.microsoft.com/office/powerpoint/2010/main" xmlns="" val="1137408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4/23/2021</a:t>
            </a:fld>
            <a:endParaRPr lang="en-US"/>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B6F15528-21DE-4FAA-801E-634DDDAF4B2B}" type="slidenum">
              <a:rPr lang="x-none" smtClean="0"/>
              <a:pPr/>
              <a:t>‹#›</a:t>
            </a:fld>
            <a:endParaRPr lang="x-none"/>
          </a:p>
        </p:txBody>
      </p:sp>
    </p:spTree>
    <p:extLst>
      <p:ext uri="{BB962C8B-B14F-4D97-AF65-F5344CB8AC3E}">
        <p14:creationId xmlns:p14="http://schemas.microsoft.com/office/powerpoint/2010/main" xmlns="" val="2229096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4/23/2021</a:t>
            </a:fld>
            <a:endParaRPr lang="en-US"/>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B6F15528-21DE-4FAA-801E-634DDDAF4B2B}" type="slidenum">
              <a:rPr lang="x-none" smtClean="0"/>
              <a:pPr/>
              <a:t>‹#›</a:t>
            </a:fld>
            <a:endParaRPr lang="x-none"/>
          </a:p>
        </p:txBody>
      </p:sp>
    </p:spTree>
    <p:extLst>
      <p:ext uri="{BB962C8B-B14F-4D97-AF65-F5344CB8AC3E}">
        <p14:creationId xmlns:p14="http://schemas.microsoft.com/office/powerpoint/2010/main" xmlns="" val="3329158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4/23/2021</a:t>
            </a:fld>
            <a:endParaRPr lang="en-US"/>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B6F15528-21DE-4FAA-801E-634DDDAF4B2B}" type="slidenum">
              <a:rPr lang="x-none" smtClean="0"/>
              <a:pPr/>
              <a:t>‹#›</a:t>
            </a:fld>
            <a:endParaRPr lang="x-none"/>
          </a:p>
        </p:txBody>
      </p:sp>
    </p:spTree>
    <p:extLst>
      <p:ext uri="{BB962C8B-B14F-4D97-AF65-F5344CB8AC3E}">
        <p14:creationId xmlns:p14="http://schemas.microsoft.com/office/powerpoint/2010/main" xmlns="" val="1477081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1D8BD707-D9CF-40AE-B4C6-C98DA3205C09}" type="datetimeFigureOut">
              <a:rPr lang="en-US" smtClean="0"/>
              <a:pPr/>
              <a:t>4/23/2021</a:t>
            </a:fld>
            <a:endParaRPr lang="en-US"/>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B6F15528-21DE-4FAA-801E-634DDDAF4B2B}" type="slidenum">
              <a:rPr lang="x-none" smtClean="0"/>
              <a:pPr/>
              <a:t>‹#›</a:t>
            </a:fld>
            <a:endParaRPr lang="x-none"/>
          </a:p>
        </p:txBody>
      </p:sp>
    </p:spTree>
    <p:extLst>
      <p:ext uri="{BB962C8B-B14F-4D97-AF65-F5344CB8AC3E}">
        <p14:creationId xmlns:p14="http://schemas.microsoft.com/office/powerpoint/2010/main" xmlns="" val="2370087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4/23/2021</a:t>
            </a:fld>
            <a:endParaRPr lang="en-US"/>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B6F15528-21DE-4FAA-801E-634DDDAF4B2B}" type="slidenum">
              <a:rPr lang="x-none" smtClean="0"/>
              <a:pPr/>
              <a:t>‹#›</a:t>
            </a:fld>
            <a:endParaRPr lang="x-none"/>
          </a:p>
        </p:txBody>
      </p:sp>
    </p:spTree>
    <p:extLst>
      <p:ext uri="{BB962C8B-B14F-4D97-AF65-F5344CB8AC3E}">
        <p14:creationId xmlns:p14="http://schemas.microsoft.com/office/powerpoint/2010/main" xmlns="" val="2973310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4/23/2021</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x-none" smtClean="0"/>
              <a:pPr/>
              <a:t>‹#›</a:t>
            </a:fld>
            <a:endParaRPr lang="x-none"/>
          </a:p>
        </p:txBody>
      </p:sp>
    </p:spTree>
    <p:extLst>
      <p:ext uri="{BB962C8B-B14F-4D97-AF65-F5344CB8AC3E}">
        <p14:creationId xmlns:p14="http://schemas.microsoft.com/office/powerpoint/2010/main" xmlns="" val="2968943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3">
            <a:alphaModFix amt="40000"/>
            <a:extLst>
              <a:ext uri="{28A0092B-C50C-407E-A947-70E740481C1C}">
                <a14:useLocalDpi xmlns:a14="http://schemas.microsoft.com/office/drawing/2010/main" xmlns=""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1D8BD707-D9CF-40AE-B4C6-C98DA3205C09}" type="datetimeFigureOut">
              <a:rPr lang="en-US" smtClean="0"/>
              <a:pPr/>
              <a:t>4/23/2021</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x-none"/>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B6F15528-21DE-4FAA-801E-634DDDAF4B2B}" type="slidenum">
              <a:rPr lang="x-none" smtClean="0"/>
              <a:pPr/>
              <a:t>‹#›</a:t>
            </a:fld>
            <a:endParaRPr lang="x-none"/>
          </a:p>
        </p:txBody>
      </p:sp>
    </p:spTree>
    <p:extLst>
      <p:ext uri="{BB962C8B-B14F-4D97-AF65-F5344CB8AC3E}">
        <p14:creationId xmlns:p14="http://schemas.microsoft.com/office/powerpoint/2010/main" xmlns="" val="2936200425"/>
      </p:ext>
    </p:extLst>
  </p:cSld>
  <p:clrMap bg1="dk1" tx1="lt1" bg2="dk2" tx2="lt2" accent1="accent1" accent2="accent2" accent3="accent3" accent4="accent4" accent5="accent5" accent6="accent6" hlink="hlink" folHlink="folHlink"/>
  <p:sldLayoutIdLst>
    <p:sldLayoutId id="2147484426" r:id="rId1"/>
    <p:sldLayoutId id="2147484427" r:id="rId2"/>
    <p:sldLayoutId id="2147484428" r:id="rId3"/>
    <p:sldLayoutId id="2147484429" r:id="rId4"/>
    <p:sldLayoutId id="2147484430" r:id="rId5"/>
    <p:sldLayoutId id="2147484431" r:id="rId6"/>
    <p:sldLayoutId id="2147484432" r:id="rId7"/>
    <p:sldLayoutId id="2147484433" r:id="rId8"/>
    <p:sldLayoutId id="2147484434" r:id="rId9"/>
    <p:sldLayoutId id="2147484435" r:id="rId10"/>
    <p:sldLayoutId id="2147484436" r:id="rId11"/>
    <p:sldLayoutId id="2147484437" r:id="rId12"/>
    <p:sldLayoutId id="2147484438" r:id="rId13"/>
    <p:sldLayoutId id="2147484439" r:id="rId14"/>
    <p:sldLayoutId id="2147484440" r:id="rId15"/>
    <p:sldLayoutId id="2147484441" r:id="rId16"/>
    <p:sldLayoutId id="2147484442" r:id="rId17"/>
    <p:sldLayoutId id="2147484443" r:id="rId18"/>
    <p:sldLayoutId id="2147484444" r:id="rId19"/>
    <p:sldLayoutId id="2147484445" r:id="rId20"/>
    <p:sldLayoutId id="2147484446" r:id="rId21"/>
  </p:sldLayoutIdLst>
  <p:txStyles>
    <p:titleStyle>
      <a:lvl1pPr algn="ctr" defTabSz="914400" rtl="0" eaLnBrk="1" latinLnBrk="0" hangingPunct="1">
        <a:lnSpc>
          <a:spcPct val="90000"/>
        </a:lnSpc>
        <a:spcBef>
          <a:spcPct val="0"/>
        </a:spcBef>
        <a:buNone/>
        <a:defRPr sz="3600" kern="1200" cap="all" baseline="0">
          <a:solidFill>
            <a:schemeClr val="tx1"/>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outerShdw blurRad="47625" dist="12700" dir="2700000" algn="tl" rotWithShape="0">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outerShdw blurRad="47625" dist="12700" dir="2700000" algn="tl" rotWithShape="0">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outerShdw blurRad="47625" dist="12700" dir="2700000" algn="tl" rotWithShape="0">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8.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en.wikipedia.org/wiki/Ionizing_radiation" TargetMode="External"/><Relationship Id="rId7" Type="http://schemas.openxmlformats.org/officeDocument/2006/relationships/hyperlink" Target="http://en.wikipedia.org/wiki/Internal_conversion" TargetMode="External"/><Relationship Id="rId2" Type="http://schemas.openxmlformats.org/officeDocument/2006/relationships/hyperlink" Target="http://en.wikipedia.org/wiki/Atom" TargetMode="External"/><Relationship Id="rId1" Type="http://schemas.openxmlformats.org/officeDocument/2006/relationships/slideLayout" Target="../slideLayouts/slideLayout18.xml"/><Relationship Id="rId6" Type="http://schemas.openxmlformats.org/officeDocument/2006/relationships/hyperlink" Target="http://en.wikipedia.org/wiki/Gamma_ray" TargetMode="External"/><Relationship Id="rId5" Type="http://schemas.openxmlformats.org/officeDocument/2006/relationships/hyperlink" Target="http://en.wikipedia.org/wiki/Beta_particle" TargetMode="External"/><Relationship Id="rId4" Type="http://schemas.openxmlformats.org/officeDocument/2006/relationships/hyperlink" Target="http://en.wikipedia.org/wiki/Alpha_particle"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21.xml"/><Relationship Id="rId4" Type="http://schemas.openxmlformats.org/officeDocument/2006/relationships/image" Target="../media/image27.jpeg"/></Relationships>
</file>

<file path=ppt/slides/_rels/slide4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032017-1B76-45B0-8FDA-21DC6F427D89}"/>
              </a:ext>
            </a:extLst>
          </p:cNvPr>
          <p:cNvSpPr>
            <a:spLocks noGrp="1"/>
          </p:cNvSpPr>
          <p:nvPr>
            <p:ph type="ctrTitle"/>
          </p:nvPr>
        </p:nvSpPr>
        <p:spPr/>
        <p:txBody>
          <a:bodyPr>
            <a:normAutofit fontScale="90000"/>
          </a:bodyPr>
          <a:lstStyle/>
          <a:p>
            <a:r>
              <a:rPr lang="en-US" b="1" dirty="0">
                <a:solidFill>
                  <a:srgbClr val="C00000"/>
                </a:solidFill>
              </a:rPr>
              <a:t>topic</a:t>
            </a:r>
            <a:br>
              <a:rPr lang="en-US" b="1" dirty="0">
                <a:solidFill>
                  <a:srgbClr val="C00000"/>
                </a:solidFill>
              </a:rPr>
            </a:br>
            <a:r>
              <a:rPr lang="en-US" b="1" dirty="0">
                <a:solidFill>
                  <a:srgbClr val="C00000"/>
                </a:solidFill>
              </a:rPr>
              <a:t>effects of metals and radionuclides on environment</a:t>
            </a:r>
            <a:endParaRPr lang="x-none" b="1" dirty="0">
              <a:solidFill>
                <a:srgbClr val="C00000"/>
              </a:solidFill>
            </a:endParaRPr>
          </a:p>
        </p:txBody>
      </p:sp>
    </p:spTree>
    <p:extLst>
      <p:ext uri="{BB962C8B-B14F-4D97-AF65-F5344CB8AC3E}">
        <p14:creationId xmlns:p14="http://schemas.microsoft.com/office/powerpoint/2010/main" xmlns="" val="3964865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2514600" y="329917"/>
            <a:ext cx="7479031" cy="689932"/>
          </a:xfrm>
          <a:prstGeom prst="rect">
            <a:avLst/>
          </a:prstGeom>
        </p:spPr>
        <p:txBody>
          <a:bodyPr vert="horz" wrap="square" lIns="0" tIns="12700" rIns="0" bIns="0" rtlCol="0" anchor="ctr">
            <a:spAutoFit/>
          </a:bodyPr>
          <a:lstStyle/>
          <a:p>
            <a:pPr marL="12700">
              <a:lnSpc>
                <a:spcPct val="100000"/>
              </a:lnSpc>
              <a:spcBef>
                <a:spcPts val="100"/>
              </a:spcBef>
            </a:pPr>
            <a:r>
              <a:rPr sz="4400" dirty="0">
                <a:solidFill>
                  <a:srgbClr val="00B0F0"/>
                </a:solidFill>
              </a:rPr>
              <a:t>Toxic</a:t>
            </a:r>
            <a:r>
              <a:rPr sz="4400" spc="-20" dirty="0">
                <a:solidFill>
                  <a:srgbClr val="00B0F0"/>
                </a:solidFill>
              </a:rPr>
              <a:t> </a:t>
            </a:r>
            <a:r>
              <a:rPr sz="4400" dirty="0">
                <a:solidFill>
                  <a:srgbClr val="00B0F0"/>
                </a:solidFill>
              </a:rPr>
              <a:t>effects</a:t>
            </a:r>
            <a:r>
              <a:rPr sz="4400" spc="-15" dirty="0">
                <a:solidFill>
                  <a:srgbClr val="00B0F0"/>
                </a:solidFill>
              </a:rPr>
              <a:t> </a:t>
            </a:r>
            <a:r>
              <a:rPr sz="4400" dirty="0">
                <a:solidFill>
                  <a:srgbClr val="00B0F0"/>
                </a:solidFill>
              </a:rPr>
              <a:t>of</a:t>
            </a:r>
            <a:r>
              <a:rPr sz="4400" spc="-35" dirty="0">
                <a:solidFill>
                  <a:srgbClr val="00B0F0"/>
                </a:solidFill>
              </a:rPr>
              <a:t> </a:t>
            </a:r>
            <a:r>
              <a:rPr sz="4400" spc="-5" dirty="0">
                <a:solidFill>
                  <a:srgbClr val="00B0F0"/>
                </a:solidFill>
              </a:rPr>
              <a:t>mercury</a:t>
            </a:r>
            <a:endParaRPr sz="4400">
              <a:solidFill>
                <a:srgbClr val="00B0F0"/>
              </a:solidFill>
            </a:endParaRPr>
          </a:p>
        </p:txBody>
      </p:sp>
      <p:sp>
        <p:nvSpPr>
          <p:cNvPr id="7" name="object 7"/>
          <p:cNvSpPr txBox="1"/>
          <p:nvPr/>
        </p:nvSpPr>
        <p:spPr>
          <a:xfrm>
            <a:off x="631824" y="1524000"/>
            <a:ext cx="11244581" cy="4255011"/>
          </a:xfrm>
          <a:prstGeom prst="rect">
            <a:avLst/>
          </a:prstGeom>
        </p:spPr>
        <p:txBody>
          <a:bodyPr vert="horz" wrap="square" lIns="0" tIns="12700" rIns="0" bIns="0" rtlCol="0">
            <a:spAutoFit/>
          </a:bodyPr>
          <a:lstStyle/>
          <a:p>
            <a:pPr marL="368300" marR="346075" indent="-342900">
              <a:spcBef>
                <a:spcPts val="100"/>
              </a:spcBef>
              <a:buClr>
                <a:srgbClr val="FFFFCC"/>
              </a:buClr>
              <a:buSzPct val="75000"/>
              <a:buFont typeface="Wingdings"/>
              <a:buChar char=""/>
              <a:tabLst>
                <a:tab pos="368300" algn="l"/>
              </a:tabLst>
            </a:pPr>
            <a:r>
              <a:rPr sz="3200" spc="-5" dirty="0">
                <a:solidFill>
                  <a:srgbClr val="FFFFFF"/>
                </a:solidFill>
                <a:latin typeface="Arial MT"/>
                <a:cs typeface="Arial MT"/>
              </a:rPr>
              <a:t>Mercury </a:t>
            </a:r>
            <a:r>
              <a:rPr sz="3200" dirty="0">
                <a:solidFill>
                  <a:srgbClr val="FFFFFF"/>
                </a:solidFill>
                <a:latin typeface="Arial MT"/>
                <a:cs typeface="Arial MT"/>
              </a:rPr>
              <a:t>can cause neurological damage, </a:t>
            </a:r>
            <a:r>
              <a:rPr sz="3200" spc="-875" dirty="0">
                <a:solidFill>
                  <a:srgbClr val="FFFFFF"/>
                </a:solidFill>
                <a:latin typeface="Arial MT"/>
                <a:cs typeface="Arial MT"/>
              </a:rPr>
              <a:t> </a:t>
            </a:r>
            <a:r>
              <a:rPr sz="3200" spc="-5" dirty="0">
                <a:solidFill>
                  <a:srgbClr val="FFFFFF"/>
                </a:solidFill>
                <a:latin typeface="Arial MT"/>
                <a:cs typeface="Arial MT"/>
              </a:rPr>
              <a:t>immune </a:t>
            </a:r>
            <a:r>
              <a:rPr sz="3200" dirty="0">
                <a:solidFill>
                  <a:srgbClr val="FFFFFF"/>
                </a:solidFill>
                <a:latin typeface="Arial MT"/>
                <a:cs typeface="Arial MT"/>
              </a:rPr>
              <a:t>system suppression and can </a:t>
            </a:r>
            <a:r>
              <a:rPr sz="3200" spc="5" dirty="0">
                <a:solidFill>
                  <a:srgbClr val="FFFFFF"/>
                </a:solidFill>
                <a:latin typeface="Arial MT"/>
                <a:cs typeface="Arial MT"/>
              </a:rPr>
              <a:t> </a:t>
            </a:r>
            <a:r>
              <a:rPr sz="3200" dirty="0">
                <a:solidFill>
                  <a:srgbClr val="FFFFFF"/>
                </a:solidFill>
                <a:latin typeface="Arial MT"/>
                <a:cs typeface="Arial MT"/>
              </a:rPr>
              <a:t>cause fetal</a:t>
            </a:r>
            <a:r>
              <a:rPr sz="3200" spc="-15" dirty="0">
                <a:solidFill>
                  <a:srgbClr val="FFFFFF"/>
                </a:solidFill>
                <a:latin typeface="Arial MT"/>
                <a:cs typeface="Arial MT"/>
              </a:rPr>
              <a:t> </a:t>
            </a:r>
            <a:r>
              <a:rPr sz="3200" spc="-5" dirty="0">
                <a:solidFill>
                  <a:srgbClr val="FFFFFF"/>
                </a:solidFill>
                <a:latin typeface="Arial MT"/>
                <a:cs typeface="Arial MT"/>
              </a:rPr>
              <a:t>abnormalities in</a:t>
            </a:r>
            <a:r>
              <a:rPr sz="3200" spc="5" dirty="0">
                <a:solidFill>
                  <a:srgbClr val="FFFFFF"/>
                </a:solidFill>
                <a:latin typeface="Arial MT"/>
                <a:cs typeface="Arial MT"/>
              </a:rPr>
              <a:t> </a:t>
            </a:r>
            <a:r>
              <a:rPr sz="3200" spc="-5" dirty="0">
                <a:solidFill>
                  <a:srgbClr val="FFFFFF"/>
                </a:solidFill>
                <a:latin typeface="Arial MT"/>
                <a:cs typeface="Arial MT"/>
              </a:rPr>
              <a:t>mammals</a:t>
            </a:r>
            <a:endParaRPr sz="3200">
              <a:latin typeface="Arial MT"/>
              <a:cs typeface="Arial MT"/>
            </a:endParaRPr>
          </a:p>
          <a:p>
            <a:pPr marL="3395979">
              <a:spcBef>
                <a:spcPts val="390"/>
              </a:spcBef>
            </a:pPr>
            <a:r>
              <a:rPr sz="1600" spc="-5" dirty="0">
                <a:solidFill>
                  <a:srgbClr val="FFFFFF"/>
                </a:solidFill>
                <a:latin typeface="Arial MT"/>
                <a:cs typeface="Arial MT"/>
              </a:rPr>
              <a:t>[Clarkson </a:t>
            </a:r>
            <a:r>
              <a:rPr sz="1600" spc="-10" dirty="0">
                <a:solidFill>
                  <a:srgbClr val="FFFFFF"/>
                </a:solidFill>
                <a:latin typeface="Arial MT"/>
                <a:cs typeface="Arial MT"/>
              </a:rPr>
              <a:t>(1987);</a:t>
            </a:r>
            <a:r>
              <a:rPr sz="1600" dirty="0">
                <a:solidFill>
                  <a:srgbClr val="FFFFFF"/>
                </a:solidFill>
                <a:latin typeface="Arial MT"/>
                <a:cs typeface="Arial MT"/>
              </a:rPr>
              <a:t> </a:t>
            </a:r>
            <a:r>
              <a:rPr sz="1600" spc="-5" dirty="0">
                <a:solidFill>
                  <a:srgbClr val="FFFFFF"/>
                </a:solidFill>
                <a:latin typeface="Arial MT"/>
                <a:cs typeface="Arial MT"/>
              </a:rPr>
              <a:t>von</a:t>
            </a:r>
            <a:r>
              <a:rPr sz="1600" dirty="0">
                <a:solidFill>
                  <a:srgbClr val="FFFFFF"/>
                </a:solidFill>
                <a:latin typeface="Arial MT"/>
                <a:cs typeface="Arial MT"/>
              </a:rPr>
              <a:t> </a:t>
            </a:r>
            <a:r>
              <a:rPr sz="1600" spc="-5" dirty="0">
                <a:solidFill>
                  <a:srgbClr val="FFFFFF"/>
                </a:solidFill>
                <a:latin typeface="Arial MT"/>
                <a:cs typeface="Arial MT"/>
              </a:rPr>
              <a:t>Burg and</a:t>
            </a:r>
            <a:r>
              <a:rPr sz="1600" spc="-10" dirty="0">
                <a:solidFill>
                  <a:srgbClr val="FFFFFF"/>
                </a:solidFill>
                <a:latin typeface="Arial MT"/>
                <a:cs typeface="Arial MT"/>
              </a:rPr>
              <a:t> Greenwood</a:t>
            </a:r>
            <a:r>
              <a:rPr sz="1600" dirty="0">
                <a:solidFill>
                  <a:srgbClr val="FFFFFF"/>
                </a:solidFill>
                <a:latin typeface="Arial MT"/>
                <a:cs typeface="Arial MT"/>
              </a:rPr>
              <a:t> </a:t>
            </a:r>
            <a:r>
              <a:rPr sz="1600" spc="-5" dirty="0">
                <a:solidFill>
                  <a:srgbClr val="FFFFFF"/>
                </a:solidFill>
                <a:latin typeface="Arial MT"/>
                <a:cs typeface="Arial MT"/>
              </a:rPr>
              <a:t>(1991)</a:t>
            </a:r>
            <a:r>
              <a:rPr sz="1600" dirty="0">
                <a:solidFill>
                  <a:srgbClr val="FFFFFF"/>
                </a:solidFill>
                <a:latin typeface="Arial MT"/>
                <a:cs typeface="Arial MT"/>
              </a:rPr>
              <a:t> ]</a:t>
            </a:r>
            <a:endParaRPr sz="1600">
              <a:latin typeface="Arial MT"/>
              <a:cs typeface="Arial MT"/>
            </a:endParaRPr>
          </a:p>
          <a:p>
            <a:pPr>
              <a:lnSpc>
                <a:spcPct val="100000"/>
              </a:lnSpc>
            </a:pPr>
            <a:endParaRPr>
              <a:latin typeface="Arial MT"/>
              <a:cs typeface="Arial MT"/>
            </a:endParaRPr>
          </a:p>
          <a:p>
            <a:pPr>
              <a:lnSpc>
                <a:spcPct val="100000"/>
              </a:lnSpc>
            </a:pPr>
            <a:endParaRPr>
              <a:latin typeface="Arial MT"/>
              <a:cs typeface="Arial MT"/>
            </a:endParaRPr>
          </a:p>
          <a:p>
            <a:pPr marL="442595" marR="817244" lvl="1" indent="-342900" algn="just">
              <a:spcBef>
                <a:spcPts val="1240"/>
              </a:spcBef>
              <a:buClr>
                <a:srgbClr val="FFFFCC"/>
              </a:buClr>
              <a:buSzPct val="75000"/>
              <a:buFont typeface="Wingdings"/>
              <a:buChar char=""/>
              <a:tabLst>
                <a:tab pos="443230" algn="l"/>
              </a:tabLst>
            </a:pPr>
            <a:r>
              <a:rPr sz="3200" dirty="0">
                <a:solidFill>
                  <a:srgbClr val="FFFFFF"/>
                </a:solidFill>
                <a:latin typeface="Arial MT"/>
                <a:cs typeface="Arial MT"/>
              </a:rPr>
              <a:t>In humans </a:t>
            </a:r>
            <a:r>
              <a:rPr sz="3200" spc="-10" dirty="0">
                <a:solidFill>
                  <a:srgbClr val="FFFFFF"/>
                </a:solidFill>
                <a:latin typeface="Arial MT"/>
                <a:cs typeface="Arial MT"/>
              </a:rPr>
              <a:t>it </a:t>
            </a:r>
            <a:r>
              <a:rPr sz="3200" dirty="0">
                <a:solidFill>
                  <a:srgbClr val="FFFFFF"/>
                </a:solidFill>
                <a:latin typeface="Arial MT"/>
                <a:cs typeface="Arial MT"/>
              </a:rPr>
              <a:t>has been associated </a:t>
            </a:r>
            <a:r>
              <a:rPr sz="3200" spc="-5" dirty="0">
                <a:solidFill>
                  <a:srgbClr val="FFFFFF"/>
                </a:solidFill>
                <a:latin typeface="Arial MT"/>
                <a:cs typeface="Arial MT"/>
              </a:rPr>
              <a:t>with </a:t>
            </a:r>
            <a:r>
              <a:rPr sz="3200" spc="-875" dirty="0">
                <a:solidFill>
                  <a:srgbClr val="FFFFFF"/>
                </a:solidFill>
                <a:latin typeface="Arial MT"/>
                <a:cs typeface="Arial MT"/>
              </a:rPr>
              <a:t> </a:t>
            </a:r>
            <a:r>
              <a:rPr sz="3200" dirty="0">
                <a:solidFill>
                  <a:srgbClr val="FFFFFF"/>
                </a:solidFill>
                <a:latin typeface="Arial MT"/>
                <a:cs typeface="Arial MT"/>
              </a:rPr>
              <a:t>various neurological effects, abnormal </a:t>
            </a:r>
            <a:r>
              <a:rPr sz="3200" spc="-875" dirty="0">
                <a:solidFill>
                  <a:srgbClr val="FFFFFF"/>
                </a:solidFill>
                <a:latin typeface="Arial MT"/>
                <a:cs typeface="Arial MT"/>
              </a:rPr>
              <a:t> </a:t>
            </a:r>
            <a:r>
              <a:rPr sz="3200" dirty="0">
                <a:solidFill>
                  <a:srgbClr val="FFFFFF"/>
                </a:solidFill>
                <a:latin typeface="Arial MT"/>
                <a:cs typeface="Arial MT"/>
              </a:rPr>
              <a:t>development</a:t>
            </a:r>
            <a:r>
              <a:rPr sz="3200" spc="-5" dirty="0">
                <a:solidFill>
                  <a:srgbClr val="FFFFFF"/>
                </a:solidFill>
                <a:latin typeface="Arial MT"/>
                <a:cs typeface="Arial MT"/>
              </a:rPr>
              <a:t> </a:t>
            </a:r>
            <a:r>
              <a:rPr sz="3200" dirty="0">
                <a:solidFill>
                  <a:srgbClr val="FFFFFF"/>
                </a:solidFill>
                <a:latin typeface="Arial MT"/>
                <a:cs typeface="Arial MT"/>
              </a:rPr>
              <a:t>and</a:t>
            </a:r>
            <a:r>
              <a:rPr sz="3200" spc="-10" dirty="0">
                <a:solidFill>
                  <a:srgbClr val="FFFFFF"/>
                </a:solidFill>
                <a:latin typeface="Arial MT"/>
                <a:cs typeface="Arial MT"/>
              </a:rPr>
              <a:t> </a:t>
            </a:r>
            <a:r>
              <a:rPr sz="3200" dirty="0">
                <a:solidFill>
                  <a:srgbClr val="FFFFFF"/>
                </a:solidFill>
                <a:latin typeface="Arial MT"/>
                <a:cs typeface="Arial MT"/>
              </a:rPr>
              <a:t>heart</a:t>
            </a:r>
            <a:r>
              <a:rPr sz="3200" spc="-5" dirty="0">
                <a:solidFill>
                  <a:srgbClr val="FFFFFF"/>
                </a:solidFill>
                <a:latin typeface="Arial MT"/>
                <a:cs typeface="Arial MT"/>
              </a:rPr>
              <a:t> </a:t>
            </a:r>
            <a:r>
              <a:rPr sz="3200" dirty="0">
                <a:solidFill>
                  <a:srgbClr val="FFFFFF"/>
                </a:solidFill>
                <a:latin typeface="Arial MT"/>
                <a:cs typeface="Arial MT"/>
              </a:rPr>
              <a:t>damage</a:t>
            </a:r>
            <a:endParaRPr sz="3200">
              <a:latin typeface="Arial MT"/>
              <a:cs typeface="Arial MT"/>
            </a:endParaRPr>
          </a:p>
          <a:p>
            <a:pPr marL="389890">
              <a:spcBef>
                <a:spcPts val="370"/>
              </a:spcBef>
            </a:pPr>
            <a:r>
              <a:rPr sz="1500" dirty="0">
                <a:solidFill>
                  <a:srgbClr val="FFFFFF"/>
                </a:solidFill>
                <a:latin typeface="Arial MT"/>
                <a:cs typeface="Arial MT"/>
              </a:rPr>
              <a:t>[Guallar</a:t>
            </a:r>
            <a:r>
              <a:rPr sz="1500" spc="5" dirty="0">
                <a:solidFill>
                  <a:srgbClr val="FFFFFF"/>
                </a:solidFill>
                <a:latin typeface="Arial MT"/>
                <a:cs typeface="Arial MT"/>
              </a:rPr>
              <a:t> </a:t>
            </a:r>
            <a:r>
              <a:rPr sz="1500" dirty="0">
                <a:solidFill>
                  <a:srgbClr val="FFFFFF"/>
                </a:solidFill>
                <a:latin typeface="Arial MT"/>
                <a:cs typeface="Arial MT"/>
              </a:rPr>
              <a:t>et</a:t>
            </a:r>
            <a:r>
              <a:rPr sz="1500" spc="10" dirty="0">
                <a:solidFill>
                  <a:srgbClr val="FFFFFF"/>
                </a:solidFill>
                <a:latin typeface="Arial MT"/>
                <a:cs typeface="Arial MT"/>
              </a:rPr>
              <a:t> </a:t>
            </a:r>
            <a:r>
              <a:rPr sz="1500" dirty="0">
                <a:solidFill>
                  <a:srgbClr val="FFFFFF"/>
                </a:solidFill>
                <a:latin typeface="Arial MT"/>
                <a:cs typeface="Arial MT"/>
              </a:rPr>
              <a:t>al.,</a:t>
            </a:r>
            <a:r>
              <a:rPr sz="1500" spc="15" dirty="0">
                <a:solidFill>
                  <a:srgbClr val="FFFFFF"/>
                </a:solidFill>
                <a:latin typeface="Arial MT"/>
                <a:cs typeface="Arial MT"/>
              </a:rPr>
              <a:t> </a:t>
            </a:r>
            <a:r>
              <a:rPr sz="1500" dirty="0">
                <a:solidFill>
                  <a:srgbClr val="FFFFFF"/>
                </a:solidFill>
                <a:latin typeface="Arial MT"/>
                <a:cs typeface="Arial MT"/>
              </a:rPr>
              <a:t>(2002);</a:t>
            </a:r>
            <a:r>
              <a:rPr sz="1500" spc="10" dirty="0">
                <a:solidFill>
                  <a:srgbClr val="FFFFFF"/>
                </a:solidFill>
                <a:latin typeface="Arial MT"/>
                <a:cs typeface="Arial MT"/>
              </a:rPr>
              <a:t> </a:t>
            </a:r>
            <a:r>
              <a:rPr sz="1500" dirty="0">
                <a:solidFill>
                  <a:srgbClr val="FFFFFF"/>
                </a:solidFill>
                <a:latin typeface="Arial MT"/>
                <a:cs typeface="Arial MT"/>
              </a:rPr>
              <a:t>Clarkson</a:t>
            </a:r>
            <a:r>
              <a:rPr sz="1500" spc="10" dirty="0">
                <a:solidFill>
                  <a:srgbClr val="FFFFFF"/>
                </a:solidFill>
                <a:latin typeface="Arial MT"/>
                <a:cs typeface="Arial MT"/>
              </a:rPr>
              <a:t> </a:t>
            </a:r>
            <a:r>
              <a:rPr sz="1500" i="1" dirty="0">
                <a:solidFill>
                  <a:srgbClr val="FFFFFF"/>
                </a:solidFill>
                <a:latin typeface="Arial"/>
                <a:cs typeface="Arial"/>
              </a:rPr>
              <a:t>et</a:t>
            </a:r>
            <a:r>
              <a:rPr sz="1500" i="1" spc="15" dirty="0">
                <a:solidFill>
                  <a:srgbClr val="FFFFFF"/>
                </a:solidFill>
                <a:latin typeface="Arial"/>
                <a:cs typeface="Arial"/>
              </a:rPr>
              <a:t> </a:t>
            </a:r>
            <a:r>
              <a:rPr sz="1500" i="1" dirty="0">
                <a:solidFill>
                  <a:srgbClr val="FFFFFF"/>
                </a:solidFill>
                <a:latin typeface="Arial"/>
                <a:cs typeface="Arial"/>
              </a:rPr>
              <a:t>al.,</a:t>
            </a:r>
            <a:r>
              <a:rPr sz="1500" i="1" spc="10" dirty="0">
                <a:solidFill>
                  <a:srgbClr val="FFFFFF"/>
                </a:solidFill>
                <a:latin typeface="Arial"/>
                <a:cs typeface="Arial"/>
              </a:rPr>
              <a:t> </a:t>
            </a:r>
            <a:r>
              <a:rPr sz="1500" dirty="0">
                <a:solidFill>
                  <a:srgbClr val="FFFFFF"/>
                </a:solidFill>
                <a:latin typeface="Arial MT"/>
                <a:cs typeface="Arial MT"/>
              </a:rPr>
              <a:t>(2003);</a:t>
            </a:r>
            <a:r>
              <a:rPr sz="1500" spc="10" dirty="0">
                <a:solidFill>
                  <a:srgbClr val="FFFFFF"/>
                </a:solidFill>
                <a:latin typeface="Arial MT"/>
                <a:cs typeface="Arial MT"/>
              </a:rPr>
              <a:t> </a:t>
            </a:r>
            <a:r>
              <a:rPr sz="1500" dirty="0">
                <a:solidFill>
                  <a:srgbClr val="FFFFFF"/>
                </a:solidFill>
                <a:latin typeface="Arial MT"/>
                <a:cs typeface="Arial MT"/>
              </a:rPr>
              <a:t>Murata</a:t>
            </a:r>
            <a:r>
              <a:rPr sz="1500" spc="15" dirty="0">
                <a:solidFill>
                  <a:srgbClr val="FFFFFF"/>
                </a:solidFill>
                <a:latin typeface="Arial MT"/>
                <a:cs typeface="Arial MT"/>
              </a:rPr>
              <a:t> </a:t>
            </a:r>
            <a:r>
              <a:rPr sz="1500" i="1" dirty="0">
                <a:solidFill>
                  <a:srgbClr val="FFFFFF"/>
                </a:solidFill>
                <a:latin typeface="Arial"/>
                <a:cs typeface="Arial"/>
              </a:rPr>
              <a:t>et</a:t>
            </a:r>
            <a:r>
              <a:rPr sz="1500" i="1" spc="20" dirty="0">
                <a:solidFill>
                  <a:srgbClr val="FFFFFF"/>
                </a:solidFill>
                <a:latin typeface="Arial"/>
                <a:cs typeface="Arial"/>
              </a:rPr>
              <a:t> </a:t>
            </a:r>
            <a:r>
              <a:rPr sz="1500" i="1" dirty="0">
                <a:solidFill>
                  <a:srgbClr val="FFFFFF"/>
                </a:solidFill>
                <a:latin typeface="Arial"/>
                <a:cs typeface="Arial"/>
              </a:rPr>
              <a:t>al.</a:t>
            </a:r>
            <a:r>
              <a:rPr sz="1500" i="1" spc="15" dirty="0">
                <a:solidFill>
                  <a:srgbClr val="FFFFFF"/>
                </a:solidFill>
                <a:latin typeface="Arial"/>
                <a:cs typeface="Arial"/>
              </a:rPr>
              <a:t> </a:t>
            </a:r>
            <a:r>
              <a:rPr sz="1500" dirty="0">
                <a:solidFill>
                  <a:srgbClr val="FFFFFF"/>
                </a:solidFill>
                <a:latin typeface="Arial MT"/>
                <a:cs typeface="Arial MT"/>
              </a:rPr>
              <a:t>(2004);</a:t>
            </a:r>
            <a:r>
              <a:rPr sz="1500" spc="10" dirty="0">
                <a:solidFill>
                  <a:srgbClr val="FFFFFF"/>
                </a:solidFill>
                <a:latin typeface="Arial MT"/>
                <a:cs typeface="Arial MT"/>
              </a:rPr>
              <a:t> </a:t>
            </a:r>
            <a:r>
              <a:rPr sz="1500" dirty="0">
                <a:solidFill>
                  <a:srgbClr val="FFFFFF"/>
                </a:solidFill>
                <a:latin typeface="Arial MT"/>
                <a:cs typeface="Arial MT"/>
              </a:rPr>
              <a:t>Grandjean</a:t>
            </a:r>
            <a:r>
              <a:rPr sz="1500" spc="10" dirty="0">
                <a:solidFill>
                  <a:srgbClr val="FFFFFF"/>
                </a:solidFill>
                <a:latin typeface="Arial MT"/>
                <a:cs typeface="Arial MT"/>
              </a:rPr>
              <a:t> </a:t>
            </a:r>
            <a:r>
              <a:rPr sz="1500" dirty="0">
                <a:solidFill>
                  <a:srgbClr val="FFFFFF"/>
                </a:solidFill>
                <a:latin typeface="Arial MT"/>
                <a:cs typeface="Arial MT"/>
              </a:rPr>
              <a:t>et</a:t>
            </a:r>
            <a:r>
              <a:rPr sz="1500" spc="15" dirty="0">
                <a:solidFill>
                  <a:srgbClr val="FFFFFF"/>
                </a:solidFill>
                <a:latin typeface="Arial MT"/>
                <a:cs typeface="Arial MT"/>
              </a:rPr>
              <a:t> </a:t>
            </a:r>
            <a:r>
              <a:rPr sz="1500" dirty="0">
                <a:solidFill>
                  <a:srgbClr val="FFFFFF"/>
                </a:solidFill>
                <a:latin typeface="Arial MT"/>
                <a:cs typeface="Arial MT"/>
              </a:rPr>
              <a:t>al.</a:t>
            </a:r>
            <a:r>
              <a:rPr sz="1500" spc="10" dirty="0">
                <a:solidFill>
                  <a:srgbClr val="FFFFFF"/>
                </a:solidFill>
                <a:latin typeface="Arial MT"/>
                <a:cs typeface="Arial MT"/>
              </a:rPr>
              <a:t> </a:t>
            </a:r>
            <a:r>
              <a:rPr sz="1500" dirty="0">
                <a:solidFill>
                  <a:srgbClr val="FFFFFF"/>
                </a:solidFill>
                <a:latin typeface="Arial MT"/>
                <a:cs typeface="Arial MT"/>
              </a:rPr>
              <a:t>(2004)</a:t>
            </a:r>
            <a:r>
              <a:rPr sz="1500" spc="20" dirty="0">
                <a:solidFill>
                  <a:srgbClr val="FFFFFF"/>
                </a:solidFill>
                <a:latin typeface="Arial MT"/>
                <a:cs typeface="Arial MT"/>
              </a:rPr>
              <a:t> </a:t>
            </a:r>
            <a:r>
              <a:rPr sz="1500" dirty="0">
                <a:solidFill>
                  <a:srgbClr val="FFFFFF"/>
                </a:solidFill>
                <a:latin typeface="Arial MT"/>
                <a:cs typeface="Arial MT"/>
              </a:rPr>
              <a:t>]</a:t>
            </a:r>
            <a:endParaRPr sz="1500">
              <a:latin typeface="Arial MT"/>
              <a:cs typeface="Arial M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524000" y="0"/>
            <a:ext cx="9144000" cy="8051800"/>
            <a:chOff x="0" y="0"/>
            <a:chExt cx="9144000" cy="8051800"/>
          </a:xfrm>
        </p:grpSpPr>
        <p:sp>
          <p:nvSpPr>
            <p:cNvPr id="3" name="object 3"/>
            <p:cNvSpPr/>
            <p:nvPr/>
          </p:nvSpPr>
          <p:spPr>
            <a:xfrm>
              <a:off x="2614929" y="6459220"/>
              <a:ext cx="21590" cy="29209"/>
            </a:xfrm>
            <a:custGeom>
              <a:avLst/>
              <a:gdLst/>
              <a:ahLst/>
              <a:cxnLst/>
              <a:rect l="l" t="t" r="r" b="b"/>
              <a:pathLst>
                <a:path w="21589" h="29210">
                  <a:moveTo>
                    <a:pt x="16510" y="0"/>
                  </a:moveTo>
                  <a:lnTo>
                    <a:pt x="15240" y="0"/>
                  </a:lnTo>
                  <a:lnTo>
                    <a:pt x="0" y="15239"/>
                  </a:lnTo>
                  <a:lnTo>
                    <a:pt x="0" y="17779"/>
                  </a:lnTo>
                  <a:lnTo>
                    <a:pt x="1270" y="17779"/>
                  </a:lnTo>
                  <a:lnTo>
                    <a:pt x="1270" y="21589"/>
                  </a:lnTo>
                  <a:lnTo>
                    <a:pt x="2540" y="21589"/>
                  </a:lnTo>
                  <a:lnTo>
                    <a:pt x="2540" y="24129"/>
                  </a:lnTo>
                  <a:lnTo>
                    <a:pt x="3810" y="24129"/>
                  </a:lnTo>
                  <a:lnTo>
                    <a:pt x="3810" y="27939"/>
                  </a:lnTo>
                  <a:lnTo>
                    <a:pt x="5080" y="27939"/>
                  </a:lnTo>
                  <a:lnTo>
                    <a:pt x="5080" y="29209"/>
                  </a:lnTo>
                  <a:lnTo>
                    <a:pt x="21590" y="12699"/>
                  </a:lnTo>
                  <a:lnTo>
                    <a:pt x="21590" y="11429"/>
                  </a:lnTo>
                  <a:lnTo>
                    <a:pt x="20320" y="11429"/>
                  </a:lnTo>
                  <a:lnTo>
                    <a:pt x="20320" y="8889"/>
                  </a:lnTo>
                  <a:lnTo>
                    <a:pt x="19050" y="8889"/>
                  </a:lnTo>
                  <a:lnTo>
                    <a:pt x="19050" y="6349"/>
                  </a:lnTo>
                  <a:lnTo>
                    <a:pt x="17780" y="6349"/>
                  </a:lnTo>
                  <a:lnTo>
                    <a:pt x="17780" y="2539"/>
                  </a:lnTo>
                  <a:lnTo>
                    <a:pt x="16510" y="2539"/>
                  </a:lnTo>
                  <a:lnTo>
                    <a:pt x="16510" y="0"/>
                  </a:lnTo>
                  <a:close/>
                </a:path>
              </a:pathLst>
            </a:custGeom>
            <a:solidFill>
              <a:srgbClr val="00007A"/>
            </a:solidFill>
          </p:spPr>
          <p:txBody>
            <a:bodyPr wrap="square" lIns="0" tIns="0" rIns="0" bIns="0" rtlCol="0"/>
            <a:lstStyle/>
            <a:p>
              <a:endParaRPr/>
            </a:p>
          </p:txBody>
        </p:sp>
        <p:sp>
          <p:nvSpPr>
            <p:cNvPr id="4" name="object 4"/>
            <p:cNvSpPr/>
            <p:nvPr/>
          </p:nvSpPr>
          <p:spPr>
            <a:xfrm>
              <a:off x="2620010" y="6471920"/>
              <a:ext cx="21590" cy="29209"/>
            </a:xfrm>
            <a:custGeom>
              <a:avLst/>
              <a:gdLst/>
              <a:ahLst/>
              <a:cxnLst/>
              <a:rect l="l" t="t" r="r" b="b"/>
              <a:pathLst>
                <a:path w="21589" h="29210">
                  <a:moveTo>
                    <a:pt x="16510" y="0"/>
                  </a:moveTo>
                  <a:lnTo>
                    <a:pt x="0" y="16510"/>
                  </a:lnTo>
                  <a:lnTo>
                    <a:pt x="0" y="17780"/>
                  </a:lnTo>
                  <a:lnTo>
                    <a:pt x="1269" y="17780"/>
                  </a:lnTo>
                  <a:lnTo>
                    <a:pt x="1269" y="20320"/>
                  </a:lnTo>
                  <a:lnTo>
                    <a:pt x="2539" y="20320"/>
                  </a:lnTo>
                  <a:lnTo>
                    <a:pt x="2539" y="24130"/>
                  </a:lnTo>
                  <a:lnTo>
                    <a:pt x="3809" y="24130"/>
                  </a:lnTo>
                  <a:lnTo>
                    <a:pt x="3809" y="26670"/>
                  </a:lnTo>
                  <a:lnTo>
                    <a:pt x="5079" y="26670"/>
                  </a:lnTo>
                  <a:lnTo>
                    <a:pt x="5079" y="29210"/>
                  </a:lnTo>
                  <a:lnTo>
                    <a:pt x="21589" y="12700"/>
                  </a:lnTo>
                  <a:lnTo>
                    <a:pt x="21589" y="11430"/>
                  </a:lnTo>
                  <a:lnTo>
                    <a:pt x="20319" y="11430"/>
                  </a:lnTo>
                  <a:lnTo>
                    <a:pt x="20319" y="7620"/>
                  </a:lnTo>
                  <a:lnTo>
                    <a:pt x="19050" y="7620"/>
                  </a:lnTo>
                  <a:lnTo>
                    <a:pt x="19050" y="5080"/>
                  </a:lnTo>
                  <a:lnTo>
                    <a:pt x="17780" y="5080"/>
                  </a:lnTo>
                  <a:lnTo>
                    <a:pt x="17780" y="2540"/>
                  </a:lnTo>
                  <a:lnTo>
                    <a:pt x="16510" y="2540"/>
                  </a:lnTo>
                  <a:lnTo>
                    <a:pt x="16510" y="0"/>
                  </a:lnTo>
                  <a:close/>
                </a:path>
              </a:pathLst>
            </a:custGeom>
            <a:solidFill>
              <a:srgbClr val="00007B"/>
            </a:solidFill>
          </p:spPr>
          <p:txBody>
            <a:bodyPr wrap="square" lIns="0" tIns="0" rIns="0" bIns="0" rtlCol="0"/>
            <a:lstStyle/>
            <a:p>
              <a:endParaRPr/>
            </a:p>
          </p:txBody>
        </p:sp>
        <p:sp>
          <p:nvSpPr>
            <p:cNvPr id="5" name="object 5"/>
            <p:cNvSpPr/>
            <p:nvPr/>
          </p:nvSpPr>
          <p:spPr>
            <a:xfrm>
              <a:off x="2625089" y="6484620"/>
              <a:ext cx="22225" cy="29209"/>
            </a:xfrm>
            <a:custGeom>
              <a:avLst/>
              <a:gdLst/>
              <a:ahLst/>
              <a:cxnLst/>
              <a:rect l="l" t="t" r="r" b="b"/>
              <a:pathLst>
                <a:path w="22225" h="29209">
                  <a:moveTo>
                    <a:pt x="16510" y="0"/>
                  </a:moveTo>
                  <a:lnTo>
                    <a:pt x="0" y="16509"/>
                  </a:lnTo>
                  <a:lnTo>
                    <a:pt x="1270" y="16509"/>
                  </a:lnTo>
                  <a:lnTo>
                    <a:pt x="1270" y="20319"/>
                  </a:lnTo>
                  <a:lnTo>
                    <a:pt x="2540" y="20319"/>
                  </a:lnTo>
                  <a:lnTo>
                    <a:pt x="2540" y="22859"/>
                  </a:lnTo>
                  <a:lnTo>
                    <a:pt x="3810" y="22859"/>
                  </a:lnTo>
                  <a:lnTo>
                    <a:pt x="3810" y="25399"/>
                  </a:lnTo>
                  <a:lnTo>
                    <a:pt x="5080" y="25399"/>
                  </a:lnTo>
                  <a:lnTo>
                    <a:pt x="5080" y="29209"/>
                  </a:lnTo>
                  <a:lnTo>
                    <a:pt x="5675" y="29209"/>
                  </a:lnTo>
                  <a:lnTo>
                    <a:pt x="22177" y="12699"/>
                  </a:lnTo>
                  <a:lnTo>
                    <a:pt x="21590" y="12699"/>
                  </a:lnTo>
                  <a:lnTo>
                    <a:pt x="21590" y="10159"/>
                  </a:lnTo>
                  <a:lnTo>
                    <a:pt x="20320" y="10159"/>
                  </a:lnTo>
                  <a:lnTo>
                    <a:pt x="20320" y="7619"/>
                  </a:lnTo>
                  <a:lnTo>
                    <a:pt x="19050" y="7619"/>
                  </a:lnTo>
                  <a:lnTo>
                    <a:pt x="19050" y="3809"/>
                  </a:lnTo>
                  <a:lnTo>
                    <a:pt x="17780" y="3809"/>
                  </a:lnTo>
                  <a:lnTo>
                    <a:pt x="17780" y="1269"/>
                  </a:lnTo>
                  <a:lnTo>
                    <a:pt x="16510" y="1269"/>
                  </a:lnTo>
                  <a:lnTo>
                    <a:pt x="16510" y="0"/>
                  </a:lnTo>
                  <a:close/>
                </a:path>
              </a:pathLst>
            </a:custGeom>
            <a:solidFill>
              <a:srgbClr val="00007C"/>
            </a:solidFill>
          </p:spPr>
          <p:txBody>
            <a:bodyPr wrap="square" lIns="0" tIns="0" rIns="0" bIns="0" rtlCol="0"/>
            <a:lstStyle/>
            <a:p>
              <a:endParaRPr/>
            </a:p>
          </p:txBody>
        </p:sp>
      </p:grpSp>
      <p:sp>
        <p:nvSpPr>
          <p:cNvPr id="12" name="object 12"/>
          <p:cNvSpPr txBox="1">
            <a:spLocks noGrp="1"/>
          </p:cNvSpPr>
          <p:nvPr>
            <p:ph type="title"/>
          </p:nvPr>
        </p:nvSpPr>
        <p:spPr>
          <a:xfrm>
            <a:off x="3276600" y="338554"/>
            <a:ext cx="5410200" cy="689932"/>
          </a:xfrm>
          <a:prstGeom prst="rect">
            <a:avLst/>
          </a:prstGeom>
        </p:spPr>
        <p:txBody>
          <a:bodyPr vert="horz" wrap="square" lIns="0" tIns="12700" rIns="0" bIns="0" rtlCol="0" anchor="ctr">
            <a:spAutoFit/>
          </a:bodyPr>
          <a:lstStyle/>
          <a:p>
            <a:pPr marL="12700">
              <a:lnSpc>
                <a:spcPct val="100000"/>
              </a:lnSpc>
              <a:spcBef>
                <a:spcPts val="100"/>
              </a:spcBef>
            </a:pPr>
            <a:r>
              <a:rPr sz="4400" spc="-5" dirty="0">
                <a:solidFill>
                  <a:srgbClr val="00B0F0"/>
                </a:solidFill>
              </a:rPr>
              <a:t>Mercury</a:t>
            </a:r>
            <a:r>
              <a:rPr sz="4400" spc="-45" dirty="0">
                <a:solidFill>
                  <a:srgbClr val="00B0F0"/>
                </a:solidFill>
              </a:rPr>
              <a:t> </a:t>
            </a:r>
            <a:r>
              <a:rPr sz="4400" dirty="0">
                <a:solidFill>
                  <a:srgbClr val="00B0F0"/>
                </a:solidFill>
              </a:rPr>
              <a:t>toxicity</a:t>
            </a:r>
            <a:endParaRPr sz="4400">
              <a:solidFill>
                <a:srgbClr val="00B0F0"/>
              </a:solidFill>
            </a:endParaRPr>
          </a:p>
        </p:txBody>
      </p:sp>
      <p:sp>
        <p:nvSpPr>
          <p:cNvPr id="14" name="object 14"/>
          <p:cNvSpPr txBox="1"/>
          <p:nvPr/>
        </p:nvSpPr>
        <p:spPr>
          <a:xfrm>
            <a:off x="1143000" y="1764029"/>
            <a:ext cx="5236210" cy="1498600"/>
          </a:xfrm>
          <a:prstGeom prst="rect">
            <a:avLst/>
          </a:prstGeom>
        </p:spPr>
        <p:txBody>
          <a:bodyPr vert="horz" wrap="square" lIns="0" tIns="76200" rIns="0" bIns="0" rtlCol="0">
            <a:spAutoFit/>
          </a:bodyPr>
          <a:lstStyle/>
          <a:p>
            <a:pPr marL="12700">
              <a:spcBef>
                <a:spcPts val="600"/>
              </a:spcBef>
            </a:pPr>
            <a:r>
              <a:rPr sz="2000" dirty="0">
                <a:solidFill>
                  <a:srgbClr val="FFFFFF"/>
                </a:solidFill>
                <a:latin typeface="Arial MT"/>
                <a:cs typeface="Arial MT"/>
              </a:rPr>
              <a:t>Visual</a:t>
            </a:r>
            <a:r>
              <a:rPr sz="2000" spc="-30" dirty="0">
                <a:solidFill>
                  <a:srgbClr val="FFFFFF"/>
                </a:solidFill>
                <a:latin typeface="Arial MT"/>
                <a:cs typeface="Arial MT"/>
              </a:rPr>
              <a:t> </a:t>
            </a:r>
            <a:r>
              <a:rPr sz="2000" spc="-5" dirty="0">
                <a:solidFill>
                  <a:srgbClr val="FFFFFF"/>
                </a:solidFill>
                <a:latin typeface="Arial MT"/>
                <a:cs typeface="Arial MT"/>
              </a:rPr>
              <a:t>field</a:t>
            </a:r>
            <a:r>
              <a:rPr sz="2000" spc="-20" dirty="0">
                <a:solidFill>
                  <a:srgbClr val="FFFFFF"/>
                </a:solidFill>
                <a:latin typeface="Arial MT"/>
                <a:cs typeface="Arial MT"/>
              </a:rPr>
              <a:t> </a:t>
            </a:r>
            <a:r>
              <a:rPr sz="2000" dirty="0">
                <a:solidFill>
                  <a:srgbClr val="FFFFFF"/>
                </a:solidFill>
                <a:latin typeface="Arial MT"/>
                <a:cs typeface="Arial MT"/>
              </a:rPr>
              <a:t>constriction</a:t>
            </a:r>
            <a:endParaRPr sz="2000">
              <a:latin typeface="Arial MT"/>
              <a:cs typeface="Arial MT"/>
            </a:endParaRPr>
          </a:p>
          <a:p>
            <a:pPr marL="12700" marR="5080">
              <a:lnSpc>
                <a:spcPct val="120800"/>
              </a:lnSpc>
            </a:pPr>
            <a:r>
              <a:rPr sz="2000" dirty="0">
                <a:solidFill>
                  <a:srgbClr val="FFFFFF"/>
                </a:solidFill>
                <a:latin typeface="Arial MT"/>
                <a:cs typeface="Arial MT"/>
              </a:rPr>
              <a:t>Behavioral changes, memory loss, headaches </a:t>
            </a:r>
            <a:r>
              <a:rPr sz="2000" spc="-545" dirty="0">
                <a:solidFill>
                  <a:srgbClr val="FFFFFF"/>
                </a:solidFill>
                <a:latin typeface="Arial MT"/>
                <a:cs typeface="Arial MT"/>
              </a:rPr>
              <a:t> </a:t>
            </a:r>
            <a:r>
              <a:rPr sz="2000" dirty="0">
                <a:solidFill>
                  <a:srgbClr val="FFFFFF"/>
                </a:solidFill>
                <a:latin typeface="Arial MT"/>
                <a:cs typeface="Arial MT"/>
              </a:rPr>
              <a:t>Tremor, loss </a:t>
            </a:r>
            <a:r>
              <a:rPr sz="2000" spc="-5" dirty="0">
                <a:solidFill>
                  <a:srgbClr val="FFFFFF"/>
                </a:solidFill>
                <a:latin typeface="Arial MT"/>
                <a:cs typeface="Arial MT"/>
              </a:rPr>
              <a:t>of fine motor </a:t>
            </a:r>
            <a:r>
              <a:rPr sz="2000" dirty="0">
                <a:solidFill>
                  <a:srgbClr val="FFFFFF"/>
                </a:solidFill>
                <a:latin typeface="Arial MT"/>
                <a:cs typeface="Arial MT"/>
              </a:rPr>
              <a:t>control, spasticity </a:t>
            </a:r>
            <a:r>
              <a:rPr sz="2000" spc="5" dirty="0">
                <a:solidFill>
                  <a:srgbClr val="FFFFFF"/>
                </a:solidFill>
                <a:latin typeface="Arial MT"/>
                <a:cs typeface="Arial MT"/>
              </a:rPr>
              <a:t> </a:t>
            </a:r>
            <a:r>
              <a:rPr sz="2000" dirty="0">
                <a:solidFill>
                  <a:srgbClr val="FFFFFF"/>
                </a:solidFill>
                <a:latin typeface="Arial MT"/>
                <a:cs typeface="Arial MT"/>
              </a:rPr>
              <a:t>Hair</a:t>
            </a:r>
            <a:r>
              <a:rPr sz="2000" spc="-10" dirty="0">
                <a:solidFill>
                  <a:srgbClr val="FFFFFF"/>
                </a:solidFill>
                <a:latin typeface="Arial MT"/>
                <a:cs typeface="Arial MT"/>
              </a:rPr>
              <a:t> </a:t>
            </a:r>
            <a:r>
              <a:rPr sz="2000" dirty="0">
                <a:solidFill>
                  <a:srgbClr val="FFFFFF"/>
                </a:solidFill>
                <a:latin typeface="Arial MT"/>
                <a:cs typeface="Arial MT"/>
              </a:rPr>
              <a:t>loss</a:t>
            </a:r>
            <a:endParaRPr sz="2000">
              <a:latin typeface="Arial MT"/>
              <a:cs typeface="Arial MT"/>
            </a:endParaRPr>
          </a:p>
        </p:txBody>
      </p:sp>
      <p:sp>
        <p:nvSpPr>
          <p:cNvPr id="15" name="object 15"/>
          <p:cNvSpPr txBox="1"/>
          <p:nvPr/>
        </p:nvSpPr>
        <p:spPr>
          <a:xfrm>
            <a:off x="572134" y="1226246"/>
            <a:ext cx="8525510" cy="452120"/>
          </a:xfrm>
          <a:prstGeom prst="rect">
            <a:avLst/>
          </a:prstGeom>
        </p:spPr>
        <p:txBody>
          <a:bodyPr vert="horz" wrap="square" lIns="0" tIns="12700" rIns="0" bIns="0" rtlCol="0">
            <a:spAutoFit/>
          </a:bodyPr>
          <a:lstStyle/>
          <a:p>
            <a:pPr marL="355600" indent="-342900">
              <a:spcBef>
                <a:spcPts val="100"/>
              </a:spcBef>
              <a:buClr>
                <a:srgbClr val="FFFFCC"/>
              </a:buClr>
              <a:buSzPct val="75000"/>
              <a:buFont typeface="Wingdings"/>
              <a:buChar char=""/>
              <a:tabLst>
                <a:tab pos="354965" algn="l"/>
                <a:tab pos="355600" algn="l"/>
              </a:tabLst>
            </a:pPr>
            <a:r>
              <a:rPr sz="2800" dirty="0">
                <a:solidFill>
                  <a:srgbClr val="FFFFFF"/>
                </a:solidFill>
                <a:latin typeface="Arial MT"/>
                <a:cs typeface="Arial MT"/>
              </a:rPr>
              <a:t>In</a:t>
            </a:r>
            <a:r>
              <a:rPr sz="2800" spc="-5" dirty="0">
                <a:solidFill>
                  <a:srgbClr val="FFFFFF"/>
                </a:solidFill>
                <a:latin typeface="Arial MT"/>
                <a:cs typeface="Arial MT"/>
              </a:rPr>
              <a:t> human</a:t>
            </a:r>
            <a:r>
              <a:rPr sz="2800" dirty="0">
                <a:solidFill>
                  <a:srgbClr val="FFFFFF"/>
                </a:solidFill>
                <a:latin typeface="Arial MT"/>
                <a:cs typeface="Arial MT"/>
              </a:rPr>
              <a:t> </a:t>
            </a:r>
            <a:r>
              <a:rPr sz="2800" spc="-5" dirty="0">
                <a:solidFill>
                  <a:srgbClr val="FFFFFF"/>
                </a:solidFill>
                <a:latin typeface="Arial MT"/>
                <a:cs typeface="Arial MT"/>
              </a:rPr>
              <a:t>adults </a:t>
            </a:r>
            <a:r>
              <a:rPr sz="2800" dirty="0">
                <a:solidFill>
                  <a:srgbClr val="FFFFFF"/>
                </a:solidFill>
                <a:latin typeface="Arial MT"/>
                <a:cs typeface="Arial MT"/>
              </a:rPr>
              <a:t>mercury</a:t>
            </a:r>
            <a:r>
              <a:rPr sz="2800" spc="-10" dirty="0">
                <a:solidFill>
                  <a:srgbClr val="FFFFFF"/>
                </a:solidFill>
                <a:latin typeface="Arial MT"/>
                <a:cs typeface="Arial MT"/>
              </a:rPr>
              <a:t> </a:t>
            </a:r>
            <a:r>
              <a:rPr sz="2800" dirty="0">
                <a:solidFill>
                  <a:srgbClr val="FFFFFF"/>
                </a:solidFill>
                <a:latin typeface="Arial MT"/>
                <a:cs typeface="Arial MT"/>
              </a:rPr>
              <a:t>toxicity</a:t>
            </a:r>
            <a:r>
              <a:rPr sz="2800" spc="-5" dirty="0">
                <a:solidFill>
                  <a:srgbClr val="FFFFFF"/>
                </a:solidFill>
                <a:latin typeface="Arial MT"/>
                <a:cs typeface="Arial MT"/>
              </a:rPr>
              <a:t> </a:t>
            </a:r>
            <a:r>
              <a:rPr sz="2800" dirty="0">
                <a:solidFill>
                  <a:srgbClr val="FFFFFF"/>
                </a:solidFill>
                <a:latin typeface="Arial MT"/>
                <a:cs typeface="Arial MT"/>
              </a:rPr>
              <a:t>symptoms</a:t>
            </a:r>
            <a:r>
              <a:rPr sz="2800" spc="-5" dirty="0">
                <a:solidFill>
                  <a:srgbClr val="FFFFFF"/>
                </a:solidFill>
                <a:latin typeface="Arial MT"/>
                <a:cs typeface="Arial MT"/>
              </a:rPr>
              <a:t> </a:t>
            </a:r>
            <a:r>
              <a:rPr sz="2800" dirty="0">
                <a:solidFill>
                  <a:srgbClr val="FFFFFF"/>
                </a:solidFill>
                <a:latin typeface="Arial MT"/>
                <a:cs typeface="Arial MT"/>
              </a:rPr>
              <a:t>include:</a:t>
            </a:r>
            <a:endParaRPr sz="2800">
              <a:latin typeface="Arial MT"/>
              <a:cs typeface="Arial MT"/>
            </a:endParaRPr>
          </a:p>
        </p:txBody>
      </p:sp>
      <p:sp>
        <p:nvSpPr>
          <p:cNvPr id="16" name="object 16"/>
          <p:cNvSpPr txBox="1"/>
          <p:nvPr/>
        </p:nvSpPr>
        <p:spPr>
          <a:xfrm>
            <a:off x="599173" y="3532361"/>
            <a:ext cx="7366000" cy="2872740"/>
          </a:xfrm>
          <a:prstGeom prst="rect">
            <a:avLst/>
          </a:prstGeom>
        </p:spPr>
        <p:txBody>
          <a:bodyPr vert="horz" wrap="square" lIns="0" tIns="12700" rIns="0" bIns="0" rtlCol="0">
            <a:spAutoFit/>
          </a:bodyPr>
          <a:lstStyle/>
          <a:p>
            <a:pPr marL="355600" indent="-342900">
              <a:spcBef>
                <a:spcPts val="100"/>
              </a:spcBef>
              <a:buClr>
                <a:srgbClr val="FFFFCC"/>
              </a:buClr>
              <a:buSzPct val="75000"/>
              <a:buFont typeface="Wingdings"/>
              <a:buChar char=""/>
              <a:tabLst>
                <a:tab pos="354965" algn="l"/>
                <a:tab pos="355600" algn="l"/>
              </a:tabLst>
            </a:pPr>
            <a:r>
              <a:rPr sz="2800" dirty="0">
                <a:solidFill>
                  <a:srgbClr val="FFFFFF"/>
                </a:solidFill>
                <a:latin typeface="Arial MT"/>
                <a:cs typeface="Arial MT"/>
              </a:rPr>
              <a:t>If</a:t>
            </a:r>
            <a:r>
              <a:rPr sz="2800" spc="-5" dirty="0">
                <a:solidFill>
                  <a:srgbClr val="FFFFFF"/>
                </a:solidFill>
                <a:latin typeface="Arial MT"/>
                <a:cs typeface="Arial MT"/>
              </a:rPr>
              <a:t> </a:t>
            </a:r>
            <a:r>
              <a:rPr sz="2800" dirty="0">
                <a:solidFill>
                  <a:srgbClr val="FFFFFF"/>
                </a:solidFill>
                <a:latin typeface="Arial MT"/>
                <a:cs typeface="Arial MT"/>
              </a:rPr>
              <a:t>fetuses</a:t>
            </a:r>
            <a:r>
              <a:rPr sz="2800" spc="5" dirty="0">
                <a:solidFill>
                  <a:srgbClr val="FFFFFF"/>
                </a:solidFill>
                <a:latin typeface="Arial MT"/>
                <a:cs typeface="Arial MT"/>
              </a:rPr>
              <a:t> </a:t>
            </a:r>
            <a:r>
              <a:rPr sz="2800" dirty="0">
                <a:solidFill>
                  <a:srgbClr val="FFFFFF"/>
                </a:solidFill>
                <a:latin typeface="Arial MT"/>
                <a:cs typeface="Arial MT"/>
              </a:rPr>
              <a:t>/ </a:t>
            </a:r>
            <a:r>
              <a:rPr sz="2800" spc="-5" dirty="0">
                <a:solidFill>
                  <a:srgbClr val="FFFFFF"/>
                </a:solidFill>
                <a:latin typeface="Arial MT"/>
                <a:cs typeface="Arial MT"/>
              </a:rPr>
              <a:t>infants</a:t>
            </a:r>
            <a:r>
              <a:rPr sz="2800" spc="5" dirty="0">
                <a:solidFill>
                  <a:srgbClr val="FFFFFF"/>
                </a:solidFill>
                <a:latin typeface="Arial MT"/>
                <a:cs typeface="Arial MT"/>
              </a:rPr>
              <a:t> </a:t>
            </a:r>
            <a:r>
              <a:rPr sz="2800" spc="-5" dirty="0">
                <a:solidFill>
                  <a:srgbClr val="FFFFFF"/>
                </a:solidFill>
                <a:latin typeface="Arial MT"/>
                <a:cs typeface="Arial MT"/>
              </a:rPr>
              <a:t>are</a:t>
            </a:r>
            <a:r>
              <a:rPr sz="2800" dirty="0">
                <a:solidFill>
                  <a:srgbClr val="FFFFFF"/>
                </a:solidFill>
                <a:latin typeface="Arial MT"/>
                <a:cs typeface="Arial MT"/>
              </a:rPr>
              <a:t> exposed to mercury:</a:t>
            </a:r>
            <a:endParaRPr sz="2800">
              <a:latin typeface="Arial MT"/>
              <a:cs typeface="Arial MT"/>
            </a:endParaRPr>
          </a:p>
          <a:p>
            <a:pPr marL="735965" lvl="1" indent="-108585">
              <a:spcBef>
                <a:spcPts val="1780"/>
              </a:spcBef>
              <a:buSzPct val="95833"/>
              <a:buChar char="•"/>
              <a:tabLst>
                <a:tab pos="736600" algn="l"/>
              </a:tabLst>
            </a:pPr>
            <a:r>
              <a:rPr sz="2400" spc="-5" dirty="0">
                <a:solidFill>
                  <a:srgbClr val="FFFFFF"/>
                </a:solidFill>
                <a:latin typeface="Arial MT"/>
                <a:cs typeface="Arial MT"/>
              </a:rPr>
              <a:t>Mental</a:t>
            </a:r>
            <a:r>
              <a:rPr sz="2400" spc="-30" dirty="0">
                <a:solidFill>
                  <a:srgbClr val="FFFFFF"/>
                </a:solidFill>
                <a:latin typeface="Arial MT"/>
                <a:cs typeface="Arial MT"/>
              </a:rPr>
              <a:t> </a:t>
            </a:r>
            <a:r>
              <a:rPr sz="2400" spc="-5" dirty="0">
                <a:solidFill>
                  <a:srgbClr val="FFFFFF"/>
                </a:solidFill>
                <a:latin typeface="Arial MT"/>
                <a:cs typeface="Arial MT"/>
              </a:rPr>
              <a:t>retardation</a:t>
            </a:r>
            <a:endParaRPr sz="2400">
              <a:latin typeface="Arial MT"/>
              <a:cs typeface="Arial MT"/>
            </a:endParaRPr>
          </a:p>
          <a:p>
            <a:pPr marL="735965" lvl="1" indent="-108585">
              <a:buSzPct val="95833"/>
              <a:buChar char="•"/>
              <a:tabLst>
                <a:tab pos="736600" algn="l"/>
              </a:tabLst>
            </a:pPr>
            <a:r>
              <a:rPr sz="2400" spc="-5" dirty="0">
                <a:solidFill>
                  <a:srgbClr val="FFFFFF"/>
                </a:solidFill>
                <a:latin typeface="Arial MT"/>
                <a:cs typeface="Arial MT"/>
              </a:rPr>
              <a:t>Seizures</a:t>
            </a:r>
            <a:endParaRPr sz="2400">
              <a:latin typeface="Arial MT"/>
              <a:cs typeface="Arial MT"/>
            </a:endParaRPr>
          </a:p>
          <a:p>
            <a:pPr marL="735965" lvl="1" indent="-108585">
              <a:buSzPct val="95833"/>
              <a:buChar char="•"/>
              <a:tabLst>
                <a:tab pos="736600" algn="l"/>
              </a:tabLst>
            </a:pPr>
            <a:r>
              <a:rPr sz="2400" spc="-5" dirty="0">
                <a:solidFill>
                  <a:srgbClr val="FFFFFF"/>
                </a:solidFill>
                <a:latin typeface="Arial MT"/>
                <a:cs typeface="Arial MT"/>
              </a:rPr>
              <a:t>Cerebral</a:t>
            </a:r>
            <a:r>
              <a:rPr sz="2400" spc="-40" dirty="0">
                <a:solidFill>
                  <a:srgbClr val="FFFFFF"/>
                </a:solidFill>
                <a:latin typeface="Arial MT"/>
                <a:cs typeface="Arial MT"/>
              </a:rPr>
              <a:t> </a:t>
            </a:r>
            <a:r>
              <a:rPr sz="2400" spc="-5" dirty="0">
                <a:solidFill>
                  <a:srgbClr val="FFFFFF"/>
                </a:solidFill>
                <a:latin typeface="Arial MT"/>
                <a:cs typeface="Arial MT"/>
              </a:rPr>
              <a:t>palsy</a:t>
            </a:r>
            <a:endParaRPr sz="2400">
              <a:latin typeface="Arial MT"/>
              <a:cs typeface="Arial MT"/>
            </a:endParaRPr>
          </a:p>
          <a:p>
            <a:pPr marL="735965" lvl="1" indent="-108585">
              <a:buSzPct val="95833"/>
              <a:buChar char="•"/>
              <a:tabLst>
                <a:tab pos="736600" algn="l"/>
              </a:tabLst>
            </a:pPr>
            <a:r>
              <a:rPr sz="2400" spc="-10" dirty="0">
                <a:solidFill>
                  <a:srgbClr val="FFFFFF"/>
                </a:solidFill>
                <a:latin typeface="Arial MT"/>
                <a:cs typeface="Arial MT"/>
              </a:rPr>
              <a:t>Blindness</a:t>
            </a:r>
            <a:r>
              <a:rPr sz="2400" spc="-20" dirty="0">
                <a:solidFill>
                  <a:srgbClr val="FFFFFF"/>
                </a:solidFill>
                <a:latin typeface="Arial MT"/>
                <a:cs typeface="Arial MT"/>
              </a:rPr>
              <a:t> </a:t>
            </a:r>
            <a:r>
              <a:rPr sz="2400" spc="-10" dirty="0">
                <a:solidFill>
                  <a:srgbClr val="FFFFFF"/>
                </a:solidFill>
                <a:latin typeface="Arial MT"/>
                <a:cs typeface="Arial MT"/>
              </a:rPr>
              <a:t>and </a:t>
            </a:r>
            <a:r>
              <a:rPr sz="2400" spc="-5" dirty="0">
                <a:solidFill>
                  <a:srgbClr val="FFFFFF"/>
                </a:solidFill>
                <a:latin typeface="Arial MT"/>
                <a:cs typeface="Arial MT"/>
              </a:rPr>
              <a:t>deafness</a:t>
            </a:r>
            <a:endParaRPr sz="2400">
              <a:latin typeface="Arial MT"/>
              <a:cs typeface="Arial MT"/>
            </a:endParaRPr>
          </a:p>
          <a:p>
            <a:pPr marL="735965" lvl="1" indent="-108585">
              <a:buSzPct val="95833"/>
              <a:buChar char="•"/>
              <a:tabLst>
                <a:tab pos="736600" algn="l"/>
              </a:tabLst>
            </a:pPr>
            <a:r>
              <a:rPr sz="2400" spc="-5" dirty="0">
                <a:solidFill>
                  <a:srgbClr val="FFFFFF"/>
                </a:solidFill>
                <a:latin typeface="Arial MT"/>
                <a:cs typeface="Arial MT"/>
              </a:rPr>
              <a:t>Disturbances of</a:t>
            </a:r>
            <a:r>
              <a:rPr sz="2400" spc="10" dirty="0">
                <a:solidFill>
                  <a:srgbClr val="FFFFFF"/>
                </a:solidFill>
                <a:latin typeface="Arial MT"/>
                <a:cs typeface="Arial MT"/>
              </a:rPr>
              <a:t> </a:t>
            </a:r>
            <a:r>
              <a:rPr sz="2400" spc="-10" dirty="0">
                <a:solidFill>
                  <a:srgbClr val="FFFFFF"/>
                </a:solidFill>
                <a:latin typeface="Arial MT"/>
                <a:cs typeface="Arial MT"/>
              </a:rPr>
              <a:t>swallowing,</a:t>
            </a:r>
            <a:r>
              <a:rPr sz="2400" spc="15" dirty="0">
                <a:solidFill>
                  <a:srgbClr val="FFFFFF"/>
                </a:solidFill>
                <a:latin typeface="Arial MT"/>
                <a:cs typeface="Arial MT"/>
              </a:rPr>
              <a:t> </a:t>
            </a:r>
            <a:r>
              <a:rPr sz="2400" spc="-5" dirty="0">
                <a:solidFill>
                  <a:srgbClr val="FFFFFF"/>
                </a:solidFill>
                <a:latin typeface="Arial MT"/>
                <a:cs typeface="Arial MT"/>
              </a:rPr>
              <a:t>sucking,</a:t>
            </a:r>
            <a:r>
              <a:rPr sz="2400" spc="10" dirty="0">
                <a:solidFill>
                  <a:srgbClr val="FFFFFF"/>
                </a:solidFill>
                <a:latin typeface="Arial MT"/>
                <a:cs typeface="Arial MT"/>
              </a:rPr>
              <a:t> </a:t>
            </a:r>
            <a:r>
              <a:rPr sz="2400" spc="-10" dirty="0">
                <a:solidFill>
                  <a:srgbClr val="FFFFFF"/>
                </a:solidFill>
                <a:latin typeface="Arial MT"/>
                <a:cs typeface="Arial MT"/>
              </a:rPr>
              <a:t>and</a:t>
            </a:r>
            <a:r>
              <a:rPr sz="2400" spc="-5" dirty="0">
                <a:solidFill>
                  <a:srgbClr val="FFFFFF"/>
                </a:solidFill>
                <a:latin typeface="Arial MT"/>
                <a:cs typeface="Arial MT"/>
              </a:rPr>
              <a:t> speech</a:t>
            </a:r>
            <a:endParaRPr sz="2400">
              <a:latin typeface="Arial MT"/>
              <a:cs typeface="Arial MT"/>
            </a:endParaRPr>
          </a:p>
          <a:p>
            <a:pPr marL="735965" lvl="1" indent="-108585">
              <a:buSzPct val="95833"/>
              <a:buChar char="•"/>
              <a:tabLst>
                <a:tab pos="736600" algn="l"/>
              </a:tabLst>
            </a:pPr>
            <a:r>
              <a:rPr sz="2400" spc="-5" dirty="0">
                <a:solidFill>
                  <a:srgbClr val="FFFFFF"/>
                </a:solidFill>
                <a:latin typeface="Arial MT"/>
                <a:cs typeface="Arial MT"/>
              </a:rPr>
              <a:t>Hypertonia</a:t>
            </a:r>
            <a:r>
              <a:rPr sz="2400" spc="-20" dirty="0">
                <a:solidFill>
                  <a:srgbClr val="FFFFFF"/>
                </a:solidFill>
                <a:latin typeface="Arial MT"/>
                <a:cs typeface="Arial MT"/>
              </a:rPr>
              <a:t> </a:t>
            </a:r>
            <a:r>
              <a:rPr sz="2400" dirty="0">
                <a:solidFill>
                  <a:srgbClr val="FFFFFF"/>
                </a:solidFill>
                <a:latin typeface="Arial MT"/>
                <a:cs typeface="Arial MT"/>
              </a:rPr>
              <a:t>-</a:t>
            </a:r>
            <a:r>
              <a:rPr sz="2400" spc="-5" dirty="0">
                <a:solidFill>
                  <a:srgbClr val="FFFFFF"/>
                </a:solidFill>
                <a:latin typeface="Arial MT"/>
                <a:cs typeface="Arial MT"/>
              </a:rPr>
              <a:t> muscle</a:t>
            </a:r>
            <a:r>
              <a:rPr sz="2400" spc="-10" dirty="0">
                <a:solidFill>
                  <a:srgbClr val="FFFFFF"/>
                </a:solidFill>
                <a:latin typeface="Arial MT"/>
                <a:cs typeface="Arial MT"/>
              </a:rPr>
              <a:t> </a:t>
            </a:r>
            <a:r>
              <a:rPr sz="2400" spc="-5" dirty="0">
                <a:solidFill>
                  <a:srgbClr val="FFFFFF"/>
                </a:solidFill>
                <a:latin typeface="Arial MT"/>
                <a:cs typeface="Arial MT"/>
              </a:rPr>
              <a:t>rigidity</a:t>
            </a:r>
            <a:endParaRPr sz="2400">
              <a:latin typeface="Arial MT"/>
              <a:cs typeface="Arial M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3401961" y="297967"/>
            <a:ext cx="5604510" cy="689932"/>
          </a:xfrm>
          <a:prstGeom prst="rect">
            <a:avLst/>
          </a:prstGeom>
        </p:spPr>
        <p:txBody>
          <a:bodyPr vert="horz" wrap="square" lIns="0" tIns="12700" rIns="0" bIns="0" rtlCol="0" anchor="ctr">
            <a:spAutoFit/>
          </a:bodyPr>
          <a:lstStyle/>
          <a:p>
            <a:pPr marL="12700">
              <a:lnSpc>
                <a:spcPct val="100000"/>
              </a:lnSpc>
              <a:spcBef>
                <a:spcPts val="100"/>
              </a:spcBef>
            </a:pPr>
            <a:r>
              <a:rPr sz="4400" dirty="0">
                <a:solidFill>
                  <a:srgbClr val="00B0F0"/>
                </a:solidFill>
              </a:rPr>
              <a:t>I</a:t>
            </a:r>
            <a:r>
              <a:rPr lang="en-US" sz="4400" dirty="0">
                <a:solidFill>
                  <a:srgbClr val="00B0F0"/>
                </a:solidFill>
              </a:rPr>
              <a:t>n</a:t>
            </a:r>
            <a:r>
              <a:rPr sz="4400" dirty="0">
                <a:solidFill>
                  <a:srgbClr val="00B0F0"/>
                </a:solidFill>
              </a:rPr>
              <a:t>puts</a:t>
            </a:r>
            <a:r>
              <a:rPr sz="4400" spc="-35" dirty="0">
                <a:solidFill>
                  <a:srgbClr val="00B0F0"/>
                </a:solidFill>
              </a:rPr>
              <a:t> </a:t>
            </a:r>
            <a:r>
              <a:rPr sz="4400" dirty="0">
                <a:solidFill>
                  <a:srgbClr val="00B0F0"/>
                </a:solidFill>
              </a:rPr>
              <a:t>of</a:t>
            </a:r>
            <a:r>
              <a:rPr sz="4400" spc="-45" dirty="0">
                <a:solidFill>
                  <a:srgbClr val="00B0F0"/>
                </a:solidFill>
              </a:rPr>
              <a:t> </a:t>
            </a:r>
            <a:r>
              <a:rPr sz="4400" spc="-5" dirty="0">
                <a:solidFill>
                  <a:srgbClr val="00B0F0"/>
                </a:solidFill>
              </a:rPr>
              <a:t>Mercury</a:t>
            </a:r>
            <a:endParaRPr sz="4400" dirty="0">
              <a:solidFill>
                <a:srgbClr val="00B0F0"/>
              </a:solidFill>
            </a:endParaRPr>
          </a:p>
        </p:txBody>
      </p:sp>
      <p:pic>
        <p:nvPicPr>
          <p:cNvPr id="7" name="object 7"/>
          <p:cNvPicPr/>
          <p:nvPr/>
        </p:nvPicPr>
        <p:blipFill>
          <a:blip r:embed="rId2" cstate="print"/>
          <a:stretch>
            <a:fillRect/>
          </a:stretch>
        </p:blipFill>
        <p:spPr>
          <a:xfrm>
            <a:off x="3429000" y="1446530"/>
            <a:ext cx="2438400" cy="2364740"/>
          </a:xfrm>
          <a:prstGeom prst="rect">
            <a:avLst/>
          </a:prstGeom>
        </p:spPr>
      </p:pic>
      <p:pic>
        <p:nvPicPr>
          <p:cNvPr id="8" name="object 8"/>
          <p:cNvPicPr/>
          <p:nvPr/>
        </p:nvPicPr>
        <p:blipFill>
          <a:blip r:embed="rId3" cstate="print"/>
          <a:stretch>
            <a:fillRect/>
          </a:stretch>
        </p:blipFill>
        <p:spPr>
          <a:xfrm>
            <a:off x="3886200" y="4037330"/>
            <a:ext cx="4800600" cy="1647189"/>
          </a:xfrm>
          <a:prstGeom prst="rect">
            <a:avLst/>
          </a:prstGeom>
        </p:spPr>
      </p:pic>
      <p:pic>
        <p:nvPicPr>
          <p:cNvPr id="9" name="object 9"/>
          <p:cNvPicPr/>
          <p:nvPr/>
        </p:nvPicPr>
        <p:blipFill>
          <a:blip r:embed="rId4" cstate="print"/>
          <a:stretch>
            <a:fillRect/>
          </a:stretch>
        </p:blipFill>
        <p:spPr>
          <a:xfrm>
            <a:off x="6553201" y="1066800"/>
            <a:ext cx="2689859" cy="2743200"/>
          </a:xfrm>
          <a:prstGeom prst="rect">
            <a:avLst/>
          </a:prstGeom>
        </p:spPr>
      </p:pic>
      <p:sp>
        <p:nvSpPr>
          <p:cNvPr id="10" name="object 10"/>
          <p:cNvSpPr txBox="1"/>
          <p:nvPr/>
        </p:nvSpPr>
        <p:spPr>
          <a:xfrm>
            <a:off x="4344670" y="6054090"/>
            <a:ext cx="4105910" cy="513080"/>
          </a:xfrm>
          <a:prstGeom prst="rect">
            <a:avLst/>
          </a:prstGeom>
        </p:spPr>
        <p:txBody>
          <a:bodyPr vert="horz" wrap="square" lIns="0" tIns="12700" rIns="0" bIns="0" rtlCol="0">
            <a:spAutoFit/>
          </a:bodyPr>
          <a:lstStyle/>
          <a:p>
            <a:pPr marL="12700">
              <a:spcBef>
                <a:spcPts val="100"/>
              </a:spcBef>
            </a:pPr>
            <a:r>
              <a:rPr sz="3200" dirty="0">
                <a:solidFill>
                  <a:srgbClr val="FFFFFF"/>
                </a:solidFill>
                <a:latin typeface="Arial MT"/>
                <a:cs typeface="Arial MT"/>
              </a:rPr>
              <a:t>6000-7500</a:t>
            </a:r>
            <a:r>
              <a:rPr sz="3200" spc="-20" dirty="0">
                <a:solidFill>
                  <a:srgbClr val="FFFFFF"/>
                </a:solidFill>
                <a:latin typeface="Arial MT"/>
                <a:cs typeface="Arial MT"/>
              </a:rPr>
              <a:t> </a:t>
            </a:r>
            <a:r>
              <a:rPr sz="3200" dirty="0">
                <a:solidFill>
                  <a:srgbClr val="FFFFFF"/>
                </a:solidFill>
                <a:latin typeface="Arial MT"/>
                <a:cs typeface="Arial MT"/>
              </a:rPr>
              <a:t>tons</a:t>
            </a:r>
            <a:r>
              <a:rPr sz="3200" spc="-15" dirty="0">
                <a:solidFill>
                  <a:srgbClr val="FFFFFF"/>
                </a:solidFill>
                <a:latin typeface="Arial MT"/>
                <a:cs typeface="Arial MT"/>
              </a:rPr>
              <a:t> </a:t>
            </a:r>
            <a:r>
              <a:rPr sz="3200" dirty="0">
                <a:solidFill>
                  <a:srgbClr val="FFFFFF"/>
                </a:solidFill>
                <a:latin typeface="Arial MT"/>
                <a:cs typeface="Arial MT"/>
              </a:rPr>
              <a:t>a</a:t>
            </a:r>
            <a:r>
              <a:rPr sz="3200" spc="-20" dirty="0">
                <a:solidFill>
                  <a:srgbClr val="FFFFFF"/>
                </a:solidFill>
                <a:latin typeface="Arial MT"/>
                <a:cs typeface="Arial MT"/>
              </a:rPr>
              <a:t> </a:t>
            </a:r>
            <a:r>
              <a:rPr sz="3200" dirty="0">
                <a:solidFill>
                  <a:srgbClr val="FFFFFF"/>
                </a:solidFill>
                <a:latin typeface="Arial MT"/>
                <a:cs typeface="Arial MT"/>
              </a:rPr>
              <a:t>year</a:t>
            </a:r>
            <a:endParaRPr sz="3200">
              <a:latin typeface="Arial MT"/>
              <a:cs typeface="Arial M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F40476-9E72-4096-8EE7-9931DA2FDA28}"/>
              </a:ext>
            </a:extLst>
          </p:cNvPr>
          <p:cNvSpPr>
            <a:spLocks noGrp="1"/>
          </p:cNvSpPr>
          <p:nvPr>
            <p:ph type="title"/>
          </p:nvPr>
        </p:nvSpPr>
        <p:spPr>
          <a:xfrm>
            <a:off x="913774" y="2630911"/>
            <a:ext cx="10364451" cy="1596177"/>
          </a:xfrm>
        </p:spPr>
        <p:txBody>
          <a:bodyPr>
            <a:normAutofit/>
          </a:bodyPr>
          <a:lstStyle/>
          <a:p>
            <a:r>
              <a:rPr lang="en-US" sz="9600" dirty="0">
                <a:solidFill>
                  <a:srgbClr val="00B0F0"/>
                </a:solidFill>
              </a:rPr>
              <a:t>CADMIUM</a:t>
            </a:r>
            <a:endParaRPr lang="x-none" sz="9600" dirty="0">
              <a:solidFill>
                <a:srgbClr val="00B0F0"/>
              </a:solidFill>
            </a:endParaRPr>
          </a:p>
        </p:txBody>
      </p:sp>
    </p:spTree>
    <p:extLst>
      <p:ext uri="{BB962C8B-B14F-4D97-AF65-F5344CB8AC3E}">
        <p14:creationId xmlns:p14="http://schemas.microsoft.com/office/powerpoint/2010/main" xmlns="" val="3032164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4309110" y="128068"/>
            <a:ext cx="3576954" cy="566822"/>
          </a:xfrm>
          <a:prstGeom prst="rect">
            <a:avLst/>
          </a:prstGeom>
        </p:spPr>
        <p:txBody>
          <a:bodyPr vert="horz" wrap="square" lIns="0" tIns="12700" rIns="0" bIns="0" rtlCol="0" anchor="ctr">
            <a:spAutoFit/>
          </a:bodyPr>
          <a:lstStyle/>
          <a:p>
            <a:pPr marL="12700">
              <a:lnSpc>
                <a:spcPct val="100000"/>
              </a:lnSpc>
              <a:spcBef>
                <a:spcPts val="100"/>
              </a:spcBef>
            </a:pPr>
            <a:r>
              <a:rPr spc="-10" dirty="0">
                <a:solidFill>
                  <a:srgbClr val="00B0F0"/>
                </a:solidFill>
              </a:rPr>
              <a:t>CADMIUM</a:t>
            </a:r>
            <a:r>
              <a:rPr spc="-65" dirty="0">
                <a:solidFill>
                  <a:srgbClr val="00B0F0"/>
                </a:solidFill>
              </a:rPr>
              <a:t> </a:t>
            </a:r>
            <a:r>
              <a:rPr spc="-5" dirty="0">
                <a:solidFill>
                  <a:srgbClr val="00B0F0"/>
                </a:solidFill>
              </a:rPr>
              <a:t>(Cd)</a:t>
            </a:r>
          </a:p>
        </p:txBody>
      </p:sp>
      <p:sp>
        <p:nvSpPr>
          <p:cNvPr id="7" name="object 7"/>
          <p:cNvSpPr txBox="1"/>
          <p:nvPr/>
        </p:nvSpPr>
        <p:spPr>
          <a:xfrm>
            <a:off x="457200" y="717013"/>
            <a:ext cx="11582400" cy="5665141"/>
          </a:xfrm>
          <a:prstGeom prst="rect">
            <a:avLst/>
          </a:prstGeom>
        </p:spPr>
        <p:txBody>
          <a:bodyPr vert="horz" wrap="square" lIns="0" tIns="101600" rIns="0" bIns="0" rtlCol="0">
            <a:spAutoFit/>
          </a:bodyPr>
          <a:lstStyle/>
          <a:p>
            <a:pPr marL="369570" indent="-342900">
              <a:spcBef>
                <a:spcPts val="800"/>
              </a:spcBef>
              <a:buClr>
                <a:srgbClr val="FFFFCC"/>
              </a:buClr>
              <a:buSzPct val="75000"/>
              <a:buFont typeface="Wingdings"/>
              <a:buChar char=""/>
              <a:tabLst>
                <a:tab pos="368935" algn="l"/>
                <a:tab pos="369570" algn="l"/>
              </a:tabLst>
            </a:pPr>
            <a:r>
              <a:rPr sz="2800" spc="-5" dirty="0">
                <a:solidFill>
                  <a:srgbClr val="FFFFFF"/>
                </a:solidFill>
                <a:latin typeface="Arial MT"/>
                <a:cs typeface="Arial MT"/>
              </a:rPr>
              <a:t>Cadmium</a:t>
            </a:r>
            <a:r>
              <a:rPr sz="2800" spc="-20" dirty="0">
                <a:solidFill>
                  <a:srgbClr val="FFFFFF"/>
                </a:solidFill>
                <a:latin typeface="Arial MT"/>
                <a:cs typeface="Arial MT"/>
              </a:rPr>
              <a:t> </a:t>
            </a:r>
            <a:r>
              <a:rPr sz="2800" spc="-5" dirty="0">
                <a:solidFill>
                  <a:srgbClr val="FFFFFF"/>
                </a:solidFill>
                <a:latin typeface="Arial MT"/>
                <a:cs typeface="Arial MT"/>
              </a:rPr>
              <a:t>was </a:t>
            </a:r>
            <a:r>
              <a:rPr sz="2800" dirty="0">
                <a:solidFill>
                  <a:srgbClr val="FFFFFF"/>
                </a:solidFill>
                <a:latin typeface="Arial MT"/>
                <a:cs typeface="Arial MT"/>
              </a:rPr>
              <a:t>used</a:t>
            </a:r>
            <a:r>
              <a:rPr sz="2800" spc="-15" dirty="0">
                <a:solidFill>
                  <a:srgbClr val="FFFFFF"/>
                </a:solidFill>
                <a:latin typeface="Arial MT"/>
                <a:cs typeface="Arial MT"/>
              </a:rPr>
              <a:t> </a:t>
            </a:r>
            <a:r>
              <a:rPr sz="2800" spc="-5" dirty="0">
                <a:solidFill>
                  <a:srgbClr val="FFFFFF"/>
                </a:solidFill>
                <a:latin typeface="Arial MT"/>
                <a:cs typeface="Arial MT"/>
              </a:rPr>
              <a:t>in:</a:t>
            </a:r>
            <a:endParaRPr sz="2800">
              <a:latin typeface="Arial MT"/>
              <a:cs typeface="Arial MT"/>
            </a:endParaRPr>
          </a:p>
          <a:p>
            <a:pPr marL="483234">
              <a:spcBef>
                <a:spcPts val="600"/>
              </a:spcBef>
            </a:pPr>
            <a:r>
              <a:rPr sz="2400" spc="-5" dirty="0">
                <a:solidFill>
                  <a:srgbClr val="FFFFFF"/>
                </a:solidFill>
                <a:latin typeface="Arial MT"/>
                <a:cs typeface="Arial MT"/>
              </a:rPr>
              <a:t>Electroplating, solder and</a:t>
            </a:r>
            <a:r>
              <a:rPr sz="2400" spc="-15" dirty="0">
                <a:solidFill>
                  <a:srgbClr val="FFFFFF"/>
                </a:solidFill>
                <a:latin typeface="Arial MT"/>
                <a:cs typeface="Arial MT"/>
              </a:rPr>
              <a:t> </a:t>
            </a:r>
            <a:r>
              <a:rPr sz="2400" spc="-5" dirty="0">
                <a:solidFill>
                  <a:srgbClr val="FFFFFF"/>
                </a:solidFill>
                <a:latin typeface="Arial MT"/>
                <a:cs typeface="Arial MT"/>
              </a:rPr>
              <a:t>as</a:t>
            </a:r>
            <a:r>
              <a:rPr sz="2400" spc="5" dirty="0">
                <a:solidFill>
                  <a:srgbClr val="FFFFFF"/>
                </a:solidFill>
                <a:latin typeface="Arial MT"/>
                <a:cs typeface="Arial MT"/>
              </a:rPr>
              <a:t> </a:t>
            </a:r>
            <a:r>
              <a:rPr sz="2400" dirty="0">
                <a:solidFill>
                  <a:srgbClr val="FFFFFF"/>
                </a:solidFill>
                <a:latin typeface="Arial MT"/>
                <a:cs typeface="Arial MT"/>
              </a:rPr>
              <a:t>a</a:t>
            </a:r>
            <a:r>
              <a:rPr sz="2400" spc="-15" dirty="0">
                <a:solidFill>
                  <a:srgbClr val="FFFFFF"/>
                </a:solidFill>
                <a:latin typeface="Arial MT"/>
                <a:cs typeface="Arial MT"/>
              </a:rPr>
              <a:t> </a:t>
            </a:r>
            <a:r>
              <a:rPr sz="2400" spc="-5" dirty="0">
                <a:solidFill>
                  <a:srgbClr val="FFFFFF"/>
                </a:solidFill>
                <a:latin typeface="Arial MT"/>
                <a:cs typeface="Arial MT"/>
              </a:rPr>
              <a:t>pigment</a:t>
            </a:r>
            <a:r>
              <a:rPr sz="2400" dirty="0">
                <a:solidFill>
                  <a:srgbClr val="FFFFFF"/>
                </a:solidFill>
                <a:latin typeface="Arial MT"/>
                <a:cs typeface="Arial MT"/>
              </a:rPr>
              <a:t> for</a:t>
            </a:r>
            <a:r>
              <a:rPr sz="2400" spc="-10" dirty="0">
                <a:solidFill>
                  <a:srgbClr val="FFFFFF"/>
                </a:solidFill>
                <a:latin typeface="Arial MT"/>
                <a:cs typeface="Arial MT"/>
              </a:rPr>
              <a:t> </a:t>
            </a:r>
            <a:r>
              <a:rPr sz="2400" spc="-5" dirty="0">
                <a:solidFill>
                  <a:srgbClr val="FFFFFF"/>
                </a:solidFill>
                <a:latin typeface="Arial MT"/>
                <a:cs typeface="Arial MT"/>
              </a:rPr>
              <a:t>plastics</a:t>
            </a:r>
            <a:endParaRPr sz="2400">
              <a:latin typeface="Arial MT"/>
              <a:cs typeface="Arial MT"/>
            </a:endParaRPr>
          </a:p>
          <a:p>
            <a:pPr marL="941069">
              <a:spcBef>
                <a:spcPts val="400"/>
              </a:spcBef>
            </a:pPr>
            <a:r>
              <a:rPr sz="1600" spc="-5" dirty="0">
                <a:solidFill>
                  <a:srgbClr val="FFFFFF"/>
                </a:solidFill>
                <a:latin typeface="Arial MT"/>
                <a:cs typeface="Arial MT"/>
              </a:rPr>
              <a:t>But</a:t>
            </a:r>
            <a:r>
              <a:rPr sz="1600" spc="-20" dirty="0">
                <a:solidFill>
                  <a:srgbClr val="FFFFFF"/>
                </a:solidFill>
                <a:latin typeface="Arial MT"/>
                <a:cs typeface="Arial MT"/>
              </a:rPr>
              <a:t> </a:t>
            </a:r>
            <a:r>
              <a:rPr sz="1600" dirty="0">
                <a:solidFill>
                  <a:srgbClr val="FFFFFF"/>
                </a:solidFill>
                <a:latin typeface="Arial MT"/>
                <a:cs typeface="Arial MT"/>
              </a:rPr>
              <a:t>less</a:t>
            </a:r>
            <a:r>
              <a:rPr sz="1600" spc="-10" dirty="0">
                <a:solidFill>
                  <a:srgbClr val="FFFFFF"/>
                </a:solidFill>
                <a:latin typeface="Arial MT"/>
                <a:cs typeface="Arial MT"/>
              </a:rPr>
              <a:t> </a:t>
            </a:r>
            <a:r>
              <a:rPr sz="1600" spc="-5" dirty="0">
                <a:solidFill>
                  <a:srgbClr val="FFFFFF"/>
                </a:solidFill>
                <a:latin typeface="Arial MT"/>
                <a:cs typeface="Arial MT"/>
              </a:rPr>
              <a:t>frequently</a:t>
            </a:r>
            <a:r>
              <a:rPr sz="1600" dirty="0">
                <a:solidFill>
                  <a:srgbClr val="FFFFFF"/>
                </a:solidFill>
                <a:latin typeface="Arial MT"/>
                <a:cs typeface="Arial MT"/>
              </a:rPr>
              <a:t> </a:t>
            </a:r>
            <a:r>
              <a:rPr sz="1600" spc="-5" dirty="0">
                <a:solidFill>
                  <a:srgbClr val="FFFFFF"/>
                </a:solidFill>
                <a:latin typeface="Arial MT"/>
                <a:cs typeface="Arial MT"/>
              </a:rPr>
              <a:t>now due</a:t>
            </a:r>
            <a:r>
              <a:rPr sz="1600" spc="-10" dirty="0">
                <a:solidFill>
                  <a:srgbClr val="FFFFFF"/>
                </a:solidFill>
                <a:latin typeface="Arial MT"/>
                <a:cs typeface="Arial MT"/>
              </a:rPr>
              <a:t> </a:t>
            </a:r>
            <a:r>
              <a:rPr sz="1600" spc="-5" dirty="0">
                <a:solidFill>
                  <a:srgbClr val="FFFFFF"/>
                </a:solidFill>
                <a:latin typeface="Arial MT"/>
                <a:cs typeface="Arial MT"/>
              </a:rPr>
              <a:t>to</a:t>
            </a:r>
            <a:r>
              <a:rPr sz="1600" spc="-10" dirty="0">
                <a:solidFill>
                  <a:srgbClr val="FFFFFF"/>
                </a:solidFill>
                <a:latin typeface="Arial MT"/>
                <a:cs typeface="Arial MT"/>
              </a:rPr>
              <a:t> </a:t>
            </a:r>
            <a:r>
              <a:rPr sz="1600" spc="-5" dirty="0">
                <a:solidFill>
                  <a:srgbClr val="FFFFFF"/>
                </a:solidFill>
                <a:latin typeface="Arial MT"/>
                <a:cs typeface="Arial MT"/>
              </a:rPr>
              <a:t>health</a:t>
            </a:r>
            <a:r>
              <a:rPr sz="1600" spc="-10" dirty="0">
                <a:solidFill>
                  <a:srgbClr val="FFFFFF"/>
                </a:solidFill>
                <a:latin typeface="Arial MT"/>
                <a:cs typeface="Arial MT"/>
              </a:rPr>
              <a:t> </a:t>
            </a:r>
            <a:r>
              <a:rPr sz="1600" spc="-5" dirty="0">
                <a:solidFill>
                  <a:srgbClr val="FFFFFF"/>
                </a:solidFill>
                <a:latin typeface="Arial MT"/>
                <a:cs typeface="Arial MT"/>
              </a:rPr>
              <a:t>concerns</a:t>
            </a:r>
            <a:endParaRPr sz="1600">
              <a:latin typeface="Arial MT"/>
              <a:cs typeface="Arial MT"/>
            </a:endParaRPr>
          </a:p>
          <a:p>
            <a:pPr marL="368300" indent="-342900">
              <a:spcBef>
                <a:spcPts val="439"/>
              </a:spcBef>
              <a:buClr>
                <a:srgbClr val="FFFFCC"/>
              </a:buClr>
              <a:buSzPct val="75000"/>
              <a:buFont typeface="Wingdings"/>
              <a:buChar char=""/>
              <a:tabLst>
                <a:tab pos="367665" algn="l"/>
                <a:tab pos="368300" algn="l"/>
              </a:tabLst>
            </a:pPr>
            <a:r>
              <a:rPr sz="2800" spc="-5" dirty="0">
                <a:solidFill>
                  <a:srgbClr val="FFFFFF"/>
                </a:solidFill>
                <a:latin typeface="Arial MT"/>
                <a:cs typeface="Arial MT"/>
              </a:rPr>
              <a:t>Main</a:t>
            </a:r>
            <a:r>
              <a:rPr sz="2800" spc="-10" dirty="0">
                <a:solidFill>
                  <a:srgbClr val="FFFFFF"/>
                </a:solidFill>
                <a:latin typeface="Arial MT"/>
                <a:cs typeface="Arial MT"/>
              </a:rPr>
              <a:t> </a:t>
            </a:r>
            <a:r>
              <a:rPr sz="2800" dirty="0">
                <a:solidFill>
                  <a:srgbClr val="FFFFFF"/>
                </a:solidFill>
                <a:latin typeface="Arial MT"/>
                <a:cs typeface="Arial MT"/>
              </a:rPr>
              <a:t>sources</a:t>
            </a:r>
            <a:r>
              <a:rPr sz="2800" spc="-5" dirty="0">
                <a:solidFill>
                  <a:srgbClr val="FFFFFF"/>
                </a:solidFill>
                <a:latin typeface="Arial MT"/>
                <a:cs typeface="Arial MT"/>
              </a:rPr>
              <a:t> </a:t>
            </a:r>
            <a:r>
              <a:rPr sz="2800" dirty="0">
                <a:solidFill>
                  <a:srgbClr val="FFFFFF"/>
                </a:solidFill>
                <a:latin typeface="Arial MT"/>
                <a:cs typeface="Arial MT"/>
              </a:rPr>
              <a:t>of</a:t>
            </a:r>
            <a:r>
              <a:rPr sz="2800" spc="-10" dirty="0">
                <a:solidFill>
                  <a:srgbClr val="FFFFFF"/>
                </a:solidFill>
                <a:latin typeface="Arial MT"/>
                <a:cs typeface="Arial MT"/>
              </a:rPr>
              <a:t> </a:t>
            </a:r>
            <a:r>
              <a:rPr sz="2800" dirty="0">
                <a:solidFill>
                  <a:srgbClr val="FFFFFF"/>
                </a:solidFill>
                <a:latin typeface="Arial MT"/>
                <a:cs typeface="Arial MT"/>
              </a:rPr>
              <a:t>current</a:t>
            </a:r>
            <a:r>
              <a:rPr sz="2800" spc="-5" dirty="0">
                <a:solidFill>
                  <a:srgbClr val="FFFFFF"/>
                </a:solidFill>
                <a:latin typeface="Arial MT"/>
                <a:cs typeface="Arial MT"/>
              </a:rPr>
              <a:t> </a:t>
            </a:r>
            <a:r>
              <a:rPr sz="2800" dirty="0">
                <a:solidFill>
                  <a:srgbClr val="FFFFFF"/>
                </a:solidFill>
                <a:latin typeface="Arial MT"/>
                <a:cs typeface="Arial MT"/>
              </a:rPr>
              <a:t>production:</a:t>
            </a:r>
            <a:endParaRPr sz="2800">
              <a:latin typeface="Arial MT"/>
              <a:cs typeface="Arial MT"/>
            </a:endParaRPr>
          </a:p>
          <a:p>
            <a:pPr marL="482600">
              <a:spcBef>
                <a:spcPts val="600"/>
              </a:spcBef>
            </a:pPr>
            <a:r>
              <a:rPr sz="2400" dirty="0">
                <a:solidFill>
                  <a:srgbClr val="FFCC66"/>
                </a:solidFill>
                <a:latin typeface="Arial MT"/>
                <a:cs typeface="Arial MT"/>
              </a:rPr>
              <a:t>By</a:t>
            </a:r>
            <a:r>
              <a:rPr sz="2400" spc="-20" dirty="0">
                <a:solidFill>
                  <a:srgbClr val="FFCC66"/>
                </a:solidFill>
                <a:latin typeface="Arial MT"/>
                <a:cs typeface="Arial MT"/>
              </a:rPr>
              <a:t> </a:t>
            </a:r>
            <a:r>
              <a:rPr sz="2400" spc="-5" dirty="0">
                <a:solidFill>
                  <a:srgbClr val="FFCC66"/>
                </a:solidFill>
                <a:latin typeface="Arial MT"/>
                <a:cs typeface="Arial MT"/>
              </a:rPr>
              <a:t>product</a:t>
            </a:r>
            <a:r>
              <a:rPr sz="2400" spc="-10" dirty="0">
                <a:solidFill>
                  <a:srgbClr val="FFCC66"/>
                </a:solidFill>
                <a:latin typeface="Arial MT"/>
                <a:cs typeface="Arial MT"/>
              </a:rPr>
              <a:t> </a:t>
            </a:r>
            <a:r>
              <a:rPr sz="2400" dirty="0">
                <a:solidFill>
                  <a:srgbClr val="FFCC66"/>
                </a:solidFill>
                <a:latin typeface="Arial MT"/>
                <a:cs typeface="Arial MT"/>
              </a:rPr>
              <a:t>of</a:t>
            </a:r>
            <a:r>
              <a:rPr sz="2400" spc="-15" dirty="0">
                <a:solidFill>
                  <a:srgbClr val="FFCC66"/>
                </a:solidFill>
                <a:latin typeface="Arial MT"/>
                <a:cs typeface="Arial MT"/>
              </a:rPr>
              <a:t> </a:t>
            </a:r>
            <a:r>
              <a:rPr sz="2400" spc="-5" dirty="0">
                <a:solidFill>
                  <a:srgbClr val="FFCC66"/>
                </a:solidFill>
                <a:latin typeface="Arial MT"/>
                <a:cs typeface="Arial MT"/>
              </a:rPr>
              <a:t>zinc</a:t>
            </a:r>
            <a:r>
              <a:rPr sz="2400" spc="-15" dirty="0">
                <a:solidFill>
                  <a:srgbClr val="FFCC66"/>
                </a:solidFill>
                <a:latin typeface="Arial MT"/>
                <a:cs typeface="Arial MT"/>
              </a:rPr>
              <a:t> </a:t>
            </a:r>
            <a:r>
              <a:rPr sz="2400" spc="-5" dirty="0">
                <a:solidFill>
                  <a:srgbClr val="FFCC66"/>
                </a:solidFill>
                <a:latin typeface="Arial MT"/>
                <a:cs typeface="Arial MT"/>
              </a:rPr>
              <a:t>mining</a:t>
            </a:r>
            <a:endParaRPr sz="2400">
              <a:latin typeface="Arial MT"/>
              <a:cs typeface="Arial MT"/>
            </a:endParaRPr>
          </a:p>
          <a:p>
            <a:pPr marL="482600">
              <a:spcBef>
                <a:spcPts val="600"/>
              </a:spcBef>
            </a:pPr>
            <a:r>
              <a:rPr sz="2400" spc="-5" dirty="0">
                <a:solidFill>
                  <a:srgbClr val="FFCC66"/>
                </a:solidFill>
                <a:latin typeface="Arial MT"/>
                <a:cs typeface="Arial MT"/>
              </a:rPr>
              <a:t>Nickel-Cadmium</a:t>
            </a:r>
            <a:r>
              <a:rPr sz="2400" spc="-25" dirty="0">
                <a:solidFill>
                  <a:srgbClr val="FFCC66"/>
                </a:solidFill>
                <a:latin typeface="Arial MT"/>
                <a:cs typeface="Arial MT"/>
              </a:rPr>
              <a:t> </a:t>
            </a:r>
            <a:r>
              <a:rPr sz="2400" spc="-5" dirty="0">
                <a:solidFill>
                  <a:srgbClr val="FFCC66"/>
                </a:solidFill>
                <a:latin typeface="Arial MT"/>
                <a:cs typeface="Arial MT"/>
              </a:rPr>
              <a:t>battery</a:t>
            </a:r>
            <a:r>
              <a:rPr sz="2400" spc="-10" dirty="0">
                <a:solidFill>
                  <a:srgbClr val="FFCC66"/>
                </a:solidFill>
                <a:latin typeface="Arial MT"/>
                <a:cs typeface="Arial MT"/>
              </a:rPr>
              <a:t> </a:t>
            </a:r>
            <a:r>
              <a:rPr sz="2400" spc="-5" dirty="0">
                <a:solidFill>
                  <a:srgbClr val="FFCC66"/>
                </a:solidFill>
                <a:latin typeface="Arial MT"/>
                <a:cs typeface="Arial MT"/>
              </a:rPr>
              <a:t>production</a:t>
            </a:r>
            <a:endParaRPr sz="2400">
              <a:latin typeface="Arial MT"/>
              <a:cs typeface="Arial MT"/>
            </a:endParaRPr>
          </a:p>
          <a:p>
            <a:pPr marL="369570" indent="-342900">
              <a:spcBef>
                <a:spcPts val="1080"/>
              </a:spcBef>
              <a:buClr>
                <a:srgbClr val="FFFFCC"/>
              </a:buClr>
              <a:buSzPct val="75000"/>
              <a:buFont typeface="Wingdings"/>
              <a:buChar char=""/>
              <a:tabLst>
                <a:tab pos="368935" algn="l"/>
                <a:tab pos="369570" algn="l"/>
              </a:tabLst>
            </a:pPr>
            <a:r>
              <a:rPr sz="2800" spc="-5" dirty="0">
                <a:solidFill>
                  <a:srgbClr val="FFFFFF"/>
                </a:solidFill>
                <a:latin typeface="Arial MT"/>
                <a:cs typeface="Arial MT"/>
              </a:rPr>
              <a:t>Other</a:t>
            </a:r>
            <a:r>
              <a:rPr sz="2800" spc="-25" dirty="0">
                <a:solidFill>
                  <a:srgbClr val="FFFFFF"/>
                </a:solidFill>
                <a:latin typeface="Arial MT"/>
                <a:cs typeface="Arial MT"/>
              </a:rPr>
              <a:t> </a:t>
            </a:r>
            <a:r>
              <a:rPr sz="2800" dirty="0">
                <a:solidFill>
                  <a:srgbClr val="FFFFFF"/>
                </a:solidFill>
                <a:latin typeface="Arial MT"/>
                <a:cs typeface="Arial MT"/>
              </a:rPr>
              <a:t>sources:</a:t>
            </a:r>
            <a:endParaRPr sz="2800">
              <a:latin typeface="Arial MT"/>
              <a:cs typeface="Arial MT"/>
            </a:endParaRPr>
          </a:p>
          <a:p>
            <a:pPr marL="483234" marR="2122805">
              <a:lnSpc>
                <a:spcPct val="120800"/>
              </a:lnSpc>
            </a:pPr>
            <a:r>
              <a:rPr sz="2000" dirty="0">
                <a:solidFill>
                  <a:srgbClr val="FFFFFF"/>
                </a:solidFill>
                <a:latin typeface="Arial MT"/>
                <a:cs typeface="Arial MT"/>
              </a:rPr>
              <a:t>Burning coal </a:t>
            </a:r>
            <a:r>
              <a:rPr sz="2000" spc="-5" dirty="0">
                <a:solidFill>
                  <a:srgbClr val="FFFFFF"/>
                </a:solidFill>
                <a:latin typeface="Arial MT"/>
                <a:cs typeface="Arial MT"/>
              </a:rPr>
              <a:t>(0.25-0.5 </a:t>
            </a:r>
            <a:r>
              <a:rPr sz="2000" dirty="0">
                <a:solidFill>
                  <a:srgbClr val="FFFFFF"/>
                </a:solidFill>
                <a:latin typeface="Arial MT"/>
                <a:cs typeface="Arial MT"/>
              </a:rPr>
              <a:t>ppm) and </a:t>
            </a:r>
            <a:r>
              <a:rPr sz="2000" spc="-5" dirty="0">
                <a:solidFill>
                  <a:srgbClr val="FFFFFF"/>
                </a:solidFill>
                <a:latin typeface="Arial MT"/>
                <a:cs typeface="Arial MT"/>
              </a:rPr>
              <a:t>oil </a:t>
            </a:r>
            <a:r>
              <a:rPr sz="2000" dirty="0">
                <a:solidFill>
                  <a:srgbClr val="FFFFFF"/>
                </a:solidFill>
                <a:latin typeface="Arial MT"/>
                <a:cs typeface="Arial MT"/>
              </a:rPr>
              <a:t>(0.3ppm) </a:t>
            </a:r>
            <a:r>
              <a:rPr sz="2000" spc="-545" dirty="0">
                <a:solidFill>
                  <a:srgbClr val="FFFFFF"/>
                </a:solidFill>
                <a:latin typeface="Arial MT"/>
                <a:cs typeface="Arial MT"/>
              </a:rPr>
              <a:t> </a:t>
            </a:r>
            <a:r>
              <a:rPr sz="2000" dirty="0">
                <a:solidFill>
                  <a:srgbClr val="FFFFFF"/>
                </a:solidFill>
                <a:latin typeface="Arial MT"/>
                <a:cs typeface="Arial MT"/>
              </a:rPr>
              <a:t>Wearing</a:t>
            </a:r>
            <a:r>
              <a:rPr sz="2000" spc="-5" dirty="0">
                <a:solidFill>
                  <a:srgbClr val="FFFFFF"/>
                </a:solidFill>
                <a:latin typeface="Arial MT"/>
                <a:cs typeface="Arial MT"/>
              </a:rPr>
              <a:t> </a:t>
            </a:r>
            <a:r>
              <a:rPr sz="2000" dirty="0">
                <a:solidFill>
                  <a:srgbClr val="FFFFFF"/>
                </a:solidFill>
                <a:latin typeface="Arial MT"/>
                <a:cs typeface="Arial MT"/>
              </a:rPr>
              <a:t>down</a:t>
            </a:r>
            <a:r>
              <a:rPr sz="2000" spc="-5" dirty="0">
                <a:solidFill>
                  <a:srgbClr val="FFFFFF"/>
                </a:solidFill>
                <a:latin typeface="Arial MT"/>
                <a:cs typeface="Arial MT"/>
              </a:rPr>
              <a:t> </a:t>
            </a:r>
            <a:r>
              <a:rPr sz="2000" dirty="0">
                <a:solidFill>
                  <a:srgbClr val="FFFFFF"/>
                </a:solidFill>
                <a:latin typeface="Arial MT"/>
                <a:cs typeface="Arial MT"/>
              </a:rPr>
              <a:t>of</a:t>
            </a:r>
            <a:r>
              <a:rPr sz="2000" spc="-20" dirty="0">
                <a:solidFill>
                  <a:srgbClr val="FFFFFF"/>
                </a:solidFill>
                <a:latin typeface="Arial MT"/>
                <a:cs typeface="Arial MT"/>
              </a:rPr>
              <a:t> </a:t>
            </a:r>
            <a:r>
              <a:rPr sz="2000" spc="5" dirty="0">
                <a:solidFill>
                  <a:srgbClr val="FFFFFF"/>
                </a:solidFill>
                <a:latin typeface="Arial MT"/>
                <a:cs typeface="Arial MT"/>
              </a:rPr>
              <a:t>car</a:t>
            </a:r>
            <a:r>
              <a:rPr sz="2000" spc="-10" dirty="0">
                <a:solidFill>
                  <a:srgbClr val="FFFFFF"/>
                </a:solidFill>
                <a:latin typeface="Arial MT"/>
                <a:cs typeface="Arial MT"/>
              </a:rPr>
              <a:t> </a:t>
            </a:r>
            <a:r>
              <a:rPr sz="2000" dirty="0">
                <a:solidFill>
                  <a:srgbClr val="FFFFFF"/>
                </a:solidFill>
                <a:latin typeface="Arial MT"/>
                <a:cs typeface="Arial MT"/>
              </a:rPr>
              <a:t>tyres</a:t>
            </a:r>
            <a:r>
              <a:rPr sz="2000" spc="-5" dirty="0">
                <a:solidFill>
                  <a:srgbClr val="FFFFFF"/>
                </a:solidFill>
                <a:latin typeface="Arial MT"/>
                <a:cs typeface="Arial MT"/>
              </a:rPr>
              <a:t> </a:t>
            </a:r>
            <a:r>
              <a:rPr sz="2000" dirty="0">
                <a:solidFill>
                  <a:srgbClr val="FFFFFF"/>
                </a:solidFill>
                <a:latin typeface="Arial MT"/>
                <a:cs typeface="Arial MT"/>
              </a:rPr>
              <a:t>(20-90</a:t>
            </a:r>
            <a:r>
              <a:rPr sz="2000" spc="-5" dirty="0">
                <a:solidFill>
                  <a:srgbClr val="FFFFFF"/>
                </a:solidFill>
                <a:latin typeface="Arial MT"/>
                <a:cs typeface="Arial MT"/>
              </a:rPr>
              <a:t> </a:t>
            </a:r>
            <a:r>
              <a:rPr sz="2000" dirty="0">
                <a:solidFill>
                  <a:srgbClr val="FFFFFF"/>
                </a:solidFill>
                <a:latin typeface="Arial MT"/>
                <a:cs typeface="Arial MT"/>
              </a:rPr>
              <a:t>ppm)</a:t>
            </a:r>
            <a:endParaRPr sz="2000">
              <a:latin typeface="Arial MT"/>
              <a:cs typeface="Arial MT"/>
            </a:endParaRPr>
          </a:p>
          <a:p>
            <a:pPr marL="483234" marR="1440815">
              <a:lnSpc>
                <a:spcPct val="120800"/>
              </a:lnSpc>
            </a:pPr>
            <a:r>
              <a:rPr sz="2000" dirty="0">
                <a:solidFill>
                  <a:srgbClr val="FFFFFF"/>
                </a:solidFill>
                <a:latin typeface="Arial MT"/>
                <a:cs typeface="Arial MT"/>
              </a:rPr>
              <a:t>Corrosion of galvanised </a:t>
            </a:r>
            <a:r>
              <a:rPr sz="2000" spc="-5" dirty="0">
                <a:solidFill>
                  <a:srgbClr val="FFFFFF"/>
                </a:solidFill>
                <a:latin typeface="Arial MT"/>
                <a:cs typeface="Arial MT"/>
              </a:rPr>
              <a:t>metal </a:t>
            </a:r>
            <a:r>
              <a:rPr sz="2000" dirty="0">
                <a:solidFill>
                  <a:srgbClr val="FFFFFF"/>
                </a:solidFill>
                <a:latin typeface="Arial MT"/>
                <a:cs typeface="Arial MT"/>
              </a:rPr>
              <a:t>(impurity: 0.2% Cd) </a:t>
            </a:r>
            <a:r>
              <a:rPr sz="2000" spc="5" dirty="0">
                <a:solidFill>
                  <a:srgbClr val="FFFFFF"/>
                </a:solidFill>
                <a:latin typeface="Arial MT"/>
                <a:cs typeface="Arial MT"/>
              </a:rPr>
              <a:t> </a:t>
            </a:r>
            <a:r>
              <a:rPr sz="2000" dirty="0">
                <a:solidFill>
                  <a:srgbClr val="FFFFFF"/>
                </a:solidFill>
                <a:latin typeface="Arial MT"/>
                <a:cs typeface="Arial MT"/>
              </a:rPr>
              <a:t>Phosphate </a:t>
            </a:r>
            <a:r>
              <a:rPr sz="2000" spc="-5" dirty="0">
                <a:solidFill>
                  <a:srgbClr val="FFFFFF"/>
                </a:solidFill>
                <a:latin typeface="Arial MT"/>
                <a:cs typeface="Arial MT"/>
              </a:rPr>
              <a:t>fertilisers </a:t>
            </a:r>
            <a:r>
              <a:rPr sz="2000" dirty="0">
                <a:solidFill>
                  <a:srgbClr val="FFFFFF"/>
                </a:solidFill>
                <a:latin typeface="Arial MT"/>
                <a:cs typeface="Arial MT"/>
              </a:rPr>
              <a:t>(phosphate rock 100 ppm Cd) </a:t>
            </a:r>
            <a:r>
              <a:rPr sz="2000" spc="-545" dirty="0">
                <a:solidFill>
                  <a:srgbClr val="FFFFFF"/>
                </a:solidFill>
                <a:latin typeface="Arial MT"/>
                <a:cs typeface="Arial MT"/>
              </a:rPr>
              <a:t> </a:t>
            </a:r>
            <a:r>
              <a:rPr sz="2000" dirty="0">
                <a:solidFill>
                  <a:srgbClr val="FFFFFF"/>
                </a:solidFill>
                <a:latin typeface="Arial MT"/>
                <a:cs typeface="Arial MT"/>
              </a:rPr>
              <a:t>Sewage</a:t>
            </a:r>
            <a:r>
              <a:rPr sz="2000" spc="-5" dirty="0">
                <a:solidFill>
                  <a:srgbClr val="FFFFFF"/>
                </a:solidFill>
                <a:latin typeface="Arial MT"/>
                <a:cs typeface="Arial MT"/>
              </a:rPr>
              <a:t> </a:t>
            </a:r>
            <a:r>
              <a:rPr sz="2000" dirty="0">
                <a:solidFill>
                  <a:srgbClr val="FFFFFF"/>
                </a:solidFill>
                <a:latin typeface="Arial MT"/>
                <a:cs typeface="Arial MT"/>
              </a:rPr>
              <a:t>sludge (30 </a:t>
            </a:r>
            <a:r>
              <a:rPr sz="2000" spc="-5" dirty="0">
                <a:solidFill>
                  <a:srgbClr val="FFFFFF"/>
                </a:solidFill>
                <a:latin typeface="Arial MT"/>
                <a:cs typeface="Arial MT"/>
              </a:rPr>
              <a:t>ppm)</a:t>
            </a:r>
            <a:endParaRPr sz="2000">
              <a:latin typeface="Arial MT"/>
              <a:cs typeface="Arial MT"/>
            </a:endParaRPr>
          </a:p>
          <a:p>
            <a:pPr marL="368300" indent="-342900">
              <a:spcBef>
                <a:spcPts val="740"/>
              </a:spcBef>
              <a:buClr>
                <a:srgbClr val="FFFFCC"/>
              </a:buClr>
              <a:buSzPct val="75000"/>
              <a:buFont typeface="Wingdings"/>
              <a:buChar char=""/>
              <a:tabLst>
                <a:tab pos="367665" algn="l"/>
                <a:tab pos="368300" algn="l"/>
              </a:tabLst>
            </a:pPr>
            <a:r>
              <a:rPr sz="2800" dirty="0">
                <a:solidFill>
                  <a:srgbClr val="FFFFFF"/>
                </a:solidFill>
                <a:latin typeface="Arial MT"/>
                <a:cs typeface="Arial MT"/>
              </a:rPr>
              <a:t>Input</a:t>
            </a:r>
            <a:r>
              <a:rPr sz="2800" spc="-5" dirty="0">
                <a:solidFill>
                  <a:srgbClr val="FFFFFF"/>
                </a:solidFill>
                <a:latin typeface="Arial MT"/>
                <a:cs typeface="Arial MT"/>
              </a:rPr>
              <a:t> </a:t>
            </a:r>
            <a:r>
              <a:rPr sz="2800" dirty="0">
                <a:solidFill>
                  <a:srgbClr val="FFFFFF"/>
                </a:solidFill>
                <a:latin typeface="Arial MT"/>
                <a:cs typeface="Arial MT"/>
              </a:rPr>
              <a:t>of</a:t>
            </a:r>
            <a:r>
              <a:rPr sz="2800" spc="-5" dirty="0">
                <a:solidFill>
                  <a:srgbClr val="FFFFFF"/>
                </a:solidFill>
                <a:latin typeface="Arial MT"/>
                <a:cs typeface="Arial MT"/>
              </a:rPr>
              <a:t> Cadmium</a:t>
            </a:r>
            <a:r>
              <a:rPr sz="2800" spc="-20" dirty="0">
                <a:solidFill>
                  <a:srgbClr val="FFFFFF"/>
                </a:solidFill>
                <a:latin typeface="Arial MT"/>
                <a:cs typeface="Arial MT"/>
              </a:rPr>
              <a:t> </a:t>
            </a:r>
            <a:r>
              <a:rPr sz="2800" dirty="0">
                <a:solidFill>
                  <a:srgbClr val="FFFFFF"/>
                </a:solidFill>
                <a:latin typeface="Arial MT"/>
                <a:cs typeface="Arial MT"/>
              </a:rPr>
              <a:t>into</a:t>
            </a:r>
            <a:r>
              <a:rPr sz="2800" spc="-5" dirty="0">
                <a:solidFill>
                  <a:srgbClr val="FFFFFF"/>
                </a:solidFill>
                <a:latin typeface="Arial MT"/>
                <a:cs typeface="Arial MT"/>
              </a:rPr>
              <a:t> </a:t>
            </a:r>
            <a:r>
              <a:rPr sz="2800" dirty="0">
                <a:solidFill>
                  <a:srgbClr val="FFFFFF"/>
                </a:solidFill>
                <a:latin typeface="Arial MT"/>
                <a:cs typeface="Arial MT"/>
              </a:rPr>
              <a:t>oceans:</a:t>
            </a:r>
            <a:r>
              <a:rPr sz="2800" spc="-10" dirty="0">
                <a:solidFill>
                  <a:srgbClr val="FFFFFF"/>
                </a:solidFill>
                <a:latin typeface="Arial MT"/>
                <a:cs typeface="Arial MT"/>
              </a:rPr>
              <a:t> </a:t>
            </a:r>
            <a:r>
              <a:rPr sz="2800" dirty="0">
                <a:solidFill>
                  <a:srgbClr val="FFFFFF"/>
                </a:solidFill>
                <a:latin typeface="Arial MT"/>
                <a:cs typeface="Arial MT"/>
              </a:rPr>
              <a:t>8000</a:t>
            </a:r>
            <a:r>
              <a:rPr sz="2800" spc="-5" dirty="0">
                <a:solidFill>
                  <a:srgbClr val="FFFFFF"/>
                </a:solidFill>
                <a:latin typeface="Arial MT"/>
                <a:cs typeface="Arial MT"/>
              </a:rPr>
              <a:t> </a:t>
            </a:r>
            <a:r>
              <a:rPr sz="2800" dirty="0">
                <a:solidFill>
                  <a:srgbClr val="FFFFFF"/>
                </a:solidFill>
                <a:latin typeface="Arial MT"/>
                <a:cs typeface="Arial MT"/>
              </a:rPr>
              <a:t>tons/year</a:t>
            </a:r>
            <a:endParaRPr sz="2800">
              <a:latin typeface="Arial MT"/>
              <a:cs typeface="Arial MT"/>
            </a:endParaRPr>
          </a:p>
          <a:p>
            <a:pPr marL="939800"/>
            <a:r>
              <a:rPr sz="2800" dirty="0">
                <a:solidFill>
                  <a:srgbClr val="FFFFFF"/>
                </a:solidFill>
                <a:latin typeface="Arial MT"/>
                <a:cs typeface="Arial MT"/>
              </a:rPr>
              <a:t>-</a:t>
            </a:r>
            <a:r>
              <a:rPr sz="2800" spc="-35" dirty="0">
                <a:solidFill>
                  <a:srgbClr val="FFFFFF"/>
                </a:solidFill>
                <a:latin typeface="Arial MT"/>
                <a:cs typeface="Arial MT"/>
              </a:rPr>
              <a:t> </a:t>
            </a:r>
            <a:r>
              <a:rPr sz="2800" dirty="0">
                <a:solidFill>
                  <a:srgbClr val="FFFFFF"/>
                </a:solidFill>
                <a:latin typeface="Arial MT"/>
                <a:cs typeface="Arial MT"/>
              </a:rPr>
              <a:t>50%</a:t>
            </a:r>
            <a:r>
              <a:rPr sz="2800" spc="-30" dirty="0">
                <a:solidFill>
                  <a:srgbClr val="FFFFFF"/>
                </a:solidFill>
                <a:latin typeface="Arial MT"/>
                <a:cs typeface="Arial MT"/>
              </a:rPr>
              <a:t> </a:t>
            </a:r>
            <a:r>
              <a:rPr sz="2800" dirty="0">
                <a:solidFill>
                  <a:srgbClr val="FFFFFF"/>
                </a:solidFill>
                <a:latin typeface="Arial MT"/>
                <a:cs typeface="Arial MT"/>
              </a:rPr>
              <a:t>anthropogenic</a:t>
            </a:r>
            <a:endParaRPr sz="2800">
              <a:latin typeface="Arial MT"/>
              <a:cs typeface="Arial M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4309110" y="373179"/>
            <a:ext cx="3576954" cy="566822"/>
          </a:xfrm>
          <a:prstGeom prst="rect">
            <a:avLst/>
          </a:prstGeom>
        </p:spPr>
        <p:txBody>
          <a:bodyPr vert="horz" wrap="square" lIns="0" tIns="12700" rIns="0" bIns="0" rtlCol="0" anchor="ctr">
            <a:spAutoFit/>
          </a:bodyPr>
          <a:lstStyle/>
          <a:p>
            <a:pPr marL="12700">
              <a:lnSpc>
                <a:spcPct val="100000"/>
              </a:lnSpc>
              <a:spcBef>
                <a:spcPts val="100"/>
              </a:spcBef>
            </a:pPr>
            <a:r>
              <a:rPr spc="-10" dirty="0">
                <a:solidFill>
                  <a:srgbClr val="00B0F0"/>
                </a:solidFill>
              </a:rPr>
              <a:t>CADMIUM</a:t>
            </a:r>
            <a:r>
              <a:rPr spc="-65" dirty="0">
                <a:solidFill>
                  <a:srgbClr val="00B0F0"/>
                </a:solidFill>
              </a:rPr>
              <a:t> </a:t>
            </a:r>
            <a:r>
              <a:rPr spc="-5" dirty="0">
                <a:solidFill>
                  <a:srgbClr val="00B0F0"/>
                </a:solidFill>
              </a:rPr>
              <a:t>(Cd)</a:t>
            </a:r>
          </a:p>
        </p:txBody>
      </p:sp>
      <p:sp>
        <p:nvSpPr>
          <p:cNvPr id="7" name="object 7"/>
          <p:cNvSpPr txBox="1"/>
          <p:nvPr/>
        </p:nvSpPr>
        <p:spPr>
          <a:xfrm>
            <a:off x="457200" y="925827"/>
            <a:ext cx="6019800" cy="2823210"/>
          </a:xfrm>
          <a:prstGeom prst="rect">
            <a:avLst/>
          </a:prstGeom>
        </p:spPr>
        <p:txBody>
          <a:bodyPr vert="horz" wrap="square" lIns="0" tIns="101600" rIns="0" bIns="0" rtlCol="0">
            <a:spAutoFit/>
          </a:bodyPr>
          <a:lstStyle/>
          <a:p>
            <a:pPr marL="25400">
              <a:spcBef>
                <a:spcPts val="800"/>
              </a:spcBef>
            </a:pPr>
            <a:r>
              <a:rPr sz="2800" spc="-5" dirty="0">
                <a:solidFill>
                  <a:srgbClr val="FFFFFF"/>
                </a:solidFill>
                <a:latin typeface="Arial MT"/>
                <a:cs typeface="Arial MT"/>
              </a:rPr>
              <a:t>TOXIC</a:t>
            </a:r>
            <a:r>
              <a:rPr sz="2800" spc="-50" dirty="0">
                <a:solidFill>
                  <a:srgbClr val="FFFFFF"/>
                </a:solidFill>
                <a:latin typeface="Arial MT"/>
                <a:cs typeface="Arial MT"/>
              </a:rPr>
              <a:t> </a:t>
            </a:r>
            <a:r>
              <a:rPr sz="2800" spc="-10" dirty="0">
                <a:solidFill>
                  <a:srgbClr val="FFFFFF"/>
                </a:solidFill>
                <a:latin typeface="Arial MT"/>
                <a:cs typeface="Arial MT"/>
              </a:rPr>
              <a:t>EFFECTS</a:t>
            </a:r>
            <a:endParaRPr sz="2800">
              <a:latin typeface="Arial MT"/>
              <a:cs typeface="Arial MT"/>
            </a:endParaRPr>
          </a:p>
          <a:p>
            <a:pPr marL="767715">
              <a:spcBef>
                <a:spcPts val="700"/>
              </a:spcBef>
            </a:pPr>
            <a:r>
              <a:rPr sz="2800" spc="-5" dirty="0">
                <a:solidFill>
                  <a:srgbClr val="FFFFFF"/>
                </a:solidFill>
                <a:latin typeface="Arial MT"/>
                <a:cs typeface="Arial MT"/>
              </a:rPr>
              <a:t>High cadmium</a:t>
            </a:r>
            <a:r>
              <a:rPr sz="2800" spc="-10" dirty="0">
                <a:solidFill>
                  <a:srgbClr val="FFFFFF"/>
                </a:solidFill>
                <a:latin typeface="Arial MT"/>
                <a:cs typeface="Arial MT"/>
              </a:rPr>
              <a:t> </a:t>
            </a:r>
            <a:r>
              <a:rPr sz="2800" dirty="0">
                <a:solidFill>
                  <a:srgbClr val="FFFFFF"/>
                </a:solidFill>
                <a:latin typeface="Arial MT"/>
                <a:cs typeface="Arial MT"/>
              </a:rPr>
              <a:t>levels can</a:t>
            </a:r>
            <a:r>
              <a:rPr sz="2800" spc="-5" dirty="0">
                <a:solidFill>
                  <a:srgbClr val="FFFFFF"/>
                </a:solidFill>
                <a:latin typeface="Arial MT"/>
                <a:cs typeface="Arial MT"/>
              </a:rPr>
              <a:t> </a:t>
            </a:r>
            <a:r>
              <a:rPr sz="2800" dirty="0">
                <a:solidFill>
                  <a:srgbClr val="FFFFFF"/>
                </a:solidFill>
                <a:latin typeface="Arial MT"/>
                <a:cs typeface="Arial MT"/>
              </a:rPr>
              <a:t>lead</a:t>
            </a:r>
            <a:r>
              <a:rPr sz="2800" spc="-15" dirty="0">
                <a:solidFill>
                  <a:srgbClr val="FFFFFF"/>
                </a:solidFill>
                <a:latin typeface="Arial MT"/>
                <a:cs typeface="Arial MT"/>
              </a:rPr>
              <a:t> </a:t>
            </a:r>
            <a:r>
              <a:rPr sz="2800" dirty="0">
                <a:solidFill>
                  <a:srgbClr val="FFFFFF"/>
                </a:solidFill>
                <a:latin typeface="Arial MT"/>
                <a:cs typeface="Arial MT"/>
              </a:rPr>
              <a:t>to:</a:t>
            </a:r>
            <a:endParaRPr sz="2800">
              <a:latin typeface="Arial MT"/>
              <a:cs typeface="Arial MT"/>
            </a:endParaRPr>
          </a:p>
          <a:p>
            <a:pPr marL="768350" indent="-286385">
              <a:spcBef>
                <a:spcPts val="590"/>
              </a:spcBef>
              <a:buClr>
                <a:srgbClr val="B1B1B1"/>
              </a:buClr>
              <a:buSzPct val="75000"/>
              <a:buFont typeface="Wingdings"/>
              <a:buChar char=""/>
              <a:tabLst>
                <a:tab pos="768350" algn="l"/>
              </a:tabLst>
            </a:pPr>
            <a:r>
              <a:rPr sz="2400" spc="-5" dirty="0">
                <a:solidFill>
                  <a:srgbClr val="FFFFFF"/>
                </a:solidFill>
                <a:latin typeface="Arial MT"/>
                <a:cs typeface="Arial MT"/>
              </a:rPr>
              <a:t>depressed</a:t>
            </a:r>
            <a:r>
              <a:rPr sz="2400" spc="-30" dirty="0">
                <a:solidFill>
                  <a:srgbClr val="FFFFFF"/>
                </a:solidFill>
                <a:latin typeface="Arial MT"/>
                <a:cs typeface="Arial MT"/>
              </a:rPr>
              <a:t> </a:t>
            </a:r>
            <a:r>
              <a:rPr sz="2400" spc="-5" dirty="0">
                <a:solidFill>
                  <a:srgbClr val="FFFFFF"/>
                </a:solidFill>
                <a:latin typeface="Arial MT"/>
                <a:cs typeface="Arial MT"/>
              </a:rPr>
              <a:t>growth,</a:t>
            </a:r>
            <a:endParaRPr sz="2400">
              <a:latin typeface="Arial MT"/>
              <a:cs typeface="Arial MT"/>
            </a:endParaRPr>
          </a:p>
          <a:p>
            <a:pPr marL="768350" indent="-286385">
              <a:spcBef>
                <a:spcPts val="600"/>
              </a:spcBef>
              <a:buClr>
                <a:srgbClr val="B1B1B1"/>
              </a:buClr>
              <a:buSzPct val="75000"/>
              <a:buFont typeface="Wingdings"/>
              <a:buChar char=""/>
              <a:tabLst>
                <a:tab pos="768350" algn="l"/>
              </a:tabLst>
            </a:pPr>
            <a:r>
              <a:rPr sz="2400" spc="-10" dirty="0">
                <a:solidFill>
                  <a:srgbClr val="FFFFFF"/>
                </a:solidFill>
                <a:latin typeface="Arial MT"/>
                <a:cs typeface="Arial MT"/>
              </a:rPr>
              <a:t>kidney</a:t>
            </a:r>
            <a:r>
              <a:rPr sz="2400" spc="-30" dirty="0">
                <a:solidFill>
                  <a:srgbClr val="FFFFFF"/>
                </a:solidFill>
                <a:latin typeface="Arial MT"/>
                <a:cs typeface="Arial MT"/>
              </a:rPr>
              <a:t> </a:t>
            </a:r>
            <a:r>
              <a:rPr sz="2400" spc="-5" dirty="0">
                <a:solidFill>
                  <a:srgbClr val="FFFFFF"/>
                </a:solidFill>
                <a:latin typeface="Arial MT"/>
                <a:cs typeface="Arial MT"/>
              </a:rPr>
              <a:t>damage,</a:t>
            </a:r>
            <a:endParaRPr sz="2400">
              <a:latin typeface="Arial MT"/>
              <a:cs typeface="Arial MT"/>
            </a:endParaRPr>
          </a:p>
          <a:p>
            <a:pPr marL="768350" indent="-286385">
              <a:spcBef>
                <a:spcPts val="600"/>
              </a:spcBef>
              <a:buClr>
                <a:srgbClr val="B1B1B1"/>
              </a:buClr>
              <a:buSzPct val="75000"/>
              <a:buFont typeface="Wingdings"/>
              <a:buChar char=""/>
              <a:tabLst>
                <a:tab pos="768350" algn="l"/>
              </a:tabLst>
            </a:pPr>
            <a:r>
              <a:rPr sz="2400" spc="-5" dirty="0">
                <a:solidFill>
                  <a:srgbClr val="FFFFFF"/>
                </a:solidFill>
                <a:latin typeface="Arial MT"/>
                <a:cs typeface="Arial MT"/>
              </a:rPr>
              <a:t>cardiac</a:t>
            </a:r>
            <a:r>
              <a:rPr sz="2400" spc="-40" dirty="0">
                <a:solidFill>
                  <a:srgbClr val="FFFFFF"/>
                </a:solidFill>
                <a:latin typeface="Arial MT"/>
                <a:cs typeface="Arial MT"/>
              </a:rPr>
              <a:t> </a:t>
            </a:r>
            <a:r>
              <a:rPr sz="2400" spc="-5" dirty="0">
                <a:solidFill>
                  <a:srgbClr val="FFFFFF"/>
                </a:solidFill>
                <a:latin typeface="Arial MT"/>
                <a:cs typeface="Arial MT"/>
              </a:rPr>
              <a:t>enlargement,</a:t>
            </a:r>
            <a:endParaRPr sz="2400">
              <a:latin typeface="Arial MT"/>
              <a:cs typeface="Arial MT"/>
            </a:endParaRPr>
          </a:p>
          <a:p>
            <a:pPr marL="768350" indent="-286385">
              <a:spcBef>
                <a:spcPts val="600"/>
              </a:spcBef>
              <a:buClr>
                <a:srgbClr val="B1B1B1"/>
              </a:buClr>
              <a:buSzPct val="75000"/>
              <a:buFont typeface="Wingdings"/>
              <a:buChar char=""/>
              <a:tabLst>
                <a:tab pos="768350" algn="l"/>
              </a:tabLst>
            </a:pPr>
            <a:r>
              <a:rPr sz="2400" spc="-5" dirty="0">
                <a:solidFill>
                  <a:srgbClr val="FFFFFF"/>
                </a:solidFill>
                <a:latin typeface="Arial MT"/>
                <a:cs typeface="Arial MT"/>
              </a:rPr>
              <a:t>hypertension,</a:t>
            </a:r>
            <a:endParaRPr sz="2400">
              <a:latin typeface="Arial MT"/>
              <a:cs typeface="Arial MT"/>
            </a:endParaRPr>
          </a:p>
        </p:txBody>
      </p:sp>
      <p:sp>
        <p:nvSpPr>
          <p:cNvPr id="8" name="object 8"/>
          <p:cNvSpPr txBox="1"/>
          <p:nvPr/>
        </p:nvSpPr>
        <p:spPr>
          <a:xfrm>
            <a:off x="685800" y="3749037"/>
            <a:ext cx="8175625" cy="1978660"/>
          </a:xfrm>
          <a:prstGeom prst="rect">
            <a:avLst/>
          </a:prstGeom>
        </p:spPr>
        <p:txBody>
          <a:bodyPr vert="horz" wrap="square" lIns="0" tIns="87630" rIns="0" bIns="0" rtlCol="0">
            <a:spAutoFit/>
          </a:bodyPr>
          <a:lstStyle/>
          <a:p>
            <a:pPr marL="628650" indent="-286385">
              <a:spcBef>
                <a:spcPts val="690"/>
              </a:spcBef>
              <a:buClr>
                <a:srgbClr val="B1B1B1"/>
              </a:buClr>
              <a:buSzPct val="75000"/>
              <a:buFont typeface="Wingdings"/>
              <a:buChar char=""/>
              <a:tabLst>
                <a:tab pos="628650" algn="l"/>
              </a:tabLst>
            </a:pPr>
            <a:r>
              <a:rPr sz="2400" spc="-5" dirty="0">
                <a:solidFill>
                  <a:srgbClr val="FFFFFF"/>
                </a:solidFill>
                <a:latin typeface="Arial MT"/>
                <a:cs typeface="Arial MT"/>
              </a:rPr>
              <a:t>foetal</a:t>
            </a:r>
            <a:r>
              <a:rPr sz="2400" spc="-30" dirty="0">
                <a:solidFill>
                  <a:srgbClr val="FFFFFF"/>
                </a:solidFill>
                <a:latin typeface="Arial MT"/>
                <a:cs typeface="Arial MT"/>
              </a:rPr>
              <a:t> </a:t>
            </a:r>
            <a:r>
              <a:rPr sz="2400" spc="-5" dirty="0">
                <a:solidFill>
                  <a:srgbClr val="FFFFFF"/>
                </a:solidFill>
                <a:latin typeface="Arial MT"/>
                <a:cs typeface="Arial MT"/>
              </a:rPr>
              <a:t>deformity,</a:t>
            </a:r>
            <a:endParaRPr sz="2400">
              <a:latin typeface="Arial MT"/>
              <a:cs typeface="Arial MT"/>
            </a:endParaRPr>
          </a:p>
          <a:p>
            <a:pPr marL="628650" indent="-286385">
              <a:spcBef>
                <a:spcPts val="590"/>
              </a:spcBef>
              <a:buClr>
                <a:srgbClr val="B1B1B1"/>
              </a:buClr>
              <a:buSzPct val="75000"/>
              <a:buFont typeface="Wingdings"/>
              <a:buChar char=""/>
              <a:tabLst>
                <a:tab pos="628650" algn="l"/>
              </a:tabLst>
            </a:pPr>
            <a:r>
              <a:rPr sz="2400" spc="-5" dirty="0">
                <a:solidFill>
                  <a:srgbClr val="FFFFFF"/>
                </a:solidFill>
                <a:latin typeface="Arial MT"/>
                <a:cs typeface="Arial MT"/>
              </a:rPr>
              <a:t>cancer</a:t>
            </a:r>
            <a:endParaRPr sz="2400">
              <a:latin typeface="Arial MT"/>
              <a:cs typeface="Arial MT"/>
            </a:endParaRPr>
          </a:p>
          <a:p>
            <a:pPr marL="38100" marR="30480">
              <a:spcBef>
                <a:spcPts val="1720"/>
              </a:spcBef>
            </a:pPr>
            <a:r>
              <a:rPr sz="2800" dirty="0">
                <a:solidFill>
                  <a:srgbClr val="FFFFFF"/>
                </a:solidFill>
                <a:latin typeface="Arial MT"/>
                <a:cs typeface="Arial MT"/>
              </a:rPr>
              <a:t>In </a:t>
            </a:r>
            <a:r>
              <a:rPr sz="2800" spc="-5" dirty="0">
                <a:solidFill>
                  <a:srgbClr val="FFFFFF"/>
                </a:solidFill>
                <a:latin typeface="Arial MT"/>
                <a:cs typeface="Arial MT"/>
              </a:rPr>
              <a:t>humans </a:t>
            </a:r>
            <a:r>
              <a:rPr sz="2800" dirty="0">
                <a:solidFill>
                  <a:srgbClr val="FFFFFF"/>
                </a:solidFill>
                <a:latin typeface="Arial MT"/>
                <a:cs typeface="Arial MT"/>
              </a:rPr>
              <a:t>cadmium concentrations above 200-400 </a:t>
            </a:r>
            <a:r>
              <a:rPr sz="2800" spc="-765" dirty="0">
                <a:solidFill>
                  <a:srgbClr val="FFFFFF"/>
                </a:solidFill>
                <a:latin typeface="Arial MT"/>
                <a:cs typeface="Arial MT"/>
              </a:rPr>
              <a:t> </a:t>
            </a:r>
            <a:r>
              <a:rPr sz="2800" dirty="0">
                <a:solidFill>
                  <a:srgbClr val="FFFFFF"/>
                </a:solidFill>
                <a:latin typeface="Arial MT"/>
                <a:cs typeface="Arial MT"/>
              </a:rPr>
              <a:t>ppm</a:t>
            </a:r>
            <a:r>
              <a:rPr sz="2800" spc="-5" dirty="0">
                <a:solidFill>
                  <a:srgbClr val="FFFFFF"/>
                </a:solidFill>
                <a:latin typeface="Arial MT"/>
                <a:cs typeface="Arial MT"/>
              </a:rPr>
              <a:t> in</a:t>
            </a:r>
            <a:r>
              <a:rPr sz="2800" spc="5" dirty="0">
                <a:solidFill>
                  <a:srgbClr val="FFFFFF"/>
                </a:solidFill>
                <a:latin typeface="Arial MT"/>
                <a:cs typeface="Arial MT"/>
              </a:rPr>
              <a:t> </a:t>
            </a:r>
            <a:r>
              <a:rPr sz="2800" dirty="0">
                <a:solidFill>
                  <a:srgbClr val="FFFFFF"/>
                </a:solidFill>
                <a:latin typeface="Arial MT"/>
                <a:cs typeface="Arial MT"/>
              </a:rPr>
              <a:t>kidney tissue</a:t>
            </a:r>
            <a:r>
              <a:rPr sz="2800" spc="-10" dirty="0">
                <a:solidFill>
                  <a:srgbClr val="FFFFFF"/>
                </a:solidFill>
                <a:latin typeface="Arial MT"/>
                <a:cs typeface="Arial MT"/>
              </a:rPr>
              <a:t> </a:t>
            </a:r>
            <a:r>
              <a:rPr sz="2800" dirty="0">
                <a:solidFill>
                  <a:srgbClr val="FFFFFF"/>
                </a:solidFill>
                <a:latin typeface="Arial MT"/>
                <a:cs typeface="Arial MT"/>
              </a:rPr>
              <a:t>can</a:t>
            </a:r>
            <a:r>
              <a:rPr sz="2800" spc="5" dirty="0">
                <a:solidFill>
                  <a:srgbClr val="FFFFFF"/>
                </a:solidFill>
                <a:latin typeface="Arial MT"/>
                <a:cs typeface="Arial MT"/>
              </a:rPr>
              <a:t> </a:t>
            </a:r>
            <a:r>
              <a:rPr sz="2800" spc="-5" dirty="0">
                <a:solidFill>
                  <a:srgbClr val="FFFFFF"/>
                </a:solidFill>
                <a:latin typeface="Arial MT"/>
                <a:cs typeface="Arial MT"/>
              </a:rPr>
              <a:t>lead</a:t>
            </a:r>
            <a:r>
              <a:rPr sz="2800" spc="5" dirty="0">
                <a:solidFill>
                  <a:srgbClr val="FFFFFF"/>
                </a:solidFill>
                <a:latin typeface="Arial MT"/>
                <a:cs typeface="Arial MT"/>
              </a:rPr>
              <a:t> </a:t>
            </a:r>
            <a:r>
              <a:rPr sz="2800" dirty="0">
                <a:solidFill>
                  <a:srgbClr val="FFFFFF"/>
                </a:solidFill>
                <a:latin typeface="Arial MT"/>
                <a:cs typeface="Arial MT"/>
              </a:rPr>
              <a:t>to</a:t>
            </a:r>
            <a:r>
              <a:rPr sz="2800" spc="5" dirty="0">
                <a:solidFill>
                  <a:srgbClr val="FFFFFF"/>
                </a:solidFill>
                <a:latin typeface="Arial MT"/>
                <a:cs typeface="Arial MT"/>
              </a:rPr>
              <a:t> </a:t>
            </a:r>
            <a:r>
              <a:rPr sz="2800" dirty="0">
                <a:solidFill>
                  <a:srgbClr val="FFFFFF"/>
                </a:solidFill>
                <a:latin typeface="Arial MT"/>
                <a:cs typeface="Arial MT"/>
              </a:rPr>
              <a:t>renal</a:t>
            </a:r>
            <a:r>
              <a:rPr sz="2800" spc="-5" dirty="0">
                <a:solidFill>
                  <a:srgbClr val="FFFFFF"/>
                </a:solidFill>
                <a:latin typeface="Arial MT"/>
                <a:cs typeface="Arial MT"/>
              </a:rPr>
              <a:t> damage</a:t>
            </a:r>
            <a:endParaRPr sz="2800">
              <a:latin typeface="Arial MT"/>
              <a:cs typeface="Arial MT"/>
            </a:endParaRPr>
          </a:p>
        </p:txBody>
      </p:sp>
      <p:pic>
        <p:nvPicPr>
          <p:cNvPr id="11" name="object 113">
            <a:extLst>
              <a:ext uri="{FF2B5EF4-FFF2-40B4-BE49-F238E27FC236}">
                <a16:creationId xmlns:a16="http://schemas.microsoft.com/office/drawing/2014/main" xmlns="" id="{875C5955-D313-4DE1-AEB1-16B8A12A8733}"/>
              </a:ext>
            </a:extLst>
          </p:cNvPr>
          <p:cNvPicPr/>
          <p:nvPr/>
        </p:nvPicPr>
        <p:blipFill>
          <a:blip r:embed="rId2" cstate="print"/>
          <a:stretch>
            <a:fillRect/>
          </a:stretch>
        </p:blipFill>
        <p:spPr>
          <a:xfrm>
            <a:off x="7772400" y="787601"/>
            <a:ext cx="2858136" cy="2641399"/>
          </a:xfrm>
          <a:prstGeom prst="rect">
            <a:avLst/>
          </a:prstGeom>
        </p:spPr>
      </p:pic>
      <p:sp>
        <p:nvSpPr>
          <p:cNvPr id="12" name="object 114">
            <a:extLst>
              <a:ext uri="{FF2B5EF4-FFF2-40B4-BE49-F238E27FC236}">
                <a16:creationId xmlns:a16="http://schemas.microsoft.com/office/drawing/2014/main" xmlns="" id="{AC053944-6FD5-4128-875E-11F8C67CBD1F}"/>
              </a:ext>
            </a:extLst>
          </p:cNvPr>
          <p:cNvSpPr txBox="1"/>
          <p:nvPr/>
        </p:nvSpPr>
        <p:spPr>
          <a:xfrm>
            <a:off x="6887705" y="3684232"/>
            <a:ext cx="4876800" cy="784830"/>
          </a:xfrm>
          <a:prstGeom prst="rect">
            <a:avLst/>
          </a:prstGeom>
          <a:solidFill>
            <a:srgbClr val="7F7F7F">
              <a:alpha val="50000"/>
            </a:srgbClr>
          </a:solidFill>
        </p:spPr>
        <p:txBody>
          <a:bodyPr vert="horz" wrap="square" lIns="0" tIns="45720" rIns="0" bIns="0" rtlCol="0">
            <a:spAutoFit/>
          </a:bodyPr>
          <a:lstStyle/>
          <a:p>
            <a:pPr marL="433705" marR="85725">
              <a:spcBef>
                <a:spcPts val="360"/>
              </a:spcBef>
            </a:pPr>
            <a:r>
              <a:rPr sz="1600" spc="-5" dirty="0">
                <a:latin typeface="Arial MT"/>
                <a:cs typeface="Arial MT"/>
              </a:rPr>
              <a:t>Kidney</a:t>
            </a:r>
            <a:r>
              <a:rPr sz="1600" spc="-30" dirty="0">
                <a:latin typeface="Arial MT"/>
                <a:cs typeface="Arial MT"/>
              </a:rPr>
              <a:t> </a:t>
            </a:r>
            <a:r>
              <a:rPr sz="1600" dirty="0">
                <a:latin typeface="Arial MT"/>
                <a:cs typeface="Arial MT"/>
              </a:rPr>
              <a:t>dysfunction</a:t>
            </a:r>
            <a:r>
              <a:rPr sz="1600" spc="-30" dirty="0">
                <a:latin typeface="Arial MT"/>
                <a:cs typeface="Arial MT"/>
              </a:rPr>
              <a:t> </a:t>
            </a:r>
            <a:r>
              <a:rPr sz="1600" dirty="0">
                <a:latin typeface="Arial MT"/>
                <a:cs typeface="Arial MT"/>
              </a:rPr>
              <a:t>has </a:t>
            </a:r>
            <a:r>
              <a:rPr sz="1600" spc="-765" dirty="0">
                <a:latin typeface="Arial MT"/>
                <a:cs typeface="Arial MT"/>
              </a:rPr>
              <a:t> </a:t>
            </a:r>
            <a:r>
              <a:rPr sz="1600" dirty="0">
                <a:latin typeface="Arial MT"/>
                <a:cs typeface="Arial MT"/>
              </a:rPr>
              <a:t>been reported </a:t>
            </a:r>
            <a:r>
              <a:rPr sz="1600" spc="-5" dirty="0">
                <a:latin typeface="Arial MT"/>
                <a:cs typeface="Arial MT"/>
              </a:rPr>
              <a:t>in </a:t>
            </a:r>
            <a:r>
              <a:rPr sz="1600" dirty="0">
                <a:latin typeface="Arial MT"/>
                <a:cs typeface="Arial MT"/>
              </a:rPr>
              <a:t> cetaceans </a:t>
            </a:r>
            <a:r>
              <a:rPr sz="1600" spc="-5" dirty="0">
                <a:latin typeface="Arial MT"/>
                <a:cs typeface="Arial MT"/>
              </a:rPr>
              <a:t>when </a:t>
            </a:r>
            <a:r>
              <a:rPr sz="1600" dirty="0">
                <a:latin typeface="Arial MT"/>
                <a:cs typeface="Arial MT"/>
              </a:rPr>
              <a:t>liver </a:t>
            </a:r>
            <a:r>
              <a:rPr sz="1600" spc="5" dirty="0">
                <a:latin typeface="Arial MT"/>
                <a:cs typeface="Arial MT"/>
              </a:rPr>
              <a:t> </a:t>
            </a:r>
            <a:r>
              <a:rPr sz="1600" dirty="0">
                <a:latin typeface="Arial MT"/>
                <a:cs typeface="Arial MT"/>
              </a:rPr>
              <a:t>concentrations of </a:t>
            </a:r>
            <a:r>
              <a:rPr sz="1600" spc="5" dirty="0">
                <a:latin typeface="Arial MT"/>
                <a:cs typeface="Arial MT"/>
              </a:rPr>
              <a:t> </a:t>
            </a:r>
            <a:r>
              <a:rPr sz="1600" spc="-5" dirty="0">
                <a:latin typeface="Arial MT"/>
                <a:cs typeface="Arial MT"/>
              </a:rPr>
              <a:t>cadmium </a:t>
            </a:r>
            <a:r>
              <a:rPr sz="1600" dirty="0">
                <a:latin typeface="Arial MT"/>
                <a:cs typeface="Arial MT"/>
              </a:rPr>
              <a:t>exceed 20 </a:t>
            </a:r>
            <a:r>
              <a:rPr sz="1600" spc="5" dirty="0">
                <a:latin typeface="Arial MT"/>
                <a:cs typeface="Arial MT"/>
              </a:rPr>
              <a:t> </a:t>
            </a:r>
            <a:r>
              <a:rPr sz="1600" dirty="0">
                <a:latin typeface="Arial MT"/>
                <a:cs typeface="Arial MT"/>
              </a:rPr>
              <a:t>ppm</a:t>
            </a:r>
            <a:r>
              <a:rPr sz="1600" spc="-10" dirty="0">
                <a:latin typeface="Arial MT"/>
                <a:cs typeface="Arial MT"/>
              </a:rPr>
              <a:t> </a:t>
            </a:r>
            <a:r>
              <a:rPr sz="1600" spc="-5" dirty="0">
                <a:latin typeface="Arial MT"/>
                <a:cs typeface="Arial MT"/>
              </a:rPr>
              <a:t>wet</a:t>
            </a:r>
            <a:r>
              <a:rPr sz="1600" dirty="0">
                <a:latin typeface="Arial MT"/>
                <a:cs typeface="Arial MT"/>
              </a:rPr>
              <a:t> </a:t>
            </a:r>
            <a:r>
              <a:rPr sz="1600" spc="-5" dirty="0">
                <a:latin typeface="Arial MT"/>
                <a:cs typeface="Arial MT"/>
              </a:rPr>
              <a:t>weight.</a:t>
            </a:r>
            <a:endParaRPr sz="1600">
              <a:latin typeface="Arial MT"/>
              <a:cs typeface="Arial M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6A14F4-7856-40B1-AE8E-2A70D590AB1F}"/>
              </a:ext>
            </a:extLst>
          </p:cNvPr>
          <p:cNvSpPr>
            <a:spLocks noGrp="1"/>
          </p:cNvSpPr>
          <p:nvPr>
            <p:ph type="title"/>
          </p:nvPr>
        </p:nvSpPr>
        <p:spPr>
          <a:xfrm>
            <a:off x="913774" y="2630911"/>
            <a:ext cx="10364451" cy="1596177"/>
          </a:xfrm>
        </p:spPr>
        <p:txBody>
          <a:bodyPr>
            <a:normAutofit/>
          </a:bodyPr>
          <a:lstStyle/>
          <a:p>
            <a:r>
              <a:rPr lang="en-US" sz="9600" dirty="0">
                <a:solidFill>
                  <a:srgbClr val="00B0F0"/>
                </a:solidFill>
              </a:rPr>
              <a:t>LEAD</a:t>
            </a:r>
            <a:endParaRPr lang="x-none" sz="9600" dirty="0">
              <a:solidFill>
                <a:srgbClr val="00B0F0"/>
              </a:solidFill>
            </a:endParaRPr>
          </a:p>
        </p:txBody>
      </p:sp>
    </p:spTree>
    <p:extLst>
      <p:ext uri="{BB962C8B-B14F-4D97-AF65-F5344CB8AC3E}">
        <p14:creationId xmlns:p14="http://schemas.microsoft.com/office/powerpoint/2010/main" xmlns="" val="2211027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4870767" y="180767"/>
            <a:ext cx="2450465" cy="751488"/>
          </a:xfrm>
          <a:prstGeom prst="rect">
            <a:avLst/>
          </a:prstGeom>
        </p:spPr>
        <p:txBody>
          <a:bodyPr vert="horz" wrap="square" lIns="0" tIns="12700" rIns="0" bIns="0" rtlCol="0" anchor="ctr">
            <a:spAutoFit/>
          </a:bodyPr>
          <a:lstStyle/>
          <a:p>
            <a:pPr marL="12700">
              <a:lnSpc>
                <a:spcPct val="100000"/>
              </a:lnSpc>
              <a:spcBef>
                <a:spcPts val="100"/>
              </a:spcBef>
              <a:tabLst>
                <a:tab pos="1477645" algn="l"/>
              </a:tabLst>
            </a:pPr>
            <a:r>
              <a:rPr sz="4800" spc="-5" dirty="0">
                <a:solidFill>
                  <a:srgbClr val="00B0F0"/>
                </a:solidFill>
              </a:rPr>
              <a:t>L</a:t>
            </a:r>
            <a:r>
              <a:rPr sz="4800" spc="-10" dirty="0">
                <a:solidFill>
                  <a:srgbClr val="00B0F0"/>
                </a:solidFill>
              </a:rPr>
              <a:t>EA</a:t>
            </a:r>
            <a:r>
              <a:rPr sz="4800" dirty="0">
                <a:solidFill>
                  <a:srgbClr val="00B0F0"/>
                </a:solidFill>
              </a:rPr>
              <a:t>D</a:t>
            </a:r>
            <a:r>
              <a:rPr lang="en-US" sz="4800" dirty="0">
                <a:solidFill>
                  <a:srgbClr val="00B0F0"/>
                </a:solidFill>
              </a:rPr>
              <a:t> </a:t>
            </a:r>
            <a:r>
              <a:rPr sz="4800" dirty="0">
                <a:solidFill>
                  <a:srgbClr val="00B0F0"/>
                </a:solidFill>
              </a:rPr>
              <a:t>(</a:t>
            </a:r>
            <a:r>
              <a:rPr sz="4800" spc="5" dirty="0">
                <a:solidFill>
                  <a:srgbClr val="00B0F0"/>
                </a:solidFill>
              </a:rPr>
              <a:t>P</a:t>
            </a:r>
            <a:r>
              <a:rPr sz="4800" spc="-15" dirty="0">
                <a:solidFill>
                  <a:srgbClr val="00B0F0"/>
                </a:solidFill>
              </a:rPr>
              <a:t>b</a:t>
            </a:r>
            <a:r>
              <a:rPr sz="4800" dirty="0">
                <a:solidFill>
                  <a:srgbClr val="00B0F0"/>
                </a:solidFill>
              </a:rPr>
              <a:t>)</a:t>
            </a:r>
          </a:p>
        </p:txBody>
      </p:sp>
      <p:sp>
        <p:nvSpPr>
          <p:cNvPr id="7" name="object 7"/>
          <p:cNvSpPr txBox="1"/>
          <p:nvPr/>
        </p:nvSpPr>
        <p:spPr>
          <a:xfrm>
            <a:off x="495300" y="941780"/>
            <a:ext cx="11201400" cy="4569200"/>
          </a:xfrm>
          <a:prstGeom prst="rect">
            <a:avLst/>
          </a:prstGeom>
        </p:spPr>
        <p:txBody>
          <a:bodyPr vert="horz" wrap="square" lIns="0" tIns="101600" rIns="0" bIns="0" rtlCol="0">
            <a:spAutoFit/>
          </a:bodyPr>
          <a:lstStyle/>
          <a:p>
            <a:pPr marL="394970" indent="-342900">
              <a:spcBef>
                <a:spcPts val="800"/>
              </a:spcBef>
              <a:buClr>
                <a:srgbClr val="FFFFCC"/>
              </a:buClr>
              <a:buSzPct val="75000"/>
              <a:buFont typeface="Wingdings"/>
              <a:buChar char=""/>
              <a:tabLst>
                <a:tab pos="394335" algn="l"/>
                <a:tab pos="394970" algn="l"/>
              </a:tabLst>
            </a:pPr>
            <a:r>
              <a:rPr sz="2800" dirty="0">
                <a:solidFill>
                  <a:srgbClr val="FFFFFF"/>
                </a:solidFill>
                <a:latin typeface="Arial MT"/>
                <a:cs typeface="Arial MT"/>
              </a:rPr>
              <a:t>Lead</a:t>
            </a:r>
            <a:r>
              <a:rPr sz="2800" spc="-20" dirty="0">
                <a:solidFill>
                  <a:srgbClr val="FFFFFF"/>
                </a:solidFill>
                <a:latin typeface="Arial MT"/>
                <a:cs typeface="Arial MT"/>
              </a:rPr>
              <a:t> </a:t>
            </a:r>
            <a:r>
              <a:rPr sz="2800" spc="-5" dirty="0">
                <a:solidFill>
                  <a:srgbClr val="FFFFFF"/>
                </a:solidFill>
                <a:latin typeface="Arial MT"/>
                <a:cs typeface="Arial MT"/>
              </a:rPr>
              <a:t>is</a:t>
            </a:r>
            <a:r>
              <a:rPr sz="2800" spc="-10" dirty="0">
                <a:solidFill>
                  <a:srgbClr val="FFFFFF"/>
                </a:solidFill>
                <a:latin typeface="Arial MT"/>
                <a:cs typeface="Arial MT"/>
              </a:rPr>
              <a:t> </a:t>
            </a:r>
            <a:r>
              <a:rPr sz="2800" dirty="0">
                <a:solidFill>
                  <a:srgbClr val="FFFFFF"/>
                </a:solidFill>
                <a:latin typeface="Arial MT"/>
                <a:cs typeface="Arial MT"/>
              </a:rPr>
              <a:t>used</a:t>
            </a:r>
            <a:r>
              <a:rPr sz="2800" spc="-15" dirty="0">
                <a:solidFill>
                  <a:srgbClr val="FFFFFF"/>
                </a:solidFill>
                <a:latin typeface="Arial MT"/>
                <a:cs typeface="Arial MT"/>
              </a:rPr>
              <a:t> </a:t>
            </a:r>
            <a:r>
              <a:rPr sz="2800" dirty="0">
                <a:solidFill>
                  <a:srgbClr val="FFFFFF"/>
                </a:solidFill>
                <a:latin typeface="Arial MT"/>
                <a:cs typeface="Arial MT"/>
              </a:rPr>
              <a:t>in:</a:t>
            </a:r>
            <a:endParaRPr sz="2800" dirty="0">
              <a:latin typeface="Arial MT"/>
              <a:cs typeface="Arial MT"/>
            </a:endParaRPr>
          </a:p>
          <a:p>
            <a:pPr marL="508634" marR="3554095">
              <a:lnSpc>
                <a:spcPct val="120800"/>
              </a:lnSpc>
            </a:pPr>
            <a:r>
              <a:rPr sz="2400" spc="-5" dirty="0">
                <a:solidFill>
                  <a:srgbClr val="FFFFFF"/>
                </a:solidFill>
                <a:latin typeface="Arial MT"/>
                <a:cs typeface="Arial MT"/>
              </a:rPr>
              <a:t>Battery casings,</a:t>
            </a:r>
            <a:r>
              <a:rPr sz="2400" spc="10" dirty="0">
                <a:solidFill>
                  <a:srgbClr val="FFFFFF"/>
                </a:solidFill>
                <a:latin typeface="Arial MT"/>
                <a:cs typeface="Arial MT"/>
              </a:rPr>
              <a:t> </a:t>
            </a:r>
            <a:r>
              <a:rPr sz="2400" spc="-10" dirty="0">
                <a:solidFill>
                  <a:srgbClr val="FFFFFF"/>
                </a:solidFill>
                <a:latin typeface="Arial MT"/>
                <a:cs typeface="Arial MT"/>
              </a:rPr>
              <a:t>pipes,</a:t>
            </a:r>
            <a:r>
              <a:rPr sz="2400" spc="10" dirty="0">
                <a:solidFill>
                  <a:srgbClr val="FFFFFF"/>
                </a:solidFill>
                <a:latin typeface="Arial MT"/>
                <a:cs typeface="Arial MT"/>
              </a:rPr>
              <a:t> </a:t>
            </a:r>
            <a:r>
              <a:rPr sz="2400" spc="-5" dirty="0">
                <a:solidFill>
                  <a:srgbClr val="FFFFFF"/>
                </a:solidFill>
                <a:latin typeface="Arial MT"/>
                <a:cs typeface="Arial MT"/>
              </a:rPr>
              <a:t>sheets etc </a:t>
            </a:r>
            <a:r>
              <a:rPr sz="2400" spc="-655" dirty="0">
                <a:solidFill>
                  <a:srgbClr val="FFFFFF"/>
                </a:solidFill>
                <a:latin typeface="Arial MT"/>
                <a:cs typeface="Arial MT"/>
              </a:rPr>
              <a:t> </a:t>
            </a:r>
            <a:r>
              <a:rPr sz="2400" spc="-5" dirty="0">
                <a:solidFill>
                  <a:srgbClr val="FFFFFF"/>
                </a:solidFill>
                <a:latin typeface="Arial MT"/>
                <a:cs typeface="Arial MT"/>
              </a:rPr>
              <a:t>43 million</a:t>
            </a:r>
            <a:r>
              <a:rPr sz="2400" spc="-15" dirty="0">
                <a:solidFill>
                  <a:srgbClr val="FFFFFF"/>
                </a:solidFill>
                <a:latin typeface="Arial MT"/>
                <a:cs typeface="Arial MT"/>
              </a:rPr>
              <a:t> </a:t>
            </a:r>
            <a:r>
              <a:rPr sz="2400" spc="-5" dirty="0">
                <a:solidFill>
                  <a:srgbClr val="FFFFFF"/>
                </a:solidFill>
                <a:latin typeface="Arial MT"/>
                <a:cs typeface="Arial MT"/>
              </a:rPr>
              <a:t>tons produced</a:t>
            </a:r>
            <a:r>
              <a:rPr sz="2400" spc="-15" dirty="0">
                <a:solidFill>
                  <a:srgbClr val="FFFFFF"/>
                </a:solidFill>
                <a:latin typeface="Arial MT"/>
                <a:cs typeface="Arial MT"/>
              </a:rPr>
              <a:t> </a:t>
            </a:r>
            <a:r>
              <a:rPr sz="2400" dirty="0">
                <a:solidFill>
                  <a:srgbClr val="FFFFFF"/>
                </a:solidFill>
                <a:latin typeface="Arial MT"/>
                <a:cs typeface="Arial MT"/>
              </a:rPr>
              <a:t>a </a:t>
            </a:r>
            <a:r>
              <a:rPr sz="2400" spc="-5" dirty="0">
                <a:solidFill>
                  <a:srgbClr val="FFFFFF"/>
                </a:solidFill>
                <a:latin typeface="Arial MT"/>
                <a:cs typeface="Arial MT"/>
              </a:rPr>
              <a:t>year</a:t>
            </a:r>
            <a:endParaRPr sz="2400" dirty="0">
              <a:latin typeface="Arial MT"/>
              <a:cs typeface="Arial MT"/>
            </a:endParaRPr>
          </a:p>
          <a:p>
            <a:pPr marL="393700" marR="1832610" indent="-342900">
              <a:spcBef>
                <a:spcPts val="1090"/>
              </a:spcBef>
              <a:buClr>
                <a:srgbClr val="FFFFCC"/>
              </a:buClr>
              <a:buSzPct val="75000"/>
              <a:buFont typeface="Wingdings"/>
              <a:buChar char=""/>
              <a:tabLst>
                <a:tab pos="393065" algn="l"/>
                <a:tab pos="393700" algn="l"/>
              </a:tabLst>
            </a:pPr>
            <a:r>
              <a:rPr sz="2800" dirty="0">
                <a:solidFill>
                  <a:srgbClr val="FFFFFF"/>
                </a:solidFill>
                <a:latin typeface="Arial MT"/>
                <a:cs typeface="Arial MT"/>
              </a:rPr>
              <a:t>10% of lead production </a:t>
            </a:r>
            <a:r>
              <a:rPr sz="2800" spc="-5" dirty="0">
                <a:solidFill>
                  <a:srgbClr val="FFFFFF"/>
                </a:solidFill>
                <a:latin typeface="Arial MT"/>
                <a:cs typeface="Arial MT"/>
              </a:rPr>
              <a:t>is </a:t>
            </a:r>
            <a:r>
              <a:rPr sz="2800" dirty="0">
                <a:solidFill>
                  <a:srgbClr val="FFFFFF"/>
                </a:solidFill>
                <a:latin typeface="Arial MT"/>
                <a:cs typeface="Arial MT"/>
              </a:rPr>
              <a:t>for lead-based </a:t>
            </a:r>
            <a:r>
              <a:rPr sz="2800" spc="-765" dirty="0">
                <a:solidFill>
                  <a:srgbClr val="FFFFFF"/>
                </a:solidFill>
                <a:latin typeface="Arial MT"/>
                <a:cs typeface="Arial MT"/>
              </a:rPr>
              <a:t> </a:t>
            </a:r>
            <a:r>
              <a:rPr sz="2800" dirty="0">
                <a:solidFill>
                  <a:srgbClr val="FFFFFF"/>
                </a:solidFill>
                <a:latin typeface="Arial MT"/>
                <a:cs typeface="Arial MT"/>
              </a:rPr>
              <a:t>additives</a:t>
            </a:r>
            <a:r>
              <a:rPr sz="2800" spc="5" dirty="0">
                <a:solidFill>
                  <a:srgbClr val="FFFFFF"/>
                </a:solidFill>
                <a:latin typeface="Arial MT"/>
                <a:cs typeface="Arial MT"/>
              </a:rPr>
              <a:t> </a:t>
            </a:r>
            <a:r>
              <a:rPr sz="2800" spc="-5" dirty="0">
                <a:solidFill>
                  <a:srgbClr val="FFFFFF"/>
                </a:solidFill>
                <a:latin typeface="Arial MT"/>
                <a:cs typeface="Arial MT"/>
              </a:rPr>
              <a:t>for</a:t>
            </a:r>
            <a:r>
              <a:rPr sz="2800" spc="5" dirty="0">
                <a:solidFill>
                  <a:srgbClr val="FFFFFF"/>
                </a:solidFill>
                <a:latin typeface="Arial MT"/>
                <a:cs typeface="Arial MT"/>
              </a:rPr>
              <a:t> </a:t>
            </a:r>
            <a:r>
              <a:rPr sz="2800" dirty="0">
                <a:solidFill>
                  <a:srgbClr val="FFFFFF"/>
                </a:solidFill>
                <a:latin typeface="Arial MT"/>
                <a:cs typeface="Arial MT"/>
              </a:rPr>
              <a:t>gas</a:t>
            </a:r>
            <a:r>
              <a:rPr sz="2800" spc="5" dirty="0">
                <a:solidFill>
                  <a:srgbClr val="FFFFFF"/>
                </a:solidFill>
                <a:latin typeface="Arial MT"/>
                <a:cs typeface="Arial MT"/>
              </a:rPr>
              <a:t> </a:t>
            </a:r>
            <a:r>
              <a:rPr sz="2800" spc="-5" dirty="0">
                <a:solidFill>
                  <a:srgbClr val="FFFFFF"/>
                </a:solidFill>
                <a:latin typeface="Arial MT"/>
                <a:cs typeface="Arial MT"/>
              </a:rPr>
              <a:t>(e.g.</a:t>
            </a:r>
            <a:r>
              <a:rPr sz="2800" dirty="0">
                <a:solidFill>
                  <a:srgbClr val="FFFFFF"/>
                </a:solidFill>
                <a:latin typeface="Arial MT"/>
                <a:cs typeface="Arial MT"/>
              </a:rPr>
              <a:t> tetraethyl </a:t>
            </a:r>
            <a:r>
              <a:rPr sz="2800" spc="-5" dirty="0">
                <a:solidFill>
                  <a:srgbClr val="FFFFFF"/>
                </a:solidFill>
                <a:latin typeface="Arial MT"/>
                <a:cs typeface="Arial MT"/>
              </a:rPr>
              <a:t>lead)</a:t>
            </a:r>
            <a:endParaRPr sz="2800" dirty="0">
              <a:latin typeface="Arial MT"/>
              <a:cs typeface="Arial MT"/>
            </a:endParaRPr>
          </a:p>
          <a:p>
            <a:pPr>
              <a:spcBef>
                <a:spcPts val="5"/>
              </a:spcBef>
              <a:buClr>
                <a:srgbClr val="FFFFCC"/>
              </a:buClr>
              <a:buFont typeface="Wingdings"/>
              <a:buChar char=""/>
            </a:pPr>
            <a:endParaRPr sz="2500" dirty="0">
              <a:latin typeface="Arial MT"/>
              <a:cs typeface="Arial MT"/>
            </a:endParaRPr>
          </a:p>
          <a:p>
            <a:pPr marL="394335" marR="426084" indent="-342900">
              <a:buClr>
                <a:srgbClr val="FFFFCC"/>
              </a:buClr>
              <a:buSzPct val="75000"/>
              <a:buFont typeface="Wingdings"/>
              <a:buChar char=""/>
              <a:tabLst>
                <a:tab pos="394335" algn="l"/>
                <a:tab pos="394970" algn="l"/>
              </a:tabLst>
            </a:pPr>
            <a:r>
              <a:rPr sz="2800" spc="-5" dirty="0">
                <a:solidFill>
                  <a:srgbClr val="FFFFFF"/>
                </a:solidFill>
                <a:latin typeface="Arial MT"/>
                <a:cs typeface="Arial MT"/>
              </a:rPr>
              <a:t>High</a:t>
            </a:r>
            <a:r>
              <a:rPr sz="2800" dirty="0">
                <a:solidFill>
                  <a:srgbClr val="FFFFFF"/>
                </a:solidFill>
                <a:latin typeface="Arial MT"/>
                <a:cs typeface="Arial MT"/>
              </a:rPr>
              <a:t> levels</a:t>
            </a:r>
            <a:r>
              <a:rPr sz="2800" spc="5" dirty="0">
                <a:solidFill>
                  <a:srgbClr val="FFFFFF"/>
                </a:solidFill>
                <a:latin typeface="Arial MT"/>
                <a:cs typeface="Arial MT"/>
              </a:rPr>
              <a:t> </a:t>
            </a:r>
            <a:r>
              <a:rPr sz="2800" spc="-5" dirty="0">
                <a:solidFill>
                  <a:srgbClr val="FFFFFF"/>
                </a:solidFill>
                <a:latin typeface="Arial MT"/>
                <a:cs typeface="Arial MT"/>
              </a:rPr>
              <a:t>of</a:t>
            </a:r>
            <a:r>
              <a:rPr sz="2800" spc="5" dirty="0">
                <a:solidFill>
                  <a:srgbClr val="FFFFFF"/>
                </a:solidFill>
                <a:latin typeface="Arial MT"/>
                <a:cs typeface="Arial MT"/>
              </a:rPr>
              <a:t> </a:t>
            </a:r>
            <a:r>
              <a:rPr sz="2800" spc="-5" dirty="0">
                <a:solidFill>
                  <a:srgbClr val="FFFFFF"/>
                </a:solidFill>
                <a:latin typeface="Arial MT"/>
                <a:cs typeface="Arial MT"/>
              </a:rPr>
              <a:t>lead</a:t>
            </a:r>
            <a:r>
              <a:rPr sz="2800" dirty="0">
                <a:solidFill>
                  <a:srgbClr val="FFFFFF"/>
                </a:solidFill>
                <a:latin typeface="Arial MT"/>
                <a:cs typeface="Arial MT"/>
              </a:rPr>
              <a:t> have been found in </a:t>
            </a:r>
            <a:r>
              <a:rPr sz="2800" spc="-5" dirty="0">
                <a:solidFill>
                  <a:srgbClr val="FFFFFF"/>
                </a:solidFill>
                <a:latin typeface="Arial MT"/>
                <a:cs typeface="Arial MT"/>
              </a:rPr>
              <a:t>marine</a:t>
            </a:r>
            <a:r>
              <a:rPr sz="2800" spc="10" dirty="0">
                <a:solidFill>
                  <a:srgbClr val="FFFFFF"/>
                </a:solidFill>
                <a:latin typeface="Arial MT"/>
                <a:cs typeface="Arial MT"/>
              </a:rPr>
              <a:t> </a:t>
            </a:r>
            <a:r>
              <a:rPr sz="2800" spc="-5" dirty="0">
                <a:solidFill>
                  <a:srgbClr val="FFFFFF"/>
                </a:solidFill>
                <a:latin typeface="Arial MT"/>
                <a:cs typeface="Arial MT"/>
              </a:rPr>
              <a:t>life </a:t>
            </a:r>
            <a:r>
              <a:rPr sz="2800" spc="-765" dirty="0">
                <a:solidFill>
                  <a:srgbClr val="FFFFFF"/>
                </a:solidFill>
                <a:latin typeface="Arial MT"/>
                <a:cs typeface="Arial MT"/>
              </a:rPr>
              <a:t> </a:t>
            </a:r>
            <a:r>
              <a:rPr sz="2800" dirty="0">
                <a:solidFill>
                  <a:srgbClr val="FFFFFF"/>
                </a:solidFill>
                <a:latin typeface="Arial MT"/>
                <a:cs typeface="Arial MT"/>
              </a:rPr>
              <a:t>near</a:t>
            </a:r>
            <a:r>
              <a:rPr sz="2800" spc="-5" dirty="0">
                <a:solidFill>
                  <a:srgbClr val="FFFFFF"/>
                </a:solidFill>
                <a:latin typeface="Arial MT"/>
                <a:cs typeface="Arial MT"/>
              </a:rPr>
              <a:t> </a:t>
            </a:r>
            <a:r>
              <a:rPr sz="2800" dirty="0">
                <a:solidFill>
                  <a:srgbClr val="FFFFFF"/>
                </a:solidFill>
                <a:latin typeface="Arial MT"/>
                <a:cs typeface="Arial MT"/>
              </a:rPr>
              <a:t>areas</a:t>
            </a:r>
            <a:r>
              <a:rPr sz="2800" spc="10" dirty="0">
                <a:solidFill>
                  <a:srgbClr val="FFFFFF"/>
                </a:solidFill>
                <a:latin typeface="Arial MT"/>
                <a:cs typeface="Arial MT"/>
              </a:rPr>
              <a:t> </a:t>
            </a:r>
            <a:r>
              <a:rPr sz="2800" spc="-5" dirty="0">
                <a:solidFill>
                  <a:srgbClr val="FFFFFF"/>
                </a:solidFill>
                <a:latin typeface="Arial MT"/>
                <a:cs typeface="Arial MT"/>
              </a:rPr>
              <a:t>of</a:t>
            </a:r>
            <a:r>
              <a:rPr sz="2800" spc="5" dirty="0">
                <a:solidFill>
                  <a:srgbClr val="FFFFFF"/>
                </a:solidFill>
                <a:latin typeface="Arial MT"/>
                <a:cs typeface="Arial MT"/>
              </a:rPr>
              <a:t> </a:t>
            </a:r>
            <a:r>
              <a:rPr sz="2800" spc="-5" dirty="0">
                <a:solidFill>
                  <a:srgbClr val="FFFFFF"/>
                </a:solidFill>
                <a:latin typeface="Arial MT"/>
                <a:cs typeface="Arial MT"/>
              </a:rPr>
              <a:t>high</a:t>
            </a:r>
            <a:r>
              <a:rPr sz="2800" spc="5" dirty="0">
                <a:solidFill>
                  <a:srgbClr val="FFFFFF"/>
                </a:solidFill>
                <a:latin typeface="Arial MT"/>
                <a:cs typeface="Arial MT"/>
              </a:rPr>
              <a:t> </a:t>
            </a:r>
            <a:r>
              <a:rPr sz="2800" dirty="0">
                <a:solidFill>
                  <a:srgbClr val="FFFFFF"/>
                </a:solidFill>
                <a:latin typeface="Arial MT"/>
                <a:cs typeface="Arial MT"/>
              </a:rPr>
              <a:t>car</a:t>
            </a:r>
            <a:r>
              <a:rPr sz="2800" spc="5" dirty="0">
                <a:solidFill>
                  <a:srgbClr val="FFFFFF"/>
                </a:solidFill>
                <a:latin typeface="Arial MT"/>
                <a:cs typeface="Arial MT"/>
              </a:rPr>
              <a:t> </a:t>
            </a:r>
            <a:r>
              <a:rPr sz="2800" dirty="0">
                <a:solidFill>
                  <a:srgbClr val="FFFFFF"/>
                </a:solidFill>
                <a:latin typeface="Arial MT"/>
                <a:cs typeface="Arial MT"/>
              </a:rPr>
              <a:t>density</a:t>
            </a:r>
            <a:endParaRPr sz="2800" dirty="0">
              <a:latin typeface="Arial MT"/>
              <a:cs typeface="Arial MT"/>
            </a:endParaRPr>
          </a:p>
          <a:p>
            <a:pPr marL="697230" lvl="1" indent="-189230">
              <a:spcBef>
                <a:spcPts val="600"/>
              </a:spcBef>
              <a:buChar char="-"/>
              <a:tabLst>
                <a:tab pos="697865" algn="l"/>
              </a:tabLst>
            </a:pPr>
            <a:r>
              <a:rPr sz="2400" spc="-5" dirty="0">
                <a:solidFill>
                  <a:srgbClr val="FFFFFF"/>
                </a:solidFill>
                <a:latin typeface="Arial MT"/>
                <a:cs typeface="Arial MT"/>
              </a:rPr>
              <a:t>e.g.</a:t>
            </a:r>
            <a:r>
              <a:rPr sz="2400" spc="10" dirty="0">
                <a:solidFill>
                  <a:srgbClr val="FFFFFF"/>
                </a:solidFill>
                <a:latin typeface="Arial MT"/>
                <a:cs typeface="Arial MT"/>
              </a:rPr>
              <a:t> </a:t>
            </a:r>
            <a:r>
              <a:rPr sz="2400" spc="-5" dirty="0">
                <a:solidFill>
                  <a:srgbClr val="FFFFFF"/>
                </a:solidFill>
                <a:latin typeface="Arial MT"/>
                <a:cs typeface="Arial MT"/>
              </a:rPr>
              <a:t>10</a:t>
            </a:r>
            <a:r>
              <a:rPr sz="2400" spc="-10" dirty="0">
                <a:solidFill>
                  <a:srgbClr val="FFFFFF"/>
                </a:solidFill>
                <a:latin typeface="Arial MT"/>
                <a:cs typeface="Arial MT"/>
              </a:rPr>
              <a:t> </a:t>
            </a:r>
            <a:r>
              <a:rPr sz="2400" spc="-5" dirty="0">
                <a:solidFill>
                  <a:srgbClr val="FFFFFF"/>
                </a:solidFill>
                <a:latin typeface="Arial MT"/>
                <a:cs typeface="Arial MT"/>
              </a:rPr>
              <a:t>ppm in</a:t>
            </a:r>
            <a:r>
              <a:rPr sz="2400" dirty="0">
                <a:solidFill>
                  <a:srgbClr val="FFFFFF"/>
                </a:solidFill>
                <a:latin typeface="Arial MT"/>
                <a:cs typeface="Arial MT"/>
              </a:rPr>
              <a:t> </a:t>
            </a:r>
            <a:r>
              <a:rPr sz="2400" spc="-5" dirty="0">
                <a:solidFill>
                  <a:srgbClr val="FFFFFF"/>
                </a:solidFill>
                <a:latin typeface="Arial MT"/>
                <a:cs typeface="Arial MT"/>
              </a:rPr>
              <a:t>fish</a:t>
            </a:r>
            <a:r>
              <a:rPr sz="2400" dirty="0">
                <a:solidFill>
                  <a:srgbClr val="FFFFFF"/>
                </a:solidFill>
                <a:latin typeface="Arial MT"/>
                <a:cs typeface="Arial MT"/>
              </a:rPr>
              <a:t> </a:t>
            </a:r>
            <a:r>
              <a:rPr sz="2400" spc="-5" dirty="0">
                <a:solidFill>
                  <a:srgbClr val="FFFFFF"/>
                </a:solidFill>
                <a:latin typeface="Arial MT"/>
                <a:cs typeface="Arial MT"/>
              </a:rPr>
              <a:t>caught</a:t>
            </a:r>
            <a:r>
              <a:rPr sz="2400" spc="5" dirty="0">
                <a:solidFill>
                  <a:srgbClr val="FFFFFF"/>
                </a:solidFill>
                <a:latin typeface="Arial MT"/>
                <a:cs typeface="Arial MT"/>
              </a:rPr>
              <a:t> </a:t>
            </a:r>
            <a:r>
              <a:rPr sz="2400" spc="-10" dirty="0">
                <a:solidFill>
                  <a:srgbClr val="FFFFFF"/>
                </a:solidFill>
                <a:latin typeface="Arial MT"/>
                <a:cs typeface="Arial MT"/>
              </a:rPr>
              <a:t>300</a:t>
            </a:r>
            <a:r>
              <a:rPr sz="2400" dirty="0">
                <a:solidFill>
                  <a:srgbClr val="FFFFFF"/>
                </a:solidFill>
                <a:latin typeface="Arial MT"/>
                <a:cs typeface="Arial MT"/>
              </a:rPr>
              <a:t> </a:t>
            </a:r>
            <a:r>
              <a:rPr sz="2400" spc="-5" dirty="0">
                <a:solidFill>
                  <a:srgbClr val="FFFFFF"/>
                </a:solidFill>
                <a:latin typeface="Arial MT"/>
                <a:cs typeface="Arial MT"/>
              </a:rPr>
              <a:t>miles </a:t>
            </a:r>
            <a:r>
              <a:rPr sz="2400" dirty="0">
                <a:solidFill>
                  <a:srgbClr val="FFFFFF"/>
                </a:solidFill>
                <a:latin typeface="Arial MT"/>
                <a:cs typeface="Arial MT"/>
              </a:rPr>
              <a:t>off </a:t>
            </a:r>
            <a:r>
              <a:rPr sz="2400" spc="-5" dirty="0">
                <a:solidFill>
                  <a:srgbClr val="FFFFFF"/>
                </a:solidFill>
                <a:latin typeface="Arial MT"/>
                <a:cs typeface="Arial MT"/>
              </a:rPr>
              <a:t>California</a:t>
            </a:r>
            <a:r>
              <a:rPr sz="2400" spc="-10" dirty="0">
                <a:solidFill>
                  <a:srgbClr val="FFFFFF"/>
                </a:solidFill>
                <a:latin typeface="Arial MT"/>
                <a:cs typeface="Arial MT"/>
              </a:rPr>
              <a:t> </a:t>
            </a:r>
            <a:r>
              <a:rPr sz="2400" spc="-5" dirty="0">
                <a:solidFill>
                  <a:srgbClr val="FFFFFF"/>
                </a:solidFill>
                <a:latin typeface="Arial MT"/>
                <a:cs typeface="Arial MT"/>
              </a:rPr>
              <a:t>coast</a:t>
            </a:r>
            <a:endParaRPr sz="2400" dirty="0">
              <a:latin typeface="Arial MT"/>
              <a:cs typeface="Arial MT"/>
            </a:endParaRPr>
          </a:p>
          <a:p>
            <a:pPr marL="794385" marR="17780" lvl="1" indent="-285750">
              <a:spcBef>
                <a:spcPts val="590"/>
              </a:spcBef>
              <a:buChar char="-"/>
              <a:tabLst>
                <a:tab pos="697865" algn="l"/>
              </a:tabLst>
            </a:pPr>
            <a:r>
              <a:rPr sz="2400" spc="-10" dirty="0">
                <a:solidFill>
                  <a:srgbClr val="FFFFFF"/>
                </a:solidFill>
                <a:latin typeface="Arial MT"/>
                <a:cs typeface="Arial MT"/>
              </a:rPr>
              <a:t>High</a:t>
            </a:r>
            <a:r>
              <a:rPr sz="2400" spc="5" dirty="0">
                <a:solidFill>
                  <a:srgbClr val="FFFFFF"/>
                </a:solidFill>
                <a:latin typeface="Arial MT"/>
                <a:cs typeface="Arial MT"/>
              </a:rPr>
              <a:t> </a:t>
            </a:r>
            <a:r>
              <a:rPr sz="2400" spc="-5" dirty="0">
                <a:solidFill>
                  <a:srgbClr val="FFFFFF"/>
                </a:solidFill>
                <a:latin typeface="Arial MT"/>
                <a:cs typeface="Arial MT"/>
              </a:rPr>
              <a:t>levels</a:t>
            </a:r>
            <a:r>
              <a:rPr sz="2400" dirty="0">
                <a:solidFill>
                  <a:srgbClr val="FFFFFF"/>
                </a:solidFill>
                <a:latin typeface="Arial MT"/>
                <a:cs typeface="Arial MT"/>
              </a:rPr>
              <a:t> </a:t>
            </a:r>
            <a:r>
              <a:rPr sz="2400" spc="-5" dirty="0">
                <a:solidFill>
                  <a:srgbClr val="FFFFFF"/>
                </a:solidFill>
                <a:latin typeface="Arial MT"/>
                <a:cs typeface="Arial MT"/>
              </a:rPr>
              <a:t>of</a:t>
            </a:r>
            <a:r>
              <a:rPr sz="2400" spc="15" dirty="0">
                <a:solidFill>
                  <a:srgbClr val="FFFFFF"/>
                </a:solidFill>
                <a:latin typeface="Arial MT"/>
                <a:cs typeface="Arial MT"/>
              </a:rPr>
              <a:t> </a:t>
            </a:r>
            <a:r>
              <a:rPr sz="2400" spc="-10" dirty="0">
                <a:solidFill>
                  <a:srgbClr val="FFFFFF"/>
                </a:solidFill>
                <a:latin typeface="Arial MT"/>
                <a:cs typeface="Arial MT"/>
              </a:rPr>
              <a:t>lead</a:t>
            </a:r>
            <a:r>
              <a:rPr sz="2400" spc="-5" dirty="0">
                <a:solidFill>
                  <a:srgbClr val="FFFFFF"/>
                </a:solidFill>
                <a:latin typeface="Arial MT"/>
                <a:cs typeface="Arial MT"/>
              </a:rPr>
              <a:t> in</a:t>
            </a:r>
            <a:r>
              <a:rPr sz="2400" spc="5" dirty="0">
                <a:solidFill>
                  <a:srgbClr val="FFFFFF"/>
                </a:solidFill>
                <a:latin typeface="Arial MT"/>
                <a:cs typeface="Arial MT"/>
              </a:rPr>
              <a:t> </a:t>
            </a:r>
            <a:r>
              <a:rPr sz="2400" spc="-10" dirty="0">
                <a:solidFill>
                  <a:srgbClr val="FFFFFF"/>
                </a:solidFill>
                <a:latin typeface="Arial MT"/>
                <a:cs typeface="Arial MT"/>
              </a:rPr>
              <a:t>UK</a:t>
            </a:r>
            <a:r>
              <a:rPr sz="2400" spc="5" dirty="0">
                <a:solidFill>
                  <a:srgbClr val="FFFFFF"/>
                </a:solidFill>
                <a:latin typeface="Arial MT"/>
                <a:cs typeface="Arial MT"/>
              </a:rPr>
              <a:t> </a:t>
            </a:r>
            <a:r>
              <a:rPr sz="2400" spc="-5" dirty="0">
                <a:solidFill>
                  <a:srgbClr val="FFFFFF"/>
                </a:solidFill>
                <a:latin typeface="Arial MT"/>
                <a:cs typeface="Arial MT"/>
              </a:rPr>
              <a:t>cetaceans</a:t>
            </a:r>
            <a:r>
              <a:rPr sz="2400" dirty="0">
                <a:solidFill>
                  <a:srgbClr val="FFFFFF"/>
                </a:solidFill>
                <a:latin typeface="Arial MT"/>
                <a:cs typeface="Arial MT"/>
              </a:rPr>
              <a:t> </a:t>
            </a:r>
            <a:r>
              <a:rPr sz="2400" spc="-5" dirty="0">
                <a:solidFill>
                  <a:srgbClr val="FFFFFF"/>
                </a:solidFill>
                <a:latin typeface="Arial MT"/>
                <a:cs typeface="Arial MT"/>
              </a:rPr>
              <a:t>were attributed </a:t>
            </a:r>
            <a:r>
              <a:rPr sz="2400" dirty="0">
                <a:solidFill>
                  <a:srgbClr val="FFFFFF"/>
                </a:solidFill>
                <a:latin typeface="Arial MT"/>
                <a:cs typeface="Arial MT"/>
              </a:rPr>
              <a:t>to</a:t>
            </a:r>
            <a:r>
              <a:rPr sz="2400" spc="5" dirty="0">
                <a:solidFill>
                  <a:srgbClr val="FFFFFF"/>
                </a:solidFill>
                <a:latin typeface="Arial MT"/>
                <a:cs typeface="Arial MT"/>
              </a:rPr>
              <a:t> </a:t>
            </a:r>
            <a:r>
              <a:rPr sz="2400" spc="-10" dirty="0">
                <a:solidFill>
                  <a:srgbClr val="FFFFFF"/>
                </a:solidFill>
                <a:latin typeface="Arial MT"/>
                <a:cs typeface="Arial MT"/>
              </a:rPr>
              <a:t>lead </a:t>
            </a:r>
            <a:r>
              <a:rPr sz="2400" spc="-650" dirty="0">
                <a:solidFill>
                  <a:srgbClr val="FFFFFF"/>
                </a:solidFill>
                <a:latin typeface="Arial MT"/>
                <a:cs typeface="Arial MT"/>
              </a:rPr>
              <a:t> </a:t>
            </a:r>
            <a:r>
              <a:rPr sz="2400" spc="-5" dirty="0">
                <a:solidFill>
                  <a:srgbClr val="FFFFFF"/>
                </a:solidFill>
                <a:latin typeface="Arial MT"/>
                <a:cs typeface="Arial MT"/>
              </a:rPr>
              <a:t>additives </a:t>
            </a:r>
            <a:r>
              <a:rPr sz="2400" spc="-10" dirty="0">
                <a:solidFill>
                  <a:srgbClr val="FFFFFF"/>
                </a:solidFill>
                <a:latin typeface="Arial MT"/>
                <a:cs typeface="Arial MT"/>
              </a:rPr>
              <a:t>in</a:t>
            </a:r>
            <a:r>
              <a:rPr sz="2400" spc="5" dirty="0">
                <a:solidFill>
                  <a:srgbClr val="FFFFFF"/>
                </a:solidFill>
                <a:latin typeface="Arial MT"/>
                <a:cs typeface="Arial MT"/>
              </a:rPr>
              <a:t> </a:t>
            </a:r>
            <a:r>
              <a:rPr sz="2400" spc="-5" dirty="0">
                <a:solidFill>
                  <a:srgbClr val="FFFFFF"/>
                </a:solidFill>
                <a:latin typeface="Arial MT"/>
                <a:cs typeface="Arial MT"/>
              </a:rPr>
              <a:t>fuel</a:t>
            </a:r>
            <a:endParaRPr sz="2400" dirty="0">
              <a:latin typeface="Arial MT"/>
              <a:cs typeface="Arial M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457200" y="1397000"/>
            <a:ext cx="10896599" cy="3642023"/>
          </a:xfrm>
          <a:prstGeom prst="rect">
            <a:avLst/>
          </a:prstGeom>
        </p:spPr>
        <p:txBody>
          <a:bodyPr vert="horz" wrap="square" lIns="0" tIns="114300" rIns="0" bIns="0" rtlCol="0">
            <a:spAutoFit/>
          </a:bodyPr>
          <a:lstStyle/>
          <a:p>
            <a:pPr marL="368300" indent="-342900">
              <a:spcBef>
                <a:spcPts val="900"/>
              </a:spcBef>
              <a:buClr>
                <a:srgbClr val="FFFFCC"/>
              </a:buClr>
              <a:buSzPct val="75000"/>
              <a:buFont typeface="Wingdings"/>
              <a:buChar char=""/>
              <a:tabLst>
                <a:tab pos="368300" algn="l"/>
              </a:tabLst>
            </a:pPr>
            <a:r>
              <a:rPr sz="3200" spc="-5" dirty="0">
                <a:solidFill>
                  <a:srgbClr val="FFFFFF"/>
                </a:solidFill>
                <a:latin typeface="Arial MT"/>
                <a:cs typeface="Arial MT"/>
              </a:rPr>
              <a:t>The</a:t>
            </a:r>
            <a:r>
              <a:rPr sz="3200" dirty="0">
                <a:solidFill>
                  <a:srgbClr val="FFFFFF"/>
                </a:solidFill>
                <a:latin typeface="Arial MT"/>
                <a:cs typeface="Arial MT"/>
              </a:rPr>
              <a:t> </a:t>
            </a:r>
            <a:r>
              <a:rPr sz="3200" spc="-5" dirty="0">
                <a:solidFill>
                  <a:srgbClr val="FFFFFF"/>
                </a:solidFill>
                <a:latin typeface="Arial MT"/>
                <a:cs typeface="Arial MT"/>
              </a:rPr>
              <a:t>toxic</a:t>
            </a:r>
            <a:r>
              <a:rPr sz="3200" dirty="0">
                <a:solidFill>
                  <a:srgbClr val="FFFFFF"/>
                </a:solidFill>
                <a:latin typeface="Arial MT"/>
                <a:cs typeface="Arial MT"/>
              </a:rPr>
              <a:t> </a:t>
            </a:r>
            <a:r>
              <a:rPr sz="3200" spc="-5" dirty="0">
                <a:solidFill>
                  <a:srgbClr val="FFFFFF"/>
                </a:solidFill>
                <a:latin typeface="Arial MT"/>
                <a:cs typeface="Arial MT"/>
              </a:rPr>
              <a:t>effects</a:t>
            </a:r>
            <a:r>
              <a:rPr sz="3200" dirty="0">
                <a:solidFill>
                  <a:srgbClr val="FFFFFF"/>
                </a:solidFill>
                <a:latin typeface="Arial MT"/>
                <a:cs typeface="Arial MT"/>
              </a:rPr>
              <a:t> of</a:t>
            </a:r>
            <a:r>
              <a:rPr sz="3200" spc="-10" dirty="0">
                <a:solidFill>
                  <a:srgbClr val="FFFFFF"/>
                </a:solidFill>
                <a:latin typeface="Arial MT"/>
                <a:cs typeface="Arial MT"/>
              </a:rPr>
              <a:t> </a:t>
            </a:r>
            <a:r>
              <a:rPr sz="3200" dirty="0">
                <a:solidFill>
                  <a:srgbClr val="FFFFFF"/>
                </a:solidFill>
                <a:latin typeface="Arial MT"/>
                <a:cs typeface="Arial MT"/>
              </a:rPr>
              <a:t>lead</a:t>
            </a:r>
            <a:r>
              <a:rPr sz="3200" spc="-5" dirty="0">
                <a:solidFill>
                  <a:srgbClr val="FFFFFF"/>
                </a:solidFill>
                <a:latin typeface="Arial MT"/>
                <a:cs typeface="Arial MT"/>
              </a:rPr>
              <a:t> </a:t>
            </a:r>
            <a:r>
              <a:rPr sz="3200" dirty="0">
                <a:solidFill>
                  <a:srgbClr val="FFFFFF"/>
                </a:solidFill>
                <a:latin typeface="Arial MT"/>
                <a:cs typeface="Arial MT"/>
              </a:rPr>
              <a:t>include:</a:t>
            </a:r>
            <a:endParaRPr sz="3200" dirty="0">
              <a:latin typeface="Arial MT"/>
              <a:cs typeface="Arial MT"/>
            </a:endParaRPr>
          </a:p>
          <a:p>
            <a:pPr marL="867410" lvl="1" indent="-384810">
              <a:spcBef>
                <a:spcPts val="700"/>
              </a:spcBef>
              <a:buClr>
                <a:srgbClr val="B1B1B1"/>
              </a:buClr>
              <a:buSzPct val="75000"/>
              <a:buFont typeface="Wingdings"/>
              <a:buChar char=""/>
              <a:tabLst>
                <a:tab pos="866775" algn="l"/>
                <a:tab pos="867410" algn="l"/>
              </a:tabLst>
            </a:pPr>
            <a:r>
              <a:rPr sz="2800" spc="-5" dirty="0">
                <a:solidFill>
                  <a:srgbClr val="FFFFFF"/>
                </a:solidFill>
                <a:latin typeface="Arial MT"/>
                <a:cs typeface="Arial MT"/>
              </a:rPr>
              <a:t>anaemia,</a:t>
            </a:r>
            <a:endParaRPr sz="2800" dirty="0">
              <a:latin typeface="Arial MT"/>
              <a:cs typeface="Arial MT"/>
            </a:endParaRPr>
          </a:p>
          <a:p>
            <a:pPr marL="768350" lvl="1" indent="-285750">
              <a:spcBef>
                <a:spcPts val="690"/>
              </a:spcBef>
              <a:buClr>
                <a:srgbClr val="B1B1B1"/>
              </a:buClr>
              <a:buSzPct val="75000"/>
              <a:buFont typeface="Wingdings"/>
              <a:buChar char=""/>
              <a:tabLst>
                <a:tab pos="768350" algn="l"/>
              </a:tabLst>
            </a:pPr>
            <a:r>
              <a:rPr sz="2800" spc="-5" dirty="0">
                <a:solidFill>
                  <a:srgbClr val="FFFFFF"/>
                </a:solidFill>
                <a:latin typeface="Arial MT"/>
                <a:cs typeface="Arial MT"/>
              </a:rPr>
              <a:t>kidney</a:t>
            </a:r>
            <a:r>
              <a:rPr sz="2800" spc="-15" dirty="0">
                <a:solidFill>
                  <a:srgbClr val="FFFFFF"/>
                </a:solidFill>
                <a:latin typeface="Arial MT"/>
                <a:cs typeface="Arial MT"/>
              </a:rPr>
              <a:t> </a:t>
            </a:r>
            <a:r>
              <a:rPr sz="2800" spc="-5" dirty="0">
                <a:solidFill>
                  <a:srgbClr val="FFFFFF"/>
                </a:solidFill>
                <a:latin typeface="Arial MT"/>
                <a:cs typeface="Arial MT"/>
              </a:rPr>
              <a:t>damage,</a:t>
            </a:r>
            <a:endParaRPr sz="2800" dirty="0">
              <a:latin typeface="Arial MT"/>
              <a:cs typeface="Arial MT"/>
            </a:endParaRPr>
          </a:p>
          <a:p>
            <a:pPr marL="768350" lvl="1" indent="-285750">
              <a:spcBef>
                <a:spcPts val="700"/>
              </a:spcBef>
              <a:buClr>
                <a:srgbClr val="B1B1B1"/>
              </a:buClr>
              <a:buSzPct val="75000"/>
              <a:buFont typeface="Wingdings"/>
              <a:buChar char=""/>
              <a:tabLst>
                <a:tab pos="768350" algn="l"/>
              </a:tabLst>
            </a:pPr>
            <a:r>
              <a:rPr sz="2800" dirty="0">
                <a:solidFill>
                  <a:srgbClr val="FFFFFF"/>
                </a:solidFill>
                <a:latin typeface="Arial MT"/>
                <a:cs typeface="Arial MT"/>
              </a:rPr>
              <a:t>hypertension,</a:t>
            </a:r>
            <a:endParaRPr sz="2800" dirty="0">
              <a:latin typeface="Arial MT"/>
              <a:cs typeface="Arial MT"/>
            </a:endParaRPr>
          </a:p>
          <a:p>
            <a:pPr marL="768350" lvl="1" indent="-285750">
              <a:spcBef>
                <a:spcPts val="700"/>
              </a:spcBef>
              <a:buClr>
                <a:srgbClr val="B1B1B1"/>
              </a:buClr>
              <a:buSzPct val="75000"/>
              <a:buFont typeface="Wingdings"/>
              <a:buChar char=""/>
              <a:tabLst>
                <a:tab pos="768350" algn="l"/>
              </a:tabLst>
            </a:pPr>
            <a:r>
              <a:rPr sz="2800" dirty="0">
                <a:solidFill>
                  <a:srgbClr val="FFFFFF"/>
                </a:solidFill>
                <a:latin typeface="Arial MT"/>
                <a:cs typeface="Arial MT"/>
              </a:rPr>
              <a:t>cardiac</a:t>
            </a:r>
            <a:r>
              <a:rPr sz="2800" spc="-35" dirty="0">
                <a:solidFill>
                  <a:srgbClr val="FFFFFF"/>
                </a:solidFill>
                <a:latin typeface="Arial MT"/>
                <a:cs typeface="Arial MT"/>
              </a:rPr>
              <a:t> </a:t>
            </a:r>
            <a:r>
              <a:rPr sz="2800" dirty="0">
                <a:solidFill>
                  <a:srgbClr val="FFFFFF"/>
                </a:solidFill>
                <a:latin typeface="Arial MT"/>
                <a:cs typeface="Arial MT"/>
              </a:rPr>
              <a:t>disease,</a:t>
            </a:r>
            <a:endParaRPr sz="2800" dirty="0">
              <a:latin typeface="Arial MT"/>
              <a:cs typeface="Arial MT"/>
            </a:endParaRPr>
          </a:p>
          <a:p>
            <a:pPr marL="768350" lvl="1" indent="-285750">
              <a:spcBef>
                <a:spcPts val="690"/>
              </a:spcBef>
              <a:buClr>
                <a:srgbClr val="B1B1B1"/>
              </a:buClr>
              <a:buSzPct val="75000"/>
              <a:buFont typeface="Wingdings"/>
              <a:buChar char=""/>
              <a:tabLst>
                <a:tab pos="768350" algn="l"/>
              </a:tabLst>
            </a:pPr>
            <a:r>
              <a:rPr sz="2800" spc="-5" dirty="0">
                <a:solidFill>
                  <a:srgbClr val="FFFFFF"/>
                </a:solidFill>
                <a:latin typeface="Arial MT"/>
                <a:cs typeface="Arial MT"/>
              </a:rPr>
              <a:t>Immune</a:t>
            </a:r>
            <a:r>
              <a:rPr sz="2800" spc="5" dirty="0">
                <a:solidFill>
                  <a:srgbClr val="FFFFFF"/>
                </a:solidFill>
                <a:latin typeface="Arial MT"/>
                <a:cs typeface="Arial MT"/>
              </a:rPr>
              <a:t> </a:t>
            </a:r>
            <a:r>
              <a:rPr sz="2800" dirty="0">
                <a:solidFill>
                  <a:srgbClr val="FFFFFF"/>
                </a:solidFill>
                <a:latin typeface="Arial MT"/>
                <a:cs typeface="Arial MT"/>
              </a:rPr>
              <a:t>system</a:t>
            </a:r>
            <a:r>
              <a:rPr sz="2800" spc="-15" dirty="0">
                <a:solidFill>
                  <a:srgbClr val="FFFFFF"/>
                </a:solidFill>
                <a:latin typeface="Arial MT"/>
                <a:cs typeface="Arial MT"/>
              </a:rPr>
              <a:t> </a:t>
            </a:r>
            <a:r>
              <a:rPr sz="2800" dirty="0">
                <a:solidFill>
                  <a:srgbClr val="FFFFFF"/>
                </a:solidFill>
                <a:latin typeface="Arial MT"/>
                <a:cs typeface="Arial MT"/>
              </a:rPr>
              <a:t>suppression</a:t>
            </a:r>
            <a:r>
              <a:rPr sz="2800" spc="-5" dirty="0">
                <a:solidFill>
                  <a:srgbClr val="FFFFFF"/>
                </a:solidFill>
                <a:latin typeface="Arial MT"/>
                <a:cs typeface="Arial MT"/>
              </a:rPr>
              <a:t> </a:t>
            </a:r>
            <a:r>
              <a:rPr sz="2400" spc="-5" dirty="0">
                <a:solidFill>
                  <a:srgbClr val="FFFFFF"/>
                </a:solidFill>
                <a:latin typeface="Arial MT"/>
                <a:cs typeface="Arial MT"/>
              </a:rPr>
              <a:t>(antibody</a:t>
            </a:r>
            <a:r>
              <a:rPr sz="2400" dirty="0">
                <a:solidFill>
                  <a:srgbClr val="FFFFFF"/>
                </a:solidFill>
                <a:latin typeface="Arial MT"/>
                <a:cs typeface="Arial MT"/>
              </a:rPr>
              <a:t> </a:t>
            </a:r>
            <a:r>
              <a:rPr sz="2400" spc="-10" dirty="0">
                <a:solidFill>
                  <a:srgbClr val="FFFFFF"/>
                </a:solidFill>
                <a:latin typeface="Arial MT"/>
                <a:cs typeface="Arial MT"/>
              </a:rPr>
              <a:t>inhibition)</a:t>
            </a:r>
            <a:endParaRPr sz="2400" dirty="0">
              <a:latin typeface="Arial MT"/>
              <a:cs typeface="Arial MT"/>
            </a:endParaRPr>
          </a:p>
          <a:p>
            <a:pPr marL="768350"/>
            <a:r>
              <a:rPr sz="2800" dirty="0">
                <a:solidFill>
                  <a:srgbClr val="FFFFFF"/>
                </a:solidFill>
                <a:latin typeface="Arial MT"/>
                <a:cs typeface="Arial MT"/>
              </a:rPr>
              <a:t>neurological</a:t>
            </a:r>
            <a:r>
              <a:rPr sz="2800" spc="-35" dirty="0">
                <a:solidFill>
                  <a:srgbClr val="FFFFFF"/>
                </a:solidFill>
                <a:latin typeface="Arial MT"/>
                <a:cs typeface="Arial MT"/>
              </a:rPr>
              <a:t> </a:t>
            </a:r>
            <a:r>
              <a:rPr sz="2800" spc="-5" dirty="0">
                <a:solidFill>
                  <a:srgbClr val="FFFFFF"/>
                </a:solidFill>
                <a:latin typeface="Arial MT"/>
                <a:cs typeface="Arial MT"/>
              </a:rPr>
              <a:t>damage</a:t>
            </a:r>
            <a:endParaRPr sz="2800" dirty="0">
              <a:latin typeface="Arial MT"/>
              <a:cs typeface="Arial MT"/>
            </a:endParaRPr>
          </a:p>
        </p:txBody>
      </p:sp>
      <p:sp>
        <p:nvSpPr>
          <p:cNvPr id="7" name="object 7"/>
          <p:cNvSpPr txBox="1">
            <a:spLocks noGrp="1"/>
          </p:cNvSpPr>
          <p:nvPr>
            <p:ph type="title"/>
          </p:nvPr>
        </p:nvSpPr>
        <p:spPr>
          <a:xfrm>
            <a:off x="4871721" y="509446"/>
            <a:ext cx="2450465" cy="751488"/>
          </a:xfrm>
          <a:prstGeom prst="rect">
            <a:avLst/>
          </a:prstGeom>
        </p:spPr>
        <p:txBody>
          <a:bodyPr vert="horz" wrap="square" lIns="0" tIns="12700" rIns="0" bIns="0" rtlCol="0" anchor="ctr">
            <a:spAutoFit/>
          </a:bodyPr>
          <a:lstStyle/>
          <a:p>
            <a:pPr marL="12700">
              <a:lnSpc>
                <a:spcPct val="100000"/>
              </a:lnSpc>
              <a:spcBef>
                <a:spcPts val="100"/>
              </a:spcBef>
              <a:tabLst>
                <a:tab pos="1477645" algn="l"/>
              </a:tabLst>
            </a:pPr>
            <a:r>
              <a:rPr sz="4800" spc="-5" dirty="0">
                <a:solidFill>
                  <a:srgbClr val="00B0F0"/>
                </a:solidFill>
              </a:rPr>
              <a:t>L</a:t>
            </a:r>
            <a:r>
              <a:rPr sz="4800" spc="-10" dirty="0">
                <a:solidFill>
                  <a:srgbClr val="00B0F0"/>
                </a:solidFill>
              </a:rPr>
              <a:t>EA</a:t>
            </a:r>
            <a:r>
              <a:rPr sz="4800" dirty="0">
                <a:solidFill>
                  <a:srgbClr val="00B0F0"/>
                </a:solidFill>
              </a:rPr>
              <a:t>D</a:t>
            </a:r>
            <a:r>
              <a:rPr lang="en-US" sz="4800" dirty="0">
                <a:solidFill>
                  <a:srgbClr val="00B0F0"/>
                </a:solidFill>
              </a:rPr>
              <a:t> </a:t>
            </a:r>
            <a:r>
              <a:rPr sz="4800" dirty="0">
                <a:solidFill>
                  <a:srgbClr val="00B0F0"/>
                </a:solidFill>
              </a:rPr>
              <a:t>(</a:t>
            </a:r>
            <a:r>
              <a:rPr sz="4800" spc="5" dirty="0">
                <a:solidFill>
                  <a:srgbClr val="00B0F0"/>
                </a:solidFill>
              </a:rPr>
              <a:t>P</a:t>
            </a:r>
            <a:r>
              <a:rPr sz="4800" spc="-15" dirty="0">
                <a:solidFill>
                  <a:srgbClr val="00B0F0"/>
                </a:solidFill>
              </a:rPr>
              <a:t>b</a:t>
            </a:r>
            <a:r>
              <a:rPr sz="4800" dirty="0">
                <a:solidFill>
                  <a:srgbClr val="00B0F0"/>
                </a:solidFill>
              </a:rPr>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7391400" y="1390124"/>
            <a:ext cx="4038432" cy="3657599"/>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1524000" y="2286000"/>
            <a:ext cx="5638632" cy="1390124"/>
          </a:xfrm>
          <a:prstGeom prst="rect">
            <a:avLst/>
          </a:prstGeom>
          <a:ln w="6096">
            <a:solidFill>
              <a:srgbClr val="000000"/>
            </a:solidFill>
          </a:ln>
        </p:spPr>
        <p:txBody>
          <a:bodyPr vert="horz" wrap="square" lIns="0" tIns="462280" rIns="0" bIns="0" rtlCol="0">
            <a:spAutoFit/>
          </a:bodyPr>
          <a:lstStyle/>
          <a:p>
            <a:pPr marL="1270" algn="ctr">
              <a:lnSpc>
                <a:spcPct val="100000"/>
              </a:lnSpc>
              <a:spcBef>
                <a:spcPts val="3640"/>
              </a:spcBef>
            </a:pPr>
            <a:r>
              <a:rPr sz="6000" spc="-5" dirty="0">
                <a:solidFill>
                  <a:srgbClr val="00B0F0"/>
                </a:solidFill>
                <a:latin typeface="Carlito"/>
                <a:cs typeface="Carlito"/>
              </a:rPr>
              <a:t>SELENIUM</a:t>
            </a:r>
            <a:endParaRPr sz="6000" dirty="0">
              <a:solidFill>
                <a:srgbClr val="00B0F0"/>
              </a:solidFill>
              <a:latin typeface="Carlito"/>
              <a:cs typeface="Carli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2973070" y="327291"/>
            <a:ext cx="6604318" cy="622222"/>
          </a:xfrm>
          <a:prstGeom prst="rect">
            <a:avLst/>
          </a:prstGeom>
        </p:spPr>
        <p:txBody>
          <a:bodyPr vert="horz" wrap="square" lIns="0" tIns="12700" rIns="0" bIns="0" rtlCol="0" anchor="t">
            <a:spAutoFit/>
          </a:bodyPr>
          <a:lstStyle/>
          <a:p>
            <a:pPr marL="12700">
              <a:spcBef>
                <a:spcPts val="100"/>
              </a:spcBef>
            </a:pPr>
            <a:r>
              <a:rPr sz="4400" dirty="0">
                <a:solidFill>
                  <a:srgbClr val="00B0F0"/>
                </a:solidFill>
              </a:rPr>
              <a:t>Heavy</a:t>
            </a:r>
            <a:r>
              <a:rPr sz="4400" spc="-30" dirty="0">
                <a:solidFill>
                  <a:srgbClr val="00B0F0"/>
                </a:solidFill>
              </a:rPr>
              <a:t> </a:t>
            </a:r>
            <a:r>
              <a:rPr sz="4400" spc="-5" dirty="0">
                <a:solidFill>
                  <a:srgbClr val="00B0F0"/>
                </a:solidFill>
              </a:rPr>
              <a:t>metal</a:t>
            </a:r>
            <a:r>
              <a:rPr sz="4400" spc="-25" dirty="0">
                <a:solidFill>
                  <a:srgbClr val="00B0F0"/>
                </a:solidFill>
              </a:rPr>
              <a:t> </a:t>
            </a:r>
            <a:r>
              <a:rPr sz="4400" dirty="0">
                <a:solidFill>
                  <a:srgbClr val="00B0F0"/>
                </a:solidFill>
              </a:rPr>
              <a:t>pollution</a:t>
            </a:r>
          </a:p>
        </p:txBody>
      </p:sp>
      <p:sp>
        <p:nvSpPr>
          <p:cNvPr id="7" name="object 7"/>
          <p:cNvSpPr txBox="1"/>
          <p:nvPr/>
        </p:nvSpPr>
        <p:spPr>
          <a:xfrm>
            <a:off x="381000" y="1582597"/>
            <a:ext cx="11430000" cy="3692806"/>
          </a:xfrm>
          <a:prstGeom prst="rect">
            <a:avLst/>
          </a:prstGeom>
          <a:noFill/>
        </p:spPr>
        <p:txBody>
          <a:bodyPr vert="horz" wrap="square" lIns="0" tIns="12700" rIns="0" bIns="0" rtlCol="0">
            <a:spAutoFit/>
          </a:bodyPr>
          <a:lstStyle/>
          <a:p>
            <a:pPr marL="368300">
              <a:spcBef>
                <a:spcPts val="100"/>
              </a:spcBef>
            </a:pPr>
            <a:r>
              <a:rPr sz="2800" spc="-5" dirty="0">
                <a:solidFill>
                  <a:srgbClr val="FFFFFF"/>
                </a:solidFill>
                <a:latin typeface="Arial MT"/>
                <a:cs typeface="Arial MT"/>
              </a:rPr>
              <a:t>High</a:t>
            </a:r>
            <a:r>
              <a:rPr sz="2800" dirty="0">
                <a:solidFill>
                  <a:srgbClr val="FFFFFF"/>
                </a:solidFill>
                <a:latin typeface="Arial MT"/>
                <a:cs typeface="Arial MT"/>
              </a:rPr>
              <a:t> </a:t>
            </a:r>
            <a:r>
              <a:rPr sz="2800" spc="-5" dirty="0">
                <a:solidFill>
                  <a:srgbClr val="FFFFFF"/>
                </a:solidFill>
                <a:latin typeface="Arial MT"/>
                <a:cs typeface="Arial MT"/>
              </a:rPr>
              <a:t>atomic</a:t>
            </a:r>
            <a:r>
              <a:rPr sz="2800" dirty="0">
                <a:solidFill>
                  <a:srgbClr val="FFFFFF"/>
                </a:solidFill>
                <a:latin typeface="Arial MT"/>
                <a:cs typeface="Arial MT"/>
              </a:rPr>
              <a:t> </a:t>
            </a:r>
            <a:r>
              <a:rPr sz="2800" spc="-5" dirty="0">
                <a:solidFill>
                  <a:srgbClr val="FFFFFF"/>
                </a:solidFill>
                <a:latin typeface="Arial MT"/>
                <a:cs typeface="Arial MT"/>
              </a:rPr>
              <a:t>weight</a:t>
            </a:r>
            <a:r>
              <a:rPr sz="2800" spc="10" dirty="0">
                <a:solidFill>
                  <a:srgbClr val="FFFFFF"/>
                </a:solidFill>
                <a:latin typeface="Arial MT"/>
                <a:cs typeface="Arial MT"/>
              </a:rPr>
              <a:t> </a:t>
            </a:r>
            <a:r>
              <a:rPr sz="2800" spc="-5" dirty="0">
                <a:solidFill>
                  <a:srgbClr val="FFFFFF"/>
                </a:solidFill>
                <a:latin typeface="Arial MT"/>
                <a:cs typeface="Arial MT"/>
              </a:rPr>
              <a:t>metals </a:t>
            </a:r>
            <a:r>
              <a:rPr sz="2800" dirty="0">
                <a:solidFill>
                  <a:srgbClr val="FFFFFF"/>
                </a:solidFill>
                <a:latin typeface="Arial MT"/>
                <a:cs typeface="Arial MT"/>
              </a:rPr>
              <a:t>(mercury,</a:t>
            </a:r>
            <a:r>
              <a:rPr sz="2800" spc="15" dirty="0">
                <a:solidFill>
                  <a:srgbClr val="FFFFFF"/>
                </a:solidFill>
                <a:latin typeface="Arial MT"/>
                <a:cs typeface="Arial MT"/>
              </a:rPr>
              <a:t> </a:t>
            </a:r>
            <a:r>
              <a:rPr sz="2800" spc="-5" dirty="0">
                <a:solidFill>
                  <a:srgbClr val="FFFFFF"/>
                </a:solidFill>
                <a:latin typeface="Arial MT"/>
                <a:cs typeface="Arial MT"/>
              </a:rPr>
              <a:t>lead</a:t>
            </a:r>
            <a:r>
              <a:rPr sz="2800" spc="5" dirty="0">
                <a:solidFill>
                  <a:srgbClr val="FFFFFF"/>
                </a:solidFill>
                <a:latin typeface="Arial MT"/>
                <a:cs typeface="Arial MT"/>
              </a:rPr>
              <a:t> </a:t>
            </a:r>
            <a:r>
              <a:rPr sz="2800" dirty="0">
                <a:solidFill>
                  <a:srgbClr val="FFFFFF"/>
                </a:solidFill>
                <a:latin typeface="Arial MT"/>
                <a:cs typeface="Arial MT"/>
              </a:rPr>
              <a:t>etc.)</a:t>
            </a:r>
            <a:endParaRPr sz="2800" dirty="0">
              <a:latin typeface="Arial MT"/>
              <a:cs typeface="Arial MT"/>
            </a:endParaRPr>
          </a:p>
          <a:p>
            <a:pPr marL="368300" marR="209550">
              <a:lnSpc>
                <a:spcPct val="79900"/>
              </a:lnSpc>
              <a:spcBef>
                <a:spcPts val="705"/>
              </a:spcBef>
            </a:pPr>
            <a:r>
              <a:rPr sz="2800" spc="-5" dirty="0">
                <a:solidFill>
                  <a:srgbClr val="FFFFFF"/>
                </a:solidFill>
                <a:latin typeface="Arial MT"/>
                <a:cs typeface="Arial MT"/>
              </a:rPr>
              <a:t>Sometimes </a:t>
            </a:r>
            <a:r>
              <a:rPr sz="2800" dirty="0">
                <a:solidFill>
                  <a:srgbClr val="FFFFFF"/>
                </a:solidFill>
                <a:latin typeface="Arial MT"/>
                <a:cs typeface="Arial MT"/>
              </a:rPr>
              <a:t>the term trace </a:t>
            </a:r>
            <a:r>
              <a:rPr sz="2800" spc="-5" dirty="0">
                <a:solidFill>
                  <a:srgbClr val="FFFFFF"/>
                </a:solidFill>
                <a:latin typeface="Arial MT"/>
                <a:cs typeface="Arial MT"/>
              </a:rPr>
              <a:t>elements </a:t>
            </a:r>
            <a:r>
              <a:rPr sz="2800" dirty="0">
                <a:solidFill>
                  <a:srgbClr val="FFFFFF"/>
                </a:solidFill>
                <a:latin typeface="Arial MT"/>
                <a:cs typeface="Arial MT"/>
              </a:rPr>
              <a:t>is used to </a:t>
            </a:r>
            <a:r>
              <a:rPr sz="2800" spc="-765" dirty="0">
                <a:solidFill>
                  <a:srgbClr val="FFFFFF"/>
                </a:solidFill>
                <a:latin typeface="Arial MT"/>
                <a:cs typeface="Arial MT"/>
              </a:rPr>
              <a:t> </a:t>
            </a:r>
            <a:r>
              <a:rPr sz="2800" dirty="0">
                <a:solidFill>
                  <a:srgbClr val="FFFFFF"/>
                </a:solidFill>
                <a:latin typeface="Arial MT"/>
                <a:cs typeface="Arial MT"/>
              </a:rPr>
              <a:t>include </a:t>
            </a:r>
            <a:r>
              <a:rPr sz="2800" spc="-5" dirty="0">
                <a:solidFill>
                  <a:srgbClr val="FFFFFF"/>
                </a:solidFill>
                <a:latin typeface="Arial MT"/>
                <a:cs typeface="Arial MT"/>
              </a:rPr>
              <a:t>non-metal</a:t>
            </a:r>
            <a:r>
              <a:rPr sz="2800" spc="5" dirty="0">
                <a:solidFill>
                  <a:srgbClr val="FFFFFF"/>
                </a:solidFill>
                <a:latin typeface="Arial MT"/>
                <a:cs typeface="Arial MT"/>
              </a:rPr>
              <a:t> </a:t>
            </a:r>
            <a:r>
              <a:rPr sz="2800" dirty="0">
                <a:solidFill>
                  <a:srgbClr val="FFFFFF"/>
                </a:solidFill>
                <a:latin typeface="Arial MT"/>
                <a:cs typeface="Arial MT"/>
              </a:rPr>
              <a:t>and</a:t>
            </a:r>
            <a:r>
              <a:rPr sz="2800" spc="5" dirty="0">
                <a:solidFill>
                  <a:srgbClr val="FFFFFF"/>
                </a:solidFill>
                <a:latin typeface="Arial MT"/>
                <a:cs typeface="Arial MT"/>
              </a:rPr>
              <a:t> </a:t>
            </a:r>
            <a:r>
              <a:rPr sz="2800" spc="-5" dirty="0">
                <a:solidFill>
                  <a:srgbClr val="FFFFFF"/>
                </a:solidFill>
                <a:latin typeface="Arial MT"/>
                <a:cs typeface="Arial MT"/>
              </a:rPr>
              <a:t>lower </a:t>
            </a:r>
            <a:r>
              <a:rPr sz="2800" dirty="0">
                <a:solidFill>
                  <a:srgbClr val="FFFFFF"/>
                </a:solidFill>
                <a:latin typeface="Arial MT"/>
                <a:cs typeface="Arial MT"/>
              </a:rPr>
              <a:t>atomic </a:t>
            </a:r>
            <a:r>
              <a:rPr sz="2800" spc="-5" dirty="0">
                <a:solidFill>
                  <a:srgbClr val="FFFFFF"/>
                </a:solidFill>
                <a:latin typeface="Arial MT"/>
                <a:cs typeface="Arial MT"/>
              </a:rPr>
              <a:t>weight </a:t>
            </a:r>
            <a:r>
              <a:rPr sz="2800" dirty="0">
                <a:solidFill>
                  <a:srgbClr val="FFFFFF"/>
                </a:solidFill>
                <a:latin typeface="Arial MT"/>
                <a:cs typeface="Arial MT"/>
              </a:rPr>
              <a:t> </a:t>
            </a:r>
            <a:r>
              <a:rPr sz="2800" spc="-5" dirty="0">
                <a:solidFill>
                  <a:srgbClr val="FFFFFF"/>
                </a:solidFill>
                <a:latin typeface="Arial MT"/>
                <a:cs typeface="Arial MT"/>
              </a:rPr>
              <a:t>elements</a:t>
            </a:r>
            <a:endParaRPr sz="2800" dirty="0">
              <a:latin typeface="Arial MT"/>
              <a:cs typeface="Arial MT"/>
            </a:endParaRPr>
          </a:p>
          <a:p>
            <a:pPr marL="368300" marR="561975">
              <a:lnSpc>
                <a:spcPts val="2690"/>
              </a:lnSpc>
              <a:spcBef>
                <a:spcPts val="675"/>
              </a:spcBef>
            </a:pPr>
            <a:r>
              <a:rPr sz="2800" spc="-5" dirty="0">
                <a:solidFill>
                  <a:srgbClr val="FFFFFF"/>
                </a:solidFill>
                <a:latin typeface="Arial MT"/>
                <a:cs typeface="Arial MT"/>
              </a:rPr>
              <a:t>Many </a:t>
            </a:r>
            <a:r>
              <a:rPr sz="2800" dirty="0">
                <a:solidFill>
                  <a:srgbClr val="FFFFFF"/>
                </a:solidFill>
                <a:latin typeface="Arial MT"/>
                <a:cs typeface="Arial MT"/>
              </a:rPr>
              <a:t>of these </a:t>
            </a:r>
            <a:r>
              <a:rPr sz="2800" spc="-5" dirty="0">
                <a:solidFill>
                  <a:srgbClr val="FFFFFF"/>
                </a:solidFill>
                <a:latin typeface="Arial MT"/>
                <a:cs typeface="Arial MT"/>
              </a:rPr>
              <a:t>elements </a:t>
            </a:r>
            <a:r>
              <a:rPr sz="2800" dirty="0">
                <a:solidFill>
                  <a:srgbClr val="FFFFFF"/>
                </a:solidFill>
                <a:latin typeface="Arial MT"/>
                <a:cs typeface="Arial MT"/>
              </a:rPr>
              <a:t>are essential to the </a:t>
            </a:r>
            <a:r>
              <a:rPr sz="2800" spc="-765" dirty="0">
                <a:solidFill>
                  <a:srgbClr val="FFFFFF"/>
                </a:solidFill>
                <a:latin typeface="Arial MT"/>
                <a:cs typeface="Arial MT"/>
              </a:rPr>
              <a:t> </a:t>
            </a:r>
            <a:r>
              <a:rPr sz="2800" dirty="0">
                <a:solidFill>
                  <a:srgbClr val="FFFFFF"/>
                </a:solidFill>
                <a:latin typeface="Arial MT"/>
                <a:cs typeface="Arial MT"/>
              </a:rPr>
              <a:t>body</a:t>
            </a:r>
            <a:r>
              <a:rPr sz="2800" spc="-5" dirty="0">
                <a:solidFill>
                  <a:srgbClr val="FFFFFF"/>
                </a:solidFill>
                <a:latin typeface="Arial MT"/>
                <a:cs typeface="Arial MT"/>
              </a:rPr>
              <a:t> </a:t>
            </a:r>
            <a:r>
              <a:rPr sz="2800" dirty="0">
                <a:solidFill>
                  <a:srgbClr val="FFFFFF"/>
                </a:solidFill>
                <a:latin typeface="Arial MT"/>
                <a:cs typeface="Arial MT"/>
              </a:rPr>
              <a:t>in very </a:t>
            </a:r>
            <a:r>
              <a:rPr sz="2800" spc="-5" dirty="0">
                <a:solidFill>
                  <a:srgbClr val="FFFFFF"/>
                </a:solidFill>
                <a:latin typeface="Arial MT"/>
                <a:cs typeface="Arial MT"/>
              </a:rPr>
              <a:t>low </a:t>
            </a:r>
            <a:r>
              <a:rPr sz="2800" dirty="0">
                <a:solidFill>
                  <a:srgbClr val="FFFFFF"/>
                </a:solidFill>
                <a:latin typeface="Arial MT"/>
                <a:cs typeface="Arial MT"/>
              </a:rPr>
              <a:t>concentrations:</a:t>
            </a:r>
            <a:endParaRPr sz="2800" dirty="0">
              <a:latin typeface="Arial MT"/>
              <a:cs typeface="Arial MT"/>
            </a:endParaRPr>
          </a:p>
          <a:p>
            <a:pPr marL="368300" indent="-342900">
              <a:lnSpc>
                <a:spcPts val="3275"/>
              </a:lnSpc>
              <a:spcBef>
                <a:spcPts val="45"/>
              </a:spcBef>
              <a:buClr>
                <a:srgbClr val="FFFFCC"/>
              </a:buClr>
              <a:buSzPct val="75000"/>
              <a:buFont typeface="Wingdings"/>
              <a:buChar char=""/>
              <a:tabLst>
                <a:tab pos="367665" algn="l"/>
                <a:tab pos="368300" algn="l"/>
              </a:tabLst>
            </a:pPr>
            <a:r>
              <a:rPr sz="2800" dirty="0">
                <a:solidFill>
                  <a:srgbClr val="FFFFFF"/>
                </a:solidFill>
                <a:latin typeface="Arial MT"/>
                <a:cs typeface="Arial MT"/>
              </a:rPr>
              <a:t>Iron</a:t>
            </a:r>
            <a:r>
              <a:rPr sz="2800" spc="-20" dirty="0">
                <a:solidFill>
                  <a:srgbClr val="FFFFFF"/>
                </a:solidFill>
                <a:latin typeface="Arial MT"/>
                <a:cs typeface="Arial MT"/>
              </a:rPr>
              <a:t> </a:t>
            </a:r>
            <a:r>
              <a:rPr sz="2800" dirty="0">
                <a:solidFill>
                  <a:srgbClr val="FFFFFF"/>
                </a:solidFill>
                <a:latin typeface="Arial MT"/>
                <a:cs typeface="Arial MT"/>
              </a:rPr>
              <a:t>–</a:t>
            </a:r>
            <a:r>
              <a:rPr sz="2800" spc="5" dirty="0">
                <a:solidFill>
                  <a:srgbClr val="FFFFFF"/>
                </a:solidFill>
                <a:latin typeface="Arial MT"/>
                <a:cs typeface="Arial MT"/>
              </a:rPr>
              <a:t> </a:t>
            </a:r>
            <a:r>
              <a:rPr sz="2800" dirty="0">
                <a:solidFill>
                  <a:srgbClr val="FFFFFF"/>
                </a:solidFill>
                <a:latin typeface="Arial MT"/>
                <a:cs typeface="Arial MT"/>
              </a:rPr>
              <a:t>essential</a:t>
            </a:r>
            <a:r>
              <a:rPr sz="2800" spc="-10" dirty="0">
                <a:solidFill>
                  <a:srgbClr val="FFFFFF"/>
                </a:solidFill>
                <a:latin typeface="Arial MT"/>
                <a:cs typeface="Arial MT"/>
              </a:rPr>
              <a:t> </a:t>
            </a:r>
            <a:r>
              <a:rPr sz="2800" dirty="0">
                <a:solidFill>
                  <a:srgbClr val="FFFFFF"/>
                </a:solidFill>
                <a:latin typeface="Arial MT"/>
                <a:cs typeface="Arial MT"/>
              </a:rPr>
              <a:t>for </a:t>
            </a:r>
            <a:r>
              <a:rPr sz="2800" spc="-5" dirty="0">
                <a:solidFill>
                  <a:srgbClr val="FFFFFF"/>
                </a:solidFill>
                <a:latin typeface="Arial MT"/>
                <a:cs typeface="Arial MT"/>
              </a:rPr>
              <a:t>hemoglobin</a:t>
            </a:r>
            <a:endParaRPr sz="2800" dirty="0">
              <a:latin typeface="Arial MT"/>
              <a:cs typeface="Arial MT"/>
            </a:endParaRPr>
          </a:p>
          <a:p>
            <a:pPr marL="368300" indent="-342900">
              <a:lnSpc>
                <a:spcPts val="3150"/>
              </a:lnSpc>
              <a:buClr>
                <a:srgbClr val="FFFFCC"/>
              </a:buClr>
              <a:buSzPct val="75000"/>
              <a:buFont typeface="Wingdings"/>
              <a:buChar char=""/>
              <a:tabLst>
                <a:tab pos="367665" algn="l"/>
                <a:tab pos="368300" algn="l"/>
              </a:tabLst>
            </a:pPr>
            <a:r>
              <a:rPr sz="2800" spc="-5" dirty="0">
                <a:solidFill>
                  <a:srgbClr val="FFFFFF"/>
                </a:solidFill>
                <a:latin typeface="Arial MT"/>
                <a:cs typeface="Arial MT"/>
              </a:rPr>
              <a:t>Copper</a:t>
            </a:r>
            <a:r>
              <a:rPr sz="2800" spc="-10" dirty="0">
                <a:solidFill>
                  <a:srgbClr val="FFFFFF"/>
                </a:solidFill>
                <a:latin typeface="Arial MT"/>
                <a:cs typeface="Arial MT"/>
              </a:rPr>
              <a:t> </a:t>
            </a:r>
            <a:r>
              <a:rPr sz="2800" dirty="0">
                <a:solidFill>
                  <a:srgbClr val="FFFFFF"/>
                </a:solidFill>
                <a:latin typeface="Arial MT"/>
                <a:cs typeface="Arial MT"/>
              </a:rPr>
              <a:t>- essential</a:t>
            </a:r>
            <a:r>
              <a:rPr sz="2800" spc="-5" dirty="0">
                <a:solidFill>
                  <a:srgbClr val="FFFFFF"/>
                </a:solidFill>
                <a:latin typeface="Arial MT"/>
                <a:cs typeface="Arial MT"/>
              </a:rPr>
              <a:t> </a:t>
            </a:r>
            <a:r>
              <a:rPr sz="2800" dirty="0">
                <a:solidFill>
                  <a:srgbClr val="FFFFFF"/>
                </a:solidFill>
                <a:latin typeface="Arial MT"/>
                <a:cs typeface="Arial MT"/>
              </a:rPr>
              <a:t>for hemocyanin</a:t>
            </a:r>
            <a:r>
              <a:rPr sz="2800" spc="-20" dirty="0">
                <a:solidFill>
                  <a:srgbClr val="FFFFFF"/>
                </a:solidFill>
                <a:latin typeface="Arial MT"/>
                <a:cs typeface="Arial MT"/>
              </a:rPr>
              <a:t> </a:t>
            </a:r>
            <a:r>
              <a:rPr sz="2000" dirty="0">
                <a:solidFill>
                  <a:srgbClr val="FFFFFF"/>
                </a:solidFill>
                <a:latin typeface="Arial MT"/>
                <a:cs typeface="Arial MT"/>
              </a:rPr>
              <a:t>(in</a:t>
            </a:r>
            <a:r>
              <a:rPr sz="2000" spc="-15" dirty="0">
                <a:solidFill>
                  <a:srgbClr val="FFFFFF"/>
                </a:solidFill>
                <a:latin typeface="Arial MT"/>
                <a:cs typeface="Arial MT"/>
              </a:rPr>
              <a:t> </a:t>
            </a:r>
            <a:r>
              <a:rPr sz="2000" dirty="0">
                <a:solidFill>
                  <a:srgbClr val="FFFFFF"/>
                </a:solidFill>
                <a:latin typeface="Arial MT"/>
                <a:cs typeface="Arial MT"/>
              </a:rPr>
              <a:t>invertebrates)</a:t>
            </a:r>
            <a:endParaRPr sz="2000" dirty="0">
              <a:latin typeface="Arial MT"/>
              <a:cs typeface="Arial MT"/>
            </a:endParaRPr>
          </a:p>
          <a:p>
            <a:pPr marL="368300" indent="-342900">
              <a:lnSpc>
                <a:spcPts val="3235"/>
              </a:lnSpc>
              <a:buClr>
                <a:srgbClr val="FFFFCC"/>
              </a:buClr>
              <a:buSzPct val="75000"/>
              <a:buFont typeface="Wingdings"/>
              <a:buChar char=""/>
              <a:tabLst>
                <a:tab pos="367665" algn="l"/>
                <a:tab pos="368300" algn="l"/>
              </a:tabLst>
            </a:pPr>
            <a:r>
              <a:rPr sz="2800" spc="-15" dirty="0">
                <a:solidFill>
                  <a:srgbClr val="FFFFFF"/>
                </a:solidFill>
                <a:latin typeface="Arial MT"/>
                <a:cs typeface="Arial MT"/>
              </a:rPr>
              <a:t>C</a:t>
            </a:r>
            <a:r>
              <a:rPr sz="2800" spc="10" dirty="0">
                <a:solidFill>
                  <a:srgbClr val="FFFFFF"/>
                </a:solidFill>
                <a:latin typeface="Arial MT"/>
                <a:cs typeface="Arial MT"/>
              </a:rPr>
              <a:t>o</a:t>
            </a:r>
            <a:r>
              <a:rPr sz="2800" spc="-10" dirty="0">
                <a:solidFill>
                  <a:srgbClr val="FFFFFF"/>
                </a:solidFill>
                <a:latin typeface="Arial MT"/>
                <a:cs typeface="Arial MT"/>
              </a:rPr>
              <a:t>b</a:t>
            </a:r>
            <a:r>
              <a:rPr sz="2800" dirty="0">
                <a:solidFill>
                  <a:srgbClr val="FFFFFF"/>
                </a:solidFill>
                <a:latin typeface="Arial MT"/>
                <a:cs typeface="Arial MT"/>
              </a:rPr>
              <a:t>a</a:t>
            </a:r>
            <a:r>
              <a:rPr sz="2800" spc="5" dirty="0">
                <a:solidFill>
                  <a:srgbClr val="FFFFFF"/>
                </a:solidFill>
                <a:latin typeface="Arial MT"/>
                <a:cs typeface="Arial MT"/>
              </a:rPr>
              <a:t>l</a:t>
            </a:r>
            <a:r>
              <a:rPr sz="2800" dirty="0">
                <a:solidFill>
                  <a:srgbClr val="FFFFFF"/>
                </a:solidFill>
                <a:latin typeface="Arial MT"/>
                <a:cs typeface="Arial MT"/>
              </a:rPr>
              <a:t>t</a:t>
            </a:r>
            <a:r>
              <a:rPr sz="2800" spc="5" dirty="0">
                <a:solidFill>
                  <a:srgbClr val="FFFFFF"/>
                </a:solidFill>
                <a:latin typeface="Arial MT"/>
                <a:cs typeface="Arial MT"/>
              </a:rPr>
              <a:t> </a:t>
            </a:r>
            <a:r>
              <a:rPr sz="2800" dirty="0">
                <a:solidFill>
                  <a:srgbClr val="FFFFFF"/>
                </a:solidFill>
                <a:latin typeface="Arial MT"/>
                <a:cs typeface="Arial MT"/>
              </a:rPr>
              <a:t>–</a:t>
            </a:r>
            <a:r>
              <a:rPr sz="2800" spc="5" dirty="0">
                <a:solidFill>
                  <a:srgbClr val="FFFFFF"/>
                </a:solidFill>
                <a:latin typeface="Arial MT"/>
                <a:cs typeface="Arial MT"/>
              </a:rPr>
              <a:t> </a:t>
            </a:r>
            <a:r>
              <a:rPr sz="2800" spc="-5" dirty="0">
                <a:solidFill>
                  <a:srgbClr val="FFFFFF"/>
                </a:solidFill>
                <a:latin typeface="Arial MT"/>
                <a:cs typeface="Arial MT"/>
              </a:rPr>
              <a:t>i</a:t>
            </a:r>
            <a:r>
              <a:rPr sz="2800" dirty="0">
                <a:solidFill>
                  <a:srgbClr val="FFFFFF"/>
                </a:solidFill>
                <a:latin typeface="Arial MT"/>
                <a:cs typeface="Arial MT"/>
              </a:rPr>
              <a:t>n</a:t>
            </a:r>
            <a:r>
              <a:rPr sz="2800" spc="5" dirty="0">
                <a:solidFill>
                  <a:srgbClr val="FFFFFF"/>
                </a:solidFill>
                <a:latin typeface="Arial MT"/>
                <a:cs typeface="Arial MT"/>
              </a:rPr>
              <a:t> </a:t>
            </a:r>
            <a:r>
              <a:rPr sz="2800" spc="10" dirty="0">
                <a:solidFill>
                  <a:srgbClr val="FFFFFF"/>
                </a:solidFill>
                <a:latin typeface="Arial MT"/>
                <a:cs typeface="Arial MT"/>
              </a:rPr>
              <a:t>v</a:t>
            </a:r>
            <a:r>
              <a:rPr sz="2800" spc="-5" dirty="0">
                <a:solidFill>
                  <a:srgbClr val="FFFFFF"/>
                </a:solidFill>
                <a:latin typeface="Arial MT"/>
                <a:cs typeface="Arial MT"/>
              </a:rPr>
              <a:t>i</a:t>
            </a:r>
            <a:r>
              <a:rPr sz="2800" dirty="0">
                <a:solidFill>
                  <a:srgbClr val="FFFFFF"/>
                </a:solidFill>
                <a:latin typeface="Arial MT"/>
                <a:cs typeface="Arial MT"/>
              </a:rPr>
              <a:t>ta</a:t>
            </a:r>
            <a:r>
              <a:rPr sz="2800" spc="-5" dirty="0">
                <a:solidFill>
                  <a:srgbClr val="FFFFFF"/>
                </a:solidFill>
                <a:latin typeface="Arial MT"/>
                <a:cs typeface="Arial MT"/>
              </a:rPr>
              <a:t>mi</a:t>
            </a:r>
            <a:r>
              <a:rPr sz="2800" dirty="0">
                <a:solidFill>
                  <a:srgbClr val="FFFFFF"/>
                </a:solidFill>
                <a:latin typeface="Arial MT"/>
                <a:cs typeface="Arial MT"/>
              </a:rPr>
              <a:t>n</a:t>
            </a:r>
            <a:r>
              <a:rPr sz="2800" spc="5" dirty="0">
                <a:solidFill>
                  <a:srgbClr val="FFFFFF"/>
                </a:solidFill>
                <a:latin typeface="Arial MT"/>
                <a:cs typeface="Arial MT"/>
              </a:rPr>
              <a:t> </a:t>
            </a:r>
            <a:r>
              <a:rPr sz="2800" spc="-15" dirty="0">
                <a:solidFill>
                  <a:srgbClr val="FFFFFF"/>
                </a:solidFill>
                <a:latin typeface="Arial MT"/>
                <a:cs typeface="Arial MT"/>
              </a:rPr>
              <a:t>B</a:t>
            </a:r>
            <a:r>
              <a:rPr sz="1575" spc="-15" baseline="-23809" dirty="0">
                <a:solidFill>
                  <a:srgbClr val="FFFFFF"/>
                </a:solidFill>
                <a:latin typeface="Arial MT"/>
                <a:cs typeface="Arial MT"/>
              </a:rPr>
              <a:t>12</a:t>
            </a:r>
            <a:endParaRPr sz="1575" baseline="-23809" dirty="0">
              <a:latin typeface="Arial MT"/>
              <a:cs typeface="Arial MT"/>
            </a:endParaRPr>
          </a:p>
          <a:p>
            <a:pPr marL="368300" indent="-342900">
              <a:spcBef>
                <a:spcPts val="120"/>
              </a:spcBef>
              <a:buClr>
                <a:srgbClr val="FFFFCC"/>
              </a:buClr>
              <a:buSzPct val="75000"/>
              <a:buFont typeface="Wingdings"/>
              <a:buChar char=""/>
              <a:tabLst>
                <a:tab pos="367665" algn="l"/>
                <a:tab pos="368300" algn="l"/>
              </a:tabLst>
            </a:pPr>
            <a:r>
              <a:rPr sz="2800" spc="-5" dirty="0">
                <a:solidFill>
                  <a:srgbClr val="FFFFFF"/>
                </a:solidFill>
                <a:latin typeface="Arial MT"/>
                <a:cs typeface="Arial MT"/>
              </a:rPr>
              <a:t>Zinc </a:t>
            </a:r>
            <a:r>
              <a:rPr sz="2800" dirty="0">
                <a:solidFill>
                  <a:srgbClr val="FFFFFF"/>
                </a:solidFill>
                <a:latin typeface="Arial MT"/>
                <a:cs typeface="Arial MT"/>
              </a:rPr>
              <a:t>– essential</a:t>
            </a:r>
            <a:r>
              <a:rPr sz="2800" spc="5" dirty="0">
                <a:solidFill>
                  <a:srgbClr val="FFFFFF"/>
                </a:solidFill>
                <a:latin typeface="Arial MT"/>
                <a:cs typeface="Arial MT"/>
              </a:rPr>
              <a:t> </a:t>
            </a:r>
            <a:r>
              <a:rPr sz="2800" spc="-5" dirty="0">
                <a:solidFill>
                  <a:srgbClr val="FFFFFF"/>
                </a:solidFill>
                <a:latin typeface="Arial MT"/>
                <a:cs typeface="Arial MT"/>
              </a:rPr>
              <a:t>component</a:t>
            </a:r>
            <a:r>
              <a:rPr sz="2800" spc="5" dirty="0">
                <a:solidFill>
                  <a:srgbClr val="FFFFFF"/>
                </a:solidFill>
                <a:latin typeface="Arial MT"/>
                <a:cs typeface="Arial MT"/>
              </a:rPr>
              <a:t> </a:t>
            </a:r>
            <a:r>
              <a:rPr sz="2800" dirty="0">
                <a:solidFill>
                  <a:srgbClr val="FFFFFF"/>
                </a:solidFill>
                <a:latin typeface="Arial MT"/>
                <a:cs typeface="Arial MT"/>
              </a:rPr>
              <a:t>of </a:t>
            </a:r>
            <a:r>
              <a:rPr sz="2800" spc="-5" dirty="0">
                <a:solidFill>
                  <a:srgbClr val="FFFFFF"/>
                </a:solidFill>
                <a:latin typeface="Arial MT"/>
                <a:cs typeface="Arial MT"/>
              </a:rPr>
              <a:t>many </a:t>
            </a:r>
            <a:r>
              <a:rPr sz="2800" dirty="0">
                <a:solidFill>
                  <a:srgbClr val="FFFFFF"/>
                </a:solidFill>
                <a:latin typeface="Arial MT"/>
                <a:cs typeface="Arial MT"/>
              </a:rPr>
              <a:t>enzymes</a:t>
            </a:r>
            <a:endParaRPr sz="2800" dirty="0">
              <a:latin typeface="Arial MT"/>
              <a:cs typeface="Arial MT"/>
            </a:endParaRPr>
          </a:p>
        </p:txBody>
      </p:sp>
    </p:spTree>
    <p:extLst>
      <p:ext uri="{BB962C8B-B14F-4D97-AF65-F5344CB8AC3E}">
        <p14:creationId xmlns:p14="http://schemas.microsoft.com/office/powerpoint/2010/main" xmlns="" val="394280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1272222" y="228600"/>
            <a:ext cx="9647555" cy="696595"/>
          </a:xfrm>
          <a:prstGeom prst="rect">
            <a:avLst/>
          </a:prstGeom>
        </p:spPr>
        <p:txBody>
          <a:bodyPr vert="horz" wrap="square" lIns="0" tIns="13335" rIns="0" bIns="0" rtlCol="0">
            <a:spAutoFit/>
          </a:bodyPr>
          <a:lstStyle/>
          <a:p>
            <a:pPr marL="12700">
              <a:lnSpc>
                <a:spcPct val="100000"/>
              </a:lnSpc>
              <a:spcBef>
                <a:spcPts val="105"/>
              </a:spcBef>
            </a:pPr>
            <a:r>
              <a:rPr sz="4400" b="0" spc="-15" dirty="0">
                <a:solidFill>
                  <a:srgbClr val="00B0F0"/>
                </a:solidFill>
                <a:latin typeface="Carlito"/>
                <a:cs typeface="Carlito"/>
              </a:rPr>
              <a:t>SOURCES </a:t>
            </a:r>
            <a:r>
              <a:rPr sz="4400" b="0" spc="-5" dirty="0">
                <a:solidFill>
                  <a:srgbClr val="00B0F0"/>
                </a:solidFill>
                <a:latin typeface="Carlito"/>
                <a:cs typeface="Carlito"/>
              </a:rPr>
              <a:t>OF SELENIUM </a:t>
            </a:r>
            <a:r>
              <a:rPr sz="4400" b="0" dirty="0">
                <a:solidFill>
                  <a:srgbClr val="00B0F0"/>
                </a:solidFill>
                <a:latin typeface="Carlito"/>
                <a:cs typeface="Carlito"/>
              </a:rPr>
              <a:t>IN</a:t>
            </a:r>
            <a:r>
              <a:rPr sz="4400" b="0" spc="15" dirty="0">
                <a:solidFill>
                  <a:srgbClr val="00B0F0"/>
                </a:solidFill>
                <a:latin typeface="Carlito"/>
                <a:cs typeface="Carlito"/>
              </a:rPr>
              <a:t> </a:t>
            </a:r>
            <a:r>
              <a:rPr sz="4400" b="0" spc="-10" dirty="0">
                <a:solidFill>
                  <a:srgbClr val="00B0F0"/>
                </a:solidFill>
                <a:latin typeface="Carlito"/>
                <a:cs typeface="Carlito"/>
              </a:rPr>
              <a:t>ENVIRONMENT</a:t>
            </a:r>
            <a:endParaRPr sz="4400" dirty="0">
              <a:solidFill>
                <a:srgbClr val="00B0F0"/>
              </a:solidFill>
              <a:latin typeface="Carlito"/>
              <a:cs typeface="Carlito"/>
            </a:endParaRPr>
          </a:p>
        </p:txBody>
      </p:sp>
      <p:sp>
        <p:nvSpPr>
          <p:cNvPr id="7" name="object 7"/>
          <p:cNvSpPr/>
          <p:nvPr/>
        </p:nvSpPr>
        <p:spPr>
          <a:xfrm>
            <a:off x="1523999" y="1066800"/>
            <a:ext cx="9144000" cy="5410197"/>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913774" y="951474"/>
            <a:ext cx="10364451" cy="912429"/>
          </a:xfrm>
          <a:prstGeom prst="rect">
            <a:avLst/>
          </a:prstGeom>
          <a:ln w="12192">
            <a:solidFill>
              <a:schemeClr val="bg1"/>
            </a:solidFill>
          </a:ln>
        </p:spPr>
        <p:txBody>
          <a:bodyPr vert="horz" wrap="square" lIns="0" tIns="294005" rIns="0" bIns="0" rtlCol="0">
            <a:spAutoFit/>
          </a:bodyPr>
          <a:lstStyle/>
          <a:p>
            <a:pPr marL="91440">
              <a:lnSpc>
                <a:spcPct val="100000"/>
              </a:lnSpc>
              <a:spcBef>
                <a:spcPts val="2315"/>
              </a:spcBef>
            </a:pPr>
            <a:r>
              <a:rPr sz="4000" spc="-5" dirty="0">
                <a:solidFill>
                  <a:srgbClr val="00B0F0"/>
                </a:solidFill>
                <a:latin typeface="Carlito"/>
                <a:cs typeface="Carlito"/>
              </a:rPr>
              <a:t>Biological</a:t>
            </a:r>
            <a:r>
              <a:rPr sz="4000" spc="20" dirty="0">
                <a:solidFill>
                  <a:srgbClr val="00B0F0"/>
                </a:solidFill>
                <a:latin typeface="Carlito"/>
                <a:cs typeface="Carlito"/>
              </a:rPr>
              <a:t> </a:t>
            </a:r>
            <a:r>
              <a:rPr sz="4000" spc="-25" dirty="0">
                <a:solidFill>
                  <a:srgbClr val="00B0F0"/>
                </a:solidFill>
                <a:latin typeface="Carlito"/>
                <a:cs typeface="Carlito"/>
              </a:rPr>
              <a:t>Role</a:t>
            </a:r>
            <a:endParaRPr sz="4000" dirty="0">
              <a:solidFill>
                <a:srgbClr val="00B0F0"/>
              </a:solidFill>
              <a:latin typeface="Carlito"/>
              <a:cs typeface="Carlito"/>
            </a:endParaRPr>
          </a:p>
        </p:txBody>
      </p:sp>
      <p:sp>
        <p:nvSpPr>
          <p:cNvPr id="9" name="object 9"/>
          <p:cNvSpPr txBox="1"/>
          <p:nvPr/>
        </p:nvSpPr>
        <p:spPr>
          <a:xfrm>
            <a:off x="916939" y="2362200"/>
            <a:ext cx="10140315" cy="2626995"/>
          </a:xfrm>
          <a:prstGeom prst="rect">
            <a:avLst/>
          </a:prstGeom>
        </p:spPr>
        <p:txBody>
          <a:bodyPr vert="horz" wrap="square" lIns="0" tIns="60960" rIns="0" bIns="0" rtlCol="0">
            <a:spAutoFit/>
          </a:bodyPr>
          <a:lstStyle/>
          <a:p>
            <a:pPr marL="241300" marR="140335" indent="-229235" algn="just">
              <a:lnSpc>
                <a:spcPts val="3020"/>
              </a:lnSpc>
              <a:spcBef>
                <a:spcPts val="480"/>
              </a:spcBef>
              <a:buFont typeface="Arial"/>
              <a:buChar char="•"/>
              <a:tabLst>
                <a:tab pos="241935" algn="l"/>
              </a:tabLst>
            </a:pPr>
            <a:r>
              <a:rPr sz="2800" b="1" spc="-10" dirty="0">
                <a:latin typeface="Carlito"/>
                <a:cs typeface="Carlito"/>
              </a:rPr>
              <a:t>Our bodies </a:t>
            </a:r>
            <a:r>
              <a:rPr sz="2800" b="1" spc="-15" dirty="0">
                <a:latin typeface="Carlito"/>
                <a:cs typeface="Carlito"/>
              </a:rPr>
              <a:t>contain </a:t>
            </a:r>
            <a:r>
              <a:rPr sz="2800" b="1" spc="-5" dirty="0">
                <a:latin typeface="Carlito"/>
                <a:cs typeface="Carlito"/>
              </a:rPr>
              <a:t>about 14 </a:t>
            </a:r>
            <a:r>
              <a:rPr sz="2800" b="1" spc="-15" dirty="0">
                <a:latin typeface="Carlito"/>
                <a:cs typeface="Carlito"/>
              </a:rPr>
              <a:t>milligrams, </a:t>
            </a:r>
            <a:r>
              <a:rPr sz="2800" b="1" spc="-5" dirty="0">
                <a:latin typeface="Carlito"/>
                <a:cs typeface="Carlito"/>
              </a:rPr>
              <a:t>and </a:t>
            </a:r>
            <a:r>
              <a:rPr sz="2800" b="1" spc="-15" dirty="0">
                <a:latin typeface="Carlito"/>
                <a:cs typeface="Carlito"/>
              </a:rPr>
              <a:t>every </a:t>
            </a:r>
            <a:r>
              <a:rPr sz="2800" b="1" spc="-10" dirty="0">
                <a:latin typeface="Carlito"/>
                <a:cs typeface="Carlito"/>
              </a:rPr>
              <a:t>cell </a:t>
            </a:r>
            <a:r>
              <a:rPr sz="2800" b="1" spc="-5" dirty="0">
                <a:latin typeface="Carlito"/>
                <a:cs typeface="Carlito"/>
              </a:rPr>
              <a:t>in a human  body </a:t>
            </a:r>
            <a:r>
              <a:rPr sz="2800" b="1" spc="-10" dirty="0">
                <a:latin typeface="Carlito"/>
                <a:cs typeface="Carlito"/>
              </a:rPr>
              <a:t>contains </a:t>
            </a:r>
            <a:r>
              <a:rPr sz="2800" b="1" spc="-15" dirty="0">
                <a:latin typeface="Carlito"/>
                <a:cs typeface="Carlito"/>
              </a:rPr>
              <a:t>more </a:t>
            </a:r>
            <a:r>
              <a:rPr sz="2800" b="1" spc="-5" dirty="0">
                <a:latin typeface="Carlito"/>
                <a:cs typeface="Carlito"/>
              </a:rPr>
              <a:t>than a </a:t>
            </a:r>
            <a:r>
              <a:rPr sz="2800" b="1" spc="-10" dirty="0">
                <a:latin typeface="Carlito"/>
                <a:cs typeface="Carlito"/>
              </a:rPr>
              <a:t>million </a:t>
            </a:r>
            <a:r>
              <a:rPr sz="2800" b="1" spc="-5" dirty="0">
                <a:latin typeface="Carlito"/>
                <a:cs typeface="Carlito"/>
              </a:rPr>
              <a:t>selenium</a:t>
            </a:r>
            <a:r>
              <a:rPr sz="2800" b="1" spc="95" dirty="0">
                <a:latin typeface="Carlito"/>
                <a:cs typeface="Carlito"/>
              </a:rPr>
              <a:t> </a:t>
            </a:r>
            <a:r>
              <a:rPr sz="2800" b="1" spc="-15" dirty="0">
                <a:latin typeface="Carlito"/>
                <a:cs typeface="Carlito"/>
              </a:rPr>
              <a:t>atoms.</a:t>
            </a:r>
            <a:endParaRPr sz="2800">
              <a:latin typeface="Carlito"/>
              <a:cs typeface="Carlito"/>
            </a:endParaRPr>
          </a:p>
          <a:p>
            <a:pPr>
              <a:lnSpc>
                <a:spcPct val="100000"/>
              </a:lnSpc>
              <a:spcBef>
                <a:spcPts val="30"/>
              </a:spcBef>
              <a:buFont typeface="Arial"/>
              <a:buChar char="•"/>
            </a:pPr>
            <a:endParaRPr sz="4100">
              <a:latin typeface="Carlito"/>
              <a:cs typeface="Carlito"/>
            </a:endParaRPr>
          </a:p>
          <a:p>
            <a:pPr marL="241300" marR="5080" indent="-229235" algn="just">
              <a:lnSpc>
                <a:spcPts val="3020"/>
              </a:lnSpc>
              <a:spcBef>
                <a:spcPts val="5"/>
              </a:spcBef>
              <a:buFont typeface="Arial"/>
              <a:buChar char="•"/>
              <a:tabLst>
                <a:tab pos="241935" algn="l"/>
              </a:tabLst>
            </a:pPr>
            <a:r>
              <a:rPr sz="2800" b="1" spc="-85" dirty="0">
                <a:latin typeface="Carlito"/>
                <a:cs typeface="Carlito"/>
              </a:rPr>
              <a:t>Too </a:t>
            </a:r>
            <a:r>
              <a:rPr sz="2800" b="1" spc="-10" dirty="0">
                <a:latin typeface="Carlito"/>
                <a:cs typeface="Carlito"/>
              </a:rPr>
              <a:t>little </a:t>
            </a:r>
            <a:r>
              <a:rPr sz="2800" b="1" spc="-5" dirty="0">
                <a:latin typeface="Carlito"/>
                <a:cs typeface="Carlito"/>
              </a:rPr>
              <a:t>selenium </a:t>
            </a:r>
            <a:r>
              <a:rPr sz="2800" b="1" spc="-10" dirty="0">
                <a:latin typeface="Carlito"/>
                <a:cs typeface="Carlito"/>
              </a:rPr>
              <a:t>can cause </a:t>
            </a:r>
            <a:r>
              <a:rPr sz="2800" b="1" spc="-5" dirty="0">
                <a:latin typeface="Carlito"/>
                <a:cs typeface="Carlito"/>
              </a:rPr>
              <a:t>health </a:t>
            </a:r>
            <a:r>
              <a:rPr sz="2800" b="1" spc="-10" dirty="0">
                <a:latin typeface="Carlito"/>
                <a:cs typeface="Carlito"/>
              </a:rPr>
              <a:t>problems, </a:t>
            </a:r>
            <a:r>
              <a:rPr sz="2800" b="1" spc="-5" dirty="0">
                <a:latin typeface="Carlito"/>
                <a:cs typeface="Carlito"/>
              </a:rPr>
              <a:t>but </a:t>
            </a:r>
            <a:r>
              <a:rPr sz="2800" b="1" spc="-10" dirty="0">
                <a:latin typeface="Carlito"/>
                <a:cs typeface="Carlito"/>
              </a:rPr>
              <a:t>too </a:t>
            </a:r>
            <a:r>
              <a:rPr sz="2800" b="1" spc="-5" dirty="0">
                <a:latin typeface="Carlito"/>
                <a:cs typeface="Carlito"/>
              </a:rPr>
              <a:t>much is also  </a:t>
            </a:r>
            <a:r>
              <a:rPr sz="2800" b="1" spc="-10" dirty="0">
                <a:latin typeface="Carlito"/>
                <a:cs typeface="Carlito"/>
              </a:rPr>
              <a:t>dangerous. </a:t>
            </a:r>
            <a:r>
              <a:rPr sz="2800" b="1" spc="-5" dirty="0">
                <a:latin typeface="Carlito"/>
                <a:cs typeface="Carlito"/>
              </a:rPr>
              <a:t>In </a:t>
            </a:r>
            <a:r>
              <a:rPr sz="2800" b="1" spc="-25" dirty="0">
                <a:latin typeface="Carlito"/>
                <a:cs typeface="Carlito"/>
              </a:rPr>
              <a:t>excess </a:t>
            </a:r>
            <a:r>
              <a:rPr sz="2800" b="1" spc="-5" dirty="0">
                <a:latin typeface="Carlito"/>
                <a:cs typeface="Carlito"/>
              </a:rPr>
              <a:t>it is </a:t>
            </a:r>
            <a:r>
              <a:rPr sz="2800" b="1" spc="-15" dirty="0">
                <a:latin typeface="Carlito"/>
                <a:cs typeface="Carlito"/>
              </a:rPr>
              <a:t>carcinogenic </a:t>
            </a:r>
            <a:r>
              <a:rPr sz="2800" b="1" spc="-5" dirty="0">
                <a:latin typeface="Carlito"/>
                <a:cs typeface="Carlito"/>
              </a:rPr>
              <a:t>and </a:t>
            </a:r>
            <a:r>
              <a:rPr sz="2800" b="1" spc="-20" dirty="0">
                <a:latin typeface="Carlito"/>
                <a:cs typeface="Carlito"/>
              </a:rPr>
              <a:t>teratogenic </a:t>
            </a:r>
            <a:r>
              <a:rPr sz="2800" b="1" spc="-10" dirty="0">
                <a:latin typeface="Carlito"/>
                <a:cs typeface="Carlito"/>
              </a:rPr>
              <a:t>(disturbs </a:t>
            </a:r>
            <a:r>
              <a:rPr sz="2800" b="1" spc="-5" dirty="0">
                <a:latin typeface="Carlito"/>
                <a:cs typeface="Carlito"/>
              </a:rPr>
              <a:t>the  </a:t>
            </a:r>
            <a:r>
              <a:rPr sz="2800" b="1" spc="-15" dirty="0">
                <a:latin typeface="Carlito"/>
                <a:cs typeface="Carlito"/>
              </a:rPr>
              <a:t>development </a:t>
            </a:r>
            <a:r>
              <a:rPr sz="2800" b="1" spc="-5" dirty="0">
                <a:latin typeface="Carlito"/>
                <a:cs typeface="Carlito"/>
              </a:rPr>
              <a:t>of an </a:t>
            </a:r>
            <a:r>
              <a:rPr sz="2800" b="1" spc="-10" dirty="0">
                <a:latin typeface="Carlito"/>
                <a:cs typeface="Carlito"/>
              </a:rPr>
              <a:t>embryo </a:t>
            </a:r>
            <a:r>
              <a:rPr sz="2800" b="1" spc="-5" dirty="0">
                <a:latin typeface="Carlito"/>
                <a:cs typeface="Carlito"/>
              </a:rPr>
              <a:t>or</a:t>
            </a:r>
            <a:r>
              <a:rPr sz="2800" b="1" spc="75" dirty="0">
                <a:latin typeface="Carlito"/>
                <a:cs typeface="Carlito"/>
              </a:rPr>
              <a:t> </a:t>
            </a:r>
            <a:r>
              <a:rPr sz="2800" b="1" spc="-15" dirty="0">
                <a:latin typeface="Carlito"/>
                <a:cs typeface="Carlito"/>
              </a:rPr>
              <a:t>foetus).</a:t>
            </a:r>
            <a:endParaRPr sz="2800">
              <a:latin typeface="Carlito"/>
              <a:cs typeface="Carlit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p:nvPr/>
        </p:nvSpPr>
        <p:spPr>
          <a:xfrm>
            <a:off x="268606" y="681481"/>
            <a:ext cx="11847194" cy="3146759"/>
          </a:xfrm>
          <a:prstGeom prst="rect">
            <a:avLst/>
          </a:prstGeom>
        </p:spPr>
        <p:txBody>
          <a:bodyPr vert="horz" wrap="square" lIns="0" tIns="92075" rIns="0" bIns="0" rtlCol="0">
            <a:spAutoFit/>
          </a:bodyPr>
          <a:lstStyle/>
          <a:p>
            <a:pPr marL="241300" marR="731520" indent="-228600">
              <a:lnSpc>
                <a:spcPct val="80000"/>
              </a:lnSpc>
              <a:spcBef>
                <a:spcPts val="725"/>
              </a:spcBef>
              <a:buFont typeface="Arial"/>
              <a:buChar char="•"/>
              <a:tabLst>
                <a:tab pos="241300" algn="l"/>
              </a:tabLst>
            </a:pPr>
            <a:r>
              <a:rPr sz="2600" b="1" dirty="0">
                <a:latin typeface="Carlito"/>
                <a:cs typeface="Carlito"/>
              </a:rPr>
              <a:t>Low </a:t>
            </a:r>
            <a:r>
              <a:rPr sz="2600" b="1" spc="-10" dirty="0">
                <a:latin typeface="Carlito"/>
                <a:cs typeface="Carlito"/>
              </a:rPr>
              <a:t>levels </a:t>
            </a:r>
            <a:r>
              <a:rPr sz="2600" b="1" dirty="0">
                <a:latin typeface="Carlito"/>
                <a:cs typeface="Carlito"/>
              </a:rPr>
              <a:t>of </a:t>
            </a:r>
            <a:r>
              <a:rPr sz="2600" b="1" spc="-5" dirty="0">
                <a:latin typeface="Carlito"/>
                <a:cs typeface="Carlito"/>
              </a:rPr>
              <a:t>selenium can end </a:t>
            </a:r>
            <a:r>
              <a:rPr sz="2600" b="1" dirty="0">
                <a:latin typeface="Carlito"/>
                <a:cs typeface="Carlito"/>
              </a:rPr>
              <a:t>up in soils or </a:t>
            </a:r>
            <a:r>
              <a:rPr sz="2600" b="1" spc="-20" dirty="0">
                <a:latin typeface="Carlito"/>
                <a:cs typeface="Carlito"/>
              </a:rPr>
              <a:t>water  </a:t>
            </a:r>
            <a:r>
              <a:rPr sz="2600" b="1" spc="-10" dirty="0">
                <a:latin typeface="Carlito"/>
                <a:cs typeface="Carlito"/>
              </a:rPr>
              <a:t>through weathering </a:t>
            </a:r>
            <a:r>
              <a:rPr sz="2600" b="1" dirty="0">
                <a:latin typeface="Carlito"/>
                <a:cs typeface="Carlito"/>
              </a:rPr>
              <a:t>of</a:t>
            </a:r>
            <a:r>
              <a:rPr sz="2600" b="1" spc="45" dirty="0">
                <a:latin typeface="Carlito"/>
                <a:cs typeface="Carlito"/>
              </a:rPr>
              <a:t> </a:t>
            </a:r>
            <a:r>
              <a:rPr sz="2600" b="1" spc="-10" dirty="0">
                <a:latin typeface="Carlito"/>
                <a:cs typeface="Carlito"/>
              </a:rPr>
              <a:t>rocks.</a:t>
            </a:r>
            <a:endParaRPr sz="2600" dirty="0">
              <a:latin typeface="Carlito"/>
              <a:cs typeface="Carlito"/>
            </a:endParaRPr>
          </a:p>
          <a:p>
            <a:pPr>
              <a:lnSpc>
                <a:spcPct val="100000"/>
              </a:lnSpc>
              <a:spcBef>
                <a:spcPts val="20"/>
              </a:spcBef>
              <a:buFont typeface="Arial"/>
              <a:buChar char="•"/>
            </a:pPr>
            <a:endParaRPr sz="3650" dirty="0">
              <a:latin typeface="Carlito"/>
              <a:cs typeface="Carlito"/>
            </a:endParaRPr>
          </a:p>
          <a:p>
            <a:pPr marL="241300" marR="87630" indent="-228600">
              <a:lnSpc>
                <a:spcPts val="2500"/>
              </a:lnSpc>
              <a:buFont typeface="Arial"/>
              <a:buChar char="•"/>
              <a:tabLst>
                <a:tab pos="315595" algn="l"/>
                <a:tab pos="316230" algn="l"/>
              </a:tabLst>
            </a:pPr>
            <a:r>
              <a:rPr dirty="0"/>
              <a:t>	</a:t>
            </a:r>
            <a:r>
              <a:rPr sz="2600" b="1" dirty="0">
                <a:latin typeface="Carlito"/>
                <a:cs typeface="Carlito"/>
              </a:rPr>
              <a:t>It </a:t>
            </a:r>
            <a:r>
              <a:rPr sz="2600" b="1" spc="-5" dirty="0">
                <a:latin typeface="Carlito"/>
                <a:cs typeface="Carlito"/>
              </a:rPr>
              <a:t>will than </a:t>
            </a:r>
            <a:r>
              <a:rPr sz="2600" b="1" dirty="0">
                <a:latin typeface="Carlito"/>
                <a:cs typeface="Carlito"/>
              </a:rPr>
              <a:t>be </a:t>
            </a:r>
            <a:r>
              <a:rPr sz="2600" b="1" spc="-20" dirty="0">
                <a:latin typeface="Carlito"/>
                <a:cs typeface="Carlito"/>
              </a:rPr>
              <a:t>taken </a:t>
            </a:r>
            <a:r>
              <a:rPr sz="2600" b="1" dirty="0">
                <a:latin typeface="Carlito"/>
                <a:cs typeface="Carlito"/>
              </a:rPr>
              <a:t>up </a:t>
            </a:r>
            <a:r>
              <a:rPr sz="2600" b="1" spc="-10" dirty="0">
                <a:latin typeface="Carlito"/>
                <a:cs typeface="Carlito"/>
              </a:rPr>
              <a:t>by plants </a:t>
            </a:r>
            <a:r>
              <a:rPr sz="2600" b="1" dirty="0">
                <a:latin typeface="Carlito"/>
                <a:cs typeface="Carlito"/>
              </a:rPr>
              <a:t>or </a:t>
            </a:r>
            <a:r>
              <a:rPr sz="2600" b="1" spc="-5" dirty="0">
                <a:latin typeface="Carlito"/>
                <a:cs typeface="Carlito"/>
              </a:rPr>
              <a:t>end </a:t>
            </a:r>
            <a:r>
              <a:rPr sz="2600" b="1" dirty="0">
                <a:latin typeface="Carlito"/>
                <a:cs typeface="Carlito"/>
              </a:rPr>
              <a:t>up in </a:t>
            </a:r>
            <a:r>
              <a:rPr sz="2600" b="1" spc="-5" dirty="0">
                <a:latin typeface="Carlito"/>
                <a:cs typeface="Carlito"/>
              </a:rPr>
              <a:t>air when  </a:t>
            </a:r>
            <a:r>
              <a:rPr sz="2600" b="1" dirty="0">
                <a:latin typeface="Carlito"/>
                <a:cs typeface="Carlito"/>
              </a:rPr>
              <a:t>it is </a:t>
            </a:r>
            <a:r>
              <a:rPr sz="2600" b="1" spc="-5" dirty="0">
                <a:latin typeface="Carlito"/>
                <a:cs typeface="Carlito"/>
              </a:rPr>
              <a:t>adsorbed </a:t>
            </a:r>
            <a:r>
              <a:rPr sz="2600" b="1" dirty="0">
                <a:latin typeface="Carlito"/>
                <a:cs typeface="Carlito"/>
              </a:rPr>
              <a:t>on fine </a:t>
            </a:r>
            <a:r>
              <a:rPr sz="2600" b="1" spc="-10" dirty="0">
                <a:latin typeface="Carlito"/>
                <a:cs typeface="Carlito"/>
              </a:rPr>
              <a:t>dust</a:t>
            </a:r>
            <a:r>
              <a:rPr sz="2600" b="1" spc="-5" dirty="0">
                <a:latin typeface="Carlito"/>
                <a:cs typeface="Carlito"/>
              </a:rPr>
              <a:t> particles.</a:t>
            </a:r>
            <a:endParaRPr sz="2600" dirty="0">
              <a:latin typeface="Carlito"/>
              <a:cs typeface="Carlito"/>
            </a:endParaRPr>
          </a:p>
          <a:p>
            <a:pPr>
              <a:lnSpc>
                <a:spcPct val="100000"/>
              </a:lnSpc>
              <a:spcBef>
                <a:spcPts val="25"/>
              </a:spcBef>
              <a:buFont typeface="Arial"/>
              <a:buChar char="•"/>
            </a:pPr>
            <a:endParaRPr sz="3650" dirty="0">
              <a:latin typeface="Carlito"/>
              <a:cs typeface="Carlito"/>
            </a:endParaRPr>
          </a:p>
          <a:p>
            <a:pPr marL="241300" marR="5080" indent="-228600">
              <a:lnSpc>
                <a:spcPts val="2500"/>
              </a:lnSpc>
              <a:spcBef>
                <a:spcPts val="5"/>
              </a:spcBef>
              <a:buFont typeface="Arial"/>
              <a:buChar char="•"/>
              <a:tabLst>
                <a:tab pos="241300" algn="l"/>
              </a:tabLst>
            </a:pPr>
            <a:r>
              <a:rPr sz="2600" b="1" spc="-5" dirty="0">
                <a:latin typeface="Carlito"/>
                <a:cs typeface="Carlito"/>
              </a:rPr>
              <a:t>Selenium </a:t>
            </a:r>
            <a:r>
              <a:rPr sz="2600" b="1" dirty="0">
                <a:latin typeface="Carlito"/>
                <a:cs typeface="Carlito"/>
              </a:rPr>
              <a:t>is </a:t>
            </a:r>
            <a:r>
              <a:rPr sz="2600" b="1" spc="-5" dirty="0">
                <a:latin typeface="Carlito"/>
                <a:cs typeface="Carlito"/>
              </a:rPr>
              <a:t>most </a:t>
            </a:r>
            <a:r>
              <a:rPr sz="2600" b="1" spc="-15" dirty="0">
                <a:latin typeface="Carlito"/>
                <a:cs typeface="Carlito"/>
              </a:rPr>
              <a:t>likely </a:t>
            </a:r>
            <a:r>
              <a:rPr sz="2600" b="1" spc="-10" dirty="0">
                <a:latin typeface="Carlito"/>
                <a:cs typeface="Carlito"/>
              </a:rPr>
              <a:t>to </a:t>
            </a:r>
            <a:r>
              <a:rPr sz="2600" b="1" spc="-20" dirty="0">
                <a:latin typeface="Carlito"/>
                <a:cs typeface="Carlito"/>
              </a:rPr>
              <a:t>enter </a:t>
            </a:r>
            <a:r>
              <a:rPr sz="2600" b="1" spc="-5" dirty="0">
                <a:latin typeface="Carlito"/>
                <a:cs typeface="Carlito"/>
              </a:rPr>
              <a:t>the </a:t>
            </a:r>
            <a:r>
              <a:rPr sz="2600" b="1" dirty="0">
                <a:latin typeface="Carlito"/>
                <a:cs typeface="Carlito"/>
              </a:rPr>
              <a:t>air </a:t>
            </a:r>
            <a:r>
              <a:rPr sz="2600" b="1" spc="-5" dirty="0">
                <a:latin typeface="Carlito"/>
                <a:cs typeface="Carlito"/>
              </a:rPr>
              <a:t>through coal and  </a:t>
            </a:r>
            <a:r>
              <a:rPr sz="2600" b="1" dirty="0">
                <a:latin typeface="Carlito"/>
                <a:cs typeface="Carlito"/>
              </a:rPr>
              <a:t>oil </a:t>
            </a:r>
            <a:r>
              <a:rPr sz="2600" b="1" spc="-5" dirty="0">
                <a:latin typeface="Carlito"/>
                <a:cs typeface="Carlito"/>
              </a:rPr>
              <a:t>combustion, </a:t>
            </a:r>
            <a:r>
              <a:rPr sz="2600" b="1" dirty="0">
                <a:latin typeface="Carlito"/>
                <a:cs typeface="Carlito"/>
              </a:rPr>
              <a:t>as </a:t>
            </a:r>
            <a:r>
              <a:rPr sz="2600" b="1" spc="-5" dirty="0">
                <a:latin typeface="Carlito"/>
                <a:cs typeface="Carlito"/>
              </a:rPr>
              <a:t>selenium</a:t>
            </a:r>
            <a:r>
              <a:rPr sz="2600" b="1" spc="-15" dirty="0">
                <a:latin typeface="Carlito"/>
                <a:cs typeface="Carlito"/>
              </a:rPr>
              <a:t> </a:t>
            </a:r>
            <a:r>
              <a:rPr sz="2600" b="1" spc="-10" dirty="0">
                <a:latin typeface="Carlito"/>
                <a:cs typeface="Carlito"/>
              </a:rPr>
              <a:t>dioxide.</a:t>
            </a:r>
            <a:endParaRPr sz="2600" dirty="0">
              <a:latin typeface="Carlito"/>
              <a:cs typeface="Carlito"/>
            </a:endParaRPr>
          </a:p>
        </p:txBody>
      </p:sp>
      <p:sp>
        <p:nvSpPr>
          <p:cNvPr id="11" name="object 11"/>
          <p:cNvSpPr txBox="1">
            <a:spLocks noGrp="1"/>
          </p:cNvSpPr>
          <p:nvPr>
            <p:ph type="title"/>
          </p:nvPr>
        </p:nvSpPr>
        <p:spPr>
          <a:xfrm>
            <a:off x="2057400" y="152400"/>
            <a:ext cx="7776212" cy="443070"/>
          </a:xfrm>
          <a:prstGeom prst="rect">
            <a:avLst/>
          </a:prstGeom>
        </p:spPr>
        <p:txBody>
          <a:bodyPr vert="horz" wrap="square" lIns="0" tIns="12065" rIns="0" bIns="0" rtlCol="0">
            <a:spAutoFit/>
          </a:bodyPr>
          <a:lstStyle/>
          <a:p>
            <a:pPr marL="12700">
              <a:lnSpc>
                <a:spcPct val="100000"/>
              </a:lnSpc>
              <a:spcBef>
                <a:spcPts val="95"/>
              </a:spcBef>
            </a:pPr>
            <a:r>
              <a:rPr sz="2800" spc="-10" dirty="0">
                <a:solidFill>
                  <a:srgbClr val="00B0F0"/>
                </a:solidFill>
                <a:latin typeface="Carlito"/>
                <a:cs typeface="Carlito"/>
              </a:rPr>
              <a:t>EFFECTS </a:t>
            </a:r>
            <a:r>
              <a:rPr sz="2800" spc="-5" dirty="0">
                <a:solidFill>
                  <a:srgbClr val="00B0F0"/>
                </a:solidFill>
                <a:latin typeface="Carlito"/>
                <a:cs typeface="Carlito"/>
              </a:rPr>
              <a:t>OF SELENIUM </a:t>
            </a:r>
            <a:r>
              <a:rPr sz="2800" spc="-10" dirty="0">
                <a:solidFill>
                  <a:srgbClr val="00B0F0"/>
                </a:solidFill>
                <a:latin typeface="Carlito"/>
                <a:cs typeface="Carlito"/>
              </a:rPr>
              <a:t>ON THE</a:t>
            </a:r>
            <a:r>
              <a:rPr sz="2800" spc="15" dirty="0">
                <a:solidFill>
                  <a:srgbClr val="00B0F0"/>
                </a:solidFill>
                <a:latin typeface="Carlito"/>
                <a:cs typeface="Carlito"/>
              </a:rPr>
              <a:t> </a:t>
            </a:r>
            <a:r>
              <a:rPr sz="2800" spc="-10" dirty="0">
                <a:solidFill>
                  <a:srgbClr val="00B0F0"/>
                </a:solidFill>
                <a:latin typeface="Carlito"/>
                <a:cs typeface="Carlito"/>
              </a:rPr>
              <a:t>ENVIRONMENT</a:t>
            </a:r>
            <a:endParaRPr sz="2800" dirty="0">
              <a:solidFill>
                <a:srgbClr val="00B0F0"/>
              </a:solidFill>
              <a:latin typeface="Carlito"/>
              <a:cs typeface="Carlito"/>
            </a:endParaRPr>
          </a:p>
        </p:txBody>
      </p:sp>
      <p:sp>
        <p:nvSpPr>
          <p:cNvPr id="13" name="TextBox 12">
            <a:extLst>
              <a:ext uri="{FF2B5EF4-FFF2-40B4-BE49-F238E27FC236}">
                <a16:creationId xmlns:a16="http://schemas.microsoft.com/office/drawing/2014/main" xmlns="" id="{7E5BC97A-D8BE-45C1-B480-2B8EF94B628E}"/>
              </a:ext>
            </a:extLst>
          </p:cNvPr>
          <p:cNvSpPr txBox="1"/>
          <p:nvPr/>
        </p:nvSpPr>
        <p:spPr>
          <a:xfrm>
            <a:off x="116206" y="4114800"/>
            <a:ext cx="12151994" cy="2062103"/>
          </a:xfrm>
          <a:prstGeom prst="rect">
            <a:avLst/>
          </a:prstGeom>
          <a:noFill/>
        </p:spPr>
        <p:txBody>
          <a:bodyPr wrap="square">
            <a:spAutoFit/>
          </a:bodyPr>
          <a:lstStyle/>
          <a:p>
            <a:pPr marL="320040" marR="594360" indent="-229235">
              <a:lnSpc>
                <a:spcPts val="3020"/>
              </a:lnSpc>
              <a:spcBef>
                <a:spcPts val="225"/>
              </a:spcBef>
              <a:buFont typeface="Arial"/>
              <a:buChar char="•"/>
              <a:tabLst>
                <a:tab pos="320675" algn="l"/>
              </a:tabLst>
            </a:pPr>
            <a:r>
              <a:rPr lang="en-US" sz="2800" b="1" spc="-15" dirty="0">
                <a:latin typeface="Carlito"/>
                <a:cs typeface="Carlito"/>
              </a:rPr>
              <a:t>There </a:t>
            </a:r>
            <a:r>
              <a:rPr lang="en-US" sz="2800" b="1" spc="-5" dirty="0">
                <a:latin typeface="Carlito"/>
                <a:cs typeface="Carlito"/>
              </a:rPr>
              <a:t>is </a:t>
            </a:r>
            <a:r>
              <a:rPr lang="en-US" sz="2800" b="1" spc="-10" dirty="0">
                <a:latin typeface="Carlito"/>
                <a:cs typeface="Carlito"/>
              </a:rPr>
              <a:t>evidence </a:t>
            </a:r>
            <a:r>
              <a:rPr lang="en-US" sz="2800" b="1" spc="-5" dirty="0">
                <a:latin typeface="Carlito"/>
                <a:cs typeface="Carlito"/>
              </a:rPr>
              <a:t>selenium </a:t>
            </a:r>
            <a:r>
              <a:rPr lang="en-US" sz="2800" b="1" spc="-10" dirty="0">
                <a:latin typeface="Carlito"/>
                <a:cs typeface="Carlito"/>
              </a:rPr>
              <a:t>can accumulate </a:t>
            </a:r>
            <a:r>
              <a:rPr lang="en-US" sz="2800" b="1" spc="-5" dirty="0">
                <a:latin typeface="Carlito"/>
                <a:cs typeface="Carlito"/>
              </a:rPr>
              <a:t>in the body tissues of  </a:t>
            </a:r>
            <a:r>
              <a:rPr lang="en-US" sz="2800" b="1" spc="-15" dirty="0">
                <a:latin typeface="Carlito"/>
                <a:cs typeface="Carlito"/>
              </a:rPr>
              <a:t>organisms </a:t>
            </a:r>
            <a:r>
              <a:rPr lang="en-US" sz="2800" b="1" spc="-5" dirty="0">
                <a:latin typeface="Carlito"/>
                <a:cs typeface="Carlito"/>
              </a:rPr>
              <a:t>and </a:t>
            </a:r>
            <a:r>
              <a:rPr lang="en-US" sz="2800" b="1" spc="-10" dirty="0">
                <a:latin typeface="Carlito"/>
                <a:cs typeface="Carlito"/>
              </a:rPr>
              <a:t>can </a:t>
            </a:r>
            <a:r>
              <a:rPr lang="en-US" sz="2800" b="1" spc="-5" dirty="0">
                <a:latin typeface="Carlito"/>
                <a:cs typeface="Carlito"/>
              </a:rPr>
              <a:t>than be passed up </a:t>
            </a:r>
            <a:r>
              <a:rPr lang="en-US" sz="2800" b="1" spc="-10" dirty="0">
                <a:latin typeface="Carlito"/>
                <a:cs typeface="Carlito"/>
              </a:rPr>
              <a:t>through </a:t>
            </a:r>
            <a:r>
              <a:rPr lang="en-US" sz="2800" b="1" spc="-5" dirty="0">
                <a:latin typeface="Carlito"/>
                <a:cs typeface="Carlito"/>
              </a:rPr>
              <a:t>the </a:t>
            </a:r>
            <a:r>
              <a:rPr lang="en-US" sz="2800" b="1" spc="-20" dirty="0">
                <a:latin typeface="Carlito"/>
                <a:cs typeface="Carlito"/>
              </a:rPr>
              <a:t>food</a:t>
            </a:r>
            <a:r>
              <a:rPr lang="en-US" sz="2800" b="1" spc="145" dirty="0">
                <a:latin typeface="Carlito"/>
                <a:cs typeface="Carlito"/>
              </a:rPr>
              <a:t> </a:t>
            </a:r>
            <a:r>
              <a:rPr lang="en-US" sz="2800" b="1" spc="-10" dirty="0">
                <a:latin typeface="Carlito"/>
                <a:cs typeface="Carlito"/>
              </a:rPr>
              <a:t>chain.</a:t>
            </a:r>
            <a:endParaRPr lang="en-US" sz="2800" dirty="0">
              <a:latin typeface="Carlito"/>
              <a:cs typeface="Carlito"/>
            </a:endParaRPr>
          </a:p>
          <a:p>
            <a:pPr>
              <a:lnSpc>
                <a:spcPct val="100000"/>
              </a:lnSpc>
              <a:spcBef>
                <a:spcPts val="35"/>
              </a:spcBef>
              <a:buFont typeface="Arial"/>
              <a:buChar char="•"/>
            </a:pPr>
            <a:endParaRPr lang="en-US" sz="2800" dirty="0">
              <a:latin typeface="Carlito"/>
              <a:cs typeface="Carlito"/>
            </a:endParaRPr>
          </a:p>
          <a:p>
            <a:pPr marL="320040" marR="162560" indent="-229235">
              <a:lnSpc>
                <a:spcPts val="3020"/>
              </a:lnSpc>
              <a:buFont typeface="Arial"/>
              <a:buChar char="•"/>
              <a:tabLst>
                <a:tab pos="320675" algn="l"/>
              </a:tabLst>
            </a:pPr>
            <a:r>
              <a:rPr lang="en-US" sz="2800" b="1" spc="-5" dirty="0">
                <a:latin typeface="Carlito"/>
                <a:cs typeface="Carlito"/>
              </a:rPr>
              <a:t>Usually, this bio </a:t>
            </a:r>
            <a:r>
              <a:rPr lang="en-US" sz="2800" b="1" spc="-10" dirty="0">
                <a:latin typeface="Carlito"/>
                <a:cs typeface="Carlito"/>
              </a:rPr>
              <a:t>magnification </a:t>
            </a:r>
            <a:r>
              <a:rPr lang="en-US" sz="2800" b="1" spc="-5" dirty="0">
                <a:latin typeface="Carlito"/>
                <a:cs typeface="Carlito"/>
              </a:rPr>
              <a:t>of selenium </a:t>
            </a:r>
            <a:r>
              <a:rPr lang="en-US" sz="2800" b="1" spc="-15" dirty="0">
                <a:latin typeface="Carlito"/>
                <a:cs typeface="Carlito"/>
              </a:rPr>
              <a:t>starts </a:t>
            </a:r>
            <a:r>
              <a:rPr lang="en-US" sz="2800" b="1" spc="-10" dirty="0">
                <a:latin typeface="Carlito"/>
                <a:cs typeface="Carlito"/>
              </a:rPr>
              <a:t>when </a:t>
            </a:r>
            <a:r>
              <a:rPr lang="en-US" sz="2800" b="1" spc="-5" dirty="0">
                <a:latin typeface="Carlito"/>
                <a:cs typeface="Carlito"/>
              </a:rPr>
              <a:t>animals </a:t>
            </a:r>
            <a:r>
              <a:rPr lang="en-US" sz="2800" b="1" spc="-15" dirty="0">
                <a:latin typeface="Carlito"/>
                <a:cs typeface="Carlito"/>
              </a:rPr>
              <a:t>eat </a:t>
            </a:r>
            <a:r>
              <a:rPr lang="en-US" sz="2800" b="1" spc="-5" dirty="0">
                <a:latin typeface="Carlito"/>
                <a:cs typeface="Carlito"/>
              </a:rPr>
              <a:t>a  lot of </a:t>
            </a:r>
            <a:r>
              <a:rPr lang="en-US" sz="2800" b="1" spc="-10" dirty="0">
                <a:latin typeface="Carlito"/>
                <a:cs typeface="Carlito"/>
              </a:rPr>
              <a:t>plants that </a:t>
            </a:r>
            <a:r>
              <a:rPr lang="en-US" sz="2400" b="1" spc="-20" dirty="0">
                <a:latin typeface="Carlito"/>
                <a:cs typeface="Carlito"/>
              </a:rPr>
              <a:t>have</a:t>
            </a:r>
            <a:r>
              <a:rPr lang="en-US" sz="2800" b="1" spc="-20" dirty="0">
                <a:latin typeface="Carlito"/>
                <a:cs typeface="Carlito"/>
              </a:rPr>
              <a:t> </a:t>
            </a:r>
            <a:r>
              <a:rPr lang="en-US" sz="2800" b="1" spc="-5" dirty="0">
                <a:latin typeface="Carlito"/>
                <a:cs typeface="Carlito"/>
              </a:rPr>
              <a:t>been absorbing </a:t>
            </a:r>
            <a:r>
              <a:rPr lang="en-US" sz="2800" b="1" spc="-20" dirty="0">
                <a:latin typeface="Carlito"/>
                <a:cs typeface="Carlito"/>
              </a:rPr>
              <a:t>large </a:t>
            </a:r>
            <a:r>
              <a:rPr lang="en-US" sz="2800" b="1" spc="-10" dirty="0">
                <a:latin typeface="Carlito"/>
                <a:cs typeface="Carlito"/>
              </a:rPr>
              <a:t>amounts </a:t>
            </a:r>
            <a:r>
              <a:rPr lang="en-US" sz="2800" b="1" spc="-5" dirty="0">
                <a:latin typeface="Carlito"/>
                <a:cs typeface="Carlito"/>
              </a:rPr>
              <a:t>of selenium,  prior </a:t>
            </a:r>
            <a:r>
              <a:rPr lang="en-US" sz="2800" b="1" spc="-15" dirty="0">
                <a:latin typeface="Carlito"/>
                <a:cs typeface="Carlito"/>
              </a:rPr>
              <a:t>to</a:t>
            </a:r>
            <a:r>
              <a:rPr lang="en-US" sz="2800" b="1" spc="10" dirty="0">
                <a:latin typeface="Carlito"/>
                <a:cs typeface="Carlito"/>
              </a:rPr>
              <a:t> </a:t>
            </a:r>
            <a:r>
              <a:rPr lang="en-US" sz="2800" b="1" spc="-15" dirty="0">
                <a:latin typeface="Carlito"/>
                <a:cs typeface="Carlito"/>
              </a:rPr>
              <a:t>digestion.</a:t>
            </a:r>
            <a:endParaRPr lang="en-US" sz="2800" dirty="0">
              <a:latin typeface="Carlito"/>
              <a:cs typeface="Carlit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7"/>
          <p:cNvSpPr txBox="1">
            <a:spLocks noGrp="1"/>
          </p:cNvSpPr>
          <p:nvPr>
            <p:ph type="title"/>
          </p:nvPr>
        </p:nvSpPr>
        <p:spPr>
          <a:xfrm>
            <a:off x="3826510" y="762000"/>
            <a:ext cx="4538980" cy="452120"/>
          </a:xfrm>
          <a:prstGeom prst="rect">
            <a:avLst/>
          </a:prstGeom>
        </p:spPr>
        <p:txBody>
          <a:bodyPr vert="horz" wrap="square" lIns="0" tIns="12065" rIns="0" bIns="0" rtlCol="0">
            <a:spAutoFit/>
          </a:bodyPr>
          <a:lstStyle/>
          <a:p>
            <a:pPr marL="12700">
              <a:lnSpc>
                <a:spcPct val="100000"/>
              </a:lnSpc>
              <a:spcBef>
                <a:spcPts val="95"/>
              </a:spcBef>
            </a:pPr>
            <a:r>
              <a:rPr sz="2800" spc="-45" dirty="0">
                <a:solidFill>
                  <a:srgbClr val="00B0F0"/>
                </a:solidFill>
                <a:latin typeface="Carlito"/>
                <a:cs typeface="Carlito"/>
              </a:rPr>
              <a:t>HEALTH </a:t>
            </a:r>
            <a:r>
              <a:rPr sz="2800" spc="-10" dirty="0">
                <a:solidFill>
                  <a:srgbClr val="00B0F0"/>
                </a:solidFill>
                <a:latin typeface="Carlito"/>
                <a:cs typeface="Carlito"/>
              </a:rPr>
              <a:t>EFFECTS </a:t>
            </a:r>
            <a:r>
              <a:rPr sz="2800" spc="-5" dirty="0">
                <a:solidFill>
                  <a:srgbClr val="00B0F0"/>
                </a:solidFill>
                <a:latin typeface="Carlito"/>
                <a:cs typeface="Carlito"/>
              </a:rPr>
              <a:t>OF</a:t>
            </a:r>
            <a:r>
              <a:rPr sz="2800" spc="5" dirty="0">
                <a:solidFill>
                  <a:srgbClr val="00B0F0"/>
                </a:solidFill>
                <a:latin typeface="Carlito"/>
                <a:cs typeface="Carlito"/>
              </a:rPr>
              <a:t> </a:t>
            </a:r>
            <a:r>
              <a:rPr sz="2800" spc="-5" dirty="0">
                <a:solidFill>
                  <a:srgbClr val="00B0F0"/>
                </a:solidFill>
                <a:latin typeface="Carlito"/>
                <a:cs typeface="Carlito"/>
              </a:rPr>
              <a:t>SELENIUM</a:t>
            </a:r>
            <a:endParaRPr sz="2800" dirty="0">
              <a:solidFill>
                <a:srgbClr val="00B0F0"/>
              </a:solidFill>
              <a:latin typeface="Carlito"/>
              <a:cs typeface="Carlito"/>
            </a:endParaRPr>
          </a:p>
        </p:txBody>
      </p:sp>
      <p:sp>
        <p:nvSpPr>
          <p:cNvPr id="12" name="object 9">
            <a:extLst>
              <a:ext uri="{FF2B5EF4-FFF2-40B4-BE49-F238E27FC236}">
                <a16:creationId xmlns:a16="http://schemas.microsoft.com/office/drawing/2014/main" xmlns="" id="{8591B242-F1A4-4B5D-890A-25E5DCC6D7F3}"/>
              </a:ext>
            </a:extLst>
          </p:cNvPr>
          <p:cNvSpPr txBox="1"/>
          <p:nvPr/>
        </p:nvSpPr>
        <p:spPr>
          <a:xfrm>
            <a:off x="457200" y="1780536"/>
            <a:ext cx="11582400" cy="3296928"/>
          </a:xfrm>
          <a:prstGeom prst="rect">
            <a:avLst/>
          </a:prstGeom>
          <a:ln w="6096">
            <a:solidFill>
              <a:schemeClr val="bg1"/>
            </a:solidFill>
          </a:ln>
        </p:spPr>
        <p:txBody>
          <a:bodyPr vert="horz" wrap="square" lIns="0" tIns="28575" rIns="0" bIns="0" rtlCol="0">
            <a:spAutoFit/>
          </a:bodyPr>
          <a:lstStyle/>
          <a:p>
            <a:pPr marL="320040" marR="1658620" indent="-229235">
              <a:lnSpc>
                <a:spcPts val="2690"/>
              </a:lnSpc>
              <a:spcBef>
                <a:spcPts val="225"/>
              </a:spcBef>
              <a:buFont typeface="Arial"/>
              <a:buChar char="•"/>
              <a:tabLst>
                <a:tab pos="320675" algn="l"/>
              </a:tabLst>
            </a:pPr>
            <a:r>
              <a:rPr sz="2800" b="1" spc="-10" dirty="0">
                <a:latin typeface="Carlito"/>
                <a:cs typeface="Carlito"/>
              </a:rPr>
              <a:t>Exposure </a:t>
            </a:r>
            <a:r>
              <a:rPr sz="2800" b="1" spc="-15" dirty="0">
                <a:latin typeface="Carlito"/>
                <a:cs typeface="Carlito"/>
              </a:rPr>
              <a:t>to </a:t>
            </a:r>
            <a:r>
              <a:rPr sz="2800" b="1" spc="-5" dirty="0">
                <a:latin typeface="Carlito"/>
                <a:cs typeface="Carlito"/>
              </a:rPr>
              <a:t>selenium </a:t>
            </a:r>
            <a:r>
              <a:rPr sz="2800" b="1" spc="-10" dirty="0">
                <a:latin typeface="Carlito"/>
                <a:cs typeface="Carlito"/>
              </a:rPr>
              <a:t>through </a:t>
            </a:r>
            <a:r>
              <a:rPr sz="2800" b="1" spc="-5" dirty="0">
                <a:latin typeface="Carlito"/>
                <a:cs typeface="Carlito"/>
              </a:rPr>
              <a:t>air only </a:t>
            </a:r>
            <a:r>
              <a:rPr sz="2800" b="1" spc="-10" dirty="0">
                <a:latin typeface="Carlito"/>
                <a:cs typeface="Carlito"/>
              </a:rPr>
              <a:t>comes </a:t>
            </a:r>
            <a:r>
              <a:rPr sz="2800" b="1" spc="-5" dirty="0">
                <a:latin typeface="Carlito"/>
                <a:cs typeface="Carlito"/>
              </a:rPr>
              <a:t>about in the  workplace</a:t>
            </a:r>
            <a:r>
              <a:rPr sz="2800" b="1" spc="30" dirty="0">
                <a:latin typeface="Carlito"/>
                <a:cs typeface="Carlito"/>
              </a:rPr>
              <a:t> </a:t>
            </a:r>
            <a:r>
              <a:rPr sz="2800" b="1" spc="-30" dirty="0">
                <a:latin typeface="Carlito"/>
                <a:cs typeface="Carlito"/>
              </a:rPr>
              <a:t>usually.</a:t>
            </a:r>
            <a:endParaRPr sz="2800" dirty="0">
              <a:latin typeface="Carlito"/>
              <a:cs typeface="Carlito"/>
            </a:endParaRPr>
          </a:p>
          <a:p>
            <a:pPr>
              <a:lnSpc>
                <a:spcPct val="100000"/>
              </a:lnSpc>
              <a:spcBef>
                <a:spcPts val="50"/>
              </a:spcBef>
              <a:buFont typeface="Arial"/>
              <a:buChar char="•"/>
            </a:pPr>
            <a:endParaRPr sz="3800" dirty="0">
              <a:latin typeface="Carlito"/>
              <a:cs typeface="Carlito"/>
            </a:endParaRPr>
          </a:p>
          <a:p>
            <a:pPr marL="320040" marR="1428115" indent="-229235">
              <a:lnSpc>
                <a:spcPts val="2690"/>
              </a:lnSpc>
              <a:buFont typeface="Arial"/>
              <a:buChar char="•"/>
              <a:tabLst>
                <a:tab pos="400685" algn="l"/>
                <a:tab pos="401320" algn="l"/>
              </a:tabLst>
            </a:pPr>
            <a:r>
              <a:rPr dirty="0"/>
              <a:t>	</a:t>
            </a:r>
            <a:r>
              <a:rPr sz="2800" b="1" spc="-5" dirty="0">
                <a:latin typeface="Carlito"/>
                <a:cs typeface="Carlito"/>
              </a:rPr>
              <a:t>It </a:t>
            </a:r>
            <a:r>
              <a:rPr sz="2800" b="1" spc="-10" dirty="0">
                <a:latin typeface="Carlito"/>
                <a:cs typeface="Carlito"/>
              </a:rPr>
              <a:t>can </a:t>
            </a:r>
            <a:r>
              <a:rPr sz="2800" b="1" spc="-5" dirty="0">
                <a:latin typeface="Carlito"/>
                <a:cs typeface="Carlito"/>
              </a:rPr>
              <a:t>cause dizziness, </a:t>
            </a:r>
            <a:r>
              <a:rPr sz="2800" b="1" spc="-15" dirty="0">
                <a:latin typeface="Carlito"/>
                <a:cs typeface="Carlito"/>
              </a:rPr>
              <a:t>fatigue </a:t>
            </a:r>
            <a:r>
              <a:rPr sz="2800" b="1" spc="-5" dirty="0">
                <a:latin typeface="Carlito"/>
                <a:cs typeface="Carlito"/>
              </a:rPr>
              <a:t>and </a:t>
            </a:r>
            <a:r>
              <a:rPr sz="2800" b="1" spc="-10" dirty="0">
                <a:latin typeface="Carlito"/>
                <a:cs typeface="Carlito"/>
              </a:rPr>
              <a:t>irritations </a:t>
            </a:r>
            <a:r>
              <a:rPr sz="2800" b="1" spc="-5" dirty="0">
                <a:latin typeface="Carlito"/>
                <a:cs typeface="Carlito"/>
              </a:rPr>
              <a:t>of the </a:t>
            </a:r>
            <a:r>
              <a:rPr sz="2800" b="1" spc="-10" dirty="0">
                <a:latin typeface="Carlito"/>
                <a:cs typeface="Carlito"/>
              </a:rPr>
              <a:t>mucous  membranes.</a:t>
            </a:r>
            <a:endParaRPr sz="2800" dirty="0">
              <a:latin typeface="Carlito"/>
              <a:cs typeface="Carlito"/>
            </a:endParaRPr>
          </a:p>
          <a:p>
            <a:pPr>
              <a:lnSpc>
                <a:spcPct val="100000"/>
              </a:lnSpc>
              <a:spcBef>
                <a:spcPts val="40"/>
              </a:spcBef>
              <a:buFont typeface="Arial"/>
              <a:buChar char="•"/>
            </a:pPr>
            <a:endParaRPr sz="3800" dirty="0">
              <a:latin typeface="Carlito"/>
              <a:cs typeface="Carlito"/>
            </a:endParaRPr>
          </a:p>
          <a:p>
            <a:pPr marL="320040" marR="174625" indent="-229235">
              <a:lnSpc>
                <a:spcPts val="2690"/>
              </a:lnSpc>
              <a:buFont typeface="Arial"/>
              <a:buChar char="•"/>
              <a:tabLst>
                <a:tab pos="320675" algn="l"/>
              </a:tabLst>
            </a:pPr>
            <a:r>
              <a:rPr sz="2800" b="1" spc="-10" dirty="0">
                <a:latin typeface="Carlito"/>
                <a:cs typeface="Carlito"/>
              </a:rPr>
              <a:t>When </a:t>
            </a:r>
            <a:r>
              <a:rPr sz="2800" b="1" spc="-5" dirty="0">
                <a:latin typeface="Carlito"/>
                <a:cs typeface="Carlito"/>
              </a:rPr>
              <a:t>the </a:t>
            </a:r>
            <a:r>
              <a:rPr sz="2800" b="1" spc="-20" dirty="0">
                <a:latin typeface="Carlito"/>
                <a:cs typeface="Carlito"/>
              </a:rPr>
              <a:t>exposure </a:t>
            </a:r>
            <a:r>
              <a:rPr sz="2800" b="1" spc="-5" dirty="0">
                <a:latin typeface="Carlito"/>
                <a:cs typeface="Carlito"/>
              </a:rPr>
              <a:t>is </a:t>
            </a:r>
            <a:r>
              <a:rPr sz="2800" b="1" spc="-20" dirty="0">
                <a:latin typeface="Carlito"/>
                <a:cs typeface="Carlito"/>
              </a:rPr>
              <a:t>extremely </a:t>
            </a:r>
            <a:r>
              <a:rPr sz="2800" b="1" spc="-5" dirty="0">
                <a:latin typeface="Carlito"/>
                <a:cs typeface="Carlito"/>
              </a:rPr>
              <a:t>high, </a:t>
            </a:r>
            <a:r>
              <a:rPr sz="2800" b="1" spc="-10" dirty="0">
                <a:latin typeface="Carlito"/>
                <a:cs typeface="Carlito"/>
              </a:rPr>
              <a:t>collection </a:t>
            </a:r>
            <a:r>
              <a:rPr sz="2800" b="1" spc="-5" dirty="0">
                <a:latin typeface="Carlito"/>
                <a:cs typeface="Carlito"/>
              </a:rPr>
              <a:t>of fluid in the lungs  and </a:t>
            </a:r>
            <a:r>
              <a:rPr sz="2800" b="1" spc="-10" dirty="0">
                <a:latin typeface="Carlito"/>
                <a:cs typeface="Carlito"/>
              </a:rPr>
              <a:t>bronchitis </a:t>
            </a:r>
            <a:r>
              <a:rPr sz="2800" b="1" spc="-20" dirty="0">
                <a:latin typeface="Carlito"/>
                <a:cs typeface="Carlito"/>
              </a:rPr>
              <a:t>may</a:t>
            </a:r>
            <a:r>
              <a:rPr sz="2800" b="1" spc="20" dirty="0">
                <a:latin typeface="Carlito"/>
                <a:cs typeface="Carlito"/>
              </a:rPr>
              <a:t> </a:t>
            </a:r>
            <a:r>
              <a:rPr sz="2800" b="1" spc="-45" dirty="0">
                <a:latin typeface="Carlito"/>
                <a:cs typeface="Carlito"/>
              </a:rPr>
              <a:t>occur.</a:t>
            </a:r>
            <a:endParaRPr sz="2800" dirty="0">
              <a:latin typeface="Carlito"/>
              <a:cs typeface="Carlit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2574798" y="309498"/>
            <a:ext cx="6468110" cy="574040"/>
          </a:xfrm>
          <a:prstGeom prst="rect">
            <a:avLst/>
          </a:prstGeom>
        </p:spPr>
        <p:txBody>
          <a:bodyPr vert="horz" wrap="square" lIns="0" tIns="12700" rIns="0" bIns="0" rtlCol="0">
            <a:spAutoFit/>
          </a:bodyPr>
          <a:lstStyle/>
          <a:p>
            <a:pPr marL="12700">
              <a:lnSpc>
                <a:spcPct val="100000"/>
              </a:lnSpc>
              <a:spcBef>
                <a:spcPts val="100"/>
              </a:spcBef>
            </a:pPr>
            <a:r>
              <a:rPr spc="-15" dirty="0">
                <a:solidFill>
                  <a:srgbClr val="00B0F0"/>
                </a:solidFill>
                <a:latin typeface="Carlito"/>
                <a:cs typeface="Carlito"/>
              </a:rPr>
              <a:t>MEASURES </a:t>
            </a:r>
            <a:r>
              <a:rPr spc="-50" dirty="0">
                <a:solidFill>
                  <a:srgbClr val="00B0F0"/>
                </a:solidFill>
                <a:latin typeface="Carlito"/>
                <a:cs typeface="Carlito"/>
              </a:rPr>
              <a:t>TO </a:t>
            </a:r>
            <a:r>
              <a:rPr spc="-5" dirty="0">
                <a:solidFill>
                  <a:srgbClr val="00B0F0"/>
                </a:solidFill>
                <a:latin typeface="Carlito"/>
                <a:cs typeface="Carlito"/>
              </a:rPr>
              <a:t>REDUCE</a:t>
            </a:r>
            <a:r>
              <a:rPr spc="-10" dirty="0">
                <a:solidFill>
                  <a:srgbClr val="00B0F0"/>
                </a:solidFill>
                <a:latin typeface="Carlito"/>
                <a:cs typeface="Carlito"/>
              </a:rPr>
              <a:t> </a:t>
            </a:r>
            <a:r>
              <a:rPr dirty="0">
                <a:solidFill>
                  <a:srgbClr val="00B0F0"/>
                </a:solidFill>
                <a:latin typeface="Carlito"/>
                <a:cs typeface="Carlito"/>
              </a:rPr>
              <a:t>SELENIUM</a:t>
            </a:r>
          </a:p>
        </p:txBody>
      </p:sp>
      <p:sp>
        <p:nvSpPr>
          <p:cNvPr id="7" name="object 7"/>
          <p:cNvSpPr/>
          <p:nvPr/>
        </p:nvSpPr>
        <p:spPr>
          <a:xfrm>
            <a:off x="3110611" y="1295400"/>
            <a:ext cx="5396484" cy="365760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14600" y="2525358"/>
            <a:ext cx="3819905" cy="939928"/>
          </a:xfrm>
          <a:prstGeom prst="rect">
            <a:avLst/>
          </a:prstGeom>
        </p:spPr>
        <p:txBody>
          <a:bodyPr vert="horz" wrap="square" lIns="0" tIns="12700" rIns="0" bIns="0" rtlCol="0">
            <a:spAutoFit/>
          </a:bodyPr>
          <a:lstStyle/>
          <a:p>
            <a:pPr marL="12700">
              <a:lnSpc>
                <a:spcPct val="100000"/>
              </a:lnSpc>
              <a:spcBef>
                <a:spcPts val="100"/>
              </a:spcBef>
            </a:pPr>
            <a:r>
              <a:rPr sz="6000" b="0" spc="-265" dirty="0">
                <a:solidFill>
                  <a:srgbClr val="00B0F0"/>
                </a:solidFill>
                <a:latin typeface="Trebuchet MS"/>
                <a:cs typeface="Trebuchet MS"/>
              </a:rPr>
              <a:t>Antimony</a:t>
            </a:r>
            <a:endParaRPr sz="6000">
              <a:solidFill>
                <a:srgbClr val="00B0F0"/>
              </a:solidFill>
              <a:latin typeface="Trebuchet MS"/>
              <a:cs typeface="Trebuchet MS"/>
            </a:endParaRPr>
          </a:p>
        </p:txBody>
      </p:sp>
      <p:grpSp>
        <p:nvGrpSpPr>
          <p:cNvPr id="3" name="object 3"/>
          <p:cNvGrpSpPr/>
          <p:nvPr/>
        </p:nvGrpSpPr>
        <p:grpSpPr>
          <a:xfrm>
            <a:off x="7391400" y="533400"/>
            <a:ext cx="4191000" cy="4572000"/>
            <a:chOff x="8330818" y="716026"/>
            <a:chExt cx="3200400" cy="3200400"/>
          </a:xfrm>
        </p:grpSpPr>
        <p:sp>
          <p:nvSpPr>
            <p:cNvPr id="4" name="object 4"/>
            <p:cNvSpPr/>
            <p:nvPr/>
          </p:nvSpPr>
          <p:spPr>
            <a:xfrm>
              <a:off x="8426195" y="810768"/>
              <a:ext cx="3009900" cy="300989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8330818" y="716026"/>
              <a:ext cx="3200400" cy="3200400"/>
            </a:xfrm>
            <a:custGeom>
              <a:avLst/>
              <a:gdLst/>
              <a:ahLst/>
              <a:cxnLst/>
              <a:rect l="l" t="t" r="r" b="b"/>
              <a:pathLst>
                <a:path w="3200400" h="3200400">
                  <a:moveTo>
                    <a:pt x="2935858" y="0"/>
                  </a:moveTo>
                  <a:lnTo>
                    <a:pt x="0" y="264540"/>
                  </a:lnTo>
                  <a:lnTo>
                    <a:pt x="264540" y="3200273"/>
                  </a:lnTo>
                  <a:lnTo>
                    <a:pt x="907244" y="3142361"/>
                  </a:lnTo>
                  <a:lnTo>
                    <a:pt x="312927" y="3142361"/>
                  </a:lnTo>
                  <a:lnTo>
                    <a:pt x="57911" y="312800"/>
                  </a:lnTo>
                  <a:lnTo>
                    <a:pt x="2887472" y="57912"/>
                  </a:lnTo>
                  <a:lnTo>
                    <a:pt x="2941077" y="57912"/>
                  </a:lnTo>
                  <a:lnTo>
                    <a:pt x="2935858" y="0"/>
                  </a:lnTo>
                  <a:close/>
                </a:path>
                <a:path w="3200400" h="3200400">
                  <a:moveTo>
                    <a:pt x="2941077" y="57912"/>
                  </a:moveTo>
                  <a:lnTo>
                    <a:pt x="2887472" y="57912"/>
                  </a:lnTo>
                  <a:lnTo>
                    <a:pt x="3142487" y="2887472"/>
                  </a:lnTo>
                  <a:lnTo>
                    <a:pt x="312927" y="3142361"/>
                  </a:lnTo>
                  <a:lnTo>
                    <a:pt x="907244" y="3142361"/>
                  </a:lnTo>
                  <a:lnTo>
                    <a:pt x="3200400" y="2935732"/>
                  </a:lnTo>
                  <a:lnTo>
                    <a:pt x="2941077" y="57912"/>
                  </a:lnTo>
                  <a:close/>
                </a:path>
                <a:path w="3200400" h="3200400">
                  <a:moveTo>
                    <a:pt x="2871342" y="77215"/>
                  </a:moveTo>
                  <a:lnTo>
                    <a:pt x="77215" y="328929"/>
                  </a:lnTo>
                  <a:lnTo>
                    <a:pt x="329056" y="3123057"/>
                  </a:lnTo>
                  <a:lnTo>
                    <a:pt x="543339" y="3103753"/>
                  </a:lnTo>
                  <a:lnTo>
                    <a:pt x="345058" y="3103753"/>
                  </a:lnTo>
                  <a:lnTo>
                    <a:pt x="96520" y="345059"/>
                  </a:lnTo>
                  <a:lnTo>
                    <a:pt x="2855213" y="96520"/>
                  </a:lnTo>
                  <a:lnTo>
                    <a:pt x="2873082" y="96520"/>
                  </a:lnTo>
                  <a:lnTo>
                    <a:pt x="2871342" y="77215"/>
                  </a:lnTo>
                  <a:close/>
                </a:path>
                <a:path w="3200400" h="3200400">
                  <a:moveTo>
                    <a:pt x="2873082" y="96520"/>
                  </a:moveTo>
                  <a:lnTo>
                    <a:pt x="2855213" y="96520"/>
                  </a:lnTo>
                  <a:lnTo>
                    <a:pt x="3103879" y="2855214"/>
                  </a:lnTo>
                  <a:lnTo>
                    <a:pt x="345058" y="3103753"/>
                  </a:lnTo>
                  <a:lnTo>
                    <a:pt x="543339" y="3103753"/>
                  </a:lnTo>
                  <a:lnTo>
                    <a:pt x="3123183" y="2871343"/>
                  </a:lnTo>
                  <a:lnTo>
                    <a:pt x="2873082" y="96520"/>
                  </a:lnTo>
                  <a:close/>
                </a:path>
              </a:pathLst>
            </a:custGeom>
            <a:solidFill>
              <a:srgbClr val="2D75B6"/>
            </a:solidFill>
          </p:spPr>
          <p:txBody>
            <a:bodyPr wrap="square" lIns="0" tIns="0" rIns="0" bIns="0" rtlCol="0"/>
            <a:lstStyle/>
            <a:p>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838200"/>
            <a:ext cx="2969261" cy="690574"/>
          </a:xfrm>
          <a:prstGeom prst="rect">
            <a:avLst/>
          </a:prstGeom>
        </p:spPr>
        <p:txBody>
          <a:bodyPr vert="horz" wrap="square" lIns="0" tIns="13335" rIns="0" bIns="0" rtlCol="0">
            <a:spAutoFit/>
          </a:bodyPr>
          <a:lstStyle/>
          <a:p>
            <a:pPr marL="12700">
              <a:lnSpc>
                <a:spcPct val="100000"/>
              </a:lnSpc>
              <a:spcBef>
                <a:spcPts val="105"/>
              </a:spcBef>
            </a:pPr>
            <a:r>
              <a:rPr sz="4400" b="0" spc="-135" dirty="0">
                <a:solidFill>
                  <a:srgbClr val="00B0F0"/>
                </a:solidFill>
                <a:latin typeface="Trebuchet MS"/>
                <a:cs typeface="Trebuchet MS"/>
              </a:rPr>
              <a:t>Sou</a:t>
            </a:r>
            <a:r>
              <a:rPr sz="4400" b="0" spc="-160" dirty="0">
                <a:solidFill>
                  <a:srgbClr val="00B0F0"/>
                </a:solidFill>
                <a:latin typeface="Trebuchet MS"/>
                <a:cs typeface="Trebuchet MS"/>
              </a:rPr>
              <a:t>r</a:t>
            </a:r>
            <a:r>
              <a:rPr sz="4400" b="0" spc="-210" dirty="0">
                <a:solidFill>
                  <a:srgbClr val="00B0F0"/>
                </a:solidFill>
                <a:latin typeface="Trebuchet MS"/>
                <a:cs typeface="Trebuchet MS"/>
              </a:rPr>
              <a:t>ces</a:t>
            </a:r>
            <a:endParaRPr sz="4400">
              <a:solidFill>
                <a:srgbClr val="00B0F0"/>
              </a:solidFill>
              <a:latin typeface="Trebuchet MS"/>
              <a:cs typeface="Trebuchet MS"/>
            </a:endParaRPr>
          </a:p>
        </p:txBody>
      </p:sp>
      <p:sp>
        <p:nvSpPr>
          <p:cNvPr id="3" name="object 3"/>
          <p:cNvSpPr txBox="1"/>
          <p:nvPr/>
        </p:nvSpPr>
        <p:spPr>
          <a:xfrm>
            <a:off x="916939" y="1793493"/>
            <a:ext cx="10266045" cy="2626995"/>
          </a:xfrm>
          <a:prstGeom prst="rect">
            <a:avLst/>
          </a:prstGeom>
        </p:spPr>
        <p:txBody>
          <a:bodyPr vert="horz" wrap="square" lIns="0" tIns="60960" rIns="0" bIns="0" rtlCol="0">
            <a:spAutoFit/>
          </a:bodyPr>
          <a:lstStyle/>
          <a:p>
            <a:pPr marL="241300" marR="375920" indent="-229235">
              <a:lnSpc>
                <a:spcPts val="3020"/>
              </a:lnSpc>
              <a:spcBef>
                <a:spcPts val="480"/>
              </a:spcBef>
              <a:buFont typeface="Arial"/>
              <a:buChar char="•"/>
              <a:tabLst>
                <a:tab pos="241935" algn="l"/>
              </a:tabLst>
            </a:pPr>
            <a:r>
              <a:rPr sz="2800" b="1" spc="-5" dirty="0">
                <a:latin typeface="Carlito"/>
                <a:cs typeface="Carlito"/>
              </a:rPr>
              <a:t>Man-made</a:t>
            </a:r>
            <a:r>
              <a:rPr sz="2800" spc="-5" dirty="0">
                <a:latin typeface="Carlito"/>
                <a:cs typeface="Carlito"/>
              </a:rPr>
              <a:t>: </a:t>
            </a:r>
            <a:r>
              <a:rPr sz="2800" spc="-25" dirty="0">
                <a:latin typeface="Carlito"/>
                <a:cs typeface="Carlito"/>
              </a:rPr>
              <a:t>waste </a:t>
            </a:r>
            <a:r>
              <a:rPr sz="2800" spc="-20" dirty="0">
                <a:latin typeface="Carlito"/>
                <a:cs typeface="Carlito"/>
              </a:rPr>
              <a:t>incinerators, </a:t>
            </a:r>
            <a:r>
              <a:rPr sz="2800" spc="-15" dirty="0">
                <a:latin typeface="Carlito"/>
                <a:cs typeface="Carlito"/>
              </a:rPr>
              <a:t>metal processing works, </a:t>
            </a:r>
            <a:r>
              <a:rPr sz="2800" spc="-10" dirty="0">
                <a:latin typeface="Carlito"/>
                <a:cs typeface="Carlito"/>
              </a:rPr>
              <a:t>mines </a:t>
            </a:r>
            <a:r>
              <a:rPr sz="2800" spc="-5" dirty="0">
                <a:latin typeface="Carlito"/>
                <a:cs typeface="Carlito"/>
              </a:rPr>
              <a:t>and  </a:t>
            </a:r>
            <a:r>
              <a:rPr sz="2800" spc="-10" dirty="0">
                <a:latin typeface="Carlito"/>
                <a:cs typeface="Carlito"/>
              </a:rPr>
              <a:t>industrial </a:t>
            </a:r>
            <a:r>
              <a:rPr sz="2800" spc="-15" dirty="0">
                <a:latin typeface="Carlito"/>
                <a:cs typeface="Carlito"/>
              </a:rPr>
              <a:t>facilities </a:t>
            </a:r>
            <a:r>
              <a:rPr sz="2800" spc="-10" dirty="0">
                <a:latin typeface="Carlito"/>
                <a:cs typeface="Carlito"/>
              </a:rPr>
              <a:t>burning</a:t>
            </a:r>
            <a:r>
              <a:rPr sz="2800" spc="125" dirty="0">
                <a:latin typeface="Carlito"/>
                <a:cs typeface="Carlito"/>
              </a:rPr>
              <a:t> </a:t>
            </a:r>
            <a:r>
              <a:rPr sz="2800" spc="-10" dirty="0">
                <a:latin typeface="Carlito"/>
                <a:cs typeface="Carlito"/>
              </a:rPr>
              <a:t>coal.</a:t>
            </a:r>
            <a:endParaRPr sz="2800">
              <a:latin typeface="Carlito"/>
              <a:cs typeface="Carlito"/>
            </a:endParaRPr>
          </a:p>
          <a:p>
            <a:pPr marL="241300" marR="394335" indent="-229235">
              <a:lnSpc>
                <a:spcPts val="3020"/>
              </a:lnSpc>
              <a:spcBef>
                <a:spcPts val="1015"/>
              </a:spcBef>
              <a:buFont typeface="Arial"/>
              <a:buChar char="•"/>
              <a:tabLst>
                <a:tab pos="241935" algn="l"/>
              </a:tabLst>
            </a:pPr>
            <a:r>
              <a:rPr sz="2800" b="1" spc="-5" dirty="0">
                <a:latin typeface="Carlito"/>
                <a:cs typeface="Carlito"/>
              </a:rPr>
              <a:t>In urban </a:t>
            </a:r>
            <a:r>
              <a:rPr sz="2800" b="1" spc="-15" dirty="0">
                <a:latin typeface="Carlito"/>
                <a:cs typeface="Carlito"/>
              </a:rPr>
              <a:t>areas</a:t>
            </a:r>
            <a:r>
              <a:rPr sz="2800" spc="-15" dirty="0">
                <a:latin typeface="Carlito"/>
                <a:cs typeface="Carlito"/>
              </a:rPr>
              <a:t>, </a:t>
            </a:r>
            <a:r>
              <a:rPr sz="2800" spc="-5" dirty="0">
                <a:latin typeface="Carlito"/>
                <a:cs typeface="Carlito"/>
              </a:rPr>
              <a:t>the main </a:t>
            </a:r>
            <a:r>
              <a:rPr sz="2800" spc="-15" dirty="0">
                <a:latin typeface="Carlito"/>
                <a:cs typeface="Carlito"/>
              </a:rPr>
              <a:t>sources </a:t>
            </a:r>
            <a:r>
              <a:rPr sz="2800" spc="-20" dirty="0">
                <a:latin typeface="Carlito"/>
                <a:cs typeface="Carlito"/>
              </a:rPr>
              <a:t>are </a:t>
            </a:r>
            <a:r>
              <a:rPr sz="2800" spc="-10" dirty="0">
                <a:latin typeface="Carlito"/>
                <a:cs typeface="Carlito"/>
              </a:rPr>
              <a:t>fumes </a:t>
            </a:r>
            <a:r>
              <a:rPr sz="2800" spc="-20" dirty="0">
                <a:latin typeface="Carlito"/>
                <a:cs typeface="Carlito"/>
              </a:rPr>
              <a:t>from </a:t>
            </a:r>
            <a:r>
              <a:rPr sz="2800" spc="-5" dirty="0">
                <a:latin typeface="Carlito"/>
                <a:cs typeface="Carlito"/>
              </a:rPr>
              <a:t>the </a:t>
            </a:r>
            <a:r>
              <a:rPr sz="2800" spc="-10" dirty="0">
                <a:latin typeface="Carlito"/>
                <a:cs typeface="Carlito"/>
              </a:rPr>
              <a:t>burning </a:t>
            </a:r>
            <a:r>
              <a:rPr sz="2800" spc="-5" dirty="0">
                <a:latin typeface="Carlito"/>
                <a:cs typeface="Carlito"/>
              </a:rPr>
              <a:t>of </a:t>
            </a:r>
            <a:r>
              <a:rPr sz="2800" spc="-10" dirty="0">
                <a:latin typeface="Carlito"/>
                <a:cs typeface="Carlito"/>
              </a:rPr>
              <a:t>oil  fuels </a:t>
            </a:r>
            <a:r>
              <a:rPr sz="2800" spc="-5" dirty="0">
                <a:latin typeface="Carlito"/>
                <a:cs typeface="Carlito"/>
              </a:rPr>
              <a:t>and </a:t>
            </a:r>
            <a:r>
              <a:rPr sz="2800" spc="-15" dirty="0">
                <a:latin typeface="Carlito"/>
                <a:cs typeface="Carlito"/>
              </a:rPr>
              <a:t>dusts </a:t>
            </a:r>
            <a:r>
              <a:rPr sz="2800" spc="-20" dirty="0">
                <a:latin typeface="Carlito"/>
                <a:cs typeface="Carlito"/>
              </a:rPr>
              <a:t>from</a:t>
            </a:r>
            <a:r>
              <a:rPr sz="2800" spc="100" dirty="0">
                <a:latin typeface="Carlito"/>
                <a:cs typeface="Carlito"/>
              </a:rPr>
              <a:t> </a:t>
            </a:r>
            <a:r>
              <a:rPr sz="2800" spc="-30" dirty="0">
                <a:latin typeface="Carlito"/>
                <a:cs typeface="Carlito"/>
              </a:rPr>
              <a:t>industry.</a:t>
            </a:r>
            <a:endParaRPr sz="2800">
              <a:latin typeface="Carlito"/>
              <a:cs typeface="Carlito"/>
            </a:endParaRPr>
          </a:p>
          <a:p>
            <a:pPr marL="241300" marR="5080" indent="-229235">
              <a:lnSpc>
                <a:spcPts val="3020"/>
              </a:lnSpc>
              <a:spcBef>
                <a:spcPts val="1005"/>
              </a:spcBef>
              <a:buFont typeface="Arial"/>
              <a:buChar char="•"/>
              <a:tabLst>
                <a:tab pos="241935" algn="l"/>
              </a:tabLst>
            </a:pPr>
            <a:r>
              <a:rPr sz="2800" b="1" spc="-15" dirty="0">
                <a:latin typeface="Carlito"/>
                <a:cs typeface="Carlito"/>
              </a:rPr>
              <a:t>Naturally </a:t>
            </a:r>
            <a:r>
              <a:rPr sz="2800" spc="-20" dirty="0">
                <a:latin typeface="Carlito"/>
                <a:cs typeface="Carlito"/>
              </a:rPr>
              <a:t>from </a:t>
            </a:r>
            <a:r>
              <a:rPr sz="2800" spc="-5" dirty="0">
                <a:latin typeface="Carlito"/>
                <a:cs typeface="Carlito"/>
              </a:rPr>
              <a:t>the earth's </a:t>
            </a:r>
            <a:r>
              <a:rPr sz="2800" spc="-10" dirty="0">
                <a:latin typeface="Carlito"/>
                <a:cs typeface="Carlito"/>
              </a:rPr>
              <a:t>crust </a:t>
            </a:r>
            <a:r>
              <a:rPr sz="2800" spc="-5" dirty="0">
                <a:latin typeface="Carlito"/>
                <a:cs typeface="Carlito"/>
              </a:rPr>
              <a:t>and so is </a:t>
            </a:r>
            <a:r>
              <a:rPr sz="2800" spc="-20" dirty="0">
                <a:latin typeface="Carlito"/>
                <a:cs typeface="Carlito"/>
              </a:rPr>
              <a:t>found </a:t>
            </a:r>
            <a:r>
              <a:rPr sz="2800" spc="-5" dirty="0">
                <a:latin typeface="Carlito"/>
                <a:cs typeface="Carlito"/>
              </a:rPr>
              <a:t>in </a:t>
            </a:r>
            <a:r>
              <a:rPr sz="2800" spc="-10" dirty="0">
                <a:latin typeface="Carlito"/>
                <a:cs typeface="Carlito"/>
              </a:rPr>
              <a:t>soils, </a:t>
            </a:r>
            <a:r>
              <a:rPr sz="2800" spc="-20" dirty="0">
                <a:latin typeface="Carlito"/>
                <a:cs typeface="Carlito"/>
              </a:rPr>
              <a:t>natural water  </a:t>
            </a:r>
            <a:r>
              <a:rPr sz="2800" spc="-10" dirty="0">
                <a:latin typeface="Carlito"/>
                <a:cs typeface="Carlito"/>
              </a:rPr>
              <a:t>bodies </a:t>
            </a:r>
            <a:r>
              <a:rPr sz="2800" spc="-5" dirty="0">
                <a:latin typeface="Carlito"/>
                <a:cs typeface="Carlito"/>
              </a:rPr>
              <a:t>and</a:t>
            </a:r>
            <a:r>
              <a:rPr sz="2800" spc="40" dirty="0">
                <a:latin typeface="Carlito"/>
                <a:cs typeface="Carlito"/>
              </a:rPr>
              <a:t> </a:t>
            </a:r>
            <a:r>
              <a:rPr sz="2800" spc="-10" dirty="0">
                <a:latin typeface="Carlito"/>
                <a:cs typeface="Carlito"/>
              </a:rPr>
              <a:t>sediments.</a:t>
            </a:r>
            <a:endParaRPr sz="2800">
              <a:latin typeface="Carlito"/>
              <a:cs typeface="Carlit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528372"/>
            <a:ext cx="2518157" cy="690574"/>
          </a:xfrm>
          <a:prstGeom prst="rect">
            <a:avLst/>
          </a:prstGeom>
        </p:spPr>
        <p:txBody>
          <a:bodyPr vert="horz" wrap="square" lIns="0" tIns="13335" rIns="0" bIns="0" rtlCol="0">
            <a:spAutoFit/>
          </a:bodyPr>
          <a:lstStyle/>
          <a:p>
            <a:pPr marL="12700">
              <a:lnSpc>
                <a:spcPct val="100000"/>
              </a:lnSpc>
              <a:spcBef>
                <a:spcPts val="105"/>
              </a:spcBef>
            </a:pPr>
            <a:r>
              <a:rPr sz="4400" b="0" spc="-229" dirty="0">
                <a:solidFill>
                  <a:srgbClr val="00B0F0"/>
                </a:solidFill>
                <a:latin typeface="Trebuchet MS"/>
                <a:cs typeface="Trebuchet MS"/>
              </a:rPr>
              <a:t>Stibni</a:t>
            </a:r>
            <a:r>
              <a:rPr sz="4400" b="0" spc="-260" dirty="0">
                <a:solidFill>
                  <a:srgbClr val="00B0F0"/>
                </a:solidFill>
                <a:latin typeface="Trebuchet MS"/>
                <a:cs typeface="Trebuchet MS"/>
              </a:rPr>
              <a:t>t</a:t>
            </a:r>
            <a:r>
              <a:rPr sz="4400" b="0" spc="-225" dirty="0">
                <a:solidFill>
                  <a:srgbClr val="00B0F0"/>
                </a:solidFill>
                <a:latin typeface="Trebuchet MS"/>
                <a:cs typeface="Trebuchet MS"/>
              </a:rPr>
              <a:t>e</a:t>
            </a:r>
            <a:endParaRPr sz="4400">
              <a:solidFill>
                <a:srgbClr val="00B0F0"/>
              </a:solidFill>
              <a:latin typeface="Trebuchet MS"/>
              <a:cs typeface="Trebuchet MS"/>
            </a:endParaRPr>
          </a:p>
        </p:txBody>
      </p:sp>
      <p:sp>
        <p:nvSpPr>
          <p:cNvPr id="3" name="object 3"/>
          <p:cNvSpPr txBox="1"/>
          <p:nvPr/>
        </p:nvSpPr>
        <p:spPr>
          <a:xfrm>
            <a:off x="1233932" y="1218946"/>
            <a:ext cx="6337300" cy="2950845"/>
          </a:xfrm>
          <a:prstGeom prst="rect">
            <a:avLst/>
          </a:prstGeom>
        </p:spPr>
        <p:txBody>
          <a:bodyPr vert="horz" wrap="square" lIns="0" tIns="53975" rIns="0" bIns="0" rtlCol="0">
            <a:spAutoFit/>
          </a:bodyPr>
          <a:lstStyle/>
          <a:p>
            <a:pPr marL="241300" marR="5080" indent="-228600">
              <a:lnSpc>
                <a:spcPts val="2590"/>
              </a:lnSpc>
              <a:spcBef>
                <a:spcPts val="425"/>
              </a:spcBef>
              <a:buFont typeface="Arial"/>
              <a:buChar char="•"/>
              <a:tabLst>
                <a:tab pos="241300" algn="l"/>
              </a:tabLst>
            </a:pPr>
            <a:r>
              <a:rPr sz="2400" dirty="0">
                <a:latin typeface="Carlito"/>
                <a:cs typeface="Carlito"/>
              </a:rPr>
              <a:t>It is a </a:t>
            </a:r>
            <a:r>
              <a:rPr sz="2400" spc="-20" dirty="0">
                <a:latin typeface="Carlito"/>
                <a:cs typeface="Carlito"/>
              </a:rPr>
              <a:t>toxic </a:t>
            </a:r>
            <a:r>
              <a:rPr sz="2400" spc="-10" dirty="0">
                <a:latin typeface="Carlito"/>
                <a:cs typeface="Carlito"/>
              </a:rPr>
              <a:t>antimony </a:t>
            </a:r>
            <a:r>
              <a:rPr sz="2400" spc="-5" dirty="0">
                <a:latin typeface="Carlito"/>
                <a:cs typeface="Carlito"/>
              </a:rPr>
              <a:t>sulfide </a:t>
            </a:r>
            <a:r>
              <a:rPr sz="2400" spc="-10" dirty="0">
                <a:latin typeface="Carlito"/>
                <a:cs typeface="Carlito"/>
              </a:rPr>
              <a:t>mineral </a:t>
            </a:r>
            <a:r>
              <a:rPr sz="2400" dirty="0">
                <a:latin typeface="Carlito"/>
                <a:cs typeface="Carlito"/>
              </a:rPr>
              <a:t>and a </a:t>
            </a:r>
            <a:r>
              <a:rPr sz="2400" spc="-10" dirty="0">
                <a:latin typeface="Carlito"/>
                <a:cs typeface="Carlito"/>
              </a:rPr>
              <a:t>source  </a:t>
            </a:r>
            <a:r>
              <a:rPr sz="2400" spc="-5" dirty="0">
                <a:latin typeface="Carlito"/>
                <a:cs typeface="Carlito"/>
              </a:rPr>
              <a:t>of metalloid</a:t>
            </a:r>
            <a:r>
              <a:rPr sz="2400" spc="-40" dirty="0">
                <a:latin typeface="Carlito"/>
                <a:cs typeface="Carlito"/>
              </a:rPr>
              <a:t> </a:t>
            </a:r>
            <a:r>
              <a:rPr sz="2400" spc="-30" dirty="0">
                <a:latin typeface="Carlito"/>
                <a:cs typeface="Carlito"/>
              </a:rPr>
              <a:t>antimony.</a:t>
            </a:r>
            <a:endParaRPr sz="2400">
              <a:latin typeface="Carlito"/>
              <a:cs typeface="Carlito"/>
            </a:endParaRPr>
          </a:p>
          <a:p>
            <a:pPr marL="241300" marR="450850" indent="-228600">
              <a:lnSpc>
                <a:spcPct val="90100"/>
              </a:lnSpc>
              <a:spcBef>
                <a:spcPts val="969"/>
              </a:spcBef>
              <a:buFont typeface="Arial"/>
              <a:buChar char="•"/>
              <a:tabLst>
                <a:tab pos="241300" algn="l"/>
              </a:tabLst>
            </a:pPr>
            <a:r>
              <a:rPr sz="2400" spc="-10" dirty="0">
                <a:latin typeface="Carlito"/>
                <a:cs typeface="Carlito"/>
              </a:rPr>
              <a:t>Stibnite </a:t>
            </a:r>
            <a:r>
              <a:rPr sz="2400" spc="-15" dirty="0">
                <a:latin typeface="Carlito"/>
                <a:cs typeface="Carlito"/>
              </a:rPr>
              <a:t>paste </a:t>
            </a:r>
            <a:r>
              <a:rPr sz="2400" spc="-5" dirty="0">
                <a:latin typeface="Carlito"/>
                <a:cs typeface="Carlito"/>
              </a:rPr>
              <a:t>has been used </a:t>
            </a:r>
            <a:r>
              <a:rPr sz="2400" spc="-20" dirty="0">
                <a:latin typeface="Carlito"/>
                <a:cs typeface="Carlito"/>
              </a:rPr>
              <a:t>for </a:t>
            </a:r>
            <a:r>
              <a:rPr sz="2400" spc="-5" dirty="0">
                <a:latin typeface="Carlito"/>
                <a:cs typeface="Carlito"/>
              </a:rPr>
              <a:t>thousands of  </a:t>
            </a:r>
            <a:r>
              <a:rPr sz="2400" spc="-10" dirty="0">
                <a:latin typeface="Carlito"/>
                <a:cs typeface="Carlito"/>
              </a:rPr>
              <a:t>years </a:t>
            </a:r>
            <a:r>
              <a:rPr sz="2400" spc="-20" dirty="0">
                <a:latin typeface="Carlito"/>
                <a:cs typeface="Carlito"/>
              </a:rPr>
              <a:t>for </a:t>
            </a:r>
            <a:r>
              <a:rPr sz="2400" spc="-5" dirty="0">
                <a:latin typeface="Carlito"/>
                <a:cs typeface="Carlito"/>
              </a:rPr>
              <a:t>cosmetics </a:t>
            </a:r>
            <a:r>
              <a:rPr sz="2400" spc="-15" dirty="0">
                <a:latin typeface="Carlito"/>
                <a:cs typeface="Carlito"/>
              </a:rPr>
              <a:t>to darken eyebrows </a:t>
            </a:r>
            <a:r>
              <a:rPr sz="2400" dirty="0">
                <a:latin typeface="Carlito"/>
                <a:cs typeface="Carlito"/>
              </a:rPr>
              <a:t>and  lashes.</a:t>
            </a:r>
            <a:endParaRPr sz="2400">
              <a:latin typeface="Carlito"/>
              <a:cs typeface="Carlito"/>
            </a:endParaRPr>
          </a:p>
          <a:p>
            <a:pPr marL="241300" marR="891540" indent="-228600" algn="just">
              <a:lnSpc>
                <a:spcPts val="2590"/>
              </a:lnSpc>
              <a:spcBef>
                <a:spcPts val="1035"/>
              </a:spcBef>
              <a:buFont typeface="Arial"/>
              <a:buChar char="•"/>
              <a:tabLst>
                <a:tab pos="241300" algn="l"/>
              </a:tabLst>
            </a:pPr>
            <a:r>
              <a:rPr sz="2400" spc="-5" dirty="0">
                <a:latin typeface="Carlito"/>
                <a:cs typeface="Carlito"/>
              </a:rPr>
              <a:t>The </a:t>
            </a:r>
            <a:r>
              <a:rPr sz="2400" spc="-10" dirty="0">
                <a:latin typeface="Carlito"/>
                <a:cs typeface="Carlito"/>
              </a:rPr>
              <a:t>mineral was </a:t>
            </a:r>
            <a:r>
              <a:rPr sz="2400" dirty="0">
                <a:latin typeface="Carlito"/>
                <a:cs typeface="Carlito"/>
              </a:rPr>
              <a:t>also </a:t>
            </a:r>
            <a:r>
              <a:rPr sz="2400" spc="-5" dirty="0">
                <a:latin typeface="Carlito"/>
                <a:cs typeface="Carlito"/>
              </a:rPr>
              <a:t>used </a:t>
            </a:r>
            <a:r>
              <a:rPr sz="2400" spc="-15" dirty="0">
                <a:latin typeface="Carlito"/>
                <a:cs typeface="Carlito"/>
              </a:rPr>
              <a:t>to </a:t>
            </a:r>
            <a:r>
              <a:rPr sz="2400" spc="-20" dirty="0">
                <a:latin typeface="Carlito"/>
                <a:cs typeface="Carlito"/>
              </a:rPr>
              <a:t>make </a:t>
            </a:r>
            <a:r>
              <a:rPr sz="2400" spc="-5" dirty="0">
                <a:latin typeface="Carlito"/>
                <a:cs typeface="Carlito"/>
              </a:rPr>
              <a:t>eating  utensils, causing poisoning </a:t>
            </a:r>
            <a:r>
              <a:rPr sz="2400" spc="-15" dirty="0">
                <a:latin typeface="Carlito"/>
                <a:cs typeface="Carlito"/>
              </a:rPr>
              <a:t>from antimony  </a:t>
            </a:r>
            <a:r>
              <a:rPr sz="2400" spc="-10" dirty="0">
                <a:latin typeface="Carlito"/>
                <a:cs typeface="Carlito"/>
              </a:rPr>
              <a:t>ingestion.</a:t>
            </a:r>
            <a:endParaRPr sz="2400">
              <a:latin typeface="Carlito"/>
              <a:cs typeface="Carlito"/>
            </a:endParaRPr>
          </a:p>
        </p:txBody>
      </p:sp>
      <p:sp>
        <p:nvSpPr>
          <p:cNvPr id="4" name="object 4"/>
          <p:cNvSpPr/>
          <p:nvPr/>
        </p:nvSpPr>
        <p:spPr>
          <a:xfrm>
            <a:off x="3435096" y="4581143"/>
            <a:ext cx="2476500" cy="2276854"/>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8677656" y="2720339"/>
            <a:ext cx="2827020" cy="3182112"/>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38400" y="211910"/>
            <a:ext cx="6855461" cy="690574"/>
          </a:xfrm>
          <a:prstGeom prst="rect">
            <a:avLst/>
          </a:prstGeom>
        </p:spPr>
        <p:txBody>
          <a:bodyPr vert="horz" wrap="square" lIns="0" tIns="13335" rIns="0" bIns="0" rtlCol="0">
            <a:spAutoFit/>
          </a:bodyPr>
          <a:lstStyle/>
          <a:p>
            <a:pPr marL="12700">
              <a:lnSpc>
                <a:spcPct val="100000"/>
              </a:lnSpc>
              <a:spcBef>
                <a:spcPts val="105"/>
              </a:spcBef>
            </a:pPr>
            <a:r>
              <a:rPr sz="4400" b="0" dirty="0">
                <a:solidFill>
                  <a:srgbClr val="00B0F0"/>
                </a:solidFill>
                <a:latin typeface="Times New Roman"/>
                <a:cs typeface="Times New Roman"/>
              </a:rPr>
              <a:t>Antimony</a:t>
            </a:r>
            <a:r>
              <a:rPr sz="4400" b="0" spc="-70" dirty="0">
                <a:solidFill>
                  <a:srgbClr val="00B0F0"/>
                </a:solidFill>
                <a:latin typeface="Times New Roman"/>
                <a:cs typeface="Times New Roman"/>
              </a:rPr>
              <a:t> </a:t>
            </a:r>
            <a:r>
              <a:rPr sz="4400" b="0" dirty="0">
                <a:solidFill>
                  <a:srgbClr val="00B0F0"/>
                </a:solidFill>
                <a:latin typeface="Times New Roman"/>
                <a:cs typeface="Times New Roman"/>
              </a:rPr>
              <a:t>poisoning</a:t>
            </a:r>
            <a:endParaRPr sz="4400">
              <a:solidFill>
                <a:srgbClr val="00B0F0"/>
              </a:solidFill>
              <a:latin typeface="Times New Roman"/>
              <a:cs typeface="Times New Roman"/>
            </a:endParaRPr>
          </a:p>
        </p:txBody>
      </p:sp>
      <p:sp>
        <p:nvSpPr>
          <p:cNvPr id="3" name="object 3"/>
          <p:cNvSpPr txBox="1"/>
          <p:nvPr/>
        </p:nvSpPr>
        <p:spPr>
          <a:xfrm>
            <a:off x="381000" y="880713"/>
            <a:ext cx="11430000" cy="3297056"/>
          </a:xfrm>
          <a:prstGeom prst="rect">
            <a:avLst/>
          </a:prstGeom>
        </p:spPr>
        <p:txBody>
          <a:bodyPr vert="horz" wrap="square" lIns="0" tIns="74930" rIns="0" bIns="0" rtlCol="0">
            <a:spAutoFit/>
          </a:bodyPr>
          <a:lstStyle/>
          <a:p>
            <a:pPr marL="241300" indent="-228600">
              <a:spcBef>
                <a:spcPts val="590"/>
              </a:spcBef>
              <a:buFont typeface="Arial"/>
              <a:buChar char="•"/>
              <a:tabLst>
                <a:tab pos="240665" algn="l"/>
                <a:tab pos="241300" algn="l"/>
              </a:tabLst>
            </a:pPr>
            <a:r>
              <a:rPr sz="2800" b="1" dirty="0">
                <a:latin typeface="Times New Roman"/>
                <a:cs typeface="Times New Roman"/>
              </a:rPr>
              <a:t>Harmful effects upon body tissues and functions of ingesting or</a:t>
            </a:r>
            <a:r>
              <a:rPr sz="2800" b="1" spc="-280" dirty="0">
                <a:latin typeface="Times New Roman"/>
                <a:cs typeface="Times New Roman"/>
              </a:rPr>
              <a:t> </a:t>
            </a:r>
            <a:r>
              <a:rPr sz="2800" b="1" dirty="0">
                <a:latin typeface="Times New Roman"/>
                <a:cs typeface="Times New Roman"/>
              </a:rPr>
              <a:t>inhaling</a:t>
            </a:r>
            <a:endParaRPr sz="2800">
              <a:latin typeface="Times New Roman"/>
              <a:cs typeface="Times New Roman"/>
            </a:endParaRPr>
          </a:p>
          <a:p>
            <a:pPr marL="12700" marR="810260">
              <a:spcBef>
                <a:spcPts val="819"/>
              </a:spcBef>
              <a:buFont typeface="Arial"/>
              <a:buChar char="•"/>
              <a:tabLst>
                <a:tab pos="240665" algn="l"/>
                <a:tab pos="241300" algn="l"/>
              </a:tabLst>
            </a:pPr>
            <a:r>
              <a:rPr sz="2800" b="1" dirty="0">
                <a:latin typeface="Times New Roman"/>
                <a:cs typeface="Times New Roman"/>
              </a:rPr>
              <a:t>Resulted </a:t>
            </a:r>
            <a:r>
              <a:rPr sz="2800" b="1" spc="-10" dirty="0">
                <a:latin typeface="Times New Roman"/>
                <a:cs typeface="Times New Roman"/>
              </a:rPr>
              <a:t>from </a:t>
            </a:r>
            <a:r>
              <a:rPr sz="2800" b="1" dirty="0">
                <a:latin typeface="Times New Roman"/>
                <a:cs typeface="Times New Roman"/>
              </a:rPr>
              <a:t>drinking acidic fruit </a:t>
            </a:r>
            <a:r>
              <a:rPr sz="2800" b="1" spc="-5" dirty="0">
                <a:latin typeface="Times New Roman"/>
                <a:cs typeface="Times New Roman"/>
              </a:rPr>
              <a:t>juices </a:t>
            </a:r>
            <a:r>
              <a:rPr sz="2800" b="1" dirty="0">
                <a:latin typeface="Times New Roman"/>
                <a:cs typeface="Times New Roman"/>
              </a:rPr>
              <a:t>containing antimony</a:t>
            </a:r>
            <a:r>
              <a:rPr sz="2800" b="1" spc="-165" dirty="0">
                <a:latin typeface="Times New Roman"/>
                <a:cs typeface="Times New Roman"/>
              </a:rPr>
              <a:t> </a:t>
            </a:r>
            <a:r>
              <a:rPr sz="2800" b="1" dirty="0">
                <a:latin typeface="Times New Roman"/>
                <a:cs typeface="Times New Roman"/>
              </a:rPr>
              <a:t>oxide  dissolved </a:t>
            </a:r>
            <a:r>
              <a:rPr sz="2800" b="1" spc="-10" dirty="0">
                <a:latin typeface="Times New Roman"/>
                <a:cs typeface="Times New Roman"/>
              </a:rPr>
              <a:t>from </a:t>
            </a:r>
            <a:r>
              <a:rPr sz="2800" b="1" dirty="0">
                <a:latin typeface="Times New Roman"/>
                <a:cs typeface="Times New Roman"/>
              </a:rPr>
              <a:t>the </a:t>
            </a:r>
            <a:r>
              <a:rPr sz="2800" b="1" spc="-5" dirty="0">
                <a:latin typeface="Times New Roman"/>
                <a:cs typeface="Times New Roman"/>
              </a:rPr>
              <a:t>glaze </a:t>
            </a:r>
            <a:r>
              <a:rPr sz="2800" b="1" dirty="0">
                <a:latin typeface="Times New Roman"/>
                <a:cs typeface="Times New Roman"/>
              </a:rPr>
              <a:t>of cheap </a:t>
            </a:r>
            <a:r>
              <a:rPr sz="2800" b="1" spc="-5" dirty="0">
                <a:latin typeface="Times New Roman"/>
                <a:cs typeface="Times New Roman"/>
              </a:rPr>
              <a:t>enamelware</a:t>
            </a:r>
            <a:r>
              <a:rPr sz="2800" b="1" spc="-105" dirty="0">
                <a:latin typeface="Times New Roman"/>
                <a:cs typeface="Times New Roman"/>
              </a:rPr>
              <a:t> </a:t>
            </a:r>
            <a:r>
              <a:rPr sz="2800" b="1" dirty="0">
                <a:latin typeface="Times New Roman"/>
                <a:cs typeface="Times New Roman"/>
              </a:rPr>
              <a:t>containers.</a:t>
            </a:r>
            <a:endParaRPr sz="2800">
              <a:latin typeface="Times New Roman"/>
              <a:cs typeface="Times New Roman"/>
            </a:endParaRPr>
          </a:p>
          <a:p>
            <a:pPr marL="12700" marR="5080">
              <a:spcBef>
                <a:spcPts val="795"/>
              </a:spcBef>
              <a:buFont typeface="Arial"/>
              <a:buChar char="•"/>
              <a:tabLst>
                <a:tab pos="300355" algn="l"/>
                <a:tab pos="300990" algn="l"/>
              </a:tabLst>
            </a:pPr>
            <a:r>
              <a:rPr sz="2800" b="1" spc="-25" dirty="0">
                <a:latin typeface="Times New Roman"/>
                <a:cs typeface="Times New Roman"/>
              </a:rPr>
              <a:t>Toxicity </a:t>
            </a:r>
            <a:r>
              <a:rPr sz="2800" b="1" dirty="0">
                <a:latin typeface="Times New Roman"/>
                <a:cs typeface="Times New Roman"/>
              </a:rPr>
              <a:t>can also </a:t>
            </a:r>
            <a:r>
              <a:rPr sz="2800" b="1" spc="-10" dirty="0">
                <a:latin typeface="Times New Roman"/>
                <a:cs typeface="Times New Roman"/>
              </a:rPr>
              <a:t>result from </a:t>
            </a:r>
            <a:r>
              <a:rPr sz="2800" b="1" spc="-5" dirty="0">
                <a:latin typeface="Times New Roman"/>
                <a:cs typeface="Times New Roman"/>
              </a:rPr>
              <a:t>repeated exposure </a:t>
            </a:r>
            <a:r>
              <a:rPr sz="2800" b="1" dirty="0">
                <a:latin typeface="Times New Roman"/>
                <a:cs typeface="Times New Roman"/>
              </a:rPr>
              <a:t>to antimony in</a:t>
            </a:r>
            <a:r>
              <a:rPr sz="2800" b="1" spc="-114" dirty="0">
                <a:latin typeface="Times New Roman"/>
                <a:cs typeface="Times New Roman"/>
              </a:rPr>
              <a:t> </a:t>
            </a:r>
            <a:r>
              <a:rPr sz="2800" b="1" dirty="0">
                <a:latin typeface="Times New Roman"/>
                <a:cs typeface="Times New Roman"/>
              </a:rPr>
              <a:t>medications,  such as tartar emetic (antimony and potassium tartrate), used to induce  vomiting and in </a:t>
            </a:r>
            <a:r>
              <a:rPr sz="2800" b="1" spc="-5" dirty="0">
                <a:latin typeface="Times New Roman"/>
                <a:cs typeface="Times New Roman"/>
              </a:rPr>
              <a:t>treatment </a:t>
            </a:r>
            <a:r>
              <a:rPr sz="2800" b="1" dirty="0">
                <a:latin typeface="Times New Roman"/>
                <a:cs typeface="Times New Roman"/>
              </a:rPr>
              <a:t>of helminthic and fungal</a:t>
            </a:r>
            <a:r>
              <a:rPr sz="2800" b="1" spc="-185" dirty="0">
                <a:latin typeface="Times New Roman"/>
                <a:cs typeface="Times New Roman"/>
              </a:rPr>
              <a:t> </a:t>
            </a:r>
            <a:r>
              <a:rPr sz="2800" b="1" dirty="0">
                <a:latin typeface="Times New Roman"/>
                <a:cs typeface="Times New Roman"/>
              </a:rPr>
              <a:t>infestations.</a:t>
            </a:r>
            <a:endParaRPr sz="2800">
              <a:latin typeface="Times New Roman"/>
              <a:cs typeface="Times New Roman"/>
            </a:endParaRPr>
          </a:p>
        </p:txBody>
      </p:sp>
      <p:sp>
        <p:nvSpPr>
          <p:cNvPr id="4" name="object 4"/>
          <p:cNvSpPr/>
          <p:nvPr/>
        </p:nvSpPr>
        <p:spPr>
          <a:xfrm>
            <a:off x="2103120" y="4343400"/>
            <a:ext cx="2857499" cy="2174748"/>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6400800" y="4343400"/>
            <a:ext cx="3332988" cy="2121408"/>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09800" y="304800"/>
            <a:ext cx="8150861" cy="690574"/>
          </a:xfrm>
          <a:prstGeom prst="rect">
            <a:avLst/>
          </a:prstGeom>
        </p:spPr>
        <p:txBody>
          <a:bodyPr vert="horz" wrap="square" lIns="0" tIns="13335" rIns="0" bIns="0" rtlCol="0">
            <a:spAutoFit/>
          </a:bodyPr>
          <a:lstStyle/>
          <a:p>
            <a:pPr marL="12700">
              <a:lnSpc>
                <a:spcPct val="100000"/>
              </a:lnSpc>
              <a:spcBef>
                <a:spcPts val="105"/>
              </a:spcBef>
            </a:pPr>
            <a:r>
              <a:rPr sz="4400" b="0" spc="-254" dirty="0">
                <a:solidFill>
                  <a:srgbClr val="00B0F0"/>
                </a:solidFill>
                <a:latin typeface="Trebuchet MS"/>
                <a:cs typeface="Trebuchet MS"/>
              </a:rPr>
              <a:t>Health </a:t>
            </a:r>
            <a:r>
              <a:rPr sz="4400" b="0" spc="-310" dirty="0">
                <a:solidFill>
                  <a:srgbClr val="00B0F0"/>
                </a:solidFill>
                <a:latin typeface="Trebuchet MS"/>
                <a:cs typeface="Trebuchet MS"/>
              </a:rPr>
              <a:t>effects </a:t>
            </a:r>
            <a:r>
              <a:rPr sz="4400" b="0" spc="-204" dirty="0">
                <a:solidFill>
                  <a:srgbClr val="00B0F0"/>
                </a:solidFill>
                <a:latin typeface="Trebuchet MS"/>
                <a:cs typeface="Trebuchet MS"/>
              </a:rPr>
              <a:t>of</a:t>
            </a:r>
            <a:r>
              <a:rPr sz="4400" b="0" spc="-690" dirty="0">
                <a:solidFill>
                  <a:srgbClr val="00B0F0"/>
                </a:solidFill>
                <a:latin typeface="Trebuchet MS"/>
                <a:cs typeface="Trebuchet MS"/>
              </a:rPr>
              <a:t> </a:t>
            </a:r>
            <a:r>
              <a:rPr sz="4400" b="0" spc="-245" dirty="0">
                <a:solidFill>
                  <a:srgbClr val="00B0F0"/>
                </a:solidFill>
                <a:latin typeface="Trebuchet MS"/>
                <a:cs typeface="Trebuchet MS"/>
              </a:rPr>
              <a:t>antimony</a:t>
            </a:r>
            <a:endParaRPr sz="4400">
              <a:solidFill>
                <a:srgbClr val="00B0F0"/>
              </a:solidFill>
              <a:latin typeface="Trebuchet MS"/>
              <a:cs typeface="Trebuchet MS"/>
            </a:endParaRPr>
          </a:p>
        </p:txBody>
      </p:sp>
      <p:sp>
        <p:nvSpPr>
          <p:cNvPr id="3" name="object 3"/>
          <p:cNvSpPr txBox="1"/>
          <p:nvPr/>
        </p:nvSpPr>
        <p:spPr>
          <a:xfrm>
            <a:off x="439419" y="1676400"/>
            <a:ext cx="11313161" cy="3854132"/>
          </a:xfrm>
          <a:prstGeom prst="rect">
            <a:avLst/>
          </a:prstGeom>
        </p:spPr>
        <p:txBody>
          <a:bodyPr vert="horz" wrap="square" lIns="0" tIns="57785" rIns="0" bIns="0" rtlCol="0">
            <a:spAutoFit/>
          </a:bodyPr>
          <a:lstStyle/>
          <a:p>
            <a:pPr marL="279400" marR="1113790" indent="-229235">
              <a:lnSpc>
                <a:spcPts val="2810"/>
              </a:lnSpc>
              <a:spcBef>
                <a:spcPts val="455"/>
              </a:spcBef>
              <a:buFont typeface="Arial"/>
              <a:buChar char="•"/>
              <a:tabLst>
                <a:tab pos="280035" algn="l"/>
              </a:tabLst>
            </a:pPr>
            <a:r>
              <a:rPr sz="2800" spc="-5" dirty="0">
                <a:latin typeface="Carlito"/>
                <a:cs typeface="Carlito"/>
              </a:rPr>
              <a:t>Especially people that </a:t>
            </a:r>
            <a:r>
              <a:rPr sz="2800" spc="-10" dirty="0">
                <a:latin typeface="Carlito"/>
                <a:cs typeface="Carlito"/>
              </a:rPr>
              <a:t>work </a:t>
            </a:r>
            <a:r>
              <a:rPr sz="2800" dirty="0">
                <a:latin typeface="Carlito"/>
                <a:cs typeface="Carlito"/>
              </a:rPr>
              <a:t>with </a:t>
            </a:r>
            <a:r>
              <a:rPr sz="2800" spc="-10" dirty="0">
                <a:latin typeface="Carlito"/>
                <a:cs typeface="Carlito"/>
              </a:rPr>
              <a:t>antimony can </a:t>
            </a:r>
            <a:r>
              <a:rPr sz="2800" spc="-20" dirty="0">
                <a:latin typeface="Carlito"/>
                <a:cs typeface="Carlito"/>
              </a:rPr>
              <a:t>suffer </a:t>
            </a:r>
            <a:r>
              <a:rPr sz="2800" dirty="0">
                <a:latin typeface="Carlito"/>
                <a:cs typeface="Carlito"/>
              </a:rPr>
              <a:t>the </a:t>
            </a:r>
            <a:r>
              <a:rPr sz="2800" spc="-20" dirty="0">
                <a:latin typeface="Carlito"/>
                <a:cs typeface="Carlito"/>
              </a:rPr>
              <a:t>effects </a:t>
            </a:r>
            <a:r>
              <a:rPr sz="2800" spc="-5" dirty="0">
                <a:latin typeface="Carlito"/>
                <a:cs typeface="Carlito"/>
              </a:rPr>
              <a:t>of  </a:t>
            </a:r>
            <a:r>
              <a:rPr sz="2800" spc="-15" dirty="0">
                <a:latin typeface="Carlito"/>
                <a:cs typeface="Carlito"/>
              </a:rPr>
              <a:t>exposure </a:t>
            </a:r>
            <a:r>
              <a:rPr sz="2800" spc="-10" dirty="0">
                <a:latin typeface="Carlito"/>
                <a:cs typeface="Carlito"/>
              </a:rPr>
              <a:t>by breathing </a:t>
            </a:r>
            <a:r>
              <a:rPr sz="2800" dirty="0">
                <a:latin typeface="Carlito"/>
                <a:cs typeface="Carlito"/>
              </a:rPr>
              <a:t>in </a:t>
            </a:r>
            <a:r>
              <a:rPr sz="2800" spc="-10" dirty="0">
                <a:latin typeface="Carlito"/>
                <a:cs typeface="Carlito"/>
              </a:rPr>
              <a:t>antimony</a:t>
            </a:r>
            <a:r>
              <a:rPr sz="2800" spc="-30" dirty="0">
                <a:latin typeface="Carlito"/>
                <a:cs typeface="Carlito"/>
              </a:rPr>
              <a:t> </a:t>
            </a:r>
            <a:r>
              <a:rPr sz="2800" spc="-5" dirty="0">
                <a:latin typeface="Carlito"/>
                <a:cs typeface="Carlito"/>
              </a:rPr>
              <a:t>dusts.</a:t>
            </a:r>
            <a:endParaRPr sz="2800">
              <a:latin typeface="Carlito"/>
              <a:cs typeface="Carlito"/>
            </a:endParaRPr>
          </a:p>
          <a:p>
            <a:pPr marL="279400" marR="291465" indent="-229235">
              <a:lnSpc>
                <a:spcPts val="2810"/>
              </a:lnSpc>
              <a:spcBef>
                <a:spcPts val="994"/>
              </a:spcBef>
              <a:buFont typeface="Arial"/>
              <a:buChar char="•"/>
              <a:tabLst>
                <a:tab pos="280035" algn="l"/>
              </a:tabLst>
            </a:pPr>
            <a:r>
              <a:rPr sz="2800" spc="-5" dirty="0">
                <a:latin typeface="Carlito"/>
                <a:cs typeface="Carlito"/>
              </a:rPr>
              <a:t>Breathing </a:t>
            </a:r>
            <a:r>
              <a:rPr sz="2800" dirty="0">
                <a:latin typeface="Carlito"/>
                <a:cs typeface="Carlito"/>
              </a:rPr>
              <a:t>in </a:t>
            </a:r>
            <a:r>
              <a:rPr sz="2800" spc="-10" dirty="0">
                <a:latin typeface="Carlito"/>
                <a:cs typeface="Carlito"/>
              </a:rPr>
              <a:t>antimony </a:t>
            </a:r>
            <a:r>
              <a:rPr sz="2800" spc="-5" dirty="0">
                <a:latin typeface="Carlito"/>
                <a:cs typeface="Carlito"/>
              </a:rPr>
              <a:t>that </a:t>
            </a:r>
            <a:r>
              <a:rPr sz="2800" dirty="0">
                <a:latin typeface="Carlito"/>
                <a:cs typeface="Carlito"/>
              </a:rPr>
              <a:t>is </a:t>
            </a:r>
            <a:r>
              <a:rPr sz="2800" spc="-5" dirty="0">
                <a:latin typeface="Carlito"/>
                <a:cs typeface="Carlito"/>
              </a:rPr>
              <a:t>bound </a:t>
            </a:r>
            <a:r>
              <a:rPr sz="2800" spc="-15" dirty="0">
                <a:latin typeface="Carlito"/>
                <a:cs typeface="Carlito"/>
              </a:rPr>
              <a:t>to </a:t>
            </a:r>
            <a:r>
              <a:rPr sz="2800" spc="-20" dirty="0">
                <a:latin typeface="Carlito"/>
                <a:cs typeface="Carlito"/>
              </a:rPr>
              <a:t>hydrogen </a:t>
            </a:r>
            <a:r>
              <a:rPr sz="2800" dirty="0">
                <a:latin typeface="Carlito"/>
                <a:cs typeface="Carlito"/>
              </a:rPr>
              <a:t>in the </a:t>
            </a:r>
            <a:r>
              <a:rPr sz="2800" spc="-10" dirty="0">
                <a:latin typeface="Carlito"/>
                <a:cs typeface="Carlito"/>
              </a:rPr>
              <a:t>gaseous </a:t>
            </a:r>
            <a:r>
              <a:rPr sz="2800" spc="-5" dirty="0">
                <a:latin typeface="Carlito"/>
                <a:cs typeface="Carlito"/>
              </a:rPr>
              <a:t>phase, </a:t>
            </a:r>
            <a:r>
              <a:rPr sz="2800" dirty="0">
                <a:latin typeface="Carlito"/>
                <a:cs typeface="Carlito"/>
              </a:rPr>
              <a:t>is  </a:t>
            </a:r>
            <a:r>
              <a:rPr sz="2800" spc="-5" dirty="0">
                <a:latin typeface="Carlito"/>
                <a:cs typeface="Carlito"/>
              </a:rPr>
              <a:t>what </a:t>
            </a:r>
            <a:r>
              <a:rPr sz="2800" dirty="0">
                <a:latin typeface="Carlito"/>
                <a:cs typeface="Carlito"/>
              </a:rPr>
              <a:t>mainly </a:t>
            </a:r>
            <a:r>
              <a:rPr sz="2800" spc="-5" dirty="0">
                <a:latin typeface="Carlito"/>
                <a:cs typeface="Carlito"/>
              </a:rPr>
              <a:t>causes </a:t>
            </a:r>
            <a:r>
              <a:rPr sz="2800" dirty="0">
                <a:latin typeface="Carlito"/>
                <a:cs typeface="Carlito"/>
              </a:rPr>
              <a:t>the </a:t>
            </a:r>
            <a:r>
              <a:rPr sz="2800" spc="-5" dirty="0">
                <a:latin typeface="Carlito"/>
                <a:cs typeface="Carlito"/>
              </a:rPr>
              <a:t>health</a:t>
            </a:r>
            <a:r>
              <a:rPr sz="2800" spc="-65" dirty="0">
                <a:latin typeface="Carlito"/>
                <a:cs typeface="Carlito"/>
              </a:rPr>
              <a:t> </a:t>
            </a:r>
            <a:r>
              <a:rPr sz="2800" spc="-15" dirty="0">
                <a:latin typeface="Carlito"/>
                <a:cs typeface="Carlito"/>
              </a:rPr>
              <a:t>effects.</a:t>
            </a:r>
            <a:endParaRPr sz="2800">
              <a:latin typeface="Carlito"/>
              <a:cs typeface="Carlito"/>
            </a:endParaRPr>
          </a:p>
          <a:p>
            <a:pPr>
              <a:lnSpc>
                <a:spcPct val="100000"/>
              </a:lnSpc>
              <a:spcBef>
                <a:spcPts val="25"/>
              </a:spcBef>
              <a:buFont typeface="Arial"/>
              <a:buChar char="•"/>
            </a:pPr>
            <a:endParaRPr sz="2800">
              <a:latin typeface="Carlito"/>
              <a:cs typeface="Carlito"/>
            </a:endParaRPr>
          </a:p>
          <a:p>
            <a:pPr marL="279400" marR="43180" indent="-229235">
              <a:lnSpc>
                <a:spcPts val="2810"/>
              </a:lnSpc>
              <a:buFont typeface="Arial"/>
              <a:buChar char="•"/>
              <a:tabLst>
                <a:tab pos="280035" algn="l"/>
              </a:tabLst>
            </a:pPr>
            <a:r>
              <a:rPr sz="2800" spc="-10" dirty="0">
                <a:latin typeface="Carlito"/>
                <a:cs typeface="Carlito"/>
              </a:rPr>
              <a:t>Exposure </a:t>
            </a:r>
            <a:r>
              <a:rPr sz="2800" spc="-15" dirty="0">
                <a:latin typeface="Carlito"/>
                <a:cs typeface="Carlito"/>
              </a:rPr>
              <a:t>to </a:t>
            </a:r>
            <a:r>
              <a:rPr sz="2800" spc="-10" dirty="0">
                <a:latin typeface="Carlito"/>
                <a:cs typeface="Carlito"/>
              </a:rPr>
              <a:t>relatively </a:t>
            </a:r>
            <a:r>
              <a:rPr sz="2800" spc="-5" dirty="0">
                <a:latin typeface="Carlito"/>
                <a:cs typeface="Carlito"/>
              </a:rPr>
              <a:t>high </a:t>
            </a:r>
            <a:r>
              <a:rPr sz="2800" spc="-10" dirty="0">
                <a:latin typeface="Carlito"/>
                <a:cs typeface="Carlito"/>
              </a:rPr>
              <a:t>concentrations </a:t>
            </a:r>
            <a:r>
              <a:rPr sz="2800" spc="-5" dirty="0">
                <a:latin typeface="Carlito"/>
                <a:cs typeface="Carlito"/>
              </a:rPr>
              <a:t>of </a:t>
            </a:r>
            <a:r>
              <a:rPr sz="2800" spc="-10" dirty="0">
                <a:latin typeface="Carlito"/>
                <a:cs typeface="Carlito"/>
              </a:rPr>
              <a:t>antimony </a:t>
            </a:r>
            <a:r>
              <a:rPr sz="2800" spc="-5" dirty="0">
                <a:latin typeface="Carlito"/>
                <a:cs typeface="Carlito"/>
              </a:rPr>
              <a:t>(9 </a:t>
            </a:r>
            <a:r>
              <a:rPr sz="2800" spc="20" dirty="0">
                <a:latin typeface="Carlito"/>
                <a:cs typeface="Carlito"/>
              </a:rPr>
              <a:t>mg/m</a:t>
            </a:r>
            <a:r>
              <a:rPr sz="2800" spc="30" baseline="26143" dirty="0">
                <a:latin typeface="Carlito"/>
                <a:cs typeface="Carlito"/>
              </a:rPr>
              <a:t>3 </a:t>
            </a:r>
            <a:r>
              <a:rPr sz="2800" spc="-5" dirty="0">
                <a:latin typeface="Carlito"/>
                <a:cs typeface="Carlito"/>
              </a:rPr>
              <a:t>of </a:t>
            </a:r>
            <a:r>
              <a:rPr sz="2800" dirty="0">
                <a:latin typeface="Carlito"/>
                <a:cs typeface="Carlito"/>
              </a:rPr>
              <a:t>air) </a:t>
            </a:r>
            <a:r>
              <a:rPr sz="2800" spc="-25" dirty="0">
                <a:latin typeface="Carlito"/>
                <a:cs typeface="Carlito"/>
              </a:rPr>
              <a:t>for  </a:t>
            </a:r>
            <a:r>
              <a:rPr sz="2800" dirty="0">
                <a:latin typeface="Carlito"/>
                <a:cs typeface="Carlito"/>
              </a:rPr>
              <a:t>a </a:t>
            </a:r>
            <a:r>
              <a:rPr sz="2800" spc="-5" dirty="0">
                <a:latin typeface="Carlito"/>
                <a:cs typeface="Carlito"/>
              </a:rPr>
              <a:t>longer period of </a:t>
            </a:r>
            <a:r>
              <a:rPr sz="2800" dirty="0">
                <a:latin typeface="Carlito"/>
                <a:cs typeface="Carlito"/>
              </a:rPr>
              <a:t>time </a:t>
            </a:r>
            <a:r>
              <a:rPr sz="2800" spc="-10" dirty="0">
                <a:latin typeface="Carlito"/>
                <a:cs typeface="Carlito"/>
              </a:rPr>
              <a:t>can </a:t>
            </a:r>
            <a:r>
              <a:rPr sz="2800" spc="-5" dirty="0">
                <a:latin typeface="Carlito"/>
                <a:cs typeface="Carlito"/>
              </a:rPr>
              <a:t>cause irritation of </a:t>
            </a:r>
            <a:r>
              <a:rPr sz="2800" dirty="0">
                <a:latin typeface="Carlito"/>
                <a:cs typeface="Carlito"/>
              </a:rPr>
              <a:t>the </a:t>
            </a:r>
            <a:r>
              <a:rPr sz="2800" spc="-10" dirty="0">
                <a:latin typeface="Carlito"/>
                <a:cs typeface="Carlito"/>
              </a:rPr>
              <a:t>eyes, </a:t>
            </a:r>
            <a:r>
              <a:rPr sz="2800" spc="-5" dirty="0">
                <a:latin typeface="Carlito"/>
                <a:cs typeface="Carlito"/>
              </a:rPr>
              <a:t>skin </a:t>
            </a:r>
            <a:r>
              <a:rPr sz="2800" dirty="0">
                <a:latin typeface="Carlito"/>
                <a:cs typeface="Carlito"/>
              </a:rPr>
              <a:t>and</a:t>
            </a:r>
            <a:r>
              <a:rPr sz="2800" spc="-70" dirty="0">
                <a:latin typeface="Carlito"/>
                <a:cs typeface="Carlito"/>
              </a:rPr>
              <a:t> </a:t>
            </a:r>
            <a:r>
              <a:rPr sz="2800" dirty="0">
                <a:latin typeface="Carlito"/>
                <a:cs typeface="Carlito"/>
              </a:rPr>
              <a:t>lungs.</a:t>
            </a:r>
            <a:endParaRPr sz="2800">
              <a:latin typeface="Carlito"/>
              <a:cs typeface="Carlito"/>
            </a:endParaRPr>
          </a:p>
          <a:p>
            <a:pPr marL="279400">
              <a:lnSpc>
                <a:spcPts val="2610"/>
              </a:lnSpc>
            </a:pPr>
            <a:r>
              <a:rPr sz="2800" dirty="0">
                <a:latin typeface="Carlito"/>
                <a:cs typeface="Carlito"/>
              </a:rPr>
              <a:t>As the </a:t>
            </a:r>
            <a:r>
              <a:rPr sz="2800" spc="-15" dirty="0">
                <a:latin typeface="Carlito"/>
                <a:cs typeface="Carlito"/>
              </a:rPr>
              <a:t>exposure </a:t>
            </a:r>
            <a:r>
              <a:rPr sz="2800" spc="-5" dirty="0">
                <a:latin typeface="Carlito"/>
                <a:cs typeface="Carlito"/>
              </a:rPr>
              <a:t>continues </a:t>
            </a:r>
            <a:r>
              <a:rPr sz="2800" spc="-10" dirty="0">
                <a:latin typeface="Carlito"/>
                <a:cs typeface="Carlito"/>
              </a:rPr>
              <a:t>more </a:t>
            </a:r>
            <a:r>
              <a:rPr sz="2800" spc="-5" dirty="0">
                <a:latin typeface="Carlito"/>
                <a:cs typeface="Carlito"/>
              </a:rPr>
              <a:t>serious health </a:t>
            </a:r>
            <a:r>
              <a:rPr sz="2800" spc="-20" dirty="0">
                <a:latin typeface="Carlito"/>
                <a:cs typeface="Carlito"/>
              </a:rPr>
              <a:t>effects may </a:t>
            </a:r>
            <a:r>
              <a:rPr sz="2800" spc="-40" dirty="0">
                <a:latin typeface="Carlito"/>
                <a:cs typeface="Carlito"/>
              </a:rPr>
              <a:t>occur, </a:t>
            </a:r>
            <a:r>
              <a:rPr sz="2800" spc="-5" dirty="0">
                <a:latin typeface="Carlito"/>
                <a:cs typeface="Carlito"/>
              </a:rPr>
              <a:t>such</a:t>
            </a:r>
            <a:r>
              <a:rPr sz="2800" spc="-15" dirty="0">
                <a:latin typeface="Carlito"/>
                <a:cs typeface="Carlito"/>
              </a:rPr>
              <a:t> </a:t>
            </a:r>
            <a:r>
              <a:rPr sz="2800" dirty="0">
                <a:latin typeface="Carlito"/>
                <a:cs typeface="Carlito"/>
              </a:rPr>
              <a:t>as</a:t>
            </a:r>
            <a:endParaRPr sz="2800">
              <a:latin typeface="Carlito"/>
              <a:cs typeface="Carlito"/>
            </a:endParaRPr>
          </a:p>
          <a:p>
            <a:pPr marL="279400" marR="671830">
              <a:lnSpc>
                <a:spcPts val="2810"/>
              </a:lnSpc>
              <a:spcBef>
                <a:spcPts val="200"/>
              </a:spcBef>
            </a:pPr>
            <a:r>
              <a:rPr sz="2800" dirty="0">
                <a:latin typeface="Carlito"/>
                <a:cs typeface="Carlito"/>
              </a:rPr>
              <a:t>lung </a:t>
            </a:r>
            <a:r>
              <a:rPr sz="2800" spc="-5" dirty="0">
                <a:latin typeface="Carlito"/>
                <a:cs typeface="Carlito"/>
              </a:rPr>
              <a:t>diseases, heart </a:t>
            </a:r>
            <a:r>
              <a:rPr sz="2800" spc="-10" dirty="0">
                <a:latin typeface="Carlito"/>
                <a:cs typeface="Carlito"/>
              </a:rPr>
              <a:t>problems, </a:t>
            </a:r>
            <a:r>
              <a:rPr sz="2800" spc="-5" dirty="0">
                <a:latin typeface="Carlito"/>
                <a:cs typeface="Carlito"/>
              </a:rPr>
              <a:t>diarrhea, </a:t>
            </a:r>
            <a:r>
              <a:rPr sz="2800" spc="-15" dirty="0">
                <a:latin typeface="Carlito"/>
                <a:cs typeface="Carlito"/>
              </a:rPr>
              <a:t>severe </a:t>
            </a:r>
            <a:r>
              <a:rPr sz="2800" spc="-5" dirty="0">
                <a:latin typeface="Carlito"/>
                <a:cs typeface="Carlito"/>
              </a:rPr>
              <a:t>vomiting </a:t>
            </a:r>
            <a:r>
              <a:rPr sz="2800" dirty="0">
                <a:latin typeface="Carlito"/>
                <a:cs typeface="Carlito"/>
              </a:rPr>
              <a:t>and </a:t>
            </a:r>
            <a:r>
              <a:rPr sz="2800" spc="-10" dirty="0">
                <a:latin typeface="Carlito"/>
                <a:cs typeface="Carlito"/>
              </a:rPr>
              <a:t>stomach  ulcers.</a:t>
            </a:r>
            <a:endParaRPr sz="2800">
              <a:latin typeface="Carlito"/>
              <a:cs typeface="Carli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2979997" y="228600"/>
            <a:ext cx="6121399" cy="689932"/>
          </a:xfrm>
          <a:prstGeom prst="rect">
            <a:avLst/>
          </a:prstGeom>
        </p:spPr>
        <p:txBody>
          <a:bodyPr vert="horz" wrap="square" lIns="0" tIns="12700" rIns="0" bIns="0" rtlCol="0" anchor="ctr">
            <a:spAutoFit/>
          </a:bodyPr>
          <a:lstStyle/>
          <a:p>
            <a:pPr marL="12700">
              <a:lnSpc>
                <a:spcPct val="100000"/>
              </a:lnSpc>
              <a:spcBef>
                <a:spcPts val="100"/>
              </a:spcBef>
            </a:pPr>
            <a:r>
              <a:rPr sz="4400" dirty="0">
                <a:solidFill>
                  <a:srgbClr val="00B0F0"/>
                </a:solidFill>
              </a:rPr>
              <a:t>Heavy</a:t>
            </a:r>
            <a:r>
              <a:rPr sz="4400" spc="-30" dirty="0">
                <a:solidFill>
                  <a:srgbClr val="00B0F0"/>
                </a:solidFill>
              </a:rPr>
              <a:t> </a:t>
            </a:r>
            <a:r>
              <a:rPr sz="4400" spc="-5" dirty="0">
                <a:solidFill>
                  <a:srgbClr val="00B0F0"/>
                </a:solidFill>
              </a:rPr>
              <a:t>metal</a:t>
            </a:r>
            <a:r>
              <a:rPr sz="4400" spc="-25" dirty="0">
                <a:solidFill>
                  <a:srgbClr val="00B0F0"/>
                </a:solidFill>
              </a:rPr>
              <a:t> </a:t>
            </a:r>
            <a:r>
              <a:rPr sz="4400" dirty="0">
                <a:solidFill>
                  <a:srgbClr val="00B0F0"/>
                </a:solidFill>
              </a:rPr>
              <a:t>pollution</a:t>
            </a:r>
            <a:endParaRPr sz="4400">
              <a:solidFill>
                <a:srgbClr val="00B0F0"/>
              </a:solidFill>
            </a:endParaRPr>
          </a:p>
        </p:txBody>
      </p:sp>
      <p:sp>
        <p:nvSpPr>
          <p:cNvPr id="7" name="object 7"/>
          <p:cNvSpPr txBox="1"/>
          <p:nvPr/>
        </p:nvSpPr>
        <p:spPr>
          <a:xfrm>
            <a:off x="838200" y="1676400"/>
            <a:ext cx="10210800" cy="3136756"/>
          </a:xfrm>
          <a:prstGeom prst="rect">
            <a:avLst/>
          </a:prstGeom>
        </p:spPr>
        <p:txBody>
          <a:bodyPr vert="horz" wrap="square" lIns="0" tIns="12700" rIns="0" bIns="0" rtlCol="0">
            <a:spAutoFit/>
          </a:bodyPr>
          <a:lstStyle/>
          <a:p>
            <a:pPr marL="12700" marR="45720">
              <a:spcBef>
                <a:spcPts val="100"/>
              </a:spcBef>
            </a:pPr>
            <a:r>
              <a:rPr sz="3200" dirty="0">
                <a:solidFill>
                  <a:srgbClr val="FFFFFF"/>
                </a:solidFill>
                <a:latin typeface="Arial MT"/>
                <a:cs typeface="Arial MT"/>
              </a:rPr>
              <a:t>But </a:t>
            </a:r>
            <a:r>
              <a:rPr sz="3200" spc="-5" dirty="0">
                <a:solidFill>
                  <a:srgbClr val="FFFFFF"/>
                </a:solidFill>
                <a:latin typeface="Arial MT"/>
                <a:cs typeface="Arial MT"/>
              </a:rPr>
              <a:t>in </a:t>
            </a:r>
            <a:r>
              <a:rPr sz="3200" dirty="0">
                <a:solidFill>
                  <a:srgbClr val="FFFFFF"/>
                </a:solidFill>
                <a:latin typeface="Arial MT"/>
                <a:cs typeface="Arial MT"/>
              </a:rPr>
              <a:t>high concentrations these can be </a:t>
            </a:r>
            <a:r>
              <a:rPr sz="3200" spc="-875" dirty="0">
                <a:solidFill>
                  <a:srgbClr val="FFFFFF"/>
                </a:solidFill>
                <a:latin typeface="Arial MT"/>
                <a:cs typeface="Arial MT"/>
              </a:rPr>
              <a:t> </a:t>
            </a:r>
            <a:r>
              <a:rPr sz="3200" dirty="0">
                <a:solidFill>
                  <a:srgbClr val="FFFFFF"/>
                </a:solidFill>
                <a:latin typeface="Arial MT"/>
                <a:cs typeface="Arial MT"/>
              </a:rPr>
              <a:t>toxic.</a:t>
            </a:r>
            <a:endParaRPr sz="3200">
              <a:latin typeface="Arial MT"/>
              <a:cs typeface="Arial MT"/>
            </a:endParaRPr>
          </a:p>
          <a:p>
            <a:pPr marL="1497965" marR="624840" indent="-1485900">
              <a:lnSpc>
                <a:spcPts val="4060"/>
              </a:lnSpc>
              <a:spcBef>
                <a:spcPts val="240"/>
              </a:spcBef>
            </a:pPr>
            <a:r>
              <a:rPr sz="2800" dirty="0">
                <a:solidFill>
                  <a:srgbClr val="FFCC66"/>
                </a:solidFill>
                <a:latin typeface="Arial MT"/>
                <a:cs typeface="Arial MT"/>
              </a:rPr>
              <a:t>e.g. one asprin </a:t>
            </a:r>
            <a:r>
              <a:rPr sz="2800" spc="-5" dirty="0">
                <a:solidFill>
                  <a:srgbClr val="FFCC66"/>
                </a:solidFill>
                <a:latin typeface="Arial MT"/>
                <a:cs typeface="Arial MT"/>
              </a:rPr>
              <a:t>tablet</a:t>
            </a:r>
            <a:r>
              <a:rPr sz="2800" spc="10" dirty="0">
                <a:solidFill>
                  <a:srgbClr val="FFCC66"/>
                </a:solidFill>
                <a:latin typeface="Arial MT"/>
                <a:cs typeface="Arial MT"/>
              </a:rPr>
              <a:t> </a:t>
            </a:r>
            <a:r>
              <a:rPr sz="2800" spc="-5" dirty="0">
                <a:solidFill>
                  <a:srgbClr val="FFCC66"/>
                </a:solidFill>
                <a:latin typeface="Arial MT"/>
                <a:cs typeface="Arial MT"/>
              </a:rPr>
              <a:t>is </a:t>
            </a:r>
            <a:r>
              <a:rPr sz="2800" dirty="0">
                <a:solidFill>
                  <a:srgbClr val="FFCC66"/>
                </a:solidFill>
                <a:latin typeface="Arial MT"/>
                <a:cs typeface="Arial MT"/>
              </a:rPr>
              <a:t>a useful </a:t>
            </a:r>
            <a:r>
              <a:rPr sz="2800" spc="-5" dirty="0">
                <a:solidFill>
                  <a:srgbClr val="FFCC66"/>
                </a:solidFill>
                <a:latin typeface="Arial MT"/>
                <a:cs typeface="Arial MT"/>
              </a:rPr>
              <a:t>medicine </a:t>
            </a:r>
            <a:r>
              <a:rPr sz="2800" spc="-765" dirty="0">
                <a:solidFill>
                  <a:srgbClr val="FFCC66"/>
                </a:solidFill>
                <a:latin typeface="Arial MT"/>
                <a:cs typeface="Arial MT"/>
              </a:rPr>
              <a:t> </a:t>
            </a:r>
            <a:r>
              <a:rPr sz="2800" dirty="0">
                <a:solidFill>
                  <a:srgbClr val="FFCC66"/>
                </a:solidFill>
                <a:latin typeface="Arial MT"/>
                <a:cs typeface="Arial MT"/>
              </a:rPr>
              <a:t>but 100 </a:t>
            </a:r>
            <a:r>
              <a:rPr sz="2800" spc="-5" dirty="0">
                <a:solidFill>
                  <a:srgbClr val="FFCC66"/>
                </a:solidFill>
                <a:latin typeface="Arial MT"/>
                <a:cs typeface="Arial MT"/>
              </a:rPr>
              <a:t>tablets</a:t>
            </a:r>
            <a:r>
              <a:rPr sz="2800" dirty="0">
                <a:solidFill>
                  <a:srgbClr val="FFCC66"/>
                </a:solidFill>
                <a:latin typeface="Arial MT"/>
                <a:cs typeface="Arial MT"/>
              </a:rPr>
              <a:t> are </a:t>
            </a:r>
            <a:r>
              <a:rPr sz="2800" spc="-5" dirty="0">
                <a:solidFill>
                  <a:srgbClr val="FFCC66"/>
                </a:solidFill>
                <a:latin typeface="Arial MT"/>
                <a:cs typeface="Arial MT"/>
              </a:rPr>
              <a:t>lethal</a:t>
            </a:r>
            <a:endParaRPr sz="2800">
              <a:latin typeface="Arial MT"/>
              <a:cs typeface="Arial MT"/>
            </a:endParaRPr>
          </a:p>
          <a:p>
            <a:pPr marL="12700" marR="5080">
              <a:lnSpc>
                <a:spcPct val="99900"/>
              </a:lnSpc>
              <a:spcBef>
                <a:spcPts val="550"/>
              </a:spcBef>
            </a:pPr>
            <a:r>
              <a:rPr sz="3200" dirty="0">
                <a:solidFill>
                  <a:srgbClr val="FFFFFF"/>
                </a:solidFill>
                <a:latin typeface="Arial MT"/>
                <a:cs typeface="Arial MT"/>
              </a:rPr>
              <a:t>Some heavy </a:t>
            </a:r>
            <a:r>
              <a:rPr sz="3200" spc="-5" dirty="0">
                <a:solidFill>
                  <a:srgbClr val="FFFFFF"/>
                </a:solidFill>
                <a:latin typeface="Arial MT"/>
                <a:cs typeface="Arial MT"/>
              </a:rPr>
              <a:t>metals </a:t>
            </a:r>
            <a:r>
              <a:rPr sz="3200" dirty="0">
                <a:solidFill>
                  <a:srgbClr val="FFFFFF"/>
                </a:solidFill>
                <a:latin typeface="Arial MT"/>
                <a:cs typeface="Arial MT"/>
              </a:rPr>
              <a:t>have no essential </a:t>
            </a:r>
            <a:r>
              <a:rPr sz="3200" spc="5" dirty="0">
                <a:solidFill>
                  <a:srgbClr val="FFFFFF"/>
                </a:solidFill>
                <a:latin typeface="Arial MT"/>
                <a:cs typeface="Arial MT"/>
              </a:rPr>
              <a:t> </a:t>
            </a:r>
            <a:r>
              <a:rPr sz="3200" spc="-5" dirty="0">
                <a:solidFill>
                  <a:srgbClr val="FFFFFF"/>
                </a:solidFill>
                <a:latin typeface="Arial MT"/>
                <a:cs typeface="Arial MT"/>
              </a:rPr>
              <a:t>function in </a:t>
            </a:r>
            <a:r>
              <a:rPr sz="3200" dirty="0">
                <a:solidFill>
                  <a:srgbClr val="FFFFFF"/>
                </a:solidFill>
                <a:latin typeface="Arial MT"/>
                <a:cs typeface="Arial MT"/>
              </a:rPr>
              <a:t>the body (e.g. mercury, </a:t>
            </a:r>
            <a:r>
              <a:rPr sz="3200" spc="-5" dirty="0">
                <a:solidFill>
                  <a:srgbClr val="FFFFFF"/>
                </a:solidFill>
                <a:latin typeface="Arial MT"/>
                <a:cs typeface="Arial MT"/>
              </a:rPr>
              <a:t>lead) </a:t>
            </a:r>
            <a:r>
              <a:rPr sz="3200" spc="-875" dirty="0">
                <a:solidFill>
                  <a:srgbClr val="FFFFFF"/>
                </a:solidFill>
                <a:latin typeface="Arial MT"/>
                <a:cs typeface="Arial MT"/>
              </a:rPr>
              <a:t> </a:t>
            </a:r>
            <a:r>
              <a:rPr sz="3200" dirty="0">
                <a:solidFill>
                  <a:srgbClr val="FFFFFF"/>
                </a:solidFill>
                <a:latin typeface="Arial MT"/>
                <a:cs typeface="Arial MT"/>
              </a:rPr>
              <a:t>and</a:t>
            </a:r>
            <a:r>
              <a:rPr sz="3200" spc="5" dirty="0">
                <a:solidFill>
                  <a:srgbClr val="FFFFFF"/>
                </a:solidFill>
                <a:latin typeface="Arial MT"/>
                <a:cs typeface="Arial MT"/>
              </a:rPr>
              <a:t> </a:t>
            </a:r>
            <a:r>
              <a:rPr sz="3200" dirty="0">
                <a:solidFill>
                  <a:srgbClr val="FFFFFF"/>
                </a:solidFill>
                <a:latin typeface="Arial MT"/>
                <a:cs typeface="Arial MT"/>
              </a:rPr>
              <a:t>any</a:t>
            </a:r>
            <a:r>
              <a:rPr sz="3200" spc="-5" dirty="0">
                <a:solidFill>
                  <a:srgbClr val="FFFFFF"/>
                </a:solidFill>
                <a:latin typeface="Arial MT"/>
                <a:cs typeface="Arial MT"/>
              </a:rPr>
              <a:t> </a:t>
            </a:r>
            <a:r>
              <a:rPr sz="3200" dirty="0">
                <a:solidFill>
                  <a:srgbClr val="FFFFFF"/>
                </a:solidFill>
                <a:latin typeface="Arial MT"/>
                <a:cs typeface="Arial MT"/>
              </a:rPr>
              <a:t>concentrations</a:t>
            </a:r>
            <a:r>
              <a:rPr sz="3200" spc="-5" dirty="0">
                <a:solidFill>
                  <a:srgbClr val="FFFFFF"/>
                </a:solidFill>
                <a:latin typeface="Arial MT"/>
                <a:cs typeface="Arial MT"/>
              </a:rPr>
              <a:t> </a:t>
            </a:r>
            <a:r>
              <a:rPr sz="3200" dirty="0">
                <a:solidFill>
                  <a:srgbClr val="FFFFFF"/>
                </a:solidFill>
                <a:latin typeface="Arial MT"/>
                <a:cs typeface="Arial MT"/>
              </a:rPr>
              <a:t>can</a:t>
            </a:r>
            <a:r>
              <a:rPr sz="3200" spc="-5" dirty="0">
                <a:solidFill>
                  <a:srgbClr val="FFFFFF"/>
                </a:solidFill>
                <a:latin typeface="Arial MT"/>
                <a:cs typeface="Arial MT"/>
              </a:rPr>
              <a:t> </a:t>
            </a:r>
            <a:r>
              <a:rPr sz="3200" dirty="0">
                <a:solidFill>
                  <a:srgbClr val="FFFFFF"/>
                </a:solidFill>
                <a:latin typeface="Arial MT"/>
                <a:cs typeface="Arial MT"/>
              </a:rPr>
              <a:t>be</a:t>
            </a:r>
            <a:r>
              <a:rPr sz="3200" spc="5" dirty="0">
                <a:solidFill>
                  <a:srgbClr val="FFFFFF"/>
                </a:solidFill>
                <a:latin typeface="Arial MT"/>
                <a:cs typeface="Arial MT"/>
              </a:rPr>
              <a:t> </a:t>
            </a:r>
            <a:r>
              <a:rPr sz="3200" spc="-5" dirty="0">
                <a:solidFill>
                  <a:srgbClr val="FFFFFF"/>
                </a:solidFill>
                <a:latin typeface="Arial MT"/>
                <a:cs typeface="Arial MT"/>
              </a:rPr>
              <a:t>harmful</a:t>
            </a:r>
            <a:endParaRPr sz="3200">
              <a:latin typeface="Arial MT"/>
              <a:cs typeface="Arial M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733800" y="1143000"/>
            <a:ext cx="3788292" cy="1245109"/>
          </a:xfrm>
          <a:prstGeom prst="rect">
            <a:avLst/>
          </a:prstGeom>
          <a:blipFill>
            <a:blip r:embed="rId2" cstate="print"/>
            <a:stretch>
              <a:fillRect/>
            </a:stretch>
          </a:blipFill>
        </p:spPr>
        <p:txBody>
          <a:bodyPr wrap="square" lIns="0" tIns="0" rIns="0" bIns="0" rtlCol="0"/>
          <a:lstStyle/>
          <a:p>
            <a:endParaRPr>
              <a:solidFill>
                <a:srgbClr val="00B0F0"/>
              </a:solidFill>
            </a:endParaRPr>
          </a:p>
        </p:txBody>
      </p:sp>
      <p:sp>
        <p:nvSpPr>
          <p:cNvPr id="3" name="object 3"/>
          <p:cNvSpPr txBox="1"/>
          <p:nvPr/>
        </p:nvSpPr>
        <p:spPr>
          <a:xfrm>
            <a:off x="572769" y="2971800"/>
            <a:ext cx="11046461" cy="2396214"/>
          </a:xfrm>
          <a:prstGeom prst="rect">
            <a:avLst/>
          </a:prstGeom>
        </p:spPr>
        <p:txBody>
          <a:bodyPr vert="horz" wrap="square" lIns="0" tIns="97790" rIns="0" bIns="0" rtlCol="0">
            <a:spAutoFit/>
          </a:bodyPr>
          <a:lstStyle/>
          <a:p>
            <a:pPr marL="241300" indent="-229235">
              <a:lnSpc>
                <a:spcPct val="100000"/>
              </a:lnSpc>
              <a:spcBef>
                <a:spcPts val="770"/>
              </a:spcBef>
              <a:buFont typeface="Wingdings"/>
              <a:buChar char=""/>
              <a:tabLst>
                <a:tab pos="241935" algn="l"/>
              </a:tabLst>
            </a:pPr>
            <a:r>
              <a:rPr sz="2800" spc="-5" dirty="0">
                <a:latin typeface="Times New Roman"/>
                <a:cs typeface="Times New Roman"/>
              </a:rPr>
              <a:t>Highly </a:t>
            </a:r>
            <a:r>
              <a:rPr sz="2800" dirty="0">
                <a:latin typeface="Times New Roman"/>
                <a:cs typeface="Times New Roman"/>
              </a:rPr>
              <a:t>toxic </a:t>
            </a:r>
            <a:r>
              <a:rPr sz="2800" spc="-5" dirty="0">
                <a:latin typeface="Times New Roman"/>
                <a:cs typeface="Times New Roman"/>
              </a:rPr>
              <a:t>to the</a:t>
            </a:r>
            <a:r>
              <a:rPr sz="2800" spc="-35" dirty="0">
                <a:latin typeface="Times New Roman"/>
                <a:cs typeface="Times New Roman"/>
              </a:rPr>
              <a:t> </a:t>
            </a:r>
            <a:r>
              <a:rPr sz="2800" spc="-5" dirty="0">
                <a:latin typeface="Times New Roman"/>
                <a:cs typeface="Times New Roman"/>
              </a:rPr>
              <a:t>humans</a:t>
            </a:r>
            <a:endParaRPr sz="2800">
              <a:latin typeface="Times New Roman"/>
              <a:cs typeface="Times New Roman"/>
            </a:endParaRPr>
          </a:p>
          <a:p>
            <a:pPr marL="241300" indent="-229235">
              <a:lnSpc>
                <a:spcPct val="100000"/>
              </a:lnSpc>
              <a:spcBef>
                <a:spcPts val="670"/>
              </a:spcBef>
              <a:buFont typeface="Wingdings"/>
              <a:buChar char=""/>
              <a:tabLst>
                <a:tab pos="241935" algn="l"/>
              </a:tabLst>
            </a:pPr>
            <a:r>
              <a:rPr sz="2800" spc="-5" dirty="0">
                <a:latin typeface="Times New Roman"/>
                <a:cs typeface="Times New Roman"/>
              </a:rPr>
              <a:t>Arsenic </a:t>
            </a:r>
            <a:r>
              <a:rPr sz="2800" spc="-10" dirty="0">
                <a:latin typeface="Times New Roman"/>
                <a:cs typeface="Times New Roman"/>
              </a:rPr>
              <a:t>can </a:t>
            </a:r>
            <a:r>
              <a:rPr sz="2800" dirty="0">
                <a:latin typeface="Times New Roman"/>
                <a:cs typeface="Times New Roman"/>
              </a:rPr>
              <a:t>exist </a:t>
            </a:r>
            <a:r>
              <a:rPr sz="2800" spc="-5" dirty="0">
                <a:latin typeface="Times New Roman"/>
                <a:cs typeface="Times New Roman"/>
              </a:rPr>
              <a:t>in </a:t>
            </a:r>
            <a:r>
              <a:rPr sz="2800" dirty="0">
                <a:latin typeface="Times New Roman"/>
                <a:cs typeface="Times New Roman"/>
              </a:rPr>
              <a:t>four </a:t>
            </a:r>
            <a:r>
              <a:rPr sz="2800" spc="-5" dirty="0">
                <a:latin typeface="Times New Roman"/>
                <a:cs typeface="Times New Roman"/>
              </a:rPr>
              <a:t>valence states: –3, 0, +3 and</a:t>
            </a:r>
            <a:r>
              <a:rPr sz="2800" spc="-10" dirty="0">
                <a:latin typeface="Times New Roman"/>
                <a:cs typeface="Times New Roman"/>
              </a:rPr>
              <a:t> </a:t>
            </a:r>
            <a:r>
              <a:rPr sz="2800" spc="-5" dirty="0">
                <a:latin typeface="Times New Roman"/>
                <a:cs typeface="Times New Roman"/>
              </a:rPr>
              <a:t>+5</a:t>
            </a:r>
            <a:endParaRPr sz="2800">
              <a:latin typeface="Times New Roman"/>
              <a:cs typeface="Times New Roman"/>
            </a:endParaRPr>
          </a:p>
          <a:p>
            <a:pPr marL="241300" marR="5080" indent="-229235">
              <a:lnSpc>
                <a:spcPts val="3020"/>
              </a:lnSpc>
              <a:spcBef>
                <a:spcPts val="1045"/>
              </a:spcBef>
              <a:buFont typeface="Wingdings"/>
              <a:buChar char=""/>
              <a:tabLst>
                <a:tab pos="241935" algn="l"/>
              </a:tabLst>
            </a:pPr>
            <a:r>
              <a:rPr sz="2800" spc="-5" dirty="0">
                <a:latin typeface="Times New Roman"/>
                <a:cs typeface="Times New Roman"/>
              </a:rPr>
              <a:t>Permissible exposure limit (PEL) </a:t>
            </a:r>
            <a:r>
              <a:rPr sz="2800" dirty="0">
                <a:latin typeface="Times New Roman"/>
                <a:cs typeface="Times New Roman"/>
              </a:rPr>
              <a:t>for </a:t>
            </a:r>
            <a:r>
              <a:rPr sz="2800" spc="-5" dirty="0">
                <a:latin typeface="Times New Roman"/>
                <a:cs typeface="Times New Roman"/>
              </a:rPr>
              <a:t>arsenic is set at 10 micrograms  of </a:t>
            </a:r>
            <a:r>
              <a:rPr sz="2800" spc="-10" dirty="0">
                <a:latin typeface="Times New Roman"/>
                <a:cs typeface="Times New Roman"/>
              </a:rPr>
              <a:t>inorganic </a:t>
            </a:r>
            <a:r>
              <a:rPr sz="2800" spc="-5" dirty="0">
                <a:latin typeface="Times New Roman"/>
                <a:cs typeface="Times New Roman"/>
              </a:rPr>
              <a:t>arsenic per cubic meter </a:t>
            </a:r>
            <a:r>
              <a:rPr sz="2800" dirty="0">
                <a:latin typeface="Times New Roman"/>
                <a:cs typeface="Times New Roman"/>
              </a:rPr>
              <a:t>of </a:t>
            </a:r>
            <a:r>
              <a:rPr sz="2800" spc="-5" dirty="0">
                <a:latin typeface="Times New Roman"/>
                <a:cs typeface="Times New Roman"/>
              </a:rPr>
              <a:t>air (10 µg/m3), averaged over  any 8-hour</a:t>
            </a:r>
            <a:r>
              <a:rPr sz="2800" spc="-15" dirty="0">
                <a:latin typeface="Times New Roman"/>
                <a:cs typeface="Times New Roman"/>
              </a:rPr>
              <a:t> </a:t>
            </a:r>
            <a:r>
              <a:rPr sz="2800" dirty="0">
                <a:latin typeface="Times New Roman"/>
                <a:cs typeface="Times New Roman"/>
              </a:rPr>
              <a:t>period</a:t>
            </a:r>
            <a:endParaRPr sz="2800">
              <a:latin typeface="Times New Roman"/>
              <a:cs typeface="Times New Roman"/>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697224" y="762000"/>
            <a:ext cx="4797552" cy="645109"/>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685800" y="1676400"/>
            <a:ext cx="11201400" cy="3869906"/>
          </a:xfrm>
          <a:prstGeom prst="rect">
            <a:avLst/>
          </a:prstGeom>
        </p:spPr>
        <p:txBody>
          <a:bodyPr vert="horz" wrap="square" lIns="0" tIns="53975" rIns="0" bIns="0" rtlCol="0">
            <a:spAutoFit/>
          </a:bodyPr>
          <a:lstStyle/>
          <a:p>
            <a:pPr marL="241300" marR="324485" indent="-228600">
              <a:lnSpc>
                <a:spcPts val="2590"/>
              </a:lnSpc>
              <a:spcBef>
                <a:spcPts val="425"/>
              </a:spcBef>
              <a:buFont typeface="Wingdings"/>
              <a:buChar char=""/>
              <a:tabLst>
                <a:tab pos="241300" algn="l"/>
              </a:tabLst>
            </a:pPr>
            <a:r>
              <a:rPr sz="2400" spc="-5" dirty="0">
                <a:latin typeface="Times New Roman"/>
                <a:cs typeface="Times New Roman"/>
              </a:rPr>
              <a:t>Release </a:t>
            </a:r>
            <a:r>
              <a:rPr sz="2400" dirty="0">
                <a:latin typeface="Times New Roman"/>
                <a:cs typeface="Times New Roman"/>
              </a:rPr>
              <a:t>of arsenic in the </a:t>
            </a:r>
            <a:r>
              <a:rPr sz="2400" spc="-5" dirty="0">
                <a:latin typeface="Times New Roman"/>
                <a:cs typeface="Times New Roman"/>
              </a:rPr>
              <a:t>environment is </a:t>
            </a:r>
            <a:r>
              <a:rPr sz="2400" dirty="0">
                <a:latin typeface="Times New Roman"/>
                <a:cs typeface="Times New Roman"/>
              </a:rPr>
              <a:t>a result of both</a:t>
            </a:r>
            <a:r>
              <a:rPr sz="2400" spc="-75" dirty="0">
                <a:latin typeface="Times New Roman"/>
                <a:cs typeface="Times New Roman"/>
              </a:rPr>
              <a:t> </a:t>
            </a:r>
            <a:r>
              <a:rPr sz="2400" spc="-10" dirty="0">
                <a:latin typeface="Times New Roman"/>
                <a:cs typeface="Times New Roman"/>
              </a:rPr>
              <a:t>manmade  </a:t>
            </a:r>
            <a:r>
              <a:rPr sz="2400" dirty="0">
                <a:latin typeface="Times New Roman"/>
                <a:cs typeface="Times New Roman"/>
              </a:rPr>
              <a:t>and natural</a:t>
            </a:r>
            <a:r>
              <a:rPr sz="2400" spc="-40" dirty="0">
                <a:latin typeface="Times New Roman"/>
                <a:cs typeface="Times New Roman"/>
              </a:rPr>
              <a:t> </a:t>
            </a:r>
            <a:r>
              <a:rPr sz="2400" spc="-20" dirty="0">
                <a:latin typeface="Times New Roman"/>
                <a:cs typeface="Times New Roman"/>
              </a:rPr>
              <a:t>activity.</a:t>
            </a:r>
            <a:endParaRPr sz="2400">
              <a:latin typeface="Times New Roman"/>
              <a:cs typeface="Times New Roman"/>
            </a:endParaRPr>
          </a:p>
          <a:p>
            <a:pPr marL="241300" indent="-228600">
              <a:lnSpc>
                <a:spcPct val="100000"/>
              </a:lnSpc>
              <a:spcBef>
                <a:spcPts val="675"/>
              </a:spcBef>
              <a:buFont typeface="Wingdings"/>
              <a:buChar char=""/>
              <a:tabLst>
                <a:tab pos="241300" algn="l"/>
              </a:tabLst>
            </a:pPr>
            <a:r>
              <a:rPr sz="2400" dirty="0">
                <a:latin typeface="Times New Roman"/>
                <a:cs typeface="Times New Roman"/>
              </a:rPr>
              <a:t>Arsenic enters the </a:t>
            </a:r>
            <a:r>
              <a:rPr sz="2400" spc="-5" dirty="0">
                <a:latin typeface="Times New Roman"/>
                <a:cs typeface="Times New Roman"/>
              </a:rPr>
              <a:t>environment </a:t>
            </a:r>
            <a:r>
              <a:rPr sz="2400" dirty="0">
                <a:latin typeface="Times New Roman"/>
                <a:cs typeface="Times New Roman"/>
              </a:rPr>
              <a:t>naturally</a:t>
            </a:r>
            <a:r>
              <a:rPr sz="2400" spc="-95" dirty="0">
                <a:latin typeface="Times New Roman"/>
                <a:cs typeface="Times New Roman"/>
              </a:rPr>
              <a:t> </a:t>
            </a:r>
            <a:r>
              <a:rPr sz="2400" dirty="0">
                <a:latin typeface="Times New Roman"/>
                <a:cs typeface="Times New Roman"/>
              </a:rPr>
              <a:t>through</a:t>
            </a:r>
            <a:endParaRPr sz="2400">
              <a:latin typeface="Times New Roman"/>
              <a:cs typeface="Times New Roman"/>
            </a:endParaRPr>
          </a:p>
          <a:p>
            <a:pPr marL="560705" marR="95250" lvl="1" indent="-457200">
              <a:lnSpc>
                <a:spcPts val="2810"/>
              </a:lnSpc>
              <a:spcBef>
                <a:spcPts val="1040"/>
              </a:spcBef>
              <a:buAutoNum type="arabicPeriod"/>
              <a:tabLst>
                <a:tab pos="560705" algn="l"/>
                <a:tab pos="561340" algn="l"/>
              </a:tabLst>
            </a:pPr>
            <a:r>
              <a:rPr sz="2600" b="1" spc="-10" dirty="0">
                <a:latin typeface="Times New Roman"/>
                <a:cs typeface="Times New Roman"/>
              </a:rPr>
              <a:t>Ground </a:t>
            </a:r>
            <a:r>
              <a:rPr sz="2600" b="1" spc="-5" dirty="0">
                <a:latin typeface="Times New Roman"/>
                <a:cs typeface="Times New Roman"/>
              </a:rPr>
              <a:t>water </a:t>
            </a:r>
            <a:r>
              <a:rPr sz="2600" spc="-5" dirty="0">
                <a:latin typeface="Times New Roman"/>
                <a:cs typeface="Times New Roman"/>
              </a:rPr>
              <a:t>(arsenic contaminated </a:t>
            </a:r>
            <a:r>
              <a:rPr sz="2600" dirty="0">
                <a:latin typeface="Times New Roman"/>
                <a:cs typeface="Times New Roman"/>
              </a:rPr>
              <a:t>ground </a:t>
            </a:r>
            <a:r>
              <a:rPr sz="2600" spc="-5" dirty="0">
                <a:latin typeface="Times New Roman"/>
                <a:cs typeface="Times New Roman"/>
              </a:rPr>
              <a:t>water </a:t>
            </a:r>
            <a:r>
              <a:rPr sz="2600" dirty="0">
                <a:latin typeface="Times New Roman"/>
                <a:cs typeface="Times New Roman"/>
              </a:rPr>
              <a:t>pollutes  the </a:t>
            </a:r>
            <a:r>
              <a:rPr sz="2600" spc="-5" dirty="0">
                <a:latin typeface="Times New Roman"/>
                <a:cs typeface="Times New Roman"/>
              </a:rPr>
              <a:t>water reservoirs i.e rivers </a:t>
            </a:r>
            <a:r>
              <a:rPr sz="2600" dirty="0">
                <a:latin typeface="Times New Roman"/>
                <a:cs typeface="Times New Roman"/>
              </a:rPr>
              <a:t>or </a:t>
            </a:r>
            <a:r>
              <a:rPr sz="2600" spc="-5" dirty="0">
                <a:latin typeface="Times New Roman"/>
                <a:cs typeface="Times New Roman"/>
              </a:rPr>
              <a:t>seas </a:t>
            </a:r>
            <a:r>
              <a:rPr sz="2600" dirty="0">
                <a:latin typeface="Times New Roman"/>
                <a:cs typeface="Times New Roman"/>
              </a:rPr>
              <a:t>and</a:t>
            </a:r>
            <a:r>
              <a:rPr sz="2600" spc="-45" dirty="0">
                <a:latin typeface="Times New Roman"/>
                <a:cs typeface="Times New Roman"/>
              </a:rPr>
              <a:t> </a:t>
            </a:r>
            <a:r>
              <a:rPr sz="2600" spc="-5" dirty="0">
                <a:latin typeface="Times New Roman"/>
                <a:cs typeface="Times New Roman"/>
              </a:rPr>
              <a:t>marine</a:t>
            </a:r>
            <a:endParaRPr sz="2600">
              <a:latin typeface="Times New Roman"/>
              <a:cs typeface="Times New Roman"/>
            </a:endParaRPr>
          </a:p>
          <a:p>
            <a:pPr marL="560705">
              <a:lnSpc>
                <a:spcPts val="2765"/>
              </a:lnSpc>
            </a:pPr>
            <a:r>
              <a:rPr sz="2600" spc="-10" dirty="0">
                <a:latin typeface="Times New Roman"/>
                <a:cs typeface="Times New Roman"/>
              </a:rPr>
              <a:t>organisms…..affecting </a:t>
            </a:r>
            <a:r>
              <a:rPr sz="2600" dirty="0">
                <a:latin typeface="Times New Roman"/>
                <a:cs typeface="Times New Roman"/>
              </a:rPr>
              <a:t>the food</a:t>
            </a:r>
            <a:r>
              <a:rPr sz="2600" spc="-25" dirty="0">
                <a:latin typeface="Times New Roman"/>
                <a:cs typeface="Times New Roman"/>
              </a:rPr>
              <a:t> </a:t>
            </a:r>
            <a:r>
              <a:rPr sz="2600" dirty="0">
                <a:latin typeface="Times New Roman"/>
                <a:cs typeface="Times New Roman"/>
              </a:rPr>
              <a:t>chain)</a:t>
            </a:r>
            <a:endParaRPr sz="2600">
              <a:latin typeface="Times New Roman"/>
              <a:cs typeface="Times New Roman"/>
            </a:endParaRPr>
          </a:p>
          <a:p>
            <a:pPr marL="560705" marR="163830" lvl="1" indent="-457200">
              <a:lnSpc>
                <a:spcPct val="90000"/>
              </a:lnSpc>
              <a:spcBef>
                <a:spcPts val="990"/>
              </a:spcBef>
              <a:buAutoNum type="arabicPeriod" startAt="2"/>
              <a:tabLst>
                <a:tab pos="560705" algn="l"/>
                <a:tab pos="561340" algn="l"/>
              </a:tabLst>
            </a:pPr>
            <a:r>
              <a:rPr sz="2600" b="1" dirty="0">
                <a:latin typeface="Times New Roman"/>
                <a:cs typeface="Times New Roman"/>
              </a:rPr>
              <a:t>Mineral </a:t>
            </a:r>
            <a:r>
              <a:rPr sz="2600" b="1" spc="-15" dirty="0">
                <a:latin typeface="Times New Roman"/>
                <a:cs typeface="Times New Roman"/>
              </a:rPr>
              <a:t>ores </a:t>
            </a:r>
            <a:r>
              <a:rPr sz="2800" dirty="0">
                <a:latin typeface="Times New Roman"/>
                <a:cs typeface="Times New Roman"/>
              </a:rPr>
              <a:t>(through </a:t>
            </a:r>
            <a:r>
              <a:rPr sz="2800" spc="-5" dirty="0">
                <a:latin typeface="Times New Roman"/>
                <a:cs typeface="Times New Roman"/>
              </a:rPr>
              <a:t>weathering of</a:t>
            </a:r>
            <a:r>
              <a:rPr sz="2800" spc="-60" dirty="0">
                <a:latin typeface="Times New Roman"/>
                <a:cs typeface="Times New Roman"/>
              </a:rPr>
              <a:t> </a:t>
            </a:r>
            <a:r>
              <a:rPr sz="2800" dirty="0">
                <a:latin typeface="Times New Roman"/>
                <a:cs typeface="Times New Roman"/>
              </a:rPr>
              <a:t>arsenic-containing  </a:t>
            </a:r>
            <a:r>
              <a:rPr sz="2800" spc="-5" dirty="0">
                <a:latin typeface="Times New Roman"/>
                <a:cs typeface="Times New Roman"/>
              </a:rPr>
              <a:t>minerals and ores…… mostly of sulphide bearing  mineral deposits e.g gold and</a:t>
            </a:r>
            <a:r>
              <a:rPr sz="2800" spc="-10" dirty="0">
                <a:latin typeface="Times New Roman"/>
                <a:cs typeface="Times New Roman"/>
              </a:rPr>
              <a:t> </a:t>
            </a:r>
            <a:r>
              <a:rPr sz="2800" spc="-5" dirty="0">
                <a:latin typeface="Times New Roman"/>
                <a:cs typeface="Times New Roman"/>
              </a:rPr>
              <a:t>copper)</a:t>
            </a:r>
            <a:endParaRPr sz="2800">
              <a:latin typeface="Times New Roman"/>
              <a:cs typeface="Times New Roman"/>
            </a:endParaRPr>
          </a:p>
          <a:p>
            <a:pPr marL="560705" marR="5080" lvl="1" indent="-457200">
              <a:lnSpc>
                <a:spcPts val="3020"/>
              </a:lnSpc>
              <a:spcBef>
                <a:spcPts val="1055"/>
              </a:spcBef>
              <a:buAutoNum type="arabicPeriod" startAt="2"/>
              <a:tabLst>
                <a:tab pos="560705" algn="l"/>
                <a:tab pos="561340" algn="l"/>
              </a:tabLst>
            </a:pPr>
            <a:r>
              <a:rPr sz="2600" b="1" dirty="0">
                <a:latin typeface="Times New Roman"/>
                <a:cs typeface="Times New Roman"/>
              </a:rPr>
              <a:t>Geothermal </a:t>
            </a:r>
            <a:r>
              <a:rPr sz="2600" b="1" spc="-10" dirty="0">
                <a:latin typeface="Times New Roman"/>
                <a:cs typeface="Times New Roman"/>
              </a:rPr>
              <a:t>processes </a:t>
            </a:r>
            <a:r>
              <a:rPr sz="2800" spc="-5" dirty="0">
                <a:latin typeface="Times New Roman"/>
                <a:cs typeface="Times New Roman"/>
              </a:rPr>
              <a:t>(Arsenic </a:t>
            </a:r>
            <a:r>
              <a:rPr sz="2800" dirty="0">
                <a:latin typeface="Times New Roman"/>
                <a:cs typeface="Times New Roman"/>
              </a:rPr>
              <a:t>is </a:t>
            </a:r>
            <a:r>
              <a:rPr sz="2800" spc="-5" dirty="0">
                <a:latin typeface="Times New Roman"/>
                <a:cs typeface="Times New Roman"/>
              </a:rPr>
              <a:t>released into </a:t>
            </a:r>
            <a:r>
              <a:rPr sz="2800" dirty="0">
                <a:latin typeface="Times New Roman"/>
                <a:cs typeface="Times New Roman"/>
              </a:rPr>
              <a:t>the </a:t>
            </a:r>
            <a:r>
              <a:rPr sz="2800" spc="-5" dirty="0">
                <a:latin typeface="Times New Roman"/>
                <a:cs typeface="Times New Roman"/>
              </a:rPr>
              <a:t>air by  volcanoes)</a:t>
            </a:r>
            <a:endParaRPr sz="2800">
              <a:latin typeface="Times New Roman"/>
              <a:cs typeface="Times New Roman"/>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3400" y="677734"/>
            <a:ext cx="11125200" cy="5502532"/>
          </a:xfrm>
          <a:prstGeom prst="rect">
            <a:avLst/>
          </a:prstGeom>
        </p:spPr>
        <p:txBody>
          <a:bodyPr vert="horz" wrap="square" lIns="0" tIns="186690" rIns="0" bIns="0" rtlCol="0">
            <a:spAutoFit/>
          </a:bodyPr>
          <a:lstStyle/>
          <a:p>
            <a:pPr marL="408305">
              <a:lnSpc>
                <a:spcPct val="100000"/>
              </a:lnSpc>
              <a:spcBef>
                <a:spcPts val="1470"/>
              </a:spcBef>
            </a:pPr>
            <a:r>
              <a:rPr sz="2000" dirty="0">
                <a:latin typeface="Times New Roman"/>
                <a:cs typeface="Times New Roman"/>
              </a:rPr>
              <a:t>The </a:t>
            </a:r>
            <a:r>
              <a:rPr sz="2000" spc="-5" dirty="0">
                <a:latin typeface="Times New Roman"/>
                <a:cs typeface="Times New Roman"/>
              </a:rPr>
              <a:t>effect </a:t>
            </a:r>
            <a:r>
              <a:rPr sz="2000" dirty="0">
                <a:latin typeface="Times New Roman"/>
                <a:cs typeface="Times New Roman"/>
              </a:rPr>
              <a:t>of Arsenic poisoning on </a:t>
            </a:r>
            <a:r>
              <a:rPr sz="2000" spc="-5" dirty="0">
                <a:latin typeface="Times New Roman"/>
                <a:cs typeface="Times New Roman"/>
              </a:rPr>
              <a:t>human </a:t>
            </a:r>
            <a:r>
              <a:rPr sz="2000" dirty="0">
                <a:latin typeface="Times New Roman"/>
                <a:cs typeface="Times New Roman"/>
              </a:rPr>
              <a:t>are as</a:t>
            </a:r>
            <a:r>
              <a:rPr sz="2000" spc="-300" dirty="0">
                <a:latin typeface="Times New Roman"/>
                <a:cs typeface="Times New Roman"/>
              </a:rPr>
              <a:t> </a:t>
            </a:r>
            <a:r>
              <a:rPr sz="2000" dirty="0">
                <a:latin typeface="Times New Roman"/>
                <a:cs typeface="Times New Roman"/>
              </a:rPr>
              <a:t>follow</a:t>
            </a:r>
            <a:endParaRPr sz="2000">
              <a:latin typeface="Times New Roman"/>
              <a:cs typeface="Times New Roman"/>
            </a:endParaRPr>
          </a:p>
          <a:p>
            <a:pPr marL="241300" indent="-228600">
              <a:lnSpc>
                <a:spcPts val="3080"/>
              </a:lnSpc>
              <a:spcBef>
                <a:spcPts val="1910"/>
              </a:spcBef>
              <a:buFont typeface="Wingdings"/>
              <a:buChar char=""/>
              <a:tabLst>
                <a:tab pos="241300" algn="l"/>
              </a:tabLst>
            </a:pPr>
            <a:r>
              <a:rPr sz="2800" b="1" spc="-10" dirty="0">
                <a:solidFill>
                  <a:srgbClr val="FF0000"/>
                </a:solidFill>
                <a:latin typeface="Times New Roman"/>
                <a:cs typeface="Times New Roman"/>
              </a:rPr>
              <a:t>Carcinogenic </a:t>
            </a:r>
            <a:r>
              <a:rPr sz="2800" b="1" spc="-5" dirty="0">
                <a:solidFill>
                  <a:srgbClr val="FF0000"/>
                </a:solidFill>
                <a:latin typeface="Times New Roman"/>
                <a:cs typeface="Times New Roman"/>
              </a:rPr>
              <a:t>Effects: </a:t>
            </a:r>
            <a:r>
              <a:rPr sz="2400" dirty="0">
                <a:latin typeface="Times New Roman"/>
                <a:cs typeface="Times New Roman"/>
              </a:rPr>
              <a:t>It causes cancers of the lung, </a:t>
            </a:r>
            <a:r>
              <a:rPr sz="2400" spc="-15" dirty="0">
                <a:latin typeface="Times New Roman"/>
                <a:cs typeface="Times New Roman"/>
              </a:rPr>
              <a:t>liver,</a:t>
            </a:r>
            <a:r>
              <a:rPr sz="2400" spc="-30" dirty="0">
                <a:latin typeface="Times New Roman"/>
                <a:cs typeface="Times New Roman"/>
              </a:rPr>
              <a:t> </a:t>
            </a:r>
            <a:r>
              <a:rPr sz="2400" spc="-15" dirty="0">
                <a:latin typeface="Times New Roman"/>
                <a:cs typeface="Times New Roman"/>
              </a:rPr>
              <a:t>bladder,</a:t>
            </a:r>
            <a:endParaRPr sz="2400">
              <a:latin typeface="Times New Roman"/>
              <a:cs typeface="Times New Roman"/>
            </a:endParaRPr>
          </a:p>
          <a:p>
            <a:pPr marL="241300">
              <a:lnSpc>
                <a:spcPts val="2600"/>
              </a:lnSpc>
            </a:pPr>
            <a:r>
              <a:rPr sz="2400" dirty="0">
                <a:latin typeface="Times New Roman"/>
                <a:cs typeface="Times New Roman"/>
              </a:rPr>
              <a:t>kidney by </a:t>
            </a:r>
            <a:r>
              <a:rPr sz="2400" spc="-5" dirty="0">
                <a:latin typeface="Times New Roman"/>
                <a:cs typeface="Times New Roman"/>
              </a:rPr>
              <a:t>chromosomal damage</a:t>
            </a:r>
            <a:endParaRPr sz="2400">
              <a:latin typeface="Times New Roman"/>
              <a:cs typeface="Times New Roman"/>
            </a:endParaRPr>
          </a:p>
          <a:p>
            <a:pPr marL="241300" indent="-228600">
              <a:lnSpc>
                <a:spcPct val="100000"/>
              </a:lnSpc>
              <a:spcBef>
                <a:spcPts val="320"/>
              </a:spcBef>
              <a:buFont typeface="Wingdings"/>
              <a:buChar char=""/>
              <a:tabLst>
                <a:tab pos="241300" algn="l"/>
              </a:tabLst>
            </a:pPr>
            <a:r>
              <a:rPr sz="2800" b="1" spc="-5" dirty="0">
                <a:solidFill>
                  <a:srgbClr val="FF0000"/>
                </a:solidFill>
                <a:latin typeface="Times New Roman"/>
                <a:cs typeface="Times New Roman"/>
              </a:rPr>
              <a:t>Gastrointestinal, Hepatic, </a:t>
            </a:r>
            <a:r>
              <a:rPr sz="2800" b="1" dirty="0">
                <a:solidFill>
                  <a:srgbClr val="FF0000"/>
                </a:solidFill>
                <a:latin typeface="Times New Roman"/>
                <a:cs typeface="Times New Roman"/>
              </a:rPr>
              <a:t>and </a:t>
            </a:r>
            <a:r>
              <a:rPr sz="2800" b="1" spc="-5" dirty="0">
                <a:solidFill>
                  <a:srgbClr val="FF0000"/>
                </a:solidFill>
                <a:latin typeface="Times New Roman"/>
                <a:cs typeface="Times New Roman"/>
              </a:rPr>
              <a:t>Renal</a:t>
            </a:r>
            <a:r>
              <a:rPr sz="2800" b="1" spc="-10" dirty="0">
                <a:solidFill>
                  <a:srgbClr val="FF0000"/>
                </a:solidFill>
                <a:latin typeface="Times New Roman"/>
                <a:cs typeface="Times New Roman"/>
              </a:rPr>
              <a:t> </a:t>
            </a:r>
            <a:r>
              <a:rPr sz="2800" b="1" spc="-5" dirty="0">
                <a:solidFill>
                  <a:srgbClr val="FF0000"/>
                </a:solidFill>
                <a:latin typeface="Times New Roman"/>
                <a:cs typeface="Times New Roman"/>
              </a:rPr>
              <a:t>Effects</a:t>
            </a:r>
            <a:endParaRPr sz="2800">
              <a:latin typeface="Times New Roman"/>
              <a:cs typeface="Times New Roman"/>
            </a:endParaRPr>
          </a:p>
          <a:p>
            <a:pPr marL="241300" marR="262890" indent="-228600">
              <a:lnSpc>
                <a:spcPct val="81100"/>
              </a:lnSpc>
              <a:spcBef>
                <a:spcPts val="960"/>
              </a:spcBef>
              <a:buFont typeface="Wingdings"/>
              <a:buChar char=""/>
              <a:tabLst>
                <a:tab pos="241300" algn="l"/>
              </a:tabLst>
            </a:pPr>
            <a:r>
              <a:rPr sz="2800" b="1" spc="-10" dirty="0">
                <a:solidFill>
                  <a:srgbClr val="FF0000"/>
                </a:solidFill>
                <a:latin typeface="Times New Roman"/>
                <a:cs typeface="Times New Roman"/>
              </a:rPr>
              <a:t>Neurologic </a:t>
            </a:r>
            <a:r>
              <a:rPr sz="2800" b="1" spc="-5" dirty="0">
                <a:solidFill>
                  <a:srgbClr val="FF0000"/>
                </a:solidFill>
                <a:latin typeface="Times New Roman"/>
                <a:cs typeface="Times New Roman"/>
              </a:rPr>
              <a:t>Effects: </a:t>
            </a:r>
            <a:r>
              <a:rPr sz="2400" dirty="0">
                <a:latin typeface="Times New Roman"/>
                <a:cs typeface="Times New Roman"/>
              </a:rPr>
              <a:t>Peripheral </a:t>
            </a:r>
            <a:r>
              <a:rPr sz="2400" spc="-5" dirty="0">
                <a:latin typeface="Times New Roman"/>
                <a:cs typeface="Times New Roman"/>
              </a:rPr>
              <a:t>neuropathy(destruction </a:t>
            </a:r>
            <a:r>
              <a:rPr sz="2400" dirty="0">
                <a:latin typeface="Times New Roman"/>
                <a:cs typeface="Times New Roman"/>
              </a:rPr>
              <a:t>of axonal  cylinders) is a </a:t>
            </a:r>
            <a:r>
              <a:rPr sz="2400" spc="-10" dirty="0">
                <a:latin typeface="Times New Roman"/>
                <a:cs typeface="Times New Roman"/>
              </a:rPr>
              <a:t>common </a:t>
            </a:r>
            <a:r>
              <a:rPr sz="2400" spc="-5" dirty="0">
                <a:latin typeface="Times New Roman"/>
                <a:cs typeface="Times New Roman"/>
              </a:rPr>
              <a:t>complication </a:t>
            </a:r>
            <a:r>
              <a:rPr sz="2400" dirty="0">
                <a:latin typeface="Times New Roman"/>
                <a:cs typeface="Times New Roman"/>
              </a:rPr>
              <a:t>of arsenic</a:t>
            </a:r>
            <a:r>
              <a:rPr sz="2400" spc="-65" dirty="0">
                <a:latin typeface="Times New Roman"/>
                <a:cs typeface="Times New Roman"/>
              </a:rPr>
              <a:t> </a:t>
            </a:r>
            <a:r>
              <a:rPr sz="2400" dirty="0">
                <a:latin typeface="Times New Roman"/>
                <a:cs typeface="Times New Roman"/>
              </a:rPr>
              <a:t>poisoning</a:t>
            </a:r>
            <a:endParaRPr sz="2400">
              <a:latin typeface="Times New Roman"/>
              <a:cs typeface="Times New Roman"/>
            </a:endParaRPr>
          </a:p>
          <a:p>
            <a:pPr marL="241300" marR="89535" indent="-228600">
              <a:lnSpc>
                <a:spcPct val="81100"/>
              </a:lnSpc>
              <a:spcBef>
                <a:spcPts val="944"/>
              </a:spcBef>
              <a:buFont typeface="Wingdings"/>
              <a:buChar char=""/>
              <a:tabLst>
                <a:tab pos="241300" algn="l"/>
              </a:tabLst>
            </a:pPr>
            <a:r>
              <a:rPr sz="2800" b="1" spc="-5" dirty="0">
                <a:solidFill>
                  <a:srgbClr val="FF0000"/>
                </a:solidFill>
                <a:latin typeface="Times New Roman"/>
                <a:cs typeface="Times New Roman"/>
              </a:rPr>
              <a:t>Dermal Effects: </a:t>
            </a:r>
            <a:r>
              <a:rPr sz="2400" dirty="0">
                <a:latin typeface="Times New Roman"/>
                <a:cs typeface="Times New Roman"/>
              </a:rPr>
              <a:t>It causes </a:t>
            </a:r>
            <a:r>
              <a:rPr sz="2400" spc="-5" dirty="0">
                <a:latin typeface="Times New Roman"/>
                <a:cs typeface="Times New Roman"/>
              </a:rPr>
              <a:t>hyper-pigmentation, </a:t>
            </a:r>
            <a:r>
              <a:rPr sz="2400" dirty="0">
                <a:latin typeface="Times New Roman"/>
                <a:cs typeface="Times New Roman"/>
              </a:rPr>
              <a:t>hyperkeratosis,</a:t>
            </a:r>
            <a:r>
              <a:rPr sz="2400" spc="-55" dirty="0">
                <a:latin typeface="Times New Roman"/>
                <a:cs typeface="Times New Roman"/>
              </a:rPr>
              <a:t> </a:t>
            </a:r>
            <a:r>
              <a:rPr sz="2400" dirty="0">
                <a:latin typeface="Times New Roman"/>
                <a:cs typeface="Times New Roman"/>
              </a:rPr>
              <a:t>and  skin</a:t>
            </a:r>
            <a:r>
              <a:rPr sz="2400" spc="-5" dirty="0">
                <a:latin typeface="Times New Roman"/>
                <a:cs typeface="Times New Roman"/>
              </a:rPr>
              <a:t> </a:t>
            </a:r>
            <a:r>
              <a:rPr sz="2400" dirty="0">
                <a:latin typeface="Times New Roman"/>
                <a:cs typeface="Times New Roman"/>
              </a:rPr>
              <a:t>cancer</a:t>
            </a:r>
            <a:endParaRPr sz="2400">
              <a:latin typeface="Times New Roman"/>
              <a:cs typeface="Times New Roman"/>
            </a:endParaRPr>
          </a:p>
          <a:p>
            <a:pPr marL="241300" indent="-228600">
              <a:lnSpc>
                <a:spcPct val="100000"/>
              </a:lnSpc>
              <a:spcBef>
                <a:spcPts val="320"/>
              </a:spcBef>
              <a:buFont typeface="Wingdings"/>
              <a:buChar char=""/>
              <a:tabLst>
                <a:tab pos="241300" algn="l"/>
              </a:tabLst>
            </a:pPr>
            <a:r>
              <a:rPr sz="2800" b="1" spc="-5" dirty="0">
                <a:solidFill>
                  <a:srgbClr val="FF0000"/>
                </a:solidFill>
                <a:latin typeface="Times New Roman"/>
                <a:cs typeface="Times New Roman"/>
              </a:rPr>
              <a:t>Respiratory</a:t>
            </a:r>
            <a:r>
              <a:rPr sz="2800" b="1" spc="-10" dirty="0">
                <a:solidFill>
                  <a:srgbClr val="FF0000"/>
                </a:solidFill>
                <a:latin typeface="Times New Roman"/>
                <a:cs typeface="Times New Roman"/>
              </a:rPr>
              <a:t> </a:t>
            </a:r>
            <a:r>
              <a:rPr sz="2800" b="1" spc="-5" dirty="0">
                <a:solidFill>
                  <a:srgbClr val="FF0000"/>
                </a:solidFill>
                <a:latin typeface="Times New Roman"/>
                <a:cs typeface="Times New Roman"/>
              </a:rPr>
              <a:t>Effects</a:t>
            </a:r>
            <a:endParaRPr sz="2800">
              <a:latin typeface="Times New Roman"/>
              <a:cs typeface="Times New Roman"/>
            </a:endParaRPr>
          </a:p>
          <a:p>
            <a:pPr marL="241300" marR="508634" indent="-228600">
              <a:lnSpc>
                <a:spcPct val="80600"/>
              </a:lnSpc>
              <a:spcBef>
                <a:spcPts val="975"/>
              </a:spcBef>
              <a:buFont typeface="Wingdings"/>
              <a:buChar char=""/>
              <a:tabLst>
                <a:tab pos="241300" algn="l"/>
              </a:tabLst>
            </a:pPr>
            <a:r>
              <a:rPr sz="2800" b="1" spc="-5" dirty="0">
                <a:solidFill>
                  <a:srgbClr val="FF0000"/>
                </a:solidFill>
                <a:latin typeface="Times New Roman"/>
                <a:cs typeface="Times New Roman"/>
              </a:rPr>
              <a:t>Hematopoietic Effects: </a:t>
            </a:r>
            <a:r>
              <a:rPr sz="2400" spc="-5" dirty="0">
                <a:latin typeface="Times New Roman"/>
                <a:cs typeface="Times New Roman"/>
              </a:rPr>
              <a:t>Anemia </a:t>
            </a:r>
            <a:r>
              <a:rPr sz="2400" dirty="0">
                <a:latin typeface="Times New Roman"/>
                <a:cs typeface="Times New Roman"/>
              </a:rPr>
              <a:t>(decrease of red blood cell),  Leucopenia (decrease in white blood cells) and</a:t>
            </a:r>
            <a:r>
              <a:rPr sz="2400" spc="-190" dirty="0">
                <a:latin typeface="Times New Roman"/>
                <a:cs typeface="Times New Roman"/>
              </a:rPr>
              <a:t> </a:t>
            </a:r>
            <a:r>
              <a:rPr sz="2400" spc="-5" dirty="0">
                <a:latin typeface="Times New Roman"/>
                <a:cs typeface="Times New Roman"/>
              </a:rPr>
              <a:t>Thrombocytopenia  </a:t>
            </a:r>
            <a:r>
              <a:rPr sz="2400" dirty="0">
                <a:latin typeface="Times New Roman"/>
                <a:cs typeface="Times New Roman"/>
              </a:rPr>
              <a:t>(decrease in platelets) are </a:t>
            </a:r>
            <a:r>
              <a:rPr sz="2400" spc="-10" dirty="0">
                <a:latin typeface="Times New Roman"/>
                <a:cs typeface="Times New Roman"/>
              </a:rPr>
              <a:t>common </a:t>
            </a:r>
            <a:r>
              <a:rPr sz="2400" dirty="0">
                <a:latin typeface="Times New Roman"/>
                <a:cs typeface="Times New Roman"/>
              </a:rPr>
              <a:t>in chronic arsenic</a:t>
            </a:r>
            <a:r>
              <a:rPr sz="2400" spc="-145" dirty="0">
                <a:latin typeface="Times New Roman"/>
                <a:cs typeface="Times New Roman"/>
              </a:rPr>
              <a:t> </a:t>
            </a:r>
            <a:r>
              <a:rPr sz="2400" dirty="0">
                <a:latin typeface="Times New Roman"/>
                <a:cs typeface="Times New Roman"/>
              </a:rPr>
              <a:t>toxicity</a:t>
            </a:r>
            <a:endParaRPr sz="2400">
              <a:latin typeface="Times New Roman"/>
              <a:cs typeface="Times New Roman"/>
            </a:endParaRPr>
          </a:p>
          <a:p>
            <a:pPr marL="241300" marR="561975" indent="-228600">
              <a:lnSpc>
                <a:spcPct val="80500"/>
              </a:lnSpc>
              <a:spcBef>
                <a:spcPts val="965"/>
              </a:spcBef>
              <a:buFont typeface="Wingdings"/>
              <a:buChar char=""/>
              <a:tabLst>
                <a:tab pos="241300" algn="l"/>
              </a:tabLst>
            </a:pPr>
            <a:r>
              <a:rPr sz="2800" b="1" spc="-10" dirty="0">
                <a:solidFill>
                  <a:srgbClr val="FF0000"/>
                </a:solidFill>
                <a:latin typeface="Times New Roman"/>
                <a:cs typeface="Times New Roman"/>
              </a:rPr>
              <a:t>Reproductive </a:t>
            </a:r>
            <a:r>
              <a:rPr sz="2800" b="1" spc="-5" dirty="0">
                <a:solidFill>
                  <a:srgbClr val="FF0000"/>
                </a:solidFill>
                <a:latin typeface="Times New Roman"/>
                <a:cs typeface="Times New Roman"/>
              </a:rPr>
              <a:t>Effects: </a:t>
            </a:r>
            <a:r>
              <a:rPr sz="2400" dirty="0">
                <a:latin typeface="Times New Roman"/>
                <a:cs typeface="Times New Roman"/>
              </a:rPr>
              <a:t>Increased frequency of spontaneous  abortions and congenital </a:t>
            </a:r>
            <a:r>
              <a:rPr sz="2400" spc="-5" dirty="0">
                <a:latin typeface="Times New Roman"/>
                <a:cs typeface="Times New Roman"/>
              </a:rPr>
              <a:t>malformations has </a:t>
            </a:r>
            <a:r>
              <a:rPr sz="2400" dirty="0">
                <a:latin typeface="Times New Roman"/>
                <a:cs typeface="Times New Roman"/>
              </a:rPr>
              <a:t>been linked to</a:t>
            </a:r>
            <a:r>
              <a:rPr sz="2400" spc="-140" dirty="0">
                <a:latin typeface="Times New Roman"/>
                <a:cs typeface="Times New Roman"/>
              </a:rPr>
              <a:t> </a:t>
            </a:r>
            <a:r>
              <a:rPr sz="2400" dirty="0">
                <a:latin typeface="Times New Roman"/>
                <a:cs typeface="Times New Roman"/>
              </a:rPr>
              <a:t>arsenic  exposure</a:t>
            </a:r>
            <a:endParaRPr sz="2400">
              <a:latin typeface="Times New Roman"/>
              <a:cs typeface="Times New Roman"/>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124200" y="600101"/>
            <a:ext cx="6173355" cy="645109"/>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457777" y="1749373"/>
            <a:ext cx="11506200" cy="3359253"/>
          </a:xfrm>
          <a:prstGeom prst="rect">
            <a:avLst/>
          </a:prstGeom>
        </p:spPr>
        <p:txBody>
          <a:bodyPr vert="horz" wrap="square" lIns="0" tIns="98425" rIns="0" bIns="0" rtlCol="0">
            <a:spAutoFit/>
          </a:bodyPr>
          <a:lstStyle/>
          <a:p>
            <a:pPr marL="241300" indent="-228600">
              <a:lnSpc>
                <a:spcPct val="100000"/>
              </a:lnSpc>
              <a:spcBef>
                <a:spcPts val="775"/>
              </a:spcBef>
              <a:buFont typeface="Wingdings"/>
              <a:buChar char=""/>
              <a:tabLst>
                <a:tab pos="241300" algn="l"/>
              </a:tabLst>
            </a:pPr>
            <a:r>
              <a:rPr sz="2800" spc="-5" dirty="0">
                <a:latin typeface="Times New Roman"/>
                <a:cs typeface="Times New Roman"/>
              </a:rPr>
              <a:t>It cant be destroyed once enter </a:t>
            </a:r>
            <a:r>
              <a:rPr sz="2800" dirty="0">
                <a:latin typeface="Times New Roman"/>
                <a:cs typeface="Times New Roman"/>
              </a:rPr>
              <a:t>the</a:t>
            </a:r>
            <a:r>
              <a:rPr sz="2800" spc="-35" dirty="0">
                <a:latin typeface="Times New Roman"/>
                <a:cs typeface="Times New Roman"/>
              </a:rPr>
              <a:t> </a:t>
            </a:r>
            <a:r>
              <a:rPr sz="2800" spc="-5" dirty="0">
                <a:latin typeface="Times New Roman"/>
                <a:cs typeface="Times New Roman"/>
              </a:rPr>
              <a:t>environment</a:t>
            </a:r>
            <a:endParaRPr sz="2800">
              <a:latin typeface="Times New Roman"/>
              <a:cs typeface="Times New Roman"/>
            </a:endParaRPr>
          </a:p>
          <a:p>
            <a:pPr marL="241300" marR="31115" indent="-228600">
              <a:lnSpc>
                <a:spcPts val="3020"/>
              </a:lnSpc>
              <a:spcBef>
                <a:spcPts val="1060"/>
              </a:spcBef>
              <a:buFont typeface="Wingdings"/>
              <a:buChar char=""/>
              <a:tabLst>
                <a:tab pos="241300" algn="l"/>
              </a:tabLst>
            </a:pPr>
            <a:r>
              <a:rPr sz="2800" spc="-5" dirty="0">
                <a:latin typeface="Times New Roman"/>
                <a:cs typeface="Times New Roman"/>
              </a:rPr>
              <a:t>Arsenic-contaminated environments </a:t>
            </a:r>
            <a:r>
              <a:rPr sz="2800" spc="-10" dirty="0">
                <a:latin typeface="Times New Roman"/>
                <a:cs typeface="Times New Roman"/>
              </a:rPr>
              <a:t>are </a:t>
            </a:r>
            <a:r>
              <a:rPr sz="2800" spc="-5" dirty="0">
                <a:latin typeface="Times New Roman"/>
                <a:cs typeface="Times New Roman"/>
              </a:rPr>
              <a:t>characterized  by limited species abundance and</a:t>
            </a:r>
            <a:r>
              <a:rPr sz="2800" spc="-25" dirty="0">
                <a:latin typeface="Times New Roman"/>
                <a:cs typeface="Times New Roman"/>
              </a:rPr>
              <a:t> </a:t>
            </a:r>
            <a:r>
              <a:rPr sz="2800" spc="-20" dirty="0">
                <a:latin typeface="Times New Roman"/>
                <a:cs typeface="Times New Roman"/>
              </a:rPr>
              <a:t>diversity.</a:t>
            </a:r>
            <a:endParaRPr sz="2800">
              <a:latin typeface="Times New Roman"/>
              <a:cs typeface="Times New Roman"/>
            </a:endParaRPr>
          </a:p>
          <a:p>
            <a:pPr marL="241300" indent="-228600">
              <a:lnSpc>
                <a:spcPct val="100000"/>
              </a:lnSpc>
              <a:spcBef>
                <a:spcPts val="620"/>
              </a:spcBef>
              <a:buFont typeface="Wingdings"/>
              <a:buChar char=""/>
              <a:tabLst>
                <a:tab pos="241300" algn="l"/>
                <a:tab pos="1285875" algn="l"/>
              </a:tabLst>
            </a:pPr>
            <a:r>
              <a:rPr sz="2800" spc="-5" dirty="0">
                <a:latin typeface="Times New Roman"/>
                <a:cs typeface="Times New Roman"/>
              </a:rPr>
              <a:t>Plants	absorbs As fairly</a:t>
            </a:r>
            <a:r>
              <a:rPr sz="2800" spc="-165" dirty="0">
                <a:latin typeface="Times New Roman"/>
                <a:cs typeface="Times New Roman"/>
              </a:rPr>
              <a:t> </a:t>
            </a:r>
            <a:r>
              <a:rPr sz="2800" spc="-5" dirty="0">
                <a:latin typeface="Times New Roman"/>
                <a:cs typeface="Times New Roman"/>
              </a:rPr>
              <a:t>easily</a:t>
            </a:r>
            <a:endParaRPr sz="2800">
              <a:latin typeface="Times New Roman"/>
              <a:cs typeface="Times New Roman"/>
            </a:endParaRPr>
          </a:p>
          <a:p>
            <a:pPr marL="241300" marR="5080" indent="-228600">
              <a:lnSpc>
                <a:spcPts val="3020"/>
              </a:lnSpc>
              <a:spcBef>
                <a:spcPts val="1045"/>
              </a:spcBef>
              <a:buFont typeface="Wingdings"/>
              <a:buChar char=""/>
              <a:tabLst>
                <a:tab pos="241300" algn="l"/>
              </a:tabLst>
            </a:pPr>
            <a:r>
              <a:rPr sz="2800" spc="-5" dirty="0">
                <a:latin typeface="Times New Roman"/>
                <a:cs typeface="Times New Roman"/>
              </a:rPr>
              <a:t>Inorganic As in water enhances the chances of</a:t>
            </a:r>
            <a:r>
              <a:rPr sz="2800" spc="-180" dirty="0">
                <a:latin typeface="Times New Roman"/>
                <a:cs typeface="Times New Roman"/>
              </a:rPr>
              <a:t> </a:t>
            </a:r>
            <a:r>
              <a:rPr sz="2800" spc="-5" dirty="0">
                <a:latin typeface="Times New Roman"/>
                <a:cs typeface="Times New Roman"/>
              </a:rPr>
              <a:t>genetic  alteration in plant eating fresh water </a:t>
            </a:r>
            <a:r>
              <a:rPr sz="2800" spc="-10" dirty="0">
                <a:latin typeface="Times New Roman"/>
                <a:cs typeface="Times New Roman"/>
              </a:rPr>
              <a:t>organisms </a:t>
            </a:r>
            <a:r>
              <a:rPr sz="2800" spc="-5" dirty="0">
                <a:latin typeface="Times New Roman"/>
                <a:cs typeface="Times New Roman"/>
              </a:rPr>
              <a:t>i.e.  fish</a:t>
            </a:r>
            <a:endParaRPr sz="2800">
              <a:latin typeface="Times New Roman"/>
              <a:cs typeface="Times New Roman"/>
            </a:endParaRPr>
          </a:p>
          <a:p>
            <a:pPr marL="241300" marR="459740" indent="-228600">
              <a:lnSpc>
                <a:spcPts val="3030"/>
              </a:lnSpc>
              <a:spcBef>
                <a:spcPts val="1010"/>
              </a:spcBef>
              <a:buFont typeface="Wingdings"/>
              <a:buChar char=""/>
              <a:tabLst>
                <a:tab pos="241300" algn="l"/>
              </a:tabLst>
            </a:pPr>
            <a:r>
              <a:rPr sz="2800" spc="-5" dirty="0">
                <a:latin typeface="Times New Roman"/>
                <a:cs typeface="Times New Roman"/>
              </a:rPr>
              <a:t>When </a:t>
            </a:r>
            <a:r>
              <a:rPr sz="2800" dirty="0">
                <a:latin typeface="Times New Roman"/>
                <a:cs typeface="Times New Roman"/>
              </a:rPr>
              <a:t>birds </a:t>
            </a:r>
            <a:r>
              <a:rPr sz="2800" spc="-10" dirty="0">
                <a:latin typeface="Times New Roman"/>
                <a:cs typeface="Times New Roman"/>
              </a:rPr>
              <a:t>eat </a:t>
            </a:r>
            <a:r>
              <a:rPr sz="2800" spc="-5" dirty="0">
                <a:latin typeface="Times New Roman"/>
                <a:cs typeface="Times New Roman"/>
              </a:rPr>
              <a:t>these </a:t>
            </a:r>
            <a:r>
              <a:rPr sz="2800" spc="-10" dirty="0">
                <a:latin typeface="Times New Roman"/>
                <a:cs typeface="Times New Roman"/>
              </a:rPr>
              <a:t>organism </a:t>
            </a:r>
            <a:r>
              <a:rPr sz="2800" spc="-5" dirty="0">
                <a:latin typeface="Times New Roman"/>
                <a:cs typeface="Times New Roman"/>
              </a:rPr>
              <a:t>they </a:t>
            </a:r>
            <a:r>
              <a:rPr sz="2800" spc="-10" dirty="0">
                <a:latin typeface="Times New Roman"/>
                <a:cs typeface="Times New Roman"/>
              </a:rPr>
              <a:t>suffer </a:t>
            </a:r>
            <a:r>
              <a:rPr sz="2800" dirty="0">
                <a:latin typeface="Times New Roman"/>
                <a:cs typeface="Times New Roman"/>
              </a:rPr>
              <a:t>from</a:t>
            </a:r>
            <a:r>
              <a:rPr sz="2800" spc="-155" dirty="0">
                <a:latin typeface="Times New Roman"/>
                <a:cs typeface="Times New Roman"/>
              </a:rPr>
              <a:t> </a:t>
            </a:r>
            <a:r>
              <a:rPr sz="2800" spc="-5" dirty="0">
                <a:latin typeface="Times New Roman"/>
                <a:cs typeface="Times New Roman"/>
              </a:rPr>
              <a:t>As  toxicity</a:t>
            </a:r>
            <a:endParaRPr sz="2800">
              <a:latin typeface="Times New Roman"/>
              <a:cs typeface="Times New Roman"/>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a:off x="6477000" y="1676400"/>
            <a:ext cx="4953000" cy="3124200"/>
          </a:xfrm>
          <a:prstGeom prst="rect">
            <a:avLst/>
          </a:prstGeom>
          <a:blipFill>
            <a:blip r:embed="rId2" cstate="print"/>
            <a:stretch>
              <a:fillRect/>
            </a:stretch>
          </a:blipFill>
        </p:spPr>
        <p:txBody>
          <a:bodyPr wrap="square" lIns="0" tIns="0" rIns="0" bIns="0" rtlCol="0"/>
          <a:lstStyle/>
          <a:p>
            <a:endParaRPr/>
          </a:p>
        </p:txBody>
      </p:sp>
      <p:sp>
        <p:nvSpPr>
          <p:cNvPr id="5" name="TextBox 4">
            <a:extLst>
              <a:ext uri="{FF2B5EF4-FFF2-40B4-BE49-F238E27FC236}">
                <a16:creationId xmlns:a16="http://schemas.microsoft.com/office/drawing/2014/main" xmlns="" id="{8F17A64D-563F-4A7D-AB9A-7EE2C013E95A}"/>
              </a:ext>
            </a:extLst>
          </p:cNvPr>
          <p:cNvSpPr txBox="1"/>
          <p:nvPr/>
        </p:nvSpPr>
        <p:spPr>
          <a:xfrm>
            <a:off x="2057400" y="2819400"/>
            <a:ext cx="3352800" cy="1015663"/>
          </a:xfrm>
          <a:prstGeom prst="rect">
            <a:avLst/>
          </a:prstGeom>
          <a:noFill/>
        </p:spPr>
        <p:txBody>
          <a:bodyPr wrap="square" rtlCol="0">
            <a:spAutoFit/>
          </a:bodyPr>
          <a:lstStyle/>
          <a:p>
            <a:r>
              <a:rPr lang="en-US" sz="6000" kern="1200" dirty="0">
                <a:solidFill>
                  <a:srgbClr val="00B0F0"/>
                </a:solidFill>
                <a:latin typeface="+mn-lt"/>
                <a:ea typeface="+mn-ea"/>
                <a:cs typeface="+mn-cs"/>
              </a:rPr>
              <a:t>COPPER</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609600" y="731829"/>
            <a:ext cx="10744200" cy="902170"/>
          </a:xfrm>
          <a:prstGeom prst="rect">
            <a:avLst/>
          </a:prstGeom>
        </p:spPr>
        <p:txBody>
          <a:bodyPr vert="horz" wrap="square" lIns="0" tIns="344805" rIns="0" bIns="0" rtlCol="0">
            <a:spAutoFit/>
          </a:bodyPr>
          <a:lstStyle/>
          <a:p>
            <a:pPr marL="91440">
              <a:lnSpc>
                <a:spcPct val="100000"/>
              </a:lnSpc>
              <a:spcBef>
                <a:spcPts val="2715"/>
              </a:spcBef>
            </a:pPr>
            <a:r>
              <a:rPr spc="-5" dirty="0">
                <a:solidFill>
                  <a:srgbClr val="00B0F0"/>
                </a:solidFill>
              </a:rPr>
              <a:t>Introduction </a:t>
            </a:r>
            <a:r>
              <a:rPr dirty="0">
                <a:solidFill>
                  <a:srgbClr val="00B0F0"/>
                </a:solidFill>
              </a:rPr>
              <a:t>of</a:t>
            </a:r>
            <a:r>
              <a:rPr spc="-15" dirty="0">
                <a:solidFill>
                  <a:srgbClr val="00B0F0"/>
                </a:solidFill>
              </a:rPr>
              <a:t> </a:t>
            </a:r>
            <a:r>
              <a:rPr dirty="0">
                <a:solidFill>
                  <a:srgbClr val="00B0F0"/>
                </a:solidFill>
              </a:rPr>
              <a:t>Copper</a:t>
            </a:r>
          </a:p>
        </p:txBody>
      </p:sp>
      <p:sp>
        <p:nvSpPr>
          <p:cNvPr id="10" name="object 10"/>
          <p:cNvSpPr txBox="1"/>
          <p:nvPr/>
        </p:nvSpPr>
        <p:spPr>
          <a:xfrm>
            <a:off x="370114" y="2209800"/>
            <a:ext cx="11811000" cy="3137535"/>
          </a:xfrm>
          <a:prstGeom prst="rect">
            <a:avLst/>
          </a:prstGeom>
        </p:spPr>
        <p:txBody>
          <a:bodyPr vert="horz" wrap="square" lIns="0" tIns="60960" rIns="0" bIns="0" rtlCol="0">
            <a:spAutoFit/>
          </a:bodyPr>
          <a:lstStyle/>
          <a:p>
            <a:pPr marL="241300" marR="172085" indent="-229235">
              <a:lnSpc>
                <a:spcPts val="3020"/>
              </a:lnSpc>
              <a:spcBef>
                <a:spcPts val="480"/>
              </a:spcBef>
              <a:buFont typeface="Arial"/>
              <a:buChar char="•"/>
              <a:tabLst>
                <a:tab pos="241935" algn="l"/>
              </a:tabLst>
            </a:pPr>
            <a:r>
              <a:rPr sz="2800" spc="-5" dirty="0">
                <a:latin typeface="Times New Roman"/>
                <a:cs typeface="Times New Roman"/>
              </a:rPr>
              <a:t>Copper is </a:t>
            </a:r>
            <a:r>
              <a:rPr sz="2800" dirty="0">
                <a:latin typeface="Times New Roman"/>
                <a:cs typeface="Times New Roman"/>
              </a:rPr>
              <a:t>distributed </a:t>
            </a:r>
            <a:r>
              <a:rPr sz="2800" spc="-5" dirty="0">
                <a:latin typeface="Times New Roman"/>
                <a:cs typeface="Times New Roman"/>
              </a:rPr>
              <a:t>in nature in ores containing sulfides, arsenides,  chlorides, and</a:t>
            </a:r>
            <a:r>
              <a:rPr sz="2800" spc="-30" dirty="0">
                <a:latin typeface="Times New Roman"/>
                <a:cs typeface="Times New Roman"/>
              </a:rPr>
              <a:t> </a:t>
            </a:r>
            <a:r>
              <a:rPr sz="2800" spc="-5" dirty="0">
                <a:latin typeface="Times New Roman"/>
                <a:cs typeface="Times New Roman"/>
              </a:rPr>
              <a:t>carbonates</a:t>
            </a:r>
            <a:endParaRPr sz="2800">
              <a:latin typeface="Times New Roman"/>
              <a:cs typeface="Times New Roman"/>
            </a:endParaRPr>
          </a:p>
          <a:p>
            <a:pPr marL="241300" marR="5080" indent="-229235">
              <a:lnSpc>
                <a:spcPts val="3020"/>
              </a:lnSpc>
              <a:spcBef>
                <a:spcPts val="1015"/>
              </a:spcBef>
              <a:buFont typeface="Arial"/>
              <a:buChar char="•"/>
              <a:tabLst>
                <a:tab pos="309880" algn="l"/>
                <a:tab pos="310515" algn="l"/>
              </a:tabLst>
            </a:pPr>
            <a:r>
              <a:rPr dirty="0"/>
              <a:t>	</a:t>
            </a:r>
            <a:r>
              <a:rPr sz="2800" spc="-5" dirty="0">
                <a:latin typeface="Times New Roman"/>
                <a:cs typeface="Times New Roman"/>
              </a:rPr>
              <a:t>A reddish brown ductile metal, copper is valued </a:t>
            </a:r>
            <a:r>
              <a:rPr sz="2800" dirty="0">
                <a:latin typeface="Times New Roman"/>
                <a:cs typeface="Times New Roman"/>
              </a:rPr>
              <a:t>for </a:t>
            </a:r>
            <a:r>
              <a:rPr sz="2800" spc="-5" dirty="0">
                <a:latin typeface="Times New Roman"/>
                <a:cs typeface="Times New Roman"/>
              </a:rPr>
              <a:t>its high</a:t>
            </a:r>
            <a:r>
              <a:rPr sz="2800" spc="-125" dirty="0">
                <a:latin typeface="Times New Roman"/>
                <a:cs typeface="Times New Roman"/>
              </a:rPr>
              <a:t> </a:t>
            </a:r>
            <a:r>
              <a:rPr sz="2800" spc="-5" dirty="0">
                <a:latin typeface="Times New Roman"/>
                <a:cs typeface="Times New Roman"/>
              </a:rPr>
              <a:t>electrical  conductivity and resistance to</a:t>
            </a:r>
            <a:r>
              <a:rPr sz="2800" spc="-65" dirty="0">
                <a:latin typeface="Times New Roman"/>
                <a:cs typeface="Times New Roman"/>
              </a:rPr>
              <a:t> </a:t>
            </a:r>
            <a:r>
              <a:rPr sz="2800" spc="-5" dirty="0">
                <a:latin typeface="Times New Roman"/>
                <a:cs typeface="Times New Roman"/>
              </a:rPr>
              <a:t>corrosion</a:t>
            </a:r>
            <a:endParaRPr sz="2800">
              <a:latin typeface="Times New Roman"/>
              <a:cs typeface="Times New Roman"/>
            </a:endParaRPr>
          </a:p>
          <a:p>
            <a:pPr marL="241300" indent="-229235">
              <a:lnSpc>
                <a:spcPct val="100000"/>
              </a:lnSpc>
              <a:spcBef>
                <a:spcPts val="625"/>
              </a:spcBef>
              <a:buFont typeface="Arial"/>
              <a:buChar char="•"/>
              <a:tabLst>
                <a:tab pos="241935" algn="l"/>
              </a:tabLst>
            </a:pPr>
            <a:r>
              <a:rPr sz="2800" spc="-5" dirty="0">
                <a:latin typeface="Times New Roman"/>
                <a:cs typeface="Times New Roman"/>
              </a:rPr>
              <a:t>Copper exists in the +2 oxidation</a:t>
            </a:r>
            <a:r>
              <a:rPr sz="2800" spc="-50" dirty="0">
                <a:latin typeface="Times New Roman"/>
                <a:cs typeface="Times New Roman"/>
              </a:rPr>
              <a:t> </a:t>
            </a:r>
            <a:r>
              <a:rPr sz="2800" spc="-5" dirty="0">
                <a:latin typeface="Times New Roman"/>
                <a:cs typeface="Times New Roman"/>
              </a:rPr>
              <a:t>state</a:t>
            </a:r>
            <a:endParaRPr sz="2800">
              <a:latin typeface="Times New Roman"/>
              <a:cs typeface="Times New Roman"/>
            </a:endParaRPr>
          </a:p>
          <a:p>
            <a:pPr marL="241300" marR="189230" indent="-229235">
              <a:lnSpc>
                <a:spcPts val="3030"/>
              </a:lnSpc>
              <a:spcBef>
                <a:spcPts val="1035"/>
              </a:spcBef>
              <a:buFont typeface="Arial"/>
              <a:buChar char="•"/>
              <a:tabLst>
                <a:tab pos="241935" algn="l"/>
                <a:tab pos="3721735" algn="l"/>
              </a:tabLst>
            </a:pPr>
            <a:r>
              <a:rPr sz="2800" spc="-5" dirty="0">
                <a:latin typeface="Times New Roman"/>
                <a:cs typeface="Times New Roman"/>
              </a:rPr>
              <a:t>Compounds</a:t>
            </a:r>
            <a:r>
              <a:rPr sz="2800" spc="15" dirty="0">
                <a:latin typeface="Times New Roman"/>
                <a:cs typeface="Times New Roman"/>
              </a:rPr>
              <a:t> </a:t>
            </a:r>
            <a:r>
              <a:rPr sz="2800" spc="-5" dirty="0">
                <a:latin typeface="Times New Roman"/>
                <a:cs typeface="Times New Roman"/>
              </a:rPr>
              <a:t>containing	Copper are Copper(II) </a:t>
            </a:r>
            <a:r>
              <a:rPr sz="2800" dirty="0">
                <a:latin typeface="Times New Roman"/>
                <a:cs typeface="Times New Roman"/>
              </a:rPr>
              <a:t>oxide(CuO) </a:t>
            </a:r>
            <a:r>
              <a:rPr sz="2800" spc="-5" dirty="0">
                <a:latin typeface="Times New Roman"/>
                <a:cs typeface="Times New Roman"/>
              </a:rPr>
              <a:t>is black,  and Copper(I) </a:t>
            </a:r>
            <a:r>
              <a:rPr sz="2800" dirty="0">
                <a:latin typeface="Times New Roman"/>
                <a:cs typeface="Times New Roman"/>
              </a:rPr>
              <a:t>oxide </a:t>
            </a:r>
            <a:r>
              <a:rPr sz="2800" spc="-5" dirty="0">
                <a:latin typeface="Times New Roman"/>
                <a:cs typeface="Times New Roman"/>
              </a:rPr>
              <a:t>(is</a:t>
            </a:r>
            <a:r>
              <a:rPr sz="2800" spc="-15" dirty="0">
                <a:latin typeface="Times New Roman"/>
                <a:cs typeface="Times New Roman"/>
              </a:rPr>
              <a:t> </a:t>
            </a:r>
            <a:r>
              <a:rPr sz="2800" spc="-5" dirty="0">
                <a:latin typeface="Times New Roman"/>
                <a:cs typeface="Times New Roman"/>
              </a:rPr>
              <a:t>red)</a:t>
            </a:r>
            <a:endParaRPr sz="2800">
              <a:latin typeface="Times New Roman"/>
              <a:cs typeface="Times New Roman"/>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913774" y="575603"/>
            <a:ext cx="10364451" cy="902170"/>
          </a:xfrm>
          <a:prstGeom prst="rect">
            <a:avLst/>
          </a:prstGeom>
        </p:spPr>
        <p:txBody>
          <a:bodyPr vert="horz" wrap="square" lIns="0" tIns="344805" rIns="0" bIns="0" rtlCol="0">
            <a:spAutoFit/>
          </a:bodyPr>
          <a:lstStyle/>
          <a:p>
            <a:pPr marL="91440">
              <a:lnSpc>
                <a:spcPct val="100000"/>
              </a:lnSpc>
              <a:spcBef>
                <a:spcPts val="2715"/>
              </a:spcBef>
            </a:pPr>
            <a:r>
              <a:rPr spc="-10" dirty="0">
                <a:solidFill>
                  <a:srgbClr val="00B0F0"/>
                </a:solidFill>
              </a:rPr>
              <a:t>Sources </a:t>
            </a:r>
            <a:r>
              <a:rPr dirty="0">
                <a:solidFill>
                  <a:srgbClr val="00B0F0"/>
                </a:solidFill>
              </a:rPr>
              <a:t>of</a:t>
            </a:r>
            <a:r>
              <a:rPr spc="5" dirty="0">
                <a:solidFill>
                  <a:srgbClr val="00B0F0"/>
                </a:solidFill>
              </a:rPr>
              <a:t> </a:t>
            </a:r>
            <a:r>
              <a:rPr dirty="0">
                <a:solidFill>
                  <a:srgbClr val="00B0F0"/>
                </a:solidFill>
              </a:rPr>
              <a:t>Copper</a:t>
            </a:r>
          </a:p>
        </p:txBody>
      </p:sp>
      <p:sp>
        <p:nvSpPr>
          <p:cNvPr id="10" name="object 10"/>
          <p:cNvSpPr txBox="1"/>
          <p:nvPr/>
        </p:nvSpPr>
        <p:spPr>
          <a:xfrm>
            <a:off x="381000" y="2013548"/>
            <a:ext cx="11430000" cy="2830903"/>
          </a:xfrm>
          <a:prstGeom prst="rect">
            <a:avLst/>
          </a:prstGeom>
        </p:spPr>
        <p:txBody>
          <a:bodyPr vert="horz" wrap="square" lIns="0" tIns="95885" rIns="0" bIns="0" rtlCol="0">
            <a:spAutoFit/>
          </a:bodyPr>
          <a:lstStyle/>
          <a:p>
            <a:pPr marL="340360" indent="-328295">
              <a:lnSpc>
                <a:spcPct val="100000"/>
              </a:lnSpc>
              <a:spcBef>
                <a:spcPts val="755"/>
              </a:spcBef>
              <a:buFont typeface="Arial"/>
              <a:buChar char="•"/>
              <a:tabLst>
                <a:tab pos="340360" algn="l"/>
                <a:tab pos="340995" algn="l"/>
              </a:tabLst>
            </a:pPr>
            <a:r>
              <a:rPr sz="2800" b="1" u="heavy" spc="-5" dirty="0">
                <a:uFill>
                  <a:solidFill>
                    <a:srgbClr val="000000"/>
                  </a:solidFill>
                </a:uFill>
                <a:latin typeface="Times New Roman"/>
                <a:cs typeface="Times New Roman"/>
              </a:rPr>
              <a:t>Natural</a:t>
            </a:r>
            <a:r>
              <a:rPr sz="2800" b="1" u="heavy" spc="-10" dirty="0">
                <a:uFill>
                  <a:solidFill>
                    <a:srgbClr val="000000"/>
                  </a:solidFill>
                </a:uFill>
                <a:latin typeface="Times New Roman"/>
                <a:cs typeface="Times New Roman"/>
              </a:rPr>
              <a:t> </a:t>
            </a:r>
            <a:r>
              <a:rPr sz="2800" b="1" u="heavy" spc="-15" dirty="0">
                <a:uFill>
                  <a:solidFill>
                    <a:srgbClr val="000000"/>
                  </a:solidFill>
                </a:uFill>
                <a:latin typeface="Times New Roman"/>
                <a:cs typeface="Times New Roman"/>
              </a:rPr>
              <a:t>sources</a:t>
            </a:r>
            <a:endParaRPr sz="2800">
              <a:latin typeface="Times New Roman"/>
              <a:cs typeface="Times New Roman"/>
            </a:endParaRPr>
          </a:p>
          <a:p>
            <a:pPr marL="241300" marR="5080" indent="120014">
              <a:lnSpc>
                <a:spcPts val="3030"/>
              </a:lnSpc>
              <a:spcBef>
                <a:spcPts val="1035"/>
              </a:spcBef>
            </a:pPr>
            <a:r>
              <a:rPr sz="2800" spc="-15" dirty="0">
                <a:latin typeface="Times New Roman"/>
                <a:cs typeface="Times New Roman"/>
              </a:rPr>
              <a:t>Wind-blown </a:t>
            </a:r>
            <a:r>
              <a:rPr sz="2800" dirty="0">
                <a:latin typeface="Times New Roman"/>
                <a:cs typeface="Times New Roman"/>
              </a:rPr>
              <a:t>dust, </a:t>
            </a:r>
            <a:r>
              <a:rPr sz="2800" spc="-5" dirty="0">
                <a:latin typeface="Times New Roman"/>
                <a:cs typeface="Times New Roman"/>
              </a:rPr>
              <a:t>decaying vegetation, </a:t>
            </a:r>
            <a:r>
              <a:rPr sz="2800" dirty="0">
                <a:latin typeface="Times New Roman"/>
                <a:cs typeface="Times New Roman"/>
              </a:rPr>
              <a:t>forest fires </a:t>
            </a:r>
            <a:r>
              <a:rPr sz="2800" spc="-5" dirty="0">
                <a:latin typeface="Times New Roman"/>
                <a:cs typeface="Times New Roman"/>
              </a:rPr>
              <a:t>Also released</a:t>
            </a:r>
            <a:r>
              <a:rPr sz="2800" spc="-180" dirty="0">
                <a:latin typeface="Times New Roman"/>
                <a:cs typeface="Times New Roman"/>
              </a:rPr>
              <a:t> </a:t>
            </a:r>
            <a:r>
              <a:rPr sz="2800" dirty="0">
                <a:latin typeface="Times New Roman"/>
                <a:cs typeface="Times New Roman"/>
              </a:rPr>
              <a:t>into  </a:t>
            </a:r>
            <a:r>
              <a:rPr sz="2800" spc="-5" dirty="0">
                <a:latin typeface="Times New Roman"/>
                <a:cs typeface="Times New Roman"/>
              </a:rPr>
              <a:t>waterways by natural weathering of </a:t>
            </a:r>
            <a:r>
              <a:rPr sz="2800" dirty="0">
                <a:latin typeface="Times New Roman"/>
                <a:cs typeface="Times New Roman"/>
              </a:rPr>
              <a:t>soil </a:t>
            </a:r>
            <a:r>
              <a:rPr sz="2800" spc="-5" dirty="0">
                <a:latin typeface="Times New Roman"/>
                <a:cs typeface="Times New Roman"/>
              </a:rPr>
              <a:t>and</a:t>
            </a:r>
            <a:r>
              <a:rPr sz="2800" spc="5" dirty="0">
                <a:latin typeface="Times New Roman"/>
                <a:cs typeface="Times New Roman"/>
              </a:rPr>
              <a:t> </a:t>
            </a:r>
            <a:r>
              <a:rPr sz="2800" spc="-5" dirty="0">
                <a:latin typeface="Times New Roman"/>
                <a:cs typeface="Times New Roman"/>
              </a:rPr>
              <a:t>rocks</a:t>
            </a:r>
            <a:endParaRPr sz="2800">
              <a:latin typeface="Times New Roman"/>
              <a:cs typeface="Times New Roman"/>
            </a:endParaRPr>
          </a:p>
          <a:p>
            <a:pPr marL="329565" indent="-317500">
              <a:lnSpc>
                <a:spcPct val="100000"/>
              </a:lnSpc>
              <a:spcBef>
                <a:spcPts val="615"/>
              </a:spcBef>
              <a:buFont typeface="Arial"/>
              <a:buChar char="•"/>
              <a:tabLst>
                <a:tab pos="329565" algn="l"/>
                <a:tab pos="330200" algn="l"/>
              </a:tabLst>
            </a:pPr>
            <a:r>
              <a:rPr sz="2800" b="1" u="heavy" spc="-5" dirty="0">
                <a:uFill>
                  <a:solidFill>
                    <a:srgbClr val="000000"/>
                  </a:solidFill>
                </a:uFill>
                <a:latin typeface="Times New Roman"/>
                <a:cs typeface="Times New Roman"/>
              </a:rPr>
              <a:t>Human</a:t>
            </a:r>
            <a:r>
              <a:rPr sz="2800" b="1" u="heavy" spc="20" dirty="0">
                <a:uFill>
                  <a:solidFill>
                    <a:srgbClr val="000000"/>
                  </a:solidFill>
                </a:uFill>
                <a:latin typeface="Times New Roman"/>
                <a:cs typeface="Times New Roman"/>
              </a:rPr>
              <a:t> </a:t>
            </a:r>
            <a:r>
              <a:rPr sz="2800" b="1" u="heavy" spc="-5" dirty="0">
                <a:uFill>
                  <a:solidFill>
                    <a:srgbClr val="000000"/>
                  </a:solidFill>
                </a:uFill>
                <a:latin typeface="Times New Roman"/>
                <a:cs typeface="Times New Roman"/>
              </a:rPr>
              <a:t>activities</a:t>
            </a:r>
            <a:endParaRPr sz="2800">
              <a:latin typeface="Times New Roman"/>
              <a:cs typeface="Times New Roman"/>
            </a:endParaRPr>
          </a:p>
          <a:p>
            <a:pPr marL="241300" marR="93345" indent="126364">
              <a:lnSpc>
                <a:spcPts val="3020"/>
              </a:lnSpc>
              <a:spcBef>
                <a:spcPts val="1040"/>
              </a:spcBef>
            </a:pPr>
            <a:r>
              <a:rPr sz="2800" spc="-5" dirty="0">
                <a:latin typeface="Times New Roman"/>
                <a:cs typeface="Times New Roman"/>
              </a:rPr>
              <a:t>Mining, metal </a:t>
            </a:r>
            <a:r>
              <a:rPr sz="2800" dirty="0">
                <a:latin typeface="Times New Roman"/>
                <a:cs typeface="Times New Roman"/>
              </a:rPr>
              <a:t>production, </a:t>
            </a:r>
            <a:r>
              <a:rPr sz="2800" spc="-5" dirty="0">
                <a:latin typeface="Times New Roman"/>
                <a:cs typeface="Times New Roman"/>
              </a:rPr>
              <a:t>phosphate fertilizer production, Industrial  </a:t>
            </a:r>
            <a:r>
              <a:rPr sz="2800" dirty="0">
                <a:latin typeface="Times New Roman"/>
                <a:cs typeface="Times New Roman"/>
              </a:rPr>
              <a:t>settings, </a:t>
            </a:r>
            <a:r>
              <a:rPr sz="2800" spc="-5" dirty="0">
                <a:latin typeface="Times New Roman"/>
                <a:cs typeface="Times New Roman"/>
              </a:rPr>
              <a:t>waste </a:t>
            </a:r>
            <a:r>
              <a:rPr sz="2800" dirty="0">
                <a:latin typeface="Times New Roman"/>
                <a:cs typeface="Times New Roman"/>
              </a:rPr>
              <a:t>disposals </a:t>
            </a:r>
            <a:r>
              <a:rPr sz="2800" spc="-5" dirty="0">
                <a:latin typeface="Times New Roman"/>
                <a:cs typeface="Times New Roman"/>
              </a:rPr>
              <a:t>and </a:t>
            </a:r>
            <a:r>
              <a:rPr sz="2800" spc="-10" dirty="0">
                <a:latin typeface="Times New Roman"/>
                <a:cs typeface="Times New Roman"/>
              </a:rPr>
              <a:t>effluent </a:t>
            </a:r>
            <a:r>
              <a:rPr sz="2800" dirty="0">
                <a:latin typeface="Times New Roman"/>
                <a:cs typeface="Times New Roman"/>
              </a:rPr>
              <a:t>from </a:t>
            </a:r>
            <a:r>
              <a:rPr sz="2800" spc="-5" dirty="0">
                <a:latin typeface="Times New Roman"/>
                <a:cs typeface="Times New Roman"/>
              </a:rPr>
              <a:t>sewage treatment</a:t>
            </a:r>
            <a:r>
              <a:rPr sz="2800" spc="-85" dirty="0">
                <a:latin typeface="Times New Roman"/>
                <a:cs typeface="Times New Roman"/>
              </a:rPr>
              <a:t> </a:t>
            </a:r>
            <a:r>
              <a:rPr sz="2800" dirty="0">
                <a:latin typeface="Times New Roman"/>
                <a:cs typeface="Times New Roman"/>
              </a:rPr>
              <a:t>plants.</a:t>
            </a:r>
            <a:endParaRPr sz="2800">
              <a:latin typeface="Times New Roman"/>
              <a:cs typeface="Times New Roman"/>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1981200" y="546940"/>
            <a:ext cx="8229600" cy="811119"/>
          </a:xfrm>
          <a:prstGeom prst="rect">
            <a:avLst/>
          </a:prstGeom>
        </p:spPr>
        <p:txBody>
          <a:bodyPr vert="horz" wrap="square" lIns="0" tIns="254635" rIns="0" bIns="0" rtlCol="0">
            <a:spAutoFit/>
          </a:bodyPr>
          <a:lstStyle/>
          <a:p>
            <a:pPr marL="91440">
              <a:lnSpc>
                <a:spcPct val="100000"/>
              </a:lnSpc>
              <a:spcBef>
                <a:spcPts val="2005"/>
              </a:spcBef>
            </a:pPr>
            <a:r>
              <a:rPr spc="-5" dirty="0">
                <a:solidFill>
                  <a:srgbClr val="00B0F0"/>
                </a:solidFill>
              </a:rPr>
              <a:t>Routes </a:t>
            </a:r>
            <a:r>
              <a:rPr dirty="0">
                <a:solidFill>
                  <a:srgbClr val="00B0F0"/>
                </a:solidFill>
              </a:rPr>
              <a:t>Of </a:t>
            </a:r>
            <a:r>
              <a:rPr spc="-10" dirty="0">
                <a:solidFill>
                  <a:srgbClr val="00B0F0"/>
                </a:solidFill>
              </a:rPr>
              <a:t>Exposures</a:t>
            </a:r>
          </a:p>
        </p:txBody>
      </p:sp>
      <p:sp>
        <p:nvSpPr>
          <p:cNvPr id="8" name="object 8"/>
          <p:cNvSpPr txBox="1"/>
          <p:nvPr/>
        </p:nvSpPr>
        <p:spPr>
          <a:xfrm>
            <a:off x="685800" y="1871458"/>
            <a:ext cx="10591800" cy="3115084"/>
          </a:xfrm>
          <a:prstGeom prst="rect">
            <a:avLst/>
          </a:prstGeom>
          <a:ln w="6096">
            <a:solidFill>
              <a:srgbClr val="EC7C30"/>
            </a:solidFill>
          </a:ln>
        </p:spPr>
        <p:txBody>
          <a:bodyPr vert="horz" wrap="square" lIns="0" tIns="1905" rIns="0" bIns="0" rtlCol="0">
            <a:spAutoFit/>
          </a:bodyPr>
          <a:lstStyle/>
          <a:p>
            <a:pPr marL="91440" marR="8169909" indent="88265">
              <a:lnSpc>
                <a:spcPct val="119700"/>
              </a:lnSpc>
            </a:pPr>
            <a:r>
              <a:rPr sz="2800" b="1" u="heavy" spc="-5" dirty="0">
                <a:uFill>
                  <a:solidFill>
                    <a:srgbClr val="000000"/>
                  </a:solidFill>
                </a:uFill>
                <a:latin typeface="Times New Roman"/>
                <a:cs typeface="Times New Roman"/>
              </a:rPr>
              <a:t>Oral</a:t>
            </a:r>
            <a:r>
              <a:rPr sz="2800" b="1" u="heavy" spc="-45" dirty="0">
                <a:uFill>
                  <a:solidFill>
                    <a:srgbClr val="000000"/>
                  </a:solidFill>
                </a:uFill>
                <a:latin typeface="Times New Roman"/>
                <a:cs typeface="Times New Roman"/>
              </a:rPr>
              <a:t> </a:t>
            </a:r>
            <a:r>
              <a:rPr sz="2800" b="1" u="heavy" spc="-10" dirty="0">
                <a:uFill>
                  <a:solidFill>
                    <a:srgbClr val="000000"/>
                  </a:solidFill>
                </a:uFill>
                <a:latin typeface="Times New Roman"/>
                <a:cs typeface="Times New Roman"/>
              </a:rPr>
              <a:t>exposure </a:t>
            </a:r>
            <a:r>
              <a:rPr sz="2800" b="1" spc="-10" dirty="0">
                <a:latin typeface="Times New Roman"/>
                <a:cs typeface="Times New Roman"/>
              </a:rPr>
              <a:t> </a:t>
            </a:r>
            <a:r>
              <a:rPr sz="2800" spc="-5" dirty="0">
                <a:latin typeface="Times New Roman"/>
                <a:cs typeface="Times New Roman"/>
              </a:rPr>
              <a:t>From food  </a:t>
            </a:r>
            <a:r>
              <a:rPr sz="2800" b="1" u="sng" dirty="0">
                <a:uFill>
                  <a:solidFill>
                    <a:srgbClr val="000000"/>
                  </a:solidFill>
                </a:uFill>
                <a:latin typeface="Times New Roman"/>
                <a:cs typeface="Times New Roman"/>
              </a:rPr>
              <a:t>Inhalation</a:t>
            </a:r>
            <a:endParaRPr sz="2800" u="sng" dirty="0">
              <a:latin typeface="Times New Roman"/>
              <a:cs typeface="Times New Roman"/>
            </a:endParaRPr>
          </a:p>
          <a:p>
            <a:pPr marL="91440">
              <a:lnSpc>
                <a:spcPct val="100000"/>
              </a:lnSpc>
              <a:spcBef>
                <a:spcPts val="675"/>
              </a:spcBef>
            </a:pPr>
            <a:r>
              <a:rPr sz="2800" dirty="0">
                <a:latin typeface="Times New Roman"/>
                <a:cs typeface="Times New Roman"/>
              </a:rPr>
              <a:t>From </a:t>
            </a:r>
            <a:r>
              <a:rPr sz="2800" spc="-5" dirty="0">
                <a:latin typeface="Times New Roman"/>
                <a:cs typeface="Times New Roman"/>
              </a:rPr>
              <a:t>copper smelters and refineries </a:t>
            </a:r>
            <a:r>
              <a:rPr sz="2800" spc="-10" dirty="0">
                <a:latin typeface="Times New Roman"/>
                <a:cs typeface="Times New Roman"/>
              </a:rPr>
              <a:t>and</a:t>
            </a:r>
            <a:r>
              <a:rPr sz="2800" dirty="0">
                <a:latin typeface="Times New Roman"/>
                <a:cs typeface="Times New Roman"/>
              </a:rPr>
              <a:t> industries</a:t>
            </a:r>
          </a:p>
          <a:p>
            <a:pPr marL="179705">
              <a:lnSpc>
                <a:spcPct val="100000"/>
              </a:lnSpc>
              <a:spcBef>
                <a:spcPts val="660"/>
              </a:spcBef>
            </a:pPr>
            <a:r>
              <a:rPr sz="2800" b="1" u="heavy" spc="-5" dirty="0">
                <a:uFill>
                  <a:solidFill>
                    <a:srgbClr val="000000"/>
                  </a:solidFill>
                </a:uFill>
                <a:latin typeface="Times New Roman"/>
                <a:cs typeface="Times New Roman"/>
              </a:rPr>
              <a:t>Dermal</a:t>
            </a:r>
            <a:r>
              <a:rPr sz="2800" b="1" u="heavy" spc="15" dirty="0">
                <a:uFill>
                  <a:solidFill>
                    <a:srgbClr val="000000"/>
                  </a:solidFill>
                </a:uFill>
                <a:latin typeface="Times New Roman"/>
                <a:cs typeface="Times New Roman"/>
              </a:rPr>
              <a:t> </a:t>
            </a:r>
            <a:r>
              <a:rPr sz="2800" b="1" u="heavy" dirty="0">
                <a:uFill>
                  <a:solidFill>
                    <a:srgbClr val="000000"/>
                  </a:solidFill>
                </a:uFill>
                <a:latin typeface="Times New Roman"/>
                <a:cs typeface="Times New Roman"/>
              </a:rPr>
              <a:t>contact</a:t>
            </a:r>
            <a:endParaRPr sz="2800" dirty="0">
              <a:latin typeface="Times New Roman"/>
              <a:cs typeface="Times New Roman"/>
            </a:endParaRPr>
          </a:p>
          <a:p>
            <a:pPr marL="91440">
              <a:lnSpc>
                <a:spcPct val="100000"/>
              </a:lnSpc>
              <a:spcBef>
                <a:spcPts val="660"/>
              </a:spcBef>
            </a:pPr>
            <a:r>
              <a:rPr sz="2800" spc="-5" dirty="0">
                <a:latin typeface="Times New Roman"/>
                <a:cs typeface="Times New Roman"/>
              </a:rPr>
              <a:t>From </a:t>
            </a:r>
            <a:r>
              <a:rPr sz="2800" spc="-30" dirty="0">
                <a:latin typeface="Times New Roman"/>
                <a:cs typeface="Times New Roman"/>
              </a:rPr>
              <a:t>air, </a:t>
            </a:r>
            <a:r>
              <a:rPr sz="2800" spc="-25" dirty="0">
                <a:latin typeface="Times New Roman"/>
                <a:cs typeface="Times New Roman"/>
              </a:rPr>
              <a:t>water, </a:t>
            </a:r>
            <a:r>
              <a:rPr sz="2800" spc="-5" dirty="0">
                <a:latin typeface="Times New Roman"/>
                <a:cs typeface="Times New Roman"/>
              </a:rPr>
              <a:t>and soil that contains</a:t>
            </a:r>
            <a:r>
              <a:rPr sz="2800" spc="20" dirty="0">
                <a:latin typeface="Times New Roman"/>
                <a:cs typeface="Times New Roman"/>
              </a:rPr>
              <a:t> </a:t>
            </a:r>
            <a:r>
              <a:rPr sz="2800" spc="-5" dirty="0">
                <a:latin typeface="Times New Roman"/>
                <a:cs typeface="Times New Roman"/>
              </a:rPr>
              <a:t>copper</a:t>
            </a:r>
            <a:endParaRPr sz="2800" dirty="0">
              <a:latin typeface="Times New Roman"/>
              <a:cs typeface="Times New Roman"/>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981200" y="1020572"/>
            <a:ext cx="0" cy="4929505"/>
          </a:xfrm>
          <a:custGeom>
            <a:avLst/>
            <a:gdLst/>
            <a:ahLst/>
            <a:cxnLst/>
            <a:rect l="l" t="t" r="r" b="b"/>
            <a:pathLst>
              <a:path h="4929505">
                <a:moveTo>
                  <a:pt x="0" y="0"/>
                </a:moveTo>
                <a:lnTo>
                  <a:pt x="0" y="4929378"/>
                </a:lnTo>
              </a:path>
            </a:pathLst>
          </a:custGeom>
          <a:ln w="12700">
            <a:solidFill>
              <a:srgbClr val="000000"/>
            </a:solidFill>
          </a:ln>
        </p:spPr>
        <p:txBody>
          <a:bodyPr wrap="square" lIns="0" tIns="0" rIns="0" bIns="0" rtlCol="0"/>
          <a:lstStyle/>
          <a:p>
            <a:endParaRPr/>
          </a:p>
        </p:txBody>
      </p:sp>
      <p:sp>
        <p:nvSpPr>
          <p:cNvPr id="3" name="object 3"/>
          <p:cNvSpPr/>
          <p:nvPr/>
        </p:nvSpPr>
        <p:spPr>
          <a:xfrm>
            <a:off x="1974850" y="1020572"/>
            <a:ext cx="7327900" cy="4929505"/>
          </a:xfrm>
          <a:custGeom>
            <a:avLst/>
            <a:gdLst/>
            <a:ahLst/>
            <a:cxnLst/>
            <a:rect l="l" t="t" r="r" b="b"/>
            <a:pathLst>
              <a:path w="7327900" h="4929505">
                <a:moveTo>
                  <a:pt x="7321550" y="0"/>
                </a:moveTo>
                <a:lnTo>
                  <a:pt x="7321550" y="4929378"/>
                </a:lnTo>
              </a:path>
              <a:path w="7327900" h="4929505">
                <a:moveTo>
                  <a:pt x="0" y="6350"/>
                </a:moveTo>
                <a:lnTo>
                  <a:pt x="7327900" y="6350"/>
                </a:lnTo>
              </a:path>
              <a:path w="7327900" h="4929505">
                <a:moveTo>
                  <a:pt x="0" y="4923028"/>
                </a:moveTo>
                <a:lnTo>
                  <a:pt x="7327900" y="4923028"/>
                </a:lnTo>
              </a:path>
            </a:pathLst>
          </a:custGeom>
          <a:ln w="12700">
            <a:solidFill>
              <a:srgbClr val="000000"/>
            </a:solidFill>
          </a:ln>
        </p:spPr>
        <p:txBody>
          <a:bodyPr wrap="square" lIns="0" tIns="0" rIns="0" bIns="0" rtlCol="0"/>
          <a:lstStyle/>
          <a:p>
            <a:endParaRPr/>
          </a:p>
        </p:txBody>
      </p:sp>
      <p:sp>
        <p:nvSpPr>
          <p:cNvPr id="4" name="object 4"/>
          <p:cNvSpPr txBox="1">
            <a:spLocks noGrp="1"/>
          </p:cNvSpPr>
          <p:nvPr>
            <p:ph type="title"/>
          </p:nvPr>
        </p:nvSpPr>
        <p:spPr>
          <a:xfrm>
            <a:off x="6439247" y="1052576"/>
            <a:ext cx="1129030" cy="299720"/>
          </a:xfrm>
          <a:prstGeom prst="rect">
            <a:avLst/>
          </a:prstGeom>
        </p:spPr>
        <p:txBody>
          <a:bodyPr vert="horz" wrap="square" lIns="0" tIns="12700" rIns="0" bIns="0" rtlCol="0">
            <a:spAutoFit/>
          </a:bodyPr>
          <a:lstStyle/>
          <a:p>
            <a:pPr>
              <a:lnSpc>
                <a:spcPct val="100000"/>
              </a:lnSpc>
              <a:spcBef>
                <a:spcPts val="100"/>
              </a:spcBef>
            </a:pPr>
            <a:r>
              <a:rPr sz="1800" b="0" spc="-5" dirty="0">
                <a:latin typeface="Times New Roman"/>
                <a:cs typeface="Times New Roman"/>
              </a:rPr>
              <a:t>Atmosphere</a:t>
            </a:r>
            <a:endParaRPr sz="1800">
              <a:latin typeface="Times New Roman"/>
              <a:cs typeface="Times New Roman"/>
            </a:endParaRPr>
          </a:p>
        </p:txBody>
      </p:sp>
      <p:sp>
        <p:nvSpPr>
          <p:cNvPr id="5" name="object 5"/>
          <p:cNvSpPr txBox="1"/>
          <p:nvPr/>
        </p:nvSpPr>
        <p:spPr>
          <a:xfrm>
            <a:off x="2072894" y="1052576"/>
            <a:ext cx="2453005" cy="574040"/>
          </a:xfrm>
          <a:prstGeom prst="rect">
            <a:avLst/>
          </a:prstGeom>
        </p:spPr>
        <p:txBody>
          <a:bodyPr vert="horz" wrap="square" lIns="0" tIns="12700" rIns="0" bIns="0" rtlCol="0">
            <a:spAutoFit/>
          </a:bodyPr>
          <a:lstStyle/>
          <a:p>
            <a:pPr marR="5080">
              <a:lnSpc>
                <a:spcPct val="100000"/>
              </a:lnSpc>
              <a:spcBef>
                <a:spcPts val="100"/>
              </a:spcBef>
            </a:pPr>
            <a:r>
              <a:rPr sz="1800" spc="-5" dirty="0">
                <a:latin typeface="Times New Roman"/>
                <a:cs typeface="Times New Roman"/>
              </a:rPr>
              <a:t>Natural and</a:t>
            </a:r>
            <a:r>
              <a:rPr sz="1800" spc="-45" dirty="0">
                <a:latin typeface="Times New Roman"/>
                <a:cs typeface="Times New Roman"/>
              </a:rPr>
              <a:t> </a:t>
            </a:r>
            <a:r>
              <a:rPr sz="1800" dirty="0">
                <a:latin typeface="Times New Roman"/>
                <a:cs typeface="Times New Roman"/>
              </a:rPr>
              <a:t>anthropogenic  </a:t>
            </a:r>
            <a:r>
              <a:rPr sz="1800" spc="-5" dirty="0">
                <a:latin typeface="Times New Roman"/>
                <a:cs typeface="Times New Roman"/>
              </a:rPr>
              <a:t>Sources</a:t>
            </a:r>
            <a:endParaRPr sz="1800">
              <a:latin typeface="Times New Roman"/>
              <a:cs typeface="Times New Roman"/>
            </a:endParaRPr>
          </a:p>
        </p:txBody>
      </p:sp>
      <p:sp>
        <p:nvSpPr>
          <p:cNvPr id="6" name="object 6"/>
          <p:cNvSpPr txBox="1"/>
          <p:nvPr/>
        </p:nvSpPr>
        <p:spPr>
          <a:xfrm>
            <a:off x="7389241" y="1875790"/>
            <a:ext cx="445134" cy="299720"/>
          </a:xfrm>
          <a:prstGeom prst="rect">
            <a:avLst/>
          </a:prstGeom>
        </p:spPr>
        <p:txBody>
          <a:bodyPr vert="horz" wrap="square" lIns="0" tIns="12700" rIns="0" bIns="0" rtlCol="0">
            <a:spAutoFit/>
          </a:bodyPr>
          <a:lstStyle/>
          <a:p>
            <a:pPr>
              <a:lnSpc>
                <a:spcPct val="100000"/>
              </a:lnSpc>
              <a:spcBef>
                <a:spcPts val="100"/>
              </a:spcBef>
            </a:pPr>
            <a:r>
              <a:rPr sz="1800" dirty="0">
                <a:latin typeface="Times New Roman"/>
                <a:cs typeface="Times New Roman"/>
              </a:rPr>
              <a:t>Ra</a:t>
            </a:r>
            <a:r>
              <a:rPr sz="1800" spc="5" dirty="0">
                <a:latin typeface="Times New Roman"/>
                <a:cs typeface="Times New Roman"/>
              </a:rPr>
              <a:t>i</a:t>
            </a:r>
            <a:r>
              <a:rPr sz="1800" dirty="0">
                <a:latin typeface="Times New Roman"/>
                <a:cs typeface="Times New Roman"/>
              </a:rPr>
              <a:t>n</a:t>
            </a:r>
            <a:endParaRPr sz="1800">
              <a:latin typeface="Times New Roman"/>
              <a:cs typeface="Times New Roman"/>
            </a:endParaRPr>
          </a:p>
        </p:txBody>
      </p:sp>
      <p:sp>
        <p:nvSpPr>
          <p:cNvPr id="7" name="object 7"/>
          <p:cNvSpPr txBox="1"/>
          <p:nvPr/>
        </p:nvSpPr>
        <p:spPr>
          <a:xfrm>
            <a:off x="3612515" y="2150109"/>
            <a:ext cx="1182370" cy="299720"/>
          </a:xfrm>
          <a:prstGeom prst="rect">
            <a:avLst/>
          </a:prstGeom>
        </p:spPr>
        <p:txBody>
          <a:bodyPr vert="horz" wrap="square" lIns="0" tIns="12700" rIns="0" bIns="0" rtlCol="0">
            <a:spAutoFit/>
          </a:bodyPr>
          <a:lstStyle/>
          <a:p>
            <a:pPr>
              <a:lnSpc>
                <a:spcPct val="100000"/>
              </a:lnSpc>
              <a:spcBef>
                <a:spcPts val="100"/>
              </a:spcBef>
            </a:pPr>
            <a:r>
              <a:rPr sz="1800" spc="-20" dirty="0">
                <a:latin typeface="Times New Roman"/>
                <a:cs typeface="Times New Roman"/>
              </a:rPr>
              <a:t>Vaporization</a:t>
            </a:r>
            <a:endParaRPr sz="1800">
              <a:latin typeface="Times New Roman"/>
              <a:cs typeface="Times New Roman"/>
            </a:endParaRPr>
          </a:p>
        </p:txBody>
      </p:sp>
      <p:sp>
        <p:nvSpPr>
          <p:cNvPr id="8" name="object 8"/>
          <p:cNvSpPr txBox="1"/>
          <p:nvPr/>
        </p:nvSpPr>
        <p:spPr>
          <a:xfrm>
            <a:off x="7461432" y="2698750"/>
            <a:ext cx="381635" cy="299720"/>
          </a:xfrm>
          <a:prstGeom prst="rect">
            <a:avLst/>
          </a:prstGeom>
        </p:spPr>
        <p:txBody>
          <a:bodyPr vert="horz" wrap="square" lIns="0" tIns="12700" rIns="0" bIns="0" rtlCol="0">
            <a:spAutoFit/>
          </a:bodyPr>
          <a:lstStyle/>
          <a:p>
            <a:pPr>
              <a:lnSpc>
                <a:spcPct val="100000"/>
              </a:lnSpc>
              <a:spcBef>
                <a:spcPts val="100"/>
              </a:spcBef>
            </a:pPr>
            <a:r>
              <a:rPr sz="1800" spc="-5" dirty="0">
                <a:latin typeface="Times New Roman"/>
                <a:cs typeface="Times New Roman"/>
              </a:rPr>
              <a:t>Soil</a:t>
            </a:r>
            <a:endParaRPr sz="1800">
              <a:latin typeface="Times New Roman"/>
              <a:cs typeface="Times New Roman"/>
            </a:endParaRPr>
          </a:p>
        </p:txBody>
      </p:sp>
      <p:sp>
        <p:nvSpPr>
          <p:cNvPr id="9" name="object 9"/>
          <p:cNvSpPr txBox="1"/>
          <p:nvPr/>
        </p:nvSpPr>
        <p:spPr>
          <a:xfrm>
            <a:off x="2987294" y="2698750"/>
            <a:ext cx="1892300" cy="574040"/>
          </a:xfrm>
          <a:prstGeom prst="rect">
            <a:avLst/>
          </a:prstGeom>
        </p:spPr>
        <p:txBody>
          <a:bodyPr vert="horz" wrap="square" lIns="0" tIns="12700" rIns="0" bIns="0" rtlCol="0">
            <a:spAutoFit/>
          </a:bodyPr>
          <a:lstStyle/>
          <a:p>
            <a:pPr marL="624840">
              <a:lnSpc>
                <a:spcPct val="100000"/>
              </a:lnSpc>
              <a:spcBef>
                <a:spcPts val="100"/>
              </a:spcBef>
            </a:pPr>
            <a:r>
              <a:rPr sz="1800" spc="-30" dirty="0">
                <a:latin typeface="Times New Roman"/>
                <a:cs typeface="Times New Roman"/>
              </a:rPr>
              <a:t>Water</a:t>
            </a:r>
            <a:endParaRPr sz="1800">
              <a:latin typeface="Times New Roman"/>
              <a:cs typeface="Times New Roman"/>
            </a:endParaRPr>
          </a:p>
          <a:p>
            <a:pPr>
              <a:lnSpc>
                <a:spcPct val="100000"/>
              </a:lnSpc>
            </a:pPr>
            <a:r>
              <a:rPr sz="1800" spc="-5" dirty="0">
                <a:latin typeface="Times New Roman"/>
                <a:cs typeface="Times New Roman"/>
              </a:rPr>
              <a:t>(Mix with</a:t>
            </a:r>
            <a:r>
              <a:rPr sz="1800" spc="-15" dirty="0">
                <a:latin typeface="Times New Roman"/>
                <a:cs typeface="Times New Roman"/>
              </a:rPr>
              <a:t> </a:t>
            </a:r>
            <a:r>
              <a:rPr sz="1800" spc="-5" dirty="0">
                <a:latin typeface="Times New Roman"/>
                <a:cs typeface="Times New Roman"/>
              </a:rPr>
              <a:t>sediment)</a:t>
            </a:r>
            <a:endParaRPr sz="1800">
              <a:latin typeface="Times New Roman"/>
              <a:cs typeface="Times New Roman"/>
            </a:endParaRPr>
          </a:p>
        </p:txBody>
      </p:sp>
      <p:sp>
        <p:nvSpPr>
          <p:cNvPr id="10" name="object 10"/>
          <p:cNvSpPr txBox="1"/>
          <p:nvPr/>
        </p:nvSpPr>
        <p:spPr>
          <a:xfrm>
            <a:off x="6932041" y="3522091"/>
            <a:ext cx="1225550" cy="299720"/>
          </a:xfrm>
          <a:prstGeom prst="rect">
            <a:avLst/>
          </a:prstGeom>
        </p:spPr>
        <p:txBody>
          <a:bodyPr vert="horz" wrap="square" lIns="0" tIns="12700" rIns="0" bIns="0" rtlCol="0">
            <a:spAutoFit/>
          </a:bodyPr>
          <a:lstStyle/>
          <a:p>
            <a:pPr>
              <a:lnSpc>
                <a:spcPct val="100000"/>
              </a:lnSpc>
              <a:spcBef>
                <a:spcPts val="100"/>
              </a:spcBef>
            </a:pPr>
            <a:r>
              <a:rPr sz="1800" dirty="0">
                <a:latin typeface="Times New Roman"/>
                <a:cs typeface="Times New Roman"/>
              </a:rPr>
              <a:t>ground</a:t>
            </a:r>
            <a:r>
              <a:rPr sz="1800" spc="-65" dirty="0">
                <a:latin typeface="Times New Roman"/>
                <a:cs typeface="Times New Roman"/>
              </a:rPr>
              <a:t> </a:t>
            </a:r>
            <a:r>
              <a:rPr sz="1800" spc="-5" dirty="0">
                <a:latin typeface="Times New Roman"/>
                <a:cs typeface="Times New Roman"/>
              </a:rPr>
              <a:t>water</a:t>
            </a:r>
            <a:endParaRPr sz="1800">
              <a:latin typeface="Times New Roman"/>
              <a:cs typeface="Times New Roman"/>
            </a:endParaRPr>
          </a:p>
        </p:txBody>
      </p:sp>
      <p:sp>
        <p:nvSpPr>
          <p:cNvPr id="11" name="object 11"/>
          <p:cNvSpPr txBox="1"/>
          <p:nvPr/>
        </p:nvSpPr>
        <p:spPr>
          <a:xfrm>
            <a:off x="3615563" y="3796410"/>
            <a:ext cx="406400" cy="299720"/>
          </a:xfrm>
          <a:prstGeom prst="rect">
            <a:avLst/>
          </a:prstGeom>
        </p:spPr>
        <p:txBody>
          <a:bodyPr vert="horz" wrap="square" lIns="0" tIns="12700" rIns="0" bIns="0" rtlCol="0">
            <a:spAutoFit/>
          </a:bodyPr>
          <a:lstStyle/>
          <a:p>
            <a:pPr>
              <a:lnSpc>
                <a:spcPct val="100000"/>
              </a:lnSpc>
              <a:spcBef>
                <a:spcPts val="100"/>
              </a:spcBef>
            </a:pPr>
            <a:r>
              <a:rPr sz="1800" spc="-5" dirty="0">
                <a:latin typeface="Times New Roman"/>
                <a:cs typeface="Times New Roman"/>
              </a:rPr>
              <a:t>Fi</a:t>
            </a:r>
            <a:r>
              <a:rPr sz="1800" spc="-15" dirty="0">
                <a:latin typeface="Times New Roman"/>
                <a:cs typeface="Times New Roman"/>
              </a:rPr>
              <a:t>s</a:t>
            </a:r>
            <a:r>
              <a:rPr sz="1800" dirty="0">
                <a:latin typeface="Times New Roman"/>
                <a:cs typeface="Times New Roman"/>
              </a:rPr>
              <a:t>h</a:t>
            </a:r>
            <a:endParaRPr sz="1800">
              <a:latin typeface="Times New Roman"/>
              <a:cs typeface="Times New Roman"/>
            </a:endParaRPr>
          </a:p>
        </p:txBody>
      </p:sp>
      <p:sp>
        <p:nvSpPr>
          <p:cNvPr id="12" name="object 12"/>
          <p:cNvSpPr txBox="1"/>
          <p:nvPr/>
        </p:nvSpPr>
        <p:spPr>
          <a:xfrm>
            <a:off x="3615563" y="4345051"/>
            <a:ext cx="684530" cy="299720"/>
          </a:xfrm>
          <a:prstGeom prst="rect">
            <a:avLst/>
          </a:prstGeom>
        </p:spPr>
        <p:txBody>
          <a:bodyPr vert="horz" wrap="square" lIns="0" tIns="12700" rIns="0" bIns="0" rtlCol="0">
            <a:spAutoFit/>
          </a:bodyPr>
          <a:lstStyle/>
          <a:p>
            <a:pPr>
              <a:lnSpc>
                <a:spcPct val="100000"/>
              </a:lnSpc>
              <a:spcBef>
                <a:spcPts val="100"/>
              </a:spcBef>
            </a:pPr>
            <a:r>
              <a:rPr sz="1800" spc="-5" dirty="0">
                <a:latin typeface="Times New Roman"/>
                <a:cs typeface="Times New Roman"/>
              </a:rPr>
              <a:t>Hu</a:t>
            </a:r>
            <a:r>
              <a:rPr sz="1800" spc="-20" dirty="0">
                <a:latin typeface="Times New Roman"/>
                <a:cs typeface="Times New Roman"/>
              </a:rPr>
              <a:t>m</a:t>
            </a:r>
            <a:r>
              <a:rPr sz="1800" spc="-5" dirty="0">
                <a:latin typeface="Times New Roman"/>
                <a:cs typeface="Times New Roman"/>
              </a:rPr>
              <a:t>an</a:t>
            </a:r>
            <a:endParaRPr sz="1800">
              <a:latin typeface="Times New Roman"/>
              <a:cs typeface="Times New Roman"/>
            </a:endParaRPr>
          </a:p>
        </p:txBody>
      </p:sp>
      <p:sp>
        <p:nvSpPr>
          <p:cNvPr id="13" name="object 13"/>
          <p:cNvSpPr txBox="1"/>
          <p:nvPr/>
        </p:nvSpPr>
        <p:spPr>
          <a:xfrm>
            <a:off x="7312707" y="4345051"/>
            <a:ext cx="684530" cy="299720"/>
          </a:xfrm>
          <a:prstGeom prst="rect">
            <a:avLst/>
          </a:prstGeom>
        </p:spPr>
        <p:txBody>
          <a:bodyPr vert="horz" wrap="square" lIns="0" tIns="12700" rIns="0" bIns="0" rtlCol="0">
            <a:spAutoFit/>
          </a:bodyPr>
          <a:lstStyle/>
          <a:p>
            <a:pPr>
              <a:lnSpc>
                <a:spcPct val="100000"/>
              </a:lnSpc>
              <a:spcBef>
                <a:spcPts val="100"/>
              </a:spcBef>
            </a:pPr>
            <a:r>
              <a:rPr sz="1800" spc="-5" dirty="0">
                <a:latin typeface="Times New Roman"/>
                <a:cs typeface="Times New Roman"/>
              </a:rPr>
              <a:t>Hu</a:t>
            </a:r>
            <a:r>
              <a:rPr sz="1800" spc="-20" dirty="0">
                <a:latin typeface="Times New Roman"/>
                <a:cs typeface="Times New Roman"/>
              </a:rPr>
              <a:t>m</a:t>
            </a:r>
            <a:r>
              <a:rPr sz="1800" spc="-5" dirty="0">
                <a:latin typeface="Times New Roman"/>
                <a:cs typeface="Times New Roman"/>
              </a:rPr>
              <a:t>an</a:t>
            </a:r>
            <a:endParaRPr sz="1800">
              <a:latin typeface="Times New Roman"/>
              <a:cs typeface="Times New Roman"/>
            </a:endParaRPr>
          </a:p>
        </p:txBody>
      </p:sp>
      <p:sp>
        <p:nvSpPr>
          <p:cNvPr id="14" name="object 14"/>
          <p:cNvSpPr/>
          <p:nvPr/>
        </p:nvSpPr>
        <p:spPr>
          <a:xfrm>
            <a:off x="4267200" y="1355851"/>
            <a:ext cx="2897505" cy="1493520"/>
          </a:xfrm>
          <a:custGeom>
            <a:avLst/>
            <a:gdLst/>
            <a:ahLst/>
            <a:cxnLst/>
            <a:rect l="l" t="t" r="r" b="b"/>
            <a:pathLst>
              <a:path w="2897504" h="1493520">
                <a:moveTo>
                  <a:pt x="2362200" y="15748"/>
                </a:moveTo>
                <a:lnTo>
                  <a:pt x="2354034" y="14478"/>
                </a:lnTo>
                <a:lnTo>
                  <a:pt x="2260854" y="0"/>
                </a:lnTo>
                <a:lnTo>
                  <a:pt x="2257552" y="2413"/>
                </a:lnTo>
                <a:lnTo>
                  <a:pt x="2256523" y="9271"/>
                </a:lnTo>
                <a:lnTo>
                  <a:pt x="2258822" y="12573"/>
                </a:lnTo>
                <a:lnTo>
                  <a:pt x="2262378" y="13081"/>
                </a:lnTo>
                <a:lnTo>
                  <a:pt x="2326284" y="23050"/>
                </a:lnTo>
                <a:lnTo>
                  <a:pt x="226314" y="847979"/>
                </a:lnTo>
                <a:lnTo>
                  <a:pt x="230886" y="859917"/>
                </a:lnTo>
                <a:lnTo>
                  <a:pt x="2330932" y="34886"/>
                </a:lnTo>
                <a:lnTo>
                  <a:pt x="2290826" y="85598"/>
                </a:lnTo>
                <a:lnTo>
                  <a:pt x="2288667" y="88392"/>
                </a:lnTo>
                <a:lnTo>
                  <a:pt x="2289175" y="92329"/>
                </a:lnTo>
                <a:lnTo>
                  <a:pt x="2291842" y="94615"/>
                </a:lnTo>
                <a:lnTo>
                  <a:pt x="2294623" y="96774"/>
                </a:lnTo>
                <a:lnTo>
                  <a:pt x="2298573" y="96266"/>
                </a:lnTo>
                <a:lnTo>
                  <a:pt x="2300846" y="93472"/>
                </a:lnTo>
                <a:lnTo>
                  <a:pt x="2362200" y="15748"/>
                </a:lnTo>
                <a:close/>
              </a:path>
              <a:path w="2897504" h="1493520">
                <a:moveTo>
                  <a:pt x="2897124" y="783971"/>
                </a:moveTo>
                <a:lnTo>
                  <a:pt x="2894076" y="771525"/>
                </a:lnTo>
                <a:lnTo>
                  <a:pt x="33705" y="1448981"/>
                </a:lnTo>
                <a:lnTo>
                  <a:pt x="24511" y="1457718"/>
                </a:lnTo>
                <a:lnTo>
                  <a:pt x="27851" y="1454531"/>
                </a:lnTo>
                <a:lnTo>
                  <a:pt x="80518" y="1404493"/>
                </a:lnTo>
                <a:lnTo>
                  <a:pt x="74295" y="1392809"/>
                </a:lnTo>
                <a:lnTo>
                  <a:pt x="0" y="1463548"/>
                </a:lnTo>
                <a:lnTo>
                  <a:pt x="98171" y="1493393"/>
                </a:lnTo>
                <a:lnTo>
                  <a:pt x="101727" y="1491488"/>
                </a:lnTo>
                <a:lnTo>
                  <a:pt x="103759" y="1484884"/>
                </a:lnTo>
                <a:lnTo>
                  <a:pt x="101854" y="1481328"/>
                </a:lnTo>
                <a:lnTo>
                  <a:pt x="54381" y="1466850"/>
                </a:lnTo>
                <a:lnTo>
                  <a:pt x="36626" y="1461427"/>
                </a:lnTo>
                <a:lnTo>
                  <a:pt x="13716" y="1466850"/>
                </a:lnTo>
                <a:lnTo>
                  <a:pt x="20675" y="1465199"/>
                </a:lnTo>
                <a:lnTo>
                  <a:pt x="36626" y="1461427"/>
                </a:lnTo>
                <a:lnTo>
                  <a:pt x="2897124" y="783971"/>
                </a:lnTo>
                <a:close/>
              </a:path>
            </a:pathLst>
          </a:custGeom>
          <a:solidFill>
            <a:srgbClr val="5B9BD4"/>
          </a:solidFill>
        </p:spPr>
        <p:txBody>
          <a:bodyPr wrap="square" lIns="0" tIns="0" rIns="0" bIns="0" rtlCol="0"/>
          <a:lstStyle/>
          <a:p>
            <a:endParaRPr/>
          </a:p>
        </p:txBody>
      </p:sp>
      <p:grpSp>
        <p:nvGrpSpPr>
          <p:cNvPr id="15" name="object 15"/>
          <p:cNvGrpSpPr/>
          <p:nvPr/>
        </p:nvGrpSpPr>
        <p:grpSpPr>
          <a:xfrm>
            <a:off x="2890266" y="1167511"/>
            <a:ext cx="4781550" cy="3252470"/>
            <a:chOff x="2890266" y="1167511"/>
            <a:chExt cx="4781550" cy="3252470"/>
          </a:xfrm>
        </p:grpSpPr>
        <p:sp>
          <p:nvSpPr>
            <p:cNvPr id="16" name="object 16"/>
            <p:cNvSpPr/>
            <p:nvPr/>
          </p:nvSpPr>
          <p:spPr>
            <a:xfrm>
              <a:off x="2890266" y="1167510"/>
              <a:ext cx="4781550" cy="3252470"/>
            </a:xfrm>
            <a:custGeom>
              <a:avLst/>
              <a:gdLst/>
              <a:ahLst/>
              <a:cxnLst/>
              <a:rect l="l" t="t" r="r" b="b"/>
              <a:pathLst>
                <a:path w="4781550" h="3252470">
                  <a:moveTo>
                    <a:pt x="691134" y="1499489"/>
                  </a:moveTo>
                  <a:lnTo>
                    <a:pt x="690816" y="1492377"/>
                  </a:lnTo>
                  <a:lnTo>
                    <a:pt x="686816" y="1400556"/>
                  </a:lnTo>
                  <a:lnTo>
                    <a:pt x="686689" y="1397000"/>
                  </a:lnTo>
                  <a:lnTo>
                    <a:pt x="683768" y="1394333"/>
                  </a:lnTo>
                  <a:lnTo>
                    <a:pt x="676783" y="1394587"/>
                  </a:lnTo>
                  <a:lnTo>
                    <a:pt x="673989" y="1397508"/>
                  </a:lnTo>
                  <a:lnTo>
                    <a:pt x="674116" y="1401064"/>
                  </a:lnTo>
                  <a:lnTo>
                    <a:pt x="676998" y="1465719"/>
                  </a:lnTo>
                  <a:lnTo>
                    <a:pt x="10668" y="429260"/>
                  </a:lnTo>
                  <a:lnTo>
                    <a:pt x="0" y="436118"/>
                  </a:lnTo>
                  <a:lnTo>
                    <a:pt x="666191" y="1472552"/>
                  </a:lnTo>
                  <a:lnTo>
                    <a:pt x="608584" y="1443228"/>
                  </a:lnTo>
                  <a:lnTo>
                    <a:pt x="605536" y="1441577"/>
                  </a:lnTo>
                  <a:lnTo>
                    <a:pt x="601726" y="1442847"/>
                  </a:lnTo>
                  <a:lnTo>
                    <a:pt x="600075" y="1446022"/>
                  </a:lnTo>
                  <a:lnTo>
                    <a:pt x="598424" y="1449070"/>
                  </a:lnTo>
                  <a:lnTo>
                    <a:pt x="599694" y="1452880"/>
                  </a:lnTo>
                  <a:lnTo>
                    <a:pt x="602869" y="1454531"/>
                  </a:lnTo>
                  <a:lnTo>
                    <a:pt x="691134" y="1499489"/>
                  </a:lnTo>
                  <a:close/>
                </a:path>
                <a:path w="4781550" h="3252470">
                  <a:moveTo>
                    <a:pt x="971423" y="3163443"/>
                  </a:moveTo>
                  <a:lnTo>
                    <a:pt x="970407" y="3159633"/>
                  </a:lnTo>
                  <a:lnTo>
                    <a:pt x="964311" y="3156077"/>
                  </a:lnTo>
                  <a:lnTo>
                    <a:pt x="960501" y="3157093"/>
                  </a:lnTo>
                  <a:lnTo>
                    <a:pt x="926084" y="3216097"/>
                  </a:lnTo>
                  <a:lnTo>
                    <a:pt x="926084" y="2947289"/>
                  </a:lnTo>
                  <a:lnTo>
                    <a:pt x="913384" y="2947289"/>
                  </a:lnTo>
                  <a:lnTo>
                    <a:pt x="913384" y="3216097"/>
                  </a:lnTo>
                  <a:lnTo>
                    <a:pt x="878967" y="3157093"/>
                  </a:lnTo>
                  <a:lnTo>
                    <a:pt x="875157" y="3156077"/>
                  </a:lnTo>
                  <a:lnTo>
                    <a:pt x="869061" y="3159633"/>
                  </a:lnTo>
                  <a:lnTo>
                    <a:pt x="868045" y="3163443"/>
                  </a:lnTo>
                  <a:lnTo>
                    <a:pt x="919734" y="3252089"/>
                  </a:lnTo>
                  <a:lnTo>
                    <a:pt x="927061" y="3239516"/>
                  </a:lnTo>
                  <a:lnTo>
                    <a:pt x="971423" y="3163443"/>
                  </a:lnTo>
                  <a:close/>
                </a:path>
                <a:path w="4781550" h="3252470">
                  <a:moveTo>
                    <a:pt x="971423" y="2553843"/>
                  </a:moveTo>
                  <a:lnTo>
                    <a:pt x="970407" y="2550033"/>
                  </a:lnTo>
                  <a:lnTo>
                    <a:pt x="964311" y="2546477"/>
                  </a:lnTo>
                  <a:lnTo>
                    <a:pt x="960501" y="2547493"/>
                  </a:lnTo>
                  <a:lnTo>
                    <a:pt x="926084" y="2606497"/>
                  </a:lnTo>
                  <a:lnTo>
                    <a:pt x="926084" y="2185289"/>
                  </a:lnTo>
                  <a:lnTo>
                    <a:pt x="913384" y="2185289"/>
                  </a:lnTo>
                  <a:lnTo>
                    <a:pt x="913384" y="2606497"/>
                  </a:lnTo>
                  <a:lnTo>
                    <a:pt x="878967" y="2547493"/>
                  </a:lnTo>
                  <a:lnTo>
                    <a:pt x="875157" y="2546477"/>
                  </a:lnTo>
                  <a:lnTo>
                    <a:pt x="869061" y="2550033"/>
                  </a:lnTo>
                  <a:lnTo>
                    <a:pt x="868045" y="2553843"/>
                  </a:lnTo>
                  <a:lnTo>
                    <a:pt x="919734" y="2642489"/>
                  </a:lnTo>
                  <a:lnTo>
                    <a:pt x="927061" y="2629916"/>
                  </a:lnTo>
                  <a:lnTo>
                    <a:pt x="971423" y="2553843"/>
                  </a:lnTo>
                  <a:close/>
                </a:path>
                <a:path w="4781550" h="3252470">
                  <a:moveTo>
                    <a:pt x="3281934" y="51689"/>
                  </a:moveTo>
                  <a:lnTo>
                    <a:pt x="3271037" y="45339"/>
                  </a:lnTo>
                  <a:lnTo>
                    <a:pt x="3193288" y="0"/>
                  </a:lnTo>
                  <a:lnTo>
                    <a:pt x="3189478" y="1016"/>
                  </a:lnTo>
                  <a:lnTo>
                    <a:pt x="3185922" y="7112"/>
                  </a:lnTo>
                  <a:lnTo>
                    <a:pt x="3186938" y="10922"/>
                  </a:lnTo>
                  <a:lnTo>
                    <a:pt x="3245916" y="45339"/>
                  </a:lnTo>
                  <a:lnTo>
                    <a:pt x="1834134" y="45339"/>
                  </a:lnTo>
                  <a:lnTo>
                    <a:pt x="1834134" y="58039"/>
                  </a:lnTo>
                  <a:lnTo>
                    <a:pt x="3245916" y="58039"/>
                  </a:lnTo>
                  <a:lnTo>
                    <a:pt x="3186938" y="92456"/>
                  </a:lnTo>
                  <a:lnTo>
                    <a:pt x="3185922" y="96266"/>
                  </a:lnTo>
                  <a:lnTo>
                    <a:pt x="3189478" y="102362"/>
                  </a:lnTo>
                  <a:lnTo>
                    <a:pt x="3193288" y="103378"/>
                  </a:lnTo>
                  <a:lnTo>
                    <a:pt x="3271037" y="58039"/>
                  </a:lnTo>
                  <a:lnTo>
                    <a:pt x="3281934" y="51689"/>
                  </a:lnTo>
                  <a:close/>
                </a:path>
                <a:path w="4781550" h="3252470">
                  <a:moveTo>
                    <a:pt x="4629023" y="648843"/>
                  </a:moveTo>
                  <a:lnTo>
                    <a:pt x="4628007" y="645033"/>
                  </a:lnTo>
                  <a:lnTo>
                    <a:pt x="4621911" y="641477"/>
                  </a:lnTo>
                  <a:lnTo>
                    <a:pt x="4618101" y="642493"/>
                  </a:lnTo>
                  <a:lnTo>
                    <a:pt x="4583684" y="701497"/>
                  </a:lnTo>
                  <a:lnTo>
                    <a:pt x="4583684" y="204089"/>
                  </a:lnTo>
                  <a:lnTo>
                    <a:pt x="4570984" y="204089"/>
                  </a:lnTo>
                  <a:lnTo>
                    <a:pt x="4570984" y="701497"/>
                  </a:lnTo>
                  <a:lnTo>
                    <a:pt x="4536567" y="642493"/>
                  </a:lnTo>
                  <a:lnTo>
                    <a:pt x="4532757" y="641477"/>
                  </a:lnTo>
                  <a:lnTo>
                    <a:pt x="4526661" y="645033"/>
                  </a:lnTo>
                  <a:lnTo>
                    <a:pt x="4525645" y="648843"/>
                  </a:lnTo>
                  <a:lnTo>
                    <a:pt x="4577334" y="737489"/>
                  </a:lnTo>
                  <a:lnTo>
                    <a:pt x="4584662" y="724916"/>
                  </a:lnTo>
                  <a:lnTo>
                    <a:pt x="4629023" y="648843"/>
                  </a:lnTo>
                  <a:close/>
                </a:path>
                <a:path w="4781550" h="3252470">
                  <a:moveTo>
                    <a:pt x="4705223" y="2325243"/>
                  </a:moveTo>
                  <a:lnTo>
                    <a:pt x="4704207" y="2321433"/>
                  </a:lnTo>
                  <a:lnTo>
                    <a:pt x="4698111" y="2317877"/>
                  </a:lnTo>
                  <a:lnTo>
                    <a:pt x="4694301" y="2318893"/>
                  </a:lnTo>
                  <a:lnTo>
                    <a:pt x="4659884" y="2377897"/>
                  </a:lnTo>
                  <a:lnTo>
                    <a:pt x="4659884" y="1880489"/>
                  </a:lnTo>
                  <a:lnTo>
                    <a:pt x="4647184" y="1880489"/>
                  </a:lnTo>
                  <a:lnTo>
                    <a:pt x="4647184" y="2377897"/>
                  </a:lnTo>
                  <a:lnTo>
                    <a:pt x="4612767" y="2318893"/>
                  </a:lnTo>
                  <a:lnTo>
                    <a:pt x="4608957" y="2317877"/>
                  </a:lnTo>
                  <a:lnTo>
                    <a:pt x="4602861" y="2321433"/>
                  </a:lnTo>
                  <a:lnTo>
                    <a:pt x="4601845" y="2325243"/>
                  </a:lnTo>
                  <a:lnTo>
                    <a:pt x="4653534" y="2413889"/>
                  </a:lnTo>
                  <a:lnTo>
                    <a:pt x="4660862" y="2401316"/>
                  </a:lnTo>
                  <a:lnTo>
                    <a:pt x="4705223" y="2325243"/>
                  </a:lnTo>
                  <a:close/>
                </a:path>
                <a:path w="4781550" h="3252470">
                  <a:moveTo>
                    <a:pt x="4705223" y="1487043"/>
                  </a:moveTo>
                  <a:lnTo>
                    <a:pt x="4704207" y="1483233"/>
                  </a:lnTo>
                  <a:lnTo>
                    <a:pt x="4698111" y="1479677"/>
                  </a:lnTo>
                  <a:lnTo>
                    <a:pt x="4694301" y="1480693"/>
                  </a:lnTo>
                  <a:lnTo>
                    <a:pt x="4659884" y="1539697"/>
                  </a:lnTo>
                  <a:lnTo>
                    <a:pt x="4659884" y="1042289"/>
                  </a:lnTo>
                  <a:lnTo>
                    <a:pt x="4647184" y="1042289"/>
                  </a:lnTo>
                  <a:lnTo>
                    <a:pt x="4647184" y="1539697"/>
                  </a:lnTo>
                  <a:lnTo>
                    <a:pt x="4612767" y="1480693"/>
                  </a:lnTo>
                  <a:lnTo>
                    <a:pt x="4608957" y="1479677"/>
                  </a:lnTo>
                  <a:lnTo>
                    <a:pt x="4602861" y="1483233"/>
                  </a:lnTo>
                  <a:lnTo>
                    <a:pt x="4601845" y="1487043"/>
                  </a:lnTo>
                  <a:lnTo>
                    <a:pt x="4653534" y="1575689"/>
                  </a:lnTo>
                  <a:lnTo>
                    <a:pt x="4660862" y="1563116"/>
                  </a:lnTo>
                  <a:lnTo>
                    <a:pt x="4705223" y="1487043"/>
                  </a:lnTo>
                  <a:close/>
                </a:path>
                <a:path w="4781550" h="3252470">
                  <a:moveTo>
                    <a:pt x="4781423" y="2934843"/>
                  </a:moveTo>
                  <a:lnTo>
                    <a:pt x="4780407" y="2931033"/>
                  </a:lnTo>
                  <a:lnTo>
                    <a:pt x="4774311" y="2927477"/>
                  </a:lnTo>
                  <a:lnTo>
                    <a:pt x="4770501" y="2928493"/>
                  </a:lnTo>
                  <a:lnTo>
                    <a:pt x="4736084" y="2987497"/>
                  </a:lnTo>
                  <a:lnTo>
                    <a:pt x="4736084" y="2642489"/>
                  </a:lnTo>
                  <a:lnTo>
                    <a:pt x="4723384" y="2642489"/>
                  </a:lnTo>
                  <a:lnTo>
                    <a:pt x="4723384" y="2987497"/>
                  </a:lnTo>
                  <a:lnTo>
                    <a:pt x="4688967" y="2928493"/>
                  </a:lnTo>
                  <a:lnTo>
                    <a:pt x="4685157" y="2927477"/>
                  </a:lnTo>
                  <a:lnTo>
                    <a:pt x="4679061" y="2931033"/>
                  </a:lnTo>
                  <a:lnTo>
                    <a:pt x="4678045" y="2934843"/>
                  </a:lnTo>
                  <a:lnTo>
                    <a:pt x="4729734" y="3023489"/>
                  </a:lnTo>
                  <a:lnTo>
                    <a:pt x="4737062" y="3010916"/>
                  </a:lnTo>
                  <a:lnTo>
                    <a:pt x="4781423" y="2934843"/>
                  </a:lnTo>
                  <a:close/>
                </a:path>
              </a:pathLst>
            </a:custGeom>
            <a:solidFill>
              <a:srgbClr val="5B9BD4"/>
            </a:solidFill>
          </p:spPr>
          <p:txBody>
            <a:bodyPr wrap="square" lIns="0" tIns="0" rIns="0" bIns="0" rtlCol="0"/>
            <a:lstStyle/>
            <a:p>
              <a:endParaRPr/>
            </a:p>
          </p:txBody>
        </p:sp>
        <p:sp>
          <p:nvSpPr>
            <p:cNvPr id="17" name="object 17"/>
            <p:cNvSpPr/>
            <p:nvPr/>
          </p:nvSpPr>
          <p:spPr>
            <a:xfrm>
              <a:off x="3834511" y="2514600"/>
              <a:ext cx="103377" cy="152400"/>
            </a:xfrm>
            <a:prstGeom prst="rect">
              <a:avLst/>
            </a:prstGeom>
            <a:blipFill>
              <a:blip r:embed="rId2" cstate="print"/>
              <a:stretch>
                <a:fillRect/>
              </a:stretch>
            </a:blipFill>
          </p:spPr>
          <p:txBody>
            <a:bodyPr wrap="square" lIns="0" tIns="0" rIns="0" bIns="0" rtlCol="0"/>
            <a:lstStyle/>
            <a:p>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1882394" y="206247"/>
            <a:ext cx="8229600" cy="775212"/>
          </a:xfrm>
          <a:prstGeom prst="rect">
            <a:avLst/>
          </a:prstGeom>
        </p:spPr>
        <p:txBody>
          <a:bodyPr vert="horz" wrap="square" lIns="0" tIns="158115" rIns="0" bIns="0" rtlCol="0">
            <a:spAutoFit/>
          </a:bodyPr>
          <a:lstStyle/>
          <a:p>
            <a:pPr marL="91440">
              <a:lnSpc>
                <a:spcPct val="100000"/>
              </a:lnSpc>
              <a:spcBef>
                <a:spcPts val="1245"/>
              </a:spcBef>
            </a:pPr>
            <a:r>
              <a:rPr sz="4000" spc="-5" dirty="0">
                <a:solidFill>
                  <a:srgbClr val="00B0F0"/>
                </a:solidFill>
              </a:rPr>
              <a:t>Copper</a:t>
            </a:r>
            <a:r>
              <a:rPr sz="4000" spc="-80" dirty="0">
                <a:solidFill>
                  <a:srgbClr val="00B0F0"/>
                </a:solidFill>
              </a:rPr>
              <a:t> </a:t>
            </a:r>
            <a:r>
              <a:rPr sz="4000" dirty="0">
                <a:solidFill>
                  <a:srgbClr val="00B0F0"/>
                </a:solidFill>
              </a:rPr>
              <a:t>toxicity</a:t>
            </a:r>
          </a:p>
        </p:txBody>
      </p:sp>
      <p:sp>
        <p:nvSpPr>
          <p:cNvPr id="10" name="object 10"/>
          <p:cNvSpPr txBox="1"/>
          <p:nvPr/>
        </p:nvSpPr>
        <p:spPr>
          <a:xfrm>
            <a:off x="304800" y="1752600"/>
            <a:ext cx="11582400" cy="4323235"/>
          </a:xfrm>
          <a:prstGeom prst="rect">
            <a:avLst/>
          </a:prstGeom>
        </p:spPr>
        <p:txBody>
          <a:bodyPr vert="horz" wrap="square" lIns="0" tIns="121920" rIns="0" bIns="0" rtlCol="0">
            <a:spAutoFit/>
          </a:bodyPr>
          <a:lstStyle/>
          <a:p>
            <a:pPr marL="241300" marR="40005" indent="-228600">
              <a:lnSpc>
                <a:spcPct val="70000"/>
              </a:lnSpc>
              <a:spcBef>
                <a:spcPts val="960"/>
              </a:spcBef>
              <a:buFont typeface="Arial"/>
              <a:buChar char="•"/>
              <a:tabLst>
                <a:tab pos="241300" algn="l"/>
              </a:tabLst>
            </a:pPr>
            <a:r>
              <a:rPr sz="2400" spc="-5" dirty="0">
                <a:latin typeface="Times New Roman"/>
                <a:cs typeface="Times New Roman"/>
              </a:rPr>
              <a:t>A </a:t>
            </a:r>
            <a:r>
              <a:rPr sz="2400" dirty="0">
                <a:latin typeface="Times New Roman"/>
                <a:cs typeface="Times New Roman"/>
              </a:rPr>
              <a:t>condition in which copper </a:t>
            </a:r>
            <a:r>
              <a:rPr sz="2400" spc="-5" dirty="0">
                <a:latin typeface="Times New Roman"/>
                <a:cs typeface="Times New Roman"/>
              </a:rPr>
              <a:t>is </a:t>
            </a:r>
            <a:r>
              <a:rPr sz="2400" dirty="0">
                <a:latin typeface="Times New Roman"/>
                <a:cs typeface="Times New Roman"/>
              </a:rPr>
              <a:t>retained and begins to build</a:t>
            </a:r>
            <a:r>
              <a:rPr sz="2400" spc="-325" dirty="0">
                <a:latin typeface="Times New Roman"/>
                <a:cs typeface="Times New Roman"/>
              </a:rPr>
              <a:t> </a:t>
            </a:r>
            <a:r>
              <a:rPr sz="2400" dirty="0">
                <a:latin typeface="Times New Roman"/>
                <a:cs typeface="Times New Roman"/>
              </a:rPr>
              <a:t>up  in the body</a:t>
            </a:r>
            <a:r>
              <a:rPr sz="2400" spc="-15" dirty="0">
                <a:latin typeface="Times New Roman"/>
                <a:cs typeface="Times New Roman"/>
              </a:rPr>
              <a:t> </a:t>
            </a:r>
            <a:r>
              <a:rPr sz="2400" dirty="0">
                <a:latin typeface="Times New Roman"/>
                <a:cs typeface="Times New Roman"/>
              </a:rPr>
              <a:t>tissues</a:t>
            </a:r>
          </a:p>
          <a:p>
            <a:pPr>
              <a:lnSpc>
                <a:spcPct val="100000"/>
              </a:lnSpc>
              <a:buFont typeface="Arial"/>
              <a:buChar char="•"/>
            </a:pPr>
            <a:endParaRPr sz="2750" dirty="0">
              <a:latin typeface="Times New Roman"/>
              <a:cs typeface="Times New Roman"/>
            </a:endParaRPr>
          </a:p>
          <a:p>
            <a:pPr marL="241300" indent="-228600">
              <a:lnSpc>
                <a:spcPct val="100000"/>
              </a:lnSpc>
              <a:buFont typeface="Arial"/>
              <a:buChar char="•"/>
              <a:tabLst>
                <a:tab pos="241300" algn="l"/>
              </a:tabLst>
            </a:pPr>
            <a:r>
              <a:rPr sz="2400" dirty="0">
                <a:latin typeface="Times New Roman"/>
                <a:cs typeface="Times New Roman"/>
              </a:rPr>
              <a:t>It Interferes with proper conversion of thyroid</a:t>
            </a:r>
            <a:r>
              <a:rPr sz="2400" spc="-120" dirty="0">
                <a:latin typeface="Times New Roman"/>
                <a:cs typeface="Times New Roman"/>
              </a:rPr>
              <a:t> </a:t>
            </a:r>
            <a:r>
              <a:rPr sz="2400" spc="-5" dirty="0">
                <a:latin typeface="Times New Roman"/>
                <a:cs typeface="Times New Roman"/>
              </a:rPr>
              <a:t>hormone</a:t>
            </a:r>
            <a:endParaRPr sz="2400" dirty="0">
              <a:latin typeface="Times New Roman"/>
              <a:cs typeface="Times New Roman"/>
            </a:endParaRPr>
          </a:p>
          <a:p>
            <a:pPr>
              <a:lnSpc>
                <a:spcPct val="100000"/>
              </a:lnSpc>
              <a:spcBef>
                <a:spcPts val="40"/>
              </a:spcBef>
              <a:buFont typeface="Arial"/>
              <a:buChar char="•"/>
            </a:pPr>
            <a:endParaRPr sz="2700" dirty="0">
              <a:latin typeface="Times New Roman"/>
              <a:cs typeface="Times New Roman"/>
            </a:endParaRPr>
          </a:p>
          <a:p>
            <a:pPr marL="241300" indent="-228600">
              <a:lnSpc>
                <a:spcPct val="100000"/>
              </a:lnSpc>
              <a:buFont typeface="Arial"/>
              <a:buChar char="•"/>
              <a:tabLst>
                <a:tab pos="241300" algn="l"/>
              </a:tabLst>
            </a:pPr>
            <a:r>
              <a:rPr sz="2400" dirty="0">
                <a:latin typeface="Times New Roman"/>
                <a:cs typeface="Times New Roman"/>
              </a:rPr>
              <a:t>It also disturbs zinc</a:t>
            </a:r>
            <a:r>
              <a:rPr sz="2400" spc="-70" dirty="0">
                <a:latin typeface="Times New Roman"/>
                <a:cs typeface="Times New Roman"/>
              </a:rPr>
              <a:t> </a:t>
            </a:r>
            <a:r>
              <a:rPr sz="2400" dirty="0">
                <a:latin typeface="Times New Roman"/>
                <a:cs typeface="Times New Roman"/>
              </a:rPr>
              <a:t>balance</a:t>
            </a:r>
          </a:p>
          <a:p>
            <a:pPr>
              <a:lnSpc>
                <a:spcPct val="100000"/>
              </a:lnSpc>
              <a:spcBef>
                <a:spcPts val="50"/>
              </a:spcBef>
              <a:buFont typeface="Arial"/>
              <a:buChar char="•"/>
            </a:pPr>
            <a:endParaRPr sz="3450" dirty="0">
              <a:latin typeface="Times New Roman"/>
              <a:cs typeface="Times New Roman"/>
            </a:endParaRPr>
          </a:p>
          <a:p>
            <a:pPr marL="241300" marR="796925" indent="-228600">
              <a:lnSpc>
                <a:spcPct val="70000"/>
              </a:lnSpc>
              <a:spcBef>
                <a:spcPts val="5"/>
              </a:spcBef>
              <a:buFont typeface="Arial"/>
              <a:buChar char="•"/>
              <a:tabLst>
                <a:tab pos="241300" algn="l"/>
              </a:tabLst>
            </a:pPr>
            <a:r>
              <a:rPr sz="2400" dirty="0">
                <a:latin typeface="Times New Roman"/>
                <a:cs typeface="Times New Roman"/>
              </a:rPr>
              <a:t>It inhibits cortisol production, and increases</a:t>
            </a:r>
            <a:r>
              <a:rPr sz="2400" spc="-175" dirty="0">
                <a:latin typeface="Times New Roman"/>
                <a:cs typeface="Times New Roman"/>
              </a:rPr>
              <a:t> </a:t>
            </a:r>
            <a:r>
              <a:rPr sz="2400" dirty="0">
                <a:latin typeface="Times New Roman"/>
                <a:cs typeface="Times New Roman"/>
              </a:rPr>
              <a:t>aldosterone  production</a:t>
            </a:r>
          </a:p>
          <a:p>
            <a:pPr>
              <a:lnSpc>
                <a:spcPct val="100000"/>
              </a:lnSpc>
              <a:spcBef>
                <a:spcPts val="50"/>
              </a:spcBef>
              <a:buFont typeface="Arial"/>
              <a:buChar char="•"/>
            </a:pPr>
            <a:endParaRPr sz="2700" dirty="0">
              <a:latin typeface="Times New Roman"/>
              <a:cs typeface="Times New Roman"/>
            </a:endParaRPr>
          </a:p>
          <a:p>
            <a:pPr marL="241300" indent="-228600">
              <a:lnSpc>
                <a:spcPts val="2450"/>
              </a:lnSpc>
              <a:buFont typeface="Arial"/>
              <a:buChar char="•"/>
              <a:tabLst>
                <a:tab pos="241300" algn="l"/>
              </a:tabLst>
            </a:pPr>
            <a:r>
              <a:rPr sz="2400" dirty="0">
                <a:latin typeface="Times New Roman"/>
                <a:cs typeface="Times New Roman"/>
              </a:rPr>
              <a:t>As excess copper and calcium increase in the cells and</a:t>
            </a:r>
            <a:r>
              <a:rPr sz="2400" spc="-180" dirty="0">
                <a:latin typeface="Times New Roman"/>
                <a:cs typeface="Times New Roman"/>
              </a:rPr>
              <a:t> </a:t>
            </a:r>
            <a:r>
              <a:rPr sz="2400" dirty="0">
                <a:latin typeface="Times New Roman"/>
                <a:cs typeface="Times New Roman"/>
              </a:rPr>
              <a:t>tissues,</a:t>
            </a:r>
          </a:p>
          <a:p>
            <a:pPr marL="241300">
              <a:lnSpc>
                <a:spcPts val="2450"/>
              </a:lnSpc>
            </a:pPr>
            <a:r>
              <a:rPr sz="2400" dirty="0">
                <a:latin typeface="Times New Roman"/>
                <a:cs typeface="Times New Roman"/>
              </a:rPr>
              <a:t>a calcium </a:t>
            </a:r>
            <a:r>
              <a:rPr sz="2400" b="1" dirty="0">
                <a:solidFill>
                  <a:srgbClr val="FF0000"/>
                </a:solidFill>
                <a:latin typeface="Times New Roman"/>
                <a:cs typeface="Times New Roman"/>
              </a:rPr>
              <a:t>"shell" </a:t>
            </a:r>
            <a:r>
              <a:rPr sz="2400" spc="-5" dirty="0">
                <a:latin typeface="Times New Roman"/>
                <a:cs typeface="Times New Roman"/>
              </a:rPr>
              <a:t>will </a:t>
            </a:r>
            <a:r>
              <a:rPr sz="2400" dirty="0">
                <a:latin typeface="Times New Roman"/>
                <a:cs typeface="Times New Roman"/>
              </a:rPr>
              <a:t>build</a:t>
            </a:r>
            <a:r>
              <a:rPr sz="2400" spc="-75" dirty="0">
                <a:latin typeface="Times New Roman"/>
                <a:cs typeface="Times New Roman"/>
              </a:rPr>
              <a:t> </a:t>
            </a:r>
            <a:r>
              <a:rPr sz="2400" dirty="0">
                <a:latin typeface="Times New Roman"/>
                <a:cs typeface="Times New Roman"/>
              </a:rPr>
              <a:t>up</a:t>
            </a:r>
          </a:p>
          <a:p>
            <a:pPr>
              <a:lnSpc>
                <a:spcPct val="100000"/>
              </a:lnSpc>
              <a:spcBef>
                <a:spcPts val="40"/>
              </a:spcBef>
            </a:pPr>
            <a:endParaRPr sz="3200" dirty="0">
              <a:latin typeface="Times New Roman"/>
              <a:cs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913774" y="457200"/>
            <a:ext cx="10364451" cy="566822"/>
          </a:xfrm>
          <a:prstGeom prst="rect">
            <a:avLst/>
          </a:prstGeom>
        </p:spPr>
        <p:txBody>
          <a:bodyPr vert="horz" wrap="square" lIns="0" tIns="12700" rIns="0" bIns="0" rtlCol="0" anchor="ctr">
            <a:spAutoFit/>
          </a:bodyPr>
          <a:lstStyle/>
          <a:p>
            <a:pPr marL="15240">
              <a:lnSpc>
                <a:spcPct val="100000"/>
              </a:lnSpc>
              <a:spcBef>
                <a:spcPts val="100"/>
              </a:spcBef>
            </a:pPr>
            <a:r>
              <a:rPr spc="-5" dirty="0">
                <a:solidFill>
                  <a:srgbClr val="00B0F0"/>
                </a:solidFill>
              </a:rPr>
              <a:t>Sources</a:t>
            </a:r>
            <a:r>
              <a:rPr dirty="0">
                <a:solidFill>
                  <a:srgbClr val="00B0F0"/>
                </a:solidFill>
              </a:rPr>
              <a:t> </a:t>
            </a:r>
            <a:r>
              <a:rPr spc="-5" dirty="0">
                <a:solidFill>
                  <a:srgbClr val="00B0F0"/>
                </a:solidFill>
              </a:rPr>
              <a:t>of</a:t>
            </a:r>
            <a:r>
              <a:rPr dirty="0">
                <a:solidFill>
                  <a:srgbClr val="00B0F0"/>
                </a:solidFill>
              </a:rPr>
              <a:t> </a:t>
            </a:r>
            <a:r>
              <a:rPr spc="-5" dirty="0">
                <a:solidFill>
                  <a:srgbClr val="00B0F0"/>
                </a:solidFill>
              </a:rPr>
              <a:t>heavy</a:t>
            </a:r>
            <a:r>
              <a:rPr dirty="0">
                <a:solidFill>
                  <a:srgbClr val="00B0F0"/>
                </a:solidFill>
              </a:rPr>
              <a:t> </a:t>
            </a:r>
            <a:r>
              <a:rPr spc="-10" dirty="0">
                <a:solidFill>
                  <a:srgbClr val="00B0F0"/>
                </a:solidFill>
              </a:rPr>
              <a:t>metal</a:t>
            </a:r>
            <a:r>
              <a:rPr spc="5" dirty="0">
                <a:solidFill>
                  <a:srgbClr val="00B0F0"/>
                </a:solidFill>
              </a:rPr>
              <a:t> </a:t>
            </a:r>
            <a:r>
              <a:rPr spc="-5" dirty="0">
                <a:solidFill>
                  <a:srgbClr val="00B0F0"/>
                </a:solidFill>
              </a:rPr>
              <a:t>pollution</a:t>
            </a:r>
          </a:p>
        </p:txBody>
      </p:sp>
      <p:sp>
        <p:nvSpPr>
          <p:cNvPr id="7" name="object 7"/>
          <p:cNvSpPr txBox="1"/>
          <p:nvPr/>
        </p:nvSpPr>
        <p:spPr>
          <a:xfrm>
            <a:off x="913774" y="1428750"/>
            <a:ext cx="4972050" cy="4000500"/>
          </a:xfrm>
          <a:prstGeom prst="rect">
            <a:avLst/>
          </a:prstGeom>
        </p:spPr>
        <p:txBody>
          <a:bodyPr vert="horz" wrap="square" lIns="0" tIns="114300" rIns="0" bIns="0" rtlCol="0">
            <a:spAutoFit/>
          </a:bodyPr>
          <a:lstStyle/>
          <a:p>
            <a:pPr marL="38100">
              <a:spcBef>
                <a:spcPts val="900"/>
              </a:spcBef>
            </a:pPr>
            <a:r>
              <a:rPr sz="3200" dirty="0">
                <a:solidFill>
                  <a:srgbClr val="FFFFFF"/>
                </a:solidFill>
                <a:latin typeface="Arial MT"/>
                <a:cs typeface="Arial MT"/>
              </a:rPr>
              <a:t>ATMOSPHERIC</a:t>
            </a:r>
            <a:endParaRPr sz="3200">
              <a:latin typeface="Arial MT"/>
              <a:cs typeface="Arial MT"/>
            </a:endParaRPr>
          </a:p>
          <a:p>
            <a:pPr marL="381000" indent="-342900">
              <a:spcBef>
                <a:spcPts val="800"/>
              </a:spcBef>
              <a:buClr>
                <a:srgbClr val="FFFFCC"/>
              </a:buClr>
              <a:buSzPct val="75000"/>
              <a:buFont typeface="Wingdings"/>
              <a:buChar char=""/>
              <a:tabLst>
                <a:tab pos="381000" algn="l"/>
              </a:tabLst>
            </a:pPr>
            <a:r>
              <a:rPr sz="3200" dirty="0">
                <a:solidFill>
                  <a:srgbClr val="FFFFFF"/>
                </a:solidFill>
                <a:latin typeface="Arial MT"/>
                <a:cs typeface="Arial MT"/>
              </a:rPr>
              <a:t>Forest</a:t>
            </a:r>
            <a:r>
              <a:rPr sz="3200" spc="-55" dirty="0">
                <a:solidFill>
                  <a:srgbClr val="FFFFFF"/>
                </a:solidFill>
                <a:latin typeface="Arial MT"/>
                <a:cs typeface="Arial MT"/>
              </a:rPr>
              <a:t> </a:t>
            </a:r>
            <a:r>
              <a:rPr sz="3200" dirty="0">
                <a:solidFill>
                  <a:srgbClr val="FFFFFF"/>
                </a:solidFill>
                <a:latin typeface="Arial MT"/>
                <a:cs typeface="Arial MT"/>
              </a:rPr>
              <a:t>fires</a:t>
            </a:r>
            <a:endParaRPr sz="3200">
              <a:latin typeface="Arial MT"/>
              <a:cs typeface="Arial MT"/>
            </a:endParaRPr>
          </a:p>
          <a:p>
            <a:pPr marL="381000" indent="-342900">
              <a:spcBef>
                <a:spcPts val="800"/>
              </a:spcBef>
              <a:buClr>
                <a:srgbClr val="FFFFCC"/>
              </a:buClr>
              <a:buSzPct val="75000"/>
              <a:buFont typeface="Wingdings"/>
              <a:buChar char=""/>
              <a:tabLst>
                <a:tab pos="381000" algn="l"/>
              </a:tabLst>
            </a:pPr>
            <a:r>
              <a:rPr sz="3200" spc="-5" dirty="0">
                <a:solidFill>
                  <a:srgbClr val="FFFFFF"/>
                </a:solidFill>
                <a:latin typeface="Arial MT"/>
                <a:cs typeface="Arial MT"/>
              </a:rPr>
              <a:t>Volcanic</a:t>
            </a:r>
            <a:r>
              <a:rPr sz="3200" spc="-25" dirty="0">
                <a:solidFill>
                  <a:srgbClr val="FFFFFF"/>
                </a:solidFill>
                <a:latin typeface="Arial MT"/>
                <a:cs typeface="Arial MT"/>
              </a:rPr>
              <a:t> </a:t>
            </a:r>
            <a:r>
              <a:rPr sz="3200" dirty="0">
                <a:solidFill>
                  <a:srgbClr val="FFFFFF"/>
                </a:solidFill>
                <a:latin typeface="Arial MT"/>
                <a:cs typeface="Arial MT"/>
              </a:rPr>
              <a:t>activity</a:t>
            </a:r>
            <a:endParaRPr sz="3200">
              <a:latin typeface="Arial MT"/>
              <a:cs typeface="Arial MT"/>
            </a:endParaRPr>
          </a:p>
          <a:p>
            <a:pPr marL="381000" indent="-342900">
              <a:spcBef>
                <a:spcPts val="790"/>
              </a:spcBef>
              <a:buClr>
                <a:srgbClr val="FFFFCC"/>
              </a:buClr>
              <a:buSzPct val="75000"/>
              <a:buFont typeface="Wingdings"/>
              <a:buChar char=""/>
              <a:tabLst>
                <a:tab pos="381000" algn="l"/>
              </a:tabLst>
            </a:pPr>
            <a:r>
              <a:rPr sz="3200" dirty="0">
                <a:solidFill>
                  <a:srgbClr val="FFFFFF"/>
                </a:solidFill>
                <a:latin typeface="Arial MT"/>
                <a:cs typeface="Arial MT"/>
              </a:rPr>
              <a:t>Dust</a:t>
            </a:r>
            <a:r>
              <a:rPr sz="3200" spc="-30" dirty="0">
                <a:solidFill>
                  <a:srgbClr val="FFFFFF"/>
                </a:solidFill>
                <a:latin typeface="Arial MT"/>
                <a:cs typeface="Arial MT"/>
              </a:rPr>
              <a:t> </a:t>
            </a:r>
            <a:r>
              <a:rPr sz="3200" spc="-5" dirty="0">
                <a:solidFill>
                  <a:srgbClr val="FFFFFF"/>
                </a:solidFill>
                <a:latin typeface="Arial MT"/>
                <a:cs typeface="Arial MT"/>
              </a:rPr>
              <a:t>particles</a:t>
            </a:r>
            <a:endParaRPr sz="3200">
              <a:latin typeface="Arial MT"/>
              <a:cs typeface="Arial MT"/>
            </a:endParaRPr>
          </a:p>
          <a:p>
            <a:pPr marL="381000" indent="-342900">
              <a:spcBef>
                <a:spcPts val="800"/>
              </a:spcBef>
              <a:buClr>
                <a:srgbClr val="FFFFCC"/>
              </a:buClr>
              <a:buSzPct val="75000"/>
              <a:buFont typeface="Wingdings"/>
              <a:buChar char=""/>
              <a:tabLst>
                <a:tab pos="381000" algn="l"/>
              </a:tabLst>
            </a:pPr>
            <a:r>
              <a:rPr sz="3200" dirty="0">
                <a:solidFill>
                  <a:srgbClr val="FFFFFF"/>
                </a:solidFill>
                <a:latin typeface="Arial MT"/>
                <a:cs typeface="Arial MT"/>
              </a:rPr>
              <a:t>Anthropogenic</a:t>
            </a:r>
            <a:r>
              <a:rPr sz="3200" spc="-55" dirty="0">
                <a:solidFill>
                  <a:srgbClr val="FFFFFF"/>
                </a:solidFill>
                <a:latin typeface="Arial MT"/>
                <a:cs typeface="Arial MT"/>
              </a:rPr>
              <a:t> </a:t>
            </a:r>
            <a:r>
              <a:rPr sz="3200" dirty="0">
                <a:solidFill>
                  <a:srgbClr val="FFFFFF"/>
                </a:solidFill>
                <a:latin typeface="Arial MT"/>
                <a:cs typeface="Arial MT"/>
              </a:rPr>
              <a:t>emissions</a:t>
            </a:r>
            <a:endParaRPr sz="3200">
              <a:latin typeface="Arial MT"/>
              <a:cs typeface="Arial MT"/>
            </a:endParaRPr>
          </a:p>
          <a:p>
            <a:pPr marL="781050" lvl="1" indent="-285750">
              <a:spcBef>
                <a:spcPts val="700"/>
              </a:spcBef>
              <a:buClr>
                <a:srgbClr val="B1B1B1"/>
              </a:buClr>
              <a:buSzPct val="75000"/>
              <a:buFont typeface="Wingdings"/>
              <a:buChar char=""/>
              <a:tabLst>
                <a:tab pos="781050" algn="l"/>
              </a:tabLst>
            </a:pPr>
            <a:r>
              <a:rPr sz="2800" dirty="0">
                <a:solidFill>
                  <a:srgbClr val="FFFFFF"/>
                </a:solidFill>
                <a:latin typeface="Arial MT"/>
                <a:cs typeface="Arial MT"/>
              </a:rPr>
              <a:t>coal</a:t>
            </a:r>
            <a:r>
              <a:rPr sz="2800" spc="-10" dirty="0">
                <a:solidFill>
                  <a:srgbClr val="FFFFFF"/>
                </a:solidFill>
                <a:latin typeface="Arial MT"/>
                <a:cs typeface="Arial MT"/>
              </a:rPr>
              <a:t> </a:t>
            </a:r>
            <a:r>
              <a:rPr sz="2800" dirty="0">
                <a:solidFill>
                  <a:srgbClr val="FFFFFF"/>
                </a:solidFill>
                <a:latin typeface="Arial MT"/>
                <a:cs typeface="Arial MT"/>
              </a:rPr>
              <a:t>fired</a:t>
            </a:r>
            <a:r>
              <a:rPr sz="2800" spc="-15" dirty="0">
                <a:solidFill>
                  <a:srgbClr val="FFFFFF"/>
                </a:solidFill>
                <a:latin typeface="Arial MT"/>
                <a:cs typeface="Arial MT"/>
              </a:rPr>
              <a:t> </a:t>
            </a:r>
            <a:r>
              <a:rPr sz="2800" spc="-5" dirty="0">
                <a:solidFill>
                  <a:srgbClr val="FFFFFF"/>
                </a:solidFill>
                <a:latin typeface="Arial MT"/>
                <a:cs typeface="Arial MT"/>
              </a:rPr>
              <a:t>power</a:t>
            </a:r>
            <a:r>
              <a:rPr sz="2800" spc="-10" dirty="0">
                <a:solidFill>
                  <a:srgbClr val="FFFFFF"/>
                </a:solidFill>
                <a:latin typeface="Arial MT"/>
                <a:cs typeface="Arial MT"/>
              </a:rPr>
              <a:t> </a:t>
            </a:r>
            <a:r>
              <a:rPr sz="2800" dirty="0">
                <a:solidFill>
                  <a:srgbClr val="FFFFFF"/>
                </a:solidFill>
                <a:latin typeface="Arial MT"/>
                <a:cs typeface="Arial MT"/>
              </a:rPr>
              <a:t>stations</a:t>
            </a:r>
            <a:endParaRPr sz="2800">
              <a:latin typeface="Arial MT"/>
              <a:cs typeface="Arial MT"/>
            </a:endParaRPr>
          </a:p>
          <a:p>
            <a:pPr marL="781050" lvl="1" indent="-285750">
              <a:spcBef>
                <a:spcPts val="690"/>
              </a:spcBef>
              <a:buClr>
                <a:srgbClr val="B1B1B1"/>
              </a:buClr>
              <a:buSzPct val="75000"/>
              <a:buFont typeface="Wingdings"/>
              <a:buChar char=""/>
              <a:tabLst>
                <a:tab pos="781050" algn="l"/>
              </a:tabLst>
            </a:pPr>
            <a:r>
              <a:rPr sz="2800" dirty="0">
                <a:solidFill>
                  <a:srgbClr val="FFFFFF"/>
                </a:solidFill>
                <a:latin typeface="Arial MT"/>
                <a:cs typeface="Arial MT"/>
              </a:rPr>
              <a:t>car</a:t>
            </a:r>
            <a:r>
              <a:rPr sz="2800" spc="-35" dirty="0">
                <a:solidFill>
                  <a:srgbClr val="FFFFFF"/>
                </a:solidFill>
                <a:latin typeface="Arial MT"/>
                <a:cs typeface="Arial MT"/>
              </a:rPr>
              <a:t> </a:t>
            </a:r>
            <a:r>
              <a:rPr sz="2800" dirty="0">
                <a:solidFill>
                  <a:srgbClr val="FFFFFF"/>
                </a:solidFill>
                <a:latin typeface="Arial MT"/>
                <a:cs typeface="Arial MT"/>
              </a:rPr>
              <a:t>exhausts</a:t>
            </a:r>
            <a:endParaRPr sz="2800">
              <a:latin typeface="Arial MT"/>
              <a:cs typeface="Arial M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39475" y="334612"/>
            <a:ext cx="7321387" cy="505908"/>
          </a:xfrm>
          <a:prstGeom prst="rect">
            <a:avLst/>
          </a:prstGeom>
        </p:spPr>
        <p:txBody>
          <a:bodyPr vert="horz" wrap="square" lIns="0" tIns="13335" rIns="0" bIns="0" rtlCol="0">
            <a:spAutoFit/>
          </a:bodyPr>
          <a:lstStyle/>
          <a:p>
            <a:pPr marL="12700">
              <a:lnSpc>
                <a:spcPct val="100000"/>
              </a:lnSpc>
              <a:spcBef>
                <a:spcPts val="105"/>
              </a:spcBef>
            </a:pPr>
            <a:r>
              <a:rPr sz="3200" dirty="0">
                <a:solidFill>
                  <a:srgbClr val="00B0F0"/>
                </a:solidFill>
              </a:rPr>
              <a:t>Symptoms(Human</a:t>
            </a:r>
            <a:r>
              <a:rPr sz="3200" spc="-110" dirty="0">
                <a:solidFill>
                  <a:srgbClr val="00B0F0"/>
                </a:solidFill>
              </a:rPr>
              <a:t> </a:t>
            </a:r>
            <a:r>
              <a:rPr sz="3200" dirty="0">
                <a:solidFill>
                  <a:srgbClr val="00B0F0"/>
                </a:solidFill>
              </a:rPr>
              <a:t>Beings)</a:t>
            </a:r>
            <a:endParaRPr sz="3200">
              <a:solidFill>
                <a:srgbClr val="00B0F0"/>
              </a:solidFill>
            </a:endParaRPr>
          </a:p>
        </p:txBody>
      </p:sp>
      <p:sp>
        <p:nvSpPr>
          <p:cNvPr id="8" name="object 8"/>
          <p:cNvSpPr txBox="1"/>
          <p:nvPr/>
        </p:nvSpPr>
        <p:spPr>
          <a:xfrm>
            <a:off x="1219200" y="1444287"/>
            <a:ext cx="4035806" cy="321242"/>
          </a:xfrm>
          <a:prstGeom prst="rect">
            <a:avLst/>
          </a:prstGeom>
        </p:spPr>
        <p:txBody>
          <a:bodyPr vert="horz" wrap="square" lIns="0" tIns="13335" rIns="0" bIns="0" rtlCol="0">
            <a:spAutoFit/>
          </a:bodyPr>
          <a:lstStyle/>
          <a:p>
            <a:pPr marL="12700">
              <a:lnSpc>
                <a:spcPct val="100000"/>
              </a:lnSpc>
              <a:spcBef>
                <a:spcPts val="105"/>
              </a:spcBef>
            </a:pPr>
            <a:r>
              <a:rPr sz="2000" b="1" dirty="0">
                <a:solidFill>
                  <a:srgbClr val="FFFFFF"/>
                </a:solidFill>
                <a:latin typeface="Times New Roman"/>
                <a:cs typeface="Times New Roman"/>
              </a:rPr>
              <a:t>Symptoms of High (Excess)</a:t>
            </a:r>
            <a:r>
              <a:rPr sz="2000" b="1" spc="-135" dirty="0">
                <a:solidFill>
                  <a:srgbClr val="FFFFFF"/>
                </a:solidFill>
                <a:latin typeface="Times New Roman"/>
                <a:cs typeface="Times New Roman"/>
              </a:rPr>
              <a:t> </a:t>
            </a:r>
            <a:r>
              <a:rPr sz="2000" b="1" dirty="0">
                <a:solidFill>
                  <a:srgbClr val="FFFFFF"/>
                </a:solidFill>
                <a:latin typeface="Times New Roman"/>
                <a:cs typeface="Times New Roman"/>
              </a:rPr>
              <a:t>Copper</a:t>
            </a:r>
            <a:endParaRPr sz="2000">
              <a:latin typeface="Times New Roman"/>
              <a:cs typeface="Times New Roman"/>
            </a:endParaRPr>
          </a:p>
        </p:txBody>
      </p:sp>
      <p:sp>
        <p:nvSpPr>
          <p:cNvPr id="10" name="object 10"/>
          <p:cNvSpPr txBox="1"/>
          <p:nvPr/>
        </p:nvSpPr>
        <p:spPr>
          <a:xfrm>
            <a:off x="671593" y="2328409"/>
            <a:ext cx="4612442" cy="3886705"/>
          </a:xfrm>
          <a:prstGeom prst="rect">
            <a:avLst/>
          </a:prstGeom>
          <a:ln w="6096">
            <a:solidFill>
              <a:srgbClr val="4471C4"/>
            </a:solidFill>
          </a:ln>
        </p:spPr>
        <p:txBody>
          <a:bodyPr vert="horz" wrap="square" lIns="0" tIns="0" rIns="0" bIns="0" rtlCol="0">
            <a:spAutoFit/>
          </a:bodyPr>
          <a:lstStyle/>
          <a:p>
            <a:pPr marL="320040" indent="-229235">
              <a:lnSpc>
                <a:spcPts val="2355"/>
              </a:lnSpc>
              <a:buFont typeface="Arial"/>
              <a:buChar char="•"/>
              <a:tabLst>
                <a:tab pos="320675" algn="l"/>
              </a:tabLst>
            </a:pPr>
            <a:r>
              <a:rPr sz="2400" dirty="0">
                <a:latin typeface="Times New Roman"/>
                <a:cs typeface="Times New Roman"/>
              </a:rPr>
              <a:t>Cold hands, and/or</a:t>
            </a:r>
            <a:r>
              <a:rPr sz="2400" spc="-30" dirty="0">
                <a:latin typeface="Times New Roman"/>
                <a:cs typeface="Times New Roman"/>
              </a:rPr>
              <a:t> </a:t>
            </a:r>
            <a:r>
              <a:rPr sz="2400" dirty="0">
                <a:latin typeface="Times New Roman"/>
                <a:cs typeface="Times New Roman"/>
              </a:rPr>
              <a:t>feet</a:t>
            </a:r>
            <a:endParaRPr sz="2400">
              <a:latin typeface="Times New Roman"/>
              <a:cs typeface="Times New Roman"/>
            </a:endParaRPr>
          </a:p>
          <a:p>
            <a:pPr marL="320040" indent="-229235">
              <a:lnSpc>
                <a:spcPct val="100000"/>
              </a:lnSpc>
              <a:spcBef>
                <a:spcPts val="130"/>
              </a:spcBef>
              <a:buFont typeface="Arial"/>
              <a:buChar char="•"/>
              <a:tabLst>
                <a:tab pos="320675" algn="l"/>
              </a:tabLst>
            </a:pPr>
            <a:r>
              <a:rPr sz="2400" spc="-5" dirty="0">
                <a:latin typeface="Times New Roman"/>
                <a:cs typeface="Times New Roman"/>
              </a:rPr>
              <a:t>Depression</a:t>
            </a:r>
            <a:endParaRPr sz="2400">
              <a:latin typeface="Times New Roman"/>
              <a:cs typeface="Times New Roman"/>
            </a:endParaRPr>
          </a:p>
          <a:p>
            <a:pPr marL="320040" indent="-229235">
              <a:lnSpc>
                <a:spcPct val="100000"/>
              </a:lnSpc>
              <a:spcBef>
                <a:spcPts val="145"/>
              </a:spcBef>
              <a:buFont typeface="Arial"/>
              <a:buChar char="•"/>
              <a:tabLst>
                <a:tab pos="320675" algn="l"/>
              </a:tabLst>
            </a:pPr>
            <a:r>
              <a:rPr sz="2400" spc="-5" dirty="0">
                <a:latin typeface="Times New Roman"/>
                <a:cs typeface="Times New Roman"/>
              </a:rPr>
              <a:t>Dry </a:t>
            </a:r>
            <a:r>
              <a:rPr sz="2400" dirty="0">
                <a:latin typeface="Times New Roman"/>
                <a:cs typeface="Times New Roman"/>
              </a:rPr>
              <a:t>skin</a:t>
            </a:r>
            <a:endParaRPr sz="2400">
              <a:latin typeface="Times New Roman"/>
              <a:cs typeface="Times New Roman"/>
            </a:endParaRPr>
          </a:p>
          <a:p>
            <a:pPr marL="320040" indent="-229235">
              <a:lnSpc>
                <a:spcPct val="100000"/>
              </a:lnSpc>
              <a:spcBef>
                <a:spcPts val="130"/>
              </a:spcBef>
              <a:buFont typeface="Arial"/>
              <a:buChar char="•"/>
              <a:tabLst>
                <a:tab pos="320675" algn="l"/>
              </a:tabLst>
            </a:pPr>
            <a:r>
              <a:rPr sz="2400" dirty="0">
                <a:latin typeface="Times New Roman"/>
                <a:cs typeface="Times New Roman"/>
              </a:rPr>
              <a:t>Feeling of loss of</a:t>
            </a:r>
            <a:r>
              <a:rPr sz="2400" spc="-50" dirty="0">
                <a:latin typeface="Times New Roman"/>
                <a:cs typeface="Times New Roman"/>
              </a:rPr>
              <a:t> </a:t>
            </a:r>
            <a:r>
              <a:rPr sz="2400" dirty="0">
                <a:latin typeface="Times New Roman"/>
                <a:cs typeface="Times New Roman"/>
              </a:rPr>
              <a:t>control</a:t>
            </a:r>
            <a:endParaRPr sz="2400">
              <a:latin typeface="Times New Roman"/>
              <a:cs typeface="Times New Roman"/>
            </a:endParaRPr>
          </a:p>
          <a:p>
            <a:pPr marL="320040" indent="-229235">
              <a:lnSpc>
                <a:spcPct val="100000"/>
              </a:lnSpc>
              <a:spcBef>
                <a:spcPts val="135"/>
              </a:spcBef>
              <a:buFont typeface="Arial"/>
              <a:buChar char="•"/>
              <a:tabLst>
                <a:tab pos="320675" algn="l"/>
              </a:tabLst>
            </a:pPr>
            <a:r>
              <a:rPr sz="2400" dirty="0">
                <a:latin typeface="Times New Roman"/>
                <a:cs typeface="Times New Roman"/>
              </a:rPr>
              <a:t>Paranoia</a:t>
            </a:r>
            <a:endParaRPr sz="2400">
              <a:latin typeface="Times New Roman"/>
              <a:cs typeface="Times New Roman"/>
            </a:endParaRPr>
          </a:p>
          <a:p>
            <a:pPr marL="320040" marR="1677035" indent="-228600">
              <a:lnSpc>
                <a:spcPct val="70000"/>
              </a:lnSpc>
              <a:spcBef>
                <a:spcPts val="1010"/>
              </a:spcBef>
              <a:buFont typeface="Arial"/>
              <a:buChar char="•"/>
              <a:tabLst>
                <a:tab pos="320675" algn="l"/>
              </a:tabLst>
            </a:pPr>
            <a:r>
              <a:rPr sz="2400" spc="-15" dirty="0">
                <a:latin typeface="Times New Roman"/>
                <a:cs typeface="Times New Roman"/>
              </a:rPr>
              <a:t>Despair, </a:t>
            </a:r>
            <a:r>
              <a:rPr sz="2400" dirty="0">
                <a:latin typeface="Times New Roman"/>
                <a:cs typeface="Times New Roman"/>
              </a:rPr>
              <a:t>suicidal</a:t>
            </a:r>
            <a:r>
              <a:rPr sz="2400" spc="-85" dirty="0">
                <a:latin typeface="Times New Roman"/>
                <a:cs typeface="Times New Roman"/>
              </a:rPr>
              <a:t> </a:t>
            </a:r>
            <a:r>
              <a:rPr sz="2400" dirty="0">
                <a:latin typeface="Times New Roman"/>
                <a:cs typeface="Times New Roman"/>
              </a:rPr>
              <a:t>feelings,  hopelessness</a:t>
            </a:r>
            <a:endParaRPr sz="2400">
              <a:latin typeface="Times New Roman"/>
              <a:cs typeface="Times New Roman"/>
            </a:endParaRPr>
          </a:p>
          <a:p>
            <a:pPr marL="320040" indent="-229235">
              <a:lnSpc>
                <a:spcPct val="100000"/>
              </a:lnSpc>
              <a:spcBef>
                <a:spcPts val="130"/>
              </a:spcBef>
              <a:buFont typeface="Arial"/>
              <a:buChar char="•"/>
              <a:tabLst>
                <a:tab pos="320675" algn="l"/>
              </a:tabLst>
            </a:pPr>
            <a:r>
              <a:rPr sz="2400" dirty="0">
                <a:latin typeface="Times New Roman"/>
                <a:cs typeface="Times New Roman"/>
              </a:rPr>
              <a:t>Arthritis, calcium</a:t>
            </a:r>
            <a:r>
              <a:rPr sz="2400" spc="-75" dirty="0">
                <a:latin typeface="Times New Roman"/>
                <a:cs typeface="Times New Roman"/>
              </a:rPr>
              <a:t> </a:t>
            </a:r>
            <a:r>
              <a:rPr sz="2400" spc="-5" dirty="0">
                <a:latin typeface="Times New Roman"/>
                <a:cs typeface="Times New Roman"/>
              </a:rPr>
              <a:t>spurs</a:t>
            </a:r>
            <a:endParaRPr sz="2400">
              <a:latin typeface="Times New Roman"/>
              <a:cs typeface="Times New Roman"/>
            </a:endParaRPr>
          </a:p>
          <a:p>
            <a:pPr marL="320040" indent="-229235">
              <a:lnSpc>
                <a:spcPct val="100000"/>
              </a:lnSpc>
              <a:spcBef>
                <a:spcPts val="135"/>
              </a:spcBef>
              <a:buFont typeface="Arial"/>
              <a:buChar char="•"/>
              <a:tabLst>
                <a:tab pos="320675" algn="l"/>
              </a:tabLst>
            </a:pPr>
            <a:r>
              <a:rPr sz="2400" dirty="0">
                <a:latin typeface="Times New Roman"/>
                <a:cs typeface="Times New Roman"/>
              </a:rPr>
              <a:t>Constipation</a:t>
            </a:r>
            <a:endParaRPr sz="2400">
              <a:latin typeface="Times New Roman"/>
              <a:cs typeface="Times New Roman"/>
            </a:endParaRPr>
          </a:p>
          <a:p>
            <a:pPr marL="320040" indent="-229235">
              <a:lnSpc>
                <a:spcPct val="100000"/>
              </a:lnSpc>
              <a:spcBef>
                <a:spcPts val="145"/>
              </a:spcBef>
              <a:buFont typeface="Arial"/>
              <a:buChar char="•"/>
              <a:tabLst>
                <a:tab pos="320675" algn="l"/>
              </a:tabLst>
            </a:pPr>
            <a:r>
              <a:rPr sz="2400" dirty="0">
                <a:latin typeface="Times New Roman"/>
                <a:cs typeface="Times New Roman"/>
              </a:rPr>
              <a:t>Panic attacks, high</a:t>
            </a:r>
            <a:r>
              <a:rPr sz="2400" spc="-55" dirty="0">
                <a:latin typeface="Times New Roman"/>
                <a:cs typeface="Times New Roman"/>
              </a:rPr>
              <a:t> </a:t>
            </a:r>
            <a:r>
              <a:rPr sz="2400" dirty="0">
                <a:latin typeface="Times New Roman"/>
                <a:cs typeface="Times New Roman"/>
              </a:rPr>
              <a:t>anxiety</a:t>
            </a:r>
            <a:endParaRPr sz="2400">
              <a:latin typeface="Times New Roman"/>
              <a:cs typeface="Times New Roman"/>
            </a:endParaRPr>
          </a:p>
        </p:txBody>
      </p:sp>
      <p:sp>
        <p:nvSpPr>
          <p:cNvPr id="15" name="object 15"/>
          <p:cNvSpPr txBox="1"/>
          <p:nvPr/>
        </p:nvSpPr>
        <p:spPr>
          <a:xfrm>
            <a:off x="6742874" y="1287691"/>
            <a:ext cx="4041775" cy="955675"/>
          </a:xfrm>
          <a:prstGeom prst="rect">
            <a:avLst/>
          </a:prstGeom>
        </p:spPr>
        <p:txBody>
          <a:bodyPr vert="horz" wrap="square" lIns="0" tIns="140335" rIns="0" bIns="0" rtlCol="0">
            <a:spAutoFit/>
          </a:bodyPr>
          <a:lstStyle/>
          <a:p>
            <a:pPr marL="92075">
              <a:lnSpc>
                <a:spcPct val="100000"/>
              </a:lnSpc>
              <a:spcBef>
                <a:spcPts val="1105"/>
              </a:spcBef>
            </a:pPr>
            <a:r>
              <a:rPr sz="2000" b="1" dirty="0">
                <a:solidFill>
                  <a:srgbClr val="FFFFFF"/>
                </a:solidFill>
                <a:latin typeface="Times New Roman"/>
                <a:cs typeface="Times New Roman"/>
              </a:rPr>
              <a:t>Symptoms of Copper</a:t>
            </a:r>
            <a:r>
              <a:rPr sz="2000" b="1" spc="-130" dirty="0">
                <a:solidFill>
                  <a:srgbClr val="FFFFFF"/>
                </a:solidFill>
                <a:latin typeface="Times New Roman"/>
                <a:cs typeface="Times New Roman"/>
              </a:rPr>
              <a:t> </a:t>
            </a:r>
            <a:r>
              <a:rPr sz="2000" b="1" dirty="0">
                <a:solidFill>
                  <a:srgbClr val="FFFFFF"/>
                </a:solidFill>
                <a:latin typeface="Times New Roman"/>
                <a:cs typeface="Times New Roman"/>
              </a:rPr>
              <a:t>Deficiency</a:t>
            </a:r>
            <a:endParaRPr sz="2000">
              <a:latin typeface="Times New Roman"/>
              <a:cs typeface="Times New Roman"/>
            </a:endParaRPr>
          </a:p>
        </p:txBody>
      </p:sp>
      <p:sp>
        <p:nvSpPr>
          <p:cNvPr id="17" name="object 17"/>
          <p:cNvSpPr txBox="1"/>
          <p:nvPr/>
        </p:nvSpPr>
        <p:spPr>
          <a:xfrm>
            <a:off x="6400800" y="2373217"/>
            <a:ext cx="5334000" cy="3577903"/>
          </a:xfrm>
          <a:prstGeom prst="rect">
            <a:avLst/>
          </a:prstGeom>
          <a:ln w="6096">
            <a:solidFill>
              <a:srgbClr val="4471C4"/>
            </a:solidFill>
          </a:ln>
        </p:spPr>
        <p:txBody>
          <a:bodyPr vert="horz" wrap="square" lIns="0" tIns="0" rIns="0" bIns="0" rtlCol="0">
            <a:spAutoFit/>
          </a:bodyPr>
          <a:lstStyle/>
          <a:p>
            <a:pPr marL="320675" indent="-229235">
              <a:lnSpc>
                <a:spcPts val="2020"/>
              </a:lnSpc>
              <a:buFont typeface="Arial"/>
              <a:buChar char="•"/>
              <a:tabLst>
                <a:tab pos="320675" algn="l"/>
                <a:tab pos="321310" algn="l"/>
              </a:tabLst>
            </a:pPr>
            <a:r>
              <a:rPr sz="2000" spc="-5" dirty="0">
                <a:latin typeface="Times New Roman"/>
                <a:cs typeface="Times New Roman"/>
              </a:rPr>
              <a:t>Anemia</a:t>
            </a:r>
            <a:endParaRPr sz="2000">
              <a:latin typeface="Times New Roman"/>
              <a:cs typeface="Times New Roman"/>
            </a:endParaRPr>
          </a:p>
          <a:p>
            <a:pPr marL="320675" indent="-229235">
              <a:lnSpc>
                <a:spcPct val="100000"/>
              </a:lnSpc>
              <a:spcBef>
                <a:spcPts val="275"/>
              </a:spcBef>
              <a:buFont typeface="Arial"/>
              <a:buChar char="•"/>
              <a:tabLst>
                <a:tab pos="320675" algn="l"/>
                <a:tab pos="321310" algn="l"/>
              </a:tabLst>
            </a:pPr>
            <a:r>
              <a:rPr sz="2000" dirty="0">
                <a:latin typeface="Times New Roman"/>
                <a:cs typeface="Times New Roman"/>
              </a:rPr>
              <a:t>Fatigue</a:t>
            </a:r>
            <a:endParaRPr sz="2000">
              <a:latin typeface="Times New Roman"/>
              <a:cs typeface="Times New Roman"/>
            </a:endParaRPr>
          </a:p>
          <a:p>
            <a:pPr marL="320675" indent="-229235">
              <a:lnSpc>
                <a:spcPct val="100000"/>
              </a:lnSpc>
              <a:spcBef>
                <a:spcPts val="290"/>
              </a:spcBef>
              <a:buFont typeface="Arial"/>
              <a:buChar char="•"/>
              <a:tabLst>
                <a:tab pos="320675" algn="l"/>
                <a:tab pos="321310" algn="l"/>
              </a:tabLst>
            </a:pPr>
            <a:r>
              <a:rPr sz="2000" dirty="0">
                <a:latin typeface="Times New Roman"/>
                <a:cs typeface="Times New Roman"/>
              </a:rPr>
              <a:t>Decrease in </a:t>
            </a:r>
            <a:r>
              <a:rPr sz="2000" spc="-5" dirty="0">
                <a:latin typeface="Times New Roman"/>
                <a:cs typeface="Times New Roman"/>
              </a:rPr>
              <a:t>number </a:t>
            </a:r>
            <a:r>
              <a:rPr sz="2000" dirty="0">
                <a:latin typeface="Times New Roman"/>
                <a:cs typeface="Times New Roman"/>
              </a:rPr>
              <a:t>of white blood</a:t>
            </a:r>
            <a:r>
              <a:rPr sz="2000" spc="-110" dirty="0">
                <a:latin typeface="Times New Roman"/>
                <a:cs typeface="Times New Roman"/>
              </a:rPr>
              <a:t> </a:t>
            </a:r>
            <a:r>
              <a:rPr sz="2000" spc="-5" dirty="0">
                <a:latin typeface="Times New Roman"/>
                <a:cs typeface="Times New Roman"/>
              </a:rPr>
              <a:t>cells</a:t>
            </a:r>
            <a:endParaRPr sz="2000">
              <a:latin typeface="Times New Roman"/>
              <a:cs typeface="Times New Roman"/>
            </a:endParaRPr>
          </a:p>
          <a:p>
            <a:pPr marL="320675" indent="-229235">
              <a:lnSpc>
                <a:spcPct val="100000"/>
              </a:lnSpc>
              <a:spcBef>
                <a:spcPts val="275"/>
              </a:spcBef>
              <a:buFont typeface="Arial"/>
              <a:buChar char="•"/>
              <a:tabLst>
                <a:tab pos="320675" algn="l"/>
                <a:tab pos="321310" algn="l"/>
              </a:tabLst>
            </a:pPr>
            <a:r>
              <a:rPr sz="2000" dirty="0">
                <a:latin typeface="Times New Roman"/>
                <a:cs typeface="Times New Roman"/>
              </a:rPr>
              <a:t>Osteoporosis</a:t>
            </a:r>
            <a:endParaRPr sz="2000">
              <a:latin typeface="Times New Roman"/>
              <a:cs typeface="Times New Roman"/>
            </a:endParaRPr>
          </a:p>
          <a:p>
            <a:pPr marL="320675" indent="-229235">
              <a:lnSpc>
                <a:spcPts val="2039"/>
              </a:lnSpc>
              <a:spcBef>
                <a:spcPts val="275"/>
              </a:spcBef>
              <a:buFont typeface="Arial"/>
              <a:buChar char="•"/>
              <a:tabLst>
                <a:tab pos="320675" algn="l"/>
                <a:tab pos="321310" algn="l"/>
              </a:tabLst>
            </a:pPr>
            <a:r>
              <a:rPr sz="2000" dirty="0">
                <a:latin typeface="Times New Roman"/>
                <a:cs typeface="Times New Roman"/>
              </a:rPr>
              <a:t>Nerve </a:t>
            </a:r>
            <a:r>
              <a:rPr sz="2000" spc="-5" dirty="0">
                <a:latin typeface="Times New Roman"/>
                <a:cs typeface="Times New Roman"/>
              </a:rPr>
              <a:t>damage </a:t>
            </a:r>
            <a:r>
              <a:rPr sz="2000" dirty="0">
                <a:latin typeface="Times New Roman"/>
                <a:cs typeface="Times New Roman"/>
              </a:rPr>
              <a:t>can cause </a:t>
            </a:r>
            <a:r>
              <a:rPr sz="2000" spc="-5" dirty="0">
                <a:latin typeface="Times New Roman"/>
                <a:cs typeface="Times New Roman"/>
              </a:rPr>
              <a:t>tingling </a:t>
            </a:r>
            <a:r>
              <a:rPr sz="2000" dirty="0">
                <a:latin typeface="Times New Roman"/>
                <a:cs typeface="Times New Roman"/>
              </a:rPr>
              <a:t>and loss</a:t>
            </a:r>
            <a:r>
              <a:rPr sz="2000" spc="-120" dirty="0">
                <a:latin typeface="Times New Roman"/>
                <a:cs typeface="Times New Roman"/>
              </a:rPr>
              <a:t> </a:t>
            </a:r>
            <a:r>
              <a:rPr sz="2000" dirty="0">
                <a:latin typeface="Times New Roman"/>
                <a:cs typeface="Times New Roman"/>
              </a:rPr>
              <a:t>of</a:t>
            </a:r>
            <a:endParaRPr sz="2000">
              <a:latin typeface="Times New Roman"/>
              <a:cs typeface="Times New Roman"/>
            </a:endParaRPr>
          </a:p>
          <a:p>
            <a:pPr marL="320675">
              <a:lnSpc>
                <a:spcPts val="2039"/>
              </a:lnSpc>
            </a:pPr>
            <a:r>
              <a:rPr sz="2000" dirty="0">
                <a:latin typeface="Times New Roman"/>
                <a:cs typeface="Times New Roman"/>
              </a:rPr>
              <a:t>sensation in the feet and</a:t>
            </a:r>
            <a:r>
              <a:rPr sz="2000" spc="-95" dirty="0">
                <a:latin typeface="Times New Roman"/>
                <a:cs typeface="Times New Roman"/>
              </a:rPr>
              <a:t> </a:t>
            </a:r>
            <a:r>
              <a:rPr sz="2000" dirty="0">
                <a:latin typeface="Times New Roman"/>
                <a:cs typeface="Times New Roman"/>
              </a:rPr>
              <a:t>hands</a:t>
            </a:r>
            <a:endParaRPr sz="2000">
              <a:latin typeface="Times New Roman"/>
              <a:cs typeface="Times New Roman"/>
            </a:endParaRPr>
          </a:p>
          <a:p>
            <a:pPr marL="320675" indent="-229235">
              <a:lnSpc>
                <a:spcPct val="100000"/>
              </a:lnSpc>
              <a:spcBef>
                <a:spcPts val="285"/>
              </a:spcBef>
              <a:buFont typeface="Arial"/>
              <a:buChar char="•"/>
              <a:tabLst>
                <a:tab pos="320675" algn="l"/>
                <a:tab pos="321310" algn="l"/>
              </a:tabLst>
            </a:pPr>
            <a:r>
              <a:rPr sz="2000" dirty="0">
                <a:latin typeface="Times New Roman"/>
                <a:cs typeface="Times New Roman"/>
              </a:rPr>
              <a:t>Confusion</a:t>
            </a:r>
            <a:endParaRPr sz="2000">
              <a:latin typeface="Times New Roman"/>
              <a:cs typeface="Times New Roman"/>
            </a:endParaRPr>
          </a:p>
          <a:p>
            <a:pPr marL="320675" indent="-229235">
              <a:lnSpc>
                <a:spcPct val="100000"/>
              </a:lnSpc>
              <a:spcBef>
                <a:spcPts val="280"/>
              </a:spcBef>
              <a:buFont typeface="Arial"/>
              <a:buChar char="•"/>
              <a:tabLst>
                <a:tab pos="320675" algn="l"/>
                <a:tab pos="321310" algn="l"/>
              </a:tabLst>
            </a:pPr>
            <a:r>
              <a:rPr sz="2000" spc="-5" dirty="0">
                <a:latin typeface="Times New Roman"/>
                <a:cs typeface="Times New Roman"/>
              </a:rPr>
              <a:t>Impaired</a:t>
            </a:r>
            <a:r>
              <a:rPr sz="2000" spc="-20" dirty="0">
                <a:latin typeface="Times New Roman"/>
                <a:cs typeface="Times New Roman"/>
              </a:rPr>
              <a:t> </a:t>
            </a:r>
            <a:r>
              <a:rPr sz="2000" dirty="0">
                <a:latin typeface="Times New Roman"/>
                <a:cs typeface="Times New Roman"/>
              </a:rPr>
              <a:t>Coordination</a:t>
            </a:r>
            <a:endParaRPr sz="2000">
              <a:latin typeface="Times New Roman"/>
              <a:cs typeface="Times New Roman"/>
            </a:endParaRPr>
          </a:p>
          <a:p>
            <a:pPr marL="320675" indent="-229235">
              <a:lnSpc>
                <a:spcPct val="100000"/>
              </a:lnSpc>
              <a:spcBef>
                <a:spcPts val="275"/>
              </a:spcBef>
              <a:buFont typeface="Arial"/>
              <a:buChar char="•"/>
              <a:tabLst>
                <a:tab pos="320675" algn="l"/>
                <a:tab pos="321310" algn="l"/>
              </a:tabLst>
            </a:pPr>
            <a:r>
              <a:rPr sz="2000" spc="-20" dirty="0">
                <a:latin typeface="Times New Roman"/>
                <a:cs typeface="Times New Roman"/>
              </a:rPr>
              <a:t>Vitamin </a:t>
            </a:r>
            <a:r>
              <a:rPr sz="2000" dirty="0">
                <a:latin typeface="Times New Roman"/>
                <a:cs typeface="Times New Roman"/>
              </a:rPr>
              <a:t>B12 deficiency</a:t>
            </a:r>
            <a:endParaRPr sz="2000">
              <a:latin typeface="Times New Roman"/>
              <a:cs typeface="Times New Roman"/>
            </a:endParaRPr>
          </a:p>
          <a:p>
            <a:pPr marL="320675" indent="-229235">
              <a:lnSpc>
                <a:spcPct val="100000"/>
              </a:lnSpc>
              <a:spcBef>
                <a:spcPts val="285"/>
              </a:spcBef>
              <a:buFont typeface="Arial"/>
              <a:buChar char="•"/>
              <a:tabLst>
                <a:tab pos="320675" algn="l"/>
                <a:tab pos="321310" algn="l"/>
              </a:tabLst>
            </a:pPr>
            <a:r>
              <a:rPr sz="2000" dirty="0">
                <a:latin typeface="Times New Roman"/>
                <a:cs typeface="Times New Roman"/>
              </a:rPr>
              <a:t>Iron</a:t>
            </a:r>
            <a:r>
              <a:rPr sz="2000" spc="-30" dirty="0">
                <a:latin typeface="Times New Roman"/>
                <a:cs typeface="Times New Roman"/>
              </a:rPr>
              <a:t> </a:t>
            </a:r>
            <a:r>
              <a:rPr sz="2000" dirty="0">
                <a:latin typeface="Times New Roman"/>
                <a:cs typeface="Times New Roman"/>
              </a:rPr>
              <a:t>deficiency</a:t>
            </a:r>
            <a:endParaRPr sz="2000">
              <a:latin typeface="Times New Roman"/>
              <a:cs typeface="Times New Roman"/>
            </a:endParaRPr>
          </a:p>
          <a:p>
            <a:pPr marL="320675" indent="-229235">
              <a:lnSpc>
                <a:spcPct val="100000"/>
              </a:lnSpc>
              <a:spcBef>
                <a:spcPts val="280"/>
              </a:spcBef>
              <a:buFont typeface="Arial"/>
              <a:buChar char="•"/>
              <a:tabLst>
                <a:tab pos="320675" algn="l"/>
                <a:tab pos="321310" algn="l"/>
              </a:tabLst>
            </a:pPr>
            <a:r>
              <a:rPr sz="2000" dirty="0">
                <a:latin typeface="Times New Roman"/>
                <a:cs typeface="Times New Roman"/>
              </a:rPr>
              <a:t>White, gray and </a:t>
            </a:r>
            <a:r>
              <a:rPr sz="2000" spc="-5" dirty="0">
                <a:latin typeface="Times New Roman"/>
                <a:cs typeface="Times New Roman"/>
              </a:rPr>
              <a:t>silver</a:t>
            </a:r>
            <a:r>
              <a:rPr sz="2000" spc="-95" dirty="0">
                <a:latin typeface="Times New Roman"/>
                <a:cs typeface="Times New Roman"/>
              </a:rPr>
              <a:t> </a:t>
            </a:r>
            <a:r>
              <a:rPr sz="2000" dirty="0">
                <a:latin typeface="Times New Roman"/>
                <a:cs typeface="Times New Roman"/>
              </a:rPr>
              <a:t>hair</a:t>
            </a:r>
            <a:endParaRPr sz="2000">
              <a:latin typeface="Times New Roman"/>
              <a:cs typeface="Times New Roman"/>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26363" y="326136"/>
            <a:ext cx="10767814" cy="1441704"/>
            <a:chOff x="626363" y="326136"/>
            <a:chExt cx="10767814" cy="1441704"/>
          </a:xfrm>
        </p:grpSpPr>
        <p:sp>
          <p:nvSpPr>
            <p:cNvPr id="3" name="object 3"/>
            <p:cNvSpPr/>
            <p:nvPr/>
          </p:nvSpPr>
          <p:spPr>
            <a:xfrm>
              <a:off x="797822" y="326136"/>
              <a:ext cx="10596355" cy="144170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26363" y="598931"/>
              <a:ext cx="5064252" cy="972312"/>
            </a:xfrm>
            <a:prstGeom prst="rect">
              <a:avLst/>
            </a:prstGeom>
            <a:blipFill>
              <a:blip r:embed="rId3" cstate="print"/>
              <a:stretch>
                <a:fillRect/>
              </a:stretch>
            </a:blipFill>
          </p:spPr>
          <p:txBody>
            <a:bodyPr wrap="square" lIns="0" tIns="0" rIns="0" bIns="0" rtlCol="0"/>
            <a:lstStyle/>
            <a:p>
              <a:endParaRPr/>
            </a:p>
          </p:txBody>
        </p:sp>
      </p:grpSp>
      <p:sp>
        <p:nvSpPr>
          <p:cNvPr id="6" name="object 6"/>
          <p:cNvSpPr txBox="1">
            <a:spLocks noGrp="1"/>
          </p:cNvSpPr>
          <p:nvPr>
            <p:ph type="title"/>
          </p:nvPr>
        </p:nvSpPr>
        <p:spPr>
          <a:xfrm>
            <a:off x="2310565" y="310097"/>
            <a:ext cx="8303261" cy="505908"/>
          </a:xfrm>
          <a:prstGeom prst="rect">
            <a:avLst/>
          </a:prstGeom>
        </p:spPr>
        <p:txBody>
          <a:bodyPr vert="horz" wrap="square" lIns="0" tIns="13335" rIns="0" bIns="0" rtlCol="0">
            <a:spAutoFit/>
          </a:bodyPr>
          <a:lstStyle/>
          <a:p>
            <a:pPr marL="12700">
              <a:lnSpc>
                <a:spcPct val="100000"/>
              </a:lnSpc>
              <a:spcBef>
                <a:spcPts val="105"/>
              </a:spcBef>
            </a:pPr>
            <a:r>
              <a:rPr sz="3200" dirty="0">
                <a:solidFill>
                  <a:srgbClr val="00B0F0"/>
                </a:solidFill>
              </a:rPr>
              <a:t>Copper and</a:t>
            </a:r>
            <a:r>
              <a:rPr sz="3200" spc="-155" dirty="0">
                <a:solidFill>
                  <a:srgbClr val="00B0F0"/>
                </a:solidFill>
              </a:rPr>
              <a:t> </a:t>
            </a:r>
            <a:r>
              <a:rPr sz="3200" spc="-5" dirty="0">
                <a:solidFill>
                  <a:srgbClr val="00B0F0"/>
                </a:solidFill>
              </a:rPr>
              <a:t>Environment</a:t>
            </a:r>
            <a:endParaRPr sz="3200">
              <a:solidFill>
                <a:srgbClr val="00B0F0"/>
              </a:solidFill>
            </a:endParaRPr>
          </a:p>
        </p:txBody>
      </p:sp>
      <p:sp>
        <p:nvSpPr>
          <p:cNvPr id="10" name="object 10"/>
          <p:cNvSpPr txBox="1">
            <a:spLocks noGrp="1"/>
          </p:cNvSpPr>
          <p:nvPr>
            <p:ph idx="1"/>
          </p:nvPr>
        </p:nvSpPr>
        <p:spPr>
          <a:xfrm>
            <a:off x="508389" y="2074601"/>
            <a:ext cx="10364452" cy="4654223"/>
          </a:xfrm>
          <a:prstGeom prst="rect">
            <a:avLst/>
          </a:prstGeom>
          <a:ln>
            <a:noFill/>
          </a:ln>
        </p:spPr>
        <p:txBody>
          <a:bodyPr vert="horz" wrap="square" lIns="0" tIns="104775" rIns="0" bIns="0" rtlCol="0">
            <a:spAutoFit/>
          </a:bodyPr>
          <a:lstStyle/>
          <a:p>
            <a:pPr marL="241300" marR="730885" indent="-228600">
              <a:lnSpc>
                <a:spcPct val="70000"/>
              </a:lnSpc>
              <a:spcBef>
                <a:spcPts val="825"/>
              </a:spcBef>
              <a:buFont typeface="Arial"/>
              <a:buChar char="•"/>
              <a:tabLst>
                <a:tab pos="240665" algn="l"/>
                <a:tab pos="241300" algn="l"/>
              </a:tabLst>
            </a:pPr>
            <a:r>
              <a:rPr sz="2400" dirty="0"/>
              <a:t>When copper ends up in soil it strongly </a:t>
            </a:r>
            <a:r>
              <a:rPr sz="2400" spc="-5" dirty="0"/>
              <a:t>attaches </a:t>
            </a:r>
            <a:r>
              <a:rPr sz="2400" dirty="0"/>
              <a:t>to </a:t>
            </a:r>
            <a:r>
              <a:rPr sz="2400" spc="-5" dirty="0"/>
              <a:t>organic </a:t>
            </a:r>
            <a:r>
              <a:rPr sz="2400" spc="-10" dirty="0"/>
              <a:t>matter</a:t>
            </a:r>
            <a:r>
              <a:rPr sz="2400" spc="-180" dirty="0"/>
              <a:t> </a:t>
            </a:r>
            <a:r>
              <a:rPr sz="2400" dirty="0"/>
              <a:t>and  </a:t>
            </a:r>
            <a:r>
              <a:rPr sz="2400" spc="-5" dirty="0"/>
              <a:t>minerals</a:t>
            </a:r>
          </a:p>
          <a:p>
            <a:pPr>
              <a:lnSpc>
                <a:spcPct val="100000"/>
              </a:lnSpc>
              <a:spcBef>
                <a:spcPts val="15"/>
              </a:spcBef>
              <a:buFont typeface="Arial"/>
              <a:buChar char="•"/>
            </a:pPr>
            <a:endParaRPr sz="2400" dirty="0"/>
          </a:p>
          <a:p>
            <a:pPr marL="241300" indent="-228600">
              <a:lnSpc>
                <a:spcPct val="100000"/>
              </a:lnSpc>
              <a:buFont typeface="Arial"/>
              <a:buChar char="•"/>
              <a:tabLst>
                <a:tab pos="240665" algn="l"/>
                <a:tab pos="241300" algn="l"/>
              </a:tabLst>
            </a:pPr>
            <a:r>
              <a:rPr sz="2400" dirty="0"/>
              <a:t>On </a:t>
            </a:r>
            <a:r>
              <a:rPr sz="2400" spc="-5" dirty="0"/>
              <a:t>copper-rich soils </a:t>
            </a:r>
            <a:r>
              <a:rPr sz="2400" dirty="0"/>
              <a:t>only a </a:t>
            </a:r>
            <a:r>
              <a:rPr sz="2400" spc="-5" dirty="0"/>
              <a:t>limited number </a:t>
            </a:r>
            <a:r>
              <a:rPr sz="2400" dirty="0"/>
              <a:t>of plants has a chance of</a:t>
            </a:r>
            <a:r>
              <a:rPr sz="2400" spc="-110" dirty="0"/>
              <a:t> </a:t>
            </a:r>
            <a:r>
              <a:rPr sz="2400" spc="-5" dirty="0"/>
              <a:t>survival</a:t>
            </a:r>
          </a:p>
          <a:p>
            <a:pPr>
              <a:lnSpc>
                <a:spcPct val="100000"/>
              </a:lnSpc>
              <a:spcBef>
                <a:spcPts val="35"/>
              </a:spcBef>
              <a:buFont typeface="Arial"/>
              <a:buChar char="•"/>
            </a:pPr>
            <a:endParaRPr sz="2400" dirty="0"/>
          </a:p>
          <a:p>
            <a:pPr marL="241300" indent="-228600">
              <a:lnSpc>
                <a:spcPct val="100000"/>
              </a:lnSpc>
              <a:buFont typeface="Arial"/>
              <a:buChar char="•"/>
              <a:tabLst>
                <a:tab pos="240665" algn="l"/>
                <a:tab pos="241300" algn="l"/>
              </a:tabLst>
            </a:pPr>
            <a:r>
              <a:rPr sz="2400" dirty="0"/>
              <a:t>Copper is a serious threat to the productions of</a:t>
            </a:r>
            <a:r>
              <a:rPr sz="2400" spc="-195" dirty="0"/>
              <a:t> </a:t>
            </a:r>
            <a:r>
              <a:rPr sz="2400" spc="-5" dirty="0"/>
              <a:t>farmlands</a:t>
            </a:r>
          </a:p>
          <a:p>
            <a:pPr>
              <a:lnSpc>
                <a:spcPct val="100000"/>
              </a:lnSpc>
              <a:spcBef>
                <a:spcPts val="5"/>
              </a:spcBef>
              <a:buFont typeface="Arial"/>
              <a:buChar char="•"/>
            </a:pPr>
            <a:endParaRPr sz="2400" dirty="0"/>
          </a:p>
          <a:p>
            <a:pPr marL="241300" marR="601980" indent="-228600">
              <a:lnSpc>
                <a:spcPct val="70000"/>
              </a:lnSpc>
              <a:buFont typeface="Arial"/>
              <a:buChar char="•"/>
              <a:tabLst>
                <a:tab pos="240665" algn="l"/>
                <a:tab pos="241300" algn="l"/>
              </a:tabLst>
            </a:pPr>
            <a:r>
              <a:rPr sz="2400" dirty="0"/>
              <a:t>Copper can interrupt the </a:t>
            </a:r>
            <a:r>
              <a:rPr sz="2400" spc="-5" dirty="0"/>
              <a:t>activity </a:t>
            </a:r>
            <a:r>
              <a:rPr sz="2400" dirty="0"/>
              <a:t>in </a:t>
            </a:r>
            <a:r>
              <a:rPr sz="2400" spc="-5" dirty="0"/>
              <a:t>soils, </a:t>
            </a:r>
            <a:r>
              <a:rPr sz="2400" dirty="0"/>
              <a:t>as it negatively influences</a:t>
            </a:r>
            <a:r>
              <a:rPr sz="2400" spc="-210" dirty="0"/>
              <a:t> </a:t>
            </a:r>
            <a:r>
              <a:rPr sz="2400" dirty="0"/>
              <a:t>the  </a:t>
            </a:r>
            <a:r>
              <a:rPr sz="2400" spc="-5" dirty="0"/>
              <a:t>activity </a:t>
            </a:r>
            <a:r>
              <a:rPr sz="2400" dirty="0"/>
              <a:t>of </a:t>
            </a:r>
            <a:r>
              <a:rPr sz="2400" spc="-5" dirty="0"/>
              <a:t>microorganisms </a:t>
            </a:r>
            <a:r>
              <a:rPr sz="2400" dirty="0"/>
              <a:t>and</a:t>
            </a:r>
            <a:r>
              <a:rPr sz="2400" spc="-60" dirty="0"/>
              <a:t> </a:t>
            </a:r>
            <a:r>
              <a:rPr sz="2400" spc="-5" dirty="0"/>
              <a:t>earthworms</a:t>
            </a:r>
          </a:p>
          <a:p>
            <a:pPr>
              <a:lnSpc>
                <a:spcPct val="100000"/>
              </a:lnSpc>
              <a:spcBef>
                <a:spcPts val="50"/>
              </a:spcBef>
              <a:buFont typeface="Arial"/>
              <a:buChar char="•"/>
            </a:pPr>
            <a:endParaRPr sz="2400" dirty="0"/>
          </a:p>
          <a:p>
            <a:pPr marL="241300" marR="424815" indent="-228600">
              <a:lnSpc>
                <a:spcPct val="70000"/>
              </a:lnSpc>
              <a:spcBef>
                <a:spcPts val="5"/>
              </a:spcBef>
              <a:buFont typeface="Arial"/>
              <a:buChar char="•"/>
              <a:tabLst>
                <a:tab pos="240665" algn="l"/>
                <a:tab pos="241300" algn="l"/>
              </a:tabLst>
            </a:pPr>
            <a:r>
              <a:rPr sz="2400" dirty="0"/>
              <a:t>When the </a:t>
            </a:r>
            <a:r>
              <a:rPr sz="2400" spc="-5" dirty="0"/>
              <a:t>soils </a:t>
            </a:r>
            <a:r>
              <a:rPr sz="2400" dirty="0"/>
              <a:t>of </a:t>
            </a:r>
            <a:r>
              <a:rPr sz="2400" spc="-5" dirty="0"/>
              <a:t>farmland </a:t>
            </a:r>
            <a:r>
              <a:rPr sz="2400" dirty="0"/>
              <a:t>are polluted with </a:t>
            </a:r>
            <a:r>
              <a:rPr sz="2400" spc="-10" dirty="0"/>
              <a:t>copper, </a:t>
            </a:r>
            <a:r>
              <a:rPr sz="2400" spc="-5" dirty="0"/>
              <a:t>animals </a:t>
            </a:r>
            <a:r>
              <a:rPr sz="2400" dirty="0"/>
              <a:t>will</a:t>
            </a:r>
            <a:r>
              <a:rPr sz="2400" spc="-150" dirty="0"/>
              <a:t> </a:t>
            </a:r>
            <a:r>
              <a:rPr sz="2400" dirty="0"/>
              <a:t>absorb  concentrations that are </a:t>
            </a:r>
            <a:r>
              <a:rPr sz="2400" spc="-5" dirty="0"/>
              <a:t>damaging </a:t>
            </a:r>
            <a:r>
              <a:rPr sz="2400" dirty="0"/>
              <a:t>to their</a:t>
            </a:r>
            <a:r>
              <a:rPr sz="2400" spc="-130" dirty="0"/>
              <a:t> </a:t>
            </a:r>
            <a:r>
              <a:rPr sz="2400" dirty="0"/>
              <a:t>health</a:t>
            </a:r>
          </a:p>
        </p:txBody>
      </p:sp>
      <p:sp>
        <p:nvSpPr>
          <p:cNvPr id="7" name="object 7"/>
          <p:cNvSpPr/>
          <p:nvPr/>
        </p:nvSpPr>
        <p:spPr>
          <a:xfrm>
            <a:off x="1981200" y="1600200"/>
            <a:ext cx="8229600" cy="4800600"/>
          </a:xfrm>
          <a:custGeom>
            <a:avLst/>
            <a:gdLst/>
            <a:ahLst/>
            <a:cxnLst/>
            <a:rect l="l" t="t" r="r" b="b"/>
            <a:pathLst>
              <a:path w="8229600" h="4800600">
                <a:moveTo>
                  <a:pt x="0" y="4800600"/>
                </a:moveTo>
                <a:lnTo>
                  <a:pt x="8229600" y="4800600"/>
                </a:lnTo>
                <a:lnTo>
                  <a:pt x="8229600" y="0"/>
                </a:lnTo>
                <a:lnTo>
                  <a:pt x="0" y="0"/>
                </a:lnTo>
                <a:lnTo>
                  <a:pt x="0" y="4800600"/>
                </a:lnTo>
                <a:close/>
              </a:path>
            </a:pathLst>
          </a:custGeom>
          <a:ln w="6096">
            <a:solidFill>
              <a:schemeClr val="bg1"/>
            </a:solidFill>
          </a:ln>
        </p:spPr>
        <p:txBody>
          <a:bodyPr wrap="square" lIns="0" tIns="0" rIns="0" bIns="0" rtlCol="0"/>
          <a:lstStyle/>
          <a:p>
            <a:endParaRPr/>
          </a:p>
        </p:txBody>
      </p:sp>
      <p:sp>
        <p:nvSpPr>
          <p:cNvPr id="8" name="object 8"/>
          <p:cNvSpPr txBox="1"/>
          <p:nvPr/>
        </p:nvSpPr>
        <p:spPr>
          <a:xfrm>
            <a:off x="508389" y="1102289"/>
            <a:ext cx="10162684" cy="444352"/>
          </a:xfrm>
          <a:prstGeom prst="rect">
            <a:avLst/>
          </a:prstGeom>
          <a:ln>
            <a:noFill/>
          </a:ln>
        </p:spPr>
        <p:txBody>
          <a:bodyPr vert="horz" wrap="square" lIns="0" tIns="13335" rIns="0" bIns="0" rtlCol="0">
            <a:spAutoFit/>
          </a:bodyPr>
          <a:lstStyle/>
          <a:p>
            <a:pPr marL="241300" indent="-228600">
              <a:lnSpc>
                <a:spcPct val="100000"/>
              </a:lnSpc>
              <a:spcBef>
                <a:spcPts val="105"/>
              </a:spcBef>
              <a:buFont typeface="Arial"/>
              <a:buChar char="•"/>
              <a:tabLst>
                <a:tab pos="240665" algn="l"/>
                <a:tab pos="241300" algn="l"/>
              </a:tabLst>
            </a:pPr>
            <a:r>
              <a:rPr sz="2800" dirty="0">
                <a:latin typeface="Times New Roman"/>
                <a:cs typeface="Times New Roman"/>
              </a:rPr>
              <a:t>Copper does </a:t>
            </a:r>
            <a:r>
              <a:rPr sz="2800" spc="5" dirty="0">
                <a:latin typeface="Times New Roman"/>
                <a:cs typeface="Times New Roman"/>
              </a:rPr>
              <a:t>not </a:t>
            </a:r>
            <a:r>
              <a:rPr sz="2800" dirty="0">
                <a:latin typeface="Times New Roman"/>
                <a:cs typeface="Times New Roman"/>
              </a:rPr>
              <a:t>break because of that it can </a:t>
            </a:r>
            <a:r>
              <a:rPr sz="2800" spc="-5" dirty="0">
                <a:latin typeface="Times New Roman"/>
                <a:cs typeface="Times New Roman"/>
              </a:rPr>
              <a:t>accumulate </a:t>
            </a:r>
            <a:r>
              <a:rPr sz="2800" dirty="0">
                <a:latin typeface="Times New Roman"/>
                <a:cs typeface="Times New Roman"/>
              </a:rPr>
              <a:t>in plants</a:t>
            </a:r>
            <a:r>
              <a:rPr sz="2800" spc="-200" dirty="0">
                <a:latin typeface="Times New Roman"/>
                <a:cs typeface="Times New Roman"/>
              </a:rPr>
              <a:t> </a:t>
            </a:r>
            <a:r>
              <a:rPr sz="2800" dirty="0">
                <a:latin typeface="Times New Roman"/>
                <a:cs typeface="Times New Roman"/>
              </a:rPr>
              <a:t>and</a:t>
            </a:r>
            <a:endParaRPr sz="2800">
              <a:latin typeface="Times New Roman"/>
              <a:cs typeface="Times New Roman"/>
            </a:endParaRPr>
          </a:p>
        </p:txBody>
      </p:sp>
      <p:sp>
        <p:nvSpPr>
          <p:cNvPr id="9" name="object 9"/>
          <p:cNvSpPr txBox="1"/>
          <p:nvPr/>
        </p:nvSpPr>
        <p:spPr>
          <a:xfrm>
            <a:off x="797822" y="1569301"/>
            <a:ext cx="1673606" cy="444352"/>
          </a:xfrm>
          <a:prstGeom prst="rect">
            <a:avLst/>
          </a:prstGeom>
        </p:spPr>
        <p:txBody>
          <a:bodyPr vert="horz" wrap="square" lIns="0" tIns="13335" rIns="0" bIns="0" rtlCol="0">
            <a:spAutoFit/>
          </a:bodyPr>
          <a:lstStyle/>
          <a:p>
            <a:pPr marL="12700">
              <a:lnSpc>
                <a:spcPct val="100000"/>
              </a:lnSpc>
              <a:spcBef>
                <a:spcPts val="105"/>
              </a:spcBef>
            </a:pPr>
            <a:r>
              <a:rPr sz="2800" dirty="0">
                <a:latin typeface="Times New Roman"/>
                <a:cs typeface="Times New Roman"/>
              </a:rPr>
              <a:t>ani</a:t>
            </a:r>
            <a:r>
              <a:rPr sz="2800" spc="-25" dirty="0">
                <a:latin typeface="Times New Roman"/>
                <a:cs typeface="Times New Roman"/>
              </a:rPr>
              <a:t>m</a:t>
            </a:r>
            <a:r>
              <a:rPr sz="2800" dirty="0">
                <a:latin typeface="Times New Roman"/>
                <a:cs typeface="Times New Roman"/>
              </a:rPr>
              <a:t>a</a:t>
            </a:r>
            <a:r>
              <a:rPr sz="2800" spc="-10" dirty="0">
                <a:latin typeface="Times New Roman"/>
                <a:cs typeface="Times New Roman"/>
              </a:rPr>
              <a:t>l</a:t>
            </a:r>
            <a:r>
              <a:rPr sz="2800" dirty="0">
                <a:latin typeface="Times New Roman"/>
                <a:cs typeface="Times New Roman"/>
              </a:rPr>
              <a:t>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7B5E90-A1DD-4BB9-AD05-802F5AF580B2}"/>
              </a:ext>
            </a:extLst>
          </p:cNvPr>
          <p:cNvSpPr>
            <a:spLocks noGrp="1"/>
          </p:cNvSpPr>
          <p:nvPr>
            <p:ph type="title"/>
          </p:nvPr>
        </p:nvSpPr>
        <p:spPr>
          <a:xfrm>
            <a:off x="1219200" y="2209800"/>
            <a:ext cx="10364451" cy="1596177"/>
          </a:xfrm>
        </p:spPr>
        <p:txBody>
          <a:bodyPr>
            <a:normAutofit/>
          </a:bodyPr>
          <a:lstStyle/>
          <a:p>
            <a:r>
              <a:rPr lang="en-US" sz="6600" dirty="0">
                <a:solidFill>
                  <a:srgbClr val="00B0F0"/>
                </a:solidFill>
              </a:rPr>
              <a:t>RADIONUCLIDES</a:t>
            </a:r>
            <a:endParaRPr lang="x-none" sz="6600" dirty="0">
              <a:solidFill>
                <a:srgbClr val="00B0F0"/>
              </a:solidFill>
            </a:endParaRPr>
          </a:p>
        </p:txBody>
      </p:sp>
    </p:spTree>
    <p:extLst>
      <p:ext uri="{BB962C8B-B14F-4D97-AF65-F5344CB8AC3E}">
        <p14:creationId xmlns:p14="http://schemas.microsoft.com/office/powerpoint/2010/main" xmlns="" val="21619807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0">
            <a:extLst>
              <a:ext uri="{FF2B5EF4-FFF2-40B4-BE49-F238E27FC236}">
                <a16:creationId xmlns:a16="http://schemas.microsoft.com/office/drawing/2014/main" xmlns="" id="{693EC65B-F93E-43D3-B506-7E9E425CB737}"/>
              </a:ext>
            </a:extLst>
          </p:cNvPr>
          <p:cNvSpPr>
            <a:spLocks noGrp="1" noChangeArrowheads="1"/>
          </p:cNvSpPr>
          <p:nvPr>
            <p:ph type="title"/>
          </p:nvPr>
        </p:nvSpPr>
        <p:spPr>
          <a:xfrm>
            <a:off x="406400" y="1219200"/>
            <a:ext cx="11379200" cy="4419600"/>
          </a:xfrm>
        </p:spPr>
        <p:txBody>
          <a:bodyPr>
            <a:normAutofit/>
          </a:bodyPr>
          <a:lstStyle/>
          <a:p>
            <a:pPr indent="15875">
              <a:lnSpc>
                <a:spcPct val="90000"/>
              </a:lnSpc>
              <a:buFontTx/>
              <a:buNone/>
            </a:pPr>
            <a:r>
              <a:rPr lang="en-GB" altLang="x-none" sz="2800" b="1" i="1" u="sng" dirty="0">
                <a:effectLst>
                  <a:outerShdw blurRad="38100" dist="38100" dir="2700000" algn="tl">
                    <a:srgbClr val="000000"/>
                  </a:outerShdw>
                </a:effectLst>
              </a:rPr>
              <a:t>“</a:t>
            </a:r>
            <a:r>
              <a:rPr lang="en-GB" altLang="x-none" sz="2800" b="1" i="1" u="sng" dirty="0">
                <a:solidFill>
                  <a:srgbClr val="FFFF00"/>
                </a:solidFill>
                <a:effectLst>
                  <a:outerShdw blurRad="38100" dist="38100" dir="2700000" algn="tl">
                    <a:srgbClr val="000000"/>
                  </a:outerShdw>
                </a:effectLst>
              </a:rPr>
              <a:t>Clearance</a:t>
            </a:r>
            <a:r>
              <a:rPr lang="en-GB" altLang="x-none" sz="2800" b="1" i="1" u="sng" dirty="0">
                <a:effectLst>
                  <a:outerShdw blurRad="38100" dist="38100" dir="2700000" algn="tl">
                    <a:srgbClr val="000000"/>
                  </a:outerShdw>
                </a:effectLst>
              </a:rPr>
              <a:t>”</a:t>
            </a:r>
            <a:r>
              <a:rPr lang="en-GB" altLang="x-none" sz="2800" b="1" u="sng" dirty="0">
                <a:effectLst>
                  <a:outerShdw blurRad="38100" dist="38100" dir="2700000" algn="tl">
                    <a:srgbClr val="000000"/>
                  </a:outerShdw>
                </a:effectLst>
              </a:rPr>
              <a:t> </a:t>
            </a:r>
            <a:r>
              <a:rPr lang="en-GB" altLang="x-none" sz="2800" b="1" dirty="0">
                <a:effectLst>
                  <a:outerShdw blurRad="38100" dist="38100" dir="2700000" algn="tl">
                    <a:srgbClr val="000000"/>
                  </a:outerShdw>
                </a:effectLst>
              </a:rPr>
              <a:t>. </a:t>
            </a:r>
            <a:r>
              <a:rPr lang="en-GB" altLang="x-none" sz="2800" b="1" dirty="0">
                <a:solidFill>
                  <a:schemeClr val="folHlink"/>
                </a:solidFill>
                <a:effectLst>
                  <a:outerShdw blurRad="38100" dist="38100" dir="2700000" algn="tl">
                    <a:srgbClr val="000000"/>
                  </a:outerShdw>
                </a:effectLst>
              </a:rPr>
              <a:t>Removal of </a:t>
            </a:r>
            <a:r>
              <a:rPr lang="en-GB" altLang="x-none" sz="2800" b="1" i="1" dirty="0">
                <a:solidFill>
                  <a:schemeClr val="folHlink"/>
                </a:solidFill>
                <a:effectLst>
                  <a:outerShdw blurRad="38100" dist="38100" dir="2700000" algn="tl">
                    <a:srgbClr val="000000"/>
                  </a:outerShdw>
                </a:effectLst>
              </a:rPr>
              <a:t>radioactive material</a:t>
            </a:r>
            <a:r>
              <a:rPr lang="en-GB" altLang="x-none" sz="2800" b="1" i="1" dirty="0">
                <a:effectLst>
                  <a:outerShdw blurRad="38100" dist="38100" dir="2700000" algn="tl">
                    <a:srgbClr val="000000"/>
                  </a:outerShdw>
                </a:effectLst>
              </a:rPr>
              <a:t> </a:t>
            </a:r>
            <a:r>
              <a:rPr lang="en-GB" altLang="x-none" sz="2800" b="1" dirty="0">
                <a:effectLst>
                  <a:outerShdw blurRad="38100" dist="38100" dir="2700000" algn="tl">
                    <a:srgbClr val="000000"/>
                  </a:outerShdw>
                </a:effectLst>
              </a:rPr>
              <a:t>or </a:t>
            </a:r>
            <a:r>
              <a:rPr lang="en-GB" altLang="x-none" sz="2800" b="1" i="1" dirty="0">
                <a:effectLst>
                  <a:outerShdw blurRad="38100" dist="38100" dir="2700000" algn="tl">
                    <a:srgbClr val="000000"/>
                  </a:outerShdw>
                </a:effectLst>
              </a:rPr>
              <a:t>radioactive </a:t>
            </a:r>
            <a:r>
              <a:rPr lang="en-GB" altLang="x-none" sz="2800" b="1" dirty="0">
                <a:effectLst>
                  <a:outerShdw blurRad="38100" dist="38100" dir="2700000" algn="tl">
                    <a:srgbClr val="000000"/>
                  </a:outerShdw>
                </a:effectLst>
              </a:rPr>
              <a:t>objects </a:t>
            </a:r>
            <a:r>
              <a:rPr lang="en-GB" altLang="x-none" sz="2800" b="1" dirty="0">
                <a:solidFill>
                  <a:schemeClr val="folHlink"/>
                </a:solidFill>
                <a:effectLst>
                  <a:outerShdw blurRad="38100" dist="38100" dir="2700000" algn="tl">
                    <a:srgbClr val="000000"/>
                  </a:outerShdw>
                </a:effectLst>
              </a:rPr>
              <a:t>within authorized </a:t>
            </a:r>
            <a:r>
              <a:rPr lang="en-GB" altLang="x-none" sz="2800" b="1" i="1" dirty="0">
                <a:solidFill>
                  <a:schemeClr val="folHlink"/>
                </a:solidFill>
                <a:effectLst>
                  <a:outerShdw blurRad="38100" dist="38100" dir="2700000" algn="tl">
                    <a:srgbClr val="000000"/>
                  </a:outerShdw>
                </a:effectLst>
              </a:rPr>
              <a:t>practices</a:t>
            </a:r>
            <a:r>
              <a:rPr lang="en-GB" altLang="x-none" sz="2800" b="1" i="1" dirty="0">
                <a:effectLst>
                  <a:outerShdw blurRad="38100" dist="38100" dir="2700000" algn="tl">
                    <a:srgbClr val="000000"/>
                  </a:outerShdw>
                </a:effectLst>
              </a:rPr>
              <a:t> </a:t>
            </a:r>
            <a:r>
              <a:rPr lang="en-GB" altLang="x-none" sz="2800" b="1" dirty="0">
                <a:effectLst>
                  <a:outerShdw blurRad="38100" dist="38100" dir="2700000" algn="tl">
                    <a:srgbClr val="000000"/>
                  </a:outerShdw>
                </a:effectLst>
              </a:rPr>
              <a:t>from any further </a:t>
            </a:r>
            <a:r>
              <a:rPr lang="en-GB" altLang="x-none" sz="2800" b="1" i="1" dirty="0">
                <a:effectLst>
                  <a:outerShdw blurRad="38100" dist="38100" dir="2700000" algn="tl">
                    <a:srgbClr val="000000"/>
                  </a:outerShdw>
                </a:effectLst>
              </a:rPr>
              <a:t>regulatory control </a:t>
            </a:r>
            <a:r>
              <a:rPr lang="en-GB" altLang="x-none" sz="2800" b="1" dirty="0">
                <a:solidFill>
                  <a:schemeClr val="folHlink"/>
                </a:solidFill>
                <a:effectLst>
                  <a:outerShdw blurRad="38100" dist="38100" dir="2700000" algn="tl">
                    <a:srgbClr val="000000"/>
                  </a:outerShdw>
                </a:effectLst>
              </a:rPr>
              <a:t>by the </a:t>
            </a:r>
            <a:r>
              <a:rPr lang="en-GB" altLang="x-none" sz="2800" b="1" i="1" dirty="0">
                <a:solidFill>
                  <a:schemeClr val="folHlink"/>
                </a:solidFill>
                <a:effectLst>
                  <a:outerShdw blurRad="38100" dist="38100" dir="2700000" algn="tl">
                    <a:srgbClr val="000000"/>
                  </a:outerShdw>
                </a:effectLst>
              </a:rPr>
              <a:t>regulatory body</a:t>
            </a:r>
            <a:r>
              <a:rPr lang="en-GB" altLang="x-none" sz="2800" b="1" dirty="0">
                <a:effectLst>
                  <a:outerShdw blurRad="38100" dist="38100" dir="2700000" algn="tl">
                    <a:srgbClr val="000000"/>
                  </a:outerShdw>
                </a:effectLst>
              </a:rPr>
              <a:t>. </a:t>
            </a:r>
          </a:p>
          <a:p>
            <a:pPr indent="15875">
              <a:lnSpc>
                <a:spcPct val="90000"/>
              </a:lnSpc>
              <a:buFontTx/>
              <a:buNone/>
            </a:pPr>
            <a:endParaRPr lang="en-GB" altLang="x-none" sz="2800" b="1" dirty="0">
              <a:effectLst>
                <a:outerShdw blurRad="38100" dist="38100" dir="2700000" algn="tl">
                  <a:srgbClr val="000000"/>
                </a:outerShdw>
              </a:effectLst>
            </a:endParaRPr>
          </a:p>
          <a:p>
            <a:pPr indent="15875">
              <a:lnSpc>
                <a:spcPct val="90000"/>
              </a:lnSpc>
              <a:buFontTx/>
              <a:buNone/>
            </a:pPr>
            <a:endParaRPr lang="en-US" altLang="x-none" sz="2800" b="1" dirty="0">
              <a:effectLst>
                <a:outerShdw blurRad="38100" dist="38100" dir="2700000" algn="tl">
                  <a:srgbClr val="000000"/>
                </a:outerShdw>
              </a:effectLst>
            </a:endParaRPr>
          </a:p>
          <a:p>
            <a:pPr indent="15875">
              <a:lnSpc>
                <a:spcPct val="90000"/>
              </a:lnSpc>
            </a:pPr>
            <a:endParaRPr lang="en-US" altLang="x-none" sz="900" b="1" dirty="0">
              <a:effectLst>
                <a:outerShdw blurRad="38100" dist="38100" dir="2700000" algn="tl">
                  <a:srgbClr val="000000"/>
                </a:outerShdw>
              </a:effectLst>
            </a:endParaRPr>
          </a:p>
          <a:p>
            <a:pPr indent="15875">
              <a:lnSpc>
                <a:spcPct val="90000"/>
              </a:lnSpc>
            </a:pPr>
            <a:endParaRPr lang="en-US" altLang="x-none" sz="900" b="1" dirty="0">
              <a:effectLst>
                <a:outerShdw blurRad="38100" dist="38100" dir="2700000" algn="tl">
                  <a:srgbClr val="000000"/>
                </a:outerShdw>
              </a:effectLst>
            </a:endParaRPr>
          </a:p>
          <a:p>
            <a:pPr marL="1231900" lvl="2">
              <a:lnSpc>
                <a:spcPct val="90000"/>
              </a:lnSpc>
            </a:pPr>
            <a:r>
              <a:rPr lang="en-US" altLang="x-none" sz="2000" b="1" dirty="0">
                <a:solidFill>
                  <a:schemeClr val="tx1"/>
                </a:solidFill>
                <a:effectLst>
                  <a:outerShdw blurRad="38100" dist="38100" dir="2700000" algn="tl">
                    <a:srgbClr val="000000"/>
                  </a:outerShdw>
                </a:effectLst>
              </a:rPr>
              <a:t>According to radionuclide specific clearance levels derived and approved by the regulatory body;</a:t>
            </a:r>
          </a:p>
          <a:p>
            <a:pPr marL="1231900" lvl="2">
              <a:lnSpc>
                <a:spcPct val="90000"/>
              </a:lnSpc>
            </a:pPr>
            <a:endParaRPr lang="en-US" altLang="x-none" sz="600" b="1" dirty="0">
              <a:solidFill>
                <a:schemeClr val="tx1"/>
              </a:solidFill>
              <a:effectLst>
                <a:outerShdw blurRad="38100" dist="38100" dir="2700000" algn="tl">
                  <a:srgbClr val="000000"/>
                </a:outerShdw>
              </a:effectLst>
            </a:endParaRPr>
          </a:p>
          <a:p>
            <a:pPr marL="1231900" lvl="2">
              <a:lnSpc>
                <a:spcPct val="90000"/>
              </a:lnSpc>
            </a:pPr>
            <a:endParaRPr lang="en-US" altLang="x-none" sz="600" b="1" dirty="0">
              <a:solidFill>
                <a:schemeClr val="tx1"/>
              </a:solidFill>
              <a:effectLst>
                <a:outerShdw blurRad="38100" dist="38100" dir="2700000" algn="tl">
                  <a:srgbClr val="000000"/>
                </a:outerShdw>
              </a:effectLst>
            </a:endParaRPr>
          </a:p>
          <a:p>
            <a:pPr marL="1231900" lvl="2">
              <a:lnSpc>
                <a:spcPct val="90000"/>
              </a:lnSpc>
            </a:pPr>
            <a:r>
              <a:rPr lang="en-US" altLang="x-none" sz="2000" b="1" dirty="0">
                <a:solidFill>
                  <a:schemeClr val="tx1"/>
                </a:solidFill>
                <a:effectLst>
                  <a:outerShdw blurRad="38100" dist="38100" dir="2700000" algn="tl">
                    <a:srgbClr val="000000"/>
                  </a:outerShdw>
                </a:effectLst>
              </a:rPr>
              <a:t>To minimize the volume of untreated waste to be stored.</a:t>
            </a:r>
            <a:endParaRPr lang="en-GB" altLang="x-none" sz="2000" b="1" dirty="0">
              <a:solidFill>
                <a:schemeClr val="tx1"/>
              </a:solidFill>
              <a:effectLst>
                <a:outerShdw blurRad="38100" dist="38100" dir="2700000" algn="tl">
                  <a:srgbClr val="000000"/>
                </a:outerShdw>
              </a:effectLst>
            </a:endParaRPr>
          </a:p>
        </p:txBody>
      </p:sp>
    </p:spTree>
    <p:extLst>
      <p:ext uri="{BB962C8B-B14F-4D97-AF65-F5344CB8AC3E}">
        <p14:creationId xmlns:p14="http://schemas.microsoft.com/office/powerpoint/2010/main" xmlns="" val="3826904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5">
            <a:extLst>
              <a:ext uri="{FF2B5EF4-FFF2-40B4-BE49-F238E27FC236}">
                <a16:creationId xmlns:a16="http://schemas.microsoft.com/office/drawing/2014/main" xmlns="" id="{D8069895-930E-4211-B00C-5FE4566327D7}"/>
              </a:ext>
            </a:extLst>
          </p:cNvPr>
          <p:cNvSpPr>
            <a:spLocks noGrp="1"/>
          </p:cNvSpPr>
          <p:nvPr>
            <p:ph type="sldNum" sz="quarter" idx="12"/>
          </p:nvPr>
        </p:nvSpPr>
        <p:spPr/>
        <p:txBody>
          <a:bodyPr/>
          <a:lstStyle/>
          <a:p>
            <a:fld id="{8345C920-B743-4696-9247-80349E551B6B}" type="slidenum">
              <a:rPr lang="en-GB" altLang="x-none"/>
              <a:pPr/>
              <a:t>45</a:t>
            </a:fld>
            <a:endParaRPr lang="en-GB" altLang="x-none"/>
          </a:p>
        </p:txBody>
      </p:sp>
      <p:sp>
        <p:nvSpPr>
          <p:cNvPr id="263170" name="Rectangle 2">
            <a:extLst>
              <a:ext uri="{FF2B5EF4-FFF2-40B4-BE49-F238E27FC236}">
                <a16:creationId xmlns:a16="http://schemas.microsoft.com/office/drawing/2014/main" xmlns="" id="{782E7148-0274-49F1-9736-E574E45749E1}"/>
              </a:ext>
            </a:extLst>
          </p:cNvPr>
          <p:cNvSpPr>
            <a:spLocks noGrp="1" noChangeArrowheads="1"/>
          </p:cNvSpPr>
          <p:nvPr>
            <p:ph type="title"/>
          </p:nvPr>
        </p:nvSpPr>
        <p:spPr>
          <a:xfrm>
            <a:off x="1524000" y="188913"/>
            <a:ext cx="9144000" cy="557212"/>
          </a:xfrm>
        </p:spPr>
        <p:txBody>
          <a:bodyPr/>
          <a:lstStyle/>
          <a:p>
            <a:pPr algn="ctr"/>
            <a:r>
              <a:rPr lang="en-GB" altLang="x-none" sz="2400">
                <a:effectLst>
                  <a:outerShdw blurRad="38100" dist="38100" dir="2700000" algn="tl">
                    <a:srgbClr val="000000"/>
                  </a:outerShdw>
                </a:effectLst>
              </a:rPr>
              <a:t>Impact on the environment</a:t>
            </a:r>
          </a:p>
        </p:txBody>
      </p:sp>
      <p:pic>
        <p:nvPicPr>
          <p:cNvPr id="263171" name="Picture 3">
            <a:extLst>
              <a:ext uri="{FF2B5EF4-FFF2-40B4-BE49-F238E27FC236}">
                <a16:creationId xmlns:a16="http://schemas.microsoft.com/office/drawing/2014/main" xmlns="" id="{9D2D0999-A7A3-4FDA-A34D-5992ACC0543A}"/>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t="10820"/>
          <a:stretch>
            <a:fillRect/>
          </a:stretch>
        </p:blipFill>
        <p:spPr bwMode="auto">
          <a:xfrm>
            <a:off x="2495550" y="1125538"/>
            <a:ext cx="7219950" cy="445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63172" name="Text Box 4">
            <a:extLst>
              <a:ext uri="{FF2B5EF4-FFF2-40B4-BE49-F238E27FC236}">
                <a16:creationId xmlns:a16="http://schemas.microsoft.com/office/drawing/2014/main" xmlns="" id="{64EB8F99-A844-4FB5-856D-1A14956F75BD}"/>
              </a:ext>
            </a:extLst>
          </p:cNvPr>
          <p:cNvSpPr txBox="1">
            <a:spLocks noChangeArrowheads="1"/>
          </p:cNvSpPr>
          <p:nvPr/>
        </p:nvSpPr>
        <p:spPr bwMode="auto">
          <a:xfrm>
            <a:off x="3729039" y="2143126"/>
            <a:ext cx="1081087" cy="396875"/>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GB" altLang="x-none" sz="1000" b="1" dirty="0">
                <a:latin typeface="Arial" panose="020B0604020202020204" pitchFamily="34" charset="0"/>
              </a:rPr>
              <a:t>Atmospheric discharges</a:t>
            </a:r>
          </a:p>
        </p:txBody>
      </p:sp>
      <p:sp>
        <p:nvSpPr>
          <p:cNvPr id="263173" name="Text Box 5">
            <a:extLst>
              <a:ext uri="{FF2B5EF4-FFF2-40B4-BE49-F238E27FC236}">
                <a16:creationId xmlns:a16="http://schemas.microsoft.com/office/drawing/2014/main" xmlns="" id="{6E9E6C64-F7AD-4F43-BD9F-45A979AE3F3D}"/>
              </a:ext>
            </a:extLst>
          </p:cNvPr>
          <p:cNvSpPr txBox="1">
            <a:spLocks noChangeArrowheads="1"/>
          </p:cNvSpPr>
          <p:nvPr/>
        </p:nvSpPr>
        <p:spPr bwMode="auto">
          <a:xfrm>
            <a:off x="2649539" y="4232276"/>
            <a:ext cx="1081087" cy="396875"/>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GB" altLang="x-none" sz="1000" b="1">
                <a:latin typeface="Arial" panose="020B0604020202020204" pitchFamily="34" charset="0"/>
              </a:rPr>
              <a:t>Liquid discharges</a:t>
            </a:r>
          </a:p>
        </p:txBody>
      </p:sp>
      <p:sp>
        <p:nvSpPr>
          <p:cNvPr id="263174" name="Line 6">
            <a:extLst>
              <a:ext uri="{FF2B5EF4-FFF2-40B4-BE49-F238E27FC236}">
                <a16:creationId xmlns:a16="http://schemas.microsoft.com/office/drawing/2014/main" xmlns="" id="{0391516D-BCEE-43A1-A8F8-6C11F7F3D64A}"/>
              </a:ext>
            </a:extLst>
          </p:cNvPr>
          <p:cNvSpPr>
            <a:spLocks noChangeShapeType="1"/>
          </p:cNvSpPr>
          <p:nvPr/>
        </p:nvSpPr>
        <p:spPr bwMode="auto">
          <a:xfrm>
            <a:off x="3873501" y="4448175"/>
            <a:ext cx="12239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x-none"/>
          </a:p>
        </p:txBody>
      </p:sp>
      <p:sp>
        <p:nvSpPr>
          <p:cNvPr id="263175" name="Text Box 7">
            <a:extLst>
              <a:ext uri="{FF2B5EF4-FFF2-40B4-BE49-F238E27FC236}">
                <a16:creationId xmlns:a16="http://schemas.microsoft.com/office/drawing/2014/main" xmlns="" id="{6579752E-D62C-4CE8-9BD9-BA7C21DA9B5D}"/>
              </a:ext>
            </a:extLst>
          </p:cNvPr>
          <p:cNvSpPr txBox="1">
            <a:spLocks noChangeArrowheads="1"/>
          </p:cNvSpPr>
          <p:nvPr/>
        </p:nvSpPr>
        <p:spPr bwMode="auto">
          <a:xfrm>
            <a:off x="4089401" y="4448176"/>
            <a:ext cx="1008063"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GB" altLang="x-none" sz="1000" i="1">
                <a:latin typeface="Arial" panose="020B0604020202020204" pitchFamily="34" charset="0"/>
              </a:rPr>
              <a:t>Irrigation</a:t>
            </a:r>
          </a:p>
          <a:p>
            <a:pPr algn="ctr"/>
            <a:r>
              <a:rPr lang="en-GB" altLang="x-none" sz="1000" i="1">
                <a:latin typeface="Arial" panose="020B0604020202020204" pitchFamily="34" charset="0"/>
              </a:rPr>
              <a:t>watering</a:t>
            </a:r>
          </a:p>
        </p:txBody>
      </p:sp>
      <p:sp>
        <p:nvSpPr>
          <p:cNvPr id="263176" name="Text Box 8">
            <a:extLst>
              <a:ext uri="{FF2B5EF4-FFF2-40B4-BE49-F238E27FC236}">
                <a16:creationId xmlns:a16="http://schemas.microsoft.com/office/drawing/2014/main" xmlns="" id="{46B2F82D-B789-464D-840D-8E9D67C182C6}"/>
              </a:ext>
            </a:extLst>
          </p:cNvPr>
          <p:cNvSpPr txBox="1">
            <a:spLocks noChangeArrowheads="1"/>
          </p:cNvSpPr>
          <p:nvPr/>
        </p:nvSpPr>
        <p:spPr bwMode="auto">
          <a:xfrm>
            <a:off x="5457825" y="3656014"/>
            <a:ext cx="863600" cy="396875"/>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GB" altLang="x-none" sz="1000" b="1">
                <a:latin typeface="Arial" panose="020B0604020202020204" pitchFamily="34" charset="0"/>
              </a:rPr>
              <a:t>Deposit</a:t>
            </a:r>
          </a:p>
          <a:p>
            <a:pPr algn="ctr"/>
            <a:r>
              <a:rPr lang="en-GB" altLang="x-none" sz="1000" b="1">
                <a:latin typeface="Arial" panose="020B0604020202020204" pitchFamily="34" charset="0"/>
              </a:rPr>
              <a:t>Rain</a:t>
            </a:r>
          </a:p>
        </p:txBody>
      </p:sp>
      <p:sp>
        <p:nvSpPr>
          <p:cNvPr id="263177" name="Text Box 9">
            <a:extLst>
              <a:ext uri="{FF2B5EF4-FFF2-40B4-BE49-F238E27FC236}">
                <a16:creationId xmlns:a16="http://schemas.microsoft.com/office/drawing/2014/main" xmlns="" id="{2883A89E-4BA7-4D40-9515-D7836A9C98E5}"/>
              </a:ext>
            </a:extLst>
          </p:cNvPr>
          <p:cNvSpPr txBox="1">
            <a:spLocks noChangeArrowheads="1"/>
          </p:cNvSpPr>
          <p:nvPr/>
        </p:nvSpPr>
        <p:spPr bwMode="auto">
          <a:xfrm>
            <a:off x="6897689" y="2359025"/>
            <a:ext cx="1368425" cy="393506"/>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lnSpc>
                <a:spcPct val="35000"/>
              </a:lnSpc>
            </a:pPr>
            <a:endParaRPr lang="en-GB" altLang="x-none" sz="800" b="1">
              <a:latin typeface="Arial" panose="020B0604020202020204" pitchFamily="34" charset="0"/>
            </a:endParaRPr>
          </a:p>
          <a:p>
            <a:pPr algn="ctr"/>
            <a:r>
              <a:rPr lang="en-GB" altLang="x-none" sz="1000" b="1">
                <a:latin typeface="Arial" panose="020B0604020202020204" pitchFamily="34" charset="0"/>
              </a:rPr>
              <a:t>Food chain</a:t>
            </a:r>
          </a:p>
          <a:p>
            <a:pPr algn="ctr">
              <a:lnSpc>
                <a:spcPct val="65000"/>
              </a:lnSpc>
            </a:pPr>
            <a:endParaRPr lang="en-GB" altLang="x-none" sz="1000" b="1">
              <a:latin typeface="Arial" panose="020B0604020202020204" pitchFamily="34" charset="0"/>
            </a:endParaRPr>
          </a:p>
        </p:txBody>
      </p:sp>
      <p:sp>
        <p:nvSpPr>
          <p:cNvPr id="263178" name="Text Box 10">
            <a:extLst>
              <a:ext uri="{FF2B5EF4-FFF2-40B4-BE49-F238E27FC236}">
                <a16:creationId xmlns:a16="http://schemas.microsoft.com/office/drawing/2014/main" xmlns="" id="{7026E44A-33F8-4D7A-BC43-B974583FA426}"/>
              </a:ext>
            </a:extLst>
          </p:cNvPr>
          <p:cNvSpPr txBox="1">
            <a:spLocks noChangeArrowheads="1"/>
          </p:cNvSpPr>
          <p:nvPr/>
        </p:nvSpPr>
        <p:spPr bwMode="auto">
          <a:xfrm>
            <a:off x="8769350" y="3367089"/>
            <a:ext cx="863600" cy="244475"/>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GB" altLang="x-none" sz="1000" b="1">
                <a:latin typeface="Arial" panose="020B0604020202020204" pitchFamily="34" charset="0"/>
              </a:rPr>
              <a:t>Inhalation</a:t>
            </a:r>
          </a:p>
        </p:txBody>
      </p:sp>
      <p:sp>
        <p:nvSpPr>
          <p:cNvPr id="263179" name="Text Box 11">
            <a:extLst>
              <a:ext uri="{FF2B5EF4-FFF2-40B4-BE49-F238E27FC236}">
                <a16:creationId xmlns:a16="http://schemas.microsoft.com/office/drawing/2014/main" xmlns="" id="{5DF5089F-46D0-4442-8E11-FFC24499574F}"/>
              </a:ext>
            </a:extLst>
          </p:cNvPr>
          <p:cNvSpPr txBox="1">
            <a:spLocks noChangeArrowheads="1"/>
          </p:cNvSpPr>
          <p:nvPr/>
        </p:nvSpPr>
        <p:spPr bwMode="auto">
          <a:xfrm>
            <a:off x="8121651" y="3511551"/>
            <a:ext cx="792163" cy="244475"/>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GB" altLang="x-none" sz="1000" b="1">
                <a:latin typeface="Arial" panose="020B0604020202020204" pitchFamily="34" charset="0"/>
              </a:rPr>
              <a:t>Ingestion</a:t>
            </a:r>
          </a:p>
        </p:txBody>
      </p:sp>
      <p:sp>
        <p:nvSpPr>
          <p:cNvPr id="263180" name="Text Box 12">
            <a:extLst>
              <a:ext uri="{FF2B5EF4-FFF2-40B4-BE49-F238E27FC236}">
                <a16:creationId xmlns:a16="http://schemas.microsoft.com/office/drawing/2014/main" xmlns="" id="{C9BEFA5E-883E-421F-A305-2E4CC85A8F7B}"/>
              </a:ext>
            </a:extLst>
          </p:cNvPr>
          <p:cNvSpPr txBox="1">
            <a:spLocks noChangeArrowheads="1"/>
          </p:cNvSpPr>
          <p:nvPr/>
        </p:nvSpPr>
        <p:spPr bwMode="auto">
          <a:xfrm>
            <a:off x="7113588" y="5095876"/>
            <a:ext cx="1439862" cy="396875"/>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GB" altLang="x-none" sz="1000" b="1">
                <a:latin typeface="Arial" panose="020B0604020202020204" pitchFamily="34" charset="0"/>
              </a:rPr>
              <a:t>External irradiation by the deposit</a:t>
            </a:r>
          </a:p>
        </p:txBody>
      </p:sp>
      <p:sp>
        <p:nvSpPr>
          <p:cNvPr id="263181" name="Text Box 13">
            <a:extLst>
              <a:ext uri="{FF2B5EF4-FFF2-40B4-BE49-F238E27FC236}">
                <a16:creationId xmlns:a16="http://schemas.microsoft.com/office/drawing/2014/main" xmlns="" id="{4E5A1848-04A5-49FD-A037-4DEB19A08111}"/>
              </a:ext>
            </a:extLst>
          </p:cNvPr>
          <p:cNvSpPr txBox="1">
            <a:spLocks noChangeArrowheads="1"/>
          </p:cNvSpPr>
          <p:nvPr/>
        </p:nvSpPr>
        <p:spPr bwMode="auto">
          <a:xfrm>
            <a:off x="8697914" y="2359026"/>
            <a:ext cx="935037" cy="701675"/>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GB" altLang="x-none" sz="1000" b="1">
                <a:latin typeface="Arial" panose="020B0604020202020204" pitchFamily="34" charset="0"/>
              </a:rPr>
              <a:t>External irradiation by the plume</a:t>
            </a:r>
          </a:p>
        </p:txBody>
      </p:sp>
      <p:sp>
        <p:nvSpPr>
          <p:cNvPr id="263182" name="Freeform 14">
            <a:extLst>
              <a:ext uri="{FF2B5EF4-FFF2-40B4-BE49-F238E27FC236}">
                <a16:creationId xmlns:a16="http://schemas.microsoft.com/office/drawing/2014/main" xmlns="" id="{3767B59B-5FE7-4181-B0E0-88649A7DBB75}"/>
              </a:ext>
            </a:extLst>
          </p:cNvPr>
          <p:cNvSpPr>
            <a:spLocks/>
          </p:cNvSpPr>
          <p:nvPr/>
        </p:nvSpPr>
        <p:spPr bwMode="auto">
          <a:xfrm>
            <a:off x="3625851" y="4879975"/>
            <a:ext cx="366713" cy="425450"/>
          </a:xfrm>
          <a:custGeom>
            <a:avLst/>
            <a:gdLst>
              <a:gd name="T0" fmla="*/ 13 w 231"/>
              <a:gd name="T1" fmla="*/ 0 h 268"/>
              <a:gd name="T2" fmla="*/ 63 w 231"/>
              <a:gd name="T3" fmla="*/ 156 h 268"/>
              <a:gd name="T4" fmla="*/ 97 w 231"/>
              <a:gd name="T5" fmla="*/ 173 h 268"/>
              <a:gd name="T6" fmla="*/ 141 w 231"/>
              <a:gd name="T7" fmla="*/ 201 h 268"/>
              <a:gd name="T8" fmla="*/ 169 w 231"/>
              <a:gd name="T9" fmla="*/ 218 h 268"/>
              <a:gd name="T10" fmla="*/ 175 w 231"/>
              <a:gd name="T11" fmla="*/ 235 h 268"/>
              <a:gd name="T12" fmla="*/ 209 w 231"/>
              <a:gd name="T13" fmla="*/ 246 h 268"/>
              <a:gd name="T14" fmla="*/ 231 w 231"/>
              <a:gd name="T15" fmla="*/ 268 h 2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1" h="268">
                <a:moveTo>
                  <a:pt x="13" y="0"/>
                </a:moveTo>
                <a:cubicBezTo>
                  <a:pt x="0" y="46"/>
                  <a:pt x="5" y="139"/>
                  <a:pt x="63" y="156"/>
                </a:cubicBezTo>
                <a:cubicBezTo>
                  <a:pt x="117" y="191"/>
                  <a:pt x="45" y="146"/>
                  <a:pt x="97" y="173"/>
                </a:cubicBezTo>
                <a:cubicBezTo>
                  <a:pt x="114" y="182"/>
                  <a:pt x="123" y="194"/>
                  <a:pt x="141" y="201"/>
                </a:cubicBezTo>
                <a:cubicBezTo>
                  <a:pt x="149" y="208"/>
                  <a:pt x="161" y="210"/>
                  <a:pt x="169" y="218"/>
                </a:cubicBezTo>
                <a:cubicBezTo>
                  <a:pt x="173" y="222"/>
                  <a:pt x="171" y="231"/>
                  <a:pt x="175" y="235"/>
                </a:cubicBezTo>
                <a:cubicBezTo>
                  <a:pt x="184" y="243"/>
                  <a:pt x="198" y="242"/>
                  <a:pt x="209" y="246"/>
                </a:cubicBezTo>
                <a:cubicBezTo>
                  <a:pt x="222" y="266"/>
                  <a:pt x="214" y="260"/>
                  <a:pt x="231" y="268"/>
                </a:cubicBezTo>
              </a:path>
            </a:pathLst>
          </a:custGeom>
          <a:noFill/>
          <a:ln w="25400">
            <a:solidFill>
              <a:schemeClr val="tx1"/>
            </a:solidFill>
            <a:round/>
            <a:headEnd/>
            <a:tailEnd type="triangl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x-none"/>
          </a:p>
        </p:txBody>
      </p:sp>
      <p:sp>
        <p:nvSpPr>
          <p:cNvPr id="263183" name="Text Box 15">
            <a:extLst>
              <a:ext uri="{FF2B5EF4-FFF2-40B4-BE49-F238E27FC236}">
                <a16:creationId xmlns:a16="http://schemas.microsoft.com/office/drawing/2014/main" xmlns="" id="{92C26C7B-4266-4DEC-ACD0-409B4C302D33}"/>
              </a:ext>
            </a:extLst>
          </p:cNvPr>
          <p:cNvSpPr txBox="1">
            <a:spLocks noChangeArrowheads="1"/>
          </p:cNvSpPr>
          <p:nvPr/>
        </p:nvSpPr>
        <p:spPr bwMode="auto">
          <a:xfrm>
            <a:off x="4222751" y="5229226"/>
            <a:ext cx="1439863" cy="244475"/>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GB" altLang="x-none" sz="1000" b="1">
                <a:latin typeface="Arial" panose="020B0604020202020204" pitchFamily="34" charset="0"/>
              </a:rPr>
              <a:t>Marine environment</a:t>
            </a:r>
          </a:p>
        </p:txBody>
      </p:sp>
      <p:sp>
        <p:nvSpPr>
          <p:cNvPr id="263184" name="Line 16">
            <a:extLst>
              <a:ext uri="{FF2B5EF4-FFF2-40B4-BE49-F238E27FC236}">
                <a16:creationId xmlns:a16="http://schemas.microsoft.com/office/drawing/2014/main" xmlns="" id="{DF83C5DE-C7E4-417F-AD7D-A35014288AB4}"/>
              </a:ext>
            </a:extLst>
          </p:cNvPr>
          <p:cNvSpPr>
            <a:spLocks noChangeShapeType="1"/>
          </p:cNvSpPr>
          <p:nvPr/>
        </p:nvSpPr>
        <p:spPr bwMode="auto">
          <a:xfrm flipV="1">
            <a:off x="5880100" y="4941888"/>
            <a:ext cx="1079500" cy="360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x-none"/>
          </a:p>
        </p:txBody>
      </p:sp>
      <p:sp>
        <p:nvSpPr>
          <p:cNvPr id="263185" name="Line 17">
            <a:extLst>
              <a:ext uri="{FF2B5EF4-FFF2-40B4-BE49-F238E27FC236}">
                <a16:creationId xmlns:a16="http://schemas.microsoft.com/office/drawing/2014/main" xmlns="" id="{6F5BE385-1A41-40B2-A1F3-31655E87552A}"/>
              </a:ext>
            </a:extLst>
          </p:cNvPr>
          <p:cNvSpPr>
            <a:spLocks noChangeShapeType="1"/>
          </p:cNvSpPr>
          <p:nvPr/>
        </p:nvSpPr>
        <p:spPr bwMode="auto">
          <a:xfrm>
            <a:off x="5880100" y="5373688"/>
            <a:ext cx="10795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x-none"/>
          </a:p>
        </p:txBody>
      </p:sp>
      <p:sp>
        <p:nvSpPr>
          <p:cNvPr id="263187" name="Rectangle 19">
            <a:extLst>
              <a:ext uri="{FF2B5EF4-FFF2-40B4-BE49-F238E27FC236}">
                <a16:creationId xmlns:a16="http://schemas.microsoft.com/office/drawing/2014/main" xmlns="" id="{27D76C33-F48D-43B8-ACE5-243B9B1D405D}"/>
              </a:ext>
            </a:extLst>
          </p:cNvPr>
          <p:cNvSpPr>
            <a:spLocks noChangeArrowheads="1"/>
          </p:cNvSpPr>
          <p:nvPr/>
        </p:nvSpPr>
        <p:spPr bwMode="auto">
          <a:xfrm>
            <a:off x="7967665" y="2276475"/>
            <a:ext cx="1665286" cy="2603485"/>
          </a:xfrm>
          <a:prstGeom prst="rect">
            <a:avLst/>
          </a:prstGeom>
          <a:noFill/>
          <a:ln w="381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x-non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631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25671" y="274638"/>
            <a:ext cx="8085129" cy="1143000"/>
          </a:xfrm>
        </p:spPr>
        <p:txBody>
          <a:bodyPr/>
          <a:lstStyle/>
          <a:p>
            <a:r>
              <a:rPr lang="en-US" dirty="0">
                <a:solidFill>
                  <a:srgbClr val="00B0F0"/>
                </a:solidFill>
              </a:rPr>
              <a:t>What is radioactivity?</a:t>
            </a:r>
          </a:p>
        </p:txBody>
      </p:sp>
      <p:sp>
        <p:nvSpPr>
          <p:cNvPr id="5" name="Content Placeholder 4"/>
          <p:cNvSpPr>
            <a:spLocks noGrp="1"/>
          </p:cNvSpPr>
          <p:nvPr>
            <p:ph idx="1"/>
          </p:nvPr>
        </p:nvSpPr>
        <p:spPr>
          <a:xfrm>
            <a:off x="152400" y="1417638"/>
            <a:ext cx="12039599" cy="4293203"/>
          </a:xfrm>
        </p:spPr>
        <p:txBody>
          <a:bodyPr>
            <a:normAutofit fontScale="62500" lnSpcReduction="20000"/>
          </a:bodyPr>
          <a:lstStyle/>
          <a:p>
            <a:pPr marL="0" indent="0">
              <a:buNone/>
            </a:pPr>
            <a:r>
              <a:rPr lang="en-US" sz="5800" b="1" dirty="0"/>
              <a:t>Nuclear decay</a:t>
            </a:r>
            <a:r>
              <a:rPr lang="en-US" sz="5800" dirty="0"/>
              <a:t> or </a:t>
            </a:r>
            <a:r>
              <a:rPr lang="en-US" sz="5800" b="1" dirty="0"/>
              <a:t>radioactivity</a:t>
            </a:r>
            <a:r>
              <a:rPr lang="en-US" sz="5800" dirty="0"/>
              <a:t>, is the process by which a nucleus of an unstable </a:t>
            </a:r>
            <a:r>
              <a:rPr lang="en-US" sz="5800" dirty="0">
                <a:hlinkClick r:id="rId2" tooltip="Atom"/>
              </a:rPr>
              <a:t>atom</a:t>
            </a:r>
            <a:r>
              <a:rPr lang="en-US" sz="5800" dirty="0"/>
              <a:t> loses energy by emitting </a:t>
            </a:r>
            <a:r>
              <a:rPr lang="en-US" sz="5800" dirty="0">
                <a:hlinkClick r:id="rId3" tooltip="Ionizing radiation"/>
              </a:rPr>
              <a:t>ionizing radiation</a:t>
            </a:r>
            <a:r>
              <a:rPr lang="en-US" sz="5800" dirty="0"/>
              <a:t>. </a:t>
            </a:r>
          </a:p>
          <a:p>
            <a:pPr marL="0" indent="0">
              <a:buNone/>
            </a:pPr>
            <a:r>
              <a:rPr lang="en-US" sz="5800" dirty="0"/>
              <a:t>A material that spontaneously emits this kind of radiation which includes the emission of </a:t>
            </a:r>
            <a:r>
              <a:rPr lang="en-US" sz="5800" dirty="0">
                <a:hlinkClick r:id="rId4" tooltip="Alpha particle"/>
              </a:rPr>
              <a:t>alpha particles</a:t>
            </a:r>
            <a:r>
              <a:rPr lang="en-US" sz="5800" dirty="0"/>
              <a:t>, </a:t>
            </a:r>
            <a:r>
              <a:rPr lang="en-US" sz="5800" dirty="0">
                <a:hlinkClick r:id="rId5" tooltip="Beta particle"/>
              </a:rPr>
              <a:t>beta particles</a:t>
            </a:r>
            <a:r>
              <a:rPr lang="en-US" sz="5800" dirty="0"/>
              <a:t>, </a:t>
            </a:r>
            <a:r>
              <a:rPr lang="en-US" sz="5800" dirty="0">
                <a:hlinkClick r:id="rId6" tooltip="Gamma ray"/>
              </a:rPr>
              <a:t>gamma rays</a:t>
            </a:r>
            <a:r>
              <a:rPr lang="en-US" sz="5800" dirty="0"/>
              <a:t> and </a:t>
            </a:r>
            <a:r>
              <a:rPr lang="en-US" sz="5800" dirty="0">
                <a:hlinkClick r:id="rId7" tooltip="Internal conversion"/>
              </a:rPr>
              <a:t>conversion electrons</a:t>
            </a:r>
            <a:r>
              <a:rPr lang="en-US" sz="5800" dirty="0"/>
              <a:t> </a:t>
            </a:r>
            <a:endParaRPr lang="en-US" sz="3200" dirty="0"/>
          </a:p>
        </p:txBody>
      </p:sp>
      <p:pic>
        <p:nvPicPr>
          <p:cNvPr id="6146" name="Picture 2" descr="http://upload.wikimedia.org/wikipedia/commons/7/7d/NuclearReaction.png"/>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8458200" y="5001834"/>
            <a:ext cx="2450736" cy="187941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907092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548000" y="1"/>
            <a:ext cx="8229600" cy="1139825"/>
          </a:xfrm>
        </p:spPr>
        <p:txBody>
          <a:bodyPr>
            <a:normAutofit/>
          </a:bodyPr>
          <a:lstStyle/>
          <a:p>
            <a:pPr algn="l" eaLnBrk="1" hangingPunct="1">
              <a:defRPr/>
            </a:pPr>
            <a:r>
              <a:rPr lang="en-US" dirty="0">
                <a:solidFill>
                  <a:srgbClr val="00B0F0"/>
                </a:solidFill>
              </a:rPr>
              <a:t>Who discovered radioactivity?</a:t>
            </a:r>
          </a:p>
        </p:txBody>
      </p:sp>
      <p:sp>
        <p:nvSpPr>
          <p:cNvPr id="8195" name="Rectangle 3"/>
          <p:cNvSpPr>
            <a:spLocks noGrp="1" noChangeArrowheads="1"/>
          </p:cNvSpPr>
          <p:nvPr>
            <p:ph type="body" sz="half" idx="1"/>
          </p:nvPr>
        </p:nvSpPr>
        <p:spPr>
          <a:xfrm>
            <a:off x="2673537" y="1400132"/>
            <a:ext cx="4800600" cy="610820"/>
          </a:xfrm>
        </p:spPr>
        <p:txBody>
          <a:bodyPr/>
          <a:lstStyle/>
          <a:p>
            <a:pPr eaLnBrk="1" hangingPunct="1">
              <a:lnSpc>
                <a:spcPct val="80000"/>
              </a:lnSpc>
              <a:buFont typeface="Wingdings" panose="05000000000000000000" pitchFamily="2" charset="2"/>
              <a:buNone/>
              <a:defRPr/>
            </a:pPr>
            <a:r>
              <a:rPr lang="en-US" sz="1400" dirty="0"/>
              <a:t>         </a:t>
            </a:r>
            <a:r>
              <a:rPr lang="en-US" sz="2800" u="sng" dirty="0"/>
              <a:t>Antoine Henri Becquerel</a:t>
            </a:r>
            <a:endParaRPr lang="en-US" sz="2800" dirty="0"/>
          </a:p>
        </p:txBody>
      </p:sp>
      <p:pic>
        <p:nvPicPr>
          <p:cNvPr id="10244" name="Picture 8"/>
          <p:cNvPicPr>
            <a:picLocks noGrp="1" noChangeAspect="1" noChangeArrowheads="1"/>
          </p:cNvPicPr>
          <p:nvPr>
            <p:ph sz="half" idx="2"/>
          </p:nvPr>
        </p:nvPicPr>
        <p:blipFill>
          <a:blip r:embed="rId3">
            <a:extLst>
              <a:ext uri="{28A0092B-C50C-407E-A947-70E740481C1C}">
                <a14:useLocalDpi xmlns:a14="http://schemas.microsoft.com/office/drawing/2010/main" xmlns="" val="0"/>
              </a:ext>
            </a:extLst>
          </a:blip>
          <a:srcRect/>
          <a:stretch>
            <a:fillRect/>
          </a:stretch>
        </p:blipFill>
        <p:spPr>
          <a:xfrm>
            <a:off x="8614472" y="646525"/>
            <a:ext cx="2326256" cy="2782475"/>
          </a:xfrm>
          <a:noFill/>
          <a:extLst>
            <a:ext uri="{909E8E84-426E-40DD-AFC4-6F175D3DCCD1}">
              <a14:hiddenFill xmlns:a14="http://schemas.microsoft.com/office/drawing/2010/main" xmlns="">
                <a:solidFill>
                  <a:srgbClr val="FFFFFF"/>
                </a:solidFill>
              </a14:hiddenFill>
            </a:ext>
          </a:extLst>
        </p:spPr>
      </p:pic>
      <p:pic>
        <p:nvPicPr>
          <p:cNvPr id="5124" name="Picture 4" descr="http://upload.wikimedia.org/wikipedia/commons/7/7e/Marie_Curie_c1920.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48000" y="2633076"/>
            <a:ext cx="2719200" cy="3602187"/>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3"/>
          <p:cNvSpPr txBox="1">
            <a:spLocks noChangeArrowheads="1"/>
          </p:cNvSpPr>
          <p:nvPr/>
        </p:nvSpPr>
        <p:spPr>
          <a:xfrm>
            <a:off x="4568950" y="4566613"/>
            <a:ext cx="4800600" cy="6108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buFont typeface="Wingdings" panose="05000000000000000000" pitchFamily="2" charset="2"/>
              <a:buNone/>
              <a:defRPr/>
            </a:pPr>
            <a:r>
              <a:rPr lang="en-US" sz="1400" dirty="0"/>
              <a:t>         </a:t>
            </a:r>
            <a:r>
              <a:rPr lang="en-US" sz="2800" u="sng" dirty="0"/>
              <a:t>Marie Curie</a:t>
            </a:r>
            <a:endParaRPr lang="en-US" sz="2800" dirty="0"/>
          </a:p>
        </p:txBody>
      </p:sp>
    </p:spTree>
    <p:extLst>
      <p:ext uri="{BB962C8B-B14F-4D97-AF65-F5344CB8AC3E}">
        <p14:creationId xmlns:p14="http://schemas.microsoft.com/office/powerpoint/2010/main" xmlns="" val="20627006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additive="base">
                                        <p:cTn id="12"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advAuto="0"/>
      <p:bldP spid="8" grpId="0" build="p" autoUpdateAnimBg="0" advAuto="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3875"/>
            <a:ext cx="10364451" cy="1596177"/>
          </a:xfrm>
        </p:spPr>
        <p:txBody>
          <a:bodyPr>
            <a:normAutofit/>
          </a:bodyPr>
          <a:lstStyle/>
          <a:p>
            <a:pPr eaLnBrk="1" hangingPunct="1">
              <a:defRPr/>
            </a:pPr>
            <a:r>
              <a:rPr lang="en-US" dirty="0">
                <a:solidFill>
                  <a:srgbClr val="FF0000"/>
                </a:solidFill>
              </a:rPr>
              <a:t>Why are elements radioactive?</a:t>
            </a:r>
          </a:p>
        </p:txBody>
      </p:sp>
      <p:sp>
        <p:nvSpPr>
          <p:cNvPr id="6148" name="Text Box 4"/>
          <p:cNvSpPr txBox="1">
            <a:spLocks noChangeArrowheads="1"/>
          </p:cNvSpPr>
          <p:nvPr/>
        </p:nvSpPr>
        <p:spPr bwMode="auto">
          <a:xfrm>
            <a:off x="1165955" y="1981309"/>
            <a:ext cx="5638800" cy="3785652"/>
          </a:xfrm>
          <a:prstGeom prst="rect">
            <a:avLst/>
          </a:prstGeom>
          <a:noFill/>
          <a:ln w="12700">
            <a:noFill/>
            <a:miter lim="800000"/>
            <a:headEnd/>
            <a:tailEnd/>
          </a:ln>
          <a:effectLst/>
        </p:spPr>
        <p:txBody>
          <a:bodyPr wrap="square">
            <a:spAutoFit/>
          </a:bodyPr>
          <a:lstStyle/>
          <a:p>
            <a:pPr marL="228600" indent="-228600" eaLnBrk="0" hangingPunct="0">
              <a:spcBef>
                <a:spcPct val="50000"/>
              </a:spcBef>
              <a:defRPr/>
            </a:pPr>
            <a:r>
              <a:rPr lang="en-US" sz="3200" dirty="0">
                <a:latin typeface="Arial" charset="0"/>
              </a:rPr>
              <a:t>Unstable nucleus:</a:t>
            </a:r>
          </a:p>
          <a:p>
            <a:pPr marL="228600" indent="-228600" eaLnBrk="0" hangingPunct="0">
              <a:spcBef>
                <a:spcPct val="50000"/>
              </a:spcBef>
              <a:buClr>
                <a:schemeClr val="tx2"/>
              </a:buClr>
              <a:buFontTx/>
              <a:buChar char="•"/>
              <a:defRPr/>
            </a:pPr>
            <a:r>
              <a:rPr lang="en-US" sz="3200" dirty="0">
                <a:latin typeface="Arial" charset="0"/>
              </a:rPr>
              <a:t>Has excess energy.</a:t>
            </a:r>
          </a:p>
          <a:p>
            <a:pPr marL="228600" indent="-228600" eaLnBrk="0" hangingPunct="0">
              <a:spcBef>
                <a:spcPct val="50000"/>
              </a:spcBef>
              <a:buClr>
                <a:schemeClr val="tx2"/>
              </a:buClr>
              <a:buFontTx/>
              <a:buChar char="•"/>
              <a:defRPr/>
            </a:pPr>
            <a:r>
              <a:rPr lang="en-US" sz="3200" dirty="0">
                <a:latin typeface="Arial" charset="0"/>
              </a:rPr>
              <a:t>Wants to go to “ground state.”</a:t>
            </a:r>
          </a:p>
          <a:p>
            <a:pPr marL="228600" indent="-228600" eaLnBrk="0" hangingPunct="0">
              <a:spcBef>
                <a:spcPct val="50000"/>
              </a:spcBef>
              <a:buClr>
                <a:schemeClr val="tx2"/>
              </a:buClr>
              <a:buFontTx/>
              <a:buChar char="•"/>
              <a:defRPr/>
            </a:pPr>
            <a:r>
              <a:rPr lang="en-US" sz="3200" dirty="0">
                <a:latin typeface="Arial" charset="0"/>
              </a:rPr>
              <a:t>Becomes stable by emitting ionizing radiation.</a:t>
            </a:r>
          </a:p>
        </p:txBody>
      </p:sp>
      <p:pic>
        <p:nvPicPr>
          <p:cNvPr id="9221" name="Picture 7"/>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a:xfrm>
            <a:off x="8206646" y="2214694"/>
            <a:ext cx="3276600" cy="35290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5273910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713" y="1371600"/>
            <a:ext cx="9000445" cy="4893647"/>
          </a:xfrm>
          <a:prstGeom prst="rect">
            <a:avLst/>
          </a:prstGeom>
        </p:spPr>
        <p:txBody>
          <a:bodyPr wrap="square">
            <a:spAutoFit/>
          </a:bodyPr>
          <a:lstStyle/>
          <a:p>
            <a:pPr lvl="1" indent="-457200">
              <a:buFontTx/>
              <a:buAutoNum type="romanLcParenBoth"/>
              <a:defRPr/>
            </a:pPr>
            <a:r>
              <a:rPr lang="en-US" sz="2600" dirty="0">
                <a:solidFill>
                  <a:srgbClr val="C00000"/>
                </a:solidFill>
                <a:latin typeface="+mj-lt"/>
              </a:rPr>
              <a:t>Primordial Radionuclides</a:t>
            </a:r>
          </a:p>
          <a:p>
            <a:pPr marL="457200" indent="-457200">
              <a:defRPr/>
            </a:pPr>
            <a:r>
              <a:rPr lang="en-US" sz="2600" dirty="0">
                <a:latin typeface="+mj-lt"/>
              </a:rPr>
              <a:t>	That radionuclides that are present since the creation of earth and having long half-lives, e.g. </a:t>
            </a:r>
            <a:r>
              <a:rPr lang="en-US" sz="2600" baseline="30000" dirty="0">
                <a:solidFill>
                  <a:srgbClr val="FF0000"/>
                </a:solidFill>
                <a:latin typeface="+mj-lt"/>
              </a:rPr>
              <a:t>210</a:t>
            </a:r>
            <a:r>
              <a:rPr lang="en-US" sz="2600" dirty="0">
                <a:solidFill>
                  <a:srgbClr val="FF0000"/>
                </a:solidFill>
                <a:latin typeface="+mj-lt"/>
              </a:rPr>
              <a:t>Pb</a:t>
            </a:r>
            <a:r>
              <a:rPr lang="en-US" sz="2600" dirty="0">
                <a:latin typeface="+mj-lt"/>
              </a:rPr>
              <a:t>, </a:t>
            </a:r>
            <a:r>
              <a:rPr lang="en-US" sz="2600" baseline="30000" dirty="0">
                <a:solidFill>
                  <a:srgbClr val="FF0000"/>
                </a:solidFill>
                <a:latin typeface="+mj-lt"/>
              </a:rPr>
              <a:t>226</a:t>
            </a:r>
            <a:r>
              <a:rPr lang="en-US" sz="2600" dirty="0">
                <a:solidFill>
                  <a:srgbClr val="FF0000"/>
                </a:solidFill>
                <a:latin typeface="+mj-lt"/>
              </a:rPr>
              <a:t>Ra, K</a:t>
            </a:r>
            <a:r>
              <a:rPr lang="en-US" sz="2600" baseline="30000" dirty="0">
                <a:solidFill>
                  <a:srgbClr val="FF0000"/>
                </a:solidFill>
                <a:latin typeface="+mj-lt"/>
              </a:rPr>
              <a:t>40</a:t>
            </a:r>
            <a:endParaRPr lang="en-US" sz="2600" baseline="30000" dirty="0">
              <a:solidFill>
                <a:srgbClr val="C00000"/>
              </a:solidFill>
              <a:latin typeface="+mj-lt"/>
            </a:endParaRPr>
          </a:p>
          <a:p>
            <a:pPr marL="457200" indent="-457200">
              <a:buFontTx/>
              <a:buAutoNum type="romanLcParenBoth" startAt="2"/>
              <a:defRPr/>
            </a:pPr>
            <a:r>
              <a:rPr lang="en-US" sz="2600" dirty="0" err="1">
                <a:solidFill>
                  <a:srgbClr val="C00000"/>
                </a:solidFill>
                <a:latin typeface="+mj-lt"/>
              </a:rPr>
              <a:t>Cosmogenic</a:t>
            </a:r>
            <a:r>
              <a:rPr lang="en-US" sz="2600" dirty="0">
                <a:solidFill>
                  <a:srgbClr val="C00000"/>
                </a:solidFill>
                <a:latin typeface="+mj-lt"/>
              </a:rPr>
              <a:t> Radionuclides</a:t>
            </a:r>
          </a:p>
          <a:p>
            <a:pPr marL="457200" indent="-457200">
              <a:defRPr/>
            </a:pPr>
            <a:r>
              <a:rPr lang="en-US" sz="2600" dirty="0">
                <a:latin typeface="+mj-lt"/>
              </a:rPr>
              <a:t>	That radionuclides that are produced in the upper atmosphere as a result of cosmic rays interaction with light particles (carbon, Nitrogen and Oxygen), e.g. C</a:t>
            </a:r>
            <a:r>
              <a:rPr lang="en-US" sz="2600" baseline="30000" dirty="0">
                <a:latin typeface="+mj-lt"/>
              </a:rPr>
              <a:t>14</a:t>
            </a:r>
            <a:r>
              <a:rPr lang="en-US" sz="2600" dirty="0">
                <a:latin typeface="+mj-lt"/>
              </a:rPr>
              <a:t>,  </a:t>
            </a:r>
            <a:r>
              <a:rPr lang="en-US" sz="2600" baseline="30000" dirty="0">
                <a:solidFill>
                  <a:srgbClr val="FF0000"/>
                </a:solidFill>
                <a:latin typeface="+mj-lt"/>
              </a:rPr>
              <a:t>7</a:t>
            </a:r>
            <a:r>
              <a:rPr lang="en-US" sz="2600" dirty="0">
                <a:solidFill>
                  <a:srgbClr val="FF0000"/>
                </a:solidFill>
                <a:latin typeface="+mj-lt"/>
              </a:rPr>
              <a:t>Be</a:t>
            </a:r>
            <a:r>
              <a:rPr lang="en-US" sz="2600" dirty="0">
                <a:latin typeface="+mj-lt"/>
              </a:rPr>
              <a:t>, </a:t>
            </a:r>
            <a:r>
              <a:rPr lang="en-US" sz="2600" baseline="30000" dirty="0">
                <a:latin typeface="+mj-lt"/>
              </a:rPr>
              <a:t>22</a:t>
            </a:r>
            <a:r>
              <a:rPr lang="en-US" sz="2600" dirty="0">
                <a:latin typeface="+mj-lt"/>
              </a:rPr>
              <a:t>Na, </a:t>
            </a:r>
            <a:r>
              <a:rPr lang="en-US" sz="2600" baseline="30000" dirty="0">
                <a:latin typeface="+mj-lt"/>
              </a:rPr>
              <a:t>32</a:t>
            </a:r>
            <a:r>
              <a:rPr lang="en-US" sz="2600" dirty="0">
                <a:latin typeface="+mj-lt"/>
              </a:rPr>
              <a:t>P, </a:t>
            </a:r>
            <a:r>
              <a:rPr lang="en-US" sz="2600" baseline="30000" dirty="0">
                <a:latin typeface="+mj-lt"/>
              </a:rPr>
              <a:t>32</a:t>
            </a:r>
            <a:r>
              <a:rPr lang="en-US" sz="2600" dirty="0">
                <a:latin typeface="+mj-lt"/>
              </a:rPr>
              <a:t>S</a:t>
            </a:r>
          </a:p>
          <a:p>
            <a:pPr marL="457200" indent="-457200">
              <a:buFontTx/>
              <a:buAutoNum type="romanLcParenBoth" startAt="3"/>
              <a:defRPr/>
            </a:pPr>
            <a:r>
              <a:rPr lang="en-US" sz="2600" dirty="0">
                <a:solidFill>
                  <a:srgbClr val="C00000"/>
                </a:solidFill>
                <a:latin typeface="+mj-lt"/>
              </a:rPr>
              <a:t>Anthropogenic Radionuclides</a:t>
            </a:r>
          </a:p>
          <a:p>
            <a:pPr marL="457200" indent="-457200">
              <a:defRPr/>
            </a:pPr>
            <a:r>
              <a:rPr lang="en-US" sz="2600" dirty="0">
                <a:latin typeface="+mj-lt"/>
              </a:rPr>
              <a:t>	That radionuclides that are produced as a result of man-made activities such as nuclear fuel fabrication, enrichment, nuclear power generation, nuclear accidents etc., e.g. </a:t>
            </a:r>
            <a:r>
              <a:rPr lang="en-US" sz="2600" baseline="30000" dirty="0">
                <a:solidFill>
                  <a:srgbClr val="FF0000"/>
                </a:solidFill>
                <a:latin typeface="+mj-lt"/>
              </a:rPr>
              <a:t>137</a:t>
            </a:r>
            <a:r>
              <a:rPr lang="en-US" sz="2600" dirty="0">
                <a:solidFill>
                  <a:srgbClr val="FF0000"/>
                </a:solidFill>
                <a:latin typeface="+mj-lt"/>
              </a:rPr>
              <a:t>Cs</a:t>
            </a:r>
            <a:r>
              <a:rPr lang="en-US" sz="2600" dirty="0">
                <a:latin typeface="+mj-lt"/>
              </a:rPr>
              <a:t>, </a:t>
            </a:r>
            <a:r>
              <a:rPr lang="en-US" sz="2600" baseline="30000" dirty="0">
                <a:latin typeface="+mj-lt"/>
              </a:rPr>
              <a:t>134</a:t>
            </a:r>
            <a:r>
              <a:rPr lang="en-US" sz="2600" dirty="0">
                <a:latin typeface="+mj-lt"/>
              </a:rPr>
              <a:t>Cs, </a:t>
            </a:r>
            <a:r>
              <a:rPr lang="en-US" sz="2600" baseline="30000" dirty="0">
                <a:latin typeface="+mj-lt"/>
              </a:rPr>
              <a:t>131</a:t>
            </a:r>
            <a:r>
              <a:rPr lang="en-US" sz="2600" dirty="0">
                <a:latin typeface="+mj-lt"/>
              </a:rPr>
              <a:t>I, </a:t>
            </a:r>
            <a:r>
              <a:rPr lang="en-US" sz="2600" baseline="30000" dirty="0">
                <a:latin typeface="+mj-lt"/>
              </a:rPr>
              <a:t>90</a:t>
            </a:r>
            <a:r>
              <a:rPr lang="en-US" sz="2600" dirty="0">
                <a:latin typeface="+mj-lt"/>
              </a:rPr>
              <a:t>Sr etc. </a:t>
            </a:r>
          </a:p>
        </p:txBody>
      </p:sp>
      <p:sp>
        <p:nvSpPr>
          <p:cNvPr id="3" name="Rectangle 2"/>
          <p:cNvSpPr txBox="1">
            <a:spLocks noChangeArrowheads="1"/>
          </p:cNvSpPr>
          <p:nvPr/>
        </p:nvSpPr>
        <p:spPr>
          <a:xfrm>
            <a:off x="1667555" y="258652"/>
            <a:ext cx="8229600" cy="71108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ar-SA" sz="4000" dirty="0">
                <a:solidFill>
                  <a:srgbClr val="00B0F0"/>
                </a:solidFill>
              </a:rPr>
              <a:t>Sources of radioactivity</a:t>
            </a:r>
          </a:p>
        </p:txBody>
      </p:sp>
    </p:spTree>
    <p:extLst>
      <p:ext uri="{BB962C8B-B14F-4D97-AF65-F5344CB8AC3E}">
        <p14:creationId xmlns:p14="http://schemas.microsoft.com/office/powerpoint/2010/main" xmlns="" val="1192301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1524000" y="335948"/>
            <a:ext cx="10364451" cy="566822"/>
          </a:xfrm>
          <a:prstGeom prst="rect">
            <a:avLst/>
          </a:prstGeom>
        </p:spPr>
        <p:txBody>
          <a:bodyPr vert="horz" wrap="square" lIns="0" tIns="12700" rIns="0" bIns="0" rtlCol="0" anchor="ctr">
            <a:spAutoFit/>
          </a:bodyPr>
          <a:lstStyle/>
          <a:p>
            <a:pPr marL="15240">
              <a:lnSpc>
                <a:spcPct val="100000"/>
              </a:lnSpc>
              <a:spcBef>
                <a:spcPts val="100"/>
              </a:spcBef>
            </a:pPr>
            <a:r>
              <a:rPr spc="-5" dirty="0">
                <a:solidFill>
                  <a:srgbClr val="00B0F0"/>
                </a:solidFill>
              </a:rPr>
              <a:t>Sources</a:t>
            </a:r>
            <a:r>
              <a:rPr dirty="0">
                <a:solidFill>
                  <a:srgbClr val="00B0F0"/>
                </a:solidFill>
              </a:rPr>
              <a:t> </a:t>
            </a:r>
            <a:r>
              <a:rPr spc="-5" dirty="0">
                <a:solidFill>
                  <a:srgbClr val="00B0F0"/>
                </a:solidFill>
              </a:rPr>
              <a:t>of</a:t>
            </a:r>
            <a:r>
              <a:rPr dirty="0">
                <a:solidFill>
                  <a:srgbClr val="00B0F0"/>
                </a:solidFill>
              </a:rPr>
              <a:t> </a:t>
            </a:r>
            <a:r>
              <a:rPr spc="-5" dirty="0">
                <a:solidFill>
                  <a:srgbClr val="00B0F0"/>
                </a:solidFill>
              </a:rPr>
              <a:t>heavy</a:t>
            </a:r>
            <a:r>
              <a:rPr dirty="0">
                <a:solidFill>
                  <a:srgbClr val="00B0F0"/>
                </a:solidFill>
              </a:rPr>
              <a:t> </a:t>
            </a:r>
            <a:r>
              <a:rPr spc="-10" dirty="0">
                <a:solidFill>
                  <a:srgbClr val="00B0F0"/>
                </a:solidFill>
              </a:rPr>
              <a:t>metal</a:t>
            </a:r>
            <a:r>
              <a:rPr spc="5" dirty="0">
                <a:solidFill>
                  <a:srgbClr val="00B0F0"/>
                </a:solidFill>
              </a:rPr>
              <a:t> </a:t>
            </a:r>
            <a:r>
              <a:rPr spc="-5" dirty="0">
                <a:solidFill>
                  <a:srgbClr val="00B0F0"/>
                </a:solidFill>
              </a:rPr>
              <a:t>pollution</a:t>
            </a:r>
          </a:p>
        </p:txBody>
      </p:sp>
      <p:sp>
        <p:nvSpPr>
          <p:cNvPr id="7" name="object 7"/>
          <p:cNvSpPr txBox="1"/>
          <p:nvPr/>
        </p:nvSpPr>
        <p:spPr>
          <a:xfrm>
            <a:off x="554316" y="1492800"/>
            <a:ext cx="10058400" cy="1115112"/>
          </a:xfrm>
          <a:prstGeom prst="rect">
            <a:avLst/>
          </a:prstGeom>
        </p:spPr>
        <p:txBody>
          <a:bodyPr vert="horz" wrap="square" lIns="0" tIns="39369" rIns="0" bIns="0" rtlCol="0">
            <a:spAutoFit/>
          </a:bodyPr>
          <a:lstStyle/>
          <a:p>
            <a:pPr marL="12700">
              <a:spcBef>
                <a:spcPts val="309"/>
              </a:spcBef>
            </a:pPr>
            <a:r>
              <a:rPr sz="2400" spc="-5" dirty="0">
                <a:solidFill>
                  <a:srgbClr val="FFFFFF"/>
                </a:solidFill>
                <a:latin typeface="Arial MT"/>
                <a:cs typeface="Arial MT"/>
              </a:rPr>
              <a:t>ATMOSPHERIC</a:t>
            </a:r>
            <a:endParaRPr sz="2400">
              <a:latin typeface="Arial MT"/>
              <a:cs typeface="Arial MT"/>
            </a:endParaRPr>
          </a:p>
          <a:p>
            <a:pPr marL="355600" marR="5080">
              <a:lnSpc>
                <a:spcPts val="2590"/>
              </a:lnSpc>
              <a:spcBef>
                <a:spcPts val="535"/>
              </a:spcBef>
            </a:pPr>
            <a:r>
              <a:rPr sz="2400" spc="-5" dirty="0">
                <a:solidFill>
                  <a:srgbClr val="FFFFFF"/>
                </a:solidFill>
                <a:latin typeface="Arial MT"/>
                <a:cs typeface="Arial MT"/>
              </a:rPr>
              <a:t>Metals</a:t>
            </a:r>
            <a:r>
              <a:rPr sz="2400" dirty="0">
                <a:solidFill>
                  <a:srgbClr val="FFFFFF"/>
                </a:solidFill>
                <a:latin typeface="Arial MT"/>
                <a:cs typeface="Arial MT"/>
              </a:rPr>
              <a:t> </a:t>
            </a:r>
            <a:r>
              <a:rPr sz="2400" spc="-5" dirty="0">
                <a:solidFill>
                  <a:srgbClr val="FFFFFF"/>
                </a:solidFill>
                <a:latin typeface="Arial MT"/>
                <a:cs typeface="Arial MT"/>
              </a:rPr>
              <a:t>can</a:t>
            </a:r>
            <a:r>
              <a:rPr sz="2400" spc="5" dirty="0">
                <a:solidFill>
                  <a:srgbClr val="FFFFFF"/>
                </a:solidFill>
                <a:latin typeface="Arial MT"/>
                <a:cs typeface="Arial MT"/>
              </a:rPr>
              <a:t> </a:t>
            </a:r>
            <a:r>
              <a:rPr sz="2400" spc="-5" dirty="0">
                <a:solidFill>
                  <a:srgbClr val="FFFFFF"/>
                </a:solidFill>
                <a:latin typeface="Arial MT"/>
                <a:cs typeface="Arial MT"/>
              </a:rPr>
              <a:t>be</a:t>
            </a:r>
            <a:r>
              <a:rPr sz="2400" dirty="0">
                <a:solidFill>
                  <a:srgbClr val="FFFFFF"/>
                </a:solidFill>
                <a:latin typeface="Arial MT"/>
                <a:cs typeface="Arial MT"/>
              </a:rPr>
              <a:t> </a:t>
            </a:r>
            <a:r>
              <a:rPr sz="2400" spc="-5" dirty="0">
                <a:solidFill>
                  <a:srgbClr val="FFFFFF"/>
                </a:solidFill>
                <a:latin typeface="Arial MT"/>
                <a:cs typeface="Arial MT"/>
              </a:rPr>
              <a:t>transferred by</a:t>
            </a:r>
            <a:r>
              <a:rPr sz="2400" spc="5" dirty="0">
                <a:solidFill>
                  <a:srgbClr val="FFFFFF"/>
                </a:solidFill>
                <a:latin typeface="Arial MT"/>
                <a:cs typeface="Arial MT"/>
              </a:rPr>
              <a:t> </a:t>
            </a:r>
            <a:r>
              <a:rPr sz="2400" dirty="0">
                <a:solidFill>
                  <a:srgbClr val="FFFFFF"/>
                </a:solidFill>
                <a:latin typeface="Arial MT"/>
                <a:cs typeface="Arial MT"/>
              </a:rPr>
              <a:t>the</a:t>
            </a:r>
            <a:r>
              <a:rPr sz="2400" spc="-5" dirty="0">
                <a:solidFill>
                  <a:srgbClr val="FFFFFF"/>
                </a:solidFill>
                <a:latin typeface="Arial MT"/>
                <a:cs typeface="Arial MT"/>
              </a:rPr>
              <a:t> atmosphere</a:t>
            </a:r>
            <a:r>
              <a:rPr sz="2400" dirty="0">
                <a:solidFill>
                  <a:srgbClr val="FFFFFF"/>
                </a:solidFill>
                <a:latin typeface="Arial MT"/>
                <a:cs typeface="Arial MT"/>
              </a:rPr>
              <a:t> </a:t>
            </a:r>
            <a:r>
              <a:rPr sz="2400" spc="-5" dirty="0">
                <a:solidFill>
                  <a:srgbClr val="FFFFFF"/>
                </a:solidFill>
                <a:latin typeface="Arial MT"/>
                <a:cs typeface="Arial MT"/>
              </a:rPr>
              <a:t>in</a:t>
            </a:r>
            <a:r>
              <a:rPr sz="2400" spc="5" dirty="0">
                <a:solidFill>
                  <a:srgbClr val="FFFFFF"/>
                </a:solidFill>
                <a:latin typeface="Arial MT"/>
                <a:cs typeface="Arial MT"/>
              </a:rPr>
              <a:t> </a:t>
            </a:r>
            <a:r>
              <a:rPr sz="2400" spc="-10" dirty="0">
                <a:solidFill>
                  <a:srgbClr val="FFFFFF"/>
                </a:solidFill>
                <a:latin typeface="Arial MT"/>
                <a:cs typeface="Arial MT"/>
              </a:rPr>
              <a:t>gas</a:t>
            </a:r>
            <a:r>
              <a:rPr sz="2400" dirty="0">
                <a:solidFill>
                  <a:srgbClr val="FFFFFF"/>
                </a:solidFill>
                <a:latin typeface="Arial MT"/>
                <a:cs typeface="Arial MT"/>
              </a:rPr>
              <a:t> or </a:t>
            </a:r>
            <a:r>
              <a:rPr sz="2400" spc="-650" dirty="0">
                <a:solidFill>
                  <a:srgbClr val="FFFFFF"/>
                </a:solidFill>
                <a:latin typeface="Arial MT"/>
                <a:cs typeface="Arial MT"/>
              </a:rPr>
              <a:t> </a:t>
            </a:r>
            <a:r>
              <a:rPr sz="2400" spc="-5" dirty="0">
                <a:solidFill>
                  <a:srgbClr val="FFFFFF"/>
                </a:solidFill>
                <a:latin typeface="Arial MT"/>
                <a:cs typeface="Arial MT"/>
              </a:rPr>
              <a:t>particle</a:t>
            </a:r>
            <a:r>
              <a:rPr sz="2400" dirty="0">
                <a:solidFill>
                  <a:srgbClr val="FFFFFF"/>
                </a:solidFill>
                <a:latin typeface="Arial MT"/>
                <a:cs typeface="Arial MT"/>
              </a:rPr>
              <a:t> form </a:t>
            </a:r>
            <a:r>
              <a:rPr sz="2000" dirty="0">
                <a:solidFill>
                  <a:srgbClr val="FFFFFF"/>
                </a:solidFill>
                <a:latin typeface="Arial MT"/>
                <a:cs typeface="Arial MT"/>
              </a:rPr>
              <a:t>(aerosol)</a:t>
            </a:r>
            <a:endParaRPr sz="2000">
              <a:latin typeface="Arial MT"/>
              <a:cs typeface="Arial MT"/>
            </a:endParaRPr>
          </a:p>
        </p:txBody>
      </p:sp>
      <p:sp>
        <p:nvSpPr>
          <p:cNvPr id="11" name="object 11"/>
          <p:cNvSpPr txBox="1"/>
          <p:nvPr/>
        </p:nvSpPr>
        <p:spPr>
          <a:xfrm>
            <a:off x="554316" y="3124200"/>
            <a:ext cx="11353800" cy="2285882"/>
          </a:xfrm>
          <a:prstGeom prst="rect">
            <a:avLst/>
          </a:prstGeom>
        </p:spPr>
        <p:txBody>
          <a:bodyPr vert="horz" wrap="square" lIns="0" tIns="53975" rIns="0" bIns="0" rtlCol="0">
            <a:spAutoFit/>
          </a:bodyPr>
          <a:lstStyle/>
          <a:p>
            <a:pPr marL="12700" marR="5080">
              <a:lnSpc>
                <a:spcPts val="2590"/>
              </a:lnSpc>
              <a:spcBef>
                <a:spcPts val="425"/>
              </a:spcBef>
              <a:buClr>
                <a:srgbClr val="FFFFCC"/>
              </a:buClr>
              <a:buSzPct val="75000"/>
              <a:tabLst>
                <a:tab pos="354965" algn="l"/>
                <a:tab pos="355600" algn="l"/>
              </a:tabLst>
            </a:pPr>
            <a:r>
              <a:rPr sz="2400" spc="-5" dirty="0">
                <a:solidFill>
                  <a:srgbClr val="FFFFFF"/>
                </a:solidFill>
                <a:latin typeface="Arial MT"/>
                <a:cs typeface="Arial MT"/>
              </a:rPr>
              <a:t>Particles can</a:t>
            </a:r>
            <a:r>
              <a:rPr sz="2400" spc="5" dirty="0">
                <a:solidFill>
                  <a:srgbClr val="FFFFFF"/>
                </a:solidFill>
                <a:latin typeface="Arial MT"/>
                <a:cs typeface="Arial MT"/>
              </a:rPr>
              <a:t> </a:t>
            </a:r>
            <a:r>
              <a:rPr sz="2400" spc="-5" dirty="0">
                <a:solidFill>
                  <a:srgbClr val="FFFFFF"/>
                </a:solidFill>
                <a:latin typeface="Arial MT"/>
                <a:cs typeface="Arial MT"/>
              </a:rPr>
              <a:t>fall </a:t>
            </a:r>
            <a:r>
              <a:rPr sz="2400" dirty="0">
                <a:solidFill>
                  <a:srgbClr val="FFFFFF"/>
                </a:solidFill>
                <a:latin typeface="Arial MT"/>
                <a:cs typeface="Arial MT"/>
              </a:rPr>
              <a:t>from the</a:t>
            </a:r>
            <a:r>
              <a:rPr sz="2400" spc="-5" dirty="0">
                <a:solidFill>
                  <a:srgbClr val="FFFFFF"/>
                </a:solidFill>
                <a:latin typeface="Arial MT"/>
                <a:cs typeface="Arial MT"/>
              </a:rPr>
              <a:t> atmosphere</a:t>
            </a:r>
            <a:r>
              <a:rPr sz="2400" dirty="0">
                <a:solidFill>
                  <a:srgbClr val="FFFFFF"/>
                </a:solidFill>
                <a:latin typeface="Arial MT"/>
                <a:cs typeface="Arial MT"/>
              </a:rPr>
              <a:t> </a:t>
            </a:r>
            <a:r>
              <a:rPr sz="2400" spc="-5" dirty="0">
                <a:solidFill>
                  <a:srgbClr val="FFFFFF"/>
                </a:solidFill>
                <a:latin typeface="Arial MT"/>
                <a:cs typeface="Arial MT"/>
              </a:rPr>
              <a:t>onto</a:t>
            </a:r>
            <a:r>
              <a:rPr sz="2400" spc="5" dirty="0">
                <a:solidFill>
                  <a:srgbClr val="FFFFFF"/>
                </a:solidFill>
                <a:latin typeface="Arial MT"/>
                <a:cs typeface="Arial MT"/>
              </a:rPr>
              <a:t> </a:t>
            </a:r>
            <a:r>
              <a:rPr sz="2400" spc="-5" dirty="0">
                <a:solidFill>
                  <a:srgbClr val="FFFFFF"/>
                </a:solidFill>
                <a:latin typeface="Arial MT"/>
                <a:cs typeface="Arial MT"/>
              </a:rPr>
              <a:t>the land</a:t>
            </a:r>
            <a:r>
              <a:rPr sz="2400" spc="-10" dirty="0">
                <a:solidFill>
                  <a:srgbClr val="FFFFFF"/>
                </a:solidFill>
                <a:latin typeface="Arial MT"/>
                <a:cs typeface="Arial MT"/>
              </a:rPr>
              <a:t> </a:t>
            </a:r>
            <a:r>
              <a:rPr sz="2400" spc="-5" dirty="0">
                <a:solidFill>
                  <a:srgbClr val="FFFFFF"/>
                </a:solidFill>
                <a:latin typeface="Arial MT"/>
                <a:cs typeface="Arial MT"/>
              </a:rPr>
              <a:t>or</a:t>
            </a:r>
            <a:r>
              <a:rPr sz="2400" spc="10" dirty="0">
                <a:solidFill>
                  <a:srgbClr val="FFFFFF"/>
                </a:solidFill>
                <a:latin typeface="Arial MT"/>
                <a:cs typeface="Arial MT"/>
              </a:rPr>
              <a:t> </a:t>
            </a:r>
            <a:r>
              <a:rPr sz="2400" spc="-5" dirty="0">
                <a:solidFill>
                  <a:srgbClr val="FFFFFF"/>
                </a:solidFill>
                <a:latin typeface="Arial MT"/>
                <a:cs typeface="Arial MT"/>
              </a:rPr>
              <a:t>sea </a:t>
            </a:r>
            <a:r>
              <a:rPr sz="2400" dirty="0">
                <a:solidFill>
                  <a:srgbClr val="FFFFFF"/>
                </a:solidFill>
                <a:latin typeface="Arial MT"/>
                <a:cs typeface="Arial MT"/>
              </a:rPr>
              <a:t>= </a:t>
            </a:r>
            <a:r>
              <a:rPr sz="2400" spc="-655" dirty="0">
                <a:solidFill>
                  <a:srgbClr val="FFFFFF"/>
                </a:solidFill>
                <a:latin typeface="Arial MT"/>
                <a:cs typeface="Arial MT"/>
              </a:rPr>
              <a:t> </a:t>
            </a:r>
            <a:r>
              <a:rPr sz="2400" dirty="0">
                <a:solidFill>
                  <a:srgbClr val="FFCC66"/>
                </a:solidFill>
                <a:latin typeface="Arial MT"/>
                <a:cs typeface="Arial MT"/>
              </a:rPr>
              <a:t>dry</a:t>
            </a:r>
            <a:r>
              <a:rPr sz="2400" spc="-5" dirty="0">
                <a:solidFill>
                  <a:srgbClr val="FFCC66"/>
                </a:solidFill>
                <a:latin typeface="Arial MT"/>
                <a:cs typeface="Arial MT"/>
              </a:rPr>
              <a:t> </a:t>
            </a:r>
            <a:r>
              <a:rPr sz="2400" spc="-10" dirty="0">
                <a:solidFill>
                  <a:srgbClr val="FFCC66"/>
                </a:solidFill>
                <a:latin typeface="Arial MT"/>
                <a:cs typeface="Arial MT"/>
              </a:rPr>
              <a:t>deposition</a:t>
            </a:r>
            <a:endParaRPr sz="2400" dirty="0">
              <a:latin typeface="Arial MT"/>
              <a:cs typeface="Arial MT"/>
            </a:endParaRPr>
          </a:p>
          <a:p>
            <a:pPr marL="355600" marR="416559">
              <a:lnSpc>
                <a:spcPts val="2590"/>
              </a:lnSpc>
              <a:spcBef>
                <a:spcPts val="600"/>
              </a:spcBef>
            </a:pPr>
            <a:r>
              <a:rPr sz="2400" spc="-5" dirty="0">
                <a:solidFill>
                  <a:srgbClr val="FFFFFF"/>
                </a:solidFill>
                <a:latin typeface="Arial MT"/>
                <a:cs typeface="Arial MT"/>
              </a:rPr>
              <a:t>Also</a:t>
            </a:r>
            <a:r>
              <a:rPr sz="2400" dirty="0">
                <a:solidFill>
                  <a:srgbClr val="FFFFFF"/>
                </a:solidFill>
                <a:latin typeface="Arial MT"/>
                <a:cs typeface="Arial MT"/>
              </a:rPr>
              <a:t> </a:t>
            </a:r>
            <a:r>
              <a:rPr sz="2400" spc="-5" dirty="0">
                <a:solidFill>
                  <a:srgbClr val="FFFFFF"/>
                </a:solidFill>
                <a:latin typeface="Arial MT"/>
                <a:cs typeface="Arial MT"/>
              </a:rPr>
              <a:t>precipitation</a:t>
            </a:r>
            <a:r>
              <a:rPr sz="2400" spc="-10" dirty="0">
                <a:solidFill>
                  <a:srgbClr val="FFFFFF"/>
                </a:solidFill>
                <a:latin typeface="Arial MT"/>
                <a:cs typeface="Arial MT"/>
              </a:rPr>
              <a:t> </a:t>
            </a:r>
            <a:r>
              <a:rPr sz="2400" spc="-5" dirty="0">
                <a:solidFill>
                  <a:srgbClr val="FFFFFF"/>
                </a:solidFill>
                <a:latin typeface="Arial MT"/>
                <a:cs typeface="Arial MT"/>
              </a:rPr>
              <a:t>can</a:t>
            </a:r>
            <a:r>
              <a:rPr sz="2400" dirty="0">
                <a:solidFill>
                  <a:srgbClr val="FFFFFF"/>
                </a:solidFill>
                <a:latin typeface="Arial MT"/>
                <a:cs typeface="Arial MT"/>
              </a:rPr>
              <a:t> carry</a:t>
            </a:r>
            <a:r>
              <a:rPr sz="2400" spc="-5" dirty="0">
                <a:solidFill>
                  <a:srgbClr val="FFFFFF"/>
                </a:solidFill>
                <a:latin typeface="Arial MT"/>
                <a:cs typeface="Arial MT"/>
              </a:rPr>
              <a:t> particles or</a:t>
            </a:r>
            <a:r>
              <a:rPr sz="2400" spc="5" dirty="0">
                <a:solidFill>
                  <a:srgbClr val="FFFFFF"/>
                </a:solidFill>
                <a:latin typeface="Arial MT"/>
                <a:cs typeface="Arial MT"/>
              </a:rPr>
              <a:t> </a:t>
            </a:r>
            <a:r>
              <a:rPr sz="2400" spc="-5" dirty="0">
                <a:solidFill>
                  <a:srgbClr val="FFFFFF"/>
                </a:solidFill>
                <a:latin typeface="Arial MT"/>
                <a:cs typeface="Arial MT"/>
              </a:rPr>
              <a:t>dissolved</a:t>
            </a:r>
            <a:r>
              <a:rPr sz="2400" spc="5" dirty="0">
                <a:solidFill>
                  <a:srgbClr val="FFFFFF"/>
                </a:solidFill>
                <a:latin typeface="Arial MT"/>
                <a:cs typeface="Arial MT"/>
              </a:rPr>
              <a:t> </a:t>
            </a:r>
            <a:r>
              <a:rPr sz="2400" spc="-5" dirty="0">
                <a:solidFill>
                  <a:srgbClr val="FFFFFF"/>
                </a:solidFill>
                <a:latin typeface="Arial MT"/>
                <a:cs typeface="Arial MT"/>
              </a:rPr>
              <a:t>gases </a:t>
            </a:r>
            <a:r>
              <a:rPr sz="2400" dirty="0">
                <a:solidFill>
                  <a:srgbClr val="FFFFFF"/>
                </a:solidFill>
                <a:latin typeface="Arial MT"/>
                <a:cs typeface="Arial MT"/>
              </a:rPr>
              <a:t>= </a:t>
            </a:r>
            <a:r>
              <a:rPr sz="2400" spc="-655" dirty="0">
                <a:solidFill>
                  <a:srgbClr val="FFFFFF"/>
                </a:solidFill>
                <a:latin typeface="Arial MT"/>
                <a:cs typeface="Arial MT"/>
              </a:rPr>
              <a:t> </a:t>
            </a:r>
            <a:r>
              <a:rPr sz="2400" spc="-5" dirty="0">
                <a:solidFill>
                  <a:srgbClr val="FFCC66"/>
                </a:solidFill>
                <a:latin typeface="Arial MT"/>
                <a:cs typeface="Arial MT"/>
              </a:rPr>
              <a:t>wet</a:t>
            </a:r>
            <a:r>
              <a:rPr sz="2400" dirty="0">
                <a:solidFill>
                  <a:srgbClr val="FFCC66"/>
                </a:solidFill>
                <a:latin typeface="Arial MT"/>
                <a:cs typeface="Arial MT"/>
              </a:rPr>
              <a:t> </a:t>
            </a:r>
            <a:r>
              <a:rPr sz="2400" spc="-5" dirty="0">
                <a:solidFill>
                  <a:srgbClr val="FFCC66"/>
                </a:solidFill>
                <a:latin typeface="Arial MT"/>
                <a:cs typeface="Arial MT"/>
              </a:rPr>
              <a:t>deposition</a:t>
            </a:r>
            <a:endParaRPr sz="2400" dirty="0">
              <a:latin typeface="Arial MT"/>
              <a:cs typeface="Arial MT"/>
            </a:endParaRPr>
          </a:p>
          <a:p>
            <a:pPr marL="355600" marR="205104">
              <a:lnSpc>
                <a:spcPts val="2590"/>
              </a:lnSpc>
              <a:spcBef>
                <a:spcPts val="600"/>
              </a:spcBef>
            </a:pPr>
            <a:r>
              <a:rPr sz="2400" spc="-5" dirty="0">
                <a:solidFill>
                  <a:srgbClr val="FFFFFF"/>
                </a:solidFill>
                <a:latin typeface="Arial MT"/>
                <a:cs typeface="Arial MT"/>
              </a:rPr>
              <a:t>Gaseous </a:t>
            </a:r>
            <a:r>
              <a:rPr sz="2400" dirty="0">
                <a:solidFill>
                  <a:srgbClr val="FFFFFF"/>
                </a:solidFill>
                <a:latin typeface="Arial MT"/>
                <a:cs typeface="Arial MT"/>
              </a:rPr>
              <a:t>state </a:t>
            </a:r>
            <a:r>
              <a:rPr sz="2400" spc="-5" dirty="0">
                <a:solidFill>
                  <a:srgbClr val="FFFFFF"/>
                </a:solidFill>
                <a:latin typeface="Arial MT"/>
                <a:cs typeface="Arial MT"/>
              </a:rPr>
              <a:t>elements </a:t>
            </a:r>
            <a:r>
              <a:rPr sz="1400" dirty="0">
                <a:solidFill>
                  <a:srgbClr val="FFFFFF"/>
                </a:solidFill>
                <a:latin typeface="Arial MT"/>
                <a:cs typeface="Arial MT"/>
              </a:rPr>
              <a:t>(Boron, </a:t>
            </a:r>
            <a:r>
              <a:rPr sz="1400" spc="-5" dirty="0">
                <a:solidFill>
                  <a:srgbClr val="FFFFFF"/>
                </a:solidFill>
                <a:latin typeface="Arial MT"/>
                <a:cs typeface="Arial MT"/>
              </a:rPr>
              <a:t>Mercury, Selenium)</a:t>
            </a:r>
            <a:r>
              <a:rPr sz="1400" dirty="0">
                <a:solidFill>
                  <a:srgbClr val="FFFFFF"/>
                </a:solidFill>
                <a:latin typeface="Arial MT"/>
                <a:cs typeface="Arial MT"/>
              </a:rPr>
              <a:t> </a:t>
            </a:r>
            <a:r>
              <a:rPr sz="2400" spc="-5" dirty="0">
                <a:solidFill>
                  <a:srgbClr val="FFFFFF"/>
                </a:solidFill>
                <a:latin typeface="Arial MT"/>
                <a:cs typeface="Arial MT"/>
              </a:rPr>
              <a:t>can also dissolve </a:t>
            </a:r>
            <a:r>
              <a:rPr sz="2400" spc="-655" dirty="0">
                <a:solidFill>
                  <a:srgbClr val="FFFFFF"/>
                </a:solidFill>
                <a:latin typeface="Arial MT"/>
                <a:cs typeface="Arial MT"/>
              </a:rPr>
              <a:t> </a:t>
            </a:r>
            <a:r>
              <a:rPr sz="2400" spc="-5" dirty="0">
                <a:solidFill>
                  <a:srgbClr val="FFFFFF"/>
                </a:solidFill>
                <a:latin typeface="Arial MT"/>
                <a:cs typeface="Arial MT"/>
              </a:rPr>
              <a:t>at</a:t>
            </a:r>
            <a:r>
              <a:rPr sz="2400" dirty="0">
                <a:solidFill>
                  <a:srgbClr val="FFFFFF"/>
                </a:solidFill>
                <a:latin typeface="Arial MT"/>
                <a:cs typeface="Arial MT"/>
              </a:rPr>
              <a:t> the</a:t>
            </a:r>
            <a:r>
              <a:rPr sz="2400" spc="-5" dirty="0">
                <a:solidFill>
                  <a:srgbClr val="FFFFFF"/>
                </a:solidFill>
                <a:latin typeface="Arial MT"/>
                <a:cs typeface="Arial MT"/>
              </a:rPr>
              <a:t> surface</a:t>
            </a:r>
            <a:r>
              <a:rPr sz="2400" spc="5" dirty="0">
                <a:solidFill>
                  <a:srgbClr val="FFFFFF"/>
                </a:solidFill>
                <a:latin typeface="Arial MT"/>
                <a:cs typeface="Arial MT"/>
              </a:rPr>
              <a:t> </a:t>
            </a:r>
            <a:r>
              <a:rPr sz="2400" spc="-5" dirty="0">
                <a:solidFill>
                  <a:srgbClr val="FFFFFF"/>
                </a:solidFill>
                <a:latin typeface="Arial MT"/>
                <a:cs typeface="Arial MT"/>
              </a:rPr>
              <a:t>of</a:t>
            </a:r>
            <a:r>
              <a:rPr sz="2400" dirty="0">
                <a:solidFill>
                  <a:srgbClr val="FFFFFF"/>
                </a:solidFill>
                <a:latin typeface="Arial MT"/>
                <a:cs typeface="Arial MT"/>
              </a:rPr>
              <a:t> </a:t>
            </a:r>
            <a:r>
              <a:rPr sz="2400" spc="-5" dirty="0">
                <a:solidFill>
                  <a:srgbClr val="FFFFFF"/>
                </a:solidFill>
                <a:latin typeface="Arial MT"/>
                <a:cs typeface="Arial MT"/>
              </a:rPr>
              <a:t>water</a:t>
            </a:r>
            <a:r>
              <a:rPr sz="2400" dirty="0">
                <a:solidFill>
                  <a:srgbClr val="FFFFFF"/>
                </a:solidFill>
                <a:latin typeface="Arial MT"/>
                <a:cs typeface="Arial MT"/>
              </a:rPr>
              <a:t> </a:t>
            </a:r>
            <a:r>
              <a:rPr sz="2400" spc="-10" dirty="0">
                <a:solidFill>
                  <a:srgbClr val="FFFFFF"/>
                </a:solidFill>
                <a:latin typeface="Arial MT"/>
                <a:cs typeface="Arial MT"/>
              </a:rPr>
              <a:t>bodies</a:t>
            </a:r>
            <a:r>
              <a:rPr sz="2400" dirty="0">
                <a:solidFill>
                  <a:srgbClr val="FFFFFF"/>
                </a:solidFill>
                <a:latin typeface="Arial MT"/>
                <a:cs typeface="Arial MT"/>
              </a:rPr>
              <a:t> </a:t>
            </a:r>
            <a:r>
              <a:rPr sz="2400" spc="-5" dirty="0">
                <a:solidFill>
                  <a:srgbClr val="FFFFFF"/>
                </a:solidFill>
                <a:latin typeface="Arial MT"/>
                <a:cs typeface="Arial MT"/>
              </a:rPr>
              <a:t>(gaseous</a:t>
            </a:r>
            <a:r>
              <a:rPr sz="2400" spc="5" dirty="0">
                <a:solidFill>
                  <a:srgbClr val="FFFFFF"/>
                </a:solidFill>
                <a:latin typeface="Arial MT"/>
                <a:cs typeface="Arial MT"/>
              </a:rPr>
              <a:t> </a:t>
            </a:r>
            <a:r>
              <a:rPr sz="2400" spc="-5" dirty="0">
                <a:solidFill>
                  <a:srgbClr val="FFFFFF"/>
                </a:solidFill>
                <a:latin typeface="Arial MT"/>
                <a:cs typeface="Arial MT"/>
              </a:rPr>
              <a:t>exchange)</a:t>
            </a:r>
            <a:endParaRPr sz="2400" dirty="0">
              <a:latin typeface="Arial MT"/>
              <a:cs typeface="Arial MT"/>
            </a:endParaRPr>
          </a:p>
          <a:p>
            <a:pPr marL="355600" marR="575310">
              <a:lnSpc>
                <a:spcPts val="2590"/>
              </a:lnSpc>
              <a:spcBef>
                <a:spcPts val="600"/>
              </a:spcBef>
            </a:pPr>
            <a:r>
              <a:rPr sz="2400" spc="-10" dirty="0">
                <a:solidFill>
                  <a:srgbClr val="FFFFFF"/>
                </a:solidFill>
                <a:latin typeface="Arial MT"/>
                <a:cs typeface="Arial MT"/>
              </a:rPr>
              <a:t>Bubbles</a:t>
            </a:r>
            <a:r>
              <a:rPr sz="2400" spc="-5" dirty="0">
                <a:solidFill>
                  <a:srgbClr val="FFFFFF"/>
                </a:solidFill>
                <a:latin typeface="Arial MT"/>
                <a:cs typeface="Arial MT"/>
              </a:rPr>
              <a:t> breaking</a:t>
            </a:r>
            <a:r>
              <a:rPr sz="2400" spc="5" dirty="0">
                <a:solidFill>
                  <a:srgbClr val="FFFFFF"/>
                </a:solidFill>
                <a:latin typeface="Arial MT"/>
                <a:cs typeface="Arial MT"/>
              </a:rPr>
              <a:t> </a:t>
            </a:r>
            <a:r>
              <a:rPr sz="2400" spc="-5" dirty="0">
                <a:solidFill>
                  <a:srgbClr val="FFFFFF"/>
                </a:solidFill>
                <a:latin typeface="Arial MT"/>
                <a:cs typeface="Arial MT"/>
              </a:rPr>
              <a:t>the surface</a:t>
            </a:r>
            <a:r>
              <a:rPr sz="2400" spc="5" dirty="0">
                <a:solidFill>
                  <a:srgbClr val="FFFFFF"/>
                </a:solidFill>
                <a:latin typeface="Arial MT"/>
                <a:cs typeface="Arial MT"/>
              </a:rPr>
              <a:t> </a:t>
            </a:r>
            <a:r>
              <a:rPr sz="2400" spc="-5" dirty="0">
                <a:solidFill>
                  <a:srgbClr val="FFFFFF"/>
                </a:solidFill>
                <a:latin typeface="Arial MT"/>
                <a:cs typeface="Arial MT"/>
              </a:rPr>
              <a:t>of</a:t>
            </a:r>
            <a:r>
              <a:rPr sz="2400" spc="5" dirty="0">
                <a:solidFill>
                  <a:srgbClr val="FFFFFF"/>
                </a:solidFill>
                <a:latin typeface="Arial MT"/>
                <a:cs typeface="Arial MT"/>
              </a:rPr>
              <a:t> </a:t>
            </a:r>
            <a:r>
              <a:rPr sz="2400" dirty="0">
                <a:solidFill>
                  <a:srgbClr val="FFFFFF"/>
                </a:solidFill>
                <a:latin typeface="Arial MT"/>
                <a:cs typeface="Arial MT"/>
              </a:rPr>
              <a:t>the</a:t>
            </a:r>
            <a:r>
              <a:rPr sz="2400" spc="-5" dirty="0">
                <a:solidFill>
                  <a:srgbClr val="FFFFFF"/>
                </a:solidFill>
                <a:latin typeface="Arial MT"/>
                <a:cs typeface="Arial MT"/>
              </a:rPr>
              <a:t> sea</a:t>
            </a:r>
            <a:r>
              <a:rPr sz="2400" spc="5" dirty="0">
                <a:solidFill>
                  <a:srgbClr val="FFFFFF"/>
                </a:solidFill>
                <a:latin typeface="Arial MT"/>
                <a:cs typeface="Arial MT"/>
              </a:rPr>
              <a:t> </a:t>
            </a:r>
            <a:r>
              <a:rPr sz="2400" spc="-5" dirty="0">
                <a:solidFill>
                  <a:srgbClr val="FFFFFF"/>
                </a:solidFill>
                <a:latin typeface="Arial MT"/>
                <a:cs typeface="Arial MT"/>
              </a:rPr>
              <a:t>can</a:t>
            </a:r>
            <a:r>
              <a:rPr sz="2400" spc="5" dirty="0">
                <a:solidFill>
                  <a:srgbClr val="FFFFFF"/>
                </a:solidFill>
                <a:latin typeface="Arial MT"/>
                <a:cs typeface="Arial MT"/>
              </a:rPr>
              <a:t> </a:t>
            </a:r>
            <a:r>
              <a:rPr sz="2400" spc="-5" dirty="0">
                <a:solidFill>
                  <a:srgbClr val="FFFFFF"/>
                </a:solidFill>
                <a:latin typeface="Arial MT"/>
                <a:cs typeface="Arial MT"/>
              </a:rPr>
              <a:t>release</a:t>
            </a:r>
            <a:r>
              <a:rPr sz="2400" spc="5" dirty="0">
                <a:solidFill>
                  <a:srgbClr val="FFFFFF"/>
                </a:solidFill>
                <a:latin typeface="Arial MT"/>
                <a:cs typeface="Arial MT"/>
              </a:rPr>
              <a:t> </a:t>
            </a:r>
            <a:r>
              <a:rPr sz="2400" spc="-5" dirty="0">
                <a:solidFill>
                  <a:srgbClr val="FFFFFF"/>
                </a:solidFill>
                <a:latin typeface="Arial MT"/>
                <a:cs typeface="Arial MT"/>
              </a:rPr>
              <a:t>salt </a:t>
            </a:r>
            <a:r>
              <a:rPr sz="2400" spc="-655" dirty="0">
                <a:solidFill>
                  <a:srgbClr val="FFFFFF"/>
                </a:solidFill>
                <a:latin typeface="Arial MT"/>
                <a:cs typeface="Arial MT"/>
              </a:rPr>
              <a:t> </a:t>
            </a:r>
            <a:r>
              <a:rPr sz="2400" spc="-5" dirty="0">
                <a:solidFill>
                  <a:srgbClr val="FFFFFF"/>
                </a:solidFill>
                <a:latin typeface="Arial MT"/>
                <a:cs typeface="Arial MT"/>
              </a:rPr>
              <a:t>particles containing metals</a:t>
            </a:r>
            <a:endParaRPr sz="2400" dirty="0">
              <a:latin typeface="Arial MT"/>
              <a:cs typeface="Arial MT"/>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7200" y="-16077"/>
            <a:ext cx="8229600" cy="822294"/>
          </a:xfrm>
        </p:spPr>
        <p:txBody>
          <a:bodyPr>
            <a:normAutofit/>
          </a:bodyPr>
          <a:lstStyle/>
          <a:p>
            <a:pPr lvl="1" algn="l" rtl="0">
              <a:spcBef>
                <a:spcPct val="0"/>
              </a:spcBef>
            </a:pPr>
            <a:r>
              <a:rPr lang="en-US" altLang="ar-SA" sz="3200" b="1" dirty="0">
                <a:solidFill>
                  <a:srgbClr val="00B0F0"/>
                </a:solidFill>
                <a:latin typeface="Arial" panose="020B0604020202020204" pitchFamily="34" charset="0"/>
                <a:ea typeface="Times New Roman" panose="02020603050405020304" pitchFamily="18" charset="0"/>
              </a:rPr>
              <a:t>Natural background radiation</a:t>
            </a:r>
            <a:endParaRPr lang="ar-SA" sz="3200" dirty="0">
              <a:solidFill>
                <a:srgbClr val="00B0F0"/>
              </a:solidFill>
            </a:endParaRPr>
          </a:p>
        </p:txBody>
      </p:sp>
      <p:sp>
        <p:nvSpPr>
          <p:cNvPr id="3" name="Content Placeholder 2"/>
          <p:cNvSpPr>
            <a:spLocks noGrp="1"/>
          </p:cNvSpPr>
          <p:nvPr>
            <p:ph idx="1"/>
          </p:nvPr>
        </p:nvSpPr>
        <p:spPr>
          <a:xfrm>
            <a:off x="491144" y="1114640"/>
            <a:ext cx="11277600" cy="2301899"/>
          </a:xfrm>
        </p:spPr>
        <p:txBody>
          <a:bodyPr>
            <a:noAutofit/>
          </a:bodyPr>
          <a:lstStyle/>
          <a:p>
            <a:pPr lvl="0"/>
            <a:r>
              <a:rPr lang="en-US" altLang="ar-SA" dirty="0">
                <a:latin typeface="Arial" panose="020B0604020202020204" pitchFamily="34" charset="0"/>
                <a:ea typeface="Times New Roman" panose="02020603050405020304" pitchFamily="18" charset="0"/>
              </a:rPr>
              <a:t>The natural radiation energy between few </a:t>
            </a:r>
            <a:r>
              <a:rPr lang="en-US" altLang="ar-SA" dirty="0" err="1">
                <a:latin typeface="Arial" panose="020B0604020202020204" pitchFamily="34" charset="0"/>
                <a:ea typeface="Times New Roman" panose="02020603050405020304" pitchFamily="18" charset="0"/>
              </a:rPr>
              <a:t>KeV</a:t>
            </a:r>
            <a:r>
              <a:rPr lang="en-US" altLang="ar-SA" dirty="0">
                <a:latin typeface="Arial" panose="020B0604020202020204" pitchFamily="34" charset="0"/>
                <a:ea typeface="Times New Roman" panose="02020603050405020304" pitchFamily="18" charset="0"/>
              </a:rPr>
              <a:t> to MeV from primordial radionuclides are called background radiation.</a:t>
            </a:r>
          </a:p>
          <a:p>
            <a:pPr lvl="0"/>
            <a:r>
              <a:rPr lang="en-US" altLang="ar-SA" dirty="0">
                <a:latin typeface="Arial" panose="020B0604020202020204" pitchFamily="34" charset="0"/>
                <a:ea typeface="Times New Roman" panose="02020603050405020304" pitchFamily="18" charset="0"/>
              </a:rPr>
              <a:t>Background radiation is of terrestrial and extra-terrestrial origin.</a:t>
            </a:r>
            <a:endParaRPr lang="en-US" altLang="ar-SA" dirty="0">
              <a:latin typeface="Arial" panose="020B0604020202020204" pitchFamily="34" charset="0"/>
            </a:endParaRPr>
          </a:p>
        </p:txBody>
      </p:sp>
      <p:sp>
        <p:nvSpPr>
          <p:cNvPr id="23" name="Rectangle 25"/>
          <p:cNvSpPr>
            <a:spLocks noChangeArrowheads="1"/>
          </p:cNvSpPr>
          <p:nvPr/>
        </p:nvSpPr>
        <p:spPr bwMode="auto">
          <a:xfrm>
            <a:off x="1524001" y="27253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grpSp>
        <p:nvGrpSpPr>
          <p:cNvPr id="24" name="Group 23"/>
          <p:cNvGrpSpPr/>
          <p:nvPr/>
        </p:nvGrpSpPr>
        <p:grpSpPr>
          <a:xfrm>
            <a:off x="1936505" y="2665475"/>
            <a:ext cx="8152796" cy="3817625"/>
            <a:chOff x="243145" y="1348347"/>
            <a:chExt cx="8152796" cy="4262404"/>
          </a:xfrm>
        </p:grpSpPr>
        <p:sp>
          <p:nvSpPr>
            <p:cNvPr id="25" name="Text Box 7"/>
            <p:cNvSpPr txBox="1">
              <a:spLocks noChangeArrowheads="1"/>
            </p:cNvSpPr>
            <p:nvPr/>
          </p:nvSpPr>
          <p:spPr bwMode="auto">
            <a:xfrm>
              <a:off x="4943711" y="4730140"/>
              <a:ext cx="1424694" cy="880611"/>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rot="0" vert="horz" wrap="square" lIns="91440" tIns="45720" rIns="91440" bIns="45720" anchor="t" anchorCtr="0" upright="1">
              <a:noAutofit/>
            </a:bodyPr>
            <a:lstStyle/>
            <a:p>
              <a:pPr algn="ctr"/>
              <a:endParaRPr lang="en-US" sz="2000" b="1" dirty="0">
                <a:latin typeface="Times New Roman" panose="02020603050405020304" pitchFamily="18" charset="0"/>
                <a:ea typeface="Times New Roman" panose="02020603050405020304" pitchFamily="18" charset="0"/>
              </a:endParaRPr>
            </a:p>
            <a:p>
              <a:pPr algn="ctr"/>
              <a:r>
                <a:rPr lang="en-US" sz="2000" b="1" dirty="0">
                  <a:latin typeface="Times New Roman" panose="02020603050405020304" pitchFamily="18" charset="0"/>
                  <a:ea typeface="Times New Roman" panose="02020603050405020304" pitchFamily="18" charset="0"/>
                </a:rPr>
                <a:t>PLANTS</a:t>
              </a:r>
              <a:endParaRPr lang="en-US" sz="1400" b="1" dirty="0">
                <a:latin typeface="Times New Roman" panose="02020603050405020304" pitchFamily="18" charset="0"/>
                <a:ea typeface="Times New Roman" panose="02020603050405020304" pitchFamily="18" charset="0"/>
              </a:endParaRPr>
            </a:p>
          </p:txBody>
        </p:sp>
        <p:grpSp>
          <p:nvGrpSpPr>
            <p:cNvPr id="26" name="Group 25"/>
            <p:cNvGrpSpPr/>
            <p:nvPr/>
          </p:nvGrpSpPr>
          <p:grpSpPr>
            <a:xfrm>
              <a:off x="243145" y="1348347"/>
              <a:ext cx="8152796" cy="4262404"/>
              <a:chOff x="243145" y="1348347"/>
              <a:chExt cx="8152796" cy="4262404"/>
            </a:xfrm>
          </p:grpSpPr>
          <p:sp>
            <p:nvSpPr>
              <p:cNvPr id="27" name="Text Box 3"/>
              <p:cNvSpPr txBox="1">
                <a:spLocks noChangeArrowheads="1"/>
              </p:cNvSpPr>
              <p:nvPr/>
            </p:nvSpPr>
            <p:spPr bwMode="auto">
              <a:xfrm>
                <a:off x="3064868" y="1348347"/>
                <a:ext cx="2323772" cy="880611"/>
              </a:xfrm>
              <a:prstGeom prst="rect">
                <a:avLst/>
              </a:prstGeom>
              <a:solidFill>
                <a:srgbClr val="FFFF00"/>
              </a:solidFill>
              <a:ln w="9525">
                <a:solidFill>
                  <a:srgbClr val="000000"/>
                </a:solidFill>
                <a:miter lim="800000"/>
                <a:headEnd/>
                <a:tailEnd/>
              </a:ln>
            </p:spPr>
            <p:txBody>
              <a:bodyPr rot="0" vert="horz" wrap="square" lIns="91440" tIns="45720" rIns="91440" bIns="45720" anchor="t" anchorCtr="0" upright="1">
                <a:noAutofit/>
              </a:bodyPr>
              <a:lstStyle/>
              <a:p>
                <a:pPr>
                  <a:lnSpc>
                    <a:spcPct val="200000"/>
                  </a:lnSpc>
                  <a:spcAft>
                    <a:spcPts val="600"/>
                  </a:spcAft>
                </a:pPr>
                <a:r>
                  <a:rPr lang="en-US" sz="2000" b="1" dirty="0">
                    <a:solidFill>
                      <a:schemeClr val="bg2"/>
                    </a:solidFill>
                    <a:latin typeface="Times New Roman" panose="02020603050405020304" pitchFamily="18" charset="0"/>
                    <a:ea typeface="Times New Roman" panose="02020603050405020304" pitchFamily="18" charset="0"/>
                  </a:rPr>
                  <a:t>ATMOSPHERE</a:t>
                </a:r>
                <a:endParaRPr lang="en-US" sz="1400" b="1" dirty="0">
                  <a:solidFill>
                    <a:schemeClr val="bg2"/>
                  </a:solidFill>
                  <a:latin typeface="Times New Roman" panose="02020603050405020304" pitchFamily="18" charset="0"/>
                  <a:ea typeface="Times New Roman" panose="02020603050405020304" pitchFamily="18" charset="0"/>
                </a:endParaRPr>
              </a:p>
            </p:txBody>
          </p:sp>
          <p:sp>
            <p:nvSpPr>
              <p:cNvPr id="28" name="Text Box 4"/>
              <p:cNvSpPr txBox="1">
                <a:spLocks noChangeArrowheads="1"/>
              </p:cNvSpPr>
              <p:nvPr/>
            </p:nvSpPr>
            <p:spPr bwMode="auto">
              <a:xfrm>
                <a:off x="243145" y="2667735"/>
                <a:ext cx="2821723" cy="1100764"/>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rot="0" vert="horz" wrap="square" lIns="91440" tIns="45720" rIns="91440" bIns="45720" anchor="t" anchorCtr="0" upright="1">
                <a:noAutofit/>
              </a:bodyPr>
              <a:lstStyle/>
              <a:p>
                <a:pPr>
                  <a:lnSpc>
                    <a:spcPct val="200000"/>
                  </a:lnSpc>
                  <a:spcAft>
                    <a:spcPts val="600"/>
                  </a:spcAft>
                </a:pPr>
                <a:r>
                  <a:rPr lang="en-US" sz="2000" b="1" dirty="0">
                    <a:latin typeface="Times New Roman" panose="02020603050405020304" pitchFamily="18" charset="0"/>
                    <a:ea typeface="Times New Roman" panose="02020603050405020304" pitchFamily="18" charset="0"/>
                  </a:rPr>
                  <a:t>SOURCE (BEDROCK)</a:t>
                </a:r>
                <a:endParaRPr lang="en-US" sz="1400" b="1" dirty="0">
                  <a:latin typeface="Times New Roman" panose="02020603050405020304" pitchFamily="18" charset="0"/>
                  <a:ea typeface="Times New Roman" panose="02020603050405020304" pitchFamily="18" charset="0"/>
                </a:endParaRPr>
              </a:p>
            </p:txBody>
          </p:sp>
          <p:sp>
            <p:nvSpPr>
              <p:cNvPr id="29" name="Text Box 5"/>
              <p:cNvSpPr txBox="1">
                <a:spLocks noChangeArrowheads="1"/>
              </p:cNvSpPr>
              <p:nvPr/>
            </p:nvSpPr>
            <p:spPr bwMode="auto">
              <a:xfrm>
                <a:off x="5740202" y="2667735"/>
                <a:ext cx="2655739" cy="1100764"/>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rot="0" vert="horz" wrap="square" lIns="91440" tIns="45720" rIns="91440" bIns="45720" anchor="t" anchorCtr="0" upright="1">
                <a:noAutofit/>
              </a:bodyPr>
              <a:lstStyle/>
              <a:p>
                <a:pPr>
                  <a:lnSpc>
                    <a:spcPct val="200000"/>
                  </a:lnSpc>
                  <a:spcAft>
                    <a:spcPts val="600"/>
                  </a:spcAft>
                </a:pPr>
                <a:r>
                  <a:rPr lang="en-US" sz="2000" b="1" dirty="0">
                    <a:latin typeface="Times New Roman" panose="02020603050405020304" pitchFamily="18" charset="0"/>
                    <a:ea typeface="Times New Roman" panose="02020603050405020304" pitchFamily="18" charset="0"/>
                  </a:rPr>
                  <a:t>MAN, ANIMALS</a:t>
                </a:r>
                <a:endParaRPr lang="en-US" sz="1400" b="1" dirty="0">
                  <a:latin typeface="Times New Roman" panose="02020603050405020304" pitchFamily="18" charset="0"/>
                  <a:ea typeface="Times New Roman" panose="02020603050405020304" pitchFamily="18" charset="0"/>
                </a:endParaRPr>
              </a:p>
            </p:txBody>
          </p:sp>
          <p:sp>
            <p:nvSpPr>
              <p:cNvPr id="30" name="Text Box 6"/>
              <p:cNvSpPr txBox="1">
                <a:spLocks noChangeArrowheads="1"/>
              </p:cNvSpPr>
              <p:nvPr/>
            </p:nvSpPr>
            <p:spPr bwMode="auto">
              <a:xfrm>
                <a:off x="2384798" y="4730140"/>
                <a:ext cx="1509989" cy="880611"/>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rot="0" vert="horz" wrap="square" lIns="91440" tIns="45720" rIns="91440" bIns="45720" anchor="t" anchorCtr="0" upright="1">
                <a:noAutofit/>
              </a:bodyPr>
              <a:lstStyle/>
              <a:p>
                <a:pPr algn="ctr"/>
                <a:endParaRPr lang="en-US" sz="2000" b="1" dirty="0">
                  <a:latin typeface="Times New Roman" panose="02020603050405020304" pitchFamily="18" charset="0"/>
                  <a:ea typeface="Times New Roman" panose="02020603050405020304" pitchFamily="18" charset="0"/>
                </a:endParaRPr>
              </a:p>
              <a:p>
                <a:pPr algn="ctr"/>
                <a:r>
                  <a:rPr lang="en-US" sz="2000" b="1" dirty="0">
                    <a:latin typeface="Times New Roman" panose="02020603050405020304" pitchFamily="18" charset="0"/>
                    <a:ea typeface="Times New Roman" panose="02020603050405020304" pitchFamily="18" charset="0"/>
                  </a:rPr>
                  <a:t>SOILS</a:t>
                </a:r>
              </a:p>
            </p:txBody>
          </p:sp>
          <p:grpSp>
            <p:nvGrpSpPr>
              <p:cNvPr id="31" name="Group 30"/>
              <p:cNvGrpSpPr/>
              <p:nvPr/>
            </p:nvGrpSpPr>
            <p:grpSpPr>
              <a:xfrm>
                <a:off x="1566404" y="1788652"/>
                <a:ext cx="5701079" cy="3520918"/>
                <a:chOff x="1566404" y="1788652"/>
                <a:chExt cx="5701079" cy="3520918"/>
              </a:xfrm>
            </p:grpSpPr>
            <p:cxnSp>
              <p:nvCxnSpPr>
                <p:cNvPr id="32" name="Line 8"/>
                <p:cNvCxnSpPr>
                  <a:cxnSpLocks noChangeShapeType="1"/>
                </p:cNvCxnSpPr>
                <p:nvPr/>
              </p:nvCxnSpPr>
              <p:spPr bwMode="auto">
                <a:xfrm>
                  <a:off x="1566404" y="1788653"/>
                  <a:ext cx="0" cy="880611"/>
                </a:xfrm>
                <a:prstGeom prst="line">
                  <a:avLst/>
                </a:prstGeom>
                <a:noFill/>
                <a:ln w="57150">
                  <a:solidFill>
                    <a:schemeClr val="tx1">
                      <a:lumMod val="95000"/>
                      <a:lumOff val="5000"/>
                    </a:schemeClr>
                  </a:solidFill>
                  <a:round/>
                  <a:headEnd/>
                  <a:tailEnd/>
                </a:ln>
                <a:extLst>
                  <a:ext uri="{909E8E84-426E-40DD-AFC4-6F175D3DCCD1}">
                    <a14:hiddenFill xmlns:a14="http://schemas.microsoft.com/office/drawing/2010/main" xmlns="">
                      <a:noFill/>
                    </a14:hiddenFill>
                  </a:ext>
                </a:extLst>
              </p:spPr>
            </p:cxnSp>
            <p:cxnSp>
              <p:nvCxnSpPr>
                <p:cNvPr id="33" name="Line 9"/>
                <p:cNvCxnSpPr>
                  <a:cxnSpLocks noChangeShapeType="1"/>
                </p:cNvCxnSpPr>
                <p:nvPr/>
              </p:nvCxnSpPr>
              <p:spPr bwMode="auto">
                <a:xfrm>
                  <a:off x="1571015" y="3770028"/>
                  <a:ext cx="0" cy="1401946"/>
                </a:xfrm>
                <a:prstGeom prst="line">
                  <a:avLst/>
                </a:prstGeom>
                <a:noFill/>
                <a:ln w="57150">
                  <a:solidFill>
                    <a:schemeClr val="tx1">
                      <a:lumMod val="95000"/>
                      <a:lumOff val="5000"/>
                    </a:schemeClr>
                  </a:solidFill>
                  <a:round/>
                  <a:headEnd/>
                  <a:tailEnd/>
                </a:ln>
                <a:extLst>
                  <a:ext uri="{909E8E84-426E-40DD-AFC4-6F175D3DCCD1}">
                    <a14:hiddenFill xmlns:a14="http://schemas.microsoft.com/office/drawing/2010/main" xmlns="">
                      <a:noFill/>
                    </a14:hiddenFill>
                  </a:ext>
                </a:extLst>
              </p:spPr>
            </p:cxnSp>
            <p:cxnSp>
              <p:nvCxnSpPr>
                <p:cNvPr id="34" name="Line 10"/>
                <p:cNvCxnSpPr>
                  <a:cxnSpLocks noChangeShapeType="1"/>
                </p:cNvCxnSpPr>
                <p:nvPr/>
              </p:nvCxnSpPr>
              <p:spPr bwMode="auto">
                <a:xfrm>
                  <a:off x="1571015" y="5170445"/>
                  <a:ext cx="1015023" cy="764"/>
                </a:xfrm>
                <a:prstGeom prst="line">
                  <a:avLst/>
                </a:prstGeom>
                <a:noFill/>
                <a:ln w="57150">
                  <a:solidFill>
                    <a:schemeClr val="tx1">
                      <a:lumMod val="95000"/>
                      <a:lumOff val="5000"/>
                    </a:schemeClr>
                  </a:solidFill>
                  <a:round/>
                  <a:headEnd/>
                  <a:tailEnd type="triangle" w="med" len="med"/>
                </a:ln>
                <a:extLst>
                  <a:ext uri="{909E8E84-426E-40DD-AFC4-6F175D3DCCD1}">
                    <a14:hiddenFill xmlns:a14="http://schemas.microsoft.com/office/drawing/2010/main" xmlns="">
                      <a:noFill/>
                    </a14:hiddenFill>
                  </a:ext>
                </a:extLst>
              </p:spPr>
            </p:cxnSp>
            <p:cxnSp>
              <p:nvCxnSpPr>
                <p:cNvPr id="35" name="Line 11"/>
                <p:cNvCxnSpPr>
                  <a:cxnSpLocks noChangeShapeType="1"/>
                </p:cNvCxnSpPr>
                <p:nvPr/>
              </p:nvCxnSpPr>
              <p:spPr bwMode="auto">
                <a:xfrm>
                  <a:off x="1571015" y="1788653"/>
                  <a:ext cx="1493853" cy="0"/>
                </a:xfrm>
                <a:prstGeom prst="line">
                  <a:avLst/>
                </a:prstGeom>
                <a:noFill/>
                <a:ln w="57150">
                  <a:solidFill>
                    <a:schemeClr val="tx1">
                      <a:lumMod val="95000"/>
                      <a:lumOff val="5000"/>
                    </a:schemeClr>
                  </a:solidFill>
                  <a:round/>
                  <a:headEnd/>
                  <a:tailEnd type="triangle" w="med" len="med"/>
                </a:ln>
                <a:extLst>
                  <a:ext uri="{909E8E84-426E-40DD-AFC4-6F175D3DCCD1}">
                    <a14:hiddenFill xmlns:a14="http://schemas.microsoft.com/office/drawing/2010/main" xmlns="">
                      <a:noFill/>
                    </a14:hiddenFill>
                  </a:ext>
                </a:extLst>
              </p:spPr>
            </p:cxnSp>
            <p:cxnSp>
              <p:nvCxnSpPr>
                <p:cNvPr id="36" name="Line 12"/>
                <p:cNvCxnSpPr>
                  <a:cxnSpLocks noChangeShapeType="1"/>
                </p:cNvCxnSpPr>
                <p:nvPr/>
              </p:nvCxnSpPr>
              <p:spPr bwMode="auto">
                <a:xfrm flipV="1">
                  <a:off x="5388640" y="1788652"/>
                  <a:ext cx="1473935" cy="2"/>
                </a:xfrm>
                <a:prstGeom prst="line">
                  <a:avLst/>
                </a:prstGeom>
                <a:noFill/>
                <a:ln w="57150">
                  <a:solidFill>
                    <a:schemeClr val="tx1">
                      <a:lumMod val="95000"/>
                      <a:lumOff val="5000"/>
                    </a:schemeClr>
                  </a:solidFill>
                  <a:round/>
                  <a:headEnd/>
                  <a:tailEnd/>
                </a:ln>
                <a:extLst>
                  <a:ext uri="{909E8E84-426E-40DD-AFC4-6F175D3DCCD1}">
                    <a14:hiddenFill xmlns:a14="http://schemas.microsoft.com/office/drawing/2010/main" xmlns="">
                      <a:noFill/>
                    </a14:hiddenFill>
                  </a:ext>
                </a:extLst>
              </p:spPr>
            </p:cxnSp>
            <p:cxnSp>
              <p:nvCxnSpPr>
                <p:cNvPr id="37" name="Line 13"/>
                <p:cNvCxnSpPr>
                  <a:cxnSpLocks noChangeShapeType="1"/>
                </p:cNvCxnSpPr>
                <p:nvPr/>
              </p:nvCxnSpPr>
              <p:spPr bwMode="auto">
                <a:xfrm>
                  <a:off x="6862575" y="1788653"/>
                  <a:ext cx="0" cy="880611"/>
                </a:xfrm>
                <a:prstGeom prst="line">
                  <a:avLst/>
                </a:prstGeom>
                <a:noFill/>
                <a:ln w="57150">
                  <a:solidFill>
                    <a:schemeClr val="tx1">
                      <a:lumMod val="95000"/>
                      <a:lumOff val="5000"/>
                    </a:schemeClr>
                  </a:solidFill>
                  <a:round/>
                  <a:headEnd/>
                  <a:tailEnd type="triangle" w="med" len="med"/>
                </a:ln>
                <a:extLst>
                  <a:ext uri="{909E8E84-426E-40DD-AFC4-6F175D3DCCD1}">
                    <a14:hiddenFill xmlns:a14="http://schemas.microsoft.com/office/drawing/2010/main" xmlns="">
                      <a:noFill/>
                    </a14:hiddenFill>
                  </a:ext>
                </a:extLst>
              </p:spPr>
            </p:cxnSp>
            <p:cxnSp>
              <p:nvCxnSpPr>
                <p:cNvPr id="38" name="Line 14"/>
                <p:cNvCxnSpPr>
                  <a:cxnSpLocks noChangeShapeType="1"/>
                </p:cNvCxnSpPr>
                <p:nvPr/>
              </p:nvCxnSpPr>
              <p:spPr bwMode="auto">
                <a:xfrm>
                  <a:off x="6809875" y="3770028"/>
                  <a:ext cx="0" cy="1100764"/>
                </a:xfrm>
                <a:prstGeom prst="line">
                  <a:avLst/>
                </a:prstGeom>
                <a:noFill/>
                <a:ln w="57150">
                  <a:solidFill>
                    <a:schemeClr val="tx1">
                      <a:lumMod val="95000"/>
                      <a:lumOff val="5000"/>
                    </a:schemeClr>
                  </a:solidFill>
                  <a:round/>
                  <a:headEnd type="triangle" w="med" len="med"/>
                  <a:tailEnd/>
                </a:ln>
                <a:extLst>
                  <a:ext uri="{909E8E84-426E-40DD-AFC4-6F175D3DCCD1}">
                    <a14:hiddenFill xmlns:a14="http://schemas.microsoft.com/office/drawing/2010/main" xmlns="">
                      <a:noFill/>
                    </a14:hiddenFill>
                  </a:ext>
                </a:extLst>
              </p:spPr>
            </p:cxnSp>
            <p:cxnSp>
              <p:nvCxnSpPr>
                <p:cNvPr id="39" name="Line 15"/>
                <p:cNvCxnSpPr>
                  <a:cxnSpLocks noChangeShapeType="1"/>
                </p:cNvCxnSpPr>
                <p:nvPr/>
              </p:nvCxnSpPr>
              <p:spPr bwMode="auto">
                <a:xfrm>
                  <a:off x="7267482" y="3745567"/>
                  <a:ext cx="0" cy="1541070"/>
                </a:xfrm>
                <a:prstGeom prst="line">
                  <a:avLst/>
                </a:prstGeom>
                <a:noFill/>
                <a:ln w="57150">
                  <a:solidFill>
                    <a:schemeClr val="tx1">
                      <a:lumMod val="95000"/>
                      <a:lumOff val="5000"/>
                    </a:schemeClr>
                  </a:solidFill>
                  <a:round/>
                  <a:headEnd/>
                  <a:tailEnd/>
                </a:ln>
                <a:extLst>
                  <a:ext uri="{909E8E84-426E-40DD-AFC4-6F175D3DCCD1}">
                    <a14:hiddenFill xmlns:a14="http://schemas.microsoft.com/office/drawing/2010/main" xmlns="">
                      <a:noFill/>
                    </a14:hiddenFill>
                  </a:ext>
                </a:extLst>
              </p:spPr>
            </p:cxnSp>
            <p:cxnSp>
              <p:nvCxnSpPr>
                <p:cNvPr id="40" name="Line 16"/>
                <p:cNvCxnSpPr>
                  <a:cxnSpLocks noChangeShapeType="1"/>
                </p:cNvCxnSpPr>
                <p:nvPr/>
              </p:nvCxnSpPr>
              <p:spPr bwMode="auto">
                <a:xfrm flipH="1">
                  <a:off x="6384541" y="5286637"/>
                  <a:ext cx="882942" cy="22933"/>
                </a:xfrm>
                <a:prstGeom prst="line">
                  <a:avLst/>
                </a:prstGeom>
                <a:noFill/>
                <a:ln w="57150">
                  <a:solidFill>
                    <a:schemeClr val="tx1">
                      <a:lumMod val="95000"/>
                      <a:lumOff val="5000"/>
                    </a:schemeClr>
                  </a:solidFill>
                  <a:round/>
                  <a:headEnd/>
                  <a:tailEnd type="triangle" w="med" len="med"/>
                </a:ln>
                <a:extLst>
                  <a:ext uri="{909E8E84-426E-40DD-AFC4-6F175D3DCCD1}">
                    <a14:hiddenFill xmlns:a14="http://schemas.microsoft.com/office/drawing/2010/main" xmlns="">
                      <a:noFill/>
                    </a14:hiddenFill>
                  </a:ext>
                </a:extLst>
              </p:spPr>
            </p:cxnSp>
            <p:cxnSp>
              <p:nvCxnSpPr>
                <p:cNvPr id="41" name="Line 17"/>
                <p:cNvCxnSpPr>
                  <a:cxnSpLocks noChangeShapeType="1"/>
                </p:cNvCxnSpPr>
                <p:nvPr/>
              </p:nvCxnSpPr>
              <p:spPr bwMode="auto">
                <a:xfrm flipH="1">
                  <a:off x="6368405" y="4860091"/>
                  <a:ext cx="441470" cy="10701"/>
                </a:xfrm>
                <a:prstGeom prst="line">
                  <a:avLst/>
                </a:prstGeom>
                <a:noFill/>
                <a:ln w="57150">
                  <a:solidFill>
                    <a:schemeClr val="tx1">
                      <a:lumMod val="95000"/>
                      <a:lumOff val="5000"/>
                    </a:schemeClr>
                  </a:solidFill>
                  <a:round/>
                  <a:headEnd/>
                  <a:tailEnd/>
                </a:ln>
                <a:extLst>
                  <a:ext uri="{909E8E84-426E-40DD-AFC4-6F175D3DCCD1}">
                    <a14:hiddenFill xmlns:a14="http://schemas.microsoft.com/office/drawing/2010/main" xmlns="">
                      <a:noFill/>
                    </a14:hiddenFill>
                  </a:ext>
                </a:extLst>
              </p:spPr>
            </p:cxnSp>
            <p:cxnSp>
              <p:nvCxnSpPr>
                <p:cNvPr id="42" name="Line 18"/>
                <p:cNvCxnSpPr>
                  <a:cxnSpLocks noChangeShapeType="1"/>
                </p:cNvCxnSpPr>
                <p:nvPr/>
              </p:nvCxnSpPr>
              <p:spPr bwMode="auto">
                <a:xfrm>
                  <a:off x="3894786" y="4956050"/>
                  <a:ext cx="1083597" cy="0"/>
                </a:xfrm>
                <a:prstGeom prst="line">
                  <a:avLst/>
                </a:prstGeom>
                <a:noFill/>
                <a:ln w="57150">
                  <a:solidFill>
                    <a:schemeClr val="tx1">
                      <a:lumMod val="95000"/>
                      <a:lumOff val="5000"/>
                    </a:schemeClr>
                  </a:solidFill>
                  <a:round/>
                  <a:headEnd/>
                  <a:tailEnd type="triangle" w="med" len="med"/>
                </a:ln>
                <a:extLst>
                  <a:ext uri="{909E8E84-426E-40DD-AFC4-6F175D3DCCD1}">
                    <a14:hiddenFill xmlns:a14="http://schemas.microsoft.com/office/drawing/2010/main" xmlns="">
                      <a:noFill/>
                    </a14:hiddenFill>
                  </a:ext>
                </a:extLst>
              </p:spPr>
            </p:cxnSp>
            <p:cxnSp>
              <p:nvCxnSpPr>
                <p:cNvPr id="43" name="Line 19"/>
                <p:cNvCxnSpPr>
                  <a:cxnSpLocks noChangeShapeType="1"/>
                </p:cNvCxnSpPr>
                <p:nvPr/>
              </p:nvCxnSpPr>
              <p:spPr bwMode="auto">
                <a:xfrm flipH="1">
                  <a:off x="3894786" y="5309570"/>
                  <a:ext cx="1048926" cy="0"/>
                </a:xfrm>
                <a:prstGeom prst="line">
                  <a:avLst/>
                </a:prstGeom>
                <a:noFill/>
                <a:ln w="57150">
                  <a:solidFill>
                    <a:schemeClr val="tx1">
                      <a:lumMod val="95000"/>
                      <a:lumOff val="5000"/>
                    </a:schemeClr>
                  </a:solidFill>
                  <a:round/>
                  <a:headEnd/>
                  <a:tailEnd type="triangle" w="med" len="med"/>
                </a:ln>
                <a:extLst>
                  <a:ext uri="{909E8E84-426E-40DD-AFC4-6F175D3DCCD1}">
                    <a14:hiddenFill xmlns:a14="http://schemas.microsoft.com/office/drawing/2010/main" xmlns="">
                      <a:noFill/>
                    </a14:hiddenFill>
                  </a:ext>
                </a:extLst>
              </p:spPr>
            </p:cxnSp>
          </p:grpSp>
        </p:grpSp>
      </p:grpSp>
    </p:spTree>
    <p:extLst>
      <p:ext uri="{BB962C8B-B14F-4D97-AF65-F5344CB8AC3E}">
        <p14:creationId xmlns:p14="http://schemas.microsoft.com/office/powerpoint/2010/main" xmlns="" val="9507002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0260" y="69490"/>
            <a:ext cx="8229600" cy="1143000"/>
          </a:xfrm>
        </p:spPr>
        <p:txBody>
          <a:bodyPr/>
          <a:lstStyle/>
          <a:p>
            <a:r>
              <a:rPr lang="en-US" dirty="0">
                <a:solidFill>
                  <a:srgbClr val="FF0000"/>
                </a:solidFill>
              </a:rPr>
              <a:t>1. Terrestrial radiation components</a:t>
            </a:r>
            <a:endParaRPr lang="ar-SA" dirty="0">
              <a:solidFill>
                <a:srgbClr val="FF0000"/>
              </a:solidFill>
            </a:endParaRPr>
          </a:p>
        </p:txBody>
      </p:sp>
      <p:sp>
        <p:nvSpPr>
          <p:cNvPr id="3" name="Content Placeholder 2"/>
          <p:cNvSpPr>
            <a:spLocks noGrp="1"/>
          </p:cNvSpPr>
          <p:nvPr>
            <p:ph idx="1"/>
          </p:nvPr>
        </p:nvSpPr>
        <p:spPr>
          <a:xfrm>
            <a:off x="448660" y="1166018"/>
            <a:ext cx="10972800" cy="4525963"/>
          </a:xfrm>
        </p:spPr>
        <p:txBody>
          <a:bodyPr>
            <a:normAutofit/>
          </a:bodyPr>
          <a:lstStyle/>
          <a:p>
            <a:r>
              <a:rPr lang="en-US" altLang="ar-SA" sz="2800" dirty="0">
                <a:solidFill>
                  <a:schemeClr val="tx1"/>
                </a:solidFill>
                <a:ea typeface="Times New Roman" panose="02020603050405020304" pitchFamily="18" charset="0"/>
              </a:rPr>
              <a:t>The terrestrial component originates from primordial radionuclides in the earth’s crust, present in varying amount.</a:t>
            </a:r>
          </a:p>
          <a:p>
            <a:r>
              <a:rPr lang="en-US" sz="2800" dirty="0">
                <a:solidFill>
                  <a:schemeClr val="tx1"/>
                </a:solidFill>
              </a:rPr>
              <a:t>Components of three chains of natural radioactive elements viz. the uranium series, the thorium and actinium series.</a:t>
            </a:r>
          </a:p>
          <a:p>
            <a:r>
              <a:rPr lang="en-US" sz="2800" baseline="30000" dirty="0"/>
              <a:t>238</a:t>
            </a:r>
            <a:r>
              <a:rPr lang="en-US" sz="2800" dirty="0"/>
              <a:t>U, </a:t>
            </a:r>
            <a:r>
              <a:rPr lang="en-US" sz="2800" baseline="30000" dirty="0"/>
              <a:t>226</a:t>
            </a:r>
            <a:r>
              <a:rPr lang="en-US" sz="2800" dirty="0"/>
              <a:t>Ra, </a:t>
            </a:r>
            <a:r>
              <a:rPr lang="en-US" sz="2800" baseline="30000" dirty="0"/>
              <a:t>232</a:t>
            </a:r>
            <a:r>
              <a:rPr lang="en-US" sz="2800" dirty="0"/>
              <a:t>Th, </a:t>
            </a:r>
            <a:r>
              <a:rPr lang="en-US" sz="2800" baseline="30000" dirty="0"/>
              <a:t>228</a:t>
            </a:r>
            <a:r>
              <a:rPr lang="en-US" sz="2800" dirty="0"/>
              <a:t>Ra, </a:t>
            </a:r>
            <a:r>
              <a:rPr lang="en-US" sz="2800" baseline="30000" dirty="0"/>
              <a:t>210</a:t>
            </a:r>
            <a:r>
              <a:rPr lang="en-US" sz="2800" dirty="0"/>
              <a:t>Pb, </a:t>
            </a:r>
            <a:r>
              <a:rPr lang="en-US" sz="2800" baseline="30000" dirty="0"/>
              <a:t>210</a:t>
            </a:r>
            <a:r>
              <a:rPr lang="en-US" sz="2800" dirty="0"/>
              <a:t>Po, and </a:t>
            </a:r>
            <a:r>
              <a:rPr lang="en-US" sz="2800" baseline="30000" dirty="0"/>
              <a:t>40</a:t>
            </a:r>
            <a:r>
              <a:rPr lang="en-US" sz="2800" dirty="0"/>
              <a:t>K, contribute significantly to natural background radiation.</a:t>
            </a:r>
            <a:endParaRPr lang="ar-SA" sz="2800" dirty="0">
              <a:solidFill>
                <a:schemeClr val="tx1"/>
              </a:solidFill>
            </a:endParaRPr>
          </a:p>
          <a:p>
            <a:endParaRPr lang="ar-SA" sz="2800" dirty="0"/>
          </a:p>
        </p:txBody>
      </p:sp>
    </p:spTree>
    <p:extLst>
      <p:ext uri="{BB962C8B-B14F-4D97-AF65-F5344CB8AC3E}">
        <p14:creationId xmlns:p14="http://schemas.microsoft.com/office/powerpoint/2010/main" xmlns="" val="7817599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0260" y="3419347"/>
            <a:ext cx="8229600" cy="768721"/>
          </a:xfrm>
        </p:spPr>
        <p:txBody>
          <a:bodyPr/>
          <a:lstStyle/>
          <a:p>
            <a:r>
              <a:rPr lang="en-US" dirty="0">
                <a:solidFill>
                  <a:srgbClr val="FF0000"/>
                </a:solidFill>
              </a:rPr>
              <a:t>2. Extra terrestrial radiation</a:t>
            </a:r>
            <a:endParaRPr lang="ar-SA" dirty="0"/>
          </a:p>
        </p:txBody>
      </p:sp>
      <p:sp>
        <p:nvSpPr>
          <p:cNvPr id="3" name="Content Placeholder 2"/>
          <p:cNvSpPr>
            <a:spLocks noGrp="1"/>
          </p:cNvSpPr>
          <p:nvPr>
            <p:ph idx="1"/>
          </p:nvPr>
        </p:nvSpPr>
        <p:spPr>
          <a:xfrm>
            <a:off x="685800" y="1014208"/>
            <a:ext cx="11201400" cy="2386188"/>
          </a:xfrm>
        </p:spPr>
        <p:txBody>
          <a:bodyPr>
            <a:noAutofit/>
          </a:bodyPr>
          <a:lstStyle/>
          <a:p>
            <a:r>
              <a:rPr lang="en-US" sz="2400" dirty="0"/>
              <a:t>Among the singly occurring radionuclides tritium and carbon-14  (produced by cosmic ray interactions) and </a:t>
            </a:r>
            <a:r>
              <a:rPr lang="en-US" sz="2400" baseline="30000" dirty="0"/>
              <a:t>40</a:t>
            </a:r>
            <a:r>
              <a:rPr lang="en-US" sz="2400" dirty="0"/>
              <a:t>K (terrestrial origin) are prominent.</a:t>
            </a:r>
          </a:p>
          <a:p>
            <a:pPr lvl="0"/>
            <a:r>
              <a:rPr lang="en-US" altLang="ar-SA" sz="2400" dirty="0">
                <a:solidFill>
                  <a:schemeClr val="tx1"/>
                </a:solidFill>
                <a:latin typeface="Arial" panose="020B0604020202020204" pitchFamily="34" charset="0"/>
                <a:ea typeface="Times New Roman" panose="02020603050405020304" pitchFamily="18" charset="0"/>
              </a:rPr>
              <a:t>Radionuclides from these sources are transferred to man through food chains or inhalation.</a:t>
            </a:r>
            <a:endParaRPr lang="en-US" altLang="ar-SA" sz="2400" dirty="0">
              <a:solidFill>
                <a:schemeClr val="tx1"/>
              </a:solidFill>
              <a:latin typeface="Arial" panose="020B0604020202020204" pitchFamily="34" charset="0"/>
            </a:endParaRPr>
          </a:p>
          <a:p>
            <a:endParaRPr lang="en-US" sz="2400" dirty="0"/>
          </a:p>
          <a:p>
            <a:pPr marL="0" indent="0">
              <a:buNone/>
            </a:pPr>
            <a:endParaRPr lang="en-US" sz="2400" dirty="0"/>
          </a:p>
          <a:p>
            <a:pPr marL="0" indent="0">
              <a:buNone/>
            </a:pPr>
            <a:endParaRPr lang="ar-SA" sz="2400" dirty="0"/>
          </a:p>
        </p:txBody>
      </p:sp>
      <p:sp>
        <p:nvSpPr>
          <p:cNvPr id="4" name="Title 1"/>
          <p:cNvSpPr txBox="1">
            <a:spLocks/>
          </p:cNvSpPr>
          <p:nvPr/>
        </p:nvSpPr>
        <p:spPr>
          <a:xfrm>
            <a:off x="1820260" y="0"/>
            <a:ext cx="8229600" cy="121249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kern="1200">
                <a:solidFill>
                  <a:schemeClr val="tx2">
                    <a:lumMod val="60000"/>
                    <a:lumOff val="40000"/>
                  </a:schemeClr>
                </a:solidFill>
                <a:latin typeface="+mj-lt"/>
                <a:ea typeface="+mj-ea"/>
                <a:cs typeface="+mj-cs"/>
              </a:defRPr>
            </a:lvl1pPr>
          </a:lstStyle>
          <a:p>
            <a:r>
              <a:rPr lang="en-US" dirty="0">
                <a:solidFill>
                  <a:srgbClr val="FF0000"/>
                </a:solidFill>
              </a:rPr>
              <a:t>1. Terrestrial radiation components </a:t>
            </a:r>
            <a:r>
              <a:rPr lang="en-US" dirty="0" err="1">
                <a:solidFill>
                  <a:srgbClr val="FF0000"/>
                </a:solidFill>
              </a:rPr>
              <a:t>contd</a:t>
            </a:r>
            <a:r>
              <a:rPr lang="en-US" dirty="0">
                <a:solidFill>
                  <a:srgbClr val="FF0000"/>
                </a:solidFill>
              </a:rPr>
              <a:t>…</a:t>
            </a:r>
            <a:endParaRPr lang="ar-SA" dirty="0">
              <a:solidFill>
                <a:srgbClr val="FF0000"/>
              </a:solidFill>
            </a:endParaRPr>
          </a:p>
        </p:txBody>
      </p:sp>
      <p:sp>
        <p:nvSpPr>
          <p:cNvPr id="6" name="Content Placeholder 2"/>
          <p:cNvSpPr txBox="1">
            <a:spLocks/>
          </p:cNvSpPr>
          <p:nvPr/>
        </p:nvSpPr>
        <p:spPr>
          <a:xfrm>
            <a:off x="702590" y="4414158"/>
            <a:ext cx="11032210" cy="198962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800" kern="1200">
                <a:solidFill>
                  <a:schemeClr val="tx2">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ar-SA" sz="3000" dirty="0">
                <a:solidFill>
                  <a:schemeClr val="tx1"/>
                </a:solidFill>
                <a:ea typeface="Times New Roman" panose="02020603050405020304" pitchFamily="18" charset="0"/>
              </a:rPr>
              <a:t>The extra terrestrial radiation originates in outer space as primary cosmic rays. </a:t>
            </a:r>
          </a:p>
          <a:p>
            <a:r>
              <a:rPr lang="en-US" altLang="ar-SA" sz="3000" dirty="0">
                <a:solidFill>
                  <a:schemeClr val="tx1"/>
                </a:solidFill>
                <a:ea typeface="Times New Roman" panose="02020603050405020304" pitchFamily="18" charset="0"/>
              </a:rPr>
              <a:t>The primary cosmic rays mainly comprise charged particles, </a:t>
            </a:r>
            <a:r>
              <a:rPr lang="en-US" altLang="ar-SA" sz="3000" dirty="0" err="1">
                <a:solidFill>
                  <a:schemeClr val="tx1"/>
                </a:solidFill>
                <a:ea typeface="Times New Roman" panose="02020603050405020304" pitchFamily="18" charset="0"/>
              </a:rPr>
              <a:t>ionised</a:t>
            </a:r>
            <a:r>
              <a:rPr lang="en-US" altLang="ar-SA" sz="3000" dirty="0">
                <a:solidFill>
                  <a:schemeClr val="tx1"/>
                </a:solidFill>
                <a:ea typeface="Times New Roman" panose="02020603050405020304" pitchFamily="18" charset="0"/>
              </a:rPr>
              <a:t> nuclei of heavy metals and intense electromagnetic radiation.</a:t>
            </a:r>
            <a:endParaRPr lang="en-US" altLang="ar-SA" sz="3000" dirty="0">
              <a:solidFill>
                <a:schemeClr val="tx1"/>
              </a:solidFill>
            </a:endParaRPr>
          </a:p>
          <a:p>
            <a:endParaRPr lang="ar-SA" dirty="0"/>
          </a:p>
        </p:txBody>
      </p:sp>
    </p:spTree>
    <p:extLst>
      <p:ext uri="{BB962C8B-B14F-4D97-AF65-F5344CB8AC3E}">
        <p14:creationId xmlns:p14="http://schemas.microsoft.com/office/powerpoint/2010/main" xmlns="" val="12417064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016492"/>
          </a:xfrm>
        </p:spPr>
        <p:txBody>
          <a:bodyPr>
            <a:normAutofit/>
          </a:bodyPr>
          <a:lstStyle/>
          <a:p>
            <a:r>
              <a:rPr lang="en-US" dirty="0">
                <a:solidFill>
                  <a:srgbClr val="C00000"/>
                </a:solidFill>
              </a:rPr>
              <a:t>3. Artificial Radionuclides</a:t>
            </a:r>
            <a:endParaRPr lang="ar-SA" dirty="0">
              <a:solidFill>
                <a:srgbClr val="C00000"/>
              </a:solidFill>
            </a:endParaRPr>
          </a:p>
        </p:txBody>
      </p:sp>
      <p:sp>
        <p:nvSpPr>
          <p:cNvPr id="3" name="Content Placeholder 2"/>
          <p:cNvSpPr>
            <a:spLocks noGrp="1"/>
          </p:cNvSpPr>
          <p:nvPr>
            <p:ph idx="1"/>
          </p:nvPr>
        </p:nvSpPr>
        <p:spPr>
          <a:xfrm>
            <a:off x="457200" y="1676400"/>
            <a:ext cx="11277600" cy="4525963"/>
          </a:xfrm>
        </p:spPr>
        <p:txBody>
          <a:bodyPr>
            <a:normAutofit/>
          </a:bodyPr>
          <a:lstStyle/>
          <a:p>
            <a:r>
              <a:rPr lang="en-US" sz="2400" dirty="0"/>
              <a:t>Over the last few decades man has artificially produced hundreds of radionuclides.  </a:t>
            </a:r>
          </a:p>
          <a:p>
            <a:r>
              <a:rPr lang="en-US" sz="2400" dirty="0"/>
              <a:t>Artificial radioisotopes to the atmosphere during the course of operation of the nuclear fuel cycle, nuclear tests (mainly atmospheric) and nuclear accidents </a:t>
            </a:r>
          </a:p>
          <a:p>
            <a:r>
              <a:rPr lang="en-US" sz="2400" dirty="0"/>
              <a:t>Most of the artificial radioisotopes decay -short half-lives. Therefore only a few of them are significant from the point of human exposure. </a:t>
            </a:r>
          </a:p>
        </p:txBody>
      </p:sp>
    </p:spTree>
    <p:extLst>
      <p:ext uri="{BB962C8B-B14F-4D97-AF65-F5344CB8AC3E}">
        <p14:creationId xmlns:p14="http://schemas.microsoft.com/office/powerpoint/2010/main" xmlns="" val="20715380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981200" y="274638"/>
            <a:ext cx="8229600" cy="868362"/>
          </a:xfrm>
        </p:spPr>
        <p:txBody>
          <a:bodyPr/>
          <a:lstStyle/>
          <a:p>
            <a:pPr eaLnBrk="1" hangingPunct="1"/>
            <a:r>
              <a:rPr lang="en-US" altLang="ar-SA" sz="2800" dirty="0">
                <a:solidFill>
                  <a:srgbClr val="FF0000"/>
                </a:solidFill>
                <a:latin typeface="Arial Black" panose="020B0A04020102020204" pitchFamily="34" charset="0"/>
              </a:rPr>
              <a:t>Radon</a:t>
            </a:r>
          </a:p>
        </p:txBody>
      </p:sp>
      <p:sp>
        <p:nvSpPr>
          <p:cNvPr id="22531" name="Content Placeholder 2"/>
          <p:cNvSpPr>
            <a:spLocks noGrp="1"/>
          </p:cNvSpPr>
          <p:nvPr>
            <p:ph idx="1"/>
          </p:nvPr>
        </p:nvSpPr>
        <p:spPr>
          <a:xfrm>
            <a:off x="533400" y="1676400"/>
            <a:ext cx="11658600" cy="4906962"/>
          </a:xfrm>
        </p:spPr>
        <p:txBody>
          <a:bodyPr>
            <a:normAutofit/>
          </a:bodyPr>
          <a:lstStyle/>
          <a:p>
            <a:pPr eaLnBrk="1" hangingPunct="1"/>
            <a:r>
              <a:rPr lang="en-US" altLang="ar-SA" dirty="0">
                <a:latin typeface="+mj-lt"/>
              </a:rPr>
              <a:t>Radon is a radioactive gas decay product of radium, created during the natural breakdown of uranium in rocks and soils</a:t>
            </a:r>
          </a:p>
          <a:p>
            <a:pPr eaLnBrk="1" hangingPunct="1">
              <a:buFont typeface="Arial" panose="020B0604020202020204" pitchFamily="34" charset="0"/>
              <a:buNone/>
            </a:pPr>
            <a:endParaRPr lang="en-US" altLang="ar-SA" sz="900" dirty="0">
              <a:latin typeface="+mj-lt"/>
            </a:endParaRPr>
          </a:p>
          <a:p>
            <a:pPr eaLnBrk="1" hangingPunct="1"/>
            <a:r>
              <a:rPr lang="en-US" altLang="ar-SA" dirty="0">
                <a:latin typeface="+mj-lt"/>
              </a:rPr>
              <a:t>It is one of the heaviest substances that remains a gas under normal conditions and is considered to be a health hazard causing cancer</a:t>
            </a:r>
          </a:p>
          <a:p>
            <a:pPr eaLnBrk="1" hangingPunct="1">
              <a:buFont typeface="Arial" panose="020B0604020202020204" pitchFamily="34" charset="0"/>
              <a:buNone/>
            </a:pPr>
            <a:endParaRPr lang="en-US" altLang="ar-SA" sz="900" dirty="0">
              <a:latin typeface="+mj-lt"/>
            </a:endParaRPr>
          </a:p>
          <a:p>
            <a:pPr eaLnBrk="1" hangingPunct="1"/>
            <a:r>
              <a:rPr lang="en-US" altLang="ar-SA" dirty="0">
                <a:latin typeface="+mj-lt"/>
              </a:rPr>
              <a:t>It has three isotopes, namely, </a:t>
            </a:r>
            <a:r>
              <a:rPr lang="en-US" altLang="ar-SA" baseline="30000" dirty="0">
                <a:latin typeface="+mj-lt"/>
              </a:rPr>
              <a:t>222</a:t>
            </a:r>
            <a:r>
              <a:rPr lang="en-US" altLang="ar-SA" dirty="0">
                <a:latin typeface="+mj-lt"/>
              </a:rPr>
              <a:t>Rn (</a:t>
            </a:r>
            <a:r>
              <a:rPr lang="en-US" altLang="ar-SA" baseline="30000" dirty="0">
                <a:latin typeface="+mj-lt"/>
              </a:rPr>
              <a:t>238</a:t>
            </a:r>
            <a:r>
              <a:rPr lang="en-US" altLang="ar-SA" dirty="0">
                <a:latin typeface="+mj-lt"/>
              </a:rPr>
              <a:t>U), </a:t>
            </a:r>
            <a:r>
              <a:rPr lang="en-US" altLang="ar-SA" baseline="30000" dirty="0">
                <a:latin typeface="+mj-lt"/>
              </a:rPr>
              <a:t>220</a:t>
            </a:r>
            <a:r>
              <a:rPr lang="en-US" altLang="ar-SA" dirty="0">
                <a:latin typeface="+mj-lt"/>
              </a:rPr>
              <a:t>Rn (</a:t>
            </a:r>
            <a:r>
              <a:rPr lang="en-US" altLang="ar-SA" baseline="30000" dirty="0">
                <a:latin typeface="+mj-lt"/>
              </a:rPr>
              <a:t>232</a:t>
            </a:r>
            <a:r>
              <a:rPr lang="en-US" altLang="ar-SA" dirty="0">
                <a:latin typeface="+mj-lt"/>
              </a:rPr>
              <a:t>Th) and </a:t>
            </a:r>
            <a:r>
              <a:rPr lang="en-US" altLang="ar-SA" baseline="30000" dirty="0">
                <a:latin typeface="+mj-lt"/>
              </a:rPr>
              <a:t>219</a:t>
            </a:r>
            <a:r>
              <a:rPr lang="en-US" altLang="ar-SA" dirty="0">
                <a:latin typeface="+mj-lt"/>
              </a:rPr>
              <a:t>Rn (</a:t>
            </a:r>
            <a:r>
              <a:rPr lang="en-US" altLang="ar-SA" baseline="30000" dirty="0">
                <a:latin typeface="+mj-lt"/>
              </a:rPr>
              <a:t>235</a:t>
            </a:r>
            <a:r>
              <a:rPr lang="en-US" altLang="ar-SA" dirty="0">
                <a:latin typeface="+mj-lt"/>
              </a:rPr>
              <a:t>U). </a:t>
            </a:r>
            <a:r>
              <a:rPr lang="en-US" altLang="ar-SA" baseline="30000" dirty="0">
                <a:latin typeface="+mj-lt"/>
              </a:rPr>
              <a:t>222</a:t>
            </a:r>
            <a:r>
              <a:rPr lang="en-US" altLang="ar-SA" dirty="0">
                <a:latin typeface="+mj-lt"/>
              </a:rPr>
              <a:t>Rn has longer half life (3.84 days) than the other two isotopes</a:t>
            </a:r>
          </a:p>
          <a:p>
            <a:pPr eaLnBrk="1" hangingPunct="1"/>
            <a:endParaRPr lang="en-US" altLang="ar-SA" dirty="0">
              <a:latin typeface="Arial Black" panose="020B0A04020102020204" pitchFamily="34" charset="0"/>
            </a:endParaRPr>
          </a:p>
        </p:txBody>
      </p:sp>
    </p:spTree>
    <p:extLst>
      <p:ext uri="{BB962C8B-B14F-4D97-AF65-F5344CB8AC3E}">
        <p14:creationId xmlns:p14="http://schemas.microsoft.com/office/powerpoint/2010/main" xmlns="" val="30681621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295400" y="27593"/>
            <a:ext cx="10364451" cy="1596177"/>
          </a:xfrm>
        </p:spPr>
        <p:txBody>
          <a:bodyPr>
            <a:normAutofit/>
          </a:bodyPr>
          <a:lstStyle/>
          <a:p>
            <a:pPr algn="ctr"/>
            <a:r>
              <a:rPr lang="en-US" altLang="ar-SA" sz="4000" dirty="0">
                <a:solidFill>
                  <a:srgbClr val="C00000"/>
                </a:solidFill>
              </a:rPr>
              <a:t>Radioactivity – is it a health problem?</a:t>
            </a:r>
          </a:p>
        </p:txBody>
      </p:sp>
      <p:sp>
        <p:nvSpPr>
          <p:cNvPr id="29699" name="Rectangle 3"/>
          <p:cNvSpPr>
            <a:spLocks noGrp="1" noChangeArrowheads="1"/>
          </p:cNvSpPr>
          <p:nvPr>
            <p:ph type="body" idx="1"/>
          </p:nvPr>
        </p:nvSpPr>
        <p:spPr>
          <a:xfrm>
            <a:off x="533400" y="1905000"/>
            <a:ext cx="10668000" cy="3203145"/>
          </a:xfrm>
        </p:spPr>
        <p:txBody>
          <a:bodyPr>
            <a:normAutofit lnSpcReduction="10000"/>
          </a:bodyPr>
          <a:lstStyle/>
          <a:p>
            <a:r>
              <a:rPr lang="en-US" altLang="ar-SA" sz="2800" dirty="0"/>
              <a:t>The Alpha, Beta and Gamma particles </a:t>
            </a:r>
            <a:r>
              <a:rPr lang="en-US" altLang="ar-SA" sz="2800" b="1" dirty="0">
                <a:solidFill>
                  <a:schemeClr val="hlink"/>
                </a:solidFill>
              </a:rPr>
              <a:t>all add energy</a:t>
            </a:r>
            <a:r>
              <a:rPr lang="en-US" altLang="ar-SA" sz="2800" dirty="0"/>
              <a:t> to the body’s tissues. The effect is called  the </a:t>
            </a:r>
            <a:r>
              <a:rPr lang="en-US" altLang="ar-SA" sz="2800" b="1" dirty="0">
                <a:solidFill>
                  <a:schemeClr val="hlink"/>
                </a:solidFill>
              </a:rPr>
              <a:t>Ionizing Energy.  </a:t>
            </a:r>
            <a:r>
              <a:rPr lang="en-US" altLang="ar-SA" sz="2800" dirty="0"/>
              <a:t>It can</a:t>
            </a:r>
            <a:r>
              <a:rPr lang="en-US" altLang="ar-SA" sz="2800" b="1" dirty="0">
                <a:solidFill>
                  <a:schemeClr val="hlink"/>
                </a:solidFill>
              </a:rPr>
              <a:t> alter DNA.</a:t>
            </a:r>
          </a:p>
          <a:p>
            <a:r>
              <a:rPr lang="en-US" altLang="ar-SA" sz="2800" dirty="0"/>
              <a:t>Even though Alpha particles are not very penetrative if the decaying atom is already in the body (inhalation, ingestion) they can cause trouble.</a:t>
            </a:r>
          </a:p>
        </p:txBody>
      </p:sp>
    </p:spTree>
    <p:extLst>
      <p:ext uri="{BB962C8B-B14F-4D97-AF65-F5344CB8AC3E}">
        <p14:creationId xmlns:p14="http://schemas.microsoft.com/office/powerpoint/2010/main" xmlns="" val="1462652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灯片编号占位符 6"/>
          <p:cNvSpPr>
            <a:spLocks noGrp="1"/>
          </p:cNvSpPr>
          <p:nvPr>
            <p:ph type="sldNum" sz="quarter" idx="4294967295"/>
          </p:nvPr>
        </p:nvSpPr>
        <p:spPr>
          <a:xfrm>
            <a:off x="8077200" y="6248400"/>
            <a:ext cx="2133600" cy="4572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43BD256D-A492-4192-987F-00156FA84B10}" type="slidenum">
              <a:rPr lang="en-US" altLang="zh-CN">
                <a:solidFill>
                  <a:srgbClr val="000000"/>
                </a:solidFill>
                <a:latin typeface="Arial Black" panose="020B0A04020102020204" pitchFamily="34" charset="0"/>
              </a:rPr>
              <a:pPr eaLnBrk="1" hangingPunct="1"/>
              <a:t>57</a:t>
            </a:fld>
            <a:endParaRPr lang="en-US" altLang="zh-CN">
              <a:solidFill>
                <a:srgbClr val="000000"/>
              </a:solidFill>
              <a:latin typeface="Arial Black" panose="020B0A04020102020204" pitchFamily="34" charset="0"/>
            </a:endParaRPr>
          </a:p>
        </p:txBody>
      </p:sp>
      <p:sp>
        <p:nvSpPr>
          <p:cNvPr id="53251" name="Rectangle 2"/>
          <p:cNvSpPr>
            <a:spLocks noGrp="1" noChangeArrowheads="1"/>
          </p:cNvSpPr>
          <p:nvPr>
            <p:ph type="title"/>
          </p:nvPr>
        </p:nvSpPr>
        <p:spPr/>
        <p:txBody>
          <a:bodyPr/>
          <a:lstStyle/>
          <a:p>
            <a:pPr algn="l" eaLnBrk="1" hangingPunct="1"/>
            <a:r>
              <a:rPr lang="en-US" altLang="zh-CN" b="1" dirty="0">
                <a:solidFill>
                  <a:srgbClr val="FF0000"/>
                </a:solidFill>
                <a:ea typeface="宋体" panose="02010600030101010101" pitchFamily="2" charset="-122"/>
              </a:rPr>
              <a:t>Medical Applications</a:t>
            </a:r>
          </a:p>
        </p:txBody>
      </p:sp>
      <p:sp>
        <p:nvSpPr>
          <p:cNvPr id="53252" name="Rectangle 3"/>
          <p:cNvSpPr>
            <a:spLocks noGrp="1" noChangeArrowheads="1"/>
          </p:cNvSpPr>
          <p:nvPr>
            <p:ph type="body" sz="half" idx="1"/>
          </p:nvPr>
        </p:nvSpPr>
        <p:spPr>
          <a:xfrm>
            <a:off x="492286" y="1524000"/>
            <a:ext cx="4970455" cy="4419600"/>
          </a:xfrm>
        </p:spPr>
        <p:txBody>
          <a:bodyPr>
            <a:normAutofit/>
          </a:bodyPr>
          <a:lstStyle/>
          <a:p>
            <a:pPr eaLnBrk="1" hangingPunct="1">
              <a:spcAft>
                <a:spcPct val="10000"/>
              </a:spcAft>
              <a:buClr>
                <a:schemeClr val="bg2"/>
              </a:buClr>
              <a:buSzTx/>
              <a:buFontTx/>
              <a:buNone/>
            </a:pPr>
            <a:r>
              <a:rPr lang="en-US" altLang="zh-CN" dirty="0">
                <a:ea typeface="宋体" panose="02010600030101010101" pitchFamily="2" charset="-122"/>
              </a:rPr>
              <a:t>    Radioisotopes with short half-lives are used in nuclear medicine because they have the same chemistry in the body as the nonradioactive atoms.</a:t>
            </a:r>
          </a:p>
          <a:p>
            <a:pPr eaLnBrk="1" hangingPunct="1">
              <a:spcAft>
                <a:spcPct val="10000"/>
              </a:spcAft>
              <a:buClr>
                <a:schemeClr val="bg2"/>
              </a:buClr>
              <a:buSzTx/>
              <a:buFontTx/>
              <a:buChar char="•"/>
            </a:pPr>
            <a:r>
              <a:rPr lang="en-US" altLang="zh-CN" dirty="0">
                <a:ea typeface="宋体" panose="02010600030101010101" pitchFamily="2" charset="-122"/>
              </a:rPr>
              <a:t>In the organs of the body, they give off radiation that exposes a scan giving an image of an organ.</a:t>
            </a:r>
          </a:p>
          <a:p>
            <a:pPr eaLnBrk="1" hangingPunct="1">
              <a:spcAft>
                <a:spcPct val="10000"/>
              </a:spcAft>
              <a:buClr>
                <a:schemeClr val="bg2"/>
              </a:buClr>
              <a:buSzTx/>
              <a:buFontTx/>
              <a:buNone/>
            </a:pPr>
            <a:endParaRPr lang="en-US" altLang="zh-CN" dirty="0">
              <a:ea typeface="宋体" panose="02010600030101010101" pitchFamily="2" charset="-122"/>
            </a:endParaRPr>
          </a:p>
        </p:txBody>
      </p:sp>
      <p:pic>
        <p:nvPicPr>
          <p:cNvPr id="53253" name="Picture 4"/>
          <p:cNvPicPr>
            <a:picLocks noGrp="1" noChangeAspect="1" noChangeArrowheads="1"/>
          </p:cNvPicPr>
          <p:nvPr>
            <p:ph sz="half" idx="2"/>
          </p:nvPr>
        </p:nvPicPr>
        <p:blipFill>
          <a:blip r:embed="rId2">
            <a:extLst>
              <a:ext uri="{28A0092B-C50C-407E-A947-70E740481C1C}">
                <a14:useLocalDpi xmlns:a14="http://schemas.microsoft.com/office/drawing/2010/main" xmlns="" val="0"/>
              </a:ext>
            </a:extLst>
          </a:blip>
          <a:srcRect/>
          <a:stretch>
            <a:fillRect/>
          </a:stretch>
        </p:blipFill>
        <p:spPr>
          <a:xfrm>
            <a:off x="6312770" y="1581547"/>
            <a:ext cx="4290859" cy="3694906"/>
          </a:xfrm>
          <a:noFill/>
        </p:spPr>
      </p:pic>
      <p:sp>
        <p:nvSpPr>
          <p:cNvPr id="53254" name="Text Box 6"/>
          <p:cNvSpPr txBox="1">
            <a:spLocks noChangeArrowheads="1"/>
          </p:cNvSpPr>
          <p:nvPr/>
        </p:nvSpPr>
        <p:spPr bwMode="auto">
          <a:xfrm>
            <a:off x="7162800" y="4800601"/>
            <a:ext cx="25908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50000"/>
              </a:spcBef>
            </a:pPr>
            <a:r>
              <a:rPr lang="en-US" altLang="zh-CN">
                <a:solidFill>
                  <a:srgbClr val="000000"/>
                </a:solidFill>
              </a:rPr>
              <a:t>Thyroid scan </a:t>
            </a:r>
          </a:p>
        </p:txBody>
      </p:sp>
    </p:spTree>
    <p:extLst>
      <p:ext uri="{BB962C8B-B14F-4D97-AF65-F5344CB8AC3E}">
        <p14:creationId xmlns:p14="http://schemas.microsoft.com/office/powerpoint/2010/main" xmlns="" val="9580806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矩形 1"/>
          <p:cNvSpPr>
            <a:spLocks noChangeArrowheads="1"/>
          </p:cNvSpPr>
          <p:nvPr/>
        </p:nvSpPr>
        <p:spPr bwMode="auto">
          <a:xfrm>
            <a:off x="2063751" y="404813"/>
            <a:ext cx="48942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dirty="0">
                <a:solidFill>
                  <a:srgbClr val="FF0000"/>
                </a:solidFill>
              </a:rPr>
              <a:t>Leak Detection</a:t>
            </a:r>
            <a:endParaRPr lang="zh-CN" altLang="en-US" sz="3200" dirty="0">
              <a:solidFill>
                <a:srgbClr val="FF0000"/>
              </a:solidFill>
            </a:endParaRPr>
          </a:p>
        </p:txBody>
      </p:sp>
      <p:sp>
        <p:nvSpPr>
          <p:cNvPr id="4" name="矩形 3"/>
          <p:cNvSpPr/>
          <p:nvPr/>
        </p:nvSpPr>
        <p:spPr>
          <a:xfrm>
            <a:off x="838200" y="1505396"/>
            <a:ext cx="10744200" cy="3847207"/>
          </a:xfrm>
          <a:prstGeom prst="rect">
            <a:avLst/>
          </a:prstGeom>
        </p:spPr>
        <p:txBody>
          <a:bodyPr wrap="square">
            <a:spAutoFit/>
          </a:bodyPr>
          <a:lstStyle/>
          <a:p>
            <a:pPr>
              <a:defRPr/>
            </a:pPr>
            <a:r>
              <a:rPr lang="en-US" altLang="zh-CN" sz="2800" dirty="0">
                <a:latin typeface="Arial" charset="0"/>
              </a:rPr>
              <a:t>This use of radionuclide tracers to find leaks or flow paths has wide applications</a:t>
            </a:r>
            <a:r>
              <a:rPr lang="en-US" altLang="zh-CN" sz="2000" dirty="0">
                <a:latin typeface="Arial" charset="0"/>
              </a:rPr>
              <a:t>:</a:t>
            </a:r>
          </a:p>
          <a:p>
            <a:pPr>
              <a:defRPr/>
            </a:pPr>
            <a:endParaRPr lang="en-US" altLang="zh-CN" sz="2000" dirty="0">
              <a:latin typeface="Arial" charset="0"/>
            </a:endParaRPr>
          </a:p>
          <a:p>
            <a:pPr marL="457200" indent="-457200">
              <a:buFont typeface="Wingdings" panose="05000000000000000000" pitchFamily="2" charset="2"/>
              <a:buChar char="q"/>
              <a:defRPr/>
            </a:pPr>
            <a:r>
              <a:rPr lang="en-US" altLang="zh-CN" sz="2800" dirty="0">
                <a:latin typeface="Arial" charset="0"/>
              </a:rPr>
              <a:t>Finding the location of leaks in oil-well casings, </a:t>
            </a:r>
          </a:p>
          <a:p>
            <a:pPr marL="457200" indent="-457200">
              <a:buFont typeface="Wingdings" panose="05000000000000000000" pitchFamily="2" charset="2"/>
              <a:buChar char="q"/>
              <a:defRPr/>
            </a:pPr>
            <a:r>
              <a:rPr lang="en-US" altLang="zh-CN" sz="2800" dirty="0">
                <a:latin typeface="Arial" charset="0"/>
              </a:rPr>
              <a:t>Determining the tightness of abandoned slate quarries for the temporary storage of oil, </a:t>
            </a:r>
          </a:p>
          <a:p>
            <a:pPr marL="457200" indent="-457200">
              <a:buFont typeface="Wingdings" panose="05000000000000000000" pitchFamily="2" charset="2"/>
              <a:buChar char="q"/>
              <a:defRPr/>
            </a:pPr>
            <a:r>
              <a:rPr lang="en-US" altLang="zh-CN" sz="2800" dirty="0">
                <a:latin typeface="Arial" charset="0"/>
              </a:rPr>
              <a:t>Locating the positions of leaks in refrigeration coils, </a:t>
            </a:r>
          </a:p>
          <a:p>
            <a:pPr marL="457200" indent="-457200">
              <a:buFont typeface="Wingdings" panose="05000000000000000000" pitchFamily="2" charset="2"/>
              <a:buChar char="q"/>
              <a:defRPr/>
            </a:pPr>
            <a:r>
              <a:rPr lang="en-US" altLang="zh-CN" sz="2800" dirty="0">
                <a:latin typeface="Arial" charset="0"/>
              </a:rPr>
              <a:t>Finding leaks in heat exchanger piping, </a:t>
            </a:r>
          </a:p>
          <a:p>
            <a:pPr marL="457200" indent="-457200">
              <a:buFont typeface="Wingdings" panose="05000000000000000000" pitchFamily="2" charset="2"/>
              <a:buChar char="q"/>
              <a:defRPr/>
            </a:pPr>
            <a:r>
              <a:rPr lang="en-US" altLang="zh-CN" sz="2800" dirty="0">
                <a:latin typeface="Arial" charset="0"/>
              </a:rPr>
              <a:t>Locating leaks in engine seals.</a:t>
            </a:r>
            <a:endParaRPr lang="zh-CN" altLang="en-US" sz="2800" dirty="0">
              <a:latin typeface="Arial" charset="0"/>
            </a:endParaRPr>
          </a:p>
        </p:txBody>
      </p:sp>
    </p:spTree>
    <p:extLst>
      <p:ext uri="{BB962C8B-B14F-4D97-AF65-F5344CB8AC3E}">
        <p14:creationId xmlns:p14="http://schemas.microsoft.com/office/powerpoint/2010/main" xmlns="" val="23611385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1981200" y="277814"/>
            <a:ext cx="8229600" cy="661047"/>
          </a:xfrm>
        </p:spPr>
        <p:txBody>
          <a:bodyPr>
            <a:normAutofit/>
          </a:bodyPr>
          <a:lstStyle/>
          <a:p>
            <a:pPr eaLnBrk="1" hangingPunct="1">
              <a:defRPr/>
            </a:pPr>
            <a:r>
              <a:rPr lang="en-US" dirty="0">
                <a:solidFill>
                  <a:srgbClr val="FF0000"/>
                </a:solidFill>
              </a:rPr>
              <a:t>Radioactive Consumer Products</a:t>
            </a:r>
          </a:p>
        </p:txBody>
      </p:sp>
      <p:sp>
        <p:nvSpPr>
          <p:cNvPr id="80899" name="Rectangle 3"/>
          <p:cNvSpPr>
            <a:spLocks noGrp="1" noChangeArrowheads="1"/>
          </p:cNvSpPr>
          <p:nvPr>
            <p:ph type="body" sz="half" idx="1"/>
          </p:nvPr>
        </p:nvSpPr>
        <p:spPr/>
        <p:txBody>
          <a:bodyPr/>
          <a:lstStyle/>
          <a:p>
            <a:pPr eaLnBrk="1" hangingPunct="1">
              <a:defRPr/>
            </a:pPr>
            <a:endParaRPr lang="en-US" sz="2800"/>
          </a:p>
          <a:p>
            <a:pPr eaLnBrk="1" hangingPunct="1">
              <a:defRPr/>
            </a:pPr>
            <a:endParaRPr lang="en-US" sz="2800"/>
          </a:p>
          <a:p>
            <a:pPr eaLnBrk="1" hangingPunct="1">
              <a:defRPr/>
            </a:pPr>
            <a:endParaRPr lang="en-US" sz="2800"/>
          </a:p>
        </p:txBody>
      </p:sp>
      <p:pic>
        <p:nvPicPr>
          <p:cNvPr id="40965" name="Picture 7"/>
          <p:cNvPicPr>
            <a:picLocks noGrp="1" noChangeAspect="1" noChangeArrowheads="1"/>
          </p:cNvPicPr>
          <p:nvPr>
            <p:ph sz="half" idx="2"/>
          </p:nvPr>
        </p:nvPicPr>
        <p:blipFill>
          <a:blip r:embed="rId3">
            <a:extLst>
              <a:ext uri="{28A0092B-C50C-407E-A947-70E740481C1C}">
                <a14:useLocalDpi xmlns:a14="http://schemas.microsoft.com/office/drawing/2010/main" xmlns="" val="0"/>
              </a:ext>
            </a:extLst>
          </a:blip>
          <a:srcRect/>
          <a:stretch>
            <a:fillRect/>
          </a:stretch>
        </p:blipFill>
        <p:spPr>
          <a:xfrm>
            <a:off x="6284312" y="2209799"/>
            <a:ext cx="5013512" cy="3200400"/>
          </a:xfrm>
          <a:noFill/>
          <a:extLst>
            <a:ext uri="{909E8E84-426E-40DD-AFC4-6F175D3DCCD1}">
              <a14:hiddenFill xmlns:a14="http://schemas.microsoft.com/office/drawing/2010/main" xmlns="">
                <a:solidFill>
                  <a:srgbClr val="FFFFFF"/>
                </a:solidFill>
              </a14:hiddenFill>
            </a:ext>
          </a:extLst>
        </p:spPr>
      </p:pic>
      <p:sp>
        <p:nvSpPr>
          <p:cNvPr id="7" name="TextBox 6">
            <a:extLst>
              <a:ext uri="{FF2B5EF4-FFF2-40B4-BE49-F238E27FC236}">
                <a16:creationId xmlns:a16="http://schemas.microsoft.com/office/drawing/2014/main" xmlns="" id="{A8BDAE4F-35F0-4CFD-8DA5-377649D71531}"/>
              </a:ext>
            </a:extLst>
          </p:cNvPr>
          <p:cNvSpPr txBox="1"/>
          <p:nvPr/>
        </p:nvSpPr>
        <p:spPr>
          <a:xfrm>
            <a:off x="104363" y="1686341"/>
            <a:ext cx="6170908" cy="4524315"/>
          </a:xfrm>
          <a:prstGeom prst="rect">
            <a:avLst/>
          </a:prstGeom>
          <a:noFill/>
        </p:spPr>
        <p:txBody>
          <a:bodyPr wrap="square">
            <a:spAutoFit/>
          </a:bodyPr>
          <a:lstStyle/>
          <a:p>
            <a:pPr eaLnBrk="1" hangingPunct="1"/>
            <a:r>
              <a:rPr lang="en-US" altLang="ar-SA" b="1" dirty="0">
                <a:latin typeface="Arial" panose="020B0604020202020204" pitchFamily="34" charset="0"/>
              </a:rPr>
              <a:t>Some consumer products may contain radioactivity.</a:t>
            </a:r>
          </a:p>
          <a:p>
            <a:pPr eaLnBrk="1" hangingPunct="1"/>
            <a:r>
              <a:rPr lang="en-US" altLang="ar-SA" b="1" dirty="0">
                <a:latin typeface="Arial" panose="020B0604020202020204" pitchFamily="34" charset="0"/>
              </a:rPr>
              <a:t>In the past, </a:t>
            </a:r>
            <a:r>
              <a:rPr lang="en-US" altLang="ar-SA" b="1" dirty="0" err="1">
                <a:latin typeface="Arial" panose="020B0604020202020204" pitchFamily="34" charset="0"/>
              </a:rPr>
              <a:t>Fiestaware</a:t>
            </a:r>
            <a:r>
              <a:rPr lang="en-US" altLang="ar-SA" b="1" dirty="0">
                <a:latin typeface="Arial" panose="020B0604020202020204" pitchFamily="34" charset="0"/>
              </a:rPr>
              <a:t> was made with uranium in the orange glaze. This radioactive glaze is no longer used in the manufacturing of this dinnerware. </a:t>
            </a:r>
          </a:p>
          <a:p>
            <a:pPr eaLnBrk="1" hangingPunct="1"/>
            <a:r>
              <a:rPr lang="en-US" altLang="ar-SA" b="1" dirty="0">
                <a:latin typeface="Arial" panose="020B0604020202020204" pitchFamily="34" charset="0"/>
              </a:rPr>
              <a:t>Vaseline glass also contains uranium. This material will glow when placed under a black light.</a:t>
            </a:r>
          </a:p>
          <a:p>
            <a:pPr eaLnBrk="1" hangingPunct="1"/>
            <a:r>
              <a:rPr lang="en-US" altLang="ar-SA" b="1" dirty="0">
                <a:latin typeface="Arial" panose="020B0604020202020204" pitchFamily="34" charset="0"/>
              </a:rPr>
              <a:t>Some smoke detectors contain americium-241, which is both an alpha and gamma emitter.  </a:t>
            </a:r>
          </a:p>
          <a:p>
            <a:pPr eaLnBrk="1" hangingPunct="1"/>
            <a:r>
              <a:rPr lang="en-US" altLang="ar-SA" b="1" dirty="0">
                <a:latin typeface="Arial" panose="020B0604020202020204" pitchFamily="34" charset="0"/>
              </a:rPr>
              <a:t>The Coleman lantern mantle contains radioactive thorium, which helps make the flame burn brighter. </a:t>
            </a:r>
          </a:p>
          <a:p>
            <a:pPr eaLnBrk="1" hangingPunct="1"/>
            <a:r>
              <a:rPr lang="en-US" altLang="ar-SA" b="1" dirty="0">
                <a:latin typeface="Arial" panose="020B0604020202020204" pitchFamily="34" charset="0"/>
              </a:rPr>
              <a:t>The alarm clock has numbers on the dial that glow in the dark because the paint contains radium. Luminescence is produced by mixing the radioactivity with a compound that causes light emission when stimulated by radiation energy. (Recall the radium dial painters.)</a:t>
            </a:r>
          </a:p>
        </p:txBody>
      </p:sp>
    </p:spTree>
    <p:extLst>
      <p:ext uri="{BB962C8B-B14F-4D97-AF65-F5344CB8AC3E}">
        <p14:creationId xmlns:p14="http://schemas.microsoft.com/office/powerpoint/2010/main" xmlns="" val="1811348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1475421" y="384505"/>
            <a:ext cx="10364451" cy="566822"/>
          </a:xfrm>
          <a:prstGeom prst="rect">
            <a:avLst/>
          </a:prstGeom>
        </p:spPr>
        <p:txBody>
          <a:bodyPr vert="horz" wrap="square" lIns="0" tIns="12700" rIns="0" bIns="0" rtlCol="0" anchor="ctr">
            <a:spAutoFit/>
          </a:bodyPr>
          <a:lstStyle/>
          <a:p>
            <a:pPr marL="15240">
              <a:lnSpc>
                <a:spcPct val="100000"/>
              </a:lnSpc>
              <a:spcBef>
                <a:spcPts val="100"/>
              </a:spcBef>
            </a:pPr>
            <a:r>
              <a:rPr spc="-5" dirty="0">
                <a:solidFill>
                  <a:srgbClr val="00B0F0"/>
                </a:solidFill>
              </a:rPr>
              <a:t>Sources</a:t>
            </a:r>
            <a:r>
              <a:rPr dirty="0">
                <a:solidFill>
                  <a:srgbClr val="00B0F0"/>
                </a:solidFill>
              </a:rPr>
              <a:t> </a:t>
            </a:r>
            <a:r>
              <a:rPr spc="-5" dirty="0">
                <a:solidFill>
                  <a:srgbClr val="00B0F0"/>
                </a:solidFill>
              </a:rPr>
              <a:t>of</a:t>
            </a:r>
            <a:r>
              <a:rPr dirty="0">
                <a:solidFill>
                  <a:srgbClr val="00B0F0"/>
                </a:solidFill>
              </a:rPr>
              <a:t> </a:t>
            </a:r>
            <a:r>
              <a:rPr spc="-5" dirty="0">
                <a:solidFill>
                  <a:srgbClr val="00B0F0"/>
                </a:solidFill>
              </a:rPr>
              <a:t>heavy</a:t>
            </a:r>
            <a:r>
              <a:rPr dirty="0">
                <a:solidFill>
                  <a:srgbClr val="00B0F0"/>
                </a:solidFill>
              </a:rPr>
              <a:t> </a:t>
            </a:r>
            <a:r>
              <a:rPr spc="-10" dirty="0">
                <a:solidFill>
                  <a:srgbClr val="00B0F0"/>
                </a:solidFill>
              </a:rPr>
              <a:t>metal</a:t>
            </a:r>
            <a:r>
              <a:rPr spc="5" dirty="0">
                <a:solidFill>
                  <a:srgbClr val="00B0F0"/>
                </a:solidFill>
              </a:rPr>
              <a:t> </a:t>
            </a:r>
            <a:r>
              <a:rPr spc="-5" dirty="0">
                <a:solidFill>
                  <a:srgbClr val="00B0F0"/>
                </a:solidFill>
              </a:rPr>
              <a:t>pollution</a:t>
            </a:r>
          </a:p>
        </p:txBody>
      </p:sp>
      <p:sp>
        <p:nvSpPr>
          <p:cNvPr id="7" name="object 7"/>
          <p:cNvSpPr txBox="1"/>
          <p:nvPr/>
        </p:nvSpPr>
        <p:spPr>
          <a:xfrm>
            <a:off x="723900" y="1219200"/>
            <a:ext cx="10744200" cy="4946225"/>
          </a:xfrm>
          <a:prstGeom prst="rect">
            <a:avLst/>
          </a:prstGeom>
        </p:spPr>
        <p:txBody>
          <a:bodyPr vert="horz" wrap="square" lIns="0" tIns="64769" rIns="0" bIns="0" rtlCol="0">
            <a:spAutoFit/>
          </a:bodyPr>
          <a:lstStyle/>
          <a:p>
            <a:pPr marL="25400">
              <a:spcBef>
                <a:spcPts val="509"/>
              </a:spcBef>
            </a:pPr>
            <a:r>
              <a:rPr lang="en-US" sz="3200">
                <a:solidFill>
                  <a:srgbClr val="FFFFFF"/>
                </a:solidFill>
                <a:latin typeface="Arial MT"/>
                <a:cs typeface="Arial MT"/>
              </a:rPr>
              <a:t>RIVERS</a:t>
            </a:r>
            <a:endParaRPr lang="en-US" sz="3200">
              <a:latin typeface="Arial MT"/>
              <a:cs typeface="Arial MT"/>
            </a:endParaRPr>
          </a:p>
          <a:p>
            <a:pPr marL="368300" indent="-342900">
              <a:spcBef>
                <a:spcPts val="409"/>
              </a:spcBef>
              <a:buClr>
                <a:srgbClr val="FFFFCC"/>
              </a:buClr>
              <a:buSzPct val="75000"/>
              <a:buFont typeface="Wingdings"/>
              <a:buChar char=""/>
              <a:tabLst>
                <a:tab pos="368300" algn="l"/>
              </a:tabLst>
            </a:pPr>
            <a:r>
              <a:rPr lang="en-US" sz="3200" spc="-5">
                <a:solidFill>
                  <a:srgbClr val="FFFFFF"/>
                </a:solidFill>
                <a:latin typeface="Arial MT"/>
                <a:cs typeface="Arial MT"/>
              </a:rPr>
              <a:t>Erosion</a:t>
            </a:r>
            <a:r>
              <a:rPr lang="en-US" sz="3200">
                <a:solidFill>
                  <a:srgbClr val="FFFFFF"/>
                </a:solidFill>
                <a:latin typeface="Arial MT"/>
                <a:cs typeface="Arial MT"/>
              </a:rPr>
              <a:t> of</a:t>
            </a:r>
            <a:r>
              <a:rPr lang="en-US" sz="3200" spc="-15">
                <a:solidFill>
                  <a:srgbClr val="FFFFFF"/>
                </a:solidFill>
                <a:latin typeface="Arial MT"/>
                <a:cs typeface="Arial MT"/>
              </a:rPr>
              <a:t> </a:t>
            </a:r>
            <a:r>
              <a:rPr lang="en-US" sz="3200">
                <a:solidFill>
                  <a:srgbClr val="FFFFFF"/>
                </a:solidFill>
                <a:latin typeface="Arial MT"/>
                <a:cs typeface="Arial MT"/>
              </a:rPr>
              <a:t>rocks</a:t>
            </a:r>
            <a:r>
              <a:rPr lang="en-US" sz="3200" spc="-5">
                <a:solidFill>
                  <a:srgbClr val="FFFFFF"/>
                </a:solidFill>
                <a:latin typeface="Arial MT"/>
                <a:cs typeface="Arial MT"/>
              </a:rPr>
              <a:t> </a:t>
            </a:r>
            <a:r>
              <a:rPr lang="en-US" sz="3200">
                <a:solidFill>
                  <a:srgbClr val="FFFFFF"/>
                </a:solidFill>
                <a:latin typeface="Arial MT"/>
                <a:cs typeface="Arial MT"/>
              </a:rPr>
              <a:t>containing</a:t>
            </a:r>
            <a:r>
              <a:rPr lang="en-US" sz="3200" spc="-10">
                <a:solidFill>
                  <a:srgbClr val="FFFFFF"/>
                </a:solidFill>
                <a:latin typeface="Arial MT"/>
                <a:cs typeface="Arial MT"/>
              </a:rPr>
              <a:t> </a:t>
            </a:r>
            <a:r>
              <a:rPr lang="en-US" sz="3200" spc="-5">
                <a:solidFill>
                  <a:srgbClr val="FFFFFF"/>
                </a:solidFill>
                <a:latin typeface="Arial MT"/>
                <a:cs typeface="Arial MT"/>
              </a:rPr>
              <a:t>metals</a:t>
            </a:r>
            <a:endParaRPr lang="en-US" sz="3200">
              <a:latin typeface="Arial MT"/>
              <a:cs typeface="Arial MT"/>
            </a:endParaRPr>
          </a:p>
          <a:p>
            <a:pPr marL="368300" marR="17780" indent="-342900">
              <a:lnSpc>
                <a:spcPts val="3450"/>
              </a:lnSpc>
              <a:spcBef>
                <a:spcPts val="850"/>
              </a:spcBef>
              <a:buClr>
                <a:srgbClr val="FFFFCC"/>
              </a:buClr>
              <a:buSzPct val="75000"/>
              <a:buFont typeface="Wingdings"/>
              <a:buChar char=""/>
              <a:tabLst>
                <a:tab pos="368300" algn="l"/>
              </a:tabLst>
            </a:pPr>
            <a:r>
              <a:rPr lang="en-US" sz="3200">
                <a:solidFill>
                  <a:srgbClr val="FFFFFF"/>
                </a:solidFill>
                <a:latin typeface="Arial MT"/>
                <a:cs typeface="Arial MT"/>
              </a:rPr>
              <a:t>Surface runoff sweeps up naturally formed </a:t>
            </a:r>
            <a:r>
              <a:rPr lang="en-US" sz="3200" spc="-875">
                <a:solidFill>
                  <a:srgbClr val="FFFFFF"/>
                </a:solidFill>
                <a:latin typeface="Arial MT"/>
                <a:cs typeface="Arial MT"/>
              </a:rPr>
              <a:t> </a:t>
            </a:r>
            <a:r>
              <a:rPr lang="en-US" sz="3200">
                <a:solidFill>
                  <a:srgbClr val="FFFFFF"/>
                </a:solidFill>
                <a:latin typeface="Arial MT"/>
                <a:cs typeface="Arial MT"/>
              </a:rPr>
              <a:t>and</a:t>
            </a:r>
            <a:r>
              <a:rPr lang="en-US" sz="3200" spc="-10">
                <a:solidFill>
                  <a:srgbClr val="FFFFFF"/>
                </a:solidFill>
                <a:latin typeface="Arial MT"/>
                <a:cs typeface="Arial MT"/>
              </a:rPr>
              <a:t> </a:t>
            </a:r>
            <a:r>
              <a:rPr lang="en-US" sz="3200">
                <a:solidFill>
                  <a:srgbClr val="FFFFFF"/>
                </a:solidFill>
                <a:latin typeface="Arial MT"/>
                <a:cs typeface="Arial MT"/>
              </a:rPr>
              <a:t>anthropogenic metal</a:t>
            </a:r>
            <a:r>
              <a:rPr lang="en-US" sz="3200" spc="-10">
                <a:solidFill>
                  <a:srgbClr val="FFFFFF"/>
                </a:solidFill>
                <a:latin typeface="Arial MT"/>
                <a:cs typeface="Arial MT"/>
              </a:rPr>
              <a:t> </a:t>
            </a:r>
            <a:r>
              <a:rPr lang="en-US" sz="3200" spc="-5">
                <a:solidFill>
                  <a:srgbClr val="FFFFFF"/>
                </a:solidFill>
                <a:latin typeface="Arial MT"/>
                <a:cs typeface="Arial MT"/>
              </a:rPr>
              <a:t>particles</a:t>
            </a:r>
            <a:endParaRPr lang="en-US" sz="3200">
              <a:latin typeface="Arial MT"/>
              <a:cs typeface="Arial MT"/>
            </a:endParaRPr>
          </a:p>
          <a:p>
            <a:pPr marL="368300" marR="1196975">
              <a:lnSpc>
                <a:spcPts val="3100"/>
              </a:lnSpc>
              <a:spcBef>
                <a:spcPts val="980"/>
              </a:spcBef>
            </a:pPr>
            <a:r>
              <a:rPr lang="en-US" sz="2800" spc="-5">
                <a:solidFill>
                  <a:srgbClr val="FFFFFF"/>
                </a:solidFill>
                <a:latin typeface="Arial MT"/>
                <a:cs typeface="Arial MT"/>
              </a:rPr>
              <a:t>Metals </a:t>
            </a:r>
            <a:r>
              <a:rPr lang="en-US" sz="2800">
                <a:solidFill>
                  <a:srgbClr val="FFFFFF"/>
                </a:solidFill>
                <a:latin typeface="Arial MT"/>
                <a:cs typeface="Arial MT"/>
              </a:rPr>
              <a:t>often bind </a:t>
            </a:r>
            <a:r>
              <a:rPr lang="en-US" sz="2800" spc="-5">
                <a:solidFill>
                  <a:srgbClr val="FFFFFF"/>
                </a:solidFill>
                <a:latin typeface="Arial MT"/>
                <a:cs typeface="Arial MT"/>
              </a:rPr>
              <a:t>with </a:t>
            </a:r>
            <a:r>
              <a:rPr lang="en-US" sz="2800">
                <a:solidFill>
                  <a:srgbClr val="FFFFFF"/>
                </a:solidFill>
                <a:latin typeface="Arial MT"/>
                <a:cs typeface="Arial MT"/>
              </a:rPr>
              <a:t>sediments and </a:t>
            </a:r>
            <a:r>
              <a:rPr lang="en-US" sz="2800" spc="-5">
                <a:solidFill>
                  <a:srgbClr val="FFFFFF"/>
                </a:solidFill>
                <a:latin typeface="Arial MT"/>
                <a:cs typeface="Arial MT"/>
              </a:rPr>
              <a:t>are </a:t>
            </a:r>
            <a:r>
              <a:rPr lang="en-US" sz="2800" spc="-765">
                <a:solidFill>
                  <a:srgbClr val="FFFFFF"/>
                </a:solidFill>
                <a:latin typeface="Arial MT"/>
                <a:cs typeface="Arial MT"/>
              </a:rPr>
              <a:t> </a:t>
            </a:r>
            <a:r>
              <a:rPr lang="en-US" sz="2800">
                <a:solidFill>
                  <a:srgbClr val="FFFFFF"/>
                </a:solidFill>
                <a:latin typeface="Arial MT"/>
                <a:cs typeface="Arial MT"/>
              </a:rPr>
              <a:t>deposited on the</a:t>
            </a:r>
            <a:r>
              <a:rPr lang="en-US" sz="2800" spc="5">
                <a:solidFill>
                  <a:srgbClr val="FFFFFF"/>
                </a:solidFill>
                <a:latin typeface="Arial MT"/>
                <a:cs typeface="Arial MT"/>
              </a:rPr>
              <a:t> </a:t>
            </a:r>
            <a:r>
              <a:rPr lang="en-US" sz="2800">
                <a:solidFill>
                  <a:srgbClr val="FFFFFF"/>
                </a:solidFill>
                <a:latin typeface="Arial MT"/>
                <a:cs typeface="Arial MT"/>
              </a:rPr>
              <a:t>seabed</a:t>
            </a:r>
            <a:endParaRPr lang="en-US" sz="2800">
              <a:latin typeface="Arial MT"/>
              <a:cs typeface="Arial MT"/>
            </a:endParaRPr>
          </a:p>
          <a:p>
            <a:pPr marL="368300" marR="429259" lvl="1" indent="53340">
              <a:lnSpc>
                <a:spcPts val="3020"/>
              </a:lnSpc>
              <a:spcBef>
                <a:spcPts val="685"/>
              </a:spcBef>
              <a:buChar char="–"/>
              <a:tabLst>
                <a:tab pos="718820" algn="l"/>
              </a:tabLst>
            </a:pPr>
            <a:r>
              <a:rPr lang="en-US" sz="2800">
                <a:solidFill>
                  <a:srgbClr val="FFFFFF"/>
                </a:solidFill>
                <a:latin typeface="Arial MT"/>
                <a:cs typeface="Arial MT"/>
              </a:rPr>
              <a:t>but these</a:t>
            </a:r>
            <a:r>
              <a:rPr lang="en-US" sz="2800" spc="5">
                <a:solidFill>
                  <a:srgbClr val="FFFFFF"/>
                </a:solidFill>
                <a:latin typeface="Arial MT"/>
                <a:cs typeface="Arial MT"/>
              </a:rPr>
              <a:t> </a:t>
            </a:r>
            <a:r>
              <a:rPr lang="en-US" sz="2800">
                <a:solidFill>
                  <a:srgbClr val="FFFFFF"/>
                </a:solidFill>
                <a:latin typeface="Arial MT"/>
                <a:cs typeface="Arial MT"/>
              </a:rPr>
              <a:t>can enter the </a:t>
            </a:r>
            <a:r>
              <a:rPr lang="en-US" sz="2800" spc="-5">
                <a:solidFill>
                  <a:srgbClr val="FFFFFF"/>
                </a:solidFill>
                <a:latin typeface="Arial MT"/>
                <a:cs typeface="Arial MT"/>
              </a:rPr>
              <a:t>marine</a:t>
            </a:r>
            <a:r>
              <a:rPr lang="en-US" sz="2800" spc="5">
                <a:solidFill>
                  <a:srgbClr val="FFFFFF"/>
                </a:solidFill>
                <a:latin typeface="Arial MT"/>
                <a:cs typeface="Arial MT"/>
              </a:rPr>
              <a:t> </a:t>
            </a:r>
            <a:r>
              <a:rPr lang="en-US" sz="2800" spc="-5">
                <a:solidFill>
                  <a:srgbClr val="FFFFFF"/>
                </a:solidFill>
                <a:latin typeface="Arial MT"/>
                <a:cs typeface="Arial MT"/>
              </a:rPr>
              <a:t>environment </a:t>
            </a:r>
            <a:r>
              <a:rPr lang="en-US" sz="2800" spc="-765">
                <a:solidFill>
                  <a:srgbClr val="FFFFFF"/>
                </a:solidFill>
                <a:latin typeface="Arial MT"/>
                <a:cs typeface="Arial MT"/>
              </a:rPr>
              <a:t> </a:t>
            </a:r>
            <a:r>
              <a:rPr lang="en-US" sz="2800" spc="-5">
                <a:solidFill>
                  <a:srgbClr val="FFFFFF"/>
                </a:solidFill>
                <a:latin typeface="Arial MT"/>
                <a:cs typeface="Arial MT"/>
              </a:rPr>
              <a:t>again</a:t>
            </a:r>
            <a:r>
              <a:rPr lang="en-US" sz="2800">
                <a:solidFill>
                  <a:srgbClr val="FFFFFF"/>
                </a:solidFill>
                <a:latin typeface="Arial MT"/>
                <a:cs typeface="Arial MT"/>
              </a:rPr>
              <a:t> is there</a:t>
            </a:r>
            <a:r>
              <a:rPr lang="en-US" sz="2800" spc="5">
                <a:solidFill>
                  <a:srgbClr val="FFFFFF"/>
                </a:solidFill>
                <a:latin typeface="Arial MT"/>
                <a:cs typeface="Arial MT"/>
              </a:rPr>
              <a:t> </a:t>
            </a:r>
            <a:r>
              <a:rPr lang="en-US" sz="2800" spc="-5">
                <a:solidFill>
                  <a:srgbClr val="FFFFFF"/>
                </a:solidFill>
                <a:latin typeface="Arial MT"/>
                <a:cs typeface="Arial MT"/>
              </a:rPr>
              <a:t>is:</a:t>
            </a:r>
            <a:endParaRPr lang="en-US" sz="2800">
              <a:latin typeface="Arial MT"/>
              <a:cs typeface="Arial MT"/>
            </a:endParaRPr>
          </a:p>
          <a:p>
            <a:pPr marL="768350" lvl="2" indent="-285750">
              <a:spcBef>
                <a:spcPts val="315"/>
              </a:spcBef>
              <a:buClr>
                <a:srgbClr val="B1B1B1"/>
              </a:buClr>
              <a:buSzPct val="75000"/>
              <a:buFont typeface="Wingdings"/>
              <a:buChar char=""/>
              <a:tabLst>
                <a:tab pos="768350" algn="l"/>
              </a:tabLst>
            </a:pPr>
            <a:r>
              <a:rPr lang="en-US" sz="2800" spc="-5">
                <a:solidFill>
                  <a:srgbClr val="FFCC66"/>
                </a:solidFill>
                <a:latin typeface="Arial MT"/>
                <a:cs typeface="Arial MT"/>
              </a:rPr>
              <a:t>Dredging</a:t>
            </a:r>
            <a:endParaRPr lang="en-US" sz="2800">
              <a:latin typeface="Arial MT"/>
              <a:cs typeface="Arial MT"/>
            </a:endParaRPr>
          </a:p>
          <a:p>
            <a:pPr marL="768350" lvl="2" indent="-285750">
              <a:spcBef>
                <a:spcPts val="360"/>
              </a:spcBef>
              <a:buClr>
                <a:srgbClr val="B1B1B1"/>
              </a:buClr>
              <a:buSzPct val="75000"/>
              <a:buFont typeface="Wingdings"/>
              <a:buChar char=""/>
              <a:tabLst>
                <a:tab pos="768350" algn="l"/>
              </a:tabLst>
            </a:pPr>
            <a:r>
              <a:rPr lang="en-US" sz="2800" spc="-5">
                <a:solidFill>
                  <a:srgbClr val="FFCC66"/>
                </a:solidFill>
                <a:latin typeface="Arial MT"/>
                <a:cs typeface="Arial MT"/>
              </a:rPr>
              <a:t>Trawling</a:t>
            </a:r>
            <a:endParaRPr lang="en-US" sz="2800">
              <a:latin typeface="Arial MT"/>
              <a:cs typeface="Arial MT"/>
            </a:endParaRPr>
          </a:p>
          <a:p>
            <a:pPr marL="768350" lvl="2" indent="-285750">
              <a:spcBef>
                <a:spcPts val="360"/>
              </a:spcBef>
              <a:buClr>
                <a:srgbClr val="B1B1B1"/>
              </a:buClr>
              <a:buSzPct val="75000"/>
              <a:buFont typeface="Wingdings"/>
              <a:buChar char=""/>
              <a:tabLst>
                <a:tab pos="768350" algn="l"/>
              </a:tabLst>
            </a:pPr>
            <a:r>
              <a:rPr lang="en-US" sz="2800" spc="-5">
                <a:solidFill>
                  <a:srgbClr val="FFCC66"/>
                </a:solidFill>
                <a:latin typeface="Arial MT"/>
                <a:cs typeface="Arial MT"/>
              </a:rPr>
              <a:t>Severe</a:t>
            </a:r>
            <a:r>
              <a:rPr lang="en-US" sz="2800" spc="-20">
                <a:solidFill>
                  <a:srgbClr val="FFCC66"/>
                </a:solidFill>
                <a:latin typeface="Arial MT"/>
                <a:cs typeface="Arial MT"/>
              </a:rPr>
              <a:t> </a:t>
            </a:r>
            <a:r>
              <a:rPr lang="en-US" sz="2800" spc="-5">
                <a:solidFill>
                  <a:srgbClr val="FFCC66"/>
                </a:solidFill>
                <a:latin typeface="Arial MT"/>
                <a:cs typeface="Arial MT"/>
              </a:rPr>
              <a:t>weather</a:t>
            </a:r>
            <a:endParaRPr lang="en-US" sz="2800">
              <a:latin typeface="Arial MT"/>
              <a:cs typeface="Arial MT"/>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4"/>
          <p:cNvSpPr>
            <a:spLocks noGrp="1" noChangeArrowheads="1"/>
          </p:cNvSpPr>
          <p:nvPr>
            <p:ph type="title" idx="4294967295"/>
          </p:nvPr>
        </p:nvSpPr>
        <p:spPr>
          <a:xfrm>
            <a:off x="913774" y="-140317"/>
            <a:ext cx="10364451" cy="1596177"/>
          </a:xfrm>
        </p:spPr>
        <p:txBody>
          <a:bodyPr anchor="ctr"/>
          <a:lstStyle/>
          <a:p>
            <a:pPr eaLnBrk="1" hangingPunct="1"/>
            <a:r>
              <a:rPr lang="en-US" altLang="ar-SA" dirty="0">
                <a:solidFill>
                  <a:srgbClr val="FF0000"/>
                </a:solidFill>
              </a:rPr>
              <a:t>Dentures</a:t>
            </a:r>
          </a:p>
        </p:txBody>
      </p:sp>
      <p:sp>
        <p:nvSpPr>
          <p:cNvPr id="111619" name="Rectangle 5"/>
          <p:cNvSpPr>
            <a:spLocks noGrp="1" noChangeArrowheads="1"/>
          </p:cNvSpPr>
          <p:nvPr>
            <p:ph type="body" sz="half" idx="4294967295"/>
          </p:nvPr>
        </p:nvSpPr>
        <p:spPr>
          <a:xfrm>
            <a:off x="2209799" y="1074190"/>
            <a:ext cx="7772400" cy="2078038"/>
          </a:xfrm>
        </p:spPr>
        <p:txBody>
          <a:bodyPr>
            <a:normAutofit fontScale="92500" lnSpcReduction="10000"/>
          </a:bodyPr>
          <a:lstStyle/>
          <a:p>
            <a:pPr eaLnBrk="1" hangingPunct="1"/>
            <a:r>
              <a:rPr lang="en-US" altLang="ar-SA" sz="2800" dirty="0"/>
              <a:t>Uranium is added to false teeth to provide a shine to the material (about 10% of the teeth)</a:t>
            </a:r>
          </a:p>
          <a:p>
            <a:pPr eaLnBrk="1" hangingPunct="1"/>
            <a:r>
              <a:rPr lang="en-US" altLang="ar-SA" sz="2800" dirty="0"/>
              <a:t>Concentration of uranium is quite low – about 300 parts per million</a:t>
            </a:r>
          </a:p>
        </p:txBody>
      </p:sp>
      <p:pic>
        <p:nvPicPr>
          <p:cNvPr id="111620" name="Picture 7" descr="dentures"/>
          <p:cNvPicPr>
            <a:picLocks noGrp="1" noChangeAspect="1" noChangeArrowheads="1"/>
          </p:cNvPicPr>
          <p:nvPr>
            <p:ph sz="half" idx="4294967295"/>
          </p:nvPr>
        </p:nvPicPr>
        <p:blipFill>
          <a:blip r:embed="rId3">
            <a:extLst>
              <a:ext uri="{28A0092B-C50C-407E-A947-70E740481C1C}">
                <a14:useLocalDpi xmlns:a14="http://schemas.microsoft.com/office/drawing/2010/main" xmlns="" val="0"/>
              </a:ext>
            </a:extLst>
          </a:blip>
          <a:srcRect/>
          <a:stretch>
            <a:fillRect/>
          </a:stretch>
        </p:blipFill>
        <p:spPr>
          <a:xfrm>
            <a:off x="2431080" y="3152228"/>
            <a:ext cx="6781800" cy="3048000"/>
          </a:xfrm>
          <a:noFill/>
        </p:spPr>
      </p:pic>
    </p:spTree>
    <p:extLst>
      <p:ext uri="{BB962C8B-B14F-4D97-AF65-F5344CB8AC3E}">
        <p14:creationId xmlns:p14="http://schemas.microsoft.com/office/powerpoint/2010/main" xmlns="" val="258613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820260" y="186993"/>
            <a:ext cx="8229600" cy="1143000"/>
          </a:xfrm>
        </p:spPr>
        <p:txBody>
          <a:bodyPr>
            <a:normAutofit/>
          </a:bodyPr>
          <a:lstStyle/>
          <a:p>
            <a:r>
              <a:rPr lang="en-US" dirty="0">
                <a:solidFill>
                  <a:srgbClr val="C00000"/>
                </a:solidFill>
              </a:rPr>
              <a:t>Preservation of food and agricultural product by radiation</a:t>
            </a:r>
            <a:endParaRPr lang="ar-SA" dirty="0">
              <a:solidFill>
                <a:srgbClr val="C00000"/>
              </a:solidFill>
            </a:endParaRPr>
          </a:p>
        </p:txBody>
      </p:sp>
      <p:sp>
        <p:nvSpPr>
          <p:cNvPr id="8" name="Content Placeholder 7"/>
          <p:cNvSpPr>
            <a:spLocks noGrp="1"/>
          </p:cNvSpPr>
          <p:nvPr>
            <p:ph idx="1"/>
          </p:nvPr>
        </p:nvSpPr>
        <p:spPr>
          <a:xfrm>
            <a:off x="410560" y="2057400"/>
            <a:ext cx="11049000" cy="5000402"/>
          </a:xfrm>
        </p:spPr>
        <p:txBody>
          <a:bodyPr>
            <a:normAutofit/>
          </a:bodyPr>
          <a:lstStyle/>
          <a:p>
            <a:r>
              <a:rPr lang="en-US" dirty="0"/>
              <a:t>An alternate method of food preservation by irradiation of X ray or gamma rays.</a:t>
            </a:r>
          </a:p>
          <a:p>
            <a:r>
              <a:rPr lang="en-US" dirty="0"/>
              <a:t>It is used to prolong the shelf life of many food and agricultural products, destroy bacteria and microorganisms in food (pre packed or bulk) and grains(rice, corn..).</a:t>
            </a:r>
          </a:p>
          <a:p>
            <a:r>
              <a:rPr lang="en-US" dirty="0"/>
              <a:t>The food exposed to controlled amount of ionizing radiation in shielded area for a specific time to achieve desirable objectives.</a:t>
            </a:r>
          </a:p>
          <a:p>
            <a:r>
              <a:rPr lang="en-US" dirty="0"/>
              <a:t>The sources are gamma rays from Cobalt 60 or Cesium 137, X-rays up to 5 MeV or electron accelerators up to 10 MeV.</a:t>
            </a:r>
            <a:endParaRPr lang="ar-SA" dirty="0"/>
          </a:p>
        </p:txBody>
      </p:sp>
    </p:spTree>
    <p:extLst>
      <p:ext uri="{BB962C8B-B14F-4D97-AF65-F5344CB8AC3E}">
        <p14:creationId xmlns:p14="http://schemas.microsoft.com/office/powerpoint/2010/main" xmlns="" val="13732346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770788"/>
            <a:ext cx="8229600" cy="1143000"/>
          </a:xfrm>
        </p:spPr>
        <p:txBody>
          <a:bodyPr>
            <a:normAutofit/>
          </a:bodyPr>
          <a:lstStyle/>
          <a:p>
            <a:r>
              <a:rPr lang="en-US" b="1" dirty="0">
                <a:solidFill>
                  <a:srgbClr val="C00000"/>
                </a:solidFill>
              </a:rPr>
              <a:t>Does the irradiation process make food radioactive?</a:t>
            </a:r>
            <a:endParaRPr lang="ar-SA" b="1" dirty="0">
              <a:solidFill>
                <a:srgbClr val="C00000"/>
              </a:solidFill>
            </a:endParaRPr>
          </a:p>
        </p:txBody>
      </p:sp>
      <p:sp>
        <p:nvSpPr>
          <p:cNvPr id="6" name="Content Placeholder 7"/>
          <p:cNvSpPr txBox="1">
            <a:spLocks/>
          </p:cNvSpPr>
          <p:nvPr/>
        </p:nvSpPr>
        <p:spPr>
          <a:xfrm>
            <a:off x="838200" y="2514600"/>
            <a:ext cx="10820400" cy="350855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2">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ü"/>
            </a:pPr>
            <a:r>
              <a:rPr lang="en-US" sz="3200" dirty="0">
                <a:solidFill>
                  <a:schemeClr val="tx1"/>
                </a:solidFill>
              </a:rPr>
              <a:t>Irradiation under controlled condition does not make food radioactive.</a:t>
            </a:r>
          </a:p>
          <a:p>
            <a:pPr>
              <a:buFont typeface="Wingdings" panose="05000000000000000000" pitchFamily="2" charset="2"/>
              <a:buChar char="ü"/>
            </a:pPr>
            <a:r>
              <a:rPr lang="en-US" sz="3200" dirty="0">
                <a:solidFill>
                  <a:schemeClr val="tx1"/>
                </a:solidFill>
              </a:rPr>
              <a:t>Irradiation involves passing the food through and allow to absorb desired radiation energy.</a:t>
            </a:r>
          </a:p>
          <a:p>
            <a:pPr>
              <a:buFont typeface="Wingdings" panose="05000000000000000000" pitchFamily="2" charset="2"/>
              <a:buChar char="ü"/>
            </a:pPr>
            <a:r>
              <a:rPr lang="en-US" sz="3200" dirty="0">
                <a:solidFill>
                  <a:schemeClr val="tx1"/>
                </a:solidFill>
              </a:rPr>
              <a:t>Radiation processing of food do not induce any radioactivity.</a:t>
            </a:r>
          </a:p>
          <a:p>
            <a:pPr>
              <a:buFont typeface="Wingdings" panose="05000000000000000000" pitchFamily="2" charset="2"/>
              <a:buChar char="ü"/>
            </a:pPr>
            <a:endParaRPr lang="ar-SA" dirty="0">
              <a:solidFill>
                <a:schemeClr val="tx1"/>
              </a:solidFill>
            </a:endParaRPr>
          </a:p>
        </p:txBody>
      </p:sp>
    </p:spTree>
    <p:extLst>
      <p:ext uri="{BB962C8B-B14F-4D97-AF65-F5344CB8AC3E}">
        <p14:creationId xmlns:p14="http://schemas.microsoft.com/office/powerpoint/2010/main" xmlns="" val="10630186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2952BD-9053-49D6-8DF2-6C2464D7904B}"/>
              </a:ext>
            </a:extLst>
          </p:cNvPr>
          <p:cNvSpPr>
            <a:spLocks noGrp="1"/>
          </p:cNvSpPr>
          <p:nvPr>
            <p:ph type="title"/>
          </p:nvPr>
        </p:nvSpPr>
        <p:spPr>
          <a:xfrm>
            <a:off x="990600" y="2133600"/>
            <a:ext cx="10364451" cy="1596177"/>
          </a:xfrm>
          <a:effectLst>
            <a:outerShdw blurRad="50800" dist="38100" algn="l" rotWithShape="0">
              <a:prstClr val="black">
                <a:alpha val="40000"/>
              </a:prstClr>
            </a:outerShdw>
            <a:reflection blurRad="6350" stA="50000" endA="300" endPos="55000" dir="5400000" sy="-100000" algn="bl" rotWithShape="0"/>
          </a:effectLst>
        </p:spPr>
        <p:txBody>
          <a:bodyPr>
            <a:normAutofit/>
          </a:bodyPr>
          <a:lstStyle/>
          <a:p>
            <a:r>
              <a:rPr lang="en-US" sz="9600" b="1" dirty="0">
                <a:solidFill>
                  <a:srgbClr val="C00000"/>
                </a:solidFill>
              </a:rPr>
              <a:t>Thank you</a:t>
            </a:r>
            <a:endParaRPr lang="x-none" sz="9600" b="1" dirty="0">
              <a:solidFill>
                <a:srgbClr val="C00000"/>
              </a:solidFill>
            </a:endParaRPr>
          </a:p>
        </p:txBody>
      </p:sp>
    </p:spTree>
    <p:extLst>
      <p:ext uri="{BB962C8B-B14F-4D97-AF65-F5344CB8AC3E}">
        <p14:creationId xmlns:p14="http://schemas.microsoft.com/office/powerpoint/2010/main" xmlns="" val="622345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1371600" y="304800"/>
            <a:ext cx="10364451" cy="566822"/>
          </a:xfrm>
          <a:prstGeom prst="rect">
            <a:avLst/>
          </a:prstGeom>
        </p:spPr>
        <p:txBody>
          <a:bodyPr vert="horz" wrap="square" lIns="0" tIns="12700" rIns="0" bIns="0" rtlCol="0" anchor="ctr">
            <a:spAutoFit/>
          </a:bodyPr>
          <a:lstStyle/>
          <a:p>
            <a:pPr marL="15240">
              <a:lnSpc>
                <a:spcPct val="100000"/>
              </a:lnSpc>
              <a:spcBef>
                <a:spcPts val="100"/>
              </a:spcBef>
            </a:pPr>
            <a:r>
              <a:rPr spc="-5" dirty="0">
                <a:solidFill>
                  <a:srgbClr val="00B0F0"/>
                </a:solidFill>
              </a:rPr>
              <a:t>Sources</a:t>
            </a:r>
            <a:r>
              <a:rPr dirty="0">
                <a:solidFill>
                  <a:srgbClr val="00B0F0"/>
                </a:solidFill>
              </a:rPr>
              <a:t> </a:t>
            </a:r>
            <a:r>
              <a:rPr spc="-5" dirty="0">
                <a:solidFill>
                  <a:srgbClr val="00B0F0"/>
                </a:solidFill>
              </a:rPr>
              <a:t>of</a:t>
            </a:r>
            <a:r>
              <a:rPr dirty="0">
                <a:solidFill>
                  <a:srgbClr val="00B0F0"/>
                </a:solidFill>
              </a:rPr>
              <a:t> </a:t>
            </a:r>
            <a:r>
              <a:rPr spc="-5" dirty="0">
                <a:solidFill>
                  <a:srgbClr val="00B0F0"/>
                </a:solidFill>
              </a:rPr>
              <a:t>heavy</a:t>
            </a:r>
            <a:r>
              <a:rPr dirty="0">
                <a:solidFill>
                  <a:srgbClr val="00B0F0"/>
                </a:solidFill>
              </a:rPr>
              <a:t> </a:t>
            </a:r>
            <a:r>
              <a:rPr spc="-10" dirty="0">
                <a:solidFill>
                  <a:srgbClr val="00B0F0"/>
                </a:solidFill>
              </a:rPr>
              <a:t>metal</a:t>
            </a:r>
            <a:r>
              <a:rPr spc="5" dirty="0">
                <a:solidFill>
                  <a:srgbClr val="00B0F0"/>
                </a:solidFill>
              </a:rPr>
              <a:t> </a:t>
            </a:r>
            <a:r>
              <a:rPr spc="-5" dirty="0">
                <a:solidFill>
                  <a:srgbClr val="00B0F0"/>
                </a:solidFill>
              </a:rPr>
              <a:t>pollution</a:t>
            </a:r>
          </a:p>
        </p:txBody>
      </p:sp>
      <p:sp>
        <p:nvSpPr>
          <p:cNvPr id="7" name="object 7"/>
          <p:cNvSpPr txBox="1"/>
          <p:nvPr/>
        </p:nvSpPr>
        <p:spPr>
          <a:xfrm>
            <a:off x="685174" y="1145041"/>
            <a:ext cx="10821651" cy="4580741"/>
          </a:xfrm>
          <a:prstGeom prst="rect">
            <a:avLst/>
          </a:prstGeom>
        </p:spPr>
        <p:txBody>
          <a:bodyPr vert="horz" wrap="square" lIns="0" tIns="114300" rIns="0" bIns="0" rtlCol="0">
            <a:spAutoFit/>
          </a:bodyPr>
          <a:lstStyle/>
          <a:p>
            <a:pPr marL="38100">
              <a:spcBef>
                <a:spcPts val="900"/>
              </a:spcBef>
            </a:pPr>
            <a:r>
              <a:rPr sz="3200" u="sng" dirty="0">
                <a:solidFill>
                  <a:srgbClr val="FFFFFF"/>
                </a:solidFill>
                <a:latin typeface="Arial MT"/>
                <a:cs typeface="Arial MT"/>
              </a:rPr>
              <a:t>GROUNDWATER</a:t>
            </a:r>
            <a:r>
              <a:rPr sz="3200" spc="-40" dirty="0">
                <a:solidFill>
                  <a:srgbClr val="FFFFFF"/>
                </a:solidFill>
                <a:latin typeface="Arial MT"/>
                <a:cs typeface="Arial MT"/>
              </a:rPr>
              <a:t> </a:t>
            </a:r>
            <a:endParaRPr lang="en-US" sz="3200" spc="-40" dirty="0">
              <a:solidFill>
                <a:srgbClr val="FFFFFF"/>
              </a:solidFill>
              <a:latin typeface="Arial MT"/>
              <a:cs typeface="Arial MT"/>
            </a:endParaRPr>
          </a:p>
          <a:p>
            <a:pPr marL="38100">
              <a:spcBef>
                <a:spcPts val="900"/>
              </a:spcBef>
            </a:pPr>
            <a:r>
              <a:rPr sz="3200" dirty="0">
                <a:solidFill>
                  <a:srgbClr val="FFFFFF"/>
                </a:solidFill>
                <a:latin typeface="Arial MT"/>
                <a:cs typeface="Arial MT"/>
              </a:rPr>
              <a:t>Dissolved substances</a:t>
            </a:r>
            <a:r>
              <a:rPr sz="3200" spc="-5" dirty="0">
                <a:solidFill>
                  <a:srgbClr val="FFFFFF"/>
                </a:solidFill>
                <a:latin typeface="Arial MT"/>
                <a:cs typeface="Arial MT"/>
              </a:rPr>
              <a:t> </a:t>
            </a:r>
            <a:r>
              <a:rPr sz="3200" dirty="0">
                <a:solidFill>
                  <a:srgbClr val="FFFFFF"/>
                </a:solidFill>
                <a:latin typeface="Arial MT"/>
                <a:cs typeface="Arial MT"/>
              </a:rPr>
              <a:t>are</a:t>
            </a:r>
            <a:r>
              <a:rPr sz="3200" spc="5" dirty="0">
                <a:solidFill>
                  <a:srgbClr val="FFFFFF"/>
                </a:solidFill>
                <a:latin typeface="Arial MT"/>
                <a:cs typeface="Arial MT"/>
              </a:rPr>
              <a:t> </a:t>
            </a:r>
            <a:r>
              <a:rPr sz="3200" spc="-5" dirty="0">
                <a:solidFill>
                  <a:srgbClr val="FFFFFF"/>
                </a:solidFill>
                <a:latin typeface="Arial MT"/>
                <a:cs typeface="Arial MT"/>
              </a:rPr>
              <a:t>carried</a:t>
            </a:r>
            <a:r>
              <a:rPr sz="3200" dirty="0">
                <a:solidFill>
                  <a:srgbClr val="FFFFFF"/>
                </a:solidFill>
                <a:latin typeface="Arial MT"/>
                <a:cs typeface="Arial MT"/>
              </a:rPr>
              <a:t> </a:t>
            </a:r>
            <a:r>
              <a:rPr sz="3200" spc="-5" dirty="0">
                <a:solidFill>
                  <a:srgbClr val="FFFFFF"/>
                </a:solidFill>
                <a:latin typeface="Arial MT"/>
                <a:cs typeface="Arial MT"/>
              </a:rPr>
              <a:t>via </a:t>
            </a:r>
            <a:r>
              <a:rPr sz="3200" dirty="0">
                <a:solidFill>
                  <a:srgbClr val="FFFFFF"/>
                </a:solidFill>
                <a:latin typeface="Arial MT"/>
                <a:cs typeface="Arial MT"/>
              </a:rPr>
              <a:t> ground water movement – </a:t>
            </a:r>
            <a:r>
              <a:rPr sz="3200" spc="-5" dirty="0">
                <a:solidFill>
                  <a:srgbClr val="FFFFFF"/>
                </a:solidFill>
                <a:latin typeface="Arial MT"/>
                <a:cs typeface="Arial MT"/>
              </a:rPr>
              <a:t>contamination </a:t>
            </a:r>
            <a:r>
              <a:rPr sz="3200" spc="-875" dirty="0">
                <a:solidFill>
                  <a:srgbClr val="FFFFFF"/>
                </a:solidFill>
                <a:latin typeface="Arial MT"/>
                <a:cs typeface="Arial MT"/>
              </a:rPr>
              <a:t> </a:t>
            </a:r>
            <a:r>
              <a:rPr sz="3200" spc="-5" dirty="0">
                <a:solidFill>
                  <a:srgbClr val="FFFFFF"/>
                </a:solidFill>
                <a:latin typeface="Arial MT"/>
                <a:cs typeface="Arial MT"/>
              </a:rPr>
              <a:t>in </a:t>
            </a:r>
            <a:r>
              <a:rPr sz="3200" dirty="0">
                <a:solidFill>
                  <a:srgbClr val="FFFFFF"/>
                </a:solidFill>
                <a:latin typeface="Arial MT"/>
                <a:cs typeface="Arial MT"/>
              </a:rPr>
              <a:t>soil </a:t>
            </a:r>
            <a:r>
              <a:rPr sz="3200" spc="-5" dirty="0">
                <a:solidFill>
                  <a:srgbClr val="FFFFFF"/>
                </a:solidFill>
                <a:latin typeface="Arial MT"/>
                <a:cs typeface="Arial MT"/>
              </a:rPr>
              <a:t>may </a:t>
            </a:r>
            <a:r>
              <a:rPr sz="3200" dirty="0">
                <a:solidFill>
                  <a:srgbClr val="FFFFFF"/>
                </a:solidFill>
                <a:latin typeface="Arial MT"/>
                <a:cs typeface="Arial MT"/>
              </a:rPr>
              <a:t>be picked up by </a:t>
            </a:r>
            <a:r>
              <a:rPr sz="3200" spc="-5" dirty="0">
                <a:solidFill>
                  <a:srgbClr val="FFFFFF"/>
                </a:solidFill>
                <a:latin typeface="Arial MT"/>
                <a:cs typeface="Arial MT"/>
              </a:rPr>
              <a:t>the </a:t>
            </a:r>
            <a:r>
              <a:rPr sz="3200" dirty="0">
                <a:solidFill>
                  <a:srgbClr val="FFFFFF"/>
                </a:solidFill>
                <a:latin typeface="Arial MT"/>
                <a:cs typeface="Arial MT"/>
              </a:rPr>
              <a:t>moving </a:t>
            </a:r>
            <a:r>
              <a:rPr sz="3200" spc="5" dirty="0">
                <a:solidFill>
                  <a:srgbClr val="FFFFFF"/>
                </a:solidFill>
                <a:latin typeface="Arial MT"/>
                <a:cs typeface="Arial MT"/>
              </a:rPr>
              <a:t> </a:t>
            </a:r>
            <a:r>
              <a:rPr sz="3200" dirty="0">
                <a:solidFill>
                  <a:srgbClr val="FFFFFF"/>
                </a:solidFill>
                <a:latin typeface="Arial MT"/>
                <a:cs typeface="Arial MT"/>
              </a:rPr>
              <a:t>waters</a:t>
            </a:r>
            <a:endParaRPr sz="3200" dirty="0">
              <a:latin typeface="Arial MT"/>
              <a:cs typeface="Arial MT"/>
            </a:endParaRPr>
          </a:p>
          <a:p>
            <a:pPr marL="38100">
              <a:spcBef>
                <a:spcPts val="790"/>
              </a:spcBef>
            </a:pPr>
            <a:r>
              <a:rPr sz="3200" u="sng" dirty="0">
                <a:solidFill>
                  <a:srgbClr val="FFFFFF"/>
                </a:solidFill>
                <a:latin typeface="Arial MT"/>
                <a:cs typeface="Arial MT"/>
              </a:rPr>
              <a:t>DELIBERATE</a:t>
            </a:r>
            <a:r>
              <a:rPr sz="3200" u="sng" spc="-50" dirty="0">
                <a:solidFill>
                  <a:srgbClr val="FFFFFF"/>
                </a:solidFill>
                <a:latin typeface="Arial MT"/>
                <a:cs typeface="Arial MT"/>
              </a:rPr>
              <a:t> </a:t>
            </a:r>
            <a:r>
              <a:rPr sz="3200" u="sng" dirty="0">
                <a:solidFill>
                  <a:srgbClr val="FFFFFF"/>
                </a:solidFill>
                <a:latin typeface="Arial MT"/>
                <a:cs typeface="Arial MT"/>
              </a:rPr>
              <a:t>DISCHARGE</a:t>
            </a:r>
            <a:endParaRPr sz="3200" u="sng" dirty="0">
              <a:latin typeface="Arial MT"/>
              <a:cs typeface="Arial MT"/>
            </a:endParaRPr>
          </a:p>
          <a:p>
            <a:pPr marL="381000" indent="-342900">
              <a:spcBef>
                <a:spcPts val="800"/>
              </a:spcBef>
              <a:buClr>
                <a:srgbClr val="FFFFCC"/>
              </a:buClr>
              <a:buSzPct val="75000"/>
              <a:buFont typeface="Wingdings"/>
              <a:buChar char=""/>
              <a:tabLst>
                <a:tab pos="381000" algn="l"/>
              </a:tabLst>
            </a:pPr>
            <a:r>
              <a:rPr sz="3200" dirty="0">
                <a:solidFill>
                  <a:srgbClr val="FFFFFF"/>
                </a:solidFill>
                <a:latin typeface="Arial MT"/>
                <a:cs typeface="Arial MT"/>
              </a:rPr>
              <a:t>Contaminated</a:t>
            </a:r>
            <a:r>
              <a:rPr sz="3200" spc="-25" dirty="0">
                <a:solidFill>
                  <a:srgbClr val="FFFFFF"/>
                </a:solidFill>
                <a:latin typeface="Arial MT"/>
                <a:cs typeface="Arial MT"/>
              </a:rPr>
              <a:t> </a:t>
            </a:r>
            <a:r>
              <a:rPr sz="3200" dirty="0">
                <a:solidFill>
                  <a:srgbClr val="FFFFFF"/>
                </a:solidFill>
                <a:latin typeface="Arial MT"/>
                <a:cs typeface="Arial MT"/>
              </a:rPr>
              <a:t>waste</a:t>
            </a:r>
            <a:r>
              <a:rPr sz="3200" spc="-35" dirty="0">
                <a:solidFill>
                  <a:srgbClr val="FFFFFF"/>
                </a:solidFill>
                <a:latin typeface="Arial MT"/>
                <a:cs typeface="Arial MT"/>
              </a:rPr>
              <a:t> </a:t>
            </a:r>
            <a:r>
              <a:rPr sz="3200" dirty="0">
                <a:solidFill>
                  <a:srgbClr val="FFFFFF"/>
                </a:solidFill>
                <a:latin typeface="Arial MT"/>
                <a:cs typeface="Arial MT"/>
              </a:rPr>
              <a:t>dumping</a:t>
            </a:r>
            <a:endParaRPr sz="3200" dirty="0">
              <a:latin typeface="Arial MT"/>
              <a:cs typeface="Arial MT"/>
            </a:endParaRPr>
          </a:p>
          <a:p>
            <a:pPr marL="381000" indent="-342900">
              <a:spcBef>
                <a:spcPts val="790"/>
              </a:spcBef>
              <a:buClr>
                <a:srgbClr val="FFFFCC"/>
              </a:buClr>
              <a:buSzPct val="75000"/>
              <a:buFont typeface="Wingdings"/>
              <a:buChar char=""/>
              <a:tabLst>
                <a:tab pos="381000" algn="l"/>
              </a:tabLst>
            </a:pPr>
            <a:r>
              <a:rPr sz="3200" dirty="0">
                <a:solidFill>
                  <a:srgbClr val="FFFFFF"/>
                </a:solidFill>
                <a:latin typeface="Arial MT"/>
                <a:cs typeface="Arial MT"/>
              </a:rPr>
              <a:t>Industrial</a:t>
            </a:r>
            <a:r>
              <a:rPr sz="3200" spc="-55" dirty="0">
                <a:solidFill>
                  <a:srgbClr val="FFFFFF"/>
                </a:solidFill>
                <a:latin typeface="Arial MT"/>
                <a:cs typeface="Arial MT"/>
              </a:rPr>
              <a:t> </a:t>
            </a:r>
            <a:r>
              <a:rPr sz="3200" dirty="0">
                <a:solidFill>
                  <a:srgbClr val="FFFFFF"/>
                </a:solidFill>
                <a:latin typeface="Arial MT"/>
                <a:cs typeface="Arial MT"/>
              </a:rPr>
              <a:t>discharges</a:t>
            </a:r>
            <a:endParaRPr sz="3200" dirty="0">
              <a:latin typeface="Arial MT"/>
              <a:cs typeface="Arial MT"/>
            </a:endParaRPr>
          </a:p>
          <a:p>
            <a:pPr marL="381000" indent="-342900">
              <a:spcBef>
                <a:spcPts val="800"/>
              </a:spcBef>
              <a:buClr>
                <a:srgbClr val="FFFFCC"/>
              </a:buClr>
              <a:buSzPct val="75000"/>
              <a:buFont typeface="Wingdings"/>
              <a:buChar char=""/>
              <a:tabLst>
                <a:tab pos="381000" algn="l"/>
              </a:tabLst>
            </a:pPr>
            <a:r>
              <a:rPr sz="3200" dirty="0">
                <a:solidFill>
                  <a:srgbClr val="FFFFFF"/>
                </a:solidFill>
                <a:latin typeface="Arial MT"/>
                <a:cs typeface="Arial MT"/>
              </a:rPr>
              <a:t>Sewage</a:t>
            </a:r>
            <a:endParaRPr sz="3200" dirty="0">
              <a:latin typeface="Arial MT"/>
              <a:cs typeface="Arial M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0" y="0"/>
            <a:ext cx="12192000"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57400" y="2683924"/>
            <a:ext cx="8077200" cy="1490152"/>
          </a:xfrm>
          <a:prstGeom prst="rect">
            <a:avLst/>
          </a:prstGeom>
        </p:spPr>
        <p:txBody>
          <a:bodyPr vert="horz" wrap="square" lIns="0" tIns="12700" rIns="0" bIns="0" rtlCol="0" anchor="ctr">
            <a:spAutoFit/>
          </a:bodyPr>
          <a:lstStyle/>
          <a:p>
            <a:pPr marL="12700">
              <a:lnSpc>
                <a:spcPct val="100000"/>
              </a:lnSpc>
              <a:spcBef>
                <a:spcPts val="100"/>
              </a:spcBef>
            </a:pPr>
            <a:r>
              <a:rPr sz="9600" spc="-10" dirty="0">
                <a:solidFill>
                  <a:srgbClr val="00B0F0"/>
                </a:solidFill>
              </a:rPr>
              <a:t>MERCURY</a:t>
            </a:r>
            <a:r>
              <a:rPr sz="9600" spc="-85" dirty="0">
                <a:solidFill>
                  <a:srgbClr val="00B0F0"/>
                </a:solidFill>
              </a:rPr>
              <a:t> </a:t>
            </a:r>
            <a:r>
              <a:rPr sz="9600" spc="-5" dirty="0">
                <a:solidFill>
                  <a:srgbClr val="00B0F0"/>
                </a:solidFill>
              </a:rPr>
              <a:t>(Hg)</a:t>
            </a:r>
          </a:p>
        </p:txBody>
      </p:sp>
    </p:spTree>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4B4B4B"/>
      </a:dk2>
      <a:lt2>
        <a:srgbClr val="B5B5B5"/>
      </a:lt2>
      <a:accent1>
        <a:srgbClr val="9AC43E"/>
      </a:accent1>
      <a:accent2>
        <a:srgbClr val="44BA98"/>
      </a:accent2>
      <a:accent3>
        <a:srgbClr val="43A9D9"/>
      </a:accent3>
      <a:accent4>
        <a:srgbClr val="6274D8"/>
      </a:accent4>
      <a:accent5>
        <a:srgbClr val="AB54D7"/>
      </a:accent5>
      <a:accent6>
        <a:srgbClr val="D15B37"/>
      </a:accent6>
      <a:hlink>
        <a:srgbClr val="BFE962"/>
      </a:hlink>
      <a:folHlink>
        <a:srgbClr val="C0D591"/>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892FADA9-420D-4323-A7A4-C1060166525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104</TotalTime>
  <Words>2799</Words>
  <Application>Microsoft Office PowerPoint</Application>
  <PresentationFormat>Custom</PresentationFormat>
  <Paragraphs>366</Paragraphs>
  <Slides>63</Slides>
  <Notes>5</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Droplet</vt:lpstr>
      <vt:lpstr>topic effects of metals and radionuclides on environment</vt:lpstr>
      <vt:lpstr>Heavy metal pollution</vt:lpstr>
      <vt:lpstr>Heavy metal pollution</vt:lpstr>
      <vt:lpstr>Sources of heavy metal pollution</vt:lpstr>
      <vt:lpstr>Sources of heavy metal pollution</vt:lpstr>
      <vt:lpstr>Sources of heavy metal pollution</vt:lpstr>
      <vt:lpstr>Sources of heavy metal pollution</vt:lpstr>
      <vt:lpstr>Slide 8</vt:lpstr>
      <vt:lpstr>MERCURY (Hg)</vt:lpstr>
      <vt:lpstr>Toxic effects of mercury</vt:lpstr>
      <vt:lpstr>Mercury toxicity</vt:lpstr>
      <vt:lpstr>Inputs of Mercury</vt:lpstr>
      <vt:lpstr>CADMIUM</vt:lpstr>
      <vt:lpstr>CADMIUM (Cd)</vt:lpstr>
      <vt:lpstr>CADMIUM (Cd)</vt:lpstr>
      <vt:lpstr>LEAD</vt:lpstr>
      <vt:lpstr>LEAD (Pb)</vt:lpstr>
      <vt:lpstr>LEAD (Pb)</vt:lpstr>
      <vt:lpstr>SELENIUM</vt:lpstr>
      <vt:lpstr>SOURCES OF SELENIUM IN ENVIRONMENT</vt:lpstr>
      <vt:lpstr>Biological Role</vt:lpstr>
      <vt:lpstr>EFFECTS OF SELENIUM ON THE ENVIRONMENT</vt:lpstr>
      <vt:lpstr>HEALTH EFFECTS OF SELENIUM</vt:lpstr>
      <vt:lpstr>MEASURES TO REDUCE SELENIUM</vt:lpstr>
      <vt:lpstr>Antimony</vt:lpstr>
      <vt:lpstr>Sources</vt:lpstr>
      <vt:lpstr>Stibnite</vt:lpstr>
      <vt:lpstr>Antimony poisoning</vt:lpstr>
      <vt:lpstr>Health effects of antimony</vt:lpstr>
      <vt:lpstr>Slide 30</vt:lpstr>
      <vt:lpstr>Slide 31</vt:lpstr>
      <vt:lpstr>Slide 32</vt:lpstr>
      <vt:lpstr>Slide 33</vt:lpstr>
      <vt:lpstr>Slide 34</vt:lpstr>
      <vt:lpstr>Introduction of Copper</vt:lpstr>
      <vt:lpstr>Sources of Copper</vt:lpstr>
      <vt:lpstr>Routes Of Exposures</vt:lpstr>
      <vt:lpstr>Atmosphere</vt:lpstr>
      <vt:lpstr>Copper toxicity</vt:lpstr>
      <vt:lpstr>Symptoms(Human Beings)</vt:lpstr>
      <vt:lpstr>Copper and Environment</vt:lpstr>
      <vt:lpstr>RADIONUCLIDES</vt:lpstr>
      <vt:lpstr>Slide 43</vt:lpstr>
      <vt:lpstr>“Clearance” . Removal of radioactive material or radioactive objects within authorized practices from any further regulatory control by the regulatory body.      According to radionuclide specific clearance levels derived and approved by the regulatory body;   To minimize the volume of untreated waste to be stored.</vt:lpstr>
      <vt:lpstr>Impact on the environment</vt:lpstr>
      <vt:lpstr>What is radioactivity?</vt:lpstr>
      <vt:lpstr>Who discovered radioactivity?</vt:lpstr>
      <vt:lpstr>Why are elements radioactive?</vt:lpstr>
      <vt:lpstr>Slide 49</vt:lpstr>
      <vt:lpstr>Natural background radiation</vt:lpstr>
      <vt:lpstr>1. Terrestrial radiation components</vt:lpstr>
      <vt:lpstr>2. Extra terrestrial radiation</vt:lpstr>
      <vt:lpstr>3. Artificial Radionuclides</vt:lpstr>
      <vt:lpstr>Radon</vt:lpstr>
      <vt:lpstr>Slide 55</vt:lpstr>
      <vt:lpstr>Radioactivity – is it a health problem?</vt:lpstr>
      <vt:lpstr>Medical Applications</vt:lpstr>
      <vt:lpstr>Slide 58</vt:lpstr>
      <vt:lpstr>Radioactive Consumer Products</vt:lpstr>
      <vt:lpstr>Dentures</vt:lpstr>
      <vt:lpstr>Preservation of food and agricultural product by radiation</vt:lpstr>
      <vt:lpstr>Does the irradiation process make food radioactive?</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Heavy metal pollution</dc:title>
  <dc:creator>FARKHANDA FIAZ</dc:creator>
  <cp:lastModifiedBy>KAWISH COMPUTERS</cp:lastModifiedBy>
  <cp:revision>14</cp:revision>
  <dcterms:created xsi:type="dcterms:W3CDTF">2021-03-03T05:11:23Z</dcterms:created>
  <dcterms:modified xsi:type="dcterms:W3CDTF">2021-04-23T07:13:32Z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2018-01-22T00:00:00Z</vt:filetime>
  </property>
  <property fmtid="{D5CDD505-2E9C-101B-9397-08002B2CF9AE}" pid="3" name="Creator">
    <vt:lpwstr>Microsoft® PowerPoint® 2013</vt:lpwstr>
  </property>
  <property fmtid="{D5CDD505-2E9C-101B-9397-08002B2CF9AE}" pid="4" name="LastSaved">
    <vt:filetime>2021-03-03T00:00:00Z</vt:filetime>
  </property>
</Properties>
</file>