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56" r:id="rId3"/>
    <p:sldId id="257" r:id="rId4"/>
    <p:sldId id="258" r:id="rId5"/>
    <p:sldId id="259" r:id="rId6"/>
    <p:sldId id="260" r:id="rId7"/>
    <p:sldId id="268" r:id="rId8"/>
    <p:sldId id="261" r:id="rId9"/>
    <p:sldId id="262" r:id="rId10"/>
    <p:sldId id="263" r:id="rId11"/>
    <p:sldId id="264" r:id="rId12"/>
    <p:sldId id="265" r:id="rId13"/>
    <p:sldId id="266"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0E14899-873A-49F4-9AEE-519E3C6AFC0F}" type="datetimeFigureOut">
              <a:rPr lang="en-US" smtClean="0"/>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744C46-4F5B-4BE2-AF4E-DBD182436116}" type="slidenum">
              <a:rPr lang="en-US" smtClean="0"/>
              <a:t>‹#›</a:t>
            </a:fld>
            <a:endParaRPr lang="en-US"/>
          </a:p>
        </p:txBody>
      </p:sp>
    </p:spTree>
    <p:extLst>
      <p:ext uri="{BB962C8B-B14F-4D97-AF65-F5344CB8AC3E}">
        <p14:creationId xmlns:p14="http://schemas.microsoft.com/office/powerpoint/2010/main" val="625306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E14899-873A-49F4-9AEE-519E3C6AFC0F}" type="datetimeFigureOut">
              <a:rPr lang="en-US" smtClean="0"/>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744C46-4F5B-4BE2-AF4E-DBD182436116}" type="slidenum">
              <a:rPr lang="en-US" smtClean="0"/>
              <a:t>‹#›</a:t>
            </a:fld>
            <a:endParaRPr lang="en-US"/>
          </a:p>
        </p:txBody>
      </p:sp>
    </p:spTree>
    <p:extLst>
      <p:ext uri="{BB962C8B-B14F-4D97-AF65-F5344CB8AC3E}">
        <p14:creationId xmlns:p14="http://schemas.microsoft.com/office/powerpoint/2010/main" val="23371983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E14899-873A-49F4-9AEE-519E3C6AFC0F}" type="datetimeFigureOut">
              <a:rPr lang="en-US" smtClean="0"/>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744C46-4F5B-4BE2-AF4E-DBD182436116}" type="slidenum">
              <a:rPr lang="en-US" smtClean="0"/>
              <a:t>‹#›</a:t>
            </a:fld>
            <a:endParaRPr lang="en-US"/>
          </a:p>
        </p:txBody>
      </p:sp>
    </p:spTree>
    <p:extLst>
      <p:ext uri="{BB962C8B-B14F-4D97-AF65-F5344CB8AC3E}">
        <p14:creationId xmlns:p14="http://schemas.microsoft.com/office/powerpoint/2010/main" val="3483572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E14899-873A-49F4-9AEE-519E3C6AFC0F}" type="datetimeFigureOut">
              <a:rPr lang="en-US" smtClean="0"/>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744C46-4F5B-4BE2-AF4E-DBD182436116}" type="slidenum">
              <a:rPr lang="en-US" smtClean="0"/>
              <a:t>‹#›</a:t>
            </a:fld>
            <a:endParaRPr lang="en-US"/>
          </a:p>
        </p:txBody>
      </p:sp>
    </p:spTree>
    <p:extLst>
      <p:ext uri="{BB962C8B-B14F-4D97-AF65-F5344CB8AC3E}">
        <p14:creationId xmlns:p14="http://schemas.microsoft.com/office/powerpoint/2010/main" val="3192042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E14899-873A-49F4-9AEE-519E3C6AFC0F}" type="datetimeFigureOut">
              <a:rPr lang="en-US" smtClean="0"/>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744C46-4F5B-4BE2-AF4E-DBD182436116}" type="slidenum">
              <a:rPr lang="en-US" smtClean="0"/>
              <a:t>‹#›</a:t>
            </a:fld>
            <a:endParaRPr lang="en-US"/>
          </a:p>
        </p:txBody>
      </p:sp>
    </p:spTree>
    <p:extLst>
      <p:ext uri="{BB962C8B-B14F-4D97-AF65-F5344CB8AC3E}">
        <p14:creationId xmlns:p14="http://schemas.microsoft.com/office/powerpoint/2010/main" val="387900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0E14899-873A-49F4-9AEE-519E3C6AFC0F}" type="datetimeFigureOut">
              <a:rPr lang="en-US" smtClean="0"/>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744C46-4F5B-4BE2-AF4E-DBD182436116}" type="slidenum">
              <a:rPr lang="en-US" smtClean="0"/>
              <a:t>‹#›</a:t>
            </a:fld>
            <a:endParaRPr lang="en-US"/>
          </a:p>
        </p:txBody>
      </p:sp>
    </p:spTree>
    <p:extLst>
      <p:ext uri="{BB962C8B-B14F-4D97-AF65-F5344CB8AC3E}">
        <p14:creationId xmlns:p14="http://schemas.microsoft.com/office/powerpoint/2010/main" val="676767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0E14899-873A-49F4-9AEE-519E3C6AFC0F}" type="datetimeFigureOut">
              <a:rPr lang="en-US" smtClean="0"/>
              <a:t>3/23/2020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744C46-4F5B-4BE2-AF4E-DBD182436116}" type="slidenum">
              <a:rPr lang="en-US" smtClean="0"/>
              <a:t>‹#›</a:t>
            </a:fld>
            <a:endParaRPr lang="en-US"/>
          </a:p>
        </p:txBody>
      </p:sp>
    </p:spTree>
    <p:extLst>
      <p:ext uri="{BB962C8B-B14F-4D97-AF65-F5344CB8AC3E}">
        <p14:creationId xmlns:p14="http://schemas.microsoft.com/office/powerpoint/2010/main" val="2015903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E14899-873A-49F4-9AEE-519E3C6AFC0F}" type="datetimeFigureOut">
              <a:rPr lang="en-US" smtClean="0"/>
              <a:t>3/23/2020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744C46-4F5B-4BE2-AF4E-DBD182436116}" type="slidenum">
              <a:rPr lang="en-US" smtClean="0"/>
              <a:t>‹#›</a:t>
            </a:fld>
            <a:endParaRPr lang="en-US"/>
          </a:p>
        </p:txBody>
      </p:sp>
    </p:spTree>
    <p:extLst>
      <p:ext uri="{BB962C8B-B14F-4D97-AF65-F5344CB8AC3E}">
        <p14:creationId xmlns:p14="http://schemas.microsoft.com/office/powerpoint/2010/main" val="185095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E14899-873A-49F4-9AEE-519E3C6AFC0F}" type="datetimeFigureOut">
              <a:rPr lang="en-US" smtClean="0"/>
              <a:t>3/23/2020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744C46-4F5B-4BE2-AF4E-DBD182436116}" type="slidenum">
              <a:rPr lang="en-US" smtClean="0"/>
              <a:t>‹#›</a:t>
            </a:fld>
            <a:endParaRPr lang="en-US"/>
          </a:p>
        </p:txBody>
      </p:sp>
    </p:spTree>
    <p:extLst>
      <p:ext uri="{BB962C8B-B14F-4D97-AF65-F5344CB8AC3E}">
        <p14:creationId xmlns:p14="http://schemas.microsoft.com/office/powerpoint/2010/main" val="26503375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E14899-873A-49F4-9AEE-519E3C6AFC0F}" type="datetimeFigureOut">
              <a:rPr lang="en-US" smtClean="0"/>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744C46-4F5B-4BE2-AF4E-DBD182436116}" type="slidenum">
              <a:rPr lang="en-US" smtClean="0"/>
              <a:t>‹#›</a:t>
            </a:fld>
            <a:endParaRPr lang="en-US"/>
          </a:p>
        </p:txBody>
      </p:sp>
    </p:spTree>
    <p:extLst>
      <p:ext uri="{BB962C8B-B14F-4D97-AF65-F5344CB8AC3E}">
        <p14:creationId xmlns:p14="http://schemas.microsoft.com/office/powerpoint/2010/main" val="2348472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E14899-873A-49F4-9AEE-519E3C6AFC0F}" type="datetimeFigureOut">
              <a:rPr lang="en-US" smtClean="0"/>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744C46-4F5B-4BE2-AF4E-DBD182436116}" type="slidenum">
              <a:rPr lang="en-US" smtClean="0"/>
              <a:t>‹#›</a:t>
            </a:fld>
            <a:endParaRPr lang="en-US"/>
          </a:p>
        </p:txBody>
      </p:sp>
    </p:spTree>
    <p:extLst>
      <p:ext uri="{BB962C8B-B14F-4D97-AF65-F5344CB8AC3E}">
        <p14:creationId xmlns:p14="http://schemas.microsoft.com/office/powerpoint/2010/main" val="1267370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E14899-873A-49F4-9AEE-519E3C6AFC0F}" type="datetimeFigureOut">
              <a:rPr lang="en-US" smtClean="0"/>
              <a:t>3/23/2020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744C46-4F5B-4BE2-AF4E-DBD182436116}" type="slidenum">
              <a:rPr lang="en-US" smtClean="0"/>
              <a:t>‹#›</a:t>
            </a:fld>
            <a:endParaRPr lang="en-US"/>
          </a:p>
        </p:txBody>
      </p:sp>
    </p:spTree>
    <p:extLst>
      <p:ext uri="{BB962C8B-B14F-4D97-AF65-F5344CB8AC3E}">
        <p14:creationId xmlns:p14="http://schemas.microsoft.com/office/powerpoint/2010/main" val="22507139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8" Type="http://schemas.openxmlformats.org/officeDocument/2006/relationships/hyperlink" Target="https://en.wikipedia.org/wiki/Human_migration#Relative_deprivation_theory" TargetMode="External"/><Relationship Id="rId3" Type="http://schemas.openxmlformats.org/officeDocument/2006/relationships/hyperlink" Target="https://en.wikipedia.org/wiki/Human_migration#Overview" TargetMode="External"/><Relationship Id="rId7" Type="http://schemas.openxmlformats.org/officeDocument/2006/relationships/hyperlink" Target="https://en.wikipedia.org/wiki/Human_migration#New_economics_of_labor_migration" TargetMode="External"/><Relationship Id="rId2" Type="http://schemas.openxmlformats.org/officeDocument/2006/relationships/hyperlink" Target="https://en.wikipedia.org/wiki/Human_migration#Labor_migration_theories_in_the_21st_century" TargetMode="External"/><Relationship Id="rId1" Type="http://schemas.openxmlformats.org/officeDocument/2006/relationships/slideLayout" Target="../slideLayouts/slideLayout7.xml"/><Relationship Id="rId6" Type="http://schemas.openxmlformats.org/officeDocument/2006/relationships/hyperlink" Target="https://en.wikipedia.org/wiki/Human_migration#Dual_labor_market_theory" TargetMode="External"/><Relationship Id="rId5" Type="http://schemas.openxmlformats.org/officeDocument/2006/relationships/hyperlink" Target="https://en.wikipedia.org/wiki/Human_migration#Neoclassical_economic_theory" TargetMode="External"/><Relationship Id="rId10" Type="http://schemas.openxmlformats.org/officeDocument/2006/relationships/hyperlink" Target="https://en.wikipedia.org/wiki/Human_migration#Osmosis:_the_unifying_theory_of_human_migration" TargetMode="External"/><Relationship Id="rId4" Type="http://schemas.openxmlformats.org/officeDocument/2006/relationships/hyperlink" Target="https://en.wikipedia.org/wiki/Human_migration#Contemporary_research_contributions_in_the_field_of_migration" TargetMode="External"/><Relationship Id="rId9" Type="http://schemas.openxmlformats.org/officeDocument/2006/relationships/hyperlink" Target="https://en.wikipedia.org/wiki/Human_migration#World_systems_theory"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734472"/>
            <a:ext cx="8305800" cy="3046988"/>
          </a:xfrm>
          <a:prstGeom prst="rect">
            <a:avLst/>
          </a:prstGeom>
          <a:noFill/>
        </p:spPr>
        <p:txBody>
          <a:bodyPr wrap="square" rtlCol="0">
            <a:spAutoFit/>
          </a:bodyPr>
          <a:lstStyle/>
          <a:p>
            <a:r>
              <a:rPr lang="en-US" sz="3200" dirty="0" smtClean="0">
                <a:latin typeface="Times New Roman" pitchFamily="18" charset="0"/>
                <a:cs typeface="Times New Roman" pitchFamily="18" charset="0"/>
              </a:rPr>
              <a:t>Subject:	Population Studies</a:t>
            </a:r>
          </a:p>
          <a:p>
            <a:r>
              <a:rPr lang="en-US" sz="3200" dirty="0" smtClean="0">
                <a:latin typeface="Times New Roman" pitchFamily="18" charset="0"/>
                <a:cs typeface="Times New Roman" pitchFamily="18" charset="0"/>
              </a:rPr>
              <a:t>Class:	MSc 4</a:t>
            </a:r>
            <a:r>
              <a:rPr lang="en-US" sz="3200" baseline="30000" dirty="0" smtClean="0">
                <a:latin typeface="Times New Roman" pitchFamily="18" charset="0"/>
                <a:cs typeface="Times New Roman" pitchFamily="18" charset="0"/>
              </a:rPr>
              <a:t>th</a:t>
            </a:r>
            <a:endParaRPr lang="en-US" sz="3200" dirty="0" smtClean="0">
              <a:latin typeface="Times New Roman" pitchFamily="18" charset="0"/>
              <a:cs typeface="Times New Roman" pitchFamily="18" charset="0"/>
            </a:endParaRPr>
          </a:p>
          <a:p>
            <a:r>
              <a:rPr lang="en-US" sz="3200" dirty="0" smtClean="0">
                <a:latin typeface="Times New Roman" pitchFamily="18" charset="0"/>
                <a:cs typeface="Times New Roman" pitchFamily="18" charset="0"/>
              </a:rPr>
              <a:t>Lecture:	</a:t>
            </a:r>
            <a:r>
              <a:rPr lang="en-US" sz="3200" dirty="0" smtClean="0">
                <a:latin typeface="Times New Roman" pitchFamily="18" charset="0"/>
                <a:cs typeface="Times New Roman" pitchFamily="18" charset="0"/>
              </a:rPr>
              <a:t>2</a:t>
            </a:r>
            <a:r>
              <a:rPr lang="en-US" sz="3200" baseline="30000" dirty="0" smtClean="0">
                <a:latin typeface="Times New Roman" pitchFamily="18" charset="0"/>
                <a:cs typeface="Times New Roman" pitchFamily="18" charset="0"/>
              </a:rPr>
              <a:t>nd</a:t>
            </a:r>
            <a:r>
              <a:rPr lang="en-US" sz="3200"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week</a:t>
            </a:r>
          </a:p>
          <a:p>
            <a:r>
              <a:rPr lang="en-US" sz="3200" dirty="0" smtClean="0">
                <a:latin typeface="Times New Roman" pitchFamily="18" charset="0"/>
                <a:cs typeface="Times New Roman" pitchFamily="18" charset="0"/>
              </a:rPr>
              <a:t>Topic:	</a:t>
            </a:r>
            <a:r>
              <a:rPr lang="en-US" sz="3200" dirty="0" smtClean="0">
                <a:latin typeface="Times New Roman" pitchFamily="18" charset="0"/>
                <a:cs typeface="Times New Roman" pitchFamily="18" charset="0"/>
              </a:rPr>
              <a:t>Migration</a:t>
            </a:r>
          </a:p>
          <a:p>
            <a:endParaRPr lang="en-US" sz="3200" dirty="0" smtClean="0">
              <a:latin typeface="Times New Roman" pitchFamily="18" charset="0"/>
              <a:cs typeface="Times New Roman" pitchFamily="18" charset="0"/>
            </a:endParaRPr>
          </a:p>
          <a:p>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177786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8534400" cy="2923877"/>
          </a:xfrm>
          <a:prstGeom prst="rect">
            <a:avLst/>
          </a:prstGeom>
          <a:noFill/>
        </p:spPr>
        <p:txBody>
          <a:bodyPr wrap="square" rtlCol="0">
            <a:spAutoFit/>
          </a:bodyPr>
          <a:lstStyle/>
          <a:p>
            <a:pPr algn="just"/>
            <a:r>
              <a:rPr lang="en-US" sz="2400" b="1" dirty="0">
                <a:latin typeface="Times New Roman" pitchFamily="18" charset="0"/>
                <a:cs typeface="Times New Roman" pitchFamily="18" charset="0"/>
              </a:rPr>
              <a:t>2. Migration Based on Duration</a:t>
            </a:r>
          </a:p>
          <a:p>
            <a:pPr marL="514350" indent="-514350" algn="just">
              <a:buFont typeface="+mj-lt"/>
              <a:buAutoNum type="romanLcPeriod"/>
            </a:pPr>
            <a:r>
              <a:rPr lang="en-US" sz="2000" b="1" dirty="0">
                <a:latin typeface="Times New Roman" pitchFamily="18" charset="0"/>
                <a:cs typeface="Times New Roman" pitchFamily="18" charset="0"/>
              </a:rPr>
              <a:t>Daily: </a:t>
            </a:r>
            <a:r>
              <a:rPr lang="en-US" sz="2000" dirty="0">
                <a:latin typeface="Times New Roman" pitchFamily="18" charset="0"/>
                <a:cs typeface="Times New Roman" pitchFamily="18" charset="0"/>
              </a:rPr>
              <a:t>Commuting to and from work each day often resulting in ‘rush hours’</a:t>
            </a:r>
          </a:p>
          <a:p>
            <a:pPr marL="514350" indent="-514350" algn="just">
              <a:buFont typeface="+mj-lt"/>
              <a:buAutoNum type="romanLcPeriod"/>
            </a:pPr>
            <a:r>
              <a:rPr lang="en-US" sz="2000" b="1" dirty="0">
                <a:latin typeface="Times New Roman" pitchFamily="18" charset="0"/>
                <a:cs typeface="Times New Roman" pitchFamily="18" charset="0"/>
              </a:rPr>
              <a:t>Seasonal: </a:t>
            </a:r>
            <a:r>
              <a:rPr lang="en-US" sz="2000" dirty="0">
                <a:latin typeface="Times New Roman" pitchFamily="18" charset="0"/>
                <a:cs typeface="Times New Roman" pitchFamily="18" charset="0"/>
              </a:rPr>
              <a:t>Winter snow-sport enthusiasts to the Alps; Summer sun-seekers to the Mediterranean; nomadic herders to fresh grazing pastures.</a:t>
            </a:r>
          </a:p>
          <a:p>
            <a:pPr marL="514350" indent="-514350" algn="just">
              <a:buFont typeface="+mj-lt"/>
              <a:buAutoNum type="romanLcPeriod"/>
            </a:pPr>
            <a:r>
              <a:rPr lang="en-US" sz="2000" b="1" dirty="0">
                <a:latin typeface="Times New Roman" pitchFamily="18" charset="0"/>
                <a:cs typeface="Times New Roman" pitchFamily="18" charset="0"/>
              </a:rPr>
              <a:t>Medium-term temporary: </a:t>
            </a:r>
            <a:r>
              <a:rPr lang="en-US" sz="2000" dirty="0">
                <a:latin typeface="Times New Roman" pitchFamily="18" charset="0"/>
                <a:cs typeface="Times New Roman" pitchFamily="18" charset="0"/>
              </a:rPr>
              <a:t>Working in an overseas TNC branch office for a few years; taking up a university course; working in a developing city to pay off rural debts.</a:t>
            </a:r>
          </a:p>
          <a:p>
            <a:pPr marL="514350" indent="-514350" algn="just">
              <a:buFont typeface="+mj-lt"/>
              <a:buAutoNum type="romanLcPeriod"/>
            </a:pPr>
            <a:r>
              <a:rPr lang="en-US" sz="2000" b="1" dirty="0">
                <a:latin typeface="Times New Roman" pitchFamily="18" charset="0"/>
                <a:cs typeface="Times New Roman" pitchFamily="18" charset="0"/>
              </a:rPr>
              <a:t>Permanent: </a:t>
            </a:r>
            <a:r>
              <a:rPr lang="en-US" sz="2000" dirty="0">
                <a:latin typeface="Times New Roman" pitchFamily="18" charset="0"/>
                <a:cs typeface="Times New Roman" pitchFamily="18" charset="0"/>
              </a:rPr>
              <a:t>Emigrating to another country with no intention of returning.</a:t>
            </a:r>
          </a:p>
          <a:p>
            <a:pPr algn="just"/>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13248386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8458200" cy="4770537"/>
          </a:xfrm>
          <a:prstGeom prst="rect">
            <a:avLst/>
          </a:prstGeom>
          <a:noFill/>
        </p:spPr>
        <p:txBody>
          <a:bodyPr wrap="square" rtlCol="0">
            <a:spAutoFit/>
          </a:bodyPr>
          <a:lstStyle/>
          <a:p>
            <a:pPr algn="just"/>
            <a:r>
              <a:rPr lang="en-US" sz="2400" b="1" dirty="0">
                <a:latin typeface="Times New Roman" pitchFamily="18" charset="0"/>
                <a:cs typeface="Times New Roman" pitchFamily="18" charset="0"/>
              </a:rPr>
              <a:t>3. Migration Based on Motive</a:t>
            </a:r>
          </a:p>
          <a:p>
            <a:pPr marL="514350" indent="-514350" algn="just">
              <a:buFont typeface="+mj-lt"/>
              <a:buAutoNum type="romanLcPeriod"/>
            </a:pPr>
            <a:r>
              <a:rPr lang="en-US" sz="2000" b="1" dirty="0">
                <a:latin typeface="Times New Roman" pitchFamily="18" charset="0"/>
                <a:cs typeface="Times New Roman" pitchFamily="18" charset="0"/>
              </a:rPr>
              <a:t>Forced (Environment): </a:t>
            </a:r>
            <a:r>
              <a:rPr lang="en-US" sz="2000" dirty="0">
                <a:latin typeface="Times New Roman" pitchFamily="18" charset="0"/>
                <a:cs typeface="Times New Roman" pitchFamily="18" charset="0"/>
              </a:rPr>
              <a:t>Fleeing a region of drought / flood / desertification / eruption</a:t>
            </a:r>
          </a:p>
          <a:p>
            <a:pPr marL="514350" indent="-514350" algn="just">
              <a:buFont typeface="+mj-lt"/>
              <a:buAutoNum type="romanLcPeriod"/>
            </a:pPr>
            <a:r>
              <a:rPr lang="en-US" sz="2000" b="1" dirty="0">
                <a:latin typeface="Times New Roman" pitchFamily="18" charset="0"/>
                <a:cs typeface="Times New Roman" pitchFamily="18" charset="0"/>
              </a:rPr>
              <a:t>Forced (Political): </a:t>
            </a:r>
            <a:r>
              <a:rPr lang="en-US" sz="2000" dirty="0">
                <a:latin typeface="Times New Roman" pitchFamily="18" charset="0"/>
                <a:cs typeface="Times New Roman" pitchFamily="18" charset="0"/>
              </a:rPr>
              <a:t>Threats to freedom, safety and liberty due to religious, ethnic, racial or political persecution, conflict or war. (Leads to Refugees and Asylum-Seekers)</a:t>
            </a:r>
          </a:p>
          <a:p>
            <a:pPr marL="514350" indent="-514350" algn="just">
              <a:buFont typeface="+mj-lt"/>
              <a:buAutoNum type="romanLcPeriod"/>
            </a:pPr>
            <a:r>
              <a:rPr lang="en-US" sz="2000" b="1" dirty="0">
                <a:latin typeface="Times New Roman" pitchFamily="18" charset="0"/>
                <a:cs typeface="Times New Roman" pitchFamily="18" charset="0"/>
              </a:rPr>
              <a:t>Collective </a:t>
            </a:r>
            <a:r>
              <a:rPr lang="en-US" sz="2000" b="1" dirty="0" smtClean="0">
                <a:latin typeface="Times New Roman" pitchFamily="18" charset="0"/>
                <a:cs typeface="Times New Roman" pitchFamily="18" charset="0"/>
              </a:rPr>
              <a:t>Behavior:</a:t>
            </a:r>
            <a:r>
              <a:rPr lang="en-US" sz="2000" b="1" dirty="0">
                <a:latin typeface="Times New Roman" pitchFamily="18" charset="0"/>
                <a:cs typeface="Times New Roman" pitchFamily="18" charset="0"/>
              </a:rPr>
              <a:t> </a:t>
            </a:r>
            <a:r>
              <a:rPr lang="en-US" sz="2000" dirty="0">
                <a:latin typeface="Times New Roman" pitchFamily="18" charset="0"/>
                <a:cs typeface="Times New Roman" pitchFamily="18" charset="0"/>
              </a:rPr>
              <a:t>Moving as part of an identified group to maintain group cohesion (Traveller communities, nomadic groups, ethnic groups)</a:t>
            </a:r>
          </a:p>
          <a:p>
            <a:pPr marL="514350" indent="-514350" algn="just">
              <a:buFont typeface="+mj-lt"/>
              <a:buAutoNum type="romanLcPeriod"/>
            </a:pPr>
            <a:r>
              <a:rPr lang="en-US" sz="2000" b="1" dirty="0">
                <a:latin typeface="Times New Roman" pitchFamily="18" charset="0"/>
                <a:cs typeface="Times New Roman" pitchFamily="18" charset="0"/>
              </a:rPr>
              <a:t>Personal Aspiration: </a:t>
            </a:r>
            <a:r>
              <a:rPr lang="en-US" sz="2000" dirty="0">
                <a:latin typeface="Times New Roman" pitchFamily="18" charset="0"/>
                <a:cs typeface="Times New Roman" pitchFamily="18" charset="0"/>
              </a:rPr>
              <a:t>Desiring an improved standard of living for yourself or your family through gaining economic and social benefits; Economic migrants.</a:t>
            </a:r>
          </a:p>
          <a:p>
            <a:pPr marL="514350" indent="-514350" algn="just">
              <a:buFont typeface="+mj-lt"/>
              <a:buAutoNum type="romanLcPeriod"/>
            </a:pPr>
            <a:r>
              <a:rPr lang="en-US" sz="2000" b="1" dirty="0">
                <a:latin typeface="Times New Roman" pitchFamily="18" charset="0"/>
                <a:cs typeface="Times New Roman" pitchFamily="18" charset="0"/>
              </a:rPr>
              <a:t>Personal Well-Being: </a:t>
            </a:r>
            <a:r>
              <a:rPr lang="en-US" sz="2000" dirty="0">
                <a:latin typeface="Times New Roman" pitchFamily="18" charset="0"/>
                <a:cs typeface="Times New Roman" pitchFamily="18" charset="0"/>
              </a:rPr>
              <a:t>Migration for health reasons (retirees to Florida), or perceived quality of life (relocating to rural areas for a less frenetic pace of life)</a:t>
            </a:r>
          </a:p>
          <a:p>
            <a:pPr algn="just"/>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3612681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10600" cy="923330"/>
          </a:xfrm>
          <a:prstGeom prst="rect">
            <a:avLst/>
          </a:prstGeom>
          <a:noFill/>
        </p:spPr>
        <p:txBody>
          <a:bodyPr wrap="square" rtlCol="0">
            <a:spAutoFit/>
          </a:bodyPr>
          <a:lstStyle/>
          <a:p>
            <a:r>
              <a:rPr lang="en-US" dirty="0" smtClean="0"/>
              <a:t>Measures of Migration</a:t>
            </a:r>
          </a:p>
          <a:p>
            <a:r>
              <a:rPr lang="en-US" dirty="0" smtClean="0"/>
              <a:t>There are some mea</a:t>
            </a:r>
          </a:p>
          <a:p>
            <a:endParaRPr lang="en-US" dirty="0"/>
          </a:p>
        </p:txBody>
      </p:sp>
    </p:spTree>
    <p:extLst>
      <p:ext uri="{BB962C8B-B14F-4D97-AF65-F5344CB8AC3E}">
        <p14:creationId xmlns:p14="http://schemas.microsoft.com/office/powerpoint/2010/main" val="23475802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86800" cy="2585323"/>
          </a:xfrm>
          <a:prstGeom prst="rect">
            <a:avLst/>
          </a:prstGeom>
          <a:noFill/>
        </p:spPr>
        <p:txBody>
          <a:bodyPr wrap="square" rtlCol="0">
            <a:spAutoFit/>
          </a:bodyPr>
          <a:lstStyle/>
          <a:p>
            <a:r>
              <a:rPr lang="en-US" dirty="0" smtClean="0">
                <a:hlinkClick r:id="rId2"/>
              </a:rPr>
              <a:t>Labor </a:t>
            </a:r>
            <a:r>
              <a:rPr lang="en-US" dirty="0">
                <a:hlinkClick r:id="rId2"/>
              </a:rPr>
              <a:t>migration theories in the 21st century</a:t>
            </a:r>
            <a:r>
              <a:rPr lang="en-US" dirty="0">
                <a:hlinkClick r:id="rId3"/>
              </a:rPr>
              <a:t>5.1Overview</a:t>
            </a:r>
            <a:endParaRPr lang="en-US" dirty="0"/>
          </a:p>
          <a:p>
            <a:r>
              <a:rPr lang="en-US" dirty="0">
                <a:hlinkClick r:id="rId4"/>
              </a:rPr>
              <a:t>5.2Contemporary research contributions in the field of migration</a:t>
            </a:r>
            <a:endParaRPr lang="en-US" dirty="0"/>
          </a:p>
          <a:p>
            <a:r>
              <a:rPr lang="en-US" dirty="0">
                <a:hlinkClick r:id="rId5"/>
              </a:rPr>
              <a:t>5.3Neoclassical economic theory</a:t>
            </a:r>
            <a:endParaRPr lang="en-US" dirty="0"/>
          </a:p>
          <a:p>
            <a:r>
              <a:rPr lang="en-US" dirty="0">
                <a:hlinkClick r:id="rId6"/>
              </a:rPr>
              <a:t>5.4Dual labor market theory</a:t>
            </a:r>
            <a:endParaRPr lang="en-US" dirty="0"/>
          </a:p>
          <a:p>
            <a:r>
              <a:rPr lang="en-US" dirty="0">
                <a:hlinkClick r:id="rId7"/>
              </a:rPr>
              <a:t>5.5New economics of labor migration</a:t>
            </a:r>
            <a:endParaRPr lang="en-US" dirty="0"/>
          </a:p>
          <a:p>
            <a:r>
              <a:rPr lang="en-US" dirty="0">
                <a:hlinkClick r:id="rId8"/>
              </a:rPr>
              <a:t>5.6Relative deprivation theory</a:t>
            </a:r>
            <a:endParaRPr lang="en-US" dirty="0"/>
          </a:p>
          <a:p>
            <a:r>
              <a:rPr lang="en-US" dirty="0">
                <a:hlinkClick r:id="rId9"/>
              </a:rPr>
              <a:t>5.7World systems theory</a:t>
            </a:r>
            <a:endParaRPr lang="en-US" dirty="0"/>
          </a:p>
          <a:p>
            <a:r>
              <a:rPr lang="en-US" dirty="0">
                <a:hlinkClick r:id="rId10"/>
              </a:rPr>
              <a:t>5.8Osmosis: the unifying theory of human migration</a:t>
            </a:r>
            <a:endParaRPr lang="en-US" dirty="0"/>
          </a:p>
          <a:p>
            <a:endParaRPr lang="en-US" dirty="0"/>
          </a:p>
        </p:txBody>
      </p:sp>
    </p:spTree>
    <p:extLst>
      <p:ext uri="{BB962C8B-B14F-4D97-AF65-F5344CB8AC3E}">
        <p14:creationId xmlns:p14="http://schemas.microsoft.com/office/powerpoint/2010/main" val="408634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1000"/>
            <a:ext cx="8534400" cy="5201424"/>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What is migration?</a:t>
            </a:r>
          </a:p>
          <a:p>
            <a:pPr algn="just"/>
            <a:r>
              <a:rPr lang="en-US" sz="2000" dirty="0" smtClean="0">
                <a:latin typeface="Times New Roman" pitchFamily="18" charset="0"/>
                <a:cs typeface="Times New Roman" pitchFamily="18" charset="0"/>
              </a:rPr>
              <a:t>	Migration is a kind of mobility which pertains to geographic or spatial units conditioned by shifting of residence and moving out of such units. </a:t>
            </a:r>
            <a:r>
              <a:rPr lang="en-US" sz="2000" dirty="0" smtClean="0">
                <a:latin typeface="Times New Roman" pitchFamily="18" charset="0"/>
                <a:cs typeface="Times New Roman" pitchFamily="18" charset="0"/>
              </a:rPr>
              <a:t>A geographic unit from where a person shifted his/her residence is known as place of origin and where he/she settled is called as place of destination.</a:t>
            </a:r>
            <a:endParaRPr lang="en-US" sz="2000" dirty="0" smtClean="0">
              <a:latin typeface="Times New Roman" pitchFamily="18" charset="0"/>
              <a:cs typeface="Times New Roman" pitchFamily="18" charset="0"/>
            </a:endParaRPr>
          </a:p>
          <a:p>
            <a:pPr algn="ctr"/>
            <a:r>
              <a:rPr lang="en-US" sz="2400" b="1" dirty="0" smtClean="0">
                <a:latin typeface="Times New Roman" pitchFamily="18" charset="0"/>
                <a:cs typeface="Times New Roman" pitchFamily="18" charset="0"/>
              </a:rPr>
              <a:t>Or </a:t>
            </a:r>
          </a:p>
          <a:p>
            <a:pPr algn="just"/>
            <a:r>
              <a:rPr lang="en-US" sz="2000" dirty="0" smtClean="0">
                <a:latin typeface="Times New Roman" pitchFamily="18" charset="0"/>
                <a:cs typeface="Times New Roman" pitchFamily="18" charset="0"/>
              </a:rPr>
              <a:t>	Migration</a:t>
            </a:r>
            <a:r>
              <a:rPr lang="en-US" sz="2000" dirty="0">
                <a:latin typeface="Times New Roman" pitchFamily="18" charset="0"/>
                <a:cs typeface="Times New Roman" pitchFamily="18" charset="0"/>
              </a:rPr>
              <a:t> in geography usually refers to the movement of humans from one place to another. It occurs when the perceived interaction of Push and Pull factors overcome the friction of moving. </a:t>
            </a:r>
            <a:r>
              <a:rPr lang="en-US" sz="2000" dirty="0" smtClean="0">
                <a:latin typeface="Times New Roman" pitchFamily="18" charset="0"/>
                <a:cs typeface="Times New Roman" pitchFamily="18" charset="0"/>
              </a:rPr>
              <a:t>Where </a:t>
            </a:r>
          </a:p>
          <a:p>
            <a:pPr algn="just"/>
            <a:r>
              <a:rPr lang="en-US" sz="2000" b="1" dirty="0" smtClean="0">
                <a:latin typeface="Times New Roman" pitchFamily="18" charset="0"/>
                <a:cs typeface="Times New Roman" pitchFamily="18" charset="0"/>
              </a:rPr>
              <a:t>Push </a:t>
            </a:r>
            <a:r>
              <a:rPr lang="en-US" sz="2000" b="1" dirty="0">
                <a:latin typeface="Times New Roman" pitchFamily="18" charset="0"/>
                <a:cs typeface="Times New Roman" pitchFamily="18" charset="0"/>
              </a:rPr>
              <a:t>factors</a:t>
            </a:r>
            <a:r>
              <a:rPr lang="en-US" sz="2000" dirty="0">
                <a:latin typeface="Times New Roman" pitchFamily="18" charset="0"/>
                <a:cs typeface="Times New Roman" pitchFamily="18" charset="0"/>
              </a:rPr>
              <a:t>: elements of the origin that are perceived negatively leading to a desire to leave</a:t>
            </a: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n-US" sz="2000" b="1" dirty="0">
                <a:latin typeface="Times New Roman" pitchFamily="18" charset="0"/>
                <a:cs typeface="Times New Roman" pitchFamily="18" charset="0"/>
              </a:rPr>
              <a:t>Pull factors</a:t>
            </a:r>
            <a:r>
              <a:rPr lang="en-US" sz="2000" dirty="0">
                <a:latin typeface="Times New Roman" pitchFamily="18" charset="0"/>
                <a:cs typeface="Times New Roman" pitchFamily="18" charset="0"/>
              </a:rPr>
              <a:t>: elements of the destination that are perceived positively leading to place-attraction.</a:t>
            </a:r>
          </a:p>
          <a:p>
            <a:pPr algn="ctr"/>
            <a:r>
              <a:rPr lang="en-US" sz="2400" b="1" dirty="0" smtClean="0">
                <a:latin typeface="Times New Roman" pitchFamily="18" charset="0"/>
                <a:cs typeface="Times New Roman" pitchFamily="18" charset="0"/>
              </a:rPr>
              <a:t>Or</a:t>
            </a:r>
            <a:r>
              <a:rPr lang="en-US" sz="2000" dirty="0" smtClean="0">
                <a:latin typeface="Times New Roman" pitchFamily="18" charset="0"/>
                <a:cs typeface="Times New Roman" pitchFamily="18" charset="0"/>
              </a:rPr>
              <a:t> </a:t>
            </a:r>
          </a:p>
          <a:p>
            <a:pPr algn="just"/>
            <a:r>
              <a:rPr lang="en-US" sz="2000" dirty="0" smtClean="0">
                <a:latin typeface="Times New Roman" pitchFamily="18" charset="0"/>
                <a:cs typeface="Times New Roman" pitchFamily="18" charset="0"/>
              </a:rPr>
              <a:t>	Migration </a:t>
            </a:r>
            <a:r>
              <a:rPr lang="en-US" sz="2000" dirty="0">
                <a:latin typeface="Times New Roman" pitchFamily="18" charset="0"/>
                <a:cs typeface="Times New Roman" pitchFamily="18" charset="0"/>
              </a:rPr>
              <a:t>is the movement of people from one place to another for economic, social, political or environmental reasons.</a:t>
            </a:r>
            <a:endParaRPr lang="en-US" sz="20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703352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534400" cy="2000548"/>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Importance of migration</a:t>
            </a:r>
          </a:p>
          <a:p>
            <a:pPr algn="just"/>
            <a:r>
              <a:rPr lang="en-US" sz="2000" dirty="0" smtClean="0">
                <a:latin typeface="Times New Roman" pitchFamily="18" charset="0"/>
                <a:cs typeface="Times New Roman" pitchFamily="18" charset="0"/>
              </a:rPr>
              <a:t>	Migration data is important for study of redistribution of population and changes in age and sex structure of population of both in receiving and losing areas.</a:t>
            </a:r>
          </a:p>
          <a:p>
            <a:pPr algn="just"/>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Migration</a:t>
            </a:r>
            <a:r>
              <a:rPr lang="en-US" sz="2000" dirty="0">
                <a:latin typeface="Times New Roman" pitchFamily="18" charset="0"/>
                <a:cs typeface="Times New Roman" pitchFamily="18" charset="0"/>
              </a:rPr>
              <a:t> is important for the transfer of manpower and skills and provides the needed knowledge and innovation for global growth.</a:t>
            </a:r>
          </a:p>
        </p:txBody>
      </p:sp>
    </p:spTree>
    <p:extLst>
      <p:ext uri="{BB962C8B-B14F-4D97-AF65-F5344CB8AC3E}">
        <p14:creationId xmlns:p14="http://schemas.microsoft.com/office/powerpoint/2010/main" val="3213387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8534400" cy="1138773"/>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Advantages and Disadvantages of Migration</a:t>
            </a:r>
          </a:p>
          <a:p>
            <a:pPr algn="just"/>
            <a:r>
              <a:rPr lang="en-US" sz="2000" b="1" dirty="0" smtClean="0">
                <a:latin typeface="Times New Roman" pitchFamily="18" charset="0"/>
                <a:cs typeface="Times New Roman" pitchFamily="18" charset="0"/>
              </a:rPr>
              <a:t>1. Country losing people</a:t>
            </a:r>
          </a:p>
          <a:p>
            <a:pPr algn="just"/>
            <a:endParaRPr lang="en-US" sz="2400" dirty="0">
              <a:latin typeface="Times New Roman" pitchFamily="18" charset="0"/>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795115389"/>
              </p:ext>
            </p:extLst>
          </p:nvPr>
        </p:nvGraphicFramePr>
        <p:xfrm>
          <a:off x="1066800" y="1371600"/>
          <a:ext cx="6143626" cy="3657600"/>
        </p:xfrm>
        <a:graphic>
          <a:graphicData uri="http://schemas.openxmlformats.org/drawingml/2006/table">
            <a:tbl>
              <a:tblPr/>
              <a:tblGrid>
                <a:gridCol w="3071813"/>
                <a:gridCol w="3071813"/>
              </a:tblGrid>
              <a:tr h="0">
                <a:tc>
                  <a:txBody>
                    <a:bodyPr/>
                    <a:lstStyle/>
                    <a:p>
                      <a:pPr algn="ctr"/>
                      <a:r>
                        <a:rPr lang="en-US" sz="2000" b="1" dirty="0">
                          <a:solidFill>
                            <a:srgbClr val="231F20"/>
                          </a:solidFill>
                          <a:effectLst/>
                          <a:latin typeface="Times New Roman" pitchFamily="18" charset="0"/>
                          <a:cs typeface="Times New Roman" pitchFamily="18" charset="0"/>
                        </a:rPr>
                        <a:t>Advantages</a:t>
                      </a:r>
                    </a:p>
                  </a:txBody>
                  <a:tcPr marL="38100" marR="38100" marT="38100" marB="38100" anchor="ctr">
                    <a:lnL>
                      <a:noFill/>
                    </a:lnL>
                    <a:lnR>
                      <a:noFill/>
                    </a:lnR>
                    <a:lnT>
                      <a:noFill/>
                    </a:lnT>
                    <a:lnB>
                      <a:noFill/>
                    </a:lnB>
                    <a:solidFill>
                      <a:srgbClr val="F1F1F1"/>
                    </a:solidFill>
                  </a:tcPr>
                </a:tc>
                <a:tc>
                  <a:txBody>
                    <a:bodyPr/>
                    <a:lstStyle/>
                    <a:p>
                      <a:pPr algn="ctr"/>
                      <a:r>
                        <a:rPr lang="en-US" sz="2000" b="1">
                          <a:solidFill>
                            <a:srgbClr val="231F20"/>
                          </a:solidFill>
                          <a:effectLst/>
                          <a:latin typeface="Times New Roman" pitchFamily="18" charset="0"/>
                          <a:cs typeface="Times New Roman" pitchFamily="18" charset="0"/>
                        </a:rPr>
                        <a:t>Disadvantages</a:t>
                      </a:r>
                    </a:p>
                  </a:txBody>
                  <a:tcPr marL="38100" marR="38100" marT="38100" marB="38100" anchor="ctr">
                    <a:lnL>
                      <a:noFill/>
                    </a:lnL>
                    <a:lnR>
                      <a:noFill/>
                    </a:lnR>
                    <a:lnT>
                      <a:noFill/>
                    </a:lnT>
                    <a:lnB>
                      <a:noFill/>
                    </a:lnB>
                    <a:solidFill>
                      <a:srgbClr val="F1F1F1"/>
                    </a:solidFill>
                  </a:tcPr>
                </a:tc>
              </a:tr>
              <a:tr h="0">
                <a:tc>
                  <a:txBody>
                    <a:bodyPr/>
                    <a:lstStyle/>
                    <a:p>
                      <a:r>
                        <a:rPr lang="en-US" sz="2000" dirty="0">
                          <a:solidFill>
                            <a:srgbClr val="231F20"/>
                          </a:solidFill>
                          <a:effectLst/>
                          <a:latin typeface="Times New Roman" pitchFamily="18" charset="0"/>
                          <a:cs typeface="Times New Roman" pitchFamily="18" charset="0"/>
                        </a:rPr>
                        <a:t>Money sent home by migrants</a:t>
                      </a:r>
                    </a:p>
                  </a:txBody>
                  <a:tcPr marL="38100" marR="38100" marT="38100" marB="38100" anchor="ctr">
                    <a:lnL>
                      <a:noFill/>
                    </a:lnL>
                    <a:lnR>
                      <a:noFill/>
                    </a:lnR>
                    <a:lnT>
                      <a:noFill/>
                    </a:lnT>
                    <a:lnB>
                      <a:noFill/>
                    </a:lnB>
                    <a:solidFill>
                      <a:srgbClr val="F1F1F1"/>
                    </a:solidFill>
                  </a:tcPr>
                </a:tc>
                <a:tc>
                  <a:txBody>
                    <a:bodyPr/>
                    <a:lstStyle/>
                    <a:p>
                      <a:r>
                        <a:rPr lang="en-US" sz="2000" dirty="0">
                          <a:solidFill>
                            <a:srgbClr val="231F20"/>
                          </a:solidFill>
                          <a:effectLst/>
                          <a:latin typeface="Times New Roman" pitchFamily="18" charset="0"/>
                          <a:cs typeface="Times New Roman" pitchFamily="18" charset="0"/>
                        </a:rPr>
                        <a:t>People of working age move out reducing the size of the country's potential workforce</a:t>
                      </a:r>
                    </a:p>
                  </a:txBody>
                  <a:tcPr marL="38100" marR="38100" marT="38100" marB="38100" anchor="ctr">
                    <a:lnL>
                      <a:noFill/>
                    </a:lnL>
                    <a:lnR>
                      <a:noFill/>
                    </a:lnR>
                    <a:lnT>
                      <a:noFill/>
                    </a:lnT>
                    <a:lnB>
                      <a:noFill/>
                    </a:lnB>
                    <a:solidFill>
                      <a:srgbClr val="F1F1F1"/>
                    </a:solidFill>
                  </a:tcPr>
                </a:tc>
              </a:tr>
              <a:tr h="0">
                <a:tc>
                  <a:txBody>
                    <a:bodyPr/>
                    <a:lstStyle/>
                    <a:p>
                      <a:r>
                        <a:rPr lang="en-US" sz="2000">
                          <a:solidFill>
                            <a:srgbClr val="231F20"/>
                          </a:solidFill>
                          <a:effectLst/>
                          <a:latin typeface="Times New Roman" pitchFamily="18" charset="0"/>
                          <a:cs typeface="Times New Roman" pitchFamily="18" charset="0"/>
                        </a:rPr>
                        <a:t>Decreases pressure on jobs and resources</a:t>
                      </a:r>
                    </a:p>
                  </a:txBody>
                  <a:tcPr marL="38100" marR="38100" marT="38100" marB="38100" anchor="ctr">
                    <a:lnL>
                      <a:noFill/>
                    </a:lnL>
                    <a:lnR>
                      <a:noFill/>
                    </a:lnR>
                    <a:lnT>
                      <a:noFill/>
                    </a:lnT>
                    <a:lnB>
                      <a:noFill/>
                    </a:lnB>
                    <a:solidFill>
                      <a:srgbClr val="F1F1F1"/>
                    </a:solidFill>
                  </a:tcPr>
                </a:tc>
                <a:tc>
                  <a:txBody>
                    <a:bodyPr/>
                    <a:lstStyle/>
                    <a:p>
                      <a:r>
                        <a:rPr lang="en-US" sz="2000">
                          <a:solidFill>
                            <a:srgbClr val="231F20"/>
                          </a:solidFill>
                          <a:effectLst/>
                          <a:latin typeface="Times New Roman" pitchFamily="18" charset="0"/>
                          <a:cs typeface="Times New Roman" pitchFamily="18" charset="0"/>
                        </a:rPr>
                        <a:t>Gender imbalances are caused as it is typically men who seek to find employment elsewhere. Women and children are left</a:t>
                      </a:r>
                    </a:p>
                  </a:txBody>
                  <a:tcPr marL="38100" marR="38100" marT="38100" marB="38100" anchor="ctr">
                    <a:lnL>
                      <a:noFill/>
                    </a:lnL>
                    <a:lnR>
                      <a:noFill/>
                    </a:lnR>
                    <a:lnT>
                      <a:noFill/>
                    </a:lnT>
                    <a:lnB>
                      <a:noFill/>
                    </a:lnB>
                    <a:solidFill>
                      <a:srgbClr val="F1F1F1"/>
                    </a:solidFill>
                  </a:tcPr>
                </a:tc>
              </a:tr>
              <a:tr h="0">
                <a:tc>
                  <a:txBody>
                    <a:bodyPr/>
                    <a:lstStyle/>
                    <a:p>
                      <a:r>
                        <a:rPr lang="en-US" sz="2000">
                          <a:solidFill>
                            <a:srgbClr val="231F20"/>
                          </a:solidFill>
                          <a:effectLst/>
                          <a:latin typeface="Times New Roman" pitchFamily="18" charset="0"/>
                          <a:cs typeface="Times New Roman" pitchFamily="18" charset="0"/>
                        </a:rPr>
                        <a:t>Migrants may return with new skills</a:t>
                      </a:r>
                    </a:p>
                  </a:txBody>
                  <a:tcPr marL="38100" marR="38100" marT="38100" marB="38100" anchor="ctr">
                    <a:lnL>
                      <a:noFill/>
                    </a:lnL>
                    <a:lnR>
                      <a:noFill/>
                    </a:lnR>
                    <a:lnT>
                      <a:noFill/>
                    </a:lnT>
                    <a:lnB>
                      <a:noFill/>
                    </a:lnB>
                    <a:solidFill>
                      <a:srgbClr val="F1F1F1"/>
                    </a:solidFill>
                  </a:tcPr>
                </a:tc>
                <a:tc>
                  <a:txBody>
                    <a:bodyPr/>
                    <a:lstStyle/>
                    <a:p>
                      <a:r>
                        <a:rPr lang="en-US" sz="2000" dirty="0">
                          <a:solidFill>
                            <a:srgbClr val="231F20"/>
                          </a:solidFill>
                          <a:effectLst/>
                          <a:latin typeface="Times New Roman" pitchFamily="18" charset="0"/>
                          <a:cs typeface="Times New Roman" pitchFamily="18" charset="0"/>
                        </a:rPr>
                        <a:t>'Brain drain' if many skilled workers leave</a:t>
                      </a:r>
                    </a:p>
                  </a:txBody>
                  <a:tcPr marL="38100" marR="38100" marT="38100" marB="38100" anchor="ctr">
                    <a:lnL>
                      <a:noFill/>
                    </a:lnL>
                    <a:lnR>
                      <a:noFill/>
                    </a:lnR>
                    <a:lnT>
                      <a:noFill/>
                    </a:lnT>
                    <a:lnB>
                      <a:noFill/>
                    </a:lnB>
                    <a:solidFill>
                      <a:srgbClr val="F1F1F1"/>
                    </a:solidFill>
                  </a:tcPr>
                </a:tc>
              </a:tr>
            </a:tbl>
          </a:graphicData>
        </a:graphic>
      </p:graphicFrame>
    </p:spTree>
    <p:extLst>
      <p:ext uri="{BB962C8B-B14F-4D97-AF65-F5344CB8AC3E}">
        <p14:creationId xmlns:p14="http://schemas.microsoft.com/office/powerpoint/2010/main" val="3885512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075440991"/>
              </p:ext>
            </p:extLst>
          </p:nvPr>
        </p:nvGraphicFramePr>
        <p:xfrm>
          <a:off x="1066800" y="1295400"/>
          <a:ext cx="6143626" cy="3048000"/>
        </p:xfrm>
        <a:graphic>
          <a:graphicData uri="http://schemas.openxmlformats.org/drawingml/2006/table">
            <a:tbl>
              <a:tblPr/>
              <a:tblGrid>
                <a:gridCol w="3071813"/>
                <a:gridCol w="3071813"/>
              </a:tblGrid>
              <a:tr h="0">
                <a:tc>
                  <a:txBody>
                    <a:bodyPr/>
                    <a:lstStyle/>
                    <a:p>
                      <a:pPr algn="ctr"/>
                      <a:r>
                        <a:rPr lang="en-US" sz="2000" b="1" dirty="0">
                          <a:solidFill>
                            <a:srgbClr val="231F20"/>
                          </a:solidFill>
                          <a:effectLst/>
                          <a:latin typeface="Times New Roman" pitchFamily="18" charset="0"/>
                          <a:cs typeface="Times New Roman" pitchFamily="18" charset="0"/>
                        </a:rPr>
                        <a:t>Advantages</a:t>
                      </a:r>
                    </a:p>
                  </a:txBody>
                  <a:tcPr marL="38100" marR="38100" marT="38100" marB="38100" anchor="ctr">
                    <a:lnL>
                      <a:noFill/>
                    </a:lnL>
                    <a:lnR>
                      <a:noFill/>
                    </a:lnR>
                    <a:lnT>
                      <a:noFill/>
                    </a:lnT>
                    <a:lnB>
                      <a:noFill/>
                    </a:lnB>
                    <a:solidFill>
                      <a:srgbClr val="F1F1F1"/>
                    </a:solidFill>
                  </a:tcPr>
                </a:tc>
                <a:tc>
                  <a:txBody>
                    <a:bodyPr/>
                    <a:lstStyle/>
                    <a:p>
                      <a:pPr algn="ctr"/>
                      <a:r>
                        <a:rPr lang="en-US" sz="2000" b="1">
                          <a:solidFill>
                            <a:srgbClr val="231F20"/>
                          </a:solidFill>
                          <a:effectLst/>
                          <a:latin typeface="Times New Roman" pitchFamily="18" charset="0"/>
                          <a:cs typeface="Times New Roman" pitchFamily="18" charset="0"/>
                        </a:rPr>
                        <a:t>Disadvantages</a:t>
                      </a:r>
                    </a:p>
                  </a:txBody>
                  <a:tcPr marL="38100" marR="38100" marT="38100" marB="38100" anchor="ctr">
                    <a:lnL>
                      <a:noFill/>
                    </a:lnL>
                    <a:lnR>
                      <a:noFill/>
                    </a:lnR>
                    <a:lnT>
                      <a:noFill/>
                    </a:lnT>
                    <a:lnB>
                      <a:noFill/>
                    </a:lnB>
                    <a:solidFill>
                      <a:srgbClr val="F1F1F1"/>
                    </a:solidFill>
                  </a:tcPr>
                </a:tc>
              </a:tr>
              <a:tr h="0">
                <a:tc>
                  <a:txBody>
                    <a:bodyPr/>
                    <a:lstStyle/>
                    <a:p>
                      <a:r>
                        <a:rPr lang="en-US" sz="2000">
                          <a:solidFill>
                            <a:srgbClr val="231F20"/>
                          </a:solidFill>
                          <a:effectLst/>
                          <a:latin typeface="Times New Roman" pitchFamily="18" charset="0"/>
                          <a:cs typeface="Times New Roman" pitchFamily="18" charset="0"/>
                        </a:rPr>
                        <a:t>A richer and more diverse culture</a:t>
                      </a:r>
                    </a:p>
                  </a:txBody>
                  <a:tcPr marL="38100" marR="38100" marT="38100" marB="38100" anchor="ctr">
                    <a:lnL>
                      <a:noFill/>
                    </a:lnL>
                    <a:lnR>
                      <a:noFill/>
                    </a:lnR>
                    <a:lnT>
                      <a:noFill/>
                    </a:lnT>
                    <a:lnB>
                      <a:noFill/>
                    </a:lnB>
                    <a:solidFill>
                      <a:srgbClr val="F1F1F1"/>
                    </a:solidFill>
                  </a:tcPr>
                </a:tc>
                <a:tc>
                  <a:txBody>
                    <a:bodyPr/>
                    <a:lstStyle/>
                    <a:p>
                      <a:r>
                        <a:rPr lang="en-US" sz="2000">
                          <a:solidFill>
                            <a:srgbClr val="231F20"/>
                          </a:solidFill>
                          <a:effectLst/>
                          <a:latin typeface="Times New Roman" pitchFamily="18" charset="0"/>
                          <a:cs typeface="Times New Roman" pitchFamily="18" charset="0"/>
                        </a:rPr>
                        <a:t>Increasing cost of services such as health care and education</a:t>
                      </a:r>
                    </a:p>
                  </a:txBody>
                  <a:tcPr marL="38100" marR="38100" marT="38100" marB="38100" anchor="ctr">
                    <a:lnL>
                      <a:noFill/>
                    </a:lnL>
                    <a:lnR>
                      <a:noFill/>
                    </a:lnR>
                    <a:lnT>
                      <a:noFill/>
                    </a:lnT>
                    <a:lnB>
                      <a:noFill/>
                    </a:lnB>
                    <a:solidFill>
                      <a:srgbClr val="F1F1F1"/>
                    </a:solidFill>
                  </a:tcPr>
                </a:tc>
              </a:tr>
              <a:tr h="0">
                <a:tc>
                  <a:txBody>
                    <a:bodyPr/>
                    <a:lstStyle/>
                    <a:p>
                      <a:r>
                        <a:rPr lang="en-US" sz="2000">
                          <a:solidFill>
                            <a:srgbClr val="231F20"/>
                          </a:solidFill>
                          <a:effectLst/>
                          <a:latin typeface="Times New Roman" pitchFamily="18" charset="0"/>
                          <a:cs typeface="Times New Roman" pitchFamily="18" charset="0"/>
                        </a:rPr>
                        <a:t>Helps to reduce any labour shortages</a:t>
                      </a:r>
                    </a:p>
                  </a:txBody>
                  <a:tcPr marL="38100" marR="38100" marT="38100" marB="38100" anchor="ctr">
                    <a:lnL>
                      <a:noFill/>
                    </a:lnL>
                    <a:lnR>
                      <a:noFill/>
                    </a:lnR>
                    <a:lnT>
                      <a:noFill/>
                    </a:lnT>
                    <a:lnB>
                      <a:noFill/>
                    </a:lnB>
                    <a:solidFill>
                      <a:srgbClr val="F1F1F1"/>
                    </a:solidFill>
                  </a:tcPr>
                </a:tc>
                <a:tc>
                  <a:txBody>
                    <a:bodyPr/>
                    <a:lstStyle/>
                    <a:p>
                      <a:r>
                        <a:rPr lang="en-US" sz="2000">
                          <a:solidFill>
                            <a:srgbClr val="231F20"/>
                          </a:solidFill>
                          <a:effectLst/>
                          <a:latin typeface="Times New Roman" pitchFamily="18" charset="0"/>
                          <a:cs typeface="Times New Roman" pitchFamily="18" charset="0"/>
                        </a:rPr>
                        <a:t>Overcrowding</a:t>
                      </a:r>
                    </a:p>
                  </a:txBody>
                  <a:tcPr marL="38100" marR="38100" marT="38100" marB="38100" anchor="ctr">
                    <a:lnL>
                      <a:noFill/>
                    </a:lnL>
                    <a:lnR>
                      <a:noFill/>
                    </a:lnR>
                    <a:lnT>
                      <a:noFill/>
                    </a:lnT>
                    <a:lnB>
                      <a:noFill/>
                    </a:lnB>
                    <a:solidFill>
                      <a:srgbClr val="F1F1F1"/>
                    </a:solidFill>
                  </a:tcPr>
                </a:tc>
              </a:tr>
              <a:tr h="0">
                <a:tc>
                  <a:txBody>
                    <a:bodyPr/>
                    <a:lstStyle/>
                    <a:p>
                      <a:r>
                        <a:rPr lang="en-US" sz="2000">
                          <a:solidFill>
                            <a:srgbClr val="231F20"/>
                          </a:solidFill>
                          <a:effectLst/>
                          <a:latin typeface="Times New Roman" pitchFamily="18" charset="0"/>
                          <a:cs typeface="Times New Roman" pitchFamily="18" charset="0"/>
                        </a:rPr>
                        <a:t>Migrants are more prepared to take on low paid, low skilled jobs</a:t>
                      </a:r>
                    </a:p>
                  </a:txBody>
                  <a:tcPr marL="38100" marR="38100" marT="38100" marB="38100" anchor="ctr">
                    <a:lnL>
                      <a:noFill/>
                    </a:lnL>
                    <a:lnR>
                      <a:noFill/>
                    </a:lnR>
                    <a:lnT>
                      <a:noFill/>
                    </a:lnT>
                    <a:lnB>
                      <a:noFill/>
                    </a:lnB>
                    <a:solidFill>
                      <a:srgbClr val="F1F1F1"/>
                    </a:solidFill>
                  </a:tcPr>
                </a:tc>
                <a:tc>
                  <a:txBody>
                    <a:bodyPr/>
                    <a:lstStyle/>
                    <a:p>
                      <a:r>
                        <a:rPr lang="en-US" sz="2000" dirty="0">
                          <a:solidFill>
                            <a:srgbClr val="231F20"/>
                          </a:solidFill>
                          <a:effectLst/>
                          <a:latin typeface="Times New Roman" pitchFamily="18" charset="0"/>
                          <a:cs typeface="Times New Roman" pitchFamily="18" charset="0"/>
                        </a:rPr>
                        <a:t>Disagreements between different religions and cultures</a:t>
                      </a:r>
                    </a:p>
                  </a:txBody>
                  <a:tcPr marL="38100" marR="38100" marT="38100" marB="38100" anchor="ctr">
                    <a:lnL>
                      <a:noFill/>
                    </a:lnL>
                    <a:lnR>
                      <a:noFill/>
                    </a:lnR>
                    <a:lnT>
                      <a:noFill/>
                    </a:lnT>
                    <a:lnB>
                      <a:noFill/>
                    </a:lnB>
                    <a:solidFill>
                      <a:srgbClr val="F1F1F1"/>
                    </a:solidFill>
                  </a:tcPr>
                </a:tc>
              </a:tr>
            </a:tbl>
          </a:graphicData>
        </a:graphic>
      </p:graphicFrame>
      <p:sp>
        <p:nvSpPr>
          <p:cNvPr id="5" name="TextBox 4"/>
          <p:cNvSpPr txBox="1"/>
          <p:nvPr/>
        </p:nvSpPr>
        <p:spPr>
          <a:xfrm>
            <a:off x="457200" y="457200"/>
            <a:ext cx="8001000" cy="738664"/>
          </a:xfrm>
          <a:prstGeom prst="rect">
            <a:avLst/>
          </a:prstGeom>
          <a:noFill/>
        </p:spPr>
        <p:txBody>
          <a:bodyPr wrap="square" rtlCol="0">
            <a:spAutoFit/>
          </a:bodyPr>
          <a:lstStyle/>
          <a:p>
            <a:pPr lvl="0"/>
            <a:r>
              <a:rPr kumimoji="0" lang="en-US" sz="2400" b="1" i="0" u="none" strike="noStrike" cap="none" normalizeH="0" baseline="0" dirty="0" smtClean="0">
                <a:ln>
                  <a:noFill/>
                </a:ln>
                <a:solidFill>
                  <a:srgbClr val="231F20"/>
                </a:solidFill>
                <a:effectLst/>
                <a:latin typeface="Times New Roman" pitchFamily="18" charset="0"/>
                <a:cs typeface="Times New Roman" pitchFamily="18" charset="0"/>
              </a:rPr>
              <a:t>2. Host country</a:t>
            </a:r>
          </a:p>
          <a:p>
            <a:endParaRPr lang="en-US" dirty="0"/>
          </a:p>
        </p:txBody>
      </p:sp>
    </p:spTree>
    <p:extLst>
      <p:ext uri="{BB962C8B-B14F-4D97-AF65-F5344CB8AC3E}">
        <p14:creationId xmlns:p14="http://schemas.microsoft.com/office/powerpoint/2010/main" val="28248569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457200"/>
            <a:ext cx="8458200" cy="2923877"/>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Important terms</a:t>
            </a:r>
          </a:p>
          <a:p>
            <a:pPr algn="just"/>
            <a:r>
              <a:rPr lang="en-US" sz="2000" b="1" dirty="0" smtClean="0">
                <a:latin typeface="Times New Roman" pitchFamily="18" charset="0"/>
                <a:cs typeface="Times New Roman" pitchFamily="18" charset="0"/>
              </a:rPr>
              <a:t>1. Emigrate</a:t>
            </a:r>
          </a:p>
          <a:p>
            <a:pPr algn="just"/>
            <a:r>
              <a:rPr lang="en-US" sz="2000" dirty="0" smtClean="0">
                <a:latin typeface="Times New Roman" pitchFamily="18" charset="0"/>
                <a:cs typeface="Times New Roman" pitchFamily="18" charset="0"/>
              </a:rPr>
              <a:t>	People </a:t>
            </a:r>
            <a:r>
              <a:rPr lang="en-US" sz="2000" dirty="0">
                <a:latin typeface="Times New Roman" pitchFamily="18" charset="0"/>
                <a:cs typeface="Times New Roman" pitchFamily="18" charset="0"/>
              </a:rPr>
              <a:t>who leave their country are said to </a:t>
            </a:r>
            <a:r>
              <a:rPr lang="en-US" sz="2000" b="1" dirty="0">
                <a:latin typeface="Times New Roman" pitchFamily="18" charset="0"/>
                <a:cs typeface="Times New Roman" pitchFamily="18" charset="0"/>
              </a:rPr>
              <a:t>emigrate</a:t>
            </a:r>
            <a:r>
              <a:rPr lang="en-US" sz="2000" dirty="0" smtClean="0">
                <a:latin typeface="Times New Roman" pitchFamily="18" charset="0"/>
                <a:cs typeface="Times New Roman" pitchFamily="18" charset="0"/>
              </a:rPr>
              <a:t>.</a:t>
            </a:r>
          </a:p>
          <a:p>
            <a:pPr algn="just"/>
            <a:r>
              <a:rPr lang="en-US" sz="2000" b="1" dirty="0" smtClean="0">
                <a:latin typeface="Times New Roman" pitchFamily="18" charset="0"/>
                <a:cs typeface="Times New Roman" pitchFamily="18" charset="0"/>
              </a:rPr>
              <a:t>2. Immigrants </a:t>
            </a:r>
          </a:p>
          <a:p>
            <a:pPr algn="just"/>
            <a:r>
              <a:rPr lang="en-US" sz="2000" dirty="0" smtClean="0">
                <a:latin typeface="Times New Roman" pitchFamily="18" charset="0"/>
                <a:cs typeface="Times New Roman" pitchFamily="18" charset="0"/>
              </a:rPr>
              <a:t>	People </a:t>
            </a:r>
            <a:r>
              <a:rPr lang="en-US" sz="2000" dirty="0">
                <a:latin typeface="Times New Roman" pitchFamily="18" charset="0"/>
                <a:cs typeface="Times New Roman" pitchFamily="18" charset="0"/>
              </a:rPr>
              <a:t>who move into another country are called </a:t>
            </a:r>
            <a:r>
              <a:rPr lang="en-US" sz="2000" b="1" dirty="0">
                <a:latin typeface="Times New Roman" pitchFamily="18" charset="0"/>
                <a:cs typeface="Times New Roman" pitchFamily="18" charset="0"/>
              </a:rPr>
              <a:t>immigrants</a:t>
            </a:r>
            <a:r>
              <a:rPr lang="en-US" sz="2000" dirty="0" smtClean="0">
                <a:latin typeface="Times New Roman" pitchFamily="18" charset="0"/>
                <a:cs typeface="Times New Roman" pitchFamily="18" charset="0"/>
              </a:rPr>
              <a:t>.</a:t>
            </a:r>
          </a:p>
          <a:p>
            <a:pPr algn="just"/>
            <a:r>
              <a:rPr lang="en-US" sz="2000" b="1" dirty="0" smtClean="0">
                <a:latin typeface="Times New Roman" pitchFamily="18" charset="0"/>
                <a:cs typeface="Times New Roman" pitchFamily="18" charset="0"/>
              </a:rPr>
              <a:t>3. Migrant</a:t>
            </a:r>
          </a:p>
          <a:p>
            <a:pPr algn="just"/>
            <a:r>
              <a:rPr lang="en-US" sz="2000" dirty="0" smtClean="0">
                <a:latin typeface="Times New Roman" pitchFamily="18" charset="0"/>
                <a:cs typeface="Times New Roman" pitchFamily="18" charset="0"/>
              </a:rPr>
              <a:t>	A person </a:t>
            </a:r>
            <a:r>
              <a:rPr lang="en-US" sz="2000" dirty="0">
                <a:latin typeface="Times New Roman" pitchFamily="18" charset="0"/>
                <a:cs typeface="Times New Roman" pitchFamily="18" charset="0"/>
              </a:rPr>
              <a:t>who moves from one place to another, especially in order to find work or better living conditions.</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011051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534400" cy="6309420"/>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Types of Migration</a:t>
            </a:r>
          </a:p>
          <a:p>
            <a:pPr algn="just"/>
            <a:r>
              <a:rPr lang="en-US" sz="2000" b="1" dirty="0" smtClean="0">
                <a:latin typeface="Times New Roman" pitchFamily="18" charset="0"/>
                <a:cs typeface="Times New Roman" pitchFamily="18" charset="0"/>
              </a:rPr>
              <a:t>1. Internal Migration</a:t>
            </a:r>
          </a:p>
          <a:p>
            <a:pPr algn="just"/>
            <a:r>
              <a:rPr lang="en-US" sz="2000" dirty="0" smtClean="0">
                <a:latin typeface="Times New Roman" pitchFamily="18" charset="0"/>
                <a:cs typeface="Times New Roman" pitchFamily="18" charset="0"/>
              </a:rPr>
              <a:t>	Migration across national boundaries of a country or migration from one unit to another within the country is termed as internal migration.</a:t>
            </a:r>
          </a:p>
          <a:p>
            <a:pPr algn="just"/>
            <a:r>
              <a:rPr lang="en-US" sz="2000" b="1" dirty="0" smtClean="0">
                <a:latin typeface="Times New Roman" pitchFamily="18" charset="0"/>
                <a:cs typeface="Times New Roman" pitchFamily="18" charset="0"/>
              </a:rPr>
              <a:t>2. External Migration</a:t>
            </a:r>
          </a:p>
          <a:p>
            <a:pPr algn="just"/>
            <a:r>
              <a:rPr lang="en-US" sz="2000" dirty="0" smtClean="0">
                <a:latin typeface="Times New Roman" pitchFamily="18" charset="0"/>
                <a:cs typeface="Times New Roman" pitchFamily="18" charset="0"/>
              </a:rPr>
              <a:t>	Migration across the international  boundaries of a country is termed as international migration or external migration.</a:t>
            </a:r>
          </a:p>
          <a:p>
            <a:pPr algn="just"/>
            <a:r>
              <a:rPr lang="en-US" sz="2000" b="1" dirty="0" smtClean="0">
                <a:latin typeface="Times New Roman" pitchFamily="18" charset="0"/>
                <a:cs typeface="Times New Roman" pitchFamily="18" charset="0"/>
              </a:rPr>
              <a:t>3. Emigration</a:t>
            </a:r>
          </a:p>
          <a:p>
            <a:pPr algn="just"/>
            <a:r>
              <a:rPr lang="en-US" sz="2000" dirty="0" smtClean="0">
                <a:latin typeface="Times New Roman" pitchFamily="18" charset="0"/>
                <a:cs typeface="Times New Roman" pitchFamily="18" charset="0"/>
              </a:rPr>
              <a:t>	Migration out of the country is classified as emigration. It is also known as expatriation.</a:t>
            </a:r>
          </a:p>
          <a:p>
            <a:pPr algn="just"/>
            <a:r>
              <a:rPr lang="en-US" sz="2000" b="1" dirty="0" smtClean="0">
                <a:latin typeface="Times New Roman" pitchFamily="18" charset="0"/>
                <a:cs typeface="Times New Roman" pitchFamily="18" charset="0"/>
              </a:rPr>
              <a:t>4. Immigration</a:t>
            </a:r>
          </a:p>
          <a:p>
            <a:pPr algn="just"/>
            <a:r>
              <a:rPr lang="en-US" sz="2000" dirty="0" smtClean="0">
                <a:latin typeface="Times New Roman" pitchFamily="18" charset="0"/>
                <a:cs typeface="Times New Roman" pitchFamily="18" charset="0"/>
              </a:rPr>
              <a:t>	Migration from outside towards a country is called immigration. It is also known as repatriation.</a:t>
            </a:r>
          </a:p>
          <a:p>
            <a:pPr algn="just"/>
            <a:r>
              <a:rPr lang="en-US" sz="2000" b="1" dirty="0" smtClean="0">
                <a:latin typeface="Times New Roman" pitchFamily="18" charset="0"/>
                <a:cs typeface="Times New Roman" pitchFamily="18" charset="0"/>
              </a:rPr>
              <a:t>5. Rural to urban Migration</a:t>
            </a:r>
          </a:p>
          <a:p>
            <a:pPr algn="just"/>
            <a:r>
              <a:rPr lang="en-US" sz="2000" dirty="0" smtClean="0">
                <a:latin typeface="Times New Roman" pitchFamily="18" charset="0"/>
                <a:cs typeface="Times New Roman" pitchFamily="18" charset="0"/>
              </a:rPr>
              <a:t>	Sometimes </a:t>
            </a:r>
            <a:r>
              <a:rPr lang="en-US" sz="2000" dirty="0">
                <a:latin typeface="Times New Roman" pitchFamily="18" charset="0"/>
                <a:cs typeface="Times New Roman" pitchFamily="18" charset="0"/>
              </a:rPr>
              <a:t>people just move from one region to another within the same country. In many developing countries, large numbers of people have moved from the countryside to the cities in recent years. This is called </a:t>
            </a:r>
            <a:r>
              <a:rPr lang="en-US" sz="2000" b="1" dirty="0">
                <a:latin typeface="Times New Roman" pitchFamily="18" charset="0"/>
                <a:cs typeface="Times New Roman" pitchFamily="18" charset="0"/>
              </a:rPr>
              <a:t>rural to urban migration</a:t>
            </a:r>
            <a:r>
              <a:rPr lang="en-US" sz="2000" dirty="0">
                <a:latin typeface="Times New Roman" pitchFamily="18" charset="0"/>
                <a:cs typeface="Times New Roman" pitchFamily="18" charset="0"/>
              </a:rPr>
              <a:t>.</a:t>
            </a:r>
          </a:p>
          <a:p>
            <a:pPr algn="just"/>
            <a:endParaRPr lang="en-US" sz="2000" b="1"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56607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8458200" cy="2554545"/>
          </a:xfrm>
          <a:prstGeom prst="rect">
            <a:avLst/>
          </a:prstGeom>
          <a:noFill/>
        </p:spPr>
        <p:txBody>
          <a:bodyPr wrap="square" rtlCol="0">
            <a:spAutoFit/>
          </a:bodyPr>
          <a:lstStyle/>
          <a:p>
            <a:pPr algn="just"/>
            <a:r>
              <a:rPr lang="en-US" sz="2000" b="1" dirty="0" smtClean="0">
                <a:latin typeface="Times New Roman" pitchFamily="18" charset="0"/>
                <a:cs typeface="Times New Roman" pitchFamily="18" charset="0"/>
              </a:rPr>
              <a:t>6. In migration</a:t>
            </a:r>
          </a:p>
          <a:p>
            <a:pPr algn="just"/>
            <a:r>
              <a:rPr lang="en-US" sz="2000" dirty="0" smtClean="0">
                <a:latin typeface="Times New Roman" pitchFamily="18" charset="0"/>
                <a:cs typeface="Times New Roman" pitchFamily="18" charset="0"/>
              </a:rPr>
              <a:t>	Migration toward  a geographic unit is called in-migration.</a:t>
            </a:r>
          </a:p>
          <a:p>
            <a:pPr algn="just"/>
            <a:r>
              <a:rPr lang="en-US" sz="2000" b="1" dirty="0" smtClean="0">
                <a:latin typeface="Times New Roman" pitchFamily="18" charset="0"/>
                <a:cs typeface="Times New Roman" pitchFamily="18" charset="0"/>
              </a:rPr>
              <a:t>7. Out migration</a:t>
            </a:r>
          </a:p>
          <a:p>
            <a:pPr algn="just"/>
            <a:r>
              <a:rPr lang="en-US" sz="2000" dirty="0" smtClean="0">
                <a:latin typeface="Times New Roman" pitchFamily="18" charset="0"/>
                <a:cs typeface="Times New Roman" pitchFamily="18" charset="0"/>
              </a:rPr>
              <a:t>	Migration from that unit to other unit is known as out-migration.</a:t>
            </a:r>
          </a:p>
          <a:p>
            <a:pPr algn="just"/>
            <a:r>
              <a:rPr lang="en-US" sz="2000" b="1" dirty="0" smtClean="0">
                <a:latin typeface="Times New Roman" pitchFamily="18" charset="0"/>
                <a:cs typeface="Times New Roman" pitchFamily="18" charset="0"/>
              </a:rPr>
              <a:t>8. Net migration</a:t>
            </a:r>
          </a:p>
          <a:p>
            <a:pPr algn="just"/>
            <a:r>
              <a:rPr lang="en-US" sz="2000" dirty="0" smtClean="0">
                <a:latin typeface="Times New Roman" pitchFamily="18" charset="0"/>
                <a:cs typeface="Times New Roman" pitchFamily="18" charset="0"/>
              </a:rPr>
              <a:t>	The </a:t>
            </a:r>
            <a:r>
              <a:rPr lang="en-US" sz="2000" dirty="0">
                <a:latin typeface="Times New Roman" pitchFamily="18" charset="0"/>
                <a:cs typeface="Times New Roman" pitchFamily="18" charset="0"/>
              </a:rPr>
              <a:t>sum change in migrant numbers between those coming into an area (in-migrants) and those leaving (out-migrants</a:t>
            </a:r>
            <a:r>
              <a:rPr lang="en-US" sz="2000" dirty="0" smtClean="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733036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382000" cy="4524315"/>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Some other Migration </a:t>
            </a:r>
            <a:r>
              <a:rPr lang="en-US" sz="2400" b="1" dirty="0">
                <a:latin typeface="Times New Roman" pitchFamily="18" charset="0"/>
                <a:cs typeface="Times New Roman" pitchFamily="18" charset="0"/>
              </a:rPr>
              <a:t>Classification</a:t>
            </a:r>
          </a:p>
          <a:p>
            <a:pPr algn="just"/>
            <a:r>
              <a:rPr lang="en-US" sz="2000" dirty="0">
                <a:latin typeface="Times New Roman" pitchFamily="18" charset="0"/>
                <a:cs typeface="Times New Roman" pitchFamily="18" charset="0"/>
              </a:rPr>
              <a:t>Migration types can be classified according to a range of criteria:</a:t>
            </a:r>
          </a:p>
          <a:p>
            <a:pPr algn="just"/>
            <a:r>
              <a:rPr lang="en-US" sz="2400" b="1" dirty="0">
                <a:latin typeface="Times New Roman" pitchFamily="18" charset="0"/>
                <a:cs typeface="Times New Roman" pitchFamily="18" charset="0"/>
              </a:rPr>
              <a:t>1. Migration Based on Distance</a:t>
            </a:r>
          </a:p>
          <a:p>
            <a:pPr marL="514350" indent="-514350" algn="just">
              <a:buFont typeface="+mj-lt"/>
              <a:buAutoNum type="romanLcPeriod"/>
            </a:pPr>
            <a:r>
              <a:rPr lang="en-US" sz="2000" b="1" dirty="0">
                <a:latin typeface="Times New Roman" pitchFamily="18" charset="0"/>
                <a:cs typeface="Times New Roman" pitchFamily="18" charset="0"/>
              </a:rPr>
              <a:t>Intra-building: </a:t>
            </a:r>
            <a:r>
              <a:rPr lang="en-US" sz="2000" dirty="0">
                <a:latin typeface="Times New Roman" pitchFamily="18" charset="0"/>
                <a:cs typeface="Times New Roman" pitchFamily="18" charset="0"/>
              </a:rPr>
              <a:t>Movement within a building (e.g. user-movements in an airport terminal or hospital)</a:t>
            </a:r>
          </a:p>
          <a:p>
            <a:pPr marL="514350" indent="-514350" algn="just">
              <a:buFont typeface="+mj-lt"/>
              <a:buAutoNum type="romanLcPeriod"/>
            </a:pPr>
            <a:r>
              <a:rPr lang="en-US" sz="2000" b="1" dirty="0">
                <a:latin typeface="Times New Roman" pitchFamily="18" charset="0"/>
                <a:cs typeface="Times New Roman" pitchFamily="18" charset="0"/>
              </a:rPr>
              <a:t>Inter-building: </a:t>
            </a:r>
            <a:r>
              <a:rPr lang="en-US" sz="2000" dirty="0">
                <a:latin typeface="Times New Roman" pitchFamily="18" charset="0"/>
                <a:cs typeface="Times New Roman" pitchFamily="18" charset="0"/>
              </a:rPr>
              <a:t>Pedestrian patterns between a complex of buildings (e.g. students moving over a University campus)</a:t>
            </a:r>
          </a:p>
          <a:p>
            <a:pPr marL="514350" indent="-514350" algn="just">
              <a:buFont typeface="+mj-lt"/>
              <a:buAutoNum type="romanLcPeriod"/>
            </a:pPr>
            <a:r>
              <a:rPr lang="en-US" sz="2000" b="1" dirty="0">
                <a:latin typeface="Times New Roman" pitchFamily="18" charset="0"/>
                <a:cs typeface="Times New Roman" pitchFamily="18" charset="0"/>
              </a:rPr>
              <a:t>Local scale: </a:t>
            </a:r>
            <a:r>
              <a:rPr lang="en-US" sz="2000" dirty="0">
                <a:latin typeface="Times New Roman" pitchFamily="18" charset="0"/>
                <a:cs typeface="Times New Roman" pitchFamily="18" charset="0"/>
              </a:rPr>
              <a:t>Moving house to another within a town or city</a:t>
            </a:r>
          </a:p>
          <a:p>
            <a:pPr marL="514350" indent="-514350" algn="just">
              <a:buFont typeface="+mj-lt"/>
              <a:buAutoNum type="romanLcPeriod"/>
            </a:pPr>
            <a:r>
              <a:rPr lang="en-US" sz="2000" b="1" dirty="0">
                <a:latin typeface="Times New Roman" pitchFamily="18" charset="0"/>
                <a:cs typeface="Times New Roman" pitchFamily="18" charset="0"/>
              </a:rPr>
              <a:t>Regional scale: </a:t>
            </a:r>
            <a:r>
              <a:rPr lang="en-US" sz="2000" dirty="0">
                <a:latin typeface="Times New Roman" pitchFamily="18" charset="0"/>
                <a:cs typeface="Times New Roman" pitchFamily="18" charset="0"/>
              </a:rPr>
              <a:t>Migrating within a country from one county/state to another</a:t>
            </a:r>
          </a:p>
          <a:p>
            <a:pPr marL="514350" indent="-514350" algn="just">
              <a:buFont typeface="+mj-lt"/>
              <a:buAutoNum type="romanLcPeriod"/>
            </a:pPr>
            <a:r>
              <a:rPr lang="en-US" sz="2000" b="1" dirty="0">
                <a:latin typeface="Times New Roman" pitchFamily="18" charset="0"/>
                <a:cs typeface="Times New Roman" pitchFamily="18" charset="0"/>
              </a:rPr>
              <a:t>International scale: </a:t>
            </a:r>
            <a:r>
              <a:rPr lang="en-US" sz="2000" dirty="0">
                <a:latin typeface="Times New Roman" pitchFamily="18" charset="0"/>
                <a:cs typeface="Times New Roman" pitchFamily="18" charset="0"/>
              </a:rPr>
              <a:t>Migrating from one country to another (emigration/immigration)</a:t>
            </a:r>
          </a:p>
          <a:p>
            <a:pPr marL="514350" indent="-514350" algn="just">
              <a:buFont typeface="+mj-lt"/>
              <a:buAutoNum type="romanLcPeriod"/>
            </a:pPr>
            <a:r>
              <a:rPr lang="en-US" sz="2000" b="1" dirty="0">
                <a:latin typeface="Times New Roman" pitchFamily="18" charset="0"/>
                <a:cs typeface="Times New Roman" pitchFamily="18" charset="0"/>
              </a:rPr>
              <a:t>Global scale: </a:t>
            </a:r>
            <a:r>
              <a:rPr lang="en-US" sz="2000" dirty="0">
                <a:latin typeface="Times New Roman" pitchFamily="18" charset="0"/>
                <a:cs typeface="Times New Roman" pitchFamily="18" charset="0"/>
              </a:rPr>
              <a:t>Migrating between distant continents</a:t>
            </a:r>
          </a:p>
          <a:p>
            <a:pPr algn="just"/>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18338884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TotalTime>
  <Words>235</Words>
  <Application>Microsoft Office PowerPoint</Application>
  <PresentationFormat>On-screen Show (4:3)</PresentationFormat>
  <Paragraphs>88</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16</cp:revision>
  <dcterms:created xsi:type="dcterms:W3CDTF">2020-03-23T09:11:41Z</dcterms:created>
  <dcterms:modified xsi:type="dcterms:W3CDTF">2020-03-23T10:38:22Z</dcterms:modified>
</cp:coreProperties>
</file>