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62" r:id="rId6"/>
    <p:sldId id="263" r:id="rId7"/>
    <p:sldId id="258" r:id="rId8"/>
    <p:sldId id="259" r:id="rId9"/>
  </p:sldIdLst>
  <p:sldSz cx="9144000" cy="6858000" type="screen4x3"/>
  <p:notesSz cx="9144000" cy="6858000"/>
  <p:embeddedFontLst>
    <p:embeddedFont>
      <p:font typeface="Aharoni" panose="02010803020104030203" pitchFamily="2" charset="-79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Wingdings" panose="05000000000000000000" pitchFamily="2" charset="2"/>
      <p:regular r:id="rId16"/>
    </p:embeddedFont>
    <p:embeddedFont>
      <p:font typeface="Times New Roman" panose="02020603050405020304" pitchFamily="18" charset="0"/>
      <p:regular r:id="rId17"/>
      <p:bold r:id="rId18"/>
      <p:italic r:id="rId19"/>
    </p:embeddedFont>
    <p:embeddedFont>
      <p:font typeface="Wingdings 2" panose="05020102010507070707" pitchFamily="18" charset="2"/>
      <p:regular r:id="rId20"/>
    </p:embeddedFont>
    <p:embeddedFont>
      <p:font typeface="Symbol" panose="050501020107060205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CE2B3-C184-493D-AD24-D108ACF11EF4}" type="datetimeFigureOut">
              <a:rPr lang="en-GB" smtClean="0"/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C8AC6-F09C-4512-A200-997CEBF97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4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C8AC6-F09C-4512-A200-997CEBF97F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B4654B-D3E3-457D-8317-31419A83CD9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89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048" y="909269"/>
            <a:ext cx="7651902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880133"/>
            <a:ext cx="8072120" cy="339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58280" y="4267200"/>
            <a:ext cx="608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Dr. Naila Farooq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Plant Growth Under Stress Environment 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(SES-309)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887" y="2063286"/>
            <a:ext cx="6522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Introduction of Plant Stresses</a:t>
            </a:r>
            <a:endParaRPr lang="en-GB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0"/>
            <a:ext cx="7772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Stress</a:t>
            </a:r>
          </a:p>
          <a:p>
            <a:r>
              <a:rPr lang="en-GB" sz="2400" dirty="0"/>
              <a:t>	 - An external factor which exerts </a:t>
            </a:r>
            <a:r>
              <a:rPr lang="en-GB" sz="2400" dirty="0" smtClean="0"/>
              <a:t>a 			disadvantageous </a:t>
            </a:r>
            <a:r>
              <a:rPr lang="en-GB" sz="2400" dirty="0"/>
              <a:t>effect on the organism.</a:t>
            </a:r>
          </a:p>
          <a:p>
            <a:r>
              <a:rPr lang="en-GB" sz="2400" dirty="0"/>
              <a:t>	</a:t>
            </a:r>
            <a:r>
              <a:rPr lang="en-GB" sz="2400" b="1" dirty="0"/>
              <a:t>OR</a:t>
            </a:r>
          </a:p>
          <a:p>
            <a:r>
              <a:rPr lang="en-GB" sz="2400" dirty="0"/>
              <a:t>	 - Any change in environmental conditions which 	adversely alters plant growth or development</a:t>
            </a:r>
          </a:p>
          <a:p>
            <a:endParaRPr lang="en-GB" sz="2400" dirty="0"/>
          </a:p>
          <a:p>
            <a:r>
              <a:rPr lang="en-GB" sz="2800" b="1" dirty="0"/>
              <a:t>Strain</a:t>
            </a:r>
          </a:p>
          <a:p>
            <a:r>
              <a:rPr lang="en-GB" sz="2400" dirty="0"/>
              <a:t>	 - The reduction in plant growth or function 		resulting from a stress.</a:t>
            </a:r>
          </a:p>
        </p:txBody>
      </p:sp>
    </p:spTree>
    <p:extLst>
      <p:ext uri="{BB962C8B-B14F-4D97-AF65-F5344CB8AC3E}">
        <p14:creationId xmlns:p14="http://schemas.microsoft.com/office/powerpoint/2010/main" val="187307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1675" y="784986"/>
            <a:ext cx="59229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400" b="1" spc="-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Plant </a:t>
            </a:r>
            <a:r>
              <a:rPr sz="5400" b="1" spc="-20" dirty="0" smtClean="0">
                <a:solidFill>
                  <a:srgbClr val="0D0D0D"/>
                </a:solidFill>
                <a:latin typeface="Times New Roman"/>
                <a:cs typeface="Times New Roman"/>
              </a:rPr>
              <a:t>Stress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1737105"/>
            <a:ext cx="8214359" cy="3842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Any deviation </a:t>
            </a:r>
            <a:r>
              <a:rPr sz="2400" b="1" dirty="0">
                <a:latin typeface="Times New Roman"/>
                <a:cs typeface="Times New Roman"/>
              </a:rPr>
              <a:t>in optimal </a:t>
            </a:r>
            <a:r>
              <a:rPr sz="2400" b="1" spc="-5" dirty="0">
                <a:latin typeface="Times New Roman"/>
                <a:cs typeface="Times New Roman"/>
              </a:rPr>
              <a:t>condition </a:t>
            </a:r>
            <a:r>
              <a:rPr sz="2400" b="1" dirty="0">
                <a:latin typeface="Times New Roman"/>
                <a:cs typeface="Times New Roman"/>
              </a:rPr>
              <a:t>of any factor essential </a:t>
            </a:r>
            <a:r>
              <a:rPr sz="2400" b="1" spc="-5" dirty="0">
                <a:latin typeface="Times New Roman"/>
                <a:cs typeface="Times New Roman"/>
              </a:rPr>
              <a:t>for  </a:t>
            </a:r>
            <a:r>
              <a:rPr sz="2400" b="1" dirty="0">
                <a:latin typeface="Times New Roman"/>
                <a:cs typeface="Times New Roman"/>
              </a:rPr>
              <a:t>its </a:t>
            </a:r>
            <a:r>
              <a:rPr sz="2400" b="1" spc="-15" dirty="0">
                <a:latin typeface="Times New Roman"/>
                <a:cs typeface="Times New Roman"/>
              </a:rPr>
              <a:t>growth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will </a:t>
            </a:r>
            <a:r>
              <a:rPr sz="2400" b="1" dirty="0">
                <a:latin typeface="Times New Roman"/>
                <a:cs typeface="Times New Roman"/>
              </a:rPr>
              <a:t>lead to aberrant </a:t>
            </a:r>
            <a:r>
              <a:rPr sz="2400" b="1" spc="-5" dirty="0">
                <a:latin typeface="Times New Roman"/>
                <a:cs typeface="Times New Roman"/>
              </a:rPr>
              <a:t>change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5" dirty="0">
                <a:latin typeface="Times New Roman"/>
                <a:cs typeface="Times New Roman"/>
              </a:rPr>
              <a:t>physiological  </a:t>
            </a:r>
            <a:r>
              <a:rPr sz="2400" b="1" spc="-10" dirty="0">
                <a:latin typeface="Times New Roman"/>
                <a:cs typeface="Times New Roman"/>
              </a:rPr>
              <a:t>processes </a:t>
            </a:r>
            <a:r>
              <a:rPr sz="2400" b="1" spc="-5" dirty="0">
                <a:latin typeface="Times New Roman"/>
                <a:cs typeface="Times New Roman"/>
              </a:rPr>
              <a:t>and due </a:t>
            </a:r>
            <a:r>
              <a:rPr sz="2400" b="1" dirty="0">
                <a:latin typeface="Times New Roman"/>
                <a:cs typeface="Times New Roman"/>
              </a:rPr>
              <a:t>to this </a:t>
            </a:r>
            <a:r>
              <a:rPr sz="2400" b="1" spc="-5" dirty="0">
                <a:latin typeface="Times New Roman"/>
                <a:cs typeface="Times New Roman"/>
              </a:rPr>
              <a:t>plant </a:t>
            </a:r>
            <a:r>
              <a:rPr sz="2400" b="1" dirty="0">
                <a:latin typeface="Times New Roman"/>
                <a:cs typeface="Times New Roman"/>
              </a:rPr>
              <a:t>body </a:t>
            </a:r>
            <a:r>
              <a:rPr sz="2400" b="1" spc="-5" dirty="0">
                <a:latin typeface="Times New Roman"/>
                <a:cs typeface="Times New Roman"/>
              </a:rPr>
              <a:t>will </a:t>
            </a:r>
            <a:r>
              <a:rPr sz="2400" b="1" dirty="0">
                <a:latin typeface="Times New Roman"/>
                <a:cs typeface="Times New Roman"/>
              </a:rPr>
              <a:t>experience </a:t>
            </a:r>
            <a:r>
              <a:rPr sz="2400" b="1" spc="-5" dirty="0">
                <a:latin typeface="Times New Roman"/>
                <a:cs typeface="Times New Roman"/>
              </a:rPr>
              <a:t>tension  and this state </a:t>
            </a:r>
            <a:r>
              <a:rPr sz="2400" b="1" spc="-15" dirty="0">
                <a:latin typeface="Times New Roman"/>
                <a:cs typeface="Times New Roman"/>
              </a:rPr>
              <a:t>referred </a:t>
            </a:r>
            <a:r>
              <a:rPr sz="2400" b="1" spc="-5" dirty="0">
                <a:latin typeface="Times New Roman"/>
                <a:cs typeface="Times New Roman"/>
              </a:rPr>
              <a:t>as plant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latin typeface="Times New Roman"/>
                <a:cs typeface="Times New Roman"/>
              </a:rPr>
              <a:t>stress.</a:t>
            </a:r>
            <a:endParaRPr lang="en-GB" sz="2400" b="1" spc="-1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9BBA58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defined as an external factor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exerts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disadvantageous influence on the plant.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9BBA58"/>
              </a:buClr>
              <a:buSzPct val="93750"/>
              <a:buFont typeface="Wingdings"/>
              <a:buChar char="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Reduction in growth, yield and death of the plant or plant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part.</a:t>
            </a:r>
          </a:p>
          <a:p>
            <a:pPr marL="286385" marR="10160" indent="-274320" algn="just">
              <a:lnSpc>
                <a:spcPct val="100000"/>
              </a:lnSpc>
              <a:spcBef>
                <a:spcPts val="575"/>
              </a:spcBef>
              <a:buClr>
                <a:srgbClr val="9BBA58"/>
              </a:buClr>
              <a:buSzPct val="93750"/>
              <a:buFont typeface="Wingdings"/>
              <a:buChar char="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Stress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caused due to </a:t>
            </a:r>
            <a:r>
              <a:rPr sz="2400" spc="-5" dirty="0">
                <a:latin typeface="Times New Roman"/>
                <a:cs typeface="Times New Roman"/>
              </a:rPr>
              <a:t>biotic (disease, herbivores) </a:t>
            </a:r>
            <a:r>
              <a:rPr sz="2400" dirty="0">
                <a:latin typeface="Times New Roman"/>
                <a:cs typeface="Times New Roman"/>
              </a:rPr>
              <a:t>or  abiotic (Physical and </a:t>
            </a:r>
            <a:r>
              <a:rPr sz="2400" spc="-5" dirty="0">
                <a:latin typeface="Times New Roman"/>
                <a:cs typeface="Times New Roman"/>
              </a:rPr>
              <a:t>chemical) </a:t>
            </a:r>
            <a:r>
              <a:rPr sz="2400" dirty="0">
                <a:latin typeface="Times New Roman"/>
                <a:cs typeface="Times New Roman"/>
              </a:rPr>
              <a:t>factors(Nilsen &amp; Orcutt,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1996).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48" y="0"/>
            <a:ext cx="6264352" cy="1354217"/>
          </a:xfrm>
        </p:spPr>
        <p:txBody>
          <a:bodyPr/>
          <a:lstStyle/>
          <a:p>
            <a:r>
              <a:rPr lang="en-A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A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Adaptation </a:t>
            </a:r>
            <a:r>
              <a:rPr lang="en-A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(to stress)</a:t>
            </a:r>
            <a: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A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580543" cy="5291626"/>
          </a:xfrm>
        </p:spPr>
        <p:txBody>
          <a:bodyPr/>
          <a:lstStyle/>
          <a:p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Genetically determined resistance acquired over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generations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selection;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evolutionary changes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enable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organism to exploit a certain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niche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include modification of 	existing genes, as well as gain/loss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e.g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., thermophilic enzymes in organisms that tolerate high temperature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Heritable modifications in structure or function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which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 the fitness of the plant in a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stressful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environment.</a:t>
            </a:r>
          </a:p>
          <a:p>
            <a:endParaRPr lang="en-GB" dirty="0"/>
          </a:p>
        </p:txBody>
      </p:sp>
      <p:pic>
        <p:nvPicPr>
          <p:cNvPr id="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828" y="52323"/>
            <a:ext cx="9145590" cy="9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0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48" y="909269"/>
            <a:ext cx="7651902" cy="923330"/>
          </a:xfrm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Acclimation (to stress)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048" y="1905000"/>
            <a:ext cx="8072120" cy="4118935"/>
          </a:xfrm>
          <a:gradFill>
            <a:gsLst>
              <a:gs pos="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Tx/>
              <a:buNone/>
              <a:tabLst>
                <a:tab pos="685800" algn="l"/>
              </a:tabLst>
            </a:pPr>
            <a:r>
              <a:rPr lang="en-US" dirty="0" smtClean="0"/>
              <a:t> </a:t>
            </a:r>
            <a:r>
              <a:rPr lang="en-US" dirty="0"/>
              <a:t>- An increase in the stress tolerance of </a:t>
            </a:r>
            <a:r>
              <a:rPr lang="en-US" dirty="0" smtClean="0"/>
              <a:t>an individual </a:t>
            </a:r>
            <a:r>
              <a:rPr lang="en-US" dirty="0"/>
              <a:t>plant as a result of exposure to prior </a:t>
            </a:r>
            <a:r>
              <a:rPr lang="en-US" dirty="0" smtClean="0"/>
              <a:t>stress</a:t>
            </a:r>
            <a:endParaRPr lang="en-US" dirty="0"/>
          </a:p>
          <a:p>
            <a:pPr>
              <a:buFontTx/>
              <a:buNone/>
              <a:tabLst>
                <a:tab pos="685800" algn="l"/>
              </a:tabLst>
            </a:pPr>
            <a:endParaRPr lang="en-US" dirty="0"/>
          </a:p>
          <a:p>
            <a:pPr>
              <a:buFontTx/>
              <a:buNone/>
              <a:tabLst>
                <a:tab pos="685800" algn="l"/>
              </a:tabLst>
            </a:pPr>
            <a:r>
              <a:rPr lang="en-US" dirty="0" smtClean="0"/>
              <a:t> </a:t>
            </a:r>
            <a:r>
              <a:rPr lang="en-US" dirty="0"/>
              <a:t>- Non-heritable physiological modifications made </a:t>
            </a:r>
            <a:r>
              <a:rPr lang="en-US" dirty="0" smtClean="0"/>
              <a:t>during </a:t>
            </a:r>
            <a:r>
              <a:rPr lang="en-US" dirty="0"/>
              <a:t>the life of the individual plant</a:t>
            </a:r>
          </a:p>
          <a:p>
            <a:pPr>
              <a:buFontTx/>
              <a:buNone/>
              <a:tabLst>
                <a:tab pos="685800" algn="l"/>
              </a:tabLst>
            </a:pPr>
            <a:endParaRPr lang="en-US" dirty="0"/>
          </a:p>
          <a:p>
            <a:pPr>
              <a:buFontTx/>
              <a:buNone/>
              <a:tabLst>
                <a:tab pos="685800" algn="l"/>
              </a:tabLst>
            </a:pPr>
            <a:r>
              <a:rPr lang="en-US" i="1" dirty="0"/>
              <a:t>The capacity to acclimate is genetically </a:t>
            </a:r>
            <a:r>
              <a:rPr lang="en-US" i="1" dirty="0" smtClean="0"/>
              <a:t>determined </a:t>
            </a:r>
            <a:endParaRPr lang="en-US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14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86177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Man-related factors:</a:t>
            </a:r>
            <a:r>
              <a:rPr lang="en-US" b="1" dirty="0"/>
              <a:t/>
            </a:r>
            <a:br>
              <a:rPr lang="en-US" b="1" dirty="0"/>
            </a:br>
            <a:endParaRPr lang="en-GB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4"/>
          </p:nvPr>
        </p:nvSpPr>
        <p:spPr>
          <a:xfrm>
            <a:off x="609600" y="1318974"/>
            <a:ext cx="7696200" cy="5234226"/>
          </a:xfrm>
        </p:spPr>
        <p:txBody>
          <a:bodyPr>
            <a:normAutofit/>
          </a:bodyPr>
          <a:lstStyle/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Herbicides</a:t>
            </a:r>
            <a:r>
              <a:rPr lang="en-US" dirty="0" smtClean="0"/>
              <a:t>, fungicides, pesticides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Pollution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O3 and photochemical smog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ROS formation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err="1" smtClean="0"/>
              <a:t>Phooxidants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Acid rain and mist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Mineral deficiencies caused by lixiviates due to soil loss or acid rain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Heavy metal contamination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Nitrogen excess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Eutrophication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Increase of </a:t>
            </a:r>
            <a:r>
              <a:rPr lang="en-US" i="1" dirty="0" smtClean="0"/>
              <a:t>UV </a:t>
            </a:r>
            <a:r>
              <a:rPr lang="en-US" dirty="0" smtClean="0"/>
              <a:t>radiation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Global climate change, increase in CO2 concentration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Increase of saline and dry soils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Noise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Fires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Compacted soils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0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67779"/>
              </p:ext>
            </p:extLst>
          </p:nvPr>
        </p:nvGraphicFramePr>
        <p:xfrm>
          <a:off x="450850" y="1708150"/>
          <a:ext cx="8229600" cy="4405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329">
                <a:tc gridSpan="2">
                  <a:txBody>
                    <a:bodyPr/>
                    <a:lstStyle/>
                    <a:p>
                      <a:pPr marL="9829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ABIOTIC</a:t>
                      </a:r>
                      <a:r>
                        <a:rPr sz="2000" b="1" spc="-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STRESS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20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BIOTIC</a:t>
                      </a:r>
                      <a:r>
                        <a:rPr sz="2000" b="1" spc="-1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STRESS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679"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(A) Physical</a:t>
                      </a:r>
                      <a:r>
                        <a:rPr sz="20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stress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(B) Chemical</a:t>
                      </a:r>
                      <a:r>
                        <a:rPr sz="2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latin typeface="Times New Roman"/>
                          <a:cs typeface="Times New Roman"/>
                        </a:rPr>
                        <a:t>stress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697"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705"/>
                        </a:spcBef>
                        <a:buFont typeface="Symbol"/>
                        <a:buChar char=""/>
                        <a:tabLst>
                          <a:tab pos="410845" algn="l"/>
                          <a:tab pos="4114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Drought and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Flooding</a:t>
                      </a: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0845" algn="l"/>
                          <a:tab pos="411480" algn="l"/>
                        </a:tabLst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Temperature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0845" algn="l"/>
                          <a:tab pos="4114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Light</a:t>
                      </a: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0845" algn="l"/>
                          <a:tab pos="41148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Radiation</a:t>
                      </a: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0845" algn="l"/>
                          <a:tab pos="411480" algn="l"/>
                        </a:tabLst>
                      </a:pPr>
                      <a:r>
                        <a:rPr sz="2000" spc="-20" dirty="0" smtClean="0">
                          <a:latin typeface="Times New Roman"/>
                          <a:cs typeface="Times New Roman"/>
                        </a:rPr>
                        <a:t>Wind</a:t>
                      </a:r>
                      <a:endParaRPr lang="en-GB" sz="2000" spc="-20" dirty="0" smtClean="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0845" algn="l"/>
                          <a:tab pos="411480" algn="l"/>
                        </a:tabLst>
                      </a:pPr>
                      <a:r>
                        <a:rPr lang="en-GB" sz="2000" spc="-20" dirty="0" smtClean="0">
                          <a:latin typeface="Times New Roman"/>
                          <a:cs typeface="Times New Roman"/>
                        </a:rPr>
                        <a:t>Nutrient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705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Air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Pollution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Heavy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Metals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Pesticides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Insecticides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Toxins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Soil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Alkanity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705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Allelopathy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Competition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Disease</a:t>
                      </a: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Pest</a:t>
                      </a: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Human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activities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1" y="733501"/>
            <a:ext cx="6324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Classification of</a:t>
            </a:r>
            <a:r>
              <a:rPr sz="32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3200" b="1" spc="-9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plant </a:t>
            </a:r>
            <a:r>
              <a:rPr sz="3200" b="1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stress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  <a:noFill/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3999" cy="1028700"/>
            </a:xfrm>
            <a:prstGeom prst="rect">
              <a:avLst/>
            </a:prstGeom>
            <a:grpFill/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  <a:grpFill/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88207" cy="1020572"/>
            </a:xfrm>
            <a:prstGeom prst="rect">
              <a:avLst/>
            </a:prstGeom>
            <a:grpFill/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grpFill/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6116" y="781050"/>
            <a:ext cx="7115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Strategy to face </a:t>
            </a:r>
            <a:r>
              <a:rPr sz="3600" b="1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360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stress</a:t>
            </a:r>
            <a:r>
              <a:rPr sz="3600" b="1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conditions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705050"/>
            <a:ext cx="8074659" cy="425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 algn="just">
              <a:lnSpc>
                <a:spcPct val="110100"/>
              </a:lnSpc>
              <a:spcBef>
                <a:spcPts val="100"/>
              </a:spcBef>
              <a:buClr>
                <a:srgbClr val="9BBA5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Times New Roman"/>
                <a:cs typeface="Times New Roman"/>
              </a:rPr>
              <a:t>Escaper: </a:t>
            </a:r>
            <a:r>
              <a:rPr sz="2600" dirty="0">
                <a:latin typeface="Times New Roman"/>
                <a:cs typeface="Times New Roman"/>
              </a:rPr>
              <a:t>Completing </a:t>
            </a:r>
            <a:r>
              <a:rPr sz="2600" spc="-5" dirty="0">
                <a:latin typeface="Times New Roman"/>
                <a:cs typeface="Times New Roman"/>
              </a:rPr>
              <a:t>their life cycle </a:t>
            </a:r>
            <a:r>
              <a:rPr sz="2600" dirty="0">
                <a:latin typeface="Times New Roman"/>
                <a:cs typeface="Times New Roman"/>
              </a:rPr>
              <a:t>before the  occurrence of a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stress</a:t>
            </a:r>
            <a:endParaRPr sz="26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865"/>
              </a:spcBef>
              <a:buClr>
                <a:srgbClr val="9BBA5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Stress </a:t>
            </a:r>
            <a:r>
              <a:rPr sz="2600" b="1" spc="-30" dirty="0">
                <a:latin typeface="Times New Roman"/>
                <a:cs typeface="Times New Roman"/>
              </a:rPr>
              <a:t>Avoider: </a:t>
            </a:r>
            <a:r>
              <a:rPr sz="2600" spc="-5" dirty="0">
                <a:latin typeface="Times New Roman"/>
                <a:cs typeface="Times New Roman"/>
              </a:rPr>
              <a:t>Achieved through morphological changes  in </a:t>
            </a:r>
            <a:r>
              <a:rPr sz="2600" dirty="0">
                <a:latin typeface="Times New Roman"/>
                <a:cs typeface="Times New Roman"/>
              </a:rPr>
              <a:t>the plant, such </a:t>
            </a:r>
            <a:r>
              <a:rPr sz="2600" spc="-5" dirty="0">
                <a:latin typeface="Times New Roman"/>
                <a:cs typeface="Times New Roman"/>
              </a:rPr>
              <a:t>as reduced </a:t>
            </a:r>
            <a:r>
              <a:rPr sz="2600" dirty="0">
                <a:latin typeface="Times New Roman"/>
                <a:cs typeface="Times New Roman"/>
              </a:rPr>
              <a:t>stomatal </a:t>
            </a:r>
            <a:r>
              <a:rPr sz="2600" spc="-5" dirty="0">
                <a:latin typeface="Times New Roman"/>
                <a:cs typeface="Times New Roman"/>
              </a:rPr>
              <a:t>conductance,  decreased leaf area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increased </a:t>
            </a:r>
            <a:r>
              <a:rPr sz="2600" dirty="0">
                <a:latin typeface="Times New Roman"/>
                <a:cs typeface="Times New Roman"/>
              </a:rPr>
              <a:t>root/shoot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ratios.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9BBA58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Stress </a:t>
            </a:r>
            <a:r>
              <a:rPr sz="2600" b="1" spc="-25" dirty="0">
                <a:latin typeface="Times New Roman"/>
                <a:cs typeface="Times New Roman"/>
              </a:rPr>
              <a:t>Tolerant: </a:t>
            </a:r>
            <a:r>
              <a:rPr sz="2600" spc="-5" dirty="0">
                <a:latin typeface="Times New Roman"/>
                <a:cs typeface="Times New Roman"/>
              </a:rPr>
              <a:t>Sustain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15" dirty="0">
                <a:latin typeface="Times New Roman"/>
                <a:cs typeface="Times New Roman"/>
              </a:rPr>
              <a:t>effect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stress </a:t>
            </a:r>
            <a:r>
              <a:rPr sz="2600" dirty="0">
                <a:latin typeface="Times New Roman"/>
                <a:cs typeface="Times New Roman"/>
              </a:rPr>
              <a:t>without </a:t>
            </a:r>
            <a:r>
              <a:rPr sz="2600" spc="-5" dirty="0">
                <a:latin typeface="Times New Roman"/>
                <a:cs typeface="Times New Roman"/>
              </a:rPr>
              <a:t>dying 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10" dirty="0">
                <a:latin typeface="Times New Roman"/>
                <a:cs typeface="Times New Roman"/>
              </a:rPr>
              <a:t>suffering </a:t>
            </a:r>
            <a:r>
              <a:rPr sz="2600" spc="-25" dirty="0">
                <a:latin typeface="Times New Roman"/>
                <a:cs typeface="Times New Roman"/>
              </a:rPr>
              <a:t>injury. </a:t>
            </a:r>
            <a:r>
              <a:rPr sz="2600" spc="-5" dirty="0">
                <a:latin typeface="Times New Roman"/>
                <a:cs typeface="Times New Roman"/>
              </a:rPr>
              <a:t>Achieved </a:t>
            </a:r>
            <a:r>
              <a:rPr sz="2600" dirty="0">
                <a:latin typeface="Times New Roman"/>
                <a:cs typeface="Times New Roman"/>
              </a:rPr>
              <a:t>by </a:t>
            </a:r>
            <a:r>
              <a:rPr sz="2600" spc="-5" dirty="0">
                <a:latin typeface="Times New Roman"/>
                <a:cs typeface="Times New Roman"/>
              </a:rPr>
              <a:t>specific </a:t>
            </a:r>
            <a:r>
              <a:rPr sz="2600" dirty="0">
                <a:latin typeface="Times New Roman"/>
                <a:cs typeface="Times New Roman"/>
              </a:rPr>
              <a:t>physiological,  </a:t>
            </a:r>
            <a:r>
              <a:rPr sz="2600" spc="-5" dirty="0">
                <a:latin typeface="Times New Roman"/>
                <a:cs typeface="Times New Roman"/>
              </a:rPr>
              <a:t>biochemical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molecular mechanisms at cell </a:t>
            </a:r>
            <a:r>
              <a:rPr sz="2600" dirty="0">
                <a:latin typeface="Times New Roman"/>
                <a:cs typeface="Times New Roman"/>
              </a:rPr>
              <a:t>level  </a:t>
            </a:r>
            <a:r>
              <a:rPr sz="2600" spc="-5" dirty="0">
                <a:latin typeface="Times New Roman"/>
                <a:cs typeface="Times New Roman"/>
              </a:rPr>
              <a:t>which include specific </a:t>
            </a:r>
            <a:r>
              <a:rPr sz="2600" dirty="0">
                <a:latin typeface="Times New Roman"/>
                <a:cs typeface="Times New Roman"/>
              </a:rPr>
              <a:t>gene </a:t>
            </a:r>
            <a:r>
              <a:rPr sz="2600" spc="-5" dirty="0">
                <a:latin typeface="Times New Roman"/>
                <a:cs typeface="Times New Roman"/>
              </a:rPr>
              <a:t>expression and accumulation 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specific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proteins.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366</Words>
  <Application>Microsoft Office PowerPoint</Application>
  <PresentationFormat>On-screen Show (4:3)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Calibri</vt:lpstr>
      <vt:lpstr>Wingdings</vt:lpstr>
      <vt:lpstr>Times New Roman</vt:lpstr>
      <vt:lpstr>Arial</vt:lpstr>
      <vt:lpstr>Wingdings 2</vt:lpstr>
      <vt:lpstr>Symbol</vt:lpstr>
      <vt:lpstr>Office Theme</vt:lpstr>
      <vt:lpstr>PowerPoint Presentation</vt:lpstr>
      <vt:lpstr>PowerPoint Presentation</vt:lpstr>
      <vt:lpstr>Plant Stress</vt:lpstr>
      <vt:lpstr> Adaptation (to stress) </vt:lpstr>
      <vt:lpstr>Acclimation (to stress) </vt:lpstr>
      <vt:lpstr>Man-related factors: </vt:lpstr>
      <vt:lpstr>Classification of plant stress</vt:lpstr>
      <vt:lpstr>Strategy to face the stress conditions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Dr. M. Ehsan S</cp:lastModifiedBy>
  <cp:revision>11</cp:revision>
  <dcterms:created xsi:type="dcterms:W3CDTF">2020-09-26T21:13:06Z</dcterms:created>
  <dcterms:modified xsi:type="dcterms:W3CDTF">2020-12-03T18:42:36Z</dcterms:modified>
</cp:coreProperties>
</file>