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1"/>
    <p:sldMasterId id="2147483669" r:id="rId2"/>
  </p:sldMasterIdLst>
  <p:notesMasterIdLst>
    <p:notesMasterId r:id="rId37"/>
  </p:notesMasterIdLst>
  <p:handoutMasterIdLst>
    <p:handoutMasterId r:id="rId38"/>
  </p:handoutMasterIdLst>
  <p:sldIdLst>
    <p:sldId id="306"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Lst>
  <p:sldSz cx="12192000" cy="6858000"/>
  <p:notesSz cx="6858000" cy="9144000"/>
  <p:embeddedFontLst>
    <p:embeddedFont>
      <p:font typeface="Calibri" pitchFamily="34" charset="0"/>
      <p:regular r:id="rId39"/>
      <p:bold r:id="rId40"/>
      <p:italic r:id="rId41"/>
      <p:boldItalic r:id="rId42"/>
    </p:embeddedFont>
    <p:embeddedFont>
      <p:font typeface="Microsoft YaHei" pitchFamily="34" charset="-122"/>
      <p:regular r:id="rId43"/>
      <p:bold r:id="rId44"/>
    </p:embeddedFont>
    <p:embeddedFont>
      <p:font typeface="SimSun" pitchFamily="2" charset="-122"/>
      <p:regular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ADAD"/>
    <a:srgbClr val="B9B9B9"/>
    <a:srgbClr val="979797"/>
    <a:srgbClr val="585858"/>
    <a:srgbClr val="646464"/>
    <a:srgbClr val="D1D1D1"/>
    <a:srgbClr val="262626"/>
    <a:srgbClr val="C2C2C2"/>
    <a:srgbClr val="D0A4A5"/>
    <a:srgbClr val="DAB8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39559" autoAdjust="0"/>
    <p:restoredTop sz="94660"/>
  </p:normalViewPr>
  <p:slideViewPr>
    <p:cSldViewPr snapToGrid="0" showGuides="1">
      <p:cViewPr varScale="1">
        <p:scale>
          <a:sx n="66" d="100"/>
          <a:sy n="66" d="100"/>
        </p:scale>
        <p:origin x="-144" y="-114"/>
      </p:cViewPr>
      <p:guideLst>
        <p:guide orient="horz" pos="2160"/>
        <p:guide pos="3752"/>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8"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69"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2020/4/13</a:t>
            </a:fld>
            <a:endParaRPr lang="zh-CN" altLang="en-US"/>
          </a:p>
        </p:txBody>
      </p:sp>
      <p:sp>
        <p:nvSpPr>
          <p:cNvPr id="1048770"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71"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104876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7FCF797E-0F98-4FBF-B001-2F886ADDD41F}" type="datetimeFigureOut">
              <a:rPr lang="zh-CN" altLang="en-US" smtClean="0"/>
              <a:pPr/>
              <a:t>2020/4/13</a:t>
            </a:fld>
            <a:endParaRPr lang="zh-CN" altLang="en-US"/>
          </a:p>
        </p:txBody>
      </p:sp>
      <p:sp>
        <p:nvSpPr>
          <p:cNvPr id="104876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6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6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104876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BDCD27B4-F875-477E-9EE1-9D4B0D1998A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Slide Image Placeholder 1"/>
          <p:cNvSpPr>
            <a:spLocks noGrp="1" noRot="1" noChangeAspect="1"/>
          </p:cNvSpPr>
          <p:nvPr>
            <p:ph type="sldImg" idx="2"/>
          </p:nvPr>
        </p:nvSpPr>
        <p:spPr/>
      </p:sp>
      <p:sp>
        <p:nvSpPr>
          <p:cNvPr id="1048624"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Slide Image Placeholder 1"/>
          <p:cNvSpPr>
            <a:spLocks noGrp="1" noRot="1" noChangeAspect="1"/>
          </p:cNvSpPr>
          <p:nvPr>
            <p:ph type="sldImg" idx="2"/>
          </p:nvPr>
        </p:nvSpPr>
        <p:spPr/>
      </p:sp>
      <p:sp>
        <p:nvSpPr>
          <p:cNvPr id="1048639"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Slide Image Placeholder 1"/>
          <p:cNvSpPr>
            <a:spLocks noGrp="1" noRot="1" noChangeAspect="1"/>
          </p:cNvSpPr>
          <p:nvPr>
            <p:ph type="sldImg" idx="2"/>
          </p:nvPr>
        </p:nvSpPr>
        <p:spPr/>
      </p:sp>
      <p:sp>
        <p:nvSpPr>
          <p:cNvPr id="1048650"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Slide Image Placeholder 1"/>
          <p:cNvSpPr>
            <a:spLocks noGrp="1" noRot="1" noChangeAspect="1"/>
          </p:cNvSpPr>
          <p:nvPr>
            <p:ph type="sldImg" idx="2"/>
          </p:nvPr>
        </p:nvSpPr>
        <p:spPr/>
      </p:sp>
      <p:sp>
        <p:nvSpPr>
          <p:cNvPr id="1048657"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Slide Image Placeholder 1"/>
          <p:cNvSpPr>
            <a:spLocks noGrp="1" noRot="1" noChangeAspect="1"/>
          </p:cNvSpPr>
          <p:nvPr>
            <p:ph type="sldImg" idx="2"/>
          </p:nvPr>
        </p:nvSpPr>
        <p:spPr/>
      </p:sp>
      <p:sp>
        <p:nvSpPr>
          <p:cNvPr id="1048661"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Slide Image Placeholder 1"/>
          <p:cNvSpPr>
            <a:spLocks noGrp="1" noRot="1" noChangeAspect="1"/>
          </p:cNvSpPr>
          <p:nvPr>
            <p:ph type="sldImg" idx="2"/>
          </p:nvPr>
        </p:nvSpPr>
        <p:spPr/>
      </p:sp>
      <p:sp>
        <p:nvSpPr>
          <p:cNvPr id="1048665" name="Text Placeholder 2"/>
          <p:cNvSpPr>
            <a:spLocks noGrp="1"/>
          </p:cNvSpPr>
          <p:nvPr>
            <p:ph type="body" idx="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Slide Image Placeholder 1"/>
          <p:cNvSpPr>
            <a:spLocks noGrp="1" noRot="1" noChangeAspect="1"/>
          </p:cNvSpPr>
          <p:nvPr>
            <p:ph type="sldImg" idx="2"/>
          </p:nvPr>
        </p:nvSpPr>
        <p:spPr/>
      </p:sp>
      <p:sp>
        <p:nvSpPr>
          <p:cNvPr id="1048686" name="Text Placeholder 2"/>
          <p:cNvSpPr>
            <a:spLocks noGrp="1"/>
          </p:cNvSpPr>
          <p:nvPr>
            <p:ph type="body" idx="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Slide Image Placeholder 1"/>
          <p:cNvSpPr>
            <a:spLocks noGrp="1" noRot="1" noChangeAspect="1"/>
          </p:cNvSpPr>
          <p:nvPr>
            <p:ph type="sldImg" idx="2"/>
          </p:nvPr>
        </p:nvSpPr>
        <p:spPr/>
      </p:sp>
      <p:sp>
        <p:nvSpPr>
          <p:cNvPr id="1048711"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7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726" name="日期占位符 3"/>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727" name="页脚占位符 4"/>
          <p:cNvSpPr>
            <a:spLocks noGrp="1"/>
          </p:cNvSpPr>
          <p:nvPr>
            <p:ph type="ftr" sz="quarter" idx="11"/>
          </p:nvPr>
        </p:nvSpPr>
        <p:spPr/>
        <p:txBody>
          <a:bodyPr/>
          <a:lstStyle/>
          <a:p>
            <a:endParaRPr lang="zh-CN" altLang="en-US"/>
          </a:p>
        </p:txBody>
      </p:sp>
      <p:sp>
        <p:nvSpPr>
          <p:cNvPr id="1048728" name="灯片编号占位符 5"/>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51" name="标题 1"/>
          <p:cNvSpPr>
            <a:spLocks noGrp="1"/>
          </p:cNvSpPr>
          <p:nvPr>
            <p:ph type="title"/>
          </p:nvPr>
        </p:nvSpPr>
        <p:spPr/>
        <p:txBody>
          <a:bodyPr/>
          <a:lstStyle/>
          <a:p>
            <a:r>
              <a:rPr lang="zh-CN" altLang="en-US"/>
              <a:t>单击此处编辑母版标题样式</a:t>
            </a:r>
          </a:p>
        </p:txBody>
      </p:sp>
      <p:sp>
        <p:nvSpPr>
          <p:cNvPr id="1048752"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53" name="日期占位符 3"/>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754" name="页脚占位符 4"/>
          <p:cNvSpPr>
            <a:spLocks noGrp="1"/>
          </p:cNvSpPr>
          <p:nvPr>
            <p:ph type="ftr" sz="quarter" idx="11"/>
          </p:nvPr>
        </p:nvSpPr>
        <p:spPr/>
        <p:txBody>
          <a:bodyPr/>
          <a:lstStyle/>
          <a:p>
            <a:endParaRPr lang="zh-CN" altLang="en-US"/>
          </a:p>
        </p:txBody>
      </p:sp>
      <p:sp>
        <p:nvSpPr>
          <p:cNvPr id="1048755" name="灯片编号占位符 5"/>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73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734"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35" name="日期占位符 3"/>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736" name="页脚占位符 4"/>
          <p:cNvSpPr>
            <a:spLocks noGrp="1"/>
          </p:cNvSpPr>
          <p:nvPr>
            <p:ph type="ftr" sz="quarter" idx="11"/>
          </p:nvPr>
        </p:nvSpPr>
        <p:spPr/>
        <p:txBody>
          <a:bodyPr/>
          <a:lstStyle/>
          <a:p>
            <a:endParaRPr lang="zh-CN" altLang="en-US"/>
          </a:p>
        </p:txBody>
      </p:sp>
      <p:sp>
        <p:nvSpPr>
          <p:cNvPr id="1048737" name="灯片编号占位符 5"/>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1048581" name="Picture Placeholder 3"/>
          <p:cNvSpPr>
            <a:spLocks noGrp="1"/>
          </p:cNvSpPr>
          <p:nvPr>
            <p:ph type="pic" sz="quarter" idx="10"/>
          </p:nvPr>
        </p:nvSpPr>
        <p:spPr>
          <a:xfrm>
            <a:off x="2818356" y="3870544"/>
            <a:ext cx="6538587" cy="2987457"/>
          </a:xfrm>
        </p:spPr>
        <p:txBody>
          <a:bodyPr/>
          <a:lstStyle/>
          <a:p>
            <a:endParaRPr lang="en-US"/>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048693" name="Picture Placeholder 2"/>
          <p:cNvSpPr>
            <a:spLocks noGrp="1"/>
          </p:cNvSpPr>
          <p:nvPr>
            <p:ph type="pic" sz="quarter" idx="10"/>
          </p:nvPr>
        </p:nvSpPr>
        <p:spPr>
          <a:xfrm>
            <a:off x="9273633" y="1798399"/>
            <a:ext cx="2411609" cy="3530840"/>
          </a:xfrm>
        </p:spPr>
        <p:txBody>
          <a:bodyPr/>
          <a:lstStyle/>
          <a:p>
            <a:endParaRPr lang="en-US"/>
          </a:p>
        </p:txBody>
      </p:sp>
      <p:sp>
        <p:nvSpPr>
          <p:cNvPr id="1048694" name="Picture Placeholder 2"/>
          <p:cNvSpPr>
            <a:spLocks noGrp="1"/>
          </p:cNvSpPr>
          <p:nvPr>
            <p:ph type="pic" sz="quarter" idx="11"/>
          </p:nvPr>
        </p:nvSpPr>
        <p:spPr>
          <a:xfrm>
            <a:off x="6372226" y="1798399"/>
            <a:ext cx="2411609" cy="3530840"/>
          </a:xfrm>
        </p:spPr>
        <p:txBody>
          <a:bodyPr/>
          <a:lstStyle/>
          <a:p>
            <a:endParaRPr lang="en-US"/>
          </a:p>
        </p:txBody>
      </p:sp>
      <p:sp>
        <p:nvSpPr>
          <p:cNvPr id="1048695" name="Picture Placeholder 2"/>
          <p:cNvSpPr>
            <a:spLocks noGrp="1"/>
          </p:cNvSpPr>
          <p:nvPr>
            <p:ph type="pic" sz="quarter" idx="12"/>
          </p:nvPr>
        </p:nvSpPr>
        <p:spPr>
          <a:xfrm>
            <a:off x="3470821" y="1798399"/>
            <a:ext cx="2411609" cy="3530840"/>
          </a:xfrm>
        </p:spPr>
        <p:txBody>
          <a:bodyPr/>
          <a:lstStyle/>
          <a:p>
            <a:endParaRPr lang="en-US"/>
          </a:p>
        </p:txBody>
      </p:sp>
      <p:sp>
        <p:nvSpPr>
          <p:cNvPr id="1048696" name="Picture Placeholder 2"/>
          <p:cNvSpPr>
            <a:spLocks noGrp="1"/>
          </p:cNvSpPr>
          <p:nvPr>
            <p:ph type="pic" sz="quarter" idx="13"/>
          </p:nvPr>
        </p:nvSpPr>
        <p:spPr>
          <a:xfrm>
            <a:off x="569414" y="1798399"/>
            <a:ext cx="2411609" cy="3530840"/>
          </a:xfrm>
        </p:spPr>
        <p:txBody>
          <a:bodyPr/>
          <a:lstStyle/>
          <a:p>
            <a:endParaRPr lang="en-US"/>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4F4F4"/>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1048667" name="Picture Placeholder 22"/>
          <p:cNvSpPr>
            <a:spLocks noGrp="1"/>
          </p:cNvSpPr>
          <p:nvPr>
            <p:ph type="pic" sz="quarter" idx="10"/>
          </p:nvPr>
        </p:nvSpPr>
        <p:spPr>
          <a:xfrm>
            <a:off x="0" y="0"/>
            <a:ext cx="12192000" cy="6858000"/>
          </a:xfrm>
          <a:prstGeom prst="rect">
            <a:avLst/>
          </a:prstGeom>
        </p:spPr>
        <p:txBody>
          <a:bodyPr/>
          <a:lstStyle/>
          <a:p>
            <a:endParaRPr lang="en-US" dirty="0"/>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19"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720"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721" name="日期占位符 3"/>
          <p:cNvSpPr>
            <a:spLocks noGrp="1"/>
          </p:cNvSpPr>
          <p:nvPr>
            <p:ph type="dt" sz="half" idx="10"/>
          </p:nvPr>
        </p:nvSpPr>
        <p:spPr/>
        <p:txBody>
          <a:bodyPr/>
          <a:lstStyle/>
          <a:p>
            <a:fld id="{202087CC-62F7-4E36-91BC-CE7427806420}" type="datetimeFigureOut">
              <a:rPr lang="zh-CN" altLang="en-US" smtClean="0"/>
              <a:pPr/>
              <a:t>2020/4/13</a:t>
            </a:fld>
            <a:endParaRPr lang="zh-CN" altLang="en-US"/>
          </a:p>
        </p:txBody>
      </p:sp>
      <p:sp>
        <p:nvSpPr>
          <p:cNvPr id="1048722" name="页脚占位符 4"/>
          <p:cNvSpPr>
            <a:spLocks noGrp="1"/>
          </p:cNvSpPr>
          <p:nvPr>
            <p:ph type="ftr" sz="quarter" idx="11"/>
          </p:nvPr>
        </p:nvSpPr>
        <p:spPr/>
        <p:txBody>
          <a:bodyPr/>
          <a:lstStyle/>
          <a:p>
            <a:endParaRPr lang="zh-CN" altLang="en-US"/>
          </a:p>
        </p:txBody>
      </p:sp>
      <p:sp>
        <p:nvSpPr>
          <p:cNvPr id="1048723" name="灯片编号占位符 5"/>
          <p:cNvSpPr>
            <a:spLocks noGrp="1"/>
          </p:cNvSpPr>
          <p:nvPr>
            <p:ph type="sldNum" sz="quarter" idx="12"/>
          </p:nvPr>
        </p:nvSpPr>
        <p:spPr/>
        <p:txBody>
          <a:bodyPr/>
          <a:lstStyle/>
          <a:p>
            <a:fld id="{BEA3A76C-C44A-4C0E-871A-891100A2AB7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6" name="标题 1"/>
          <p:cNvSpPr>
            <a:spLocks noGrp="1"/>
          </p:cNvSpPr>
          <p:nvPr>
            <p:ph type="title"/>
          </p:nvPr>
        </p:nvSpPr>
        <p:spPr/>
        <p:txBody>
          <a:bodyPr/>
          <a:lstStyle/>
          <a:p>
            <a:r>
              <a:rPr lang="zh-CN" altLang="en-US"/>
              <a:t>单击此处编辑母版标题样式</a:t>
            </a:r>
          </a:p>
        </p:txBody>
      </p:sp>
      <p:sp>
        <p:nvSpPr>
          <p:cNvPr id="1048597"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8" name="日期占位符 3"/>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599" name="页脚占位符 4"/>
          <p:cNvSpPr>
            <a:spLocks noGrp="1"/>
          </p:cNvSpPr>
          <p:nvPr>
            <p:ph type="ftr" sz="quarter" idx="11"/>
          </p:nvPr>
        </p:nvSpPr>
        <p:spPr/>
        <p:txBody>
          <a:bodyPr/>
          <a:lstStyle/>
          <a:p>
            <a:endParaRPr lang="zh-CN" altLang="en-US"/>
          </a:p>
        </p:txBody>
      </p:sp>
      <p:sp>
        <p:nvSpPr>
          <p:cNvPr id="1048600" name="灯片编号占位符 5"/>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38"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739"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48740" name="日期占位符 3"/>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741" name="页脚占位符 4"/>
          <p:cNvSpPr>
            <a:spLocks noGrp="1"/>
          </p:cNvSpPr>
          <p:nvPr>
            <p:ph type="ftr" sz="quarter" idx="11"/>
          </p:nvPr>
        </p:nvSpPr>
        <p:spPr/>
        <p:txBody>
          <a:bodyPr/>
          <a:lstStyle/>
          <a:p>
            <a:endParaRPr lang="zh-CN" altLang="en-US"/>
          </a:p>
        </p:txBody>
      </p:sp>
      <p:sp>
        <p:nvSpPr>
          <p:cNvPr id="1048742" name="灯片编号占位符 5"/>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07" name="标题 1"/>
          <p:cNvSpPr>
            <a:spLocks noGrp="1"/>
          </p:cNvSpPr>
          <p:nvPr>
            <p:ph type="title"/>
          </p:nvPr>
        </p:nvSpPr>
        <p:spPr/>
        <p:txBody>
          <a:bodyPr/>
          <a:lstStyle/>
          <a:p>
            <a:r>
              <a:rPr lang="zh-CN" altLang="en-US"/>
              <a:t>单击此处编辑母版标题样式</a:t>
            </a:r>
          </a:p>
        </p:txBody>
      </p:sp>
      <p:sp>
        <p:nvSpPr>
          <p:cNvPr id="1048608"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9"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0" name="日期占位符 4"/>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611" name="页脚占位符 5"/>
          <p:cNvSpPr>
            <a:spLocks noGrp="1"/>
          </p:cNvSpPr>
          <p:nvPr>
            <p:ph type="ftr" sz="quarter" idx="11"/>
          </p:nvPr>
        </p:nvSpPr>
        <p:spPr/>
        <p:txBody>
          <a:bodyPr/>
          <a:lstStyle/>
          <a:p>
            <a:endParaRPr lang="zh-CN" altLang="en-US"/>
          </a:p>
        </p:txBody>
      </p:sp>
      <p:sp>
        <p:nvSpPr>
          <p:cNvPr id="1048612" name="灯片编号占位符 6"/>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43"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744"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745"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46"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747"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48" name="日期占位符 6"/>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749" name="页脚占位符 7"/>
          <p:cNvSpPr>
            <a:spLocks noGrp="1"/>
          </p:cNvSpPr>
          <p:nvPr>
            <p:ph type="ftr" sz="quarter" idx="11"/>
          </p:nvPr>
        </p:nvSpPr>
        <p:spPr/>
        <p:txBody>
          <a:bodyPr/>
          <a:lstStyle/>
          <a:p>
            <a:endParaRPr lang="zh-CN" altLang="en-US"/>
          </a:p>
        </p:txBody>
      </p:sp>
      <p:sp>
        <p:nvSpPr>
          <p:cNvPr id="1048750" name="灯片编号占位符 8"/>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29" name="标题 1"/>
          <p:cNvSpPr>
            <a:spLocks noGrp="1"/>
          </p:cNvSpPr>
          <p:nvPr>
            <p:ph type="title"/>
          </p:nvPr>
        </p:nvSpPr>
        <p:spPr/>
        <p:txBody>
          <a:bodyPr/>
          <a:lstStyle/>
          <a:p>
            <a:r>
              <a:rPr lang="zh-CN" altLang="en-US"/>
              <a:t>单击此处编辑母版标题样式</a:t>
            </a:r>
          </a:p>
        </p:txBody>
      </p:sp>
      <p:sp>
        <p:nvSpPr>
          <p:cNvPr id="1048730" name="日期占位符 2"/>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731" name="页脚占位符 3"/>
          <p:cNvSpPr>
            <a:spLocks noGrp="1"/>
          </p:cNvSpPr>
          <p:nvPr>
            <p:ph type="ftr" sz="quarter" idx="11"/>
          </p:nvPr>
        </p:nvSpPr>
        <p:spPr/>
        <p:txBody>
          <a:bodyPr/>
          <a:lstStyle/>
          <a:p>
            <a:endParaRPr lang="zh-CN" altLang="en-US"/>
          </a:p>
        </p:txBody>
      </p:sp>
      <p:sp>
        <p:nvSpPr>
          <p:cNvPr id="1048732" name="灯片编号占位符 4"/>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03" name="日期占位符 1"/>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604" name="页脚占位符 2"/>
          <p:cNvSpPr>
            <a:spLocks noGrp="1"/>
          </p:cNvSpPr>
          <p:nvPr>
            <p:ph type="ftr" sz="quarter" idx="11"/>
          </p:nvPr>
        </p:nvSpPr>
        <p:spPr/>
        <p:txBody>
          <a:bodyPr/>
          <a:lstStyle/>
          <a:p>
            <a:endParaRPr lang="zh-CN" altLang="en-US"/>
          </a:p>
        </p:txBody>
      </p:sp>
      <p:sp>
        <p:nvSpPr>
          <p:cNvPr id="1048605" name="灯片编号占位符 3"/>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56"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757"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58"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759" name="日期占位符 4"/>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760" name="页脚占位符 5"/>
          <p:cNvSpPr>
            <a:spLocks noGrp="1"/>
          </p:cNvSpPr>
          <p:nvPr>
            <p:ph type="ftr" sz="quarter" idx="11"/>
          </p:nvPr>
        </p:nvSpPr>
        <p:spPr/>
        <p:txBody>
          <a:bodyPr/>
          <a:lstStyle/>
          <a:p>
            <a:endParaRPr lang="zh-CN" altLang="en-US"/>
          </a:p>
        </p:txBody>
      </p:sp>
      <p:sp>
        <p:nvSpPr>
          <p:cNvPr id="1048761" name="灯片编号占位符 6"/>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1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61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17"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618" name="日期占位符 4"/>
          <p:cNvSpPr>
            <a:spLocks noGrp="1"/>
          </p:cNvSpPr>
          <p:nvPr>
            <p:ph type="dt" sz="half" idx="10"/>
          </p:nvPr>
        </p:nvSpPr>
        <p:spPr/>
        <p:txBody>
          <a:bodyPr/>
          <a:lstStyle/>
          <a:p>
            <a:fld id="{97BF4A51-10B2-433A-ADB8-406F392DA89E}" type="datetimeFigureOut">
              <a:rPr lang="zh-CN" altLang="en-US" smtClean="0"/>
              <a:pPr/>
              <a:t>2020/4/13</a:t>
            </a:fld>
            <a:endParaRPr lang="zh-CN" altLang="en-US"/>
          </a:p>
        </p:txBody>
      </p:sp>
      <p:sp>
        <p:nvSpPr>
          <p:cNvPr id="1048619" name="页脚占位符 5"/>
          <p:cNvSpPr>
            <a:spLocks noGrp="1"/>
          </p:cNvSpPr>
          <p:nvPr>
            <p:ph type="ftr" sz="quarter" idx="11"/>
          </p:nvPr>
        </p:nvSpPr>
        <p:spPr/>
        <p:txBody>
          <a:bodyPr/>
          <a:lstStyle/>
          <a:p>
            <a:endParaRPr lang="zh-CN" altLang="en-US"/>
          </a:p>
        </p:txBody>
      </p:sp>
      <p:sp>
        <p:nvSpPr>
          <p:cNvPr id="1048620" name="灯片编号占位符 6"/>
          <p:cNvSpPr>
            <a:spLocks noGrp="1"/>
          </p:cNvSpPr>
          <p:nvPr>
            <p:ph type="sldNum" sz="quarter" idx="12"/>
          </p:nvPr>
        </p:nvSpPr>
        <p:spPr/>
        <p:txBody>
          <a:bodyPr/>
          <a:lstStyle/>
          <a:p>
            <a:fld id="{8C253F59-1630-4D8F-A124-436A6BF89A18}" type="slidenum">
              <a:rPr lang="zh-CN" altLang="en-US" smtClean="0"/>
              <a:pPr/>
              <a:t>‹#›</a:t>
            </a:fld>
            <a:endParaRPr lang="zh-CN" alt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97BF4A51-10B2-433A-ADB8-406F392DA89E}" type="datetimeFigureOut">
              <a:rPr lang="zh-CN" altLang="en-US" smtClean="0"/>
              <a:pPr/>
              <a:t>2020/4/13</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8C253F59-1630-4D8F-A124-436A6BF89A1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bg2"/>
            </a:gs>
          </a:gsLst>
          <a:lin ang="5400000" scaled="0"/>
        </a:gradFill>
        <a:effectLst/>
      </p:bgPr>
    </p:bg>
    <p:spTree>
      <p:nvGrpSpPr>
        <p:cNvPr id="1" name=""/>
        <p:cNvGrpSpPr/>
        <p:nvPr/>
      </p:nvGrpSpPr>
      <p:grpSpPr>
        <a:xfrm>
          <a:off x="0" y="0"/>
          <a:ext cx="0" cy="0"/>
          <a:chOff x="0" y="0"/>
          <a:chExt cx="0" cy="0"/>
        </a:xfrm>
      </p:grpSpPr>
      <p:sp>
        <p:nvSpPr>
          <p:cNvPr id="1048714"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1048715"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16"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pPr/>
              <a:t>2020/4/13</a:t>
            </a:fld>
            <a:endParaRPr lang="zh-CN" altLang="en-US"/>
          </a:p>
        </p:txBody>
      </p:sp>
      <p:sp>
        <p:nvSpPr>
          <p:cNvPr id="1048717"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1048718"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Lst>
  <p:transition spd="slow">
    <p:random/>
  </p:transition>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4"/>
          <p:cNvPicPr>
            <a:picLocks noChangeAspect="1"/>
          </p:cNvPicPr>
          <p:nvPr/>
        </p:nvPicPr>
        <p:blipFill>
          <a:blip r:embed="rId2" cstate="print">
            <a:clrChange>
              <a:clrFrom>
                <a:srgbClr val="FFFFFF"/>
              </a:clrFrom>
              <a:clrTo>
                <a:srgbClr val="FFFFFF">
                  <a:alpha val="0"/>
                </a:srgbClr>
              </a:clrTo>
            </a:clrChange>
          </a:blip>
          <a:stretch>
            <a:fillRect/>
          </a:stretch>
        </p:blipFill>
        <p:spPr>
          <a:xfrm flipH="1" flipV="1">
            <a:off x="-56929" y="0"/>
            <a:ext cx="4802420" cy="6858000"/>
          </a:xfrm>
          <a:prstGeom prst="rect">
            <a:avLst/>
          </a:prstGeom>
        </p:spPr>
      </p:pic>
      <p:sp>
        <p:nvSpPr>
          <p:cNvPr id="1048582" name="TextBox 37"/>
          <p:cNvSpPr txBox="1"/>
          <p:nvPr/>
        </p:nvSpPr>
        <p:spPr>
          <a:xfrm>
            <a:off x="4064000" y="2366010"/>
            <a:ext cx="6441440" cy="2459990"/>
          </a:xfrm>
          <a:prstGeom prst="rect">
            <a:avLst/>
          </a:prstGeom>
          <a:noFill/>
        </p:spPr>
        <p:txBody>
          <a:bodyPr wrap="square" lIns="91417" tIns="45709" rIns="91417" bIns="4570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just"/>
            <a:r>
              <a:rPr lang="en-US" sz="2800" dirty="0">
                <a:sym typeface="+mn-ea"/>
              </a:rPr>
              <a:t>1.What is the nature of </a:t>
            </a:r>
            <a:r>
              <a:rPr lang="en-US" sz="2800" dirty="0" err="1">
                <a:sym typeface="+mn-ea"/>
              </a:rPr>
              <a:t>heteroscedasticity</a:t>
            </a:r>
            <a:r>
              <a:rPr lang="en-US" sz="2800" dirty="0">
                <a:sym typeface="+mn-ea"/>
              </a:rPr>
              <a:t>?</a:t>
            </a:r>
            <a:endParaRPr lang="en-US" sz="2800" dirty="0"/>
          </a:p>
          <a:p>
            <a:pPr algn="just"/>
            <a:r>
              <a:rPr lang="en-US" sz="2800" dirty="0">
                <a:sym typeface="+mn-ea"/>
              </a:rPr>
              <a:t>2. What are its consequences?</a:t>
            </a:r>
            <a:endParaRPr lang="en-US" sz="2800" dirty="0"/>
          </a:p>
          <a:p>
            <a:pPr algn="just"/>
            <a:r>
              <a:rPr lang="en-US" sz="2800" dirty="0">
                <a:sym typeface="+mn-ea"/>
              </a:rPr>
              <a:t>3. How does </a:t>
            </a:r>
            <a:r>
              <a:rPr lang="en-US" sz="2800" dirty="0" smtClean="0">
                <a:sym typeface="+mn-ea"/>
              </a:rPr>
              <a:t>detect </a:t>
            </a:r>
            <a:r>
              <a:rPr lang="en-US" sz="2800" dirty="0">
                <a:sym typeface="+mn-ea"/>
              </a:rPr>
              <a:t>it?</a:t>
            </a:r>
            <a:endParaRPr lang="en-US" sz="2800" dirty="0"/>
          </a:p>
          <a:p>
            <a:pPr algn="just"/>
            <a:r>
              <a:rPr lang="en-US" sz="2800" dirty="0">
                <a:sym typeface="+mn-ea"/>
              </a:rPr>
              <a:t>4. What are the remedial measures?</a:t>
            </a:r>
            <a:endParaRPr lang="en-US" altLang="zh-CN" sz="2800" spc="-200" dirty="0">
              <a:solidFill>
                <a:schemeClr val="tx1">
                  <a:lumMod val="65000"/>
                  <a:lumOff val="35000"/>
                </a:schemeClr>
              </a:solidFill>
              <a:latin typeface="+mn-lt"/>
              <a:cs typeface="+mn-ea"/>
              <a:sym typeface="+mn-lt"/>
            </a:endParaRPr>
          </a:p>
          <a:p>
            <a:pPr algn="l">
              <a:spcBef>
                <a:spcPct val="50000"/>
              </a:spcBef>
            </a:pPr>
            <a:endParaRPr lang="en-US" altLang="zh-CN" sz="2800" spc="-200" dirty="0">
              <a:solidFill>
                <a:schemeClr val="tx1">
                  <a:lumMod val="65000"/>
                  <a:lumOff val="35000"/>
                </a:schemeClr>
              </a:solidFill>
              <a:latin typeface="+mn-lt"/>
              <a:cs typeface="+mn-ea"/>
              <a:sym typeface="+mn-lt"/>
            </a:endParaRPr>
          </a:p>
        </p:txBody>
      </p:sp>
      <p:sp>
        <p:nvSpPr>
          <p:cNvPr id="1048583" name="文本框 7"/>
          <p:cNvSpPr txBox="1"/>
          <p:nvPr/>
        </p:nvSpPr>
        <p:spPr>
          <a:xfrm>
            <a:off x="5803900" y="5806440"/>
            <a:ext cx="6112510" cy="337185"/>
          </a:xfrm>
          <a:prstGeom prst="rect">
            <a:avLst/>
          </a:prstGeom>
          <a:noFill/>
        </p:spPr>
        <p:txBody>
          <a:bodyPr wrap="square" rtlCol="0">
            <a:spAutoFit/>
          </a:bodyPr>
          <a:lstStyle/>
          <a:p>
            <a:pPr algn="r"/>
            <a:r>
              <a:rPr lang="en-US" altLang="zh-CN" sz="1600" b="1">
                <a:solidFill>
                  <a:schemeClr val="tx1">
                    <a:lumMod val="65000"/>
                    <a:lumOff val="35000"/>
                  </a:schemeClr>
                </a:solidFill>
                <a:cs typeface="+mn-ea"/>
                <a:sym typeface="+mn-lt"/>
              </a:rPr>
              <a:t>Department</a:t>
            </a:r>
            <a:r>
              <a:rPr kumimoji="1" lang="zh-CN" altLang="en-US" sz="1600" b="1">
                <a:solidFill>
                  <a:schemeClr val="tx1">
                    <a:lumMod val="65000"/>
                    <a:lumOff val="35000"/>
                  </a:schemeClr>
                </a:solidFill>
                <a:cs typeface="+mn-ea"/>
                <a:sym typeface="+mn-lt"/>
              </a:rPr>
              <a:t>：</a:t>
            </a:r>
            <a:r>
              <a:rPr kumimoji="1" lang="en-US" altLang="zh-CN" sz="1600" b="1">
                <a:solidFill>
                  <a:schemeClr val="tx1">
                    <a:lumMod val="65000"/>
                    <a:lumOff val="35000"/>
                  </a:schemeClr>
                </a:solidFill>
                <a:cs typeface="+mn-ea"/>
                <a:sym typeface="+mn-lt"/>
              </a:rPr>
              <a:t>Agri-Economics     Subject:  Econometrics</a:t>
            </a:r>
            <a:endParaRPr kumimoji="1" lang="en-US" altLang="zh-CN" sz="1600" b="1" dirty="0">
              <a:solidFill>
                <a:schemeClr val="tx1">
                  <a:lumMod val="65000"/>
                  <a:lumOff val="35000"/>
                </a:schemeClr>
              </a:solidFill>
              <a:cs typeface="+mn-ea"/>
              <a:sym typeface="+mn-lt"/>
            </a:endParaRPr>
          </a:p>
        </p:txBody>
      </p:sp>
      <p:sp>
        <p:nvSpPr>
          <p:cNvPr id="1048584" name="文本框 8"/>
          <p:cNvSpPr txBox="1"/>
          <p:nvPr/>
        </p:nvSpPr>
        <p:spPr>
          <a:xfrm>
            <a:off x="1082467" y="445770"/>
            <a:ext cx="9357302" cy="2479018"/>
          </a:xfrm>
          <a:prstGeom prst="rect">
            <a:avLst/>
          </a:prstGeom>
          <a:noFill/>
        </p:spPr>
        <p:txBody>
          <a:bodyPr wrap="square" lIns="91417" tIns="45709" rIns="91417" bIns="45709">
            <a:spAutoFit/>
          </a:bodyPr>
          <a:lstStyle/>
          <a:p>
            <a:pPr algn="r"/>
            <a:r>
              <a:rPr lang="en-US" altLang="zh-CN" sz="8000" b="1" u="sng" dirty="0">
                <a:ln>
                  <a:solidFill>
                    <a:schemeClr val="tx1"/>
                  </a:solidFill>
                </a:ln>
                <a:solidFill>
                  <a:schemeClr val="tx1"/>
                </a:solidFill>
                <a:effectLst>
                  <a:reflection blurRad="6350" stA="53000" endA="300" endPos="35500" dir="5400000" sy="-90000" algn="bl" rotWithShape="0"/>
                </a:effectLst>
                <a:latin typeface="Times New Roman" panose="02020603050405020304" charset="0"/>
                <a:ea typeface="Microsoft YaHei" panose="020B0503020204020204" charset="-122"/>
                <a:cs typeface="Times New Roman" panose="02020603050405020304" charset="0"/>
                <a:sym typeface="+mn-ea"/>
              </a:rPr>
              <a:t>Heteoscedasticity</a:t>
            </a:r>
            <a:endParaRPr lang="en-US" altLang="zh-CN" sz="8000" b="1" u="sng" dirty="0">
              <a:ln>
                <a:solidFill>
                  <a:schemeClr val="tx1"/>
                </a:solidFill>
              </a:ln>
              <a:solidFill>
                <a:schemeClr val="tx1"/>
              </a:solidFill>
              <a:effectLst>
                <a:reflection blurRad="6350" stA="53000" endA="300" endPos="35500" dir="5400000" sy="-90000" algn="bl" rotWithShape="0"/>
              </a:effectLst>
              <a:latin typeface="Times New Roman" panose="02020603050405020304" charset="0"/>
              <a:ea typeface="Microsoft YaHei" panose="020B0503020204020204" charset="-122"/>
              <a:cs typeface="Times New Roman" panose="02020603050405020304" charset="0"/>
            </a:endParaRPr>
          </a:p>
          <a:p>
            <a:pPr algn="r"/>
            <a:endParaRPr lang="en-US" altLang="zh-CN" sz="8000" b="1" u="sng" dirty="0">
              <a:ln>
                <a:solidFill>
                  <a:schemeClr val="tx1"/>
                </a:solidFill>
              </a:ln>
              <a:solidFill>
                <a:schemeClr val="tx1"/>
              </a:solidFill>
              <a:effectLst>
                <a:reflection blurRad="6350" stA="53000" endA="300" endPos="35500" dir="5400000" sy="-90000" algn="bl" rotWithShape="0"/>
              </a:effectLst>
              <a:latin typeface="Times New Roman" panose="02020603050405020304" charset="0"/>
              <a:ea typeface="Microsoft YaHei" panose="020B0503020204020204" charset="-122"/>
              <a:cs typeface="Times New Roman" panose="02020603050405020304" charset="0"/>
            </a:endParaRPr>
          </a:p>
        </p:txBody>
      </p:sp>
      <p:pic>
        <p:nvPicPr>
          <p:cNvPr id="2097153" name="Picture Placeholder 2"/>
          <p:cNvPicPr>
            <a:picLocks noGrp="1" noChangeAspect="1"/>
          </p:cNvPicPr>
          <p:nvPr>
            <p:ph type="pic" sz="quarter" idx="10"/>
          </p:nvPr>
        </p:nvPicPr>
        <p:blipFill>
          <a:blip r:embed="rId3" cstate="print"/>
          <a:stretch>
            <a:fillRect/>
          </a:stretch>
        </p:blipFill>
        <p:spPr>
          <a:xfrm>
            <a:off x="10658475" y="132715"/>
            <a:ext cx="1257935" cy="12522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52"/>
                                        </p:tgtEl>
                                        <p:attrNameLst>
                                          <p:attrName>style.visibility</p:attrName>
                                        </p:attrNameLst>
                                      </p:cBhvr>
                                      <p:to>
                                        <p:strVal val="visible"/>
                                      </p:to>
                                    </p:set>
                                    <p:animEffect transition="in" filter="wipe(up)">
                                      <p:cBhvr>
                                        <p:cTn id="7" dur="750"/>
                                        <p:tgtEl>
                                          <p:spTgt spid="2097152"/>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48582"/>
                                        </p:tgtEl>
                                        <p:attrNameLst>
                                          <p:attrName>style.visibility</p:attrName>
                                        </p:attrNameLst>
                                      </p:cBhvr>
                                      <p:to>
                                        <p:strVal val="visible"/>
                                      </p:to>
                                    </p:set>
                                    <p:anim by="(-#ppt_w*2)" calcmode="lin" valueType="num">
                                      <p:cBhvr rctx="PPT">
                                        <p:cTn id="11" dur="375" autoRev="1" fill="hold">
                                          <p:stCondLst>
                                            <p:cond delay="0"/>
                                          </p:stCondLst>
                                        </p:cTn>
                                        <p:tgtEl>
                                          <p:spTgt spid="1048582"/>
                                        </p:tgtEl>
                                        <p:attrNameLst>
                                          <p:attrName>ppt_w</p:attrName>
                                        </p:attrNameLst>
                                      </p:cBhvr>
                                    </p:anim>
                                    <p:anim by="(#ppt_w*0.50)" calcmode="lin" valueType="num">
                                      <p:cBhvr>
                                        <p:cTn id="12" dur="375" decel="50000" autoRev="1" fill="hold">
                                          <p:stCondLst>
                                            <p:cond delay="0"/>
                                          </p:stCondLst>
                                        </p:cTn>
                                        <p:tgtEl>
                                          <p:spTgt spid="1048582"/>
                                        </p:tgtEl>
                                        <p:attrNameLst>
                                          <p:attrName>ppt_x</p:attrName>
                                        </p:attrNameLst>
                                      </p:cBhvr>
                                    </p:anim>
                                    <p:anim from="(-#ppt_h/2)" to="(#ppt_y)" calcmode="lin" valueType="num">
                                      <p:cBhvr>
                                        <p:cTn id="13" dur="750" fill="hold">
                                          <p:stCondLst>
                                            <p:cond delay="0"/>
                                          </p:stCondLst>
                                        </p:cTn>
                                        <p:tgtEl>
                                          <p:spTgt spid="1048582"/>
                                        </p:tgtEl>
                                        <p:attrNameLst>
                                          <p:attrName>ppt_y</p:attrName>
                                        </p:attrNameLst>
                                      </p:cBhvr>
                                    </p:anim>
                                    <p:animRot by="21600000">
                                      <p:cBhvr>
                                        <p:cTn id="14" dur="750" fill="hold">
                                          <p:stCondLst>
                                            <p:cond delay="0"/>
                                          </p:stCondLst>
                                        </p:cTn>
                                        <p:tgtEl>
                                          <p:spTgt spid="1048582"/>
                                        </p:tgtEl>
                                        <p:attrNameLst>
                                          <p:attrName>r</p:attrName>
                                        </p:attrNameLst>
                                      </p:cBhvr>
                                    </p:animRot>
                                  </p:childTnLst>
                                </p:cTn>
                              </p:par>
                            </p:childTnLst>
                          </p:cTn>
                        </p:par>
                        <p:par>
                          <p:cTn id="15" fill="hold">
                            <p:stCondLst>
                              <p:cond delay="9675"/>
                            </p:stCondLst>
                            <p:childTnLst>
                              <p:par>
                                <p:cTn id="16" presetID="14" presetClass="entr" presetSubtype="10" fill="hold" grpId="0" nodeType="afterEffect">
                                  <p:stCondLst>
                                    <p:cond delay="0"/>
                                  </p:stCondLst>
                                  <p:childTnLst>
                                    <p:set>
                                      <p:cBhvr>
                                        <p:cTn id="17" dur="1" fill="hold">
                                          <p:stCondLst>
                                            <p:cond delay="0"/>
                                          </p:stCondLst>
                                        </p:cTn>
                                        <p:tgtEl>
                                          <p:spTgt spid="1048584"/>
                                        </p:tgtEl>
                                        <p:attrNameLst>
                                          <p:attrName>style.visibility</p:attrName>
                                        </p:attrNameLst>
                                      </p:cBhvr>
                                      <p:to>
                                        <p:strVal val="visible"/>
                                      </p:to>
                                    </p:set>
                                    <p:animEffect transition="in" filter="randombar(horizontal)">
                                      <p:cBhvr>
                                        <p:cTn id="18" dur="500"/>
                                        <p:tgtEl>
                                          <p:spTgt spid="1048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2" grpId="0"/>
      <p:bldP spid="10485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a:xfrm>
            <a:off x="307975" y="375920"/>
            <a:ext cx="11297920" cy="1333500"/>
          </a:xfrm>
        </p:spPr>
        <p:txBody>
          <a:bodyPr>
            <a:normAutofit/>
          </a:bodyPr>
          <a:lstStyle/>
          <a:p>
            <a:r>
              <a:rPr lang="en-US" b="1"/>
              <a:t>Consequences of using OLS in the presence of heteroscedasticity:</a:t>
            </a:r>
          </a:p>
        </p:txBody>
      </p:sp>
      <p:sp>
        <p:nvSpPr>
          <p:cNvPr id="1048635" name="Content Placeholder 2"/>
          <p:cNvSpPr>
            <a:spLocks noGrp="1"/>
          </p:cNvSpPr>
          <p:nvPr>
            <p:ph idx="1"/>
          </p:nvPr>
        </p:nvSpPr>
        <p:spPr>
          <a:xfrm>
            <a:off x="541020" y="2056765"/>
            <a:ext cx="10515600" cy="4351338"/>
          </a:xfrm>
        </p:spPr>
        <p:txBody>
          <a:bodyPr>
            <a:normAutofit/>
          </a:bodyPr>
          <a:lstStyle/>
          <a:p>
            <a:r>
              <a:rPr lang="en-US"/>
              <a:t>OLS estimation still gives unbiased coefficient estimates, but they are no longer BLUE.</a:t>
            </a:r>
          </a:p>
          <a:p>
            <a:pPr marL="0" indent="0">
              <a:buNone/>
            </a:pPr>
            <a:endParaRPr lang="en-US"/>
          </a:p>
          <a:p>
            <a:pPr marL="0" indent="0">
              <a:buNone/>
            </a:pPr>
            <a:endParaRPr lang="en-US"/>
          </a:p>
          <a:p>
            <a:r>
              <a:rPr lang="en-US"/>
              <a:t>This implies that if we still use OLS in presence of heteroscedasticity, our standard error could be inappropriate and hence any inferences we make could be misleading.</a:t>
            </a:r>
          </a:p>
          <a:p>
            <a:endParaRPr lang="en-US"/>
          </a:p>
        </p:txBody>
      </p:sp>
      <p:pic>
        <p:nvPicPr>
          <p:cNvPr id="2097172" name="Picture Placeholder 2"/>
          <p:cNvPicPr>
            <a:picLocks noChangeAspect="1"/>
          </p:cNvPicPr>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a:xfrm>
            <a:off x="609600" y="245745"/>
            <a:ext cx="10972800" cy="809625"/>
          </a:xfrm>
        </p:spPr>
        <p:txBody>
          <a:bodyPr/>
          <a:lstStyle/>
          <a:p>
            <a:r>
              <a:rPr lang="en-US"/>
              <a:t>Conti...</a:t>
            </a:r>
          </a:p>
        </p:txBody>
      </p:sp>
      <p:sp>
        <p:nvSpPr>
          <p:cNvPr id="1048637" name="Content Placeholder 2"/>
          <p:cNvSpPr>
            <a:spLocks noGrp="1"/>
          </p:cNvSpPr>
          <p:nvPr>
            <p:ph idx="1"/>
          </p:nvPr>
        </p:nvSpPr>
        <p:spPr>
          <a:xfrm>
            <a:off x="697865" y="1405255"/>
            <a:ext cx="10515600" cy="5258435"/>
          </a:xfrm>
        </p:spPr>
        <p:txBody>
          <a:bodyPr/>
          <a:lstStyle/>
          <a:p>
            <a:r>
              <a:rPr lang="en-US">
                <a:sym typeface="+mn-ea"/>
              </a:rPr>
              <a:t>whether the standard error calculated using the usual formula are too big or too small will depend upon the form of heteroscedasticity. </a:t>
            </a:r>
          </a:p>
          <a:p>
            <a:endParaRPr lang="en-US"/>
          </a:p>
          <a:p>
            <a:r>
              <a:rPr lang="en-US">
                <a:sym typeface="+mn-ea"/>
              </a:rPr>
              <a:t>In the presence of heteroscedasticity, the variance of OLS estimators are not provided by usual OLS formulas. But if we persist in using usual OLS formulas, the t &amp; f test based on them can be highly misleading in invalid/wrong conclusion.</a:t>
            </a:r>
            <a:endParaRPr lang="en-US"/>
          </a:p>
          <a:p>
            <a:endParaRPr lang="en-US"/>
          </a:p>
        </p:txBody>
      </p:sp>
      <p:pic>
        <p:nvPicPr>
          <p:cNvPr id="2097173" name="Picture Placeholder 2"/>
          <p:cNvPicPr>
            <a:picLocks noChangeAspect="1"/>
          </p:cNvPicPr>
          <p:nvPr/>
        </p:nvPicPr>
        <p:blipFill>
          <a:blip r:embed="rId3"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矩形 259"/>
          <p:cNvSpPr>
            <a:spLocks noChangeArrowheads="1"/>
          </p:cNvSpPr>
          <p:nvPr/>
        </p:nvSpPr>
        <p:spPr bwMode="auto">
          <a:xfrm>
            <a:off x="2508885" y="1384935"/>
            <a:ext cx="9280525" cy="1894819"/>
          </a:xfrm>
          <a:prstGeom prst="rect">
            <a:avLst/>
          </a:prstGeom>
          <a:noFill/>
        </p:spPr>
        <p:txBody>
          <a:bodyPr wrap="square" lIns="91417" tIns="45709" rIns="91417" bIns="45709">
            <a:spAutoFit/>
          </a:bodyPr>
          <a:lstStyle/>
          <a:p>
            <a:pPr algn="ctr"/>
            <a:r>
              <a:rPr lang="en-US" altLang="zh-CN" sz="6000" b="1" i="1" dirty="0">
                <a:solidFill>
                  <a:schemeClr val="tx1">
                    <a:lumMod val="65000"/>
                    <a:lumOff val="35000"/>
                  </a:schemeClr>
                </a:solidFill>
                <a:latin typeface="Arial" panose="020B0604020202020204" pitchFamily="34" charset="0"/>
                <a:cs typeface="+mn-ea"/>
                <a:sym typeface="+mn-lt"/>
              </a:rPr>
              <a:t>Detection</a:t>
            </a:r>
          </a:p>
          <a:p>
            <a:pPr algn="ctr"/>
            <a:r>
              <a:rPr lang="en-US" altLang="zh-CN" sz="6000" b="1" i="1" dirty="0">
                <a:solidFill>
                  <a:schemeClr val="tx1">
                    <a:lumMod val="65000"/>
                    <a:lumOff val="35000"/>
                  </a:schemeClr>
                </a:solidFill>
                <a:latin typeface="Arial" panose="020B0604020202020204" pitchFamily="34" charset="0"/>
                <a:cs typeface="+mn-ea"/>
                <a:sym typeface="+mn-lt"/>
              </a:rPr>
              <a:t> of Heteroscedasticity</a:t>
            </a:r>
          </a:p>
        </p:txBody>
      </p:sp>
      <p:pic>
        <p:nvPicPr>
          <p:cNvPr id="2097174" name="图片 4"/>
          <p:cNvPicPr>
            <a:picLocks noChangeAspect="1"/>
          </p:cNvPicPr>
          <p:nvPr/>
        </p:nvPicPr>
        <p:blipFill>
          <a:blip r:embed="rId2" cstate="print">
            <a:clrChange>
              <a:clrFrom>
                <a:srgbClr val="FFFFFF"/>
              </a:clrFrom>
              <a:clrTo>
                <a:srgbClr val="FFFFFF">
                  <a:alpha val="0"/>
                </a:srgbClr>
              </a:clrTo>
            </a:clrChange>
          </a:blip>
          <a:stretch>
            <a:fillRect/>
          </a:stretch>
        </p:blipFill>
        <p:spPr>
          <a:xfrm flipH="1" flipV="1">
            <a:off x="-56929" y="0"/>
            <a:ext cx="4802420" cy="6858000"/>
          </a:xfrm>
          <a:prstGeom prst="rect">
            <a:avLst/>
          </a:prstGeom>
        </p:spPr>
      </p:pic>
      <p:pic>
        <p:nvPicPr>
          <p:cNvPr id="2097175" name="Picture Placeholder 2"/>
          <p:cNvPicPr>
            <a:picLocks noChangeAspect="1"/>
          </p:cNvPicPr>
          <p:nvPr/>
        </p:nvPicPr>
        <p:blipFill>
          <a:blip r:embed="rId3" cstate="print"/>
          <a:stretch>
            <a:fillRect/>
          </a:stretch>
        </p:blipFill>
        <p:spPr>
          <a:xfrm>
            <a:off x="10658475" y="132715"/>
            <a:ext cx="1257935" cy="12522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74"/>
                                        </p:tgtEl>
                                        <p:attrNameLst>
                                          <p:attrName>style.visibility</p:attrName>
                                        </p:attrNameLst>
                                      </p:cBhvr>
                                      <p:to>
                                        <p:strVal val="visible"/>
                                      </p:to>
                                    </p:set>
                                    <p:animEffect transition="in" filter="wipe(up)">
                                      <p:cBhvr>
                                        <p:cTn id="7" dur="750"/>
                                        <p:tgtEl>
                                          <p:spTgt spid="2097174"/>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048640"/>
                                        </p:tgtEl>
                                        <p:attrNameLst>
                                          <p:attrName>style.visibility</p:attrName>
                                        </p:attrNameLst>
                                      </p:cBhvr>
                                      <p:to>
                                        <p:strVal val="visible"/>
                                      </p:to>
                                    </p:set>
                                    <p:animEffect transition="in" filter="randombar(horizontal)">
                                      <p:cBhvr>
                                        <p:cTn id="11" dur="750"/>
                                        <p:tgtEl>
                                          <p:spTgt spid="1048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4"/>
          <p:cNvGrpSpPr/>
          <p:nvPr/>
        </p:nvGrpSpPr>
        <p:grpSpPr>
          <a:xfrm>
            <a:off x="4745355" y="716915"/>
            <a:ext cx="3502025" cy="1785757"/>
            <a:chOff x="6614683" y="1615543"/>
            <a:chExt cx="3501936" cy="1368878"/>
          </a:xfrm>
        </p:grpSpPr>
        <p:sp>
          <p:nvSpPr>
            <p:cNvPr id="1048641" name="椭圆 1"/>
            <p:cNvSpPr>
              <a:spLocks noChangeArrowheads="1"/>
            </p:cNvSpPr>
            <p:nvPr/>
          </p:nvSpPr>
          <p:spPr bwMode="auto">
            <a:xfrm>
              <a:off x="6614683" y="1615543"/>
              <a:ext cx="610177" cy="610177"/>
            </a:xfrm>
            <a:prstGeom prst="rect">
              <a:avLst/>
            </a:prstGeom>
            <a:noFill/>
            <a:ln w="19050">
              <a:noFill/>
            </a:ln>
            <a:effectLst/>
          </p:spPr>
          <p:txBody>
            <a:bodyPr anchor="ct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3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048642" name="TextBox 32"/>
            <p:cNvSpPr txBox="1">
              <a:spLocks noChangeArrowheads="1"/>
            </p:cNvSpPr>
            <p:nvPr/>
          </p:nvSpPr>
          <p:spPr bwMode="auto">
            <a:xfrm>
              <a:off x="6667661" y="1681081"/>
              <a:ext cx="639919" cy="809971"/>
            </a:xfrm>
            <a:prstGeom prst="rect">
              <a:avLst/>
            </a:prstGeom>
            <a:noFill/>
            <a:ln w="9525">
              <a:noFill/>
              <a:miter lim="800000"/>
            </a:ln>
            <a:effectLst/>
          </p:spPr>
          <p:txBody>
            <a:bodyPr wrap="square">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defTabSz="914400" eaLnBrk="1" hangingPunct="1"/>
              <a:r>
                <a:rPr lang="en-US" altLang="zh-CN" sz="3200" dirty="0">
                  <a:solidFill>
                    <a:schemeClr val="tx1">
                      <a:lumMod val="85000"/>
                      <a:lumOff val="15000"/>
                    </a:schemeClr>
                  </a:solidFill>
                  <a:latin typeface="+mn-lt"/>
                  <a:ea typeface="+mn-ea"/>
                  <a:cs typeface="+mn-ea"/>
                  <a:sym typeface="+mn-lt"/>
                </a:rPr>
                <a:t>01</a:t>
              </a:r>
            </a:p>
          </p:txBody>
        </p:sp>
        <p:sp>
          <p:nvSpPr>
            <p:cNvPr id="1048643" name="矩形 7"/>
            <p:cNvSpPr/>
            <p:nvPr/>
          </p:nvSpPr>
          <p:spPr>
            <a:xfrm>
              <a:off x="7375959" y="1707159"/>
              <a:ext cx="2740660" cy="1277262"/>
            </a:xfrm>
            <a:prstGeom prst="rect">
              <a:avLst/>
            </a:prstGeom>
            <a:effectLst/>
          </p:spPr>
          <p:txBody>
            <a:bodyPr wrap="square">
              <a:spAutoFit/>
            </a:bodyPr>
            <a:lstStyle/>
            <a:p>
              <a:pPr defTabSz="914400">
                <a:lnSpc>
                  <a:spcPct val="130000"/>
                </a:lnSpc>
              </a:pPr>
              <a:r>
                <a:rPr lang="en-US" altLang="zh-CN" sz="2000" dirty="0">
                  <a:solidFill>
                    <a:prstClr val="black">
                      <a:lumMod val="65000"/>
                      <a:lumOff val="35000"/>
                    </a:prstClr>
                  </a:solidFill>
                  <a:cs typeface="+mn-ea"/>
                  <a:sym typeface="+mn-lt"/>
                </a:rPr>
                <a:t>IN-FORMAL METHOD</a:t>
              </a:r>
            </a:p>
            <a:p>
              <a:pPr marL="457200" indent="-457200" algn="just" defTabSz="914400">
                <a:lnSpc>
                  <a:spcPct val="130000"/>
                </a:lnSpc>
                <a:buFont typeface="+mj-lt"/>
                <a:buAutoNum type="romanLcPeriod"/>
              </a:pPr>
              <a:r>
                <a:rPr lang="en-US" altLang="zh-CN" sz="2000" dirty="0">
                  <a:solidFill>
                    <a:prstClr val="black">
                      <a:lumMod val="65000"/>
                      <a:lumOff val="35000"/>
                    </a:prstClr>
                  </a:solidFill>
                  <a:cs typeface="+mn-ea"/>
                  <a:sym typeface="+mn-lt"/>
                </a:rPr>
                <a:t> Nature of the problem</a:t>
              </a:r>
            </a:p>
            <a:p>
              <a:pPr marL="457200" indent="-457200" algn="just" defTabSz="914400">
                <a:lnSpc>
                  <a:spcPct val="130000"/>
                </a:lnSpc>
                <a:buFont typeface="+mj-lt"/>
                <a:buAutoNum type="romanLcPeriod"/>
              </a:pPr>
              <a:r>
                <a:rPr lang="en-US" altLang="zh-CN" sz="2000" dirty="0">
                  <a:solidFill>
                    <a:prstClr val="black">
                      <a:lumMod val="65000"/>
                      <a:lumOff val="35000"/>
                    </a:prstClr>
                  </a:solidFill>
                  <a:cs typeface="+mn-ea"/>
                  <a:sym typeface="+mn-lt"/>
                </a:rPr>
                <a:t>Graphical method</a:t>
              </a:r>
            </a:p>
          </p:txBody>
        </p:sp>
      </p:grpSp>
      <p:grpSp>
        <p:nvGrpSpPr>
          <p:cNvPr id="88" name="组合 9"/>
          <p:cNvGrpSpPr/>
          <p:nvPr/>
        </p:nvGrpSpPr>
        <p:grpSpPr>
          <a:xfrm>
            <a:off x="4797991" y="3288426"/>
            <a:ext cx="5212989" cy="1615441"/>
            <a:chOff x="6625751" y="2073036"/>
            <a:chExt cx="5212989" cy="1615441"/>
          </a:xfrm>
        </p:grpSpPr>
        <p:sp>
          <p:nvSpPr>
            <p:cNvPr id="1048644" name="TextBox 32"/>
            <p:cNvSpPr txBox="1">
              <a:spLocks noChangeArrowheads="1"/>
            </p:cNvSpPr>
            <p:nvPr/>
          </p:nvSpPr>
          <p:spPr bwMode="auto">
            <a:xfrm>
              <a:off x="6625751" y="2073036"/>
              <a:ext cx="749935" cy="583565"/>
            </a:xfrm>
            <a:prstGeom prst="rect">
              <a:avLst/>
            </a:prstGeom>
            <a:noFill/>
            <a:ln w="9525">
              <a:noFill/>
              <a:miter lim="800000"/>
            </a:ln>
            <a:effectLst/>
          </p:spPr>
          <p:txBody>
            <a:bodyPr wrap="square">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defTabSz="914400" eaLnBrk="1" hangingPunct="1"/>
              <a:r>
                <a:rPr lang="en-US" altLang="zh-CN" sz="3200" dirty="0">
                  <a:solidFill>
                    <a:schemeClr val="tx1">
                      <a:lumMod val="85000"/>
                      <a:lumOff val="15000"/>
                    </a:schemeClr>
                  </a:solidFill>
                  <a:latin typeface="+mn-lt"/>
                  <a:ea typeface="+mn-ea"/>
                  <a:cs typeface="+mn-ea"/>
                  <a:sym typeface="+mn-lt"/>
                </a:rPr>
                <a:t>02</a:t>
              </a:r>
            </a:p>
          </p:txBody>
        </p:sp>
        <p:sp>
          <p:nvSpPr>
            <p:cNvPr id="1048645" name="矩形 11"/>
            <p:cNvSpPr/>
            <p:nvPr/>
          </p:nvSpPr>
          <p:spPr>
            <a:xfrm>
              <a:off x="7375959" y="2073036"/>
              <a:ext cx="4462781" cy="1615441"/>
            </a:xfrm>
            <a:prstGeom prst="rect">
              <a:avLst/>
            </a:prstGeom>
            <a:effectLst/>
          </p:spPr>
          <p:txBody>
            <a:bodyPr wrap="none">
              <a:spAutoFit/>
            </a:bodyPr>
            <a:lstStyle/>
            <a:p>
              <a:pPr algn="l" defTabSz="914400">
                <a:lnSpc>
                  <a:spcPct val="130000"/>
                </a:lnSpc>
              </a:pPr>
              <a:r>
                <a:rPr lang="en-US" altLang="zh-CN" sz="2000" dirty="0">
                  <a:solidFill>
                    <a:prstClr val="black">
                      <a:lumMod val="65000"/>
                      <a:lumOff val="35000"/>
                    </a:prstClr>
                  </a:solidFill>
                  <a:cs typeface="+mn-ea"/>
                  <a:sym typeface="+mn-lt"/>
                </a:rPr>
                <a:t>FORMAL METHOD</a:t>
              </a:r>
            </a:p>
            <a:p>
              <a:pPr marL="457200" indent="-457200" algn="l" defTabSz="914400">
                <a:lnSpc>
                  <a:spcPct val="130000"/>
                </a:lnSpc>
                <a:buFont typeface="+mj-lt"/>
                <a:buAutoNum type="romanLcPeriod"/>
              </a:pPr>
              <a:r>
                <a:rPr lang="en-US" altLang="zh-CN" sz="2000" dirty="0">
                  <a:solidFill>
                    <a:prstClr val="black">
                      <a:lumMod val="65000"/>
                      <a:lumOff val="35000"/>
                    </a:prstClr>
                  </a:solidFill>
                  <a:cs typeface="+mn-ea"/>
                  <a:sym typeface="+mn-lt"/>
                </a:rPr>
                <a:t>Park Test</a:t>
              </a:r>
            </a:p>
            <a:p>
              <a:pPr marL="457200" indent="-457200" algn="l" defTabSz="914400">
                <a:lnSpc>
                  <a:spcPct val="130000"/>
                </a:lnSpc>
                <a:buClrTx/>
                <a:buSzTx/>
                <a:buFont typeface="+mj-lt"/>
                <a:buAutoNum type="romanLcPeriod"/>
              </a:pPr>
              <a:r>
                <a:rPr lang="en-US" altLang="zh-CN" sz="2000" dirty="0">
                  <a:solidFill>
                    <a:prstClr val="black">
                      <a:lumMod val="65000"/>
                      <a:lumOff val="35000"/>
                    </a:prstClr>
                  </a:solidFill>
                  <a:cs typeface="+mn-ea"/>
                  <a:sym typeface="+mn-ea"/>
                </a:rPr>
                <a:t>Breusch-pagan Test</a:t>
              </a:r>
              <a:endParaRPr lang="en-US" altLang="zh-CN" sz="2000" dirty="0">
                <a:solidFill>
                  <a:prstClr val="black">
                    <a:lumMod val="65000"/>
                    <a:lumOff val="35000"/>
                  </a:prstClr>
                </a:solidFill>
                <a:cs typeface="+mn-ea"/>
                <a:sym typeface="+mn-lt"/>
              </a:endParaRPr>
            </a:p>
            <a:p>
              <a:pPr marL="457200" indent="-457200" algn="l" defTabSz="914400">
                <a:lnSpc>
                  <a:spcPct val="130000"/>
                </a:lnSpc>
                <a:buFont typeface="+mj-lt"/>
                <a:buAutoNum type="romanLcPeriod"/>
              </a:pPr>
              <a:r>
                <a:rPr lang="en-US" altLang="zh-CN" sz="2000" dirty="0">
                  <a:solidFill>
                    <a:prstClr val="black">
                      <a:lumMod val="65000"/>
                      <a:lumOff val="35000"/>
                    </a:prstClr>
                  </a:solidFill>
                  <a:cs typeface="+mn-ea"/>
                  <a:sym typeface="+mn-lt"/>
                </a:rPr>
                <a:t>Spearman’s Rank Correlation Test</a:t>
              </a:r>
            </a:p>
            <a:p>
              <a:pPr marL="457200" indent="-457200" algn="l" defTabSz="914400">
                <a:lnSpc>
                  <a:spcPct val="130000"/>
                </a:lnSpc>
                <a:buFont typeface="+mj-lt"/>
                <a:buAutoNum type="romanLcPeriod"/>
              </a:pPr>
              <a:r>
                <a:rPr lang="en-US" altLang="zh-CN" sz="2000" dirty="0">
                  <a:solidFill>
                    <a:prstClr val="black">
                      <a:lumMod val="65000"/>
                      <a:lumOff val="35000"/>
                    </a:prstClr>
                  </a:solidFill>
                  <a:cs typeface="+mn-ea"/>
                  <a:sym typeface="+mn-lt"/>
                </a:rPr>
                <a:t>Goldfeld-Quandt Test</a:t>
              </a:r>
            </a:p>
          </p:txBody>
        </p:sp>
      </p:grpSp>
      <p:pic>
        <p:nvPicPr>
          <p:cNvPr id="2097176" name="图片 24"/>
          <p:cNvPicPr>
            <a:picLocks noChangeAspect="1"/>
          </p:cNvPicPr>
          <p:nvPr/>
        </p:nvPicPr>
        <p:blipFill>
          <a:blip r:embed="rId2" cstate="print">
            <a:clrChange>
              <a:clrFrom>
                <a:srgbClr val="FFFFFF"/>
              </a:clrFrom>
              <a:clrTo>
                <a:srgbClr val="FFFFFF">
                  <a:alpha val="0"/>
                </a:srgbClr>
              </a:clrTo>
            </a:clrChange>
          </a:blip>
          <a:stretch>
            <a:fillRect/>
          </a:stretch>
        </p:blipFill>
        <p:spPr>
          <a:xfrm flipH="1" flipV="1">
            <a:off x="-56929" y="0"/>
            <a:ext cx="4802420" cy="6858000"/>
          </a:xfrm>
          <a:prstGeom prst="rect">
            <a:avLst/>
          </a:prstGeom>
        </p:spPr>
      </p:pic>
      <p:pic>
        <p:nvPicPr>
          <p:cNvPr id="2097177" name="Picture Placeholder 2"/>
          <p:cNvPicPr>
            <a:picLocks noGrp="1" noChangeAspect="1"/>
          </p:cNvPicPr>
          <p:nvPr>
            <p:ph type="pic" sz="quarter" idx="10"/>
          </p:nvPr>
        </p:nvPicPr>
        <p:blipFill>
          <a:blip r:embed="rId3" cstate="print"/>
          <a:stretch>
            <a:fillRect/>
          </a:stretch>
        </p:blipFill>
        <p:spPr>
          <a:xfrm>
            <a:off x="10686415" y="142240"/>
            <a:ext cx="1257935" cy="125285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76"/>
                                        </p:tgtEl>
                                        <p:attrNameLst>
                                          <p:attrName>style.visibility</p:attrName>
                                        </p:attrNameLst>
                                      </p:cBhvr>
                                      <p:to>
                                        <p:strVal val="visible"/>
                                      </p:to>
                                    </p:set>
                                    <p:animEffect transition="in" filter="wipe(up)">
                                      <p:cBhvr>
                                        <p:cTn id="7" dur="750"/>
                                        <p:tgtEl>
                                          <p:spTgt spid="209717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750"/>
                                        <p:tgtEl>
                                          <p:spTgt spid="8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wipe(left)">
                                      <p:cBhvr>
                                        <p:cTn id="15" dur="7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r>
              <a:rPr lang="en-US"/>
              <a:t>Nature of the problem:</a:t>
            </a:r>
          </a:p>
        </p:txBody>
      </p:sp>
      <p:sp>
        <p:nvSpPr>
          <p:cNvPr id="1048647" name="Content Placeholder 2"/>
          <p:cNvSpPr>
            <a:spLocks noGrp="1"/>
          </p:cNvSpPr>
          <p:nvPr>
            <p:ph idx="1"/>
          </p:nvPr>
        </p:nvSpPr>
        <p:spPr/>
        <p:txBody>
          <a:bodyPr/>
          <a:lstStyle/>
          <a:p>
            <a:r>
              <a:rPr lang="en-US"/>
              <a:t>Nature of the problem may suggest heteroscedasticity is likely to be encountered.</a:t>
            </a:r>
          </a:p>
          <a:p>
            <a:r>
              <a:rPr lang="en-US"/>
              <a:t>For instance, in the consumption expenditure and income study.</a:t>
            </a:r>
          </a:p>
          <a:p>
            <a:pPr marL="0" indent="0">
              <a:buNone/>
            </a:pPr>
            <a:endParaRPr lang="en-US"/>
          </a:p>
          <a:p>
            <a:r>
              <a:rPr lang="en-US"/>
              <a:t>Residual variance around the regression of consumption on income incresed with income.</a:t>
            </a:r>
          </a:p>
          <a:p>
            <a:pPr marL="0" indent="0">
              <a:buNone/>
            </a:pPr>
            <a:endParaRPr lang="en-US"/>
          </a:p>
          <a:p>
            <a:r>
              <a:rPr lang="en-US"/>
              <a:t>Hence, in similar studies one can expect unequal variances among the error terms.</a:t>
            </a:r>
          </a:p>
        </p:txBody>
      </p:sp>
      <p:pic>
        <p:nvPicPr>
          <p:cNvPr id="2097178" name="Picture Placeholder 3"/>
          <p:cNvPicPr>
            <a:picLocks noGrp="1" noChangeAspect="1"/>
          </p:cNvPicPr>
          <p:nvPr>
            <p:ph type="pic" sz="quarter" idx="10"/>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文本框 44"/>
          <p:cNvSpPr txBox="1"/>
          <p:nvPr/>
        </p:nvSpPr>
        <p:spPr>
          <a:xfrm>
            <a:off x="677242" y="4618916"/>
            <a:ext cx="10836245" cy="1894840"/>
          </a:xfrm>
          <a:prstGeom prst="rect">
            <a:avLst/>
          </a:prstGeom>
          <a:noFill/>
        </p:spPr>
        <p:txBody>
          <a:bodyPr wrap="square" rtlCol="0">
            <a:spAutoFit/>
          </a:bodyPr>
          <a:lstStyle>
            <a:defPPr>
              <a:defRPr lang="en-US"/>
            </a:defPPr>
            <a:lvl1pPr>
              <a:lnSpc>
                <a:spcPct val="130000"/>
              </a:lnSpc>
              <a:defRPr sz="1050">
                <a:solidFill>
                  <a:schemeClr val="tx1">
                    <a:lumMod val="75000"/>
                    <a:lumOff val="25000"/>
                  </a:schemeClr>
                </a:solidFill>
                <a:cs typeface="+mn-ea"/>
              </a:defRPr>
            </a:lvl1pPr>
          </a:lstStyle>
          <a:p>
            <a:pPr algn="l" defTabSz="1219200">
              <a:lnSpc>
                <a:spcPct val="150000"/>
              </a:lnSpc>
            </a:pPr>
            <a:r>
              <a:rPr lang="en-US" altLang="zh-CN" sz="2800" b="1" dirty="0">
                <a:solidFill>
                  <a:prstClr val="black">
                    <a:lumMod val="75000"/>
                    <a:lumOff val="25000"/>
                  </a:prstClr>
                </a:solidFill>
                <a:sym typeface="+mn-lt"/>
              </a:rPr>
              <a:t>Graphical method:</a:t>
            </a:r>
          </a:p>
          <a:p>
            <a:pPr algn="l" defTabSz="1219200">
              <a:lnSpc>
                <a:spcPct val="150000"/>
              </a:lnSpc>
            </a:pPr>
            <a:r>
              <a:rPr lang="en-US" altLang="zh-CN" sz="2800" b="1" dirty="0">
                <a:solidFill>
                  <a:prstClr val="black">
                    <a:lumMod val="75000"/>
                    <a:lumOff val="25000"/>
                  </a:prstClr>
                </a:solidFill>
                <a:sym typeface="+mn-lt"/>
              </a:rPr>
              <a:t>	</a:t>
            </a:r>
            <a:r>
              <a:rPr lang="en-US" altLang="zh-CN" sz="2400" dirty="0">
                <a:solidFill>
                  <a:prstClr val="black">
                    <a:lumMod val="75000"/>
                    <a:lumOff val="25000"/>
                  </a:prstClr>
                </a:solidFill>
                <a:sym typeface="+mn-lt"/>
              </a:rPr>
              <a:t>I</a:t>
            </a:r>
            <a:r>
              <a:rPr lang="en-GB" sz="2400" dirty="0">
                <a:latin typeface="Times New Roman" panose="02020603050405020304" charset="0"/>
                <a:sym typeface="+mn-ea"/>
              </a:rPr>
              <a:t>nformal way which is done through graphs and therefore we call it the </a:t>
            </a:r>
            <a:r>
              <a:rPr lang="en-GB" sz="2400" b="1" dirty="0">
                <a:latin typeface="Times New Roman" panose="02020603050405020304" charset="0"/>
                <a:sym typeface="+mn-ea"/>
              </a:rPr>
              <a:t>graphical method</a:t>
            </a:r>
            <a:r>
              <a:rPr lang="en-GB" sz="2400" dirty="0">
                <a:latin typeface="Times New Roman" panose="02020603050405020304" charset="0"/>
                <a:sym typeface="+mn-ea"/>
              </a:rPr>
              <a:t>.</a:t>
            </a:r>
            <a:endParaRPr lang="en-US" altLang="zh-CN" sz="2400" b="1" dirty="0">
              <a:solidFill>
                <a:prstClr val="black">
                  <a:lumMod val="75000"/>
                  <a:lumOff val="25000"/>
                </a:prstClr>
              </a:solidFill>
              <a:sym typeface="+mn-lt"/>
            </a:endParaRPr>
          </a:p>
        </p:txBody>
      </p:sp>
      <p:pic>
        <p:nvPicPr>
          <p:cNvPr id="2097179" name="图片 3"/>
          <p:cNvPicPr>
            <a:picLocks noChangeAspect="1"/>
          </p:cNvPicPr>
          <p:nvPr/>
        </p:nvPicPr>
        <p:blipFill>
          <a:blip r:embed="rId3"/>
          <a:stretch>
            <a:fillRect/>
          </a:stretch>
        </p:blipFill>
        <p:spPr>
          <a:xfrm>
            <a:off x="6572250" y="1884500"/>
            <a:ext cx="4652010" cy="2176251"/>
          </a:xfrm>
          <a:prstGeom prst="rect">
            <a:avLst/>
          </a:prstGeom>
        </p:spPr>
      </p:pic>
      <p:pic>
        <p:nvPicPr>
          <p:cNvPr id="2097180" name="图片 4"/>
          <p:cNvPicPr>
            <a:picLocks noChangeAspect="1"/>
          </p:cNvPicPr>
          <p:nvPr/>
        </p:nvPicPr>
        <p:blipFill>
          <a:blip r:embed="rId4" cstate="screen"/>
          <a:stretch>
            <a:fillRect/>
          </a:stretch>
        </p:blipFill>
        <p:spPr>
          <a:xfrm>
            <a:off x="969646" y="1899105"/>
            <a:ext cx="4773930" cy="2176251"/>
          </a:xfrm>
          <a:prstGeom prst="rect">
            <a:avLst/>
          </a:prstGeom>
        </p:spPr>
      </p:pic>
      <p:pic>
        <p:nvPicPr>
          <p:cNvPr id="2097181" name="Picture 7" descr="het04"/>
          <p:cNvPicPr>
            <a:picLocks noGrp="1" noChangeAspect="1" noChangeArrowheads="1"/>
          </p:cNvPicPr>
          <p:nvPr>
            <p:ph type="pic" sz="quarter" idx="10"/>
          </p:nvPr>
        </p:nvPicPr>
        <p:blipFill>
          <a:blip r:embed="rId5" cstate="print"/>
          <a:srcRect/>
          <a:stretch>
            <a:fillRect/>
          </a:stretch>
        </p:blipFill>
        <p:spPr bwMode="auto">
          <a:xfrm>
            <a:off x="969645" y="1899285"/>
            <a:ext cx="4773930" cy="2176145"/>
          </a:xfrm>
          <a:prstGeom prst="rect">
            <a:avLst/>
          </a:prstGeom>
          <a:noFill/>
        </p:spPr>
      </p:pic>
      <p:pic>
        <p:nvPicPr>
          <p:cNvPr id="2097182" name="Picture 5" descr="het05"/>
          <p:cNvPicPr>
            <a:picLocks noChangeAspect="1" noChangeArrowheads="1"/>
          </p:cNvPicPr>
          <p:nvPr/>
        </p:nvPicPr>
        <p:blipFill>
          <a:blip r:embed="rId6" cstate="print"/>
          <a:srcRect/>
          <a:stretch>
            <a:fillRect/>
          </a:stretch>
        </p:blipFill>
        <p:spPr bwMode="auto">
          <a:xfrm>
            <a:off x="6572250" y="1884680"/>
            <a:ext cx="4652010" cy="2190750"/>
          </a:xfrm>
          <a:prstGeom prst="rect">
            <a:avLst/>
          </a:prstGeom>
          <a:noFill/>
        </p:spPr>
      </p:pic>
      <p:pic>
        <p:nvPicPr>
          <p:cNvPr id="2097183" name="Picture Placeholder 2"/>
          <p:cNvPicPr>
            <a:picLocks noChangeAspect="1"/>
          </p:cNvPicPr>
          <p:nvPr/>
        </p:nvPicPr>
        <p:blipFill>
          <a:blip r:embed="rId7"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2"/>
          <p:cNvSpPr>
            <a:spLocks noGrp="1"/>
          </p:cNvSpPr>
          <p:nvPr>
            <p:ph type="title"/>
          </p:nvPr>
        </p:nvSpPr>
        <p:spPr/>
        <p:txBody>
          <a:bodyPr/>
          <a:lstStyle/>
          <a:p>
            <a:r>
              <a:rPr lang="en-US" altLang="zh-CN" b="1" dirty="0">
                <a:solidFill>
                  <a:prstClr val="black">
                    <a:lumMod val="75000"/>
                    <a:lumOff val="25000"/>
                  </a:prstClr>
                </a:solidFill>
                <a:sym typeface="+mn-lt"/>
              </a:rPr>
              <a:t>Graphical method:</a:t>
            </a:r>
            <a:endParaRPr lang="en-US"/>
          </a:p>
        </p:txBody>
      </p:sp>
      <p:sp>
        <p:nvSpPr>
          <p:cNvPr id="1048652" name="Content Placeholder 3"/>
          <p:cNvSpPr>
            <a:spLocks noGrp="1"/>
          </p:cNvSpPr>
          <p:nvPr>
            <p:ph idx="1"/>
          </p:nvPr>
        </p:nvSpPr>
        <p:spPr/>
        <p:txBody>
          <a:bodyPr/>
          <a:lstStyle/>
          <a:p>
            <a:r>
              <a:rPr lang="en-US"/>
              <a:t>If there is prior information about the nature of heteroscedasticity, then do the regression analysis based on the assumption.</a:t>
            </a:r>
          </a:p>
          <a:p>
            <a:pPr marL="0" indent="0">
              <a:buNone/>
            </a:pPr>
            <a:endParaRPr lang="en-US"/>
          </a:p>
          <a:p>
            <a:r>
              <a:rPr lang="en-US"/>
              <a:t>We then obtained the residuals and analysis the square of the residuals. The square residuals U</a:t>
            </a:r>
            <a:r>
              <a:rPr lang="en-US">
                <a:cs typeface="Arial" panose="020B0604020202020204" pitchFamily="34" charset="0"/>
              </a:rPr>
              <a:t>ᵢ² are plotted against.Yᵢ</a:t>
            </a:r>
          </a:p>
          <a:p>
            <a:pPr marL="0" indent="0">
              <a:buNone/>
            </a:pPr>
            <a:endParaRPr lang="en-US">
              <a:cs typeface="Arial" panose="020B0604020202020204" pitchFamily="34" charset="0"/>
            </a:endParaRPr>
          </a:p>
          <a:p>
            <a:r>
              <a:rPr lang="en-US">
                <a:cs typeface="Arial" panose="020B0604020202020204" pitchFamily="34" charset="0"/>
              </a:rPr>
              <a:t>The estimated mean value of Y is systimatically related to the squared residuals.</a:t>
            </a:r>
          </a:p>
        </p:txBody>
      </p:sp>
      <p:pic>
        <p:nvPicPr>
          <p:cNvPr id="2097184" name="Picture Placeholder 4"/>
          <p:cNvPicPr>
            <a:picLocks noGrp="1" noChangeAspect="1"/>
          </p:cNvPicPr>
          <p:nvPr>
            <p:ph type="pic" sz="quarter" idx="10"/>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4"/>
          <p:cNvSpPr>
            <a:spLocks noGrp="1"/>
          </p:cNvSpPr>
          <p:nvPr>
            <p:ph type="title"/>
          </p:nvPr>
        </p:nvSpPr>
        <p:spPr/>
        <p:txBody>
          <a:bodyPr/>
          <a:lstStyle/>
          <a:p>
            <a:endParaRPr lang="en-US"/>
          </a:p>
        </p:txBody>
      </p:sp>
      <p:sp>
        <p:nvSpPr>
          <p:cNvPr id="1048654" name="Content Placeholder 5"/>
          <p:cNvSpPr>
            <a:spLocks noGrp="1"/>
          </p:cNvSpPr>
          <p:nvPr>
            <p:ph sz="half" idx="1"/>
          </p:nvPr>
        </p:nvSpPr>
        <p:spPr/>
        <p:txBody>
          <a:bodyPr/>
          <a:lstStyle/>
          <a:p>
            <a:endParaRPr lang="en-US"/>
          </a:p>
        </p:txBody>
      </p:sp>
      <p:sp>
        <p:nvSpPr>
          <p:cNvPr id="1048655" name="Content Placeholder 6"/>
          <p:cNvSpPr>
            <a:spLocks noGrp="1"/>
          </p:cNvSpPr>
          <p:nvPr>
            <p:ph sz="half" idx="2"/>
          </p:nvPr>
        </p:nvSpPr>
        <p:spPr/>
        <p:txBody>
          <a:bodyPr/>
          <a:lstStyle/>
          <a:p>
            <a:endParaRPr lang="en-US"/>
          </a:p>
        </p:txBody>
      </p:sp>
      <p:pic>
        <p:nvPicPr>
          <p:cNvPr id="2097185" name="Picture 7" descr="New Doc 2019-12-01 23.53.26_1(2)"/>
          <p:cNvPicPr>
            <a:picLocks noChangeAspect="1"/>
          </p:cNvPicPr>
          <p:nvPr/>
        </p:nvPicPr>
        <p:blipFill>
          <a:blip r:embed="rId3"/>
          <a:stretch>
            <a:fillRect/>
          </a:stretch>
        </p:blipFill>
        <p:spPr>
          <a:xfrm>
            <a:off x="838200" y="1824990"/>
            <a:ext cx="5180965" cy="4351655"/>
          </a:xfrm>
          <a:prstGeom prst="rect">
            <a:avLst/>
          </a:prstGeom>
        </p:spPr>
      </p:pic>
      <p:pic>
        <p:nvPicPr>
          <p:cNvPr id="2097186" name="Picture 8" descr="New Doc 2019-12-01 23.53.26_2"/>
          <p:cNvPicPr>
            <a:picLocks noChangeAspect="1"/>
          </p:cNvPicPr>
          <p:nvPr/>
        </p:nvPicPr>
        <p:blipFill>
          <a:blip r:embed="rId4"/>
          <a:stretch>
            <a:fillRect/>
          </a:stretch>
        </p:blipFill>
        <p:spPr>
          <a:xfrm>
            <a:off x="6172200" y="1824990"/>
            <a:ext cx="5180965" cy="4290060"/>
          </a:xfrm>
          <a:prstGeom prst="rect">
            <a:avLst/>
          </a:prstGeom>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文本框 44"/>
          <p:cNvSpPr txBox="1"/>
          <p:nvPr/>
        </p:nvSpPr>
        <p:spPr>
          <a:xfrm>
            <a:off x="677877" y="3881681"/>
            <a:ext cx="10836245" cy="2072640"/>
          </a:xfrm>
          <a:prstGeom prst="rect">
            <a:avLst/>
          </a:prstGeom>
          <a:noFill/>
        </p:spPr>
        <p:txBody>
          <a:bodyPr wrap="square" rtlCol="0">
            <a:spAutoFit/>
          </a:bodyPr>
          <a:lstStyle>
            <a:defPPr>
              <a:defRPr lang="en-US"/>
            </a:defPPr>
            <a:lvl1pPr>
              <a:lnSpc>
                <a:spcPct val="130000"/>
              </a:lnSpc>
              <a:defRPr sz="1050">
                <a:solidFill>
                  <a:schemeClr val="tx1">
                    <a:lumMod val="75000"/>
                    <a:lumOff val="25000"/>
                  </a:schemeClr>
                </a:solidFill>
                <a:cs typeface="+mn-ea"/>
              </a:defRPr>
            </a:lvl1pPr>
          </a:lstStyle>
          <a:p>
            <a:pPr marL="342900" indent="-342900" algn="l" defTabSz="1219200">
              <a:lnSpc>
                <a:spcPct val="150000"/>
              </a:lnSpc>
              <a:buFont typeface="Arial" panose="020B0604020202020204" pitchFamily="34" charset="0"/>
              <a:buChar char="•"/>
            </a:pPr>
            <a:r>
              <a:rPr lang="en-US" altLang="zh-CN" sz="2000" dirty="0">
                <a:solidFill>
                  <a:prstClr val="black">
                    <a:lumMod val="75000"/>
                    <a:lumOff val="25000"/>
                  </a:prstClr>
                </a:solidFill>
                <a:sym typeface="+mn-lt"/>
              </a:rPr>
              <a:t>There is no systematic pattern between two variables.</a:t>
            </a:r>
          </a:p>
          <a:p>
            <a:pPr lvl="2" indent="0" algn="l" defTabSz="1219200">
              <a:lnSpc>
                <a:spcPct val="150000"/>
              </a:lnSpc>
              <a:buFont typeface="Arial" panose="020B0604020202020204" pitchFamily="34" charset="0"/>
              <a:buNone/>
            </a:pPr>
            <a:endParaRPr lang="en-US" altLang="zh-CN" sz="3425" dirty="0">
              <a:solidFill>
                <a:prstClr val="black">
                  <a:lumMod val="75000"/>
                  <a:lumOff val="25000"/>
                </a:prstClr>
              </a:solidFill>
              <a:sym typeface="+mn-lt"/>
            </a:endParaRPr>
          </a:p>
          <a:p>
            <a:pPr lvl="2" indent="0" algn="l" defTabSz="1219200">
              <a:lnSpc>
                <a:spcPct val="150000"/>
              </a:lnSpc>
              <a:buFont typeface="Arial" panose="020B0604020202020204" pitchFamily="34" charset="0"/>
              <a:buNone/>
            </a:pPr>
            <a:r>
              <a:rPr lang="en-US" altLang="zh-CN" sz="3425" dirty="0">
                <a:solidFill>
                  <a:prstClr val="black">
                    <a:lumMod val="75000"/>
                    <a:lumOff val="25000"/>
                  </a:prstClr>
                </a:solidFill>
                <a:sym typeface="+mn-lt"/>
              </a:rPr>
              <a:t>			</a:t>
            </a:r>
            <a:r>
              <a:rPr lang="en-US" altLang="zh-CN" sz="2400" dirty="0">
                <a:solidFill>
                  <a:prstClr val="black">
                    <a:lumMod val="75000"/>
                    <a:lumOff val="25000"/>
                  </a:prstClr>
                </a:solidFill>
                <a:sym typeface="+mn-lt"/>
              </a:rPr>
              <a:t>No heteroscedasticity is present</a:t>
            </a:r>
          </a:p>
        </p:txBody>
      </p:sp>
      <p:pic>
        <p:nvPicPr>
          <p:cNvPr id="2097187" name="Picture 7" descr="het04"/>
          <p:cNvPicPr>
            <a:picLocks noGrp="1" noChangeAspect="1" noChangeArrowheads="1"/>
          </p:cNvPicPr>
          <p:nvPr>
            <p:ph type="pic" sz="quarter" idx="10"/>
          </p:nvPr>
        </p:nvPicPr>
        <p:blipFill>
          <a:blip r:embed="rId3" cstate="print"/>
          <a:srcRect/>
          <a:stretch>
            <a:fillRect/>
          </a:stretch>
        </p:blipFill>
        <p:spPr bwMode="auto">
          <a:xfrm>
            <a:off x="2513965" y="1076960"/>
            <a:ext cx="7581265" cy="2628900"/>
          </a:xfrm>
          <a:prstGeom prst="rect">
            <a:avLst/>
          </a:prstGeom>
          <a:noFill/>
        </p:spPr>
      </p:pic>
      <p:sp>
        <p:nvSpPr>
          <p:cNvPr id="1048659" name="Text Box 1"/>
          <p:cNvSpPr txBox="1"/>
          <p:nvPr/>
        </p:nvSpPr>
        <p:spPr>
          <a:xfrm>
            <a:off x="462915" y="211455"/>
            <a:ext cx="2050415" cy="583565"/>
          </a:xfrm>
          <a:prstGeom prst="rect">
            <a:avLst/>
          </a:prstGeom>
          <a:noFill/>
        </p:spPr>
        <p:txBody>
          <a:bodyPr wrap="square" rtlCol="0">
            <a:spAutoFit/>
          </a:bodyPr>
          <a:lstStyle/>
          <a:p>
            <a:r>
              <a:rPr lang="en-US" sz="3200" b="1"/>
              <a:t>Example:</a:t>
            </a:r>
          </a:p>
        </p:txBody>
      </p:sp>
      <p:cxnSp>
        <p:nvCxnSpPr>
          <p:cNvPr id="3145728" name="Straight Arrow Connector 2"/>
          <p:cNvCxnSpPr>
            <a:cxnSpLocks/>
          </p:cNvCxnSpPr>
          <p:nvPr/>
        </p:nvCxnSpPr>
        <p:spPr>
          <a:xfrm flipV="1">
            <a:off x="3764280" y="4731385"/>
            <a:ext cx="1147445" cy="14605"/>
          </a:xfrm>
          <a:prstGeom prst="straightConnector1">
            <a:avLst/>
          </a:prstGeom>
          <a:ln w="28575" cmpd="sng">
            <a:solidFill>
              <a:srgbClr val="262626"/>
            </a:solidFill>
            <a:prstDash val="solid"/>
            <a:tailEnd type="arrow" w="med" len="med"/>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pic>
        <p:nvPicPr>
          <p:cNvPr id="2097188" name="Picture Placeholder 2"/>
          <p:cNvPicPr>
            <a:picLocks noChangeAspect="1"/>
          </p:cNvPicPr>
          <p:nvPr/>
        </p:nvPicPr>
        <p:blipFill>
          <a:blip r:embed="rId4"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文本框 44"/>
          <p:cNvSpPr txBox="1"/>
          <p:nvPr/>
        </p:nvSpPr>
        <p:spPr>
          <a:xfrm>
            <a:off x="983947" y="4194101"/>
            <a:ext cx="10836245" cy="2529840"/>
          </a:xfrm>
          <a:prstGeom prst="rect">
            <a:avLst/>
          </a:prstGeom>
          <a:noFill/>
        </p:spPr>
        <p:txBody>
          <a:bodyPr wrap="square" rtlCol="0">
            <a:spAutoFit/>
          </a:bodyPr>
          <a:lstStyle>
            <a:defPPr>
              <a:defRPr lang="en-US"/>
            </a:defPPr>
            <a:lvl1pPr>
              <a:lnSpc>
                <a:spcPct val="130000"/>
              </a:lnSpc>
              <a:defRPr sz="1050">
                <a:solidFill>
                  <a:schemeClr val="tx1">
                    <a:lumMod val="75000"/>
                    <a:lumOff val="25000"/>
                  </a:schemeClr>
                </a:solidFill>
                <a:cs typeface="+mn-ea"/>
              </a:defRPr>
            </a:lvl1pPr>
          </a:lstStyle>
          <a:p>
            <a:pPr marL="342900" indent="-342900" algn="l" defTabSz="1219200">
              <a:lnSpc>
                <a:spcPct val="150000"/>
              </a:lnSpc>
              <a:buFont typeface="Arial" panose="020B0604020202020204" pitchFamily="34" charset="0"/>
              <a:buChar char="•"/>
            </a:pPr>
            <a:r>
              <a:rPr lang="en-US" altLang="zh-CN" sz="2000" dirty="0">
                <a:solidFill>
                  <a:prstClr val="black">
                    <a:lumMod val="75000"/>
                    <a:lumOff val="25000"/>
                  </a:prstClr>
                </a:solidFill>
                <a:sym typeface="+mn-lt"/>
              </a:rPr>
              <a:t>There is systematic pattern between two variables.</a:t>
            </a:r>
          </a:p>
          <a:p>
            <a:pPr marL="342900" indent="-342900" algn="l" defTabSz="1219200">
              <a:lnSpc>
                <a:spcPct val="150000"/>
              </a:lnSpc>
              <a:buFont typeface="Arial" panose="020B0604020202020204" pitchFamily="34" charset="0"/>
              <a:buChar char="•"/>
            </a:pPr>
            <a:r>
              <a:rPr lang="en-US" altLang="zh-CN" sz="2000" dirty="0">
                <a:solidFill>
                  <a:prstClr val="black">
                    <a:lumMod val="75000"/>
                    <a:lumOff val="25000"/>
                  </a:prstClr>
                </a:solidFill>
                <a:sym typeface="+mn-lt"/>
              </a:rPr>
              <a:t>The residuals show cone line pattern.</a:t>
            </a:r>
          </a:p>
          <a:p>
            <a:pPr lvl="2" indent="0" algn="l" defTabSz="1219200">
              <a:lnSpc>
                <a:spcPct val="150000"/>
              </a:lnSpc>
              <a:buFont typeface="Arial" panose="020B0604020202020204" pitchFamily="34" charset="0"/>
              <a:buNone/>
            </a:pPr>
            <a:endParaRPr lang="en-US" altLang="zh-CN" sz="3425" dirty="0">
              <a:solidFill>
                <a:prstClr val="black">
                  <a:lumMod val="75000"/>
                  <a:lumOff val="25000"/>
                </a:prstClr>
              </a:solidFill>
              <a:sym typeface="+mn-lt"/>
            </a:endParaRPr>
          </a:p>
          <a:p>
            <a:pPr lvl="2" indent="0" algn="l" defTabSz="1219200">
              <a:lnSpc>
                <a:spcPct val="150000"/>
              </a:lnSpc>
              <a:buFont typeface="Arial" panose="020B0604020202020204" pitchFamily="34" charset="0"/>
              <a:buNone/>
            </a:pPr>
            <a:r>
              <a:rPr lang="en-US" altLang="zh-CN" sz="3425" dirty="0">
                <a:solidFill>
                  <a:prstClr val="black">
                    <a:lumMod val="75000"/>
                    <a:lumOff val="25000"/>
                  </a:prstClr>
                </a:solidFill>
                <a:sym typeface="+mn-lt"/>
              </a:rPr>
              <a:t>			</a:t>
            </a:r>
            <a:r>
              <a:rPr lang="en-US" altLang="zh-CN" sz="2400" dirty="0">
                <a:solidFill>
                  <a:prstClr val="black">
                    <a:lumMod val="75000"/>
                    <a:lumOff val="25000"/>
                  </a:prstClr>
                </a:solidFill>
                <a:sym typeface="+mn-lt"/>
              </a:rPr>
              <a:t> Heteroscedasticity is present</a:t>
            </a:r>
          </a:p>
        </p:txBody>
      </p:sp>
      <p:sp>
        <p:nvSpPr>
          <p:cNvPr id="1048663" name="Text Box 1"/>
          <p:cNvSpPr txBox="1"/>
          <p:nvPr/>
        </p:nvSpPr>
        <p:spPr>
          <a:xfrm>
            <a:off x="462915" y="211455"/>
            <a:ext cx="2050415" cy="583565"/>
          </a:xfrm>
          <a:prstGeom prst="rect">
            <a:avLst/>
          </a:prstGeom>
          <a:noFill/>
        </p:spPr>
        <p:txBody>
          <a:bodyPr wrap="square" rtlCol="0">
            <a:spAutoFit/>
          </a:bodyPr>
          <a:lstStyle/>
          <a:p>
            <a:r>
              <a:rPr lang="en-US" sz="3200" b="1"/>
              <a:t>Example:</a:t>
            </a:r>
          </a:p>
        </p:txBody>
      </p:sp>
      <p:cxnSp>
        <p:nvCxnSpPr>
          <p:cNvPr id="3145729" name="Straight Arrow Connector 2"/>
          <p:cNvCxnSpPr>
            <a:cxnSpLocks/>
          </p:cNvCxnSpPr>
          <p:nvPr/>
        </p:nvCxnSpPr>
        <p:spPr>
          <a:xfrm flipV="1">
            <a:off x="3806825" y="5598160"/>
            <a:ext cx="1147445" cy="14605"/>
          </a:xfrm>
          <a:prstGeom prst="straightConnector1">
            <a:avLst/>
          </a:prstGeom>
          <a:ln w="28575" cmpd="sng">
            <a:solidFill>
              <a:srgbClr val="262626"/>
            </a:solidFill>
            <a:prstDash val="solid"/>
            <a:tailEnd type="arrow" w="med" len="med"/>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pic>
        <p:nvPicPr>
          <p:cNvPr id="2097189" name="Picture 5" descr="het05"/>
          <p:cNvPicPr>
            <a:picLocks noChangeAspect="1" noChangeArrowheads="1"/>
          </p:cNvPicPr>
          <p:nvPr/>
        </p:nvPicPr>
        <p:blipFill>
          <a:blip r:embed="rId3" cstate="print"/>
          <a:srcRect/>
          <a:stretch>
            <a:fillRect/>
          </a:stretch>
        </p:blipFill>
        <p:spPr bwMode="auto">
          <a:xfrm>
            <a:off x="2512695" y="795020"/>
            <a:ext cx="6844030" cy="3075940"/>
          </a:xfrm>
          <a:prstGeom prst="rect">
            <a:avLst/>
          </a:prstGeom>
          <a:noFill/>
        </p:spPr>
      </p:pic>
      <p:pic>
        <p:nvPicPr>
          <p:cNvPr id="2097190" name="Picture Placeholder 6"/>
          <p:cNvPicPr>
            <a:picLocks noGrp="1" noChangeAspect="1"/>
          </p:cNvPicPr>
          <p:nvPr>
            <p:ph type="pic" sz="quarter" idx="10"/>
          </p:nvPr>
        </p:nvPicPr>
        <p:blipFill>
          <a:blip r:embed="rId4"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矩形 259"/>
          <p:cNvSpPr>
            <a:spLocks noChangeArrowheads="1"/>
          </p:cNvSpPr>
          <p:nvPr/>
        </p:nvSpPr>
        <p:spPr bwMode="auto">
          <a:xfrm>
            <a:off x="2258695" y="1384935"/>
            <a:ext cx="9280525" cy="1894819"/>
          </a:xfrm>
          <a:prstGeom prst="rect">
            <a:avLst/>
          </a:prstGeom>
          <a:noFill/>
        </p:spPr>
        <p:txBody>
          <a:bodyPr wrap="square" lIns="91417" tIns="45709" rIns="91417" bIns="45709">
            <a:spAutoFit/>
          </a:bodyPr>
          <a:lstStyle/>
          <a:p>
            <a:pPr algn="ctr"/>
            <a:r>
              <a:rPr lang="en-US" altLang="zh-CN" sz="6000" b="1" i="1" dirty="0">
                <a:solidFill>
                  <a:schemeClr val="tx1">
                    <a:lumMod val="65000"/>
                    <a:lumOff val="35000"/>
                  </a:schemeClr>
                </a:solidFill>
                <a:latin typeface="Arial" panose="020B0604020202020204" pitchFamily="34" charset="0"/>
                <a:cs typeface="+mn-ea"/>
                <a:sym typeface="+mn-lt"/>
              </a:rPr>
              <a:t>Nature of Heteroscedasticity</a:t>
            </a:r>
          </a:p>
        </p:txBody>
      </p:sp>
      <p:pic>
        <p:nvPicPr>
          <p:cNvPr id="2097158" name="图片 4"/>
          <p:cNvPicPr>
            <a:picLocks noChangeAspect="1"/>
          </p:cNvPicPr>
          <p:nvPr/>
        </p:nvPicPr>
        <p:blipFill>
          <a:blip r:embed="rId2" cstate="print">
            <a:clrChange>
              <a:clrFrom>
                <a:srgbClr val="FFFFFF"/>
              </a:clrFrom>
              <a:clrTo>
                <a:srgbClr val="FFFFFF">
                  <a:alpha val="0"/>
                </a:srgbClr>
              </a:clrTo>
            </a:clrChange>
          </a:blip>
          <a:stretch>
            <a:fillRect/>
          </a:stretch>
        </p:blipFill>
        <p:spPr>
          <a:xfrm flipH="1" flipV="1">
            <a:off x="-56929" y="0"/>
            <a:ext cx="4802420" cy="6858000"/>
          </a:xfrm>
          <a:prstGeom prst="rect">
            <a:avLst/>
          </a:prstGeom>
        </p:spPr>
      </p:pic>
      <p:pic>
        <p:nvPicPr>
          <p:cNvPr id="2097159" name="Picture Placeholder 2"/>
          <p:cNvPicPr>
            <a:picLocks noChangeAspect="1"/>
          </p:cNvPicPr>
          <p:nvPr/>
        </p:nvPicPr>
        <p:blipFill>
          <a:blip r:embed="rId3" cstate="print"/>
          <a:stretch>
            <a:fillRect/>
          </a:stretch>
        </p:blipFill>
        <p:spPr>
          <a:xfrm>
            <a:off x="10658475" y="132715"/>
            <a:ext cx="1257935" cy="12522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58"/>
                                        </p:tgtEl>
                                        <p:attrNameLst>
                                          <p:attrName>style.visibility</p:attrName>
                                        </p:attrNameLst>
                                      </p:cBhvr>
                                      <p:to>
                                        <p:strVal val="visible"/>
                                      </p:to>
                                    </p:set>
                                    <p:animEffect transition="in" filter="wipe(up)">
                                      <p:cBhvr>
                                        <p:cTn id="7" dur="750"/>
                                        <p:tgtEl>
                                          <p:spTgt spid="2097158"/>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048606"/>
                                        </p:tgtEl>
                                        <p:attrNameLst>
                                          <p:attrName>style.visibility</p:attrName>
                                        </p:attrNameLst>
                                      </p:cBhvr>
                                      <p:to>
                                        <p:strVal val="visible"/>
                                      </p:to>
                                    </p:set>
                                    <p:animEffect transition="in" filter="randombar(horizontal)">
                                      <p:cBhvr>
                                        <p:cTn id="11" dur="750"/>
                                        <p:tgtEl>
                                          <p:spTgt spid="1048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矩形 259"/>
          <p:cNvSpPr>
            <a:spLocks noChangeArrowheads="1"/>
          </p:cNvSpPr>
          <p:nvPr/>
        </p:nvSpPr>
        <p:spPr bwMode="auto">
          <a:xfrm>
            <a:off x="2037080" y="1532255"/>
            <a:ext cx="9280525" cy="1399518"/>
          </a:xfrm>
          <a:prstGeom prst="rect">
            <a:avLst/>
          </a:prstGeom>
          <a:noFill/>
        </p:spPr>
        <p:txBody>
          <a:bodyPr wrap="square" lIns="91417" tIns="45709" rIns="91417" bIns="45709">
            <a:spAutoFit/>
          </a:bodyPr>
          <a:lstStyle/>
          <a:p>
            <a:pPr algn="r"/>
            <a:r>
              <a:rPr lang="en-US" altLang="zh-CN" sz="8800" dirty="0">
                <a:solidFill>
                  <a:schemeClr val="tx1">
                    <a:lumMod val="65000"/>
                    <a:lumOff val="35000"/>
                  </a:schemeClr>
                </a:solidFill>
                <a:latin typeface="Arial" panose="020B0604020202020204" pitchFamily="34" charset="0"/>
                <a:cs typeface="+mn-ea"/>
                <a:sym typeface="+mn-lt"/>
              </a:rPr>
              <a:t>Formal Method</a:t>
            </a:r>
          </a:p>
        </p:txBody>
      </p:sp>
      <p:pic>
        <p:nvPicPr>
          <p:cNvPr id="2097191" name="图片 4"/>
          <p:cNvPicPr>
            <a:picLocks noChangeAspect="1"/>
          </p:cNvPicPr>
          <p:nvPr/>
        </p:nvPicPr>
        <p:blipFill>
          <a:blip r:embed="rId2" cstate="print">
            <a:clrChange>
              <a:clrFrom>
                <a:srgbClr val="FFFFFF"/>
              </a:clrFrom>
              <a:clrTo>
                <a:srgbClr val="FFFFFF">
                  <a:alpha val="0"/>
                </a:srgbClr>
              </a:clrTo>
            </a:clrChange>
          </a:blip>
          <a:stretch>
            <a:fillRect/>
          </a:stretch>
        </p:blipFill>
        <p:spPr>
          <a:xfrm flipH="1" flipV="1">
            <a:off x="-56929" y="0"/>
            <a:ext cx="4802420" cy="6858000"/>
          </a:xfrm>
          <a:prstGeom prst="rect">
            <a:avLst/>
          </a:prstGeom>
        </p:spPr>
      </p:pic>
      <p:pic>
        <p:nvPicPr>
          <p:cNvPr id="2097192" name="Picture Placeholder 2"/>
          <p:cNvPicPr>
            <a:picLocks noChangeAspect="1"/>
          </p:cNvPicPr>
          <p:nvPr/>
        </p:nvPicPr>
        <p:blipFill>
          <a:blip r:embed="rId3" cstate="print"/>
          <a:stretch>
            <a:fillRect/>
          </a:stretch>
        </p:blipFill>
        <p:spPr>
          <a:xfrm>
            <a:off x="10658475" y="132715"/>
            <a:ext cx="1257935" cy="12522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91"/>
                                        </p:tgtEl>
                                        <p:attrNameLst>
                                          <p:attrName>style.visibility</p:attrName>
                                        </p:attrNameLst>
                                      </p:cBhvr>
                                      <p:to>
                                        <p:strVal val="visible"/>
                                      </p:to>
                                    </p:set>
                                    <p:animEffect transition="in" filter="wipe(up)">
                                      <p:cBhvr>
                                        <p:cTn id="7" dur="750"/>
                                        <p:tgtEl>
                                          <p:spTgt spid="2097191"/>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048666"/>
                                        </p:tgtEl>
                                        <p:attrNameLst>
                                          <p:attrName>style.visibility</p:attrName>
                                        </p:attrNameLst>
                                      </p:cBhvr>
                                      <p:to>
                                        <p:strVal val="visible"/>
                                      </p:to>
                                    </p:set>
                                    <p:animEffect transition="in" filter="randombar(horizontal)">
                                      <p:cBhvr>
                                        <p:cTn id="11" dur="750"/>
                                        <p:tgtEl>
                                          <p:spTgt spid="1048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Rounded Rectangle 6"/>
          <p:cNvSpPr/>
          <p:nvPr/>
        </p:nvSpPr>
        <p:spPr>
          <a:xfrm>
            <a:off x="3878858" y="1436487"/>
            <a:ext cx="1483243" cy="1483243"/>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cs typeface="+mn-ea"/>
                <a:sym typeface="+mn-lt"/>
              </a:rPr>
              <a:t>P</a:t>
            </a:r>
          </a:p>
        </p:txBody>
      </p:sp>
      <p:sp>
        <p:nvSpPr>
          <p:cNvPr id="1048669" name="Rounded Rectangle 12"/>
          <p:cNvSpPr/>
          <p:nvPr/>
        </p:nvSpPr>
        <p:spPr>
          <a:xfrm>
            <a:off x="6256935" y="1436487"/>
            <a:ext cx="1483243" cy="1483243"/>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cs typeface="+mn-ea"/>
                <a:sym typeface="+mn-lt"/>
              </a:rPr>
              <a:t>B</a:t>
            </a:r>
          </a:p>
        </p:txBody>
      </p:sp>
      <p:sp>
        <p:nvSpPr>
          <p:cNvPr id="1048670" name="Rounded Rectangle 14"/>
          <p:cNvSpPr/>
          <p:nvPr/>
        </p:nvSpPr>
        <p:spPr>
          <a:xfrm>
            <a:off x="3878858" y="4478721"/>
            <a:ext cx="1483243" cy="1483243"/>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cs typeface="+mn-ea"/>
                <a:sym typeface="+mn-lt"/>
              </a:rPr>
              <a:t>S</a:t>
            </a:r>
          </a:p>
        </p:txBody>
      </p:sp>
      <p:grpSp>
        <p:nvGrpSpPr>
          <p:cNvPr id="106" name="组合 18"/>
          <p:cNvGrpSpPr/>
          <p:nvPr/>
        </p:nvGrpSpPr>
        <p:grpSpPr>
          <a:xfrm>
            <a:off x="7910830" y="2919730"/>
            <a:ext cx="3907789" cy="1450654"/>
            <a:chOff x="6197133" y="4464250"/>
            <a:chExt cx="2930683" cy="1964068"/>
          </a:xfrm>
        </p:grpSpPr>
        <p:sp>
          <p:nvSpPr>
            <p:cNvPr id="1048671" name="文本框 23"/>
            <p:cNvSpPr txBox="1"/>
            <p:nvPr/>
          </p:nvSpPr>
          <p:spPr>
            <a:xfrm>
              <a:off x="6197133" y="5943425"/>
              <a:ext cx="2930683" cy="484893"/>
            </a:xfrm>
            <a:prstGeom prst="rect">
              <a:avLst/>
            </a:prstGeom>
            <a:noFill/>
          </p:spPr>
          <p:txBody>
            <a:bodyPr wrap="square" rtlCol="0">
              <a:spAutoFit/>
            </a:bodyPr>
            <a:lstStyle>
              <a:defPPr>
                <a:defRPr lang="zh-CN"/>
              </a:defPPr>
              <a:lvl1pPr marR="0" lvl="0" indent="0" algn="ctr" defTabSz="914400" fontAlgn="auto">
                <a:lnSpc>
                  <a:spcPct val="130000"/>
                </a:lnSpc>
                <a:spcBef>
                  <a:spcPts val="0"/>
                </a:spcBef>
                <a:spcAft>
                  <a:spcPts val="0"/>
                </a:spcAft>
                <a:buClrTx/>
                <a:buSzTx/>
                <a:buFontTx/>
                <a:buNone/>
                <a:defRPr kumimoji="0" sz="1100" b="0" i="0" u="none" strike="noStrike" cap="none" spc="0" normalizeH="0" baseline="0">
                  <a:ln>
                    <a:noFill/>
                  </a:ln>
                  <a:solidFill>
                    <a:schemeClr val="tx1">
                      <a:lumMod val="65000"/>
                      <a:lumOff val="35000"/>
                    </a:schemeClr>
                  </a:solidFill>
                  <a:effectLst/>
                  <a:uLnTx/>
                  <a:uFillTx/>
                  <a:latin typeface="Microsoft YaHei" panose="020B0503020204020204" charset="-122"/>
                  <a:ea typeface="Microsoft YaHei" panose="020B0503020204020204" charset="-122"/>
                </a:defRPr>
              </a:lvl1pPr>
            </a:lstStyle>
            <a:p>
              <a:pPr algn="l"/>
              <a:endParaRPr lang="en-US" altLang="zh-CN" sz="1400" dirty="0">
                <a:solidFill>
                  <a:prstClr val="black">
                    <a:lumMod val="65000"/>
                    <a:lumOff val="35000"/>
                  </a:prstClr>
                </a:solidFill>
                <a:latin typeface="+mn-lt"/>
                <a:ea typeface="+mn-ea"/>
                <a:cs typeface="+mn-ea"/>
                <a:sym typeface="+mn-lt"/>
              </a:endParaRPr>
            </a:p>
          </p:txBody>
        </p:sp>
        <p:sp>
          <p:nvSpPr>
            <p:cNvPr id="1048672" name="TextBox 76"/>
            <p:cNvSpPr txBox="1"/>
            <p:nvPr/>
          </p:nvSpPr>
          <p:spPr>
            <a:xfrm>
              <a:off x="6197134" y="4464250"/>
              <a:ext cx="2585085" cy="956889"/>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pPr algn="l" defTabSz="1219200"/>
              <a:endParaRPr lang="en-US" altLang="zh-CN" sz="4000" dirty="0">
                <a:solidFill>
                  <a:prstClr val="black"/>
                </a:solidFill>
                <a:latin typeface="+mn-lt"/>
                <a:ea typeface="+mn-ea"/>
                <a:cs typeface="+mn-ea"/>
                <a:sym typeface="+mn-lt"/>
              </a:endParaRPr>
            </a:p>
          </p:txBody>
        </p:sp>
      </p:grpSp>
      <p:grpSp>
        <p:nvGrpSpPr>
          <p:cNvPr id="107" name="组合 25"/>
          <p:cNvGrpSpPr/>
          <p:nvPr/>
        </p:nvGrpSpPr>
        <p:grpSpPr>
          <a:xfrm>
            <a:off x="7910836" y="1436091"/>
            <a:ext cx="4006215" cy="1363829"/>
            <a:chOff x="6197320" y="3477085"/>
            <a:chExt cx="3004661" cy="1022871"/>
          </a:xfrm>
        </p:grpSpPr>
        <p:sp>
          <p:nvSpPr>
            <p:cNvPr id="1048673" name="文本框 26"/>
            <p:cNvSpPr txBox="1"/>
            <p:nvPr/>
          </p:nvSpPr>
          <p:spPr>
            <a:xfrm>
              <a:off x="6206844" y="4221826"/>
              <a:ext cx="2930683" cy="278130"/>
            </a:xfrm>
            <a:prstGeom prst="rect">
              <a:avLst/>
            </a:prstGeom>
            <a:noFill/>
          </p:spPr>
          <p:txBody>
            <a:bodyPr wrap="square" rtlCol="0">
              <a:spAutoFit/>
            </a:bodyPr>
            <a:lstStyle>
              <a:defPPr>
                <a:defRPr lang="zh-CN"/>
              </a:defPPr>
              <a:lvl1pPr marR="0" lvl="0" indent="0" algn="ctr" defTabSz="914400" fontAlgn="auto">
                <a:lnSpc>
                  <a:spcPct val="130000"/>
                </a:lnSpc>
                <a:spcBef>
                  <a:spcPts val="0"/>
                </a:spcBef>
                <a:spcAft>
                  <a:spcPts val="0"/>
                </a:spcAft>
                <a:buClrTx/>
                <a:buSzTx/>
                <a:buFontTx/>
                <a:buNone/>
                <a:defRPr kumimoji="0" sz="1100" b="0" i="0" u="none" strike="noStrike" cap="none" spc="0" normalizeH="0" baseline="0">
                  <a:ln>
                    <a:noFill/>
                  </a:ln>
                  <a:solidFill>
                    <a:schemeClr val="tx1">
                      <a:lumMod val="65000"/>
                      <a:lumOff val="35000"/>
                    </a:schemeClr>
                  </a:solidFill>
                  <a:effectLst/>
                  <a:uLnTx/>
                  <a:uFillTx/>
                  <a:latin typeface="Microsoft YaHei" panose="020B0503020204020204" charset="-122"/>
                  <a:ea typeface="Microsoft YaHei" panose="020B0503020204020204" charset="-122"/>
                </a:defRPr>
              </a:lvl1pPr>
            </a:lstStyle>
            <a:p>
              <a:pPr algn="l"/>
              <a:endParaRPr lang="en-US" altLang="zh-CN" sz="1400" dirty="0">
                <a:solidFill>
                  <a:prstClr val="black">
                    <a:lumMod val="65000"/>
                    <a:lumOff val="35000"/>
                  </a:prstClr>
                </a:solidFill>
                <a:latin typeface="+mn-lt"/>
                <a:ea typeface="+mn-ea"/>
                <a:cs typeface="+mn-ea"/>
                <a:sym typeface="+mn-lt"/>
              </a:endParaRPr>
            </a:p>
          </p:txBody>
        </p:sp>
        <p:sp>
          <p:nvSpPr>
            <p:cNvPr id="1048674" name="TextBox 76"/>
            <p:cNvSpPr txBox="1"/>
            <p:nvPr/>
          </p:nvSpPr>
          <p:spPr>
            <a:xfrm>
              <a:off x="6197320" y="3477085"/>
              <a:ext cx="3004661" cy="868680"/>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pPr algn="l" defTabSz="1219200"/>
              <a:r>
                <a:rPr lang="en-US" sz="3600">
                  <a:sym typeface="+mn-ea"/>
                </a:rPr>
                <a:t>Breusch-pagan Test</a:t>
              </a:r>
              <a:endParaRPr lang="en-US" altLang="zh-CN" sz="3600" dirty="0">
                <a:solidFill>
                  <a:prstClr val="black"/>
                </a:solidFill>
                <a:latin typeface="+mn-lt"/>
                <a:ea typeface="+mn-ea"/>
                <a:cs typeface="+mn-ea"/>
                <a:sym typeface="+mn-lt"/>
              </a:endParaRPr>
            </a:p>
          </p:txBody>
        </p:sp>
      </p:grpSp>
      <p:grpSp>
        <p:nvGrpSpPr>
          <p:cNvPr id="108" name="组合 28"/>
          <p:cNvGrpSpPr/>
          <p:nvPr/>
        </p:nvGrpSpPr>
        <p:grpSpPr>
          <a:xfrm>
            <a:off x="-92076" y="4047284"/>
            <a:ext cx="4330701" cy="1347676"/>
            <a:chOff x="-599975" y="5943425"/>
            <a:chExt cx="3247859" cy="1755094"/>
          </a:xfrm>
        </p:grpSpPr>
        <p:sp>
          <p:nvSpPr>
            <p:cNvPr id="1048675" name="文本框 29"/>
            <p:cNvSpPr txBox="1"/>
            <p:nvPr/>
          </p:nvSpPr>
          <p:spPr>
            <a:xfrm>
              <a:off x="-282799" y="5943425"/>
              <a:ext cx="2930683" cy="466410"/>
            </a:xfrm>
            <a:prstGeom prst="rect">
              <a:avLst/>
            </a:prstGeom>
            <a:noFill/>
          </p:spPr>
          <p:txBody>
            <a:bodyPr wrap="square" rtlCol="0">
              <a:spAutoFit/>
            </a:bodyPr>
            <a:lstStyle>
              <a:defPPr>
                <a:defRPr lang="zh-CN"/>
              </a:defPPr>
              <a:lvl1pPr marR="0" lvl="0" indent="0" algn="ctr" defTabSz="914400" fontAlgn="auto">
                <a:lnSpc>
                  <a:spcPct val="130000"/>
                </a:lnSpc>
                <a:spcBef>
                  <a:spcPts val="0"/>
                </a:spcBef>
                <a:spcAft>
                  <a:spcPts val="0"/>
                </a:spcAft>
                <a:buClrTx/>
                <a:buSzTx/>
                <a:buFontTx/>
                <a:buNone/>
                <a:defRPr kumimoji="0" sz="1100" b="0" i="0" u="none" strike="noStrike" cap="none" spc="0" normalizeH="0" baseline="0">
                  <a:ln>
                    <a:noFill/>
                  </a:ln>
                  <a:solidFill>
                    <a:schemeClr val="tx1">
                      <a:lumMod val="65000"/>
                      <a:lumOff val="35000"/>
                    </a:schemeClr>
                  </a:solidFill>
                  <a:effectLst/>
                  <a:uLnTx/>
                  <a:uFillTx/>
                  <a:latin typeface="Microsoft YaHei" panose="020B0503020204020204" charset="-122"/>
                  <a:ea typeface="Microsoft YaHei" panose="020B0503020204020204" charset="-122"/>
                </a:defRPr>
              </a:lvl1pPr>
            </a:lstStyle>
            <a:p>
              <a:pPr algn="r"/>
              <a:endParaRPr lang="en-US" altLang="zh-CN" sz="1400" dirty="0">
                <a:solidFill>
                  <a:prstClr val="black">
                    <a:lumMod val="65000"/>
                    <a:lumOff val="35000"/>
                  </a:prstClr>
                </a:solidFill>
                <a:latin typeface="+mn-lt"/>
                <a:ea typeface="+mn-ea"/>
                <a:cs typeface="+mn-ea"/>
                <a:sym typeface="+mn-lt"/>
              </a:endParaRPr>
            </a:p>
          </p:txBody>
        </p:sp>
        <p:sp>
          <p:nvSpPr>
            <p:cNvPr id="1048676" name="TextBox 76"/>
            <p:cNvSpPr txBox="1"/>
            <p:nvPr/>
          </p:nvSpPr>
          <p:spPr>
            <a:xfrm>
              <a:off x="-599975" y="6778104"/>
              <a:ext cx="2977992" cy="920415"/>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pPr algn="r" defTabSz="1219200"/>
              <a:r>
                <a:rPr lang="en-US" altLang="zh-CN" sz="4000" dirty="0">
                  <a:solidFill>
                    <a:prstClr val="black"/>
                  </a:solidFill>
                  <a:latin typeface="+mn-lt"/>
                  <a:ea typeface="+mn-ea"/>
                  <a:cs typeface="+mn-ea"/>
                  <a:sym typeface="+mn-lt"/>
                </a:rPr>
                <a:t>Spearman's Test</a:t>
              </a:r>
            </a:p>
          </p:txBody>
        </p:sp>
      </p:grpSp>
      <p:grpSp>
        <p:nvGrpSpPr>
          <p:cNvPr id="109" name="组合 31"/>
          <p:cNvGrpSpPr/>
          <p:nvPr/>
        </p:nvGrpSpPr>
        <p:grpSpPr>
          <a:xfrm>
            <a:off x="-181308" y="1078435"/>
            <a:ext cx="4059977" cy="1064410"/>
            <a:chOff x="-220648" y="4221826"/>
            <a:chExt cx="3044983" cy="798307"/>
          </a:xfrm>
        </p:grpSpPr>
        <p:sp>
          <p:nvSpPr>
            <p:cNvPr id="1048677" name="文本框 32"/>
            <p:cNvSpPr txBox="1"/>
            <p:nvPr/>
          </p:nvSpPr>
          <p:spPr>
            <a:xfrm>
              <a:off x="-220648" y="4221826"/>
              <a:ext cx="2930683" cy="278130"/>
            </a:xfrm>
            <a:prstGeom prst="rect">
              <a:avLst/>
            </a:prstGeom>
            <a:noFill/>
          </p:spPr>
          <p:txBody>
            <a:bodyPr wrap="square" rtlCol="0">
              <a:spAutoFit/>
            </a:bodyPr>
            <a:lstStyle>
              <a:defPPr>
                <a:defRPr lang="zh-CN"/>
              </a:defPPr>
              <a:lvl1pPr marR="0" lvl="0" indent="0" algn="ctr" defTabSz="914400" fontAlgn="auto">
                <a:lnSpc>
                  <a:spcPct val="130000"/>
                </a:lnSpc>
                <a:spcBef>
                  <a:spcPts val="0"/>
                </a:spcBef>
                <a:spcAft>
                  <a:spcPts val="0"/>
                </a:spcAft>
                <a:buClrTx/>
                <a:buSzTx/>
                <a:buFontTx/>
                <a:buNone/>
                <a:defRPr kumimoji="0" sz="1100" b="0" i="0" u="none" strike="noStrike" cap="none" spc="0" normalizeH="0" baseline="0">
                  <a:ln>
                    <a:noFill/>
                  </a:ln>
                  <a:solidFill>
                    <a:schemeClr val="tx1">
                      <a:lumMod val="65000"/>
                      <a:lumOff val="35000"/>
                    </a:schemeClr>
                  </a:solidFill>
                  <a:effectLst/>
                  <a:uLnTx/>
                  <a:uFillTx/>
                  <a:latin typeface="Microsoft YaHei" panose="020B0503020204020204" charset="-122"/>
                  <a:ea typeface="Microsoft YaHei" panose="020B0503020204020204" charset="-122"/>
                </a:defRPr>
              </a:lvl1pPr>
            </a:lstStyle>
            <a:p>
              <a:pPr algn="r"/>
              <a:endParaRPr lang="en-US" altLang="zh-CN" sz="1400" dirty="0">
                <a:solidFill>
                  <a:prstClr val="black">
                    <a:lumMod val="65000"/>
                    <a:lumOff val="35000"/>
                  </a:prstClr>
                </a:solidFill>
                <a:latin typeface="+mn-lt"/>
                <a:ea typeface="+mn-ea"/>
                <a:cs typeface="+mn-ea"/>
                <a:sym typeface="+mn-lt"/>
              </a:endParaRPr>
            </a:p>
          </p:txBody>
        </p:sp>
        <p:sp>
          <p:nvSpPr>
            <p:cNvPr id="1048678" name="TextBox 76"/>
            <p:cNvSpPr txBox="1"/>
            <p:nvPr/>
          </p:nvSpPr>
          <p:spPr>
            <a:xfrm>
              <a:off x="868800" y="4490067"/>
              <a:ext cx="1955535" cy="530066"/>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pPr algn="r" defTabSz="1219200"/>
              <a:r>
                <a:rPr lang="en-US" altLang="zh-CN" sz="4000" dirty="0">
                  <a:solidFill>
                    <a:prstClr val="black"/>
                  </a:solidFill>
                  <a:latin typeface="+mn-lt"/>
                  <a:ea typeface="+mn-ea"/>
                  <a:cs typeface="+mn-ea"/>
                  <a:sym typeface="+mn-lt"/>
                </a:rPr>
                <a:t>Park Test</a:t>
              </a:r>
            </a:p>
          </p:txBody>
        </p:sp>
      </p:grpSp>
      <p:sp>
        <p:nvSpPr>
          <p:cNvPr id="1048679" name="Rounded Rectangle 14"/>
          <p:cNvSpPr/>
          <p:nvPr/>
        </p:nvSpPr>
        <p:spPr>
          <a:xfrm>
            <a:off x="6256933" y="4478721"/>
            <a:ext cx="1483243" cy="1483243"/>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cs typeface="+mn-ea"/>
                <a:sym typeface="+mn-lt"/>
              </a:rPr>
              <a:t>G</a:t>
            </a:r>
          </a:p>
        </p:txBody>
      </p:sp>
      <p:sp>
        <p:nvSpPr>
          <p:cNvPr id="1048680" name="Text Box 7"/>
          <p:cNvSpPr txBox="1"/>
          <p:nvPr/>
        </p:nvSpPr>
        <p:spPr>
          <a:xfrm>
            <a:off x="7923530" y="4688205"/>
            <a:ext cx="4274820" cy="1285240"/>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pPr lvl="0" algn="l" defTabSz="1219200">
              <a:buClrTx/>
              <a:buSzTx/>
              <a:buFontTx/>
            </a:pPr>
            <a:r>
              <a:rPr lang="en-US" altLang="zh-CN" sz="4000" dirty="0">
                <a:solidFill>
                  <a:prstClr val="black"/>
                </a:solidFill>
                <a:latin typeface="+mn-lt"/>
                <a:ea typeface="+mn-ea"/>
                <a:cs typeface="+mn-ea"/>
                <a:sym typeface="+mn-ea"/>
              </a:rPr>
              <a:t>Gold-feld quandt Test</a:t>
            </a:r>
          </a:p>
        </p:txBody>
      </p:sp>
      <p:pic>
        <p:nvPicPr>
          <p:cNvPr id="2097193" name="Picture Placeholder 8"/>
          <p:cNvPicPr>
            <a:picLocks noGrp="1" noChangeAspect="1"/>
          </p:cNvPicPr>
          <p:nvPr>
            <p:ph type="pic" sz="quarter" idx="10"/>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
          <p:cNvSpPr>
            <a:spLocks noGrp="1"/>
          </p:cNvSpPr>
          <p:nvPr>
            <p:ph type="title"/>
          </p:nvPr>
        </p:nvSpPr>
        <p:spPr/>
        <p:txBody>
          <a:bodyPr/>
          <a:lstStyle/>
          <a:p>
            <a:r>
              <a:rPr lang="en-US"/>
              <a:t>1. Park Test</a:t>
            </a:r>
          </a:p>
        </p:txBody>
      </p:sp>
      <p:sp>
        <p:nvSpPr>
          <p:cNvPr id="1048682" name="Content Placeholder 2"/>
          <p:cNvSpPr>
            <a:spLocks noGrp="1"/>
          </p:cNvSpPr>
          <p:nvPr>
            <p:ph idx="1"/>
          </p:nvPr>
        </p:nvSpPr>
        <p:spPr>
          <a:xfrm>
            <a:off x="838200" y="1691005"/>
            <a:ext cx="10515600" cy="4351338"/>
          </a:xfrm>
        </p:spPr>
        <p:txBody>
          <a:bodyPr/>
          <a:lstStyle/>
          <a:p>
            <a:r>
              <a:rPr lang="en-US" sz="2400" dirty="0">
                <a:cs typeface="Arial" panose="020B0604020202020204" pitchFamily="34" charset="0"/>
              </a:rPr>
              <a:t>Run OLS on regression:  Yᵢ=β</a:t>
            </a:r>
            <a:r>
              <a:rPr lang="en-US" sz="2400" baseline="-25000" dirty="0">
                <a:cs typeface="Arial" panose="020B0604020202020204" pitchFamily="34" charset="0"/>
              </a:rPr>
              <a:t>1</a:t>
            </a:r>
            <a:r>
              <a:rPr lang="en-US" sz="2400" dirty="0">
                <a:cs typeface="Arial" panose="020B0604020202020204" pitchFamily="34" charset="0"/>
              </a:rPr>
              <a:t>+β</a:t>
            </a:r>
            <a:r>
              <a:rPr lang="en-US" sz="2400" baseline="-25000" dirty="0">
                <a:cs typeface="Arial" panose="020B0604020202020204" pitchFamily="34" charset="0"/>
              </a:rPr>
              <a:t>2</a:t>
            </a:r>
            <a:r>
              <a:rPr lang="en-US" sz="2400" dirty="0">
                <a:cs typeface="Arial" panose="020B0604020202020204" pitchFamily="34" charset="0"/>
              </a:rPr>
              <a:t>Xᵢ+Uᵢ</a:t>
            </a:r>
          </a:p>
          <a:p>
            <a:r>
              <a:rPr lang="en-US" sz="2400" dirty="0">
                <a:cs typeface="Arial" panose="020B0604020202020204" pitchFamily="34" charset="0"/>
              </a:rPr>
              <a:t>Take square and take log:  </a:t>
            </a:r>
            <a:r>
              <a:rPr lang="en-US" sz="2400" dirty="0" err="1">
                <a:cs typeface="Arial" panose="020B0604020202020204" pitchFamily="34" charset="0"/>
              </a:rPr>
              <a:t>ln</a:t>
            </a:r>
            <a:r>
              <a:rPr lang="en-US" sz="2400" dirty="0">
                <a:cs typeface="Arial" panose="020B0604020202020204" pitchFamily="34" charset="0"/>
              </a:rPr>
              <a:t>(Uᵢ²)</a:t>
            </a:r>
          </a:p>
          <a:p>
            <a:r>
              <a:rPr lang="en-US" sz="2400" dirty="0">
                <a:cs typeface="Arial" panose="020B0604020202020204" pitchFamily="34" charset="0"/>
              </a:rPr>
              <a:t>Run OLS on regression:   </a:t>
            </a:r>
            <a:r>
              <a:rPr lang="en-US" sz="2400" dirty="0" err="1">
                <a:cs typeface="Arial" panose="020B0604020202020204" pitchFamily="34" charset="0"/>
              </a:rPr>
              <a:t>ln</a:t>
            </a:r>
            <a:r>
              <a:rPr lang="en-US" sz="2400" dirty="0">
                <a:cs typeface="Arial" panose="020B0604020202020204" pitchFamily="34" charset="0"/>
              </a:rPr>
              <a:t>(Uᵢ²) = β</a:t>
            </a:r>
            <a:r>
              <a:rPr lang="en-US" sz="2400" baseline="-25000" dirty="0">
                <a:cs typeface="Arial" panose="020B0604020202020204" pitchFamily="34" charset="0"/>
              </a:rPr>
              <a:t>1</a:t>
            </a:r>
            <a:r>
              <a:rPr lang="en-US" sz="2400" dirty="0">
                <a:cs typeface="Arial" panose="020B0604020202020204" pitchFamily="34" charset="0"/>
              </a:rPr>
              <a:t>*+β</a:t>
            </a:r>
            <a:r>
              <a:rPr lang="en-US" sz="2400" baseline="-25000" dirty="0">
                <a:cs typeface="Arial" panose="020B0604020202020204" pitchFamily="34" charset="0"/>
              </a:rPr>
              <a:t>2</a:t>
            </a:r>
            <a:r>
              <a:rPr lang="en-US" sz="2400" dirty="0">
                <a:cs typeface="Arial" panose="020B0604020202020204" pitchFamily="34" charset="0"/>
              </a:rPr>
              <a:t>*</a:t>
            </a:r>
            <a:r>
              <a:rPr lang="en-US" sz="2400" dirty="0" err="1">
                <a:cs typeface="Arial" panose="020B0604020202020204" pitchFamily="34" charset="0"/>
              </a:rPr>
              <a:t>lnX</a:t>
            </a:r>
            <a:r>
              <a:rPr lang="en-US" sz="2400" dirty="0">
                <a:cs typeface="Arial" panose="020B0604020202020204" pitchFamily="34" charset="0"/>
              </a:rPr>
              <a:t>ᵢ+Uᵢ</a:t>
            </a:r>
          </a:p>
          <a:p>
            <a:endParaRPr lang="en-US" sz="2400" dirty="0">
              <a:cs typeface="Arial" panose="020B0604020202020204" pitchFamily="34" charset="0"/>
            </a:endParaRPr>
          </a:p>
          <a:p>
            <a:r>
              <a:rPr lang="en-US" sz="2400" dirty="0">
                <a:cs typeface="Arial" panose="020B0604020202020204" pitchFamily="34" charset="0"/>
              </a:rPr>
              <a:t>Use t-test to test H˳: β2*=0 (</a:t>
            </a:r>
            <a:r>
              <a:rPr lang="en-US" sz="2400" dirty="0" err="1">
                <a:cs typeface="Arial" panose="020B0604020202020204" pitchFamily="34" charset="0"/>
              </a:rPr>
              <a:t>Homoscedasticity</a:t>
            </a:r>
            <a:r>
              <a:rPr lang="en-US" sz="2400" dirty="0">
                <a:cs typeface="Arial" panose="020B0604020202020204" pitchFamily="34" charset="0"/>
              </a:rPr>
              <a:t>)</a:t>
            </a:r>
          </a:p>
          <a:p>
            <a:pPr lvl="1"/>
            <a:endParaRPr lang="en-US" sz="2055" dirty="0">
              <a:cs typeface="Arial" panose="020B0604020202020204" pitchFamily="34" charset="0"/>
            </a:endParaRPr>
          </a:p>
          <a:p>
            <a:pPr lvl="1"/>
            <a:r>
              <a:rPr lang="en-US" sz="2055" dirty="0">
                <a:cs typeface="Arial" panose="020B0604020202020204" pitchFamily="34" charset="0"/>
              </a:rPr>
              <a:t>If t*&gt;tᶜ______ Reject H˳ ___________ </a:t>
            </a:r>
            <a:r>
              <a:rPr lang="en-US" sz="2055" b="1" dirty="0" err="1">
                <a:cs typeface="Arial" panose="020B0604020202020204" pitchFamily="34" charset="0"/>
              </a:rPr>
              <a:t>Heteroscedasticity</a:t>
            </a:r>
            <a:r>
              <a:rPr lang="en-US" sz="2055" b="1" dirty="0">
                <a:cs typeface="Arial" panose="020B0604020202020204" pitchFamily="34" charset="0"/>
              </a:rPr>
              <a:t> exist</a:t>
            </a:r>
          </a:p>
          <a:p>
            <a:pPr lvl="1"/>
            <a:r>
              <a:rPr lang="en-US" sz="2055" dirty="0">
                <a:cs typeface="Arial" panose="020B0604020202020204" pitchFamily="34" charset="0"/>
              </a:rPr>
              <a:t>If t*&lt;tᶜ _____ Not reject H˳ _________ </a:t>
            </a:r>
            <a:r>
              <a:rPr lang="en-US" sz="2055" b="1" dirty="0" err="1">
                <a:cs typeface="Arial" panose="020B0604020202020204" pitchFamily="34" charset="0"/>
              </a:rPr>
              <a:t>Homoscedasticity</a:t>
            </a:r>
            <a:endParaRPr lang="en-US" sz="2055" b="1" dirty="0">
              <a:cs typeface="Arial" panose="020B0604020202020204" pitchFamily="34" charset="0"/>
            </a:endParaRPr>
          </a:p>
        </p:txBody>
      </p:sp>
      <p:pic>
        <p:nvPicPr>
          <p:cNvPr id="2097194" name="Picture Placeholder 3"/>
          <p:cNvPicPr>
            <a:picLocks noGrp="1" noChangeAspect="1"/>
          </p:cNvPicPr>
          <p:nvPr>
            <p:ph type="pic" sz="quarter" idx="10"/>
          </p:nvPr>
        </p:nvPicPr>
        <p:blipFill>
          <a:blip r:embed="rId3" cstate="print"/>
          <a:stretch>
            <a:fillRect/>
          </a:stretch>
        </p:blipFill>
        <p:spPr>
          <a:xfrm>
            <a:off x="10658475" y="132715"/>
            <a:ext cx="1257935" cy="1252220"/>
          </a:xfrm>
          <a:prstGeom prst="rect">
            <a:avLst/>
          </a:prstGeom>
        </p:spPr>
      </p:pic>
      <p:graphicFrame>
        <p:nvGraphicFramePr>
          <p:cNvPr id="4194304" name="Object 16"/>
          <p:cNvGraphicFramePr>
            <a:graphicFrameLocks/>
          </p:cNvGraphicFramePr>
          <p:nvPr/>
        </p:nvGraphicFramePr>
        <p:xfrm>
          <a:off x="6068378" y="3347403"/>
          <a:ext cx="55245" cy="163195"/>
        </p:xfrm>
        <a:graphic>
          <a:graphicData uri="http://schemas.openxmlformats.org/presentationml/2006/ole">
            <p:oleObj spid="_x0000_s1025" r:id="rId4" imgW="64800" imgH="192960" progId="Equation.3">
              <p:embed/>
            </p:oleObj>
          </a:graphicData>
        </a:graphic>
      </p:graphicFrame>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p:txBody>
          <a:bodyPr/>
          <a:lstStyle/>
          <a:p>
            <a:r>
              <a:rPr lang="en-US"/>
              <a:t>2. Breusch-pagan Test</a:t>
            </a:r>
          </a:p>
        </p:txBody>
      </p:sp>
      <p:sp>
        <p:nvSpPr>
          <p:cNvPr id="1048684" name="Content Placeholder 2"/>
          <p:cNvSpPr>
            <a:spLocks noGrp="1"/>
          </p:cNvSpPr>
          <p:nvPr>
            <p:ph idx="1"/>
          </p:nvPr>
        </p:nvSpPr>
        <p:spPr/>
        <p:txBody>
          <a:bodyPr>
            <a:normAutofit/>
          </a:bodyPr>
          <a:lstStyle/>
          <a:p>
            <a:r>
              <a:rPr lang="en-US"/>
              <a:t>Estimate the OLS regression, and obtain the squared OLS residual from this regression.</a:t>
            </a:r>
          </a:p>
          <a:p>
            <a:pPr marL="0" indent="0">
              <a:buNone/>
            </a:pPr>
            <a:endParaRPr lang="en-US"/>
          </a:p>
          <a:p>
            <a:r>
              <a:rPr lang="en-US"/>
              <a:t>Regress the squared residuals on the k regressors included in the model.</a:t>
            </a:r>
          </a:p>
          <a:p>
            <a:pPr marL="914400" lvl="2" indent="-457200" algn="l">
              <a:spcBef>
                <a:spcPts val="1000"/>
              </a:spcBef>
              <a:buClrTx/>
              <a:buSzTx/>
              <a:buFont typeface="Wingdings" panose="05000000000000000000" charset="0"/>
              <a:buChar char="Ø"/>
            </a:pPr>
            <a:r>
              <a:rPr lang="en-US" sz="2330">
                <a:sym typeface="+mn-ea"/>
              </a:rPr>
              <a:t>You can choose other regressors also that might have some bearing on the error variance. </a:t>
            </a:r>
            <a:endParaRPr lang="en-US" sz="2330"/>
          </a:p>
          <a:p>
            <a:pPr algn="l">
              <a:buClrTx/>
              <a:buSzTx/>
            </a:pPr>
            <a:endParaRPr lang="en-US"/>
          </a:p>
          <a:p>
            <a:endParaRPr lang="en-US"/>
          </a:p>
          <a:p>
            <a:endParaRPr lang="en-US"/>
          </a:p>
        </p:txBody>
      </p:sp>
      <p:pic>
        <p:nvPicPr>
          <p:cNvPr id="2097197" name="Picture Placeholder 3"/>
          <p:cNvPicPr>
            <a:picLocks noGrp="1" noChangeAspect="1"/>
          </p:cNvPicPr>
          <p:nvPr>
            <p:ph type="pic" sz="quarter" idx="10"/>
          </p:nvPr>
        </p:nvPicPr>
        <p:blipFill>
          <a:blip r:embed="rId3"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
          <p:cNvSpPr>
            <a:spLocks noGrp="1"/>
          </p:cNvSpPr>
          <p:nvPr>
            <p:ph type="title"/>
          </p:nvPr>
        </p:nvSpPr>
        <p:spPr/>
        <p:txBody>
          <a:bodyPr/>
          <a:lstStyle/>
          <a:p>
            <a:r>
              <a:rPr lang="en-US"/>
              <a:t>Conti...</a:t>
            </a:r>
          </a:p>
        </p:txBody>
      </p:sp>
      <p:sp>
        <p:nvSpPr>
          <p:cNvPr id="1048688" name="Content Placeholder 2"/>
          <p:cNvSpPr>
            <a:spLocks noGrp="1"/>
          </p:cNvSpPr>
          <p:nvPr>
            <p:ph idx="1"/>
          </p:nvPr>
        </p:nvSpPr>
        <p:spPr/>
        <p:txBody>
          <a:bodyPr/>
          <a:lstStyle/>
          <a:p>
            <a:pPr algn="l">
              <a:buClrTx/>
              <a:buSzTx/>
              <a:buFont typeface="Wingdings" panose="05000000000000000000" pitchFamily="2" charset="2"/>
              <a:buChar char="Ø"/>
            </a:pPr>
            <a:r>
              <a:rPr lang="en-US" dirty="0"/>
              <a:t>The null hypothesis </a:t>
            </a:r>
            <a:r>
              <a:rPr lang="en-US" sz="2800" dirty="0">
                <a:sym typeface="+mn-ea"/>
              </a:rPr>
              <a:t>here is that the error variance is </a:t>
            </a:r>
            <a:r>
              <a:rPr lang="en-US" sz="2800" dirty="0" err="1">
                <a:sym typeface="+mn-ea"/>
              </a:rPr>
              <a:t>homoscedastic</a:t>
            </a:r>
            <a:r>
              <a:rPr lang="en-US" sz="2800" dirty="0">
                <a:sym typeface="+mn-ea"/>
              </a:rPr>
              <a:t> – that is, all the slope coefficients are simultaneously equal to zero.</a:t>
            </a:r>
            <a:endParaRPr lang="en-US" sz="2800" b="0" dirty="0"/>
          </a:p>
          <a:p>
            <a:pPr lvl="2" algn="l">
              <a:spcBef>
                <a:spcPts val="1000"/>
              </a:spcBef>
              <a:buClrTx/>
              <a:buSzTx/>
              <a:buFont typeface="Wingdings" panose="05000000000000000000" pitchFamily="2" charset="2"/>
              <a:buChar char="Ø"/>
            </a:pPr>
            <a:r>
              <a:rPr lang="en-US" sz="2330" dirty="0">
                <a:sym typeface="+mn-ea"/>
              </a:rPr>
              <a:t>Use the F statistic from this regression with (k-1) and (n-k) in the numerator and denominator </a:t>
            </a:r>
            <a:r>
              <a:rPr lang="en-US" sz="2330" dirty="0" err="1">
                <a:sym typeface="+mn-ea"/>
              </a:rPr>
              <a:t>df</a:t>
            </a:r>
            <a:r>
              <a:rPr lang="en-US" sz="2330" dirty="0">
                <a:sym typeface="+mn-ea"/>
              </a:rPr>
              <a:t>, respectively, to test this hypothesis.</a:t>
            </a:r>
            <a:endParaRPr lang="en-US" sz="2330" dirty="0"/>
          </a:p>
          <a:p>
            <a:pPr lvl="2" algn="l">
              <a:spcBef>
                <a:spcPts val="1000"/>
              </a:spcBef>
              <a:buClrTx/>
              <a:buSzTx/>
              <a:buFont typeface="Wingdings" panose="05000000000000000000" pitchFamily="2" charset="2"/>
              <a:buChar char="Ø"/>
            </a:pPr>
            <a:r>
              <a:rPr lang="en-US" sz="2330" dirty="0">
                <a:sym typeface="+mn-ea"/>
              </a:rPr>
              <a:t>If the computed F statistic is statistically significant, we can reject the hypothesis of </a:t>
            </a:r>
            <a:r>
              <a:rPr lang="en-US" sz="2330" dirty="0" err="1">
                <a:sym typeface="+mn-ea"/>
              </a:rPr>
              <a:t>homoscedasticity</a:t>
            </a:r>
            <a:r>
              <a:rPr lang="en-US" sz="2330" dirty="0">
                <a:sym typeface="+mn-ea"/>
              </a:rPr>
              <a:t>.  If it is not, we may not reject the null hypothesis.</a:t>
            </a:r>
            <a:endParaRPr lang="en-US" sz="2330" dirty="0"/>
          </a:p>
          <a:p>
            <a:pPr algn="l">
              <a:buClrTx/>
              <a:buSzTx/>
              <a:buFont typeface="Wingdings" panose="05000000000000000000" pitchFamily="2" charset="2"/>
              <a:buChar char="Ø"/>
            </a:pPr>
            <a:endParaRPr lang="en-US" dirty="0"/>
          </a:p>
        </p:txBody>
      </p:sp>
      <p:pic>
        <p:nvPicPr>
          <p:cNvPr id="2097198" name="Picture Placeholder 2"/>
          <p:cNvPicPr>
            <a:picLocks noChangeAspect="1"/>
          </p:cNvPicPr>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a:t>3. Spearman’s Rank Correlation Test</a:t>
            </a:r>
          </a:p>
        </p:txBody>
      </p:sp>
      <p:sp>
        <p:nvSpPr>
          <p:cNvPr id="1048690" name="Content Placeholder 2"/>
          <p:cNvSpPr>
            <a:spLocks noGrp="1"/>
          </p:cNvSpPr>
          <p:nvPr>
            <p:ph idx="1"/>
          </p:nvPr>
        </p:nvSpPr>
        <p:spPr/>
        <p:txBody>
          <a:bodyPr/>
          <a:lstStyle/>
          <a:p>
            <a:pPr marL="0" indent="0">
              <a:buNone/>
            </a:pPr>
            <a:r>
              <a:rPr lang="en-US" dirty="0"/>
              <a:t>  We defined the Spearman’s rank correlation coefficient as;</a:t>
            </a:r>
          </a:p>
          <a:p>
            <a:pPr marL="0" indent="0">
              <a:buNone/>
            </a:pPr>
            <a:r>
              <a:rPr lang="en-US" dirty="0"/>
              <a:t>                       </a:t>
            </a:r>
            <a:r>
              <a:rPr lang="en-US" dirty="0" err="1"/>
              <a:t>rs</a:t>
            </a:r>
            <a:r>
              <a:rPr lang="en-US" dirty="0"/>
              <a:t> = 1 − 6[</a:t>
            </a:r>
            <a:r>
              <a:rPr lang="en-US" dirty="0">
                <a:cs typeface="Arial" panose="020B0604020202020204" pitchFamily="34" charset="0"/>
              </a:rPr>
              <a:t>Σdi²/n(n²-1</a:t>
            </a:r>
            <a:r>
              <a:rPr lang="en-US" dirty="0" smtClean="0">
                <a:cs typeface="Arial" panose="020B0604020202020204" pitchFamily="34" charset="0"/>
              </a:rPr>
              <a:t>)</a:t>
            </a:r>
          </a:p>
          <a:p>
            <a:pPr marL="0" indent="0">
              <a:buNone/>
            </a:pPr>
            <a:endParaRPr lang="en-US" dirty="0">
              <a:cs typeface="Arial" panose="020B0604020202020204" pitchFamily="34" charset="0"/>
            </a:endParaRPr>
          </a:p>
          <a:p>
            <a:pPr marL="0" indent="0">
              <a:buNone/>
            </a:pPr>
            <a:r>
              <a:rPr lang="en-US" dirty="0">
                <a:cs typeface="Arial" panose="020B0604020202020204" pitchFamily="34" charset="0"/>
              </a:rPr>
              <a:t>where;</a:t>
            </a:r>
          </a:p>
          <a:p>
            <a:pPr marL="0" indent="0">
              <a:buNone/>
            </a:pPr>
            <a:r>
              <a:rPr lang="en-US" dirty="0">
                <a:cs typeface="Arial" panose="020B0604020202020204" pitchFamily="34" charset="0"/>
              </a:rPr>
              <a:t>   dᵢ = difference in the ranks assigned to two different characteristics </a:t>
            </a:r>
          </a:p>
          <a:p>
            <a:pPr marL="0" indent="0">
              <a:buNone/>
            </a:pPr>
            <a:r>
              <a:rPr lang="en-US" dirty="0">
                <a:cs typeface="Arial" panose="020B0604020202020204" pitchFamily="34" charset="0"/>
              </a:rPr>
              <a:t>   n = number of individuals. </a:t>
            </a:r>
          </a:p>
          <a:p>
            <a:pPr marL="0" indent="0">
              <a:buNone/>
            </a:pPr>
            <a:r>
              <a:rPr lang="en-US" dirty="0">
                <a:cs typeface="Arial" panose="020B0604020202020204" pitchFamily="34" charset="0"/>
              </a:rPr>
              <a:t>       The above spearman's rank correlation coefficient can be used to detect </a:t>
            </a:r>
            <a:r>
              <a:rPr lang="en-US" dirty="0" err="1">
                <a:cs typeface="Arial" panose="020B0604020202020204" pitchFamily="34" charset="0"/>
              </a:rPr>
              <a:t>heterosceadsticity</a:t>
            </a:r>
            <a:r>
              <a:rPr lang="en-US" dirty="0">
                <a:cs typeface="Arial" panose="020B0604020202020204" pitchFamily="34" charset="0"/>
              </a:rPr>
              <a:t>.</a:t>
            </a:r>
          </a:p>
        </p:txBody>
      </p:sp>
      <p:pic>
        <p:nvPicPr>
          <p:cNvPr id="2097199" name="Picture Placeholder 3"/>
          <p:cNvPicPr>
            <a:picLocks noGrp="1" noChangeAspect="1"/>
          </p:cNvPicPr>
          <p:nvPr>
            <p:ph type="pic" sz="quarter" idx="10"/>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p:txBody>
          <a:bodyPr>
            <a:normAutofit/>
          </a:bodyPr>
          <a:lstStyle/>
          <a:p>
            <a:r>
              <a:rPr lang="en-US" dirty="0"/>
              <a:t>Procedure:</a:t>
            </a:r>
          </a:p>
        </p:txBody>
      </p:sp>
      <p:sp>
        <p:nvSpPr>
          <p:cNvPr id="1048692" name="Content Placeholder 2"/>
          <p:cNvSpPr>
            <a:spLocks noGrp="1"/>
          </p:cNvSpPr>
          <p:nvPr>
            <p:ph idx="1"/>
          </p:nvPr>
        </p:nvSpPr>
        <p:spPr>
          <a:xfrm>
            <a:off x="838200" y="1738541"/>
            <a:ext cx="10515600" cy="4662805"/>
          </a:xfrm>
        </p:spPr>
        <p:txBody>
          <a:bodyPr>
            <a:normAutofit fontScale="92500"/>
          </a:bodyPr>
          <a:lstStyle/>
          <a:p>
            <a:r>
              <a:rPr lang="en-US" dirty="0"/>
              <a:t>Fit the regression line on Y &amp; X and obtain the residuals.</a:t>
            </a:r>
          </a:p>
          <a:p>
            <a:r>
              <a:rPr lang="en-US" dirty="0"/>
              <a:t>Rank the residual by ignoring their sign.</a:t>
            </a:r>
          </a:p>
          <a:p>
            <a:r>
              <a:rPr lang="en-US" dirty="0"/>
              <a:t>Rank either the value of X or Y.</a:t>
            </a:r>
          </a:p>
          <a:p>
            <a:r>
              <a:rPr lang="en-US" dirty="0"/>
              <a:t>Find difference between two rankings.</a:t>
            </a:r>
          </a:p>
          <a:p>
            <a:r>
              <a:rPr lang="en-US" dirty="0"/>
              <a:t>Applying the following test statistic to the test hypothesis that the population rank correlation coefficient P</a:t>
            </a:r>
            <a:r>
              <a:rPr lang="en-US" dirty="0">
                <a:cs typeface="Arial" panose="020B0604020202020204" pitchFamily="34" charset="0"/>
              </a:rPr>
              <a:t>ᵢ</a:t>
            </a:r>
            <a:r>
              <a:rPr lang="en-US" dirty="0"/>
              <a:t>=0 &amp; n&gt;8</a:t>
            </a:r>
          </a:p>
          <a:p>
            <a:pPr marL="0" indent="0">
              <a:buNone/>
            </a:pPr>
            <a:r>
              <a:rPr lang="en-US" dirty="0"/>
              <a:t>                          </a:t>
            </a:r>
            <a:endParaRPr lang="en-US" dirty="0" smtClean="0"/>
          </a:p>
          <a:p>
            <a:pPr marL="0" indent="0">
              <a:buNone/>
            </a:pPr>
            <a:endParaRPr lang="en-US" dirty="0">
              <a:cs typeface="Arial" panose="020B0604020202020204" pitchFamily="34" charset="0"/>
            </a:endParaRPr>
          </a:p>
          <a:p>
            <a:pPr marL="0" indent="0">
              <a:buNone/>
            </a:pPr>
            <a:r>
              <a:rPr lang="en-US" dirty="0">
                <a:cs typeface="Arial" panose="020B0604020202020204" pitchFamily="34" charset="0"/>
              </a:rPr>
              <a:t>If the computed t value exceeds the critical t value, we may accept the hypothesis of </a:t>
            </a:r>
            <a:r>
              <a:rPr lang="en-US" dirty="0" err="1">
                <a:cs typeface="Arial" panose="020B0604020202020204" pitchFamily="34" charset="0"/>
              </a:rPr>
              <a:t>heteroscedasticity</a:t>
            </a:r>
            <a:r>
              <a:rPr lang="en-US" dirty="0">
                <a:cs typeface="Arial" panose="020B0604020202020204" pitchFamily="34" charset="0"/>
              </a:rPr>
              <a:t>; otherwise we may reject it.</a:t>
            </a:r>
          </a:p>
          <a:p>
            <a:pPr marL="0" indent="0">
              <a:buNone/>
            </a:pPr>
            <a:endParaRPr lang="en-US" dirty="0">
              <a:cs typeface="Arial" panose="020B0604020202020204" pitchFamily="34" charset="0"/>
            </a:endParaRPr>
          </a:p>
        </p:txBody>
      </p:sp>
      <p:pic>
        <p:nvPicPr>
          <p:cNvPr id="2097200" name="Picture Placeholder 3"/>
          <p:cNvPicPr>
            <a:picLocks noGrp="1" noChangeAspect="1"/>
          </p:cNvPicPr>
          <p:nvPr>
            <p:ph type="pic" sz="quarter" idx="10"/>
          </p:nvPr>
        </p:nvPicPr>
        <p:blipFill>
          <a:blip r:embed="rId2" cstate="print"/>
          <a:stretch>
            <a:fillRect/>
          </a:stretch>
        </p:blipFill>
        <p:spPr>
          <a:xfrm>
            <a:off x="10658475" y="132715"/>
            <a:ext cx="1257935" cy="1252220"/>
          </a:xfrm>
          <a:prstGeom prst="rect">
            <a:avLst/>
          </a:prstGeom>
        </p:spPr>
      </p:pic>
      <p:sp>
        <p:nvSpPr>
          <p:cNvPr id="552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2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81714" y="4477654"/>
            <a:ext cx="1719942" cy="883859"/>
          </a:xfrm>
          <a:prstGeom prst="rect">
            <a:avLst/>
          </a:prstGeom>
          <a:noFill/>
        </p:spPr>
      </p:pic>
      <p:sp>
        <p:nvSpPr>
          <p:cNvPr id="55299" name="Rectangle 3"/>
          <p:cNvSpPr>
            <a:spLocks noChangeArrowheads="1"/>
          </p:cNvSpPr>
          <p:nvPr/>
        </p:nvSpPr>
        <p:spPr bwMode="auto">
          <a:xfrm>
            <a:off x="0" y="1162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idx="4294967295"/>
          </p:nvPr>
        </p:nvSpPr>
        <p:spPr>
          <a:xfrm>
            <a:off x="0" y="365125"/>
            <a:ext cx="10515600" cy="1325880"/>
          </a:xfrm>
        </p:spPr>
        <p:txBody>
          <a:bodyPr/>
          <a:lstStyle/>
          <a:p>
            <a:r>
              <a:rPr lang="en-US"/>
              <a:t>4. Goldfeld-Quandt Test</a:t>
            </a:r>
          </a:p>
        </p:txBody>
      </p:sp>
      <p:sp>
        <p:nvSpPr>
          <p:cNvPr id="1048698" name="Content Placeholder 2"/>
          <p:cNvSpPr>
            <a:spLocks noGrp="1"/>
          </p:cNvSpPr>
          <p:nvPr>
            <p:ph idx="4294967295"/>
          </p:nvPr>
        </p:nvSpPr>
        <p:spPr>
          <a:xfrm>
            <a:off x="393700" y="1896745"/>
            <a:ext cx="10770870" cy="4351655"/>
          </a:xfrm>
        </p:spPr>
        <p:txBody>
          <a:bodyPr/>
          <a:lstStyle/>
          <a:p>
            <a:pPr marL="0" indent="0">
              <a:buNone/>
            </a:pPr>
            <a:r>
              <a:rPr lang="en-US"/>
              <a:t>  Applicable when one assume that the heteroscedastic variance increases with the increase in explanatory variable i.e;</a:t>
            </a:r>
          </a:p>
          <a:p>
            <a:pPr marL="0" indent="0">
              <a:buNone/>
            </a:pPr>
            <a:r>
              <a:rPr lang="en-US"/>
              <a:t>        </a:t>
            </a:r>
            <a:r>
              <a:rPr lang="en-US">
                <a:cs typeface="Arial" panose="020B0604020202020204" pitchFamily="34" charset="0"/>
                <a:sym typeface="+mn-ea"/>
              </a:rPr>
              <a:t> σᵢ²↑ , Xᵢ↑</a:t>
            </a:r>
          </a:p>
          <a:p>
            <a:pPr marL="0" indent="0">
              <a:buNone/>
            </a:pPr>
            <a:r>
              <a:rPr lang="en-US">
                <a:cs typeface="Arial" panose="020B0604020202020204" pitchFamily="34" charset="0"/>
                <a:sym typeface="+mn-ea"/>
              </a:rPr>
              <a:t>Step 1: </a:t>
            </a:r>
            <a:r>
              <a:rPr lang="en-US"/>
              <a:t> Arrange the observation in increasing order x</a:t>
            </a:r>
            <a:r>
              <a:rPr lang="en-US">
                <a:cs typeface="Arial" panose="020B0604020202020204" pitchFamily="34" charset="0"/>
              </a:rPr>
              <a:t>ᵢ</a:t>
            </a:r>
            <a:r>
              <a:rPr lang="en-US"/>
              <a:t>.</a:t>
            </a:r>
          </a:p>
          <a:p>
            <a:pPr marL="0" indent="0">
              <a:buNone/>
            </a:pPr>
            <a:r>
              <a:rPr lang="en-US"/>
              <a:t>Step 2:  Omit 'c' central observations where 'c' is fixed in advance, &amp; then divide the remaining observation into 2 groups.</a:t>
            </a:r>
          </a:p>
          <a:p>
            <a:pPr marL="0" indent="0">
              <a:buNone/>
            </a:pPr>
            <a:r>
              <a:rPr lang="en-US"/>
              <a:t>Step 3:   Fit the OLS regression model to both groups and obtain sum of square of regression i.e; RSS1 &amp; RSS2         </a:t>
            </a:r>
          </a:p>
        </p:txBody>
      </p:sp>
      <p:pic>
        <p:nvPicPr>
          <p:cNvPr id="2097201" name="Picture Placeholder 3"/>
          <p:cNvPicPr>
            <a:picLocks noGrp="1" noChangeAspect="1"/>
          </p:cNvPicPr>
          <p:nvPr>
            <p:ph type="pic" sz="quarter" idx="10"/>
          </p:nvPr>
        </p:nvPicPr>
        <p:blipFill>
          <a:blip r:embed="rId3" cstate="print"/>
          <a:stretch>
            <a:fillRect/>
          </a:stretch>
        </p:blipFill>
        <p:spPr>
          <a:xfrm>
            <a:off x="10515600" y="60960"/>
            <a:ext cx="1371600" cy="1365250"/>
          </a:xfrm>
          <a:prstGeom prst="rect">
            <a:avLst/>
          </a:prstGeom>
        </p:spPr>
      </p:pic>
      <p:graphicFrame>
        <p:nvGraphicFramePr>
          <p:cNvPr id="4194305" name="Picture Placeholder 4"/>
          <p:cNvGraphicFramePr>
            <a:graphicFrameLocks/>
          </p:cNvGraphicFramePr>
          <p:nvPr>
            <p:ph type="pic" sz="quarter" idx="11"/>
          </p:nvPr>
        </p:nvGraphicFramePr>
        <p:xfrm>
          <a:off x="7550408" y="3482222"/>
          <a:ext cx="55245" cy="163195"/>
        </p:xfrm>
        <a:graphic>
          <a:graphicData uri="http://schemas.openxmlformats.org/presentationml/2006/ole">
            <p:oleObj spid="_x0000_s54273" r:id="rId4" imgW="64800" imgH="192960" progId="Equation.3">
              <p:embed/>
            </p:oleObj>
          </a:graphicData>
        </a:graphic>
      </p:graphicFrame>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
          <p:cNvSpPr>
            <a:spLocks noGrp="1"/>
          </p:cNvSpPr>
          <p:nvPr>
            <p:ph type="title"/>
          </p:nvPr>
        </p:nvSpPr>
        <p:spPr/>
        <p:txBody>
          <a:bodyPr/>
          <a:lstStyle/>
          <a:p>
            <a:r>
              <a:rPr lang="en-US"/>
              <a:t>Conti...</a:t>
            </a:r>
          </a:p>
        </p:txBody>
      </p:sp>
      <p:sp>
        <p:nvSpPr>
          <p:cNvPr id="1048700" name="Content Placeholder 2"/>
          <p:cNvSpPr>
            <a:spLocks noGrp="1"/>
          </p:cNvSpPr>
          <p:nvPr>
            <p:ph idx="1"/>
          </p:nvPr>
        </p:nvSpPr>
        <p:spPr/>
        <p:txBody>
          <a:bodyPr/>
          <a:lstStyle/>
          <a:p>
            <a:r>
              <a:rPr lang="en-US" dirty="0"/>
              <a:t>Step 4:  Compute the ratio</a:t>
            </a:r>
          </a:p>
          <a:p>
            <a:pPr marL="0" indent="0">
              <a:buNone/>
            </a:pPr>
            <a:r>
              <a:rPr lang="en-US" dirty="0"/>
              <a:t>                    λ = RSS2/</a:t>
            </a:r>
            <a:r>
              <a:rPr lang="en-US" dirty="0" err="1"/>
              <a:t>df</a:t>
            </a:r>
            <a:r>
              <a:rPr lang="en-US" dirty="0"/>
              <a:t>/RSS1/</a:t>
            </a:r>
            <a:r>
              <a:rPr lang="en-US" dirty="0" err="1"/>
              <a:t>df</a:t>
            </a:r>
            <a:endParaRPr lang="en-US" dirty="0"/>
          </a:p>
          <a:p>
            <a:pPr marL="0" indent="0">
              <a:buNone/>
            </a:pPr>
            <a:endParaRPr lang="en-US" dirty="0">
              <a:latin typeface="SimSun" panose="02010600030101010101" pitchFamily="2" charset="-122"/>
              <a:ea typeface="SimSun" panose="02010600030101010101" pitchFamily="2" charset="-122"/>
            </a:endParaRPr>
          </a:p>
          <a:p>
            <a:pPr marL="0" indent="0">
              <a:buNone/>
            </a:pPr>
            <a:endParaRPr lang="en-US" dirty="0">
              <a:latin typeface="SimSun" panose="02010600030101010101" pitchFamily="2" charset="-122"/>
              <a:ea typeface="SimSun" panose="02010600030101010101" pitchFamily="2" charset="-122"/>
            </a:endParaRPr>
          </a:p>
          <a:p>
            <a:pPr marL="0" indent="0">
              <a:buNone/>
            </a:pPr>
            <a:r>
              <a:rPr lang="en-US" dirty="0">
                <a:latin typeface="SimSun" panose="02010600030101010101" pitchFamily="2" charset="-122"/>
                <a:ea typeface="SimSun" panose="02010600030101010101" pitchFamily="2" charset="-122"/>
              </a:rPr>
              <a:t>    </a:t>
            </a:r>
            <a:r>
              <a:rPr lang="en-US" dirty="0"/>
              <a:t>If the Computed value of</a:t>
            </a:r>
            <a:r>
              <a:rPr lang="en-US" dirty="0">
                <a:sym typeface="+mn-ea"/>
              </a:rPr>
              <a:t> λ is greater than the tabulated value of F then we can reject the hypothesis of </a:t>
            </a:r>
            <a:r>
              <a:rPr lang="en-US" dirty="0" err="1">
                <a:sym typeface="+mn-ea"/>
              </a:rPr>
              <a:t>homoscedasticity</a:t>
            </a:r>
            <a:r>
              <a:rPr lang="en-US" dirty="0">
                <a:sym typeface="+mn-ea"/>
              </a:rPr>
              <a:t>.</a:t>
            </a:r>
            <a:endParaRPr lang="en-US" dirty="0">
              <a:latin typeface="SimSun" panose="02010600030101010101" pitchFamily="2" charset="-122"/>
              <a:ea typeface="SimSun" panose="02010600030101010101" pitchFamily="2" charset="-122"/>
            </a:endParaRPr>
          </a:p>
        </p:txBody>
      </p:sp>
      <p:pic>
        <p:nvPicPr>
          <p:cNvPr id="2097204" name="Picture Placeholder 3"/>
          <p:cNvPicPr>
            <a:picLocks noGrp="1" noChangeAspect="1"/>
          </p:cNvPicPr>
          <p:nvPr>
            <p:ph type="pic" sz="quarter" idx="10"/>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矩形 259"/>
          <p:cNvSpPr>
            <a:spLocks noChangeArrowheads="1"/>
          </p:cNvSpPr>
          <p:nvPr/>
        </p:nvSpPr>
        <p:spPr bwMode="auto">
          <a:xfrm>
            <a:off x="2120265" y="1384935"/>
            <a:ext cx="9280525" cy="1938970"/>
          </a:xfrm>
          <a:prstGeom prst="rect">
            <a:avLst/>
          </a:prstGeom>
          <a:noFill/>
        </p:spPr>
        <p:txBody>
          <a:bodyPr wrap="square" lIns="91417" tIns="45709" rIns="91417" bIns="45709">
            <a:spAutoFit/>
          </a:bodyPr>
          <a:lstStyle/>
          <a:p>
            <a:pPr algn="ctr"/>
            <a:r>
              <a:rPr lang="en-US" altLang="zh-CN" sz="6000" b="1" dirty="0" smtClean="0">
                <a:solidFill>
                  <a:schemeClr val="tx1">
                    <a:lumMod val="65000"/>
                    <a:lumOff val="35000"/>
                  </a:schemeClr>
                </a:solidFill>
                <a:latin typeface="Arial" panose="020B0604020202020204" pitchFamily="34" charset="0"/>
                <a:cs typeface="+mn-ea"/>
                <a:sym typeface="+mn-lt"/>
              </a:rPr>
              <a:t>R</a:t>
            </a:r>
            <a:r>
              <a:rPr lang="en-US" altLang="zh-CN" sz="6000" b="1" dirty="0" smtClean="0">
                <a:solidFill>
                  <a:schemeClr val="tx1">
                    <a:lumMod val="65000"/>
                    <a:lumOff val="35000"/>
                  </a:schemeClr>
                </a:solidFill>
                <a:latin typeface="Arial" panose="020B0604020202020204" pitchFamily="34" charset="0"/>
                <a:cs typeface="+mn-ea"/>
                <a:sym typeface="+mn-lt"/>
              </a:rPr>
              <a:t>emedy </a:t>
            </a:r>
            <a:r>
              <a:rPr lang="en-US" altLang="zh-CN" sz="6000" b="1" dirty="0">
                <a:solidFill>
                  <a:schemeClr val="tx1">
                    <a:lumMod val="65000"/>
                    <a:lumOff val="35000"/>
                  </a:schemeClr>
                </a:solidFill>
                <a:latin typeface="Arial" panose="020B0604020202020204" pitchFamily="34" charset="0"/>
                <a:cs typeface="+mn-ea"/>
                <a:sym typeface="+mn-lt"/>
              </a:rPr>
              <a:t>of heteroscedasticity</a:t>
            </a:r>
          </a:p>
        </p:txBody>
      </p:sp>
      <p:pic>
        <p:nvPicPr>
          <p:cNvPr id="2097205" name="图片 4"/>
          <p:cNvPicPr>
            <a:picLocks noChangeAspect="1"/>
          </p:cNvPicPr>
          <p:nvPr/>
        </p:nvPicPr>
        <p:blipFill>
          <a:blip r:embed="rId2" cstate="print">
            <a:clrChange>
              <a:clrFrom>
                <a:srgbClr val="FFFFFF"/>
              </a:clrFrom>
              <a:clrTo>
                <a:srgbClr val="FFFFFF">
                  <a:alpha val="0"/>
                </a:srgbClr>
              </a:clrTo>
            </a:clrChange>
          </a:blip>
          <a:stretch>
            <a:fillRect/>
          </a:stretch>
        </p:blipFill>
        <p:spPr>
          <a:xfrm flipH="1" flipV="1">
            <a:off x="-56929" y="0"/>
            <a:ext cx="4802420" cy="6858000"/>
          </a:xfrm>
          <a:prstGeom prst="rect">
            <a:avLst/>
          </a:prstGeom>
        </p:spPr>
      </p:pic>
      <p:pic>
        <p:nvPicPr>
          <p:cNvPr id="2097206" name="Picture Placeholder 2"/>
          <p:cNvPicPr>
            <a:picLocks noChangeAspect="1"/>
          </p:cNvPicPr>
          <p:nvPr/>
        </p:nvPicPr>
        <p:blipFill>
          <a:blip r:embed="rId3" cstate="print"/>
          <a:stretch>
            <a:fillRect/>
          </a:stretch>
        </p:blipFill>
        <p:spPr>
          <a:xfrm>
            <a:off x="10658475" y="132715"/>
            <a:ext cx="1257935" cy="12522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205"/>
                                        </p:tgtEl>
                                        <p:attrNameLst>
                                          <p:attrName>style.visibility</p:attrName>
                                        </p:attrNameLst>
                                      </p:cBhvr>
                                      <p:to>
                                        <p:strVal val="visible"/>
                                      </p:to>
                                    </p:set>
                                    <p:animEffect transition="in" filter="wipe(up)">
                                      <p:cBhvr>
                                        <p:cTn id="7" dur="750"/>
                                        <p:tgtEl>
                                          <p:spTgt spid="209720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048701"/>
                                        </p:tgtEl>
                                        <p:attrNameLst>
                                          <p:attrName>style.visibility</p:attrName>
                                        </p:attrNameLst>
                                      </p:cBhvr>
                                      <p:to>
                                        <p:strVal val="visible"/>
                                      </p:to>
                                    </p:set>
                                    <p:animEffect transition="in" filter="randombar(horizontal)">
                                      <p:cBhvr>
                                        <p:cTn id="11" dur="750"/>
                                        <p:tgtEl>
                                          <p:spTgt spid="104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a:xfrm>
            <a:off x="1027430" y="365125"/>
            <a:ext cx="10515600" cy="1325563"/>
          </a:xfrm>
        </p:spPr>
        <p:txBody>
          <a:bodyPr/>
          <a:lstStyle/>
          <a:p>
            <a:r>
              <a:rPr lang="en-US">
                <a:solidFill>
                  <a:schemeClr val="tx1"/>
                </a:solidFill>
                <a:effectLst>
                  <a:outerShdw blurRad="38100" dist="19050" dir="2700000" algn="tl" rotWithShape="0">
                    <a:schemeClr val="dk1">
                      <a:alpha val="40000"/>
                    </a:schemeClr>
                  </a:outerShdw>
                </a:effectLst>
              </a:rPr>
              <a:t> Nature of heteroscedasticity :</a:t>
            </a:r>
          </a:p>
        </p:txBody>
      </p:sp>
      <p:sp>
        <p:nvSpPr>
          <p:cNvPr id="1048614" name="Content Placeholder 7"/>
          <p:cNvSpPr>
            <a:spLocks noGrp="1"/>
          </p:cNvSpPr>
          <p:nvPr>
            <p:ph sz="half" idx="1"/>
          </p:nvPr>
        </p:nvSpPr>
        <p:spPr>
          <a:xfrm>
            <a:off x="609600" y="1691005"/>
            <a:ext cx="10973435" cy="5020945"/>
          </a:xfrm>
        </p:spPr>
        <p:txBody>
          <a:bodyPr>
            <a:normAutofit/>
          </a:bodyPr>
          <a:lstStyle/>
          <a:p>
            <a:pPr>
              <a:buFont typeface="Wingdings" panose="05000000000000000000" charset="0"/>
              <a:buChar char="§"/>
            </a:pPr>
            <a:r>
              <a:rPr lang="en-US"/>
              <a:t>Hetero means “Different or Unequal”</a:t>
            </a:r>
          </a:p>
          <a:p>
            <a:pPr>
              <a:buFont typeface="Wingdings" panose="05000000000000000000" charset="0"/>
              <a:buChar char="§"/>
            </a:pPr>
            <a:r>
              <a:rPr lang="en-US"/>
              <a:t>Scedastic means “Spread or Scatter”</a:t>
            </a:r>
          </a:p>
          <a:p>
            <a:pPr marL="0" indent="0">
              <a:buFont typeface="Wingdings" panose="05000000000000000000" charset="0"/>
              <a:buNone/>
            </a:pPr>
            <a:endParaRPr lang="en-US"/>
          </a:p>
          <a:p>
            <a:pPr>
              <a:buFont typeface="Wingdings" panose="05000000000000000000" charset="0"/>
              <a:buChar char="§"/>
            </a:pPr>
            <a:r>
              <a:rPr lang="en-US"/>
              <a:t>	Heteroscedasticity is a systematic pattern in the errors where the variances of errors are </a:t>
            </a:r>
            <a:r>
              <a:rPr lang="en-US" b="1"/>
              <a:t>not constant</a:t>
            </a:r>
            <a:r>
              <a:rPr lang="en-US"/>
              <a:t>.</a:t>
            </a:r>
          </a:p>
          <a:p>
            <a:pPr marL="0" indent="0">
              <a:buFont typeface="Wingdings" panose="05000000000000000000" charset="0"/>
              <a:buNone/>
            </a:pPr>
            <a:endParaRPr lang="en-US"/>
          </a:p>
          <a:p>
            <a:pPr>
              <a:buFont typeface="Wingdings" panose="05000000000000000000" charset="0"/>
              <a:buChar char="§"/>
            </a:pPr>
            <a:r>
              <a:rPr lang="en-US"/>
              <a:t>The model now becomes;</a:t>
            </a:r>
          </a:p>
          <a:p>
            <a:pPr marL="0" indent="0">
              <a:buFont typeface="Wingdings" panose="05000000000000000000" charset="0"/>
              <a:buNone/>
            </a:pPr>
            <a:r>
              <a:rPr lang="en-US"/>
              <a:t>			Y</a:t>
            </a:r>
            <a:r>
              <a:rPr lang="en-US">
                <a:latin typeface="Arial" panose="020B0604020202020204" pitchFamily="34" charset="0"/>
                <a:cs typeface="Arial" panose="020B0604020202020204" pitchFamily="34" charset="0"/>
              </a:rPr>
              <a:t>ᵢ</a:t>
            </a:r>
            <a:r>
              <a:rPr lang="en-US"/>
              <a:t>= β1 + β2X</a:t>
            </a:r>
            <a:r>
              <a:rPr lang="en-US">
                <a:latin typeface="Arial" panose="020B0604020202020204" pitchFamily="34" charset="0"/>
                <a:cs typeface="Arial" panose="020B0604020202020204" pitchFamily="34" charset="0"/>
              </a:rPr>
              <a:t>ᵢ</a:t>
            </a:r>
            <a:r>
              <a:rPr lang="en-US"/>
              <a:t> + u</a:t>
            </a:r>
            <a:r>
              <a:rPr lang="en-US">
                <a:latin typeface="Arial" panose="020B0604020202020204" pitchFamily="34" charset="0"/>
                <a:cs typeface="Arial" panose="020B0604020202020204" pitchFamily="34" charset="0"/>
              </a:rPr>
              <a:t>ᵢ</a:t>
            </a:r>
            <a:endParaRPr lang="en-US"/>
          </a:p>
          <a:p>
            <a:pPr marL="0" indent="0">
              <a:buFont typeface="Wingdings" panose="05000000000000000000" charset="0"/>
              <a:buNone/>
            </a:pPr>
            <a:r>
              <a:rPr lang="en-US"/>
              <a:t>Y represents savings and X represents income.</a:t>
            </a:r>
          </a:p>
          <a:p>
            <a:pPr marL="0" indent="0">
              <a:buFont typeface="Wingdings" panose="05000000000000000000" charset="0"/>
              <a:buNone/>
            </a:pPr>
            <a:r>
              <a:rPr lang="en-US">
                <a:sym typeface="+mn-ea"/>
              </a:rPr>
              <a:t>u</a:t>
            </a:r>
            <a:r>
              <a:rPr lang="en-US">
                <a:latin typeface="Arial" panose="020B0604020202020204" pitchFamily="34" charset="0"/>
                <a:cs typeface="Arial" panose="020B0604020202020204" pitchFamily="34" charset="0"/>
                <a:sym typeface="+mn-ea"/>
              </a:rPr>
              <a:t>ᵢ represent error term.</a:t>
            </a:r>
            <a:endParaRPr lang="en-US"/>
          </a:p>
          <a:p>
            <a:pPr marL="0" indent="0">
              <a:buFont typeface="Wingdings" panose="05000000000000000000" charset="0"/>
              <a:buNone/>
            </a:pPr>
            <a:endParaRPr lang="en-US"/>
          </a:p>
        </p:txBody>
      </p:sp>
      <p:pic>
        <p:nvPicPr>
          <p:cNvPr id="2097161" name="Content Placeholder 8"/>
          <p:cNvPicPr>
            <a:picLocks noGrp="1" noChangeAspect="1"/>
          </p:cNvPicPr>
          <p:nvPr>
            <p:ph sz="half" idx="2"/>
          </p:nvPr>
        </p:nvPicPr>
        <p:blipFill>
          <a:blip r:embed="rId2" cstate="print"/>
          <a:stretch>
            <a:fillRect/>
          </a:stretch>
        </p:blipFill>
        <p:spPr>
          <a:xfrm>
            <a:off x="110490" y="274955"/>
            <a:ext cx="916940" cy="913130"/>
          </a:xfrm>
          <a:prstGeom prst="rect">
            <a:avLst/>
          </a:prstGeom>
        </p:spPr>
      </p:pic>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
          <p:cNvSpPr>
            <a:spLocks noGrp="1"/>
          </p:cNvSpPr>
          <p:nvPr>
            <p:ph type="title"/>
          </p:nvPr>
        </p:nvSpPr>
        <p:spPr/>
        <p:txBody>
          <a:bodyPr/>
          <a:lstStyle/>
          <a:p>
            <a:r>
              <a:rPr lang="en-US" b="1"/>
              <a:t>REMEDIAL MEASURES:</a:t>
            </a:r>
          </a:p>
        </p:txBody>
      </p:sp>
      <p:sp>
        <p:nvSpPr>
          <p:cNvPr id="1048703" name="Content Placeholder 2"/>
          <p:cNvSpPr>
            <a:spLocks noGrp="1"/>
          </p:cNvSpPr>
          <p:nvPr>
            <p:ph idx="1"/>
          </p:nvPr>
        </p:nvSpPr>
        <p:spPr/>
        <p:txBody>
          <a:bodyPr/>
          <a:lstStyle/>
          <a:p>
            <a:r>
              <a:rPr lang="en-US"/>
              <a:t>Heteroscedasticity does not destroy the unbiasedness and consistency.</a:t>
            </a:r>
          </a:p>
          <a:p>
            <a:r>
              <a:rPr lang="en-US"/>
              <a:t> But </a:t>
            </a:r>
            <a:r>
              <a:rPr lang="en-US">
                <a:sym typeface="+mn-ea"/>
              </a:rPr>
              <a:t> OLS estimators </a:t>
            </a:r>
            <a:r>
              <a:rPr lang="en-US"/>
              <a:t>are no longer efficient, not even asymptotically (i.e., large sample size).</a:t>
            </a:r>
          </a:p>
          <a:p>
            <a:pPr marL="0" indent="0">
              <a:buNone/>
            </a:pPr>
            <a:endParaRPr lang="en-US"/>
          </a:p>
          <a:p>
            <a:r>
              <a:rPr lang="en-US"/>
              <a:t> There are two approaches to remediation:</a:t>
            </a:r>
          </a:p>
          <a:p>
            <a:pPr>
              <a:buFont typeface="Wingdings" panose="05000000000000000000" charset="0"/>
              <a:buChar char="Ø"/>
            </a:pPr>
            <a:r>
              <a:rPr lang="en-US"/>
              <a:t>                when σ</a:t>
            </a:r>
            <a:r>
              <a:rPr lang="en-US">
                <a:latin typeface="Arial" panose="020B0604020202020204" pitchFamily="34" charset="0"/>
                <a:cs typeface="Arial" panose="020B0604020202020204" pitchFamily="34" charset="0"/>
              </a:rPr>
              <a:t>ᵢ²</a:t>
            </a:r>
            <a:r>
              <a:rPr lang="en-US"/>
              <a:t> is known</a:t>
            </a:r>
          </a:p>
          <a:p>
            <a:pPr>
              <a:buFont typeface="Wingdings" panose="05000000000000000000" charset="0"/>
              <a:buChar char="Ø"/>
            </a:pPr>
            <a:r>
              <a:rPr lang="en-US"/>
              <a:t>                when σ</a:t>
            </a:r>
            <a:r>
              <a:rPr lang="en-US">
                <a:latin typeface="Arial" panose="020B0604020202020204" pitchFamily="34" charset="0"/>
                <a:cs typeface="Arial" panose="020B0604020202020204" pitchFamily="34" charset="0"/>
              </a:rPr>
              <a:t>ᵢ²</a:t>
            </a:r>
            <a:r>
              <a:rPr lang="en-US"/>
              <a:t> is not known.</a:t>
            </a:r>
          </a:p>
        </p:txBody>
      </p:sp>
      <p:pic>
        <p:nvPicPr>
          <p:cNvPr id="2097207" name="Picture Placeholder 2"/>
          <p:cNvPicPr>
            <a:picLocks noChangeAspect="1"/>
          </p:cNvPicPr>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
          <p:cNvSpPr>
            <a:spLocks noGrp="1"/>
          </p:cNvSpPr>
          <p:nvPr>
            <p:ph type="title"/>
          </p:nvPr>
        </p:nvSpPr>
        <p:spPr>
          <a:xfrm>
            <a:off x="609600" y="578485"/>
            <a:ext cx="10972800" cy="823595"/>
          </a:xfrm>
        </p:spPr>
        <p:txBody>
          <a:bodyPr>
            <a:normAutofit/>
          </a:bodyPr>
          <a:lstStyle/>
          <a:p>
            <a:r>
              <a:rPr lang="en-US" b="1">
                <a:sym typeface="+mn-ea"/>
              </a:rPr>
              <a:t>1. σ</a:t>
            </a:r>
            <a:r>
              <a:rPr lang="en-US" b="1">
                <a:latin typeface="Arial" panose="020B0604020202020204" pitchFamily="34" charset="0"/>
                <a:cs typeface="Arial" panose="020B0604020202020204" pitchFamily="34" charset="0"/>
                <a:sym typeface="+mn-ea"/>
              </a:rPr>
              <a:t>ᵢ²</a:t>
            </a:r>
            <a:r>
              <a:rPr lang="en-US" b="1">
                <a:sym typeface="+mn-ea"/>
              </a:rPr>
              <a:t> is known:</a:t>
            </a:r>
            <a:endParaRPr lang="en-US" b="1"/>
          </a:p>
        </p:txBody>
      </p:sp>
      <p:sp>
        <p:nvSpPr>
          <p:cNvPr id="1048705" name="Content Placeholder 2"/>
          <p:cNvSpPr>
            <a:spLocks noGrp="1"/>
          </p:cNvSpPr>
          <p:nvPr>
            <p:ph idx="1"/>
          </p:nvPr>
        </p:nvSpPr>
        <p:spPr/>
        <p:txBody>
          <a:bodyPr/>
          <a:lstStyle/>
          <a:p>
            <a:r>
              <a:rPr lang="en-US"/>
              <a:t>The most straightforward method of correcting heteroscedasticity is by means of weighted least squares.</a:t>
            </a:r>
          </a:p>
          <a:p>
            <a:endParaRPr lang="en-US"/>
          </a:p>
          <a:p>
            <a:r>
              <a:rPr lang="en-US"/>
              <a:t>WLS is an example if gemeralized least square (GLS) estimator-more efficient than OLS on the unweighted data. </a:t>
            </a:r>
          </a:p>
          <a:p>
            <a:endParaRPr lang="en-US"/>
          </a:p>
          <a:p>
            <a:r>
              <a:rPr lang="en-US"/>
              <a:t> WLS method provides BLUE estimators.</a:t>
            </a:r>
          </a:p>
          <a:p>
            <a:pPr marL="0" indent="0">
              <a:buNone/>
            </a:pPr>
            <a:endParaRPr lang="en-US"/>
          </a:p>
        </p:txBody>
      </p:sp>
      <p:pic>
        <p:nvPicPr>
          <p:cNvPr id="2097208" name="Picture Placeholder 2"/>
          <p:cNvPicPr>
            <a:picLocks noChangeAspect="1"/>
          </p:cNvPicPr>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
          <p:cNvSpPr>
            <a:spLocks noGrp="1"/>
          </p:cNvSpPr>
          <p:nvPr>
            <p:ph type="title"/>
          </p:nvPr>
        </p:nvSpPr>
        <p:spPr/>
        <p:txBody>
          <a:bodyPr/>
          <a:lstStyle/>
          <a:p>
            <a:r>
              <a:rPr lang="en-US" b="1"/>
              <a:t>Weighted Least Squares:</a:t>
            </a:r>
          </a:p>
        </p:txBody>
      </p:sp>
      <p:sp>
        <p:nvSpPr>
          <p:cNvPr id="1048707" name="Content Placeholder 2"/>
          <p:cNvSpPr>
            <a:spLocks noGrp="1"/>
          </p:cNvSpPr>
          <p:nvPr>
            <p:ph idx="1"/>
          </p:nvPr>
        </p:nvSpPr>
        <p:spPr>
          <a:xfrm>
            <a:off x="609600" y="1840865"/>
            <a:ext cx="10972800" cy="5363210"/>
          </a:xfrm>
        </p:spPr>
        <p:txBody>
          <a:bodyPr>
            <a:normAutofit/>
          </a:bodyPr>
          <a:lstStyle/>
          <a:p>
            <a:r>
              <a:rPr lang="en-US" dirty="0"/>
              <a:t>The basic model with </a:t>
            </a:r>
            <a:r>
              <a:rPr lang="en-US" dirty="0" err="1"/>
              <a:t>heteroscedasticity</a:t>
            </a:r>
            <a:r>
              <a:rPr lang="en-US" dirty="0"/>
              <a:t> is</a:t>
            </a:r>
          </a:p>
          <a:p>
            <a:pPr marL="0" indent="0">
              <a:buNone/>
            </a:pPr>
            <a:r>
              <a:rPr lang="en-US" dirty="0"/>
              <a:t>                        Y</a:t>
            </a:r>
            <a:r>
              <a:rPr lang="en-US" dirty="0">
                <a:latin typeface="Arial" panose="020B0604020202020204" pitchFamily="34" charset="0"/>
                <a:cs typeface="Arial" panose="020B0604020202020204" pitchFamily="34" charset="0"/>
              </a:rPr>
              <a:t>ᵢ</a:t>
            </a:r>
            <a:r>
              <a:rPr lang="en-US" dirty="0"/>
              <a:t>=b</a:t>
            </a:r>
            <a:r>
              <a:rPr lang="en-US" baseline="-25000" dirty="0"/>
              <a:t>o</a:t>
            </a:r>
            <a:r>
              <a:rPr lang="en-US" dirty="0"/>
              <a:t>+b</a:t>
            </a:r>
            <a:r>
              <a:rPr lang="en-US" baseline="-25000" dirty="0"/>
              <a:t>1</a:t>
            </a:r>
            <a:r>
              <a:rPr lang="en-US" dirty="0"/>
              <a:t>X</a:t>
            </a:r>
            <a:r>
              <a:rPr lang="en-US" dirty="0">
                <a:latin typeface="Arial" panose="020B0604020202020204" pitchFamily="34" charset="0"/>
                <a:cs typeface="Arial" panose="020B0604020202020204" pitchFamily="34" charset="0"/>
              </a:rPr>
              <a:t>ᵢ</a:t>
            </a:r>
            <a:r>
              <a:rPr lang="en-US" dirty="0"/>
              <a:t>+U</a:t>
            </a:r>
            <a:r>
              <a:rPr lang="en-US" dirty="0">
                <a:latin typeface="Arial" panose="020B0604020202020204" pitchFamily="34" charset="0"/>
                <a:cs typeface="Arial" panose="020B0604020202020204" pitchFamily="34" charset="0"/>
              </a:rPr>
              <a:t>ᵢ</a:t>
            </a:r>
            <a:endParaRPr lang="en-US" dirty="0"/>
          </a:p>
          <a:p>
            <a:pPr>
              <a:buFont typeface="Arial" panose="020B0604020202020204" pitchFamily="34" charset="0"/>
              <a:buChar char="•"/>
            </a:pPr>
            <a:r>
              <a:rPr lang="en-US" dirty="0"/>
              <a:t>Dividing each observation by the </a:t>
            </a:r>
            <a:r>
              <a:rPr lang="en-US" dirty="0" err="1"/>
              <a:t>assosiated</a:t>
            </a:r>
            <a:r>
              <a:rPr lang="en-US" dirty="0"/>
              <a:t> standard deviation of the error transform the model,</a:t>
            </a:r>
          </a:p>
          <a:p>
            <a:pPr>
              <a:buFont typeface="Arial" panose="020B0604020202020204" pitchFamily="34" charset="0"/>
              <a:buChar char="•"/>
            </a:pPr>
            <a:r>
              <a:rPr lang="en-US" dirty="0"/>
              <a:t>                </a:t>
            </a:r>
            <a:r>
              <a:rPr lang="en-US" dirty="0">
                <a:sym typeface="+mn-ea"/>
              </a:rPr>
              <a:t>  Y</a:t>
            </a:r>
            <a:r>
              <a:rPr lang="en-US" dirty="0">
                <a:latin typeface="Arial" panose="020B0604020202020204" pitchFamily="34" charset="0"/>
                <a:cs typeface="Arial" panose="020B0604020202020204" pitchFamily="34" charset="0"/>
                <a:sym typeface="+mn-ea"/>
              </a:rPr>
              <a:t>ᵢ</a:t>
            </a:r>
            <a:r>
              <a:rPr lang="en-US" dirty="0">
                <a:sym typeface="+mn-ea"/>
              </a:rPr>
              <a:t>/</a:t>
            </a:r>
            <a:r>
              <a:rPr lang="en-US" dirty="0">
                <a:cs typeface="Arial" panose="020B0604020202020204" pitchFamily="34" charset="0"/>
                <a:sym typeface="+mn-ea"/>
              </a:rPr>
              <a:t> σ</a:t>
            </a:r>
            <a:r>
              <a:rPr lang="en-US" dirty="0">
                <a:latin typeface="Arial" panose="020B0604020202020204" pitchFamily="34" charset="0"/>
                <a:cs typeface="Arial" panose="020B0604020202020204" pitchFamily="34" charset="0"/>
                <a:sym typeface="+mn-ea"/>
              </a:rPr>
              <a:t>ᵢ</a:t>
            </a:r>
            <a:r>
              <a:rPr lang="en-US" dirty="0">
                <a:cs typeface="Arial" panose="020B0604020202020204" pitchFamily="34" charset="0"/>
                <a:sym typeface="+mn-ea"/>
              </a:rPr>
              <a:t> </a:t>
            </a:r>
            <a:r>
              <a:rPr lang="en-US" dirty="0">
                <a:sym typeface="+mn-ea"/>
              </a:rPr>
              <a:t>=</a:t>
            </a:r>
            <a:r>
              <a:rPr lang="en-US" dirty="0" err="1">
                <a:sym typeface="+mn-ea"/>
              </a:rPr>
              <a:t>bo</a:t>
            </a:r>
            <a:r>
              <a:rPr lang="en-US" dirty="0">
                <a:sym typeface="+mn-ea"/>
              </a:rPr>
              <a:t>/</a:t>
            </a:r>
            <a:r>
              <a:rPr lang="en-US" dirty="0">
                <a:cs typeface="Arial" panose="020B0604020202020204" pitchFamily="34" charset="0"/>
                <a:sym typeface="+mn-ea"/>
              </a:rPr>
              <a:t> σ</a:t>
            </a:r>
            <a:r>
              <a:rPr lang="en-US" dirty="0">
                <a:latin typeface="Arial" panose="020B0604020202020204" pitchFamily="34" charset="0"/>
                <a:cs typeface="Arial" panose="020B0604020202020204" pitchFamily="34" charset="0"/>
                <a:sym typeface="+mn-ea"/>
              </a:rPr>
              <a:t>ᵢ</a:t>
            </a:r>
            <a:r>
              <a:rPr lang="en-US" dirty="0">
                <a:sym typeface="+mn-ea"/>
              </a:rPr>
              <a:t>+b</a:t>
            </a:r>
            <a:r>
              <a:rPr lang="en-US" baseline="-25000" dirty="0">
                <a:sym typeface="+mn-ea"/>
              </a:rPr>
              <a:t>1</a:t>
            </a:r>
            <a:r>
              <a:rPr lang="en-US" dirty="0">
                <a:sym typeface="+mn-ea"/>
              </a:rPr>
              <a:t>X</a:t>
            </a:r>
            <a:r>
              <a:rPr lang="en-US" dirty="0">
                <a:latin typeface="Arial" panose="020B0604020202020204" pitchFamily="34" charset="0"/>
                <a:cs typeface="Arial" panose="020B0604020202020204" pitchFamily="34" charset="0"/>
                <a:sym typeface="+mn-ea"/>
              </a:rPr>
              <a:t>ᵢ</a:t>
            </a:r>
            <a:r>
              <a:rPr lang="en-US" dirty="0">
                <a:sym typeface="+mn-ea"/>
              </a:rPr>
              <a:t>/</a:t>
            </a:r>
            <a:r>
              <a:rPr lang="en-US" dirty="0">
                <a:cs typeface="Arial" panose="020B0604020202020204" pitchFamily="34" charset="0"/>
                <a:sym typeface="+mn-ea"/>
              </a:rPr>
              <a:t> σ</a:t>
            </a:r>
            <a:r>
              <a:rPr lang="en-US" dirty="0">
                <a:latin typeface="Arial" panose="020B0604020202020204" pitchFamily="34" charset="0"/>
                <a:cs typeface="Arial" panose="020B0604020202020204" pitchFamily="34" charset="0"/>
                <a:sym typeface="+mn-ea"/>
              </a:rPr>
              <a:t>ᵢ</a:t>
            </a:r>
            <a:r>
              <a:rPr lang="en-US" dirty="0">
                <a:sym typeface="+mn-ea"/>
              </a:rPr>
              <a:t>+U</a:t>
            </a:r>
            <a:r>
              <a:rPr lang="en-US" dirty="0">
                <a:latin typeface="Arial" panose="020B0604020202020204" pitchFamily="34" charset="0"/>
                <a:cs typeface="Arial" panose="020B0604020202020204" pitchFamily="34" charset="0"/>
                <a:sym typeface="+mn-ea"/>
              </a:rPr>
              <a:t>ᵢ</a:t>
            </a:r>
            <a:r>
              <a:rPr lang="en-US" dirty="0">
                <a:sym typeface="+mn-ea"/>
              </a:rPr>
              <a:t>/</a:t>
            </a:r>
            <a:r>
              <a:rPr lang="en-US" dirty="0">
                <a:cs typeface="Arial" panose="020B0604020202020204" pitchFamily="34" charset="0"/>
                <a:sym typeface="+mn-ea"/>
              </a:rPr>
              <a:t> σ</a:t>
            </a:r>
            <a:r>
              <a:rPr lang="en-US" dirty="0">
                <a:latin typeface="Arial" panose="020B0604020202020204" pitchFamily="34" charset="0"/>
                <a:cs typeface="Arial" panose="020B0604020202020204" pitchFamily="34" charset="0"/>
                <a:sym typeface="+mn-ea"/>
              </a:rPr>
              <a:t>ᵢ</a:t>
            </a:r>
            <a:endParaRPr lang="en-US" dirty="0">
              <a:cs typeface="Arial" panose="020B0604020202020204" pitchFamily="34" charset="0"/>
              <a:sym typeface="+mn-ea"/>
            </a:endParaRPr>
          </a:p>
          <a:p>
            <a:pPr>
              <a:buFont typeface="Arial" panose="020B0604020202020204" pitchFamily="34" charset="0"/>
              <a:buChar char="•"/>
            </a:pPr>
            <a:r>
              <a:rPr lang="en-US" dirty="0">
                <a:cs typeface="Arial" panose="020B0604020202020204" pitchFamily="34" charset="0"/>
                <a:sym typeface="+mn-ea"/>
              </a:rPr>
              <a:t>The error term in the transformed model is no longer </a:t>
            </a:r>
            <a:r>
              <a:rPr lang="en-US" dirty="0" err="1">
                <a:cs typeface="Arial" panose="020B0604020202020204" pitchFamily="34" charset="0"/>
                <a:sym typeface="+mn-ea"/>
              </a:rPr>
              <a:t>heteroscedastic</a:t>
            </a:r>
            <a:r>
              <a:rPr lang="en-US" dirty="0">
                <a:cs typeface="Arial" panose="020B0604020202020204" pitchFamily="34" charset="0"/>
                <a:sym typeface="+mn-ea"/>
              </a:rPr>
              <a:t>,</a:t>
            </a:r>
          </a:p>
          <a:p>
            <a:pPr>
              <a:buFont typeface="Arial" panose="020B0604020202020204" pitchFamily="34" charset="0"/>
              <a:buChar char="•"/>
            </a:pPr>
            <a:r>
              <a:rPr lang="en-US" dirty="0">
                <a:cs typeface="Arial" panose="020B0604020202020204" pitchFamily="34" charset="0"/>
                <a:sym typeface="+mn-ea"/>
              </a:rPr>
              <a:t>                   </a:t>
            </a:r>
            <a:r>
              <a:rPr lang="en-US" dirty="0" err="1">
                <a:cs typeface="Arial" panose="020B0604020202020204" pitchFamily="34" charset="0"/>
                <a:sym typeface="+mn-ea"/>
              </a:rPr>
              <a:t>var</a:t>
            </a:r>
            <a:r>
              <a:rPr lang="en-US" dirty="0">
                <a:cs typeface="Arial" panose="020B0604020202020204" pitchFamily="34" charset="0"/>
                <a:sym typeface="+mn-ea"/>
              </a:rPr>
              <a:t>(U</a:t>
            </a:r>
            <a:r>
              <a:rPr lang="en-US" dirty="0">
                <a:latin typeface="Arial" panose="020B0604020202020204" pitchFamily="34" charset="0"/>
                <a:cs typeface="Arial" panose="020B0604020202020204" pitchFamily="34" charset="0"/>
                <a:sym typeface="+mn-ea"/>
              </a:rPr>
              <a:t>ᵢ</a:t>
            </a:r>
            <a:r>
              <a:rPr lang="en-US" dirty="0">
                <a:cs typeface="Arial" panose="020B0604020202020204" pitchFamily="34" charset="0"/>
                <a:sym typeface="+mn-ea"/>
              </a:rPr>
              <a:t>/ σ</a:t>
            </a:r>
            <a:r>
              <a:rPr lang="en-US" dirty="0">
                <a:latin typeface="Arial" panose="020B0604020202020204" pitchFamily="34" charset="0"/>
                <a:cs typeface="Arial" panose="020B0604020202020204" pitchFamily="34" charset="0"/>
                <a:sym typeface="+mn-ea"/>
              </a:rPr>
              <a:t>ᵢ</a:t>
            </a:r>
            <a:r>
              <a:rPr lang="en-US" dirty="0">
                <a:cs typeface="Arial" panose="020B0604020202020204" pitchFamily="34" charset="0"/>
                <a:sym typeface="+mn-ea"/>
              </a:rPr>
              <a:t>)=</a:t>
            </a:r>
            <a:r>
              <a:rPr lang="en-US" dirty="0" err="1">
                <a:cs typeface="Arial" panose="020B0604020202020204" pitchFamily="34" charset="0"/>
                <a:sym typeface="+mn-ea"/>
              </a:rPr>
              <a:t>var</a:t>
            </a:r>
            <a:r>
              <a:rPr lang="en-US" dirty="0">
                <a:cs typeface="Arial" panose="020B0604020202020204" pitchFamily="34" charset="0"/>
                <a:sym typeface="+mn-ea"/>
              </a:rPr>
              <a:t>(U</a:t>
            </a:r>
            <a:r>
              <a:rPr lang="en-US" dirty="0">
                <a:latin typeface="Arial" panose="020B0604020202020204" pitchFamily="34" charset="0"/>
                <a:cs typeface="Arial" panose="020B0604020202020204" pitchFamily="34" charset="0"/>
                <a:sym typeface="+mn-ea"/>
              </a:rPr>
              <a:t>ᵢ</a:t>
            </a:r>
            <a:r>
              <a:rPr lang="en-US" dirty="0">
                <a:cs typeface="Arial" panose="020B0604020202020204" pitchFamily="34" charset="0"/>
                <a:sym typeface="+mn-ea"/>
              </a:rPr>
              <a:t>/ σ</a:t>
            </a:r>
            <a:r>
              <a:rPr lang="en-US" dirty="0">
                <a:latin typeface="Arial" panose="020B0604020202020204" pitchFamily="34" charset="0"/>
                <a:cs typeface="Arial" panose="020B0604020202020204" pitchFamily="34" charset="0"/>
                <a:sym typeface="+mn-ea"/>
              </a:rPr>
              <a:t>ᵢ</a:t>
            </a:r>
            <a:r>
              <a:rPr lang="en-US" dirty="0">
                <a:cs typeface="Arial" panose="020B0604020202020204" pitchFamily="34" charset="0"/>
                <a:sym typeface="+mn-ea"/>
              </a:rPr>
              <a:t>²= σ</a:t>
            </a:r>
            <a:r>
              <a:rPr lang="en-US" dirty="0">
                <a:latin typeface="Arial" panose="020B0604020202020204" pitchFamily="34" charset="0"/>
                <a:cs typeface="Arial" panose="020B0604020202020204" pitchFamily="34" charset="0"/>
                <a:sym typeface="+mn-ea"/>
              </a:rPr>
              <a:t>ᵢ</a:t>
            </a:r>
            <a:r>
              <a:rPr lang="en-US" dirty="0">
                <a:cs typeface="Arial" panose="020B0604020202020204" pitchFamily="34" charset="0"/>
                <a:sym typeface="+mn-ea"/>
              </a:rPr>
              <a:t>²/ σ</a:t>
            </a:r>
            <a:r>
              <a:rPr lang="en-US" dirty="0">
                <a:latin typeface="Arial" panose="020B0604020202020204" pitchFamily="34" charset="0"/>
                <a:cs typeface="Arial" panose="020B0604020202020204" pitchFamily="34" charset="0"/>
                <a:sym typeface="+mn-ea"/>
              </a:rPr>
              <a:t>ᵢ</a:t>
            </a:r>
            <a:r>
              <a:rPr lang="en-US" dirty="0">
                <a:cs typeface="Arial" panose="020B0604020202020204" pitchFamily="34" charset="0"/>
                <a:sym typeface="+mn-ea"/>
              </a:rPr>
              <a:t>²=1</a:t>
            </a:r>
            <a:endParaRPr lang="en-US" dirty="0"/>
          </a:p>
          <a:p>
            <a:pPr marL="0" indent="0">
              <a:buFont typeface="Arial" panose="020B0604020202020204" pitchFamily="34" charset="0"/>
              <a:buNone/>
            </a:pPr>
            <a:r>
              <a:rPr lang="en-US" dirty="0"/>
              <a:t>	</a:t>
            </a:r>
            <a:r>
              <a:rPr lang="en-US" b="1" dirty="0"/>
              <a:t>The transformed model is called  weighted least squares.</a:t>
            </a:r>
          </a:p>
        </p:txBody>
      </p:sp>
      <p:pic>
        <p:nvPicPr>
          <p:cNvPr id="2097209" name="Picture Placeholder 2"/>
          <p:cNvPicPr>
            <a:picLocks noChangeAspect="1"/>
          </p:cNvPicPr>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itle 1"/>
          <p:cNvSpPr>
            <a:spLocks noGrp="1"/>
          </p:cNvSpPr>
          <p:nvPr>
            <p:ph type="title"/>
          </p:nvPr>
        </p:nvSpPr>
        <p:spPr/>
        <p:txBody>
          <a:bodyPr/>
          <a:lstStyle/>
          <a:p>
            <a:r>
              <a:rPr lang="en-US" b="1">
                <a:cs typeface="+mj-lt"/>
              </a:rPr>
              <a:t>Method:</a:t>
            </a:r>
          </a:p>
        </p:txBody>
      </p:sp>
      <p:sp>
        <p:nvSpPr>
          <p:cNvPr id="1048709" name="Content Placeholder 2"/>
          <p:cNvSpPr>
            <a:spLocks noGrp="1"/>
          </p:cNvSpPr>
          <p:nvPr>
            <p:ph idx="1"/>
          </p:nvPr>
        </p:nvSpPr>
        <p:spPr>
          <a:xfrm>
            <a:off x="609600" y="1691005"/>
            <a:ext cx="10972800" cy="4483735"/>
          </a:xfrm>
        </p:spPr>
        <p:txBody>
          <a:bodyPr/>
          <a:lstStyle/>
          <a:p>
            <a:pPr marL="0" indent="0">
              <a:buNone/>
            </a:pPr>
            <a:r>
              <a:rPr lang="en-US" b="1"/>
              <a:t>Method of estimating </a:t>
            </a:r>
            <a:r>
              <a:rPr lang="en-US" b="1">
                <a:cs typeface="Arial" panose="020B0604020202020204" pitchFamily="34" charset="0"/>
                <a:sym typeface="+mn-ea"/>
              </a:rPr>
              <a:t> σi include; </a:t>
            </a:r>
            <a:endParaRPr lang="en-US" b="1"/>
          </a:p>
          <a:p>
            <a:pPr lvl="1"/>
            <a:r>
              <a:rPr lang="en-US"/>
              <a:t>Assume </a:t>
            </a:r>
            <a:r>
              <a:rPr lang="en-US">
                <a:cs typeface="Arial" panose="020B0604020202020204" pitchFamily="34" charset="0"/>
                <a:sym typeface="+mn-ea"/>
              </a:rPr>
              <a:t> σ</a:t>
            </a:r>
            <a:r>
              <a:rPr lang="en-US">
                <a:latin typeface="Arial" panose="020B0604020202020204" pitchFamily="34" charset="0"/>
                <a:cs typeface="Arial" panose="020B0604020202020204" pitchFamily="34" charset="0"/>
                <a:sym typeface="+mn-ea"/>
              </a:rPr>
              <a:t>ᵢ</a:t>
            </a:r>
            <a:r>
              <a:rPr lang="en-US">
                <a:cs typeface="Arial" panose="020B0604020202020204" pitchFamily="34" charset="0"/>
                <a:sym typeface="+mn-ea"/>
              </a:rPr>
              <a:t>² is a function of an explanatory variable.</a:t>
            </a:r>
          </a:p>
          <a:p>
            <a:pPr lvl="1"/>
            <a:r>
              <a:rPr lang="en-US"/>
              <a:t>Divide each observation by the value of X</a:t>
            </a:r>
            <a:r>
              <a:rPr lang="en-US">
                <a:latin typeface="Arial" panose="020B0604020202020204" pitchFamily="34" charset="0"/>
                <a:cs typeface="Arial" panose="020B0604020202020204" pitchFamily="34" charset="0"/>
              </a:rPr>
              <a:t>ᵢ</a:t>
            </a:r>
            <a:r>
              <a:rPr lang="en-US"/>
              <a:t>.</a:t>
            </a:r>
          </a:p>
          <a:p>
            <a:pPr lvl="1"/>
            <a:r>
              <a:rPr lang="en-US"/>
              <a:t>Must be careful when interpret the resulting coefficient.</a:t>
            </a:r>
          </a:p>
          <a:p>
            <a:pPr marL="457200" lvl="1" indent="0">
              <a:buNone/>
            </a:pPr>
            <a:r>
              <a:rPr lang="en-US" b="1"/>
              <a:t>Grouped data;</a:t>
            </a:r>
          </a:p>
          <a:p>
            <a:pPr marL="457200" lvl="1" indent="0">
              <a:buNone/>
            </a:pPr>
            <a:r>
              <a:rPr lang="en-US"/>
              <a:t>		From CLT, know that the variance of means of more populated states will be smaller than variance for less populated states.</a:t>
            </a:r>
          </a:p>
          <a:p>
            <a:pPr marL="457200" lvl="1" indent="0">
              <a:buNone/>
            </a:pPr>
            <a:endParaRPr lang="en-US"/>
          </a:p>
          <a:p>
            <a:pPr marL="457200" lvl="1" indent="0">
              <a:buNone/>
            </a:pPr>
            <a:r>
              <a:rPr lang="en-US"/>
              <a:t>	So, WLS with square root of state population as weight</a:t>
            </a:r>
          </a:p>
        </p:txBody>
      </p:sp>
      <p:pic>
        <p:nvPicPr>
          <p:cNvPr id="2097210" name="Picture Placeholder 2"/>
          <p:cNvPicPr>
            <a:picLocks noChangeAspect="1"/>
          </p:cNvPicPr>
          <p:nvPr/>
        </p:nvPicPr>
        <p:blipFill>
          <a:blip r:embed="rId3"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1"/>
          <p:cNvSpPr>
            <a:spLocks noGrp="1"/>
          </p:cNvSpPr>
          <p:nvPr>
            <p:ph type="title"/>
          </p:nvPr>
        </p:nvSpPr>
        <p:spPr/>
        <p:txBody>
          <a:bodyPr/>
          <a:lstStyle/>
          <a:p>
            <a:r>
              <a:rPr lang="en-US" b="1">
                <a:cs typeface="Arial" panose="020B0604020202020204" pitchFamily="34" charset="0"/>
                <a:sym typeface="+mn-ea"/>
              </a:rPr>
              <a:t> 2. σi² is not Known</a:t>
            </a:r>
            <a:endParaRPr lang="en-US" b="1"/>
          </a:p>
        </p:txBody>
      </p:sp>
      <p:sp>
        <p:nvSpPr>
          <p:cNvPr id="1048713" name="Content Placeholder 2"/>
          <p:cNvSpPr>
            <a:spLocks noGrp="1"/>
          </p:cNvSpPr>
          <p:nvPr>
            <p:ph idx="1"/>
          </p:nvPr>
        </p:nvSpPr>
        <p:spPr>
          <a:xfrm>
            <a:off x="838200" y="1447165"/>
            <a:ext cx="10515600" cy="5113655"/>
          </a:xfrm>
        </p:spPr>
        <p:txBody>
          <a:bodyPr/>
          <a:lstStyle/>
          <a:p>
            <a:pPr marL="0" indent="0">
              <a:buNone/>
            </a:pPr>
            <a:endParaRPr lang="en-US"/>
          </a:p>
          <a:p>
            <a:r>
              <a:rPr lang="en-US"/>
              <a:t>the true σ</a:t>
            </a:r>
            <a:r>
              <a:rPr lang="en-US">
                <a:latin typeface="Arial" panose="020B0604020202020204" pitchFamily="34" charset="0"/>
                <a:cs typeface="Arial" panose="020B0604020202020204" pitchFamily="34" charset="0"/>
              </a:rPr>
              <a:t>ᵢ²</a:t>
            </a:r>
            <a:r>
              <a:rPr lang="en-US"/>
              <a:t> are rarely known.</a:t>
            </a:r>
          </a:p>
          <a:p>
            <a:r>
              <a:rPr lang="en-US"/>
              <a:t> Is there a way of obtaining consistent (in the statistical sense) estimates of the variances and covariances of OLS estimators even if there is heteroscedasticity? </a:t>
            </a:r>
          </a:p>
          <a:p>
            <a:pPr marL="0" indent="0">
              <a:buNone/>
            </a:pPr>
            <a:r>
              <a:rPr lang="en-US"/>
              <a:t>		</a:t>
            </a:r>
            <a:r>
              <a:rPr lang="en-US" b="1"/>
              <a:t>The answer is yes</a:t>
            </a:r>
          </a:p>
          <a:p>
            <a:pPr marL="0" indent="0">
              <a:buNone/>
            </a:pPr>
            <a:r>
              <a:rPr lang="en-US"/>
              <a:t>Use White's Heteroscedasticity-Consistent Variances and Standard</a:t>
            </a:r>
          </a:p>
          <a:p>
            <a:pPr marL="0" indent="0">
              <a:buNone/>
            </a:pPr>
            <a:r>
              <a:rPr lang="en-US"/>
              <a:t>Errors.</a:t>
            </a:r>
          </a:p>
          <a:p>
            <a:pPr lvl="3">
              <a:buFont typeface="Wingdings" panose="05000000000000000000" charset="0"/>
              <a:buChar char="Ø"/>
            </a:pPr>
            <a:r>
              <a:rPr lang="en-US"/>
              <a:t>Valid in large samples.</a:t>
            </a:r>
          </a:p>
        </p:txBody>
      </p:sp>
      <p:pic>
        <p:nvPicPr>
          <p:cNvPr id="2097211" name="Picture Placeholder 2"/>
          <p:cNvPicPr>
            <a:picLocks noChangeAspect="1"/>
          </p:cNvPicPr>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a:xfrm>
            <a:off x="1109345" y="986790"/>
            <a:ext cx="3932555" cy="1070610"/>
          </a:xfrm>
        </p:spPr>
        <p:txBody>
          <a:bodyPr/>
          <a:lstStyle/>
          <a:p>
            <a:r>
              <a:rPr lang="en-US" sz="4000"/>
              <a:t>Example</a:t>
            </a:r>
          </a:p>
        </p:txBody>
      </p:sp>
      <p:sp>
        <p:nvSpPr>
          <p:cNvPr id="1048622" name="Text Placeholder 2"/>
          <p:cNvSpPr>
            <a:spLocks noGrp="1"/>
          </p:cNvSpPr>
          <p:nvPr>
            <p:ph type="body" sz="half" idx="2"/>
          </p:nvPr>
        </p:nvSpPr>
        <p:spPr>
          <a:xfrm>
            <a:off x="840105" y="2057400"/>
            <a:ext cx="4074160" cy="4052570"/>
          </a:xfrm>
        </p:spPr>
        <p:txBody>
          <a:bodyPr/>
          <a:lstStyle/>
          <a:p>
            <a:r>
              <a:rPr lang="en-US" sz="2000"/>
              <a:t>Suppose 100 students enroll in typing class. Some of which having typing experience and some of which don't. After 1st class there would be great deal of dispersion in number of typing mistakes, although after the last class there would be less mistakes rather than 1st class. The error variance is </a:t>
            </a:r>
            <a:r>
              <a:rPr lang="en-US" sz="2000" b="1"/>
              <a:t>Non-constant</a:t>
            </a:r>
            <a:r>
              <a:rPr lang="en-US" sz="2000"/>
              <a:t>.</a:t>
            </a:r>
          </a:p>
        </p:txBody>
      </p:sp>
      <p:pic>
        <p:nvPicPr>
          <p:cNvPr id="2097162" name="Picture 5" descr="New Doc 2019-11-30 00.59.00_1"/>
          <p:cNvPicPr>
            <a:picLocks noChangeAspect="1"/>
          </p:cNvPicPr>
          <p:nvPr/>
        </p:nvPicPr>
        <p:blipFill>
          <a:blip r:embed="rId3" cstate="print"/>
          <a:stretch>
            <a:fillRect/>
          </a:stretch>
        </p:blipFill>
        <p:spPr>
          <a:xfrm>
            <a:off x="5041900" y="987425"/>
            <a:ext cx="6313170" cy="4986020"/>
          </a:xfrm>
          <a:prstGeom prst="rect">
            <a:avLst/>
          </a:prstGeom>
        </p:spPr>
      </p:pic>
      <p:pic>
        <p:nvPicPr>
          <p:cNvPr id="2097163" name="Content Placeholder 8"/>
          <p:cNvPicPr>
            <a:picLocks noGrp="1" noChangeAspect="1"/>
          </p:cNvPicPr>
          <p:nvPr>
            <p:ph type="pic" idx="1"/>
          </p:nvPr>
        </p:nvPicPr>
        <p:blipFill>
          <a:blip r:embed="rId4" cstate="print"/>
          <a:stretch>
            <a:fillRect/>
          </a:stretch>
        </p:blipFill>
        <p:spPr>
          <a:xfrm>
            <a:off x="185420" y="212090"/>
            <a:ext cx="1143635" cy="1139190"/>
          </a:xfrm>
          <a:prstGeom prst="rect">
            <a:avLst/>
          </a:prstGeom>
          <a:noFill/>
          <a:ln w="9525">
            <a:noFill/>
          </a:ln>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a:xfrm>
            <a:off x="840105" y="916940"/>
            <a:ext cx="3932555" cy="1458595"/>
          </a:xfrm>
        </p:spPr>
        <p:txBody>
          <a:bodyPr/>
          <a:lstStyle/>
          <a:p>
            <a:r>
              <a:rPr lang="en-US"/>
              <a:t>Homoscedastic disturbances</a:t>
            </a:r>
          </a:p>
        </p:txBody>
      </p:sp>
      <p:pic>
        <p:nvPicPr>
          <p:cNvPr id="2097164" name="Picture Placeholder 4" descr="New Doc 2019-11-30 01.13.36"/>
          <p:cNvPicPr>
            <a:picLocks noGrp="1" noChangeAspect="1"/>
          </p:cNvPicPr>
          <p:nvPr>
            <p:ph type="pic" idx="1"/>
          </p:nvPr>
        </p:nvPicPr>
        <p:blipFill>
          <a:blip r:embed="rId2"/>
          <a:stretch>
            <a:fillRect/>
          </a:stretch>
        </p:blipFill>
        <p:spPr>
          <a:xfrm>
            <a:off x="4773295" y="1337945"/>
            <a:ext cx="6851650" cy="4693285"/>
          </a:xfrm>
          <a:prstGeom prst="rect">
            <a:avLst/>
          </a:prstGeom>
        </p:spPr>
      </p:pic>
      <p:sp>
        <p:nvSpPr>
          <p:cNvPr id="1048626" name="Text Placeholder 3"/>
          <p:cNvSpPr>
            <a:spLocks noGrp="1"/>
          </p:cNvSpPr>
          <p:nvPr>
            <p:ph type="body" sz="half" idx="2"/>
          </p:nvPr>
        </p:nvSpPr>
        <p:spPr>
          <a:xfrm>
            <a:off x="840317" y="2631440"/>
            <a:ext cx="3932767" cy="3811588"/>
          </a:xfrm>
        </p:spPr>
        <p:txBody>
          <a:bodyPr/>
          <a:lstStyle/>
          <a:p>
            <a:r>
              <a:rPr lang="en-US" sz="2000"/>
              <a:t>This is the assumption of homoscedisasticity, or equal spread, that is equal variance.</a:t>
            </a:r>
          </a:p>
          <a:p>
            <a:r>
              <a:rPr lang="en-US" sz="2000"/>
              <a:t>Symbolically;</a:t>
            </a:r>
          </a:p>
          <a:p>
            <a:r>
              <a:rPr lang="en-US" sz="2000"/>
              <a:t>	E(u</a:t>
            </a:r>
            <a:r>
              <a:rPr lang="en-US" sz="2000">
                <a:latin typeface="Arial" panose="020B0604020202020204" pitchFamily="34" charset="0"/>
                <a:cs typeface="Arial" panose="020B0604020202020204" pitchFamily="34" charset="0"/>
              </a:rPr>
              <a:t>ᵢ²)</a:t>
            </a:r>
            <a:r>
              <a:rPr lang="en-US" sz="2000"/>
              <a:t>= σ</a:t>
            </a:r>
            <a:r>
              <a:rPr lang="en-US" sz="2000">
                <a:latin typeface="Arial" panose="020B0604020202020204" pitchFamily="34" charset="0"/>
                <a:cs typeface="Arial" panose="020B0604020202020204" pitchFamily="34" charset="0"/>
                <a:sym typeface="+mn-ea"/>
              </a:rPr>
              <a:t>²</a:t>
            </a:r>
          </a:p>
          <a:p>
            <a:r>
              <a:rPr lang="en-US" sz="2000"/>
              <a:t>		i = 1, 2, ... ,n</a:t>
            </a:r>
          </a:p>
          <a:p>
            <a:r>
              <a:rPr lang="en-US" sz="2000"/>
              <a:t>The variance of savings remains the same at all levels of income.</a:t>
            </a:r>
          </a:p>
        </p:txBody>
      </p:sp>
      <p:pic>
        <p:nvPicPr>
          <p:cNvPr id="2097165" name="Content Placeholder 8"/>
          <p:cNvPicPr>
            <a:picLocks noChangeAspect="1"/>
          </p:cNvPicPr>
          <p:nvPr/>
        </p:nvPicPr>
        <p:blipFill>
          <a:blip r:embed="rId3" cstate="print"/>
          <a:stretch>
            <a:fillRect/>
          </a:stretch>
        </p:blipFill>
        <p:spPr>
          <a:xfrm>
            <a:off x="110490" y="274955"/>
            <a:ext cx="916940" cy="913130"/>
          </a:xfrm>
          <a:prstGeom prst="rect">
            <a:avLst/>
          </a:prstGeom>
          <a:noFill/>
          <a:ln w="9525">
            <a:noFill/>
          </a:ln>
        </p:spPr>
      </p:pic>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
          <p:cNvSpPr>
            <a:spLocks noGrp="1"/>
          </p:cNvSpPr>
          <p:nvPr>
            <p:ph type="title"/>
          </p:nvPr>
        </p:nvSpPr>
        <p:spPr>
          <a:xfrm>
            <a:off x="840105" y="987425"/>
            <a:ext cx="3932555" cy="1444625"/>
          </a:xfrm>
        </p:spPr>
        <p:txBody>
          <a:bodyPr/>
          <a:lstStyle/>
          <a:p>
            <a:r>
              <a:rPr lang="en-US"/>
              <a:t>Heteroscedastic disturbances</a:t>
            </a:r>
          </a:p>
        </p:txBody>
      </p:sp>
      <p:pic>
        <p:nvPicPr>
          <p:cNvPr id="2097166" name="Picture Placeholder 4" descr="New Doc 2019-11-30 01.24.22_1"/>
          <p:cNvPicPr>
            <a:picLocks noGrp="1" noChangeAspect="1"/>
          </p:cNvPicPr>
          <p:nvPr>
            <p:ph type="pic" idx="1"/>
          </p:nvPr>
        </p:nvPicPr>
        <p:blipFill>
          <a:blip r:embed="rId2"/>
          <a:stretch>
            <a:fillRect/>
          </a:stretch>
        </p:blipFill>
        <p:spPr>
          <a:xfrm>
            <a:off x="5154930" y="1389380"/>
            <a:ext cx="6185535" cy="4756785"/>
          </a:xfrm>
          <a:prstGeom prst="rect">
            <a:avLst/>
          </a:prstGeom>
        </p:spPr>
      </p:pic>
      <p:sp>
        <p:nvSpPr>
          <p:cNvPr id="1048628" name="Text Placeholder 3"/>
          <p:cNvSpPr>
            <a:spLocks noGrp="1"/>
          </p:cNvSpPr>
          <p:nvPr>
            <p:ph type="body" sz="half" idx="2"/>
          </p:nvPr>
        </p:nvSpPr>
        <p:spPr>
          <a:xfrm>
            <a:off x="840317" y="2724785"/>
            <a:ext cx="3932767" cy="3811588"/>
          </a:xfrm>
        </p:spPr>
        <p:txBody>
          <a:bodyPr/>
          <a:lstStyle/>
          <a:p>
            <a:r>
              <a:rPr lang="en-US" sz="2000"/>
              <a:t>According to fig, the variance of Y</a:t>
            </a:r>
            <a:r>
              <a:rPr lang="en-US" sz="2000">
                <a:latin typeface="Arial" panose="020B0604020202020204" pitchFamily="34" charset="0"/>
                <a:cs typeface="Arial" panose="020B0604020202020204" pitchFamily="34" charset="0"/>
              </a:rPr>
              <a:t>ᵢ</a:t>
            </a:r>
            <a:r>
              <a:rPr lang="en-US" sz="2000"/>
              <a:t> are not same. Hence there is heteroscedasticity.</a:t>
            </a:r>
          </a:p>
          <a:p>
            <a:r>
              <a:rPr lang="en-US" sz="2000"/>
              <a:t>Symbolically;</a:t>
            </a:r>
          </a:p>
          <a:p>
            <a:r>
              <a:rPr lang="en-US" sz="2000"/>
              <a:t>	E(u</a:t>
            </a:r>
            <a:r>
              <a:rPr lang="en-US" sz="2000">
                <a:latin typeface="Arial" panose="020B0604020202020204" pitchFamily="34" charset="0"/>
                <a:cs typeface="Arial" panose="020B0604020202020204" pitchFamily="34" charset="0"/>
              </a:rPr>
              <a:t>ᵢ</a:t>
            </a:r>
            <a:r>
              <a:rPr lang="en-US" sz="2000">
                <a:latin typeface="Arial" panose="020B0604020202020204" pitchFamily="34" charset="0"/>
                <a:cs typeface="Arial" panose="020B0604020202020204" pitchFamily="34" charset="0"/>
                <a:sym typeface="+mn-ea"/>
              </a:rPr>
              <a:t>²)</a:t>
            </a:r>
            <a:r>
              <a:rPr lang="en-US" sz="2000"/>
              <a:t>= σ</a:t>
            </a:r>
            <a:r>
              <a:rPr lang="en-US" sz="2000">
                <a:latin typeface="Arial" panose="020B0604020202020204" pitchFamily="34" charset="0"/>
                <a:cs typeface="Arial" panose="020B0604020202020204" pitchFamily="34" charset="0"/>
              </a:rPr>
              <a:t>ᵢ</a:t>
            </a:r>
            <a:r>
              <a:rPr lang="en-US" sz="2000">
                <a:latin typeface="Arial" panose="020B0604020202020204" pitchFamily="34" charset="0"/>
                <a:cs typeface="Arial" panose="020B0604020202020204" pitchFamily="34" charset="0"/>
                <a:sym typeface="+mn-ea"/>
              </a:rPr>
              <a:t>²</a:t>
            </a:r>
          </a:p>
          <a:p>
            <a:r>
              <a:rPr lang="en-US" sz="2000"/>
              <a:t> It increases with income. It seems that in Figure the higher income families on the average save more than the lower-income families,but there is also more variability in their savings.</a:t>
            </a:r>
          </a:p>
        </p:txBody>
      </p:sp>
      <p:pic>
        <p:nvPicPr>
          <p:cNvPr id="2097167" name="Content Placeholder 8"/>
          <p:cNvPicPr>
            <a:picLocks noChangeAspect="1"/>
          </p:cNvPicPr>
          <p:nvPr/>
        </p:nvPicPr>
        <p:blipFill>
          <a:blip r:embed="rId3" cstate="print"/>
          <a:stretch>
            <a:fillRect/>
          </a:stretch>
        </p:blipFill>
        <p:spPr>
          <a:xfrm>
            <a:off x="110490" y="288925"/>
            <a:ext cx="916940" cy="913130"/>
          </a:xfrm>
          <a:prstGeom prst="rect">
            <a:avLst/>
          </a:prstGeom>
          <a:noFill/>
          <a:ln w="9525">
            <a:noFill/>
          </a:ln>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4"/>
          <p:cNvSpPr>
            <a:spLocks noGrp="1"/>
          </p:cNvSpPr>
          <p:nvPr>
            <p:ph type="title"/>
          </p:nvPr>
        </p:nvSpPr>
        <p:spPr>
          <a:xfrm>
            <a:off x="609600" y="161925"/>
            <a:ext cx="10972800" cy="1438275"/>
          </a:xfrm>
        </p:spPr>
        <p:txBody>
          <a:bodyPr/>
          <a:lstStyle/>
          <a:p>
            <a:pPr algn="l"/>
            <a:r>
              <a:rPr lang="en-US"/>
              <a:t>Reasons:</a:t>
            </a:r>
            <a:br>
              <a:rPr lang="en-US"/>
            </a:br>
            <a:r>
              <a:rPr lang="en-US" sz="2000"/>
              <a:t>(why the variances of u</a:t>
            </a:r>
            <a:r>
              <a:rPr lang="en-US" sz="2000">
                <a:latin typeface="Arial" panose="020B0604020202020204" pitchFamily="34" charset="0"/>
                <a:cs typeface="Arial" panose="020B0604020202020204" pitchFamily="34" charset="0"/>
              </a:rPr>
              <a:t>ᵢ</a:t>
            </a:r>
            <a:r>
              <a:rPr lang="en-US" sz="2000"/>
              <a:t> may be variable)</a:t>
            </a:r>
          </a:p>
        </p:txBody>
      </p:sp>
      <p:sp>
        <p:nvSpPr>
          <p:cNvPr id="1048630" name="Content Placeholder 5"/>
          <p:cNvSpPr>
            <a:spLocks noGrp="1"/>
          </p:cNvSpPr>
          <p:nvPr>
            <p:ph idx="1"/>
          </p:nvPr>
        </p:nvSpPr>
        <p:spPr>
          <a:xfrm>
            <a:off x="609600" y="2040255"/>
            <a:ext cx="10972800" cy="3987165"/>
          </a:xfrm>
        </p:spPr>
        <p:txBody>
          <a:bodyPr/>
          <a:lstStyle/>
          <a:p>
            <a:pPr algn="just">
              <a:buFont typeface="Wingdings" panose="05000000000000000000" charset="0"/>
              <a:buChar char="§"/>
            </a:pPr>
            <a:r>
              <a:rPr lang="en-US"/>
              <a:t>The presence of outliers in the data.</a:t>
            </a:r>
          </a:p>
          <a:p>
            <a:pPr algn="just">
              <a:buFont typeface="Wingdings" panose="05000000000000000000" charset="0"/>
              <a:buChar char="§"/>
            </a:pPr>
            <a:r>
              <a:rPr lang="en-US"/>
              <a:t>Incorrect functional form of regression model.</a:t>
            </a:r>
          </a:p>
          <a:p>
            <a:pPr algn="just">
              <a:buFont typeface="Wingdings" panose="05000000000000000000" charset="0"/>
              <a:buChar char="§"/>
            </a:pPr>
            <a:r>
              <a:rPr lang="en-US"/>
              <a:t>Incorrect transformation of data.</a:t>
            </a:r>
          </a:p>
          <a:p>
            <a:pPr algn="just">
              <a:buFont typeface="Wingdings" panose="05000000000000000000" charset="0"/>
              <a:buChar char="§"/>
            </a:pPr>
            <a:r>
              <a:rPr lang="en-US"/>
              <a:t>Mixing observation with different measures of scale</a:t>
            </a:r>
            <a:r>
              <a:rPr lang="en-US" sz="2400"/>
              <a:t>(Such as mixing high income houshold with low income houshold).</a:t>
            </a:r>
          </a:p>
        </p:txBody>
      </p:sp>
      <p:pic>
        <p:nvPicPr>
          <p:cNvPr id="2097168" name="Content Placeholder 8"/>
          <p:cNvPicPr>
            <a:picLocks noGrp="1" noChangeAspect="1"/>
          </p:cNvPicPr>
          <p:nvPr>
            <p:ph sz="half" idx="2"/>
          </p:nvPr>
        </p:nvPicPr>
        <p:blipFill>
          <a:blip r:embed="rId2" cstate="print"/>
          <a:stretch>
            <a:fillRect/>
          </a:stretch>
        </p:blipFill>
        <p:spPr>
          <a:xfrm>
            <a:off x="11222990" y="371475"/>
            <a:ext cx="845820" cy="842645"/>
          </a:xfrm>
          <a:prstGeom prst="rect">
            <a:avLst/>
          </a:prstGeom>
        </p:spPr>
      </p:pic>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矩形 259"/>
          <p:cNvSpPr>
            <a:spLocks noChangeArrowheads="1"/>
          </p:cNvSpPr>
          <p:nvPr/>
        </p:nvSpPr>
        <p:spPr bwMode="auto">
          <a:xfrm>
            <a:off x="2508885" y="1384935"/>
            <a:ext cx="9280525" cy="1894819"/>
          </a:xfrm>
          <a:prstGeom prst="rect">
            <a:avLst/>
          </a:prstGeom>
          <a:noFill/>
        </p:spPr>
        <p:txBody>
          <a:bodyPr wrap="square" lIns="91417" tIns="45709" rIns="91417" bIns="45709">
            <a:spAutoFit/>
          </a:bodyPr>
          <a:lstStyle/>
          <a:p>
            <a:pPr algn="ctr"/>
            <a:r>
              <a:rPr lang="en-US" altLang="zh-CN" sz="6000" b="1" i="1" dirty="0">
                <a:solidFill>
                  <a:schemeClr val="tx1">
                    <a:lumMod val="65000"/>
                    <a:lumOff val="35000"/>
                  </a:schemeClr>
                </a:solidFill>
                <a:latin typeface="Arial" panose="020B0604020202020204" pitchFamily="34" charset="0"/>
                <a:cs typeface="+mn-ea"/>
                <a:sym typeface="+mn-lt"/>
              </a:rPr>
              <a:t>Consequences</a:t>
            </a:r>
          </a:p>
          <a:p>
            <a:pPr algn="ctr"/>
            <a:r>
              <a:rPr lang="en-US" altLang="zh-CN" sz="6000" b="1" i="1" dirty="0">
                <a:solidFill>
                  <a:schemeClr val="tx1">
                    <a:lumMod val="65000"/>
                    <a:lumOff val="35000"/>
                  </a:schemeClr>
                </a:solidFill>
                <a:latin typeface="Arial" panose="020B0604020202020204" pitchFamily="34" charset="0"/>
                <a:cs typeface="+mn-ea"/>
                <a:sym typeface="+mn-lt"/>
              </a:rPr>
              <a:t> of Heteroscedasticity</a:t>
            </a:r>
          </a:p>
        </p:txBody>
      </p:sp>
      <p:pic>
        <p:nvPicPr>
          <p:cNvPr id="2097169" name="图片 4"/>
          <p:cNvPicPr>
            <a:picLocks noChangeAspect="1"/>
          </p:cNvPicPr>
          <p:nvPr/>
        </p:nvPicPr>
        <p:blipFill>
          <a:blip r:embed="rId2" cstate="print">
            <a:clrChange>
              <a:clrFrom>
                <a:srgbClr val="FFFFFF"/>
              </a:clrFrom>
              <a:clrTo>
                <a:srgbClr val="FFFFFF">
                  <a:alpha val="0"/>
                </a:srgbClr>
              </a:clrTo>
            </a:clrChange>
          </a:blip>
          <a:stretch>
            <a:fillRect/>
          </a:stretch>
        </p:blipFill>
        <p:spPr>
          <a:xfrm flipH="1" flipV="1">
            <a:off x="-56929" y="0"/>
            <a:ext cx="4802420" cy="6858000"/>
          </a:xfrm>
          <a:prstGeom prst="rect">
            <a:avLst/>
          </a:prstGeom>
        </p:spPr>
      </p:pic>
      <p:pic>
        <p:nvPicPr>
          <p:cNvPr id="2097170" name="Picture Placeholder 2"/>
          <p:cNvPicPr>
            <a:picLocks noChangeAspect="1"/>
          </p:cNvPicPr>
          <p:nvPr/>
        </p:nvPicPr>
        <p:blipFill>
          <a:blip r:embed="rId3" cstate="print"/>
          <a:stretch>
            <a:fillRect/>
          </a:stretch>
        </p:blipFill>
        <p:spPr>
          <a:xfrm>
            <a:off x="10658475" y="132715"/>
            <a:ext cx="1257935" cy="12522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69"/>
                                        </p:tgtEl>
                                        <p:attrNameLst>
                                          <p:attrName>style.visibility</p:attrName>
                                        </p:attrNameLst>
                                      </p:cBhvr>
                                      <p:to>
                                        <p:strVal val="visible"/>
                                      </p:to>
                                    </p:set>
                                    <p:animEffect transition="in" filter="wipe(up)">
                                      <p:cBhvr>
                                        <p:cTn id="7" dur="750"/>
                                        <p:tgtEl>
                                          <p:spTgt spid="2097169"/>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048631"/>
                                        </p:tgtEl>
                                        <p:attrNameLst>
                                          <p:attrName>style.visibility</p:attrName>
                                        </p:attrNameLst>
                                      </p:cBhvr>
                                      <p:to>
                                        <p:strVal val="visible"/>
                                      </p:to>
                                    </p:set>
                                    <p:animEffect transition="in" filter="randombar(horizontal)">
                                      <p:cBhvr>
                                        <p:cTn id="11" dur="750"/>
                                        <p:tgtEl>
                                          <p:spTgt spid="1048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609600" y="190500"/>
            <a:ext cx="10972800" cy="838200"/>
          </a:xfrm>
        </p:spPr>
        <p:txBody>
          <a:bodyPr>
            <a:normAutofit/>
          </a:bodyPr>
          <a:lstStyle/>
          <a:p>
            <a:r>
              <a:rPr lang="en-US" sz="4400" b="1"/>
              <a:t>Consequences:</a:t>
            </a:r>
          </a:p>
        </p:txBody>
      </p:sp>
      <p:sp>
        <p:nvSpPr>
          <p:cNvPr id="1048633" name="Content Placeholder 2"/>
          <p:cNvSpPr>
            <a:spLocks noGrp="1"/>
          </p:cNvSpPr>
          <p:nvPr>
            <p:ph idx="1"/>
          </p:nvPr>
        </p:nvSpPr>
        <p:spPr>
          <a:xfrm>
            <a:off x="609600" y="1415415"/>
            <a:ext cx="10972800" cy="4953000"/>
          </a:xfrm>
        </p:spPr>
        <p:txBody>
          <a:bodyPr/>
          <a:lstStyle/>
          <a:p>
            <a:r>
              <a:rPr lang="en-US" sz="3200"/>
              <a:t>OLS estimators still linear and unbiased.</a:t>
            </a:r>
          </a:p>
          <a:p>
            <a:r>
              <a:rPr lang="en-US" sz="3200"/>
              <a:t>OLS estimators not efficient.</a:t>
            </a:r>
          </a:p>
          <a:p>
            <a:r>
              <a:rPr lang="en-US" sz="3200"/>
              <a:t>usual formulas give incorrect standard errors for least squares.</a:t>
            </a:r>
          </a:p>
          <a:p>
            <a:r>
              <a:rPr lang="en-US" sz="3200"/>
              <a:t>Confidance intervals and hypothesis test based on usual standard error are wrong.</a:t>
            </a:r>
          </a:p>
        </p:txBody>
      </p:sp>
      <p:pic>
        <p:nvPicPr>
          <p:cNvPr id="2097171" name="Picture Placeholder 2"/>
          <p:cNvPicPr>
            <a:picLocks noChangeAspect="1"/>
          </p:cNvPicPr>
          <p:nvPr/>
        </p:nvPicPr>
        <p:blipFill>
          <a:blip r:embed="rId2" cstate="print"/>
          <a:stretch>
            <a:fillRect/>
          </a:stretch>
        </p:blipFill>
        <p:spPr>
          <a:xfrm>
            <a:off x="10658475" y="132715"/>
            <a:ext cx="1257935" cy="1252220"/>
          </a:xfrm>
          <a:prstGeom prst="rect">
            <a:avLst/>
          </a:prstGeom>
        </p:spPr>
      </p:pic>
    </p:spTree>
  </p:cSld>
  <p:clrMapOvr>
    <a:masterClrMapping/>
  </p:clrMapOvr>
  <p:transition spd="slow">
    <p:random/>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rnhnqlj">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rnhnqlj">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1258</Words>
  <Application>WPS Presentation</Application>
  <PresentationFormat>Custom</PresentationFormat>
  <Paragraphs>183</Paragraphs>
  <Slides>34</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Times New Roman</vt:lpstr>
      <vt:lpstr>Microsoft YaHei</vt:lpstr>
      <vt:lpstr>Wingdings</vt:lpstr>
      <vt:lpstr>SimSun</vt:lpstr>
      <vt:lpstr>Office 主题​​</vt:lpstr>
      <vt:lpstr>1_Office 主题</vt:lpstr>
      <vt:lpstr>Microsoft Equation 3.0</vt:lpstr>
      <vt:lpstr>Slide 1</vt:lpstr>
      <vt:lpstr>Slide 2</vt:lpstr>
      <vt:lpstr> Nature of heteroscedasticity :</vt:lpstr>
      <vt:lpstr>Example</vt:lpstr>
      <vt:lpstr>Homoscedastic disturbances</vt:lpstr>
      <vt:lpstr>Heteroscedastic disturbances</vt:lpstr>
      <vt:lpstr>Reasons: (why the variances of uᵢ may be variable)</vt:lpstr>
      <vt:lpstr>Slide 8</vt:lpstr>
      <vt:lpstr>Consequences:</vt:lpstr>
      <vt:lpstr>Consequences of using OLS in the presence of heteroscedasticity:</vt:lpstr>
      <vt:lpstr>Conti...</vt:lpstr>
      <vt:lpstr>Slide 12</vt:lpstr>
      <vt:lpstr>Slide 13</vt:lpstr>
      <vt:lpstr>Nature of the problem:</vt:lpstr>
      <vt:lpstr>Slide 15</vt:lpstr>
      <vt:lpstr>Graphical method:</vt:lpstr>
      <vt:lpstr>Slide 17</vt:lpstr>
      <vt:lpstr>Slide 18</vt:lpstr>
      <vt:lpstr>Slide 19</vt:lpstr>
      <vt:lpstr>Slide 20</vt:lpstr>
      <vt:lpstr>Slide 21</vt:lpstr>
      <vt:lpstr>1. Park Test</vt:lpstr>
      <vt:lpstr>2. Breusch-pagan Test</vt:lpstr>
      <vt:lpstr>Conti...</vt:lpstr>
      <vt:lpstr>3. Spearman’s Rank Correlation Test</vt:lpstr>
      <vt:lpstr>Procedure:</vt:lpstr>
      <vt:lpstr>4. Goldfeld-Quandt Test</vt:lpstr>
      <vt:lpstr>Conti...</vt:lpstr>
      <vt:lpstr>Slide 29</vt:lpstr>
      <vt:lpstr>REMEDIAL MEASURES:</vt:lpstr>
      <vt:lpstr>1. σᵢ² is known:</vt:lpstr>
      <vt:lpstr>Weighted Least Squares:</vt:lpstr>
      <vt:lpstr>Method:</vt:lpstr>
      <vt:lpstr> 2. σi² is not Known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Adeel</cp:lastModifiedBy>
  <cp:revision>13</cp:revision>
  <dcterms:created xsi:type="dcterms:W3CDTF">2018-08-23T22:38:00Z</dcterms:created>
  <dcterms:modified xsi:type="dcterms:W3CDTF">2020-04-13T05:17:19Z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