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6" r:id="rId5"/>
    <p:sldId id="267" r:id="rId6"/>
    <p:sldId id="258" r:id="rId7"/>
    <p:sldId id="268" r:id="rId8"/>
    <p:sldId id="269" r:id="rId9"/>
    <p:sldId id="259" r:id="rId10"/>
    <p:sldId id="260" r:id="rId11"/>
    <p:sldId id="261" r:id="rId12"/>
    <p:sldId id="262" r:id="rId13"/>
    <p:sldId id="272" r:id="rId14"/>
    <p:sldId id="273" r:id="rId15"/>
    <p:sldId id="274" r:id="rId16"/>
    <p:sldId id="276" r:id="rId17"/>
    <p:sldId id="275" r:id="rId18"/>
    <p:sldId id="277" r:id="rId19"/>
    <p:sldId id="278" r:id="rId20"/>
    <p:sldId id="279" r:id="rId21"/>
    <p:sldId id="280" r:id="rId22"/>
    <p:sldId id="263" r:id="rId23"/>
    <p:sldId id="265" r:id="rId24"/>
    <p:sldId id="270"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C42B4-A43C-45AE-9EB5-59FFD329F092}"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03E98-3B27-416E-9713-2ED8DDCF6A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C42B4-A43C-45AE-9EB5-59FFD329F092}" type="datetimeFigureOut">
              <a:rPr lang="en-US" smtClean="0"/>
              <a:pPr/>
              <a:t>11/19/2020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03E98-3B27-416E-9713-2ED8DDCF6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Component Diagram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Dependencies</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Draw </a:t>
            </a:r>
            <a:r>
              <a:rPr lang="en-US" dirty="0"/>
              <a:t>dependencies among components using dashed arrows.</a:t>
            </a:r>
          </a:p>
          <a:p>
            <a:endParaRPr lang="en-US" dirty="0"/>
          </a:p>
        </p:txBody>
      </p:sp>
      <p:pic>
        <p:nvPicPr>
          <p:cNvPr id="3074" name="Picture 2"/>
          <p:cNvPicPr>
            <a:picLocks noChangeAspect="1" noChangeArrowheads="1"/>
          </p:cNvPicPr>
          <p:nvPr/>
        </p:nvPicPr>
        <p:blipFill>
          <a:blip r:embed="rId2"/>
          <a:srcRect l="46852" t="69792" r="22694" b="14583"/>
          <a:stretch>
            <a:fillRect/>
          </a:stretch>
        </p:blipFill>
        <p:spPr bwMode="auto">
          <a:xfrm>
            <a:off x="1600200" y="2514600"/>
            <a:ext cx="5334000" cy="153865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21669" t="21875" r="23865" b="59375"/>
          <a:stretch>
            <a:fillRect/>
          </a:stretch>
        </p:blipFill>
        <p:spPr bwMode="auto">
          <a:xfrm>
            <a:off x="990600" y="4724400"/>
            <a:ext cx="7086600" cy="1371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Port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Ports </a:t>
            </a:r>
            <a:r>
              <a:rPr lang="en-US" dirty="0"/>
              <a:t>are represented using a square along the edge of the system or a component. </a:t>
            </a:r>
            <a:endParaRPr lang="en-US" dirty="0" smtClean="0"/>
          </a:p>
          <a:p>
            <a:r>
              <a:rPr lang="en-US" dirty="0" smtClean="0"/>
              <a:t>A </a:t>
            </a:r>
            <a:r>
              <a:rPr lang="en-US" dirty="0"/>
              <a:t>port is often used to help expose required and provided interfaces of a component</a:t>
            </a:r>
          </a:p>
          <a:p>
            <a:endParaRPr lang="en-US" dirty="0"/>
          </a:p>
        </p:txBody>
      </p:sp>
      <p:pic>
        <p:nvPicPr>
          <p:cNvPr id="4098" name="Picture 2"/>
          <p:cNvPicPr>
            <a:picLocks noChangeAspect="1" noChangeArrowheads="1"/>
          </p:cNvPicPr>
          <p:nvPr/>
        </p:nvPicPr>
        <p:blipFill>
          <a:blip r:embed="rId2"/>
          <a:srcRect l="46852" t="51042" r="22694" b="33333"/>
          <a:stretch>
            <a:fillRect/>
          </a:stretch>
        </p:blipFill>
        <p:spPr bwMode="auto">
          <a:xfrm>
            <a:off x="1295400" y="4038600"/>
            <a:ext cx="6339840" cy="1828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Draw a Component Diagram</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pPr>
              <a:buNone/>
            </a:pPr>
            <a:r>
              <a:rPr lang="en-US" b="1" dirty="0"/>
              <a:t>Step 1: </a:t>
            </a:r>
            <a:r>
              <a:rPr lang="en-US" dirty="0"/>
              <a:t>figure out the purpose of the diagram and identify the artifacts such as the files, documents etc. in your system or application that you need to represent in your diagram.</a:t>
            </a:r>
          </a:p>
          <a:p>
            <a:pPr>
              <a:buNone/>
            </a:pPr>
            <a:r>
              <a:rPr lang="en-US" b="1" dirty="0"/>
              <a:t>Step 2: </a:t>
            </a:r>
            <a:r>
              <a:rPr lang="en-US" dirty="0"/>
              <a:t>As you figure out the relationships between the elements you identified earlier, create a mental layout of your component diagram</a:t>
            </a:r>
          </a:p>
          <a:p>
            <a:pPr>
              <a:buNone/>
            </a:pPr>
            <a:r>
              <a:rPr lang="en-US" b="1" dirty="0"/>
              <a:t>Step 3: </a:t>
            </a:r>
            <a:r>
              <a:rPr lang="en-US" dirty="0"/>
              <a:t>As you draw the diagram, add components first, grouping them within other components as you see fit</a:t>
            </a:r>
          </a:p>
          <a:p>
            <a:pPr>
              <a:buNone/>
            </a:pPr>
            <a:r>
              <a:rPr lang="en-US" b="1" dirty="0"/>
              <a:t>Step 4: </a:t>
            </a:r>
            <a:r>
              <a:rPr lang="en-US" dirty="0"/>
              <a:t>Next step is to add other elements such as interfaces, classes, objects, dependencies etc. to your component diagram and complete it.</a:t>
            </a:r>
          </a:p>
          <a:p>
            <a:pPr>
              <a:buNone/>
            </a:pPr>
            <a:r>
              <a:rPr lang="en-US" b="1" dirty="0"/>
              <a:t>Step 5:</a:t>
            </a:r>
            <a:r>
              <a:rPr lang="en-US" dirty="0"/>
              <a:t> You can attach notes on different parts of your component diagram to clarify certain details to others.</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Association</a:t>
            </a:r>
            <a:endParaRPr lang="en-US" dirty="0"/>
          </a:p>
        </p:txBody>
      </p:sp>
      <p:sp>
        <p:nvSpPr>
          <p:cNvPr id="3" name="Content Placeholder 2"/>
          <p:cNvSpPr>
            <a:spLocks noGrp="1"/>
          </p:cNvSpPr>
          <p:nvPr>
            <p:ph idx="1"/>
          </p:nvPr>
        </p:nvSpPr>
        <p:spPr/>
        <p:txBody>
          <a:bodyPr/>
          <a:lstStyle/>
          <a:p>
            <a:r>
              <a:rPr lang="en-US" dirty="0" smtClean="0"/>
              <a:t>An </a:t>
            </a:r>
            <a:r>
              <a:rPr lang="en-US" dirty="0"/>
              <a:t>association specifies a semantic relationship that can occur between typed instances.</a:t>
            </a:r>
          </a:p>
          <a:p>
            <a:r>
              <a:rPr lang="en-US" dirty="0"/>
              <a:t>It has at least two ends represented by properties, each of which is connected to the type of the end. More than one end of the association may have the same type.</a:t>
            </a:r>
          </a:p>
          <a:p>
            <a:endParaRPr lang="en-US" dirty="0"/>
          </a:p>
        </p:txBody>
      </p:sp>
      <p:cxnSp>
        <p:nvCxnSpPr>
          <p:cNvPr id="5" name="Straight Connector 4"/>
          <p:cNvCxnSpPr/>
          <p:nvPr/>
        </p:nvCxnSpPr>
        <p:spPr>
          <a:xfrm>
            <a:off x="3276600" y="5715000"/>
            <a:ext cx="2743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Composition</a:t>
            </a:r>
            <a:endParaRPr lang="en-US" dirty="0"/>
          </a:p>
        </p:txBody>
      </p:sp>
      <p:sp>
        <p:nvSpPr>
          <p:cNvPr id="3" name="Content Placeholder 2"/>
          <p:cNvSpPr>
            <a:spLocks noGrp="1"/>
          </p:cNvSpPr>
          <p:nvPr>
            <p:ph idx="1"/>
          </p:nvPr>
        </p:nvSpPr>
        <p:spPr/>
        <p:txBody>
          <a:bodyPr/>
          <a:lstStyle/>
          <a:p>
            <a:r>
              <a:rPr lang="en-US" dirty="0" smtClean="0"/>
              <a:t>Composite </a:t>
            </a:r>
            <a:r>
              <a:rPr lang="en-US" dirty="0"/>
              <a:t>aggregation is a strong form of aggregation that requires a part instance be included in at most one composite at a time.</a:t>
            </a:r>
          </a:p>
          <a:p>
            <a:r>
              <a:rPr lang="en-US" dirty="0"/>
              <a:t>If a composite is deleted, all of its parts are normally deleted with it.</a:t>
            </a:r>
          </a:p>
          <a:p>
            <a:endParaRPr lang="en-US" dirty="0"/>
          </a:p>
        </p:txBody>
      </p:sp>
      <p:cxnSp>
        <p:nvCxnSpPr>
          <p:cNvPr id="5" name="Straight Connector 4"/>
          <p:cNvCxnSpPr/>
          <p:nvPr/>
        </p:nvCxnSpPr>
        <p:spPr>
          <a:xfrm>
            <a:off x="4800600" y="5181600"/>
            <a:ext cx="2438400" cy="1588"/>
          </a:xfrm>
          <a:prstGeom prst="line">
            <a:avLst/>
          </a:prstGeom>
        </p:spPr>
        <p:style>
          <a:lnRef idx="1">
            <a:schemeClr val="dk1"/>
          </a:lnRef>
          <a:fillRef idx="0">
            <a:schemeClr val="dk1"/>
          </a:fillRef>
          <a:effectRef idx="0">
            <a:schemeClr val="dk1"/>
          </a:effectRef>
          <a:fontRef idx="minor">
            <a:schemeClr val="tx1"/>
          </a:fontRef>
        </p:style>
      </p:cxnSp>
      <p:sp>
        <p:nvSpPr>
          <p:cNvPr id="6" name="Flowchart: Decision 5"/>
          <p:cNvSpPr/>
          <p:nvPr/>
        </p:nvSpPr>
        <p:spPr>
          <a:xfrm>
            <a:off x="4267200" y="5029200"/>
            <a:ext cx="533400" cy="304800"/>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Aggregation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A </a:t>
            </a:r>
            <a:r>
              <a:rPr lang="en-US" sz="2800" dirty="0"/>
              <a:t>kind of association that has one of its end marked shared as kind of aggregation, meaning that it has a shared aggregation</a:t>
            </a:r>
            <a:r>
              <a:rPr lang="en-US" sz="2800" dirty="0" smtClean="0"/>
              <a:t>.</a:t>
            </a:r>
          </a:p>
          <a:p>
            <a:endParaRPr lang="en-US" sz="2800" b="1" dirty="0" smtClean="0"/>
          </a:p>
          <a:p>
            <a:pPr>
              <a:buNone/>
            </a:pPr>
            <a:r>
              <a:rPr lang="en-US" sz="2800" b="1" dirty="0" smtClean="0"/>
              <a:t>Constraint</a:t>
            </a:r>
            <a:endParaRPr lang="en-US" sz="2800" dirty="0"/>
          </a:p>
          <a:p>
            <a:r>
              <a:rPr lang="en-US" sz="2800" dirty="0"/>
              <a:t>A condition or restriction expressed in natural language text or in a machine readable language for the purpose of declaring some of the semantics of an element.</a:t>
            </a:r>
          </a:p>
          <a:p>
            <a:endParaRPr lang="en-US" dirty="0"/>
          </a:p>
          <a:p>
            <a:pPr>
              <a:buNone/>
            </a:pPr>
            <a:endParaRPr lang="en-US" dirty="0"/>
          </a:p>
        </p:txBody>
      </p:sp>
      <p:pic>
        <p:nvPicPr>
          <p:cNvPr id="11266" name="Picture 2"/>
          <p:cNvPicPr>
            <a:picLocks noChangeAspect="1" noChangeArrowheads="1"/>
          </p:cNvPicPr>
          <p:nvPr/>
        </p:nvPicPr>
        <p:blipFill>
          <a:blip r:embed="rId2"/>
          <a:srcRect l="72621" t="38542" r="15666" b="45833"/>
          <a:stretch>
            <a:fillRect/>
          </a:stretch>
        </p:blipFill>
        <p:spPr bwMode="auto">
          <a:xfrm>
            <a:off x="3962400" y="5334000"/>
            <a:ext cx="1524000" cy="11430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2"/>
          <a:srcRect l="72255" t="19792" r="14861" b="73958"/>
          <a:stretch>
            <a:fillRect/>
          </a:stretch>
        </p:blipFill>
        <p:spPr bwMode="auto">
          <a:xfrm>
            <a:off x="4267200" y="2971800"/>
            <a:ext cx="1676400" cy="457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Links:</a:t>
            </a:r>
            <a:endParaRPr lang="en-US" dirty="0"/>
          </a:p>
        </p:txBody>
      </p:sp>
      <p:sp>
        <p:nvSpPr>
          <p:cNvPr id="3" name="Content Placeholder 2"/>
          <p:cNvSpPr>
            <a:spLocks noGrp="1"/>
          </p:cNvSpPr>
          <p:nvPr>
            <p:ph idx="1"/>
          </p:nvPr>
        </p:nvSpPr>
        <p:spPr/>
        <p:txBody>
          <a:bodyPr/>
          <a:lstStyle/>
          <a:p>
            <a:r>
              <a:rPr lang="en-US" dirty="0" smtClean="0"/>
              <a:t>A </a:t>
            </a:r>
            <a:r>
              <a:rPr lang="en-US" dirty="0"/>
              <a:t>generalization is a taxonomic relationship between a more general classifier and a more specific classifier.</a:t>
            </a:r>
          </a:p>
          <a:p>
            <a:r>
              <a:rPr lang="en-US" dirty="0"/>
              <a:t>Each instance of the specific classifier is also an indirect instance of the general classifier.</a:t>
            </a:r>
          </a:p>
          <a:p>
            <a:r>
              <a:rPr lang="en-US" dirty="0"/>
              <a:t>Thus, the specific classifier inherits the features of the more general classifier.</a:t>
            </a:r>
          </a:p>
          <a:p>
            <a:pPr>
              <a:buNone/>
            </a:pPr>
            <a:endParaRPr lang="en-US" dirty="0"/>
          </a:p>
        </p:txBody>
      </p:sp>
      <p:cxnSp>
        <p:nvCxnSpPr>
          <p:cNvPr id="5" name="Straight Arrow Connector 4"/>
          <p:cNvCxnSpPr/>
          <p:nvPr/>
        </p:nvCxnSpPr>
        <p:spPr>
          <a:xfrm rot="10800000">
            <a:off x="3124200" y="5715000"/>
            <a:ext cx="2590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Isosceles Triangle 5"/>
          <p:cNvSpPr/>
          <p:nvPr/>
        </p:nvSpPr>
        <p:spPr>
          <a:xfrm rot="16014398">
            <a:off x="2957917" y="5666978"/>
            <a:ext cx="372221" cy="17221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Dependency</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dependency is a relationship that signifies that a single or a set of model elements requires other model elements for their specification or implementation.</a:t>
            </a:r>
          </a:p>
          <a:p>
            <a:r>
              <a:rPr lang="en-US" dirty="0"/>
              <a:t>This means that the complete semantics of the depending elements is either semantically or structurally dependent on the definition of the supplier element(s).</a:t>
            </a:r>
          </a:p>
          <a:p>
            <a:endParaRPr lang="en-US" dirty="0"/>
          </a:p>
        </p:txBody>
      </p:sp>
      <p:cxnSp>
        <p:nvCxnSpPr>
          <p:cNvPr id="7" name="Straight Arrow Connector 6"/>
          <p:cNvCxnSpPr/>
          <p:nvPr/>
        </p:nvCxnSpPr>
        <p:spPr>
          <a:xfrm>
            <a:off x="4953000" y="6096000"/>
            <a:ext cx="762000" cy="158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8" name="Oval 7"/>
          <p:cNvSpPr/>
          <p:nvPr/>
        </p:nvSpPr>
        <p:spPr>
          <a:xfrm>
            <a:off x="5715000" y="594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PORT AND ARTIFACT EXAMPLE</a:t>
            </a:r>
            <a:endParaRPr lang="en-US"/>
          </a:p>
        </p:txBody>
      </p:sp>
      <p:pic>
        <p:nvPicPr>
          <p:cNvPr id="1027" name="Picture 3"/>
          <p:cNvPicPr>
            <a:picLocks noChangeAspect="1" noChangeArrowheads="1"/>
          </p:cNvPicPr>
          <p:nvPr/>
        </p:nvPicPr>
        <p:blipFill>
          <a:blip r:embed="rId2"/>
          <a:srcRect l="20717" t="21875" r="33016" b="3125"/>
          <a:stretch>
            <a:fillRect/>
          </a:stretch>
        </p:blipFill>
        <p:spPr bwMode="auto">
          <a:xfrm>
            <a:off x="1066800" y="1219200"/>
            <a:ext cx="5969000" cy="544010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981200" cy="563562"/>
          </a:xfrm>
        </p:spPr>
        <p:txBody>
          <a:bodyPr>
            <a:normAutofit fontScale="90000"/>
          </a:bodyPr>
          <a:lstStyle/>
          <a:p>
            <a:r>
              <a:rPr lang="en-US" dirty="0" smtClean="0"/>
              <a:t>Ports</a:t>
            </a:r>
            <a:endParaRPr lang="en-US" dirty="0"/>
          </a:p>
        </p:txBody>
      </p:sp>
      <p:sp>
        <p:nvSpPr>
          <p:cNvPr id="5" name="Content Placeholder 4"/>
          <p:cNvSpPr>
            <a:spLocks noGrp="1"/>
          </p:cNvSpPr>
          <p:nvPr>
            <p:ph idx="1"/>
          </p:nvPr>
        </p:nvSpPr>
        <p:spPr>
          <a:xfrm>
            <a:off x="228600" y="762000"/>
            <a:ext cx="8763000" cy="5943600"/>
          </a:xfrm>
        </p:spPr>
        <p:txBody>
          <a:bodyPr/>
          <a:lstStyle/>
          <a:p>
            <a:r>
              <a:rPr lang="en-US" sz="2800" dirty="0" smtClean="0"/>
              <a:t>The </a:t>
            </a:r>
            <a:r>
              <a:rPr lang="en-US" sz="2800" b="1" dirty="0" smtClean="0"/>
              <a:t>type</a:t>
            </a:r>
            <a:r>
              <a:rPr lang="en-US" sz="2800" dirty="0" smtClean="0"/>
              <a:t> of a port may be shown after the port </a:t>
            </a:r>
            <a:r>
              <a:rPr lang="en-US" sz="2800" i="1" dirty="0" smtClean="0"/>
              <a:t>name</a:t>
            </a:r>
            <a:r>
              <a:rPr lang="en-US" sz="2800" dirty="0" smtClean="0"/>
              <a:t>, separated by colon </a:t>
            </a:r>
            <a:r>
              <a:rPr lang="en-US" sz="2800" dirty="0" smtClean="0"/>
              <a:t>":".</a:t>
            </a:r>
          </a:p>
          <a:p>
            <a:pPr>
              <a:buNone/>
            </a:pPr>
            <a:endParaRPr lang="en-US" sz="2800" dirty="0" smtClean="0"/>
          </a:p>
          <a:p>
            <a:pPr>
              <a:buNone/>
            </a:pPr>
            <a:endParaRPr lang="en-US" sz="2800" dirty="0" smtClean="0"/>
          </a:p>
          <a:p>
            <a:pPr>
              <a:buNone/>
            </a:pPr>
            <a:r>
              <a:rPr lang="en-US" sz="1800" i="1" dirty="0" smtClean="0"/>
              <a:t>Library Services class has port </a:t>
            </a:r>
            <a:r>
              <a:rPr lang="en-US" sz="1800" i="1" dirty="0" err="1" smtClean="0"/>
              <a:t>searchPort</a:t>
            </a:r>
            <a:r>
              <a:rPr lang="en-US" sz="1800" i="1" dirty="0" smtClean="0"/>
              <a:t> with </a:t>
            </a:r>
            <a:r>
              <a:rPr lang="en-US" sz="1800" i="1" dirty="0" err="1" smtClean="0"/>
              <a:t>SearchBooks</a:t>
            </a:r>
            <a:r>
              <a:rPr lang="en-US" sz="1800" i="1" dirty="0" smtClean="0"/>
              <a:t> type</a:t>
            </a:r>
            <a:r>
              <a:rPr lang="en-US" sz="1800" i="1" dirty="0" smtClean="0"/>
              <a:t>.</a:t>
            </a:r>
          </a:p>
          <a:p>
            <a:r>
              <a:rPr lang="en-US" sz="2800" b="1" dirty="0" smtClean="0"/>
              <a:t>Multiplicity</a:t>
            </a:r>
            <a:r>
              <a:rPr lang="en-US" sz="2800" dirty="0" smtClean="0"/>
              <a:t> of a port (if any) is shown after the port name in square brackets. Both name and multiplicity of port are optional</a:t>
            </a:r>
            <a:r>
              <a:rPr lang="en-US" sz="2800" dirty="0" smtClean="0"/>
              <a:t>.</a:t>
            </a:r>
          </a:p>
          <a:p>
            <a:endParaRPr lang="en-US" sz="1800" i="1" dirty="0" smtClean="0"/>
          </a:p>
          <a:p>
            <a:pPr>
              <a:buNone/>
            </a:pPr>
            <a:endParaRPr lang="en-US" dirty="0" smtClean="0"/>
          </a:p>
          <a:p>
            <a:pPr>
              <a:buNone/>
            </a:pPr>
            <a:endParaRPr lang="en-US" dirty="0" smtClean="0"/>
          </a:p>
          <a:p>
            <a:pPr>
              <a:buNone/>
            </a:pPr>
            <a:r>
              <a:rPr lang="en-US" sz="1800" i="1" dirty="0" smtClean="0"/>
              <a:t>Library Services class has 1 to 6 </a:t>
            </a:r>
            <a:r>
              <a:rPr lang="en-US" sz="1800" i="1" dirty="0" err="1" smtClean="0"/>
              <a:t>searchPort</a:t>
            </a:r>
            <a:r>
              <a:rPr lang="en-US" sz="1800" i="1" dirty="0" smtClean="0"/>
              <a:t> ports.</a:t>
            </a:r>
            <a:endParaRPr lang="en-US" sz="1800" dirty="0"/>
          </a:p>
        </p:txBody>
      </p:sp>
      <p:pic>
        <p:nvPicPr>
          <p:cNvPr id="1027" name="Picture 3"/>
          <p:cNvPicPr>
            <a:picLocks noChangeAspect="1" noChangeArrowheads="1"/>
          </p:cNvPicPr>
          <p:nvPr/>
        </p:nvPicPr>
        <p:blipFill>
          <a:blip r:embed="rId2"/>
          <a:srcRect l="17789" t="25000" r="65813" b="60417"/>
          <a:stretch>
            <a:fillRect/>
          </a:stretch>
        </p:blipFill>
        <p:spPr bwMode="auto">
          <a:xfrm>
            <a:off x="2895600" y="1676400"/>
            <a:ext cx="2133600" cy="1066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l="17789" t="51042" r="64641" b="34375"/>
          <a:stretch>
            <a:fillRect/>
          </a:stretch>
        </p:blipFill>
        <p:spPr bwMode="auto">
          <a:xfrm>
            <a:off x="2438400" y="4572000"/>
            <a:ext cx="2286000" cy="1066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9868" t="19792" r="9810" b="13542"/>
          <a:stretch>
            <a:fillRect/>
          </a:stretch>
        </p:blipFill>
        <p:spPr bwMode="auto">
          <a:xfrm>
            <a:off x="152400" y="838200"/>
            <a:ext cx="8829675" cy="5486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r>
              <a:rPr lang="en-US" sz="2800" dirty="0" smtClean="0"/>
              <a:t>A </a:t>
            </a:r>
            <a:r>
              <a:rPr lang="en-US" sz="2800" b="1" dirty="0" smtClean="0"/>
              <a:t>provided interface</a:t>
            </a:r>
            <a:r>
              <a:rPr lang="en-US" sz="2800" dirty="0" smtClean="0"/>
              <a:t> may be shown using the "lollipop" notation attached to the port. A </a:t>
            </a:r>
            <a:r>
              <a:rPr lang="en-US" sz="2800" b="1" dirty="0" smtClean="0"/>
              <a:t>required </a:t>
            </a:r>
            <a:r>
              <a:rPr lang="en-US" sz="2800" b="1" dirty="0" smtClean="0"/>
              <a:t>interface </a:t>
            </a:r>
            <a:r>
              <a:rPr lang="en-US" sz="2800" dirty="0" smtClean="0"/>
              <a:t>may </a:t>
            </a:r>
            <a:r>
              <a:rPr lang="en-US" sz="2800" dirty="0" smtClean="0"/>
              <a:t>be shown using the "socket" notation attached to the port</a:t>
            </a:r>
            <a:r>
              <a:rPr lang="en-US" sz="2800" dirty="0" smtClean="0"/>
              <a:t>.</a:t>
            </a:r>
          </a:p>
          <a:p>
            <a:endParaRPr lang="en-US" dirty="0" smtClean="0"/>
          </a:p>
          <a:p>
            <a:pPr>
              <a:buNone/>
            </a:pPr>
            <a:endParaRPr lang="en-US" sz="1600" i="1" dirty="0" smtClean="0"/>
          </a:p>
          <a:p>
            <a:pPr>
              <a:buNone/>
            </a:pPr>
            <a:endParaRPr lang="en-US" sz="1600" i="1" dirty="0" smtClean="0"/>
          </a:p>
          <a:p>
            <a:pPr>
              <a:buNone/>
            </a:pPr>
            <a:r>
              <a:rPr lang="en-US" sz="1600" i="1" dirty="0" smtClean="0"/>
              <a:t>Port </a:t>
            </a:r>
            <a:r>
              <a:rPr lang="en-US" sz="1600" i="1" dirty="0" err="1" smtClean="0"/>
              <a:t>searchPort</a:t>
            </a:r>
            <a:r>
              <a:rPr lang="en-US" sz="1600" i="1" dirty="0" smtClean="0"/>
              <a:t> provides </a:t>
            </a:r>
            <a:r>
              <a:rPr lang="en-US" sz="1600" i="1" dirty="0" err="1" smtClean="0"/>
              <a:t>SearchBooks</a:t>
            </a:r>
            <a:r>
              <a:rPr lang="en-US" sz="1600" i="1" dirty="0" smtClean="0"/>
              <a:t> and </a:t>
            </a:r>
            <a:r>
              <a:rPr lang="en-US" sz="1600" i="1" dirty="0" err="1" smtClean="0"/>
              <a:t>SearchVideo</a:t>
            </a:r>
            <a:r>
              <a:rPr lang="en-US" sz="1600" i="1" dirty="0" smtClean="0"/>
              <a:t> interfaces </a:t>
            </a:r>
            <a:r>
              <a:rPr lang="en-US" sz="1600" i="1" dirty="0" smtClean="0"/>
              <a:t>and requires Inventory interface</a:t>
            </a:r>
            <a:r>
              <a:rPr lang="en-US" sz="1600" i="1" dirty="0" smtClean="0"/>
              <a:t>.</a:t>
            </a:r>
          </a:p>
          <a:p>
            <a:pPr>
              <a:buNone/>
            </a:pPr>
            <a:r>
              <a:rPr lang="en-US" sz="2800" dirty="0" smtClean="0"/>
              <a:t>	</a:t>
            </a:r>
            <a:r>
              <a:rPr lang="en-US" sz="2800" dirty="0" smtClean="0"/>
              <a:t>At </a:t>
            </a:r>
            <a:r>
              <a:rPr lang="en-US" sz="2800" dirty="0" smtClean="0"/>
              <a:t>the search Port, the Library Services class is completely </a:t>
            </a:r>
            <a:r>
              <a:rPr lang="en-US" sz="2800" b="1" dirty="0" smtClean="0"/>
              <a:t>encapsulated. </a:t>
            </a:r>
          </a:p>
          <a:p>
            <a:pPr>
              <a:buNone/>
            </a:pPr>
            <a:r>
              <a:rPr lang="en-US" sz="2800" b="1" dirty="0" smtClean="0"/>
              <a:t>	</a:t>
            </a:r>
            <a:r>
              <a:rPr lang="en-US" sz="2800" dirty="0" smtClean="0"/>
              <a:t>In</a:t>
            </a:r>
            <a:r>
              <a:rPr lang="en-US" sz="2800" dirty="0" smtClean="0"/>
              <a:t> </a:t>
            </a:r>
            <a:r>
              <a:rPr lang="en-US" sz="2800" b="1" dirty="0" smtClean="0"/>
              <a:t>encapsulation</a:t>
            </a:r>
            <a:r>
              <a:rPr lang="en-US" sz="2800" dirty="0" smtClean="0"/>
              <a:t>, the variables of a </a:t>
            </a:r>
            <a:r>
              <a:rPr lang="en-US" sz="2800" b="1" dirty="0" smtClean="0"/>
              <a:t>class</a:t>
            </a:r>
            <a:r>
              <a:rPr lang="en-US" sz="2800" dirty="0" smtClean="0"/>
              <a:t> will be hidden from other </a:t>
            </a:r>
            <a:r>
              <a:rPr lang="en-US" sz="2800" b="1" dirty="0" smtClean="0"/>
              <a:t>classes</a:t>
            </a:r>
            <a:r>
              <a:rPr lang="en-US" sz="2800" dirty="0" smtClean="0"/>
              <a:t>, and can be accessed only through the methods of their current </a:t>
            </a:r>
            <a:r>
              <a:rPr lang="en-US" sz="2800" b="1" dirty="0" smtClean="0"/>
              <a:t>class</a:t>
            </a:r>
            <a:r>
              <a:rPr lang="en-US" sz="2800" dirty="0" smtClean="0"/>
              <a:t>.</a:t>
            </a:r>
            <a:endParaRPr lang="en-US" sz="2800" i="1" dirty="0" smtClean="0"/>
          </a:p>
          <a:p>
            <a:pPr>
              <a:buNone/>
            </a:pPr>
            <a:endParaRPr lang="en-US" sz="2800" i="1" dirty="0" smtClean="0"/>
          </a:p>
          <a:p>
            <a:pPr>
              <a:buNone/>
            </a:pPr>
            <a:endParaRPr lang="en-US" sz="2800" dirty="0"/>
          </a:p>
        </p:txBody>
      </p:sp>
      <p:sp>
        <p:nvSpPr>
          <p:cNvPr id="4" name="Title 1"/>
          <p:cNvSpPr>
            <a:spLocks noGrp="1"/>
          </p:cNvSpPr>
          <p:nvPr>
            <p:ph type="title"/>
          </p:nvPr>
        </p:nvSpPr>
        <p:spPr>
          <a:xfrm>
            <a:off x="457200" y="152400"/>
            <a:ext cx="1981200" cy="563562"/>
          </a:xfrm>
        </p:spPr>
        <p:txBody>
          <a:bodyPr>
            <a:normAutofit fontScale="90000"/>
          </a:bodyPr>
          <a:lstStyle/>
          <a:p>
            <a:r>
              <a:rPr lang="en-US" dirty="0" smtClean="0"/>
              <a:t>Ports</a:t>
            </a:r>
            <a:endParaRPr lang="en-US" dirty="0"/>
          </a:p>
        </p:txBody>
      </p:sp>
      <p:pic>
        <p:nvPicPr>
          <p:cNvPr id="2050" name="Picture 2"/>
          <p:cNvPicPr>
            <a:picLocks noChangeAspect="1" noChangeArrowheads="1"/>
          </p:cNvPicPr>
          <p:nvPr/>
        </p:nvPicPr>
        <p:blipFill>
          <a:blip r:embed="rId2"/>
          <a:srcRect l="17570" t="28125" r="61932" b="56250"/>
          <a:stretch>
            <a:fillRect/>
          </a:stretch>
        </p:blipFill>
        <p:spPr bwMode="auto">
          <a:xfrm>
            <a:off x="5181600" y="2133600"/>
            <a:ext cx="2438400" cy="104502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r>
              <a:rPr lang="en-US" sz="2800" dirty="0" smtClean="0"/>
              <a:t>If there are multiple interfaces associated with a port, these interfaces may be listed separated by comma "," near the single interface icon.</a:t>
            </a:r>
          </a:p>
          <a:p>
            <a:pPr>
              <a:buNone/>
            </a:pPr>
            <a:endParaRPr lang="en-US" dirty="0" smtClean="0"/>
          </a:p>
          <a:p>
            <a:pPr>
              <a:buNone/>
            </a:pPr>
            <a:endParaRPr lang="en-US" dirty="0" smtClean="0"/>
          </a:p>
          <a:p>
            <a:pPr>
              <a:buNone/>
            </a:pPr>
            <a:r>
              <a:rPr lang="en-US" sz="1800" i="1" dirty="0" smtClean="0"/>
              <a:t>Several </a:t>
            </a:r>
            <a:r>
              <a:rPr lang="en-US" sz="1800" i="1" dirty="0" err="1" smtClean="0"/>
              <a:t>searchPort</a:t>
            </a:r>
            <a:r>
              <a:rPr lang="en-US" sz="1800" i="1" dirty="0" smtClean="0"/>
              <a:t> ports provide </a:t>
            </a:r>
            <a:r>
              <a:rPr lang="en-US" sz="1800" i="1" dirty="0" err="1" smtClean="0"/>
              <a:t>SearchBooks</a:t>
            </a:r>
            <a:r>
              <a:rPr lang="en-US" sz="1800" i="1" dirty="0" smtClean="0"/>
              <a:t> and </a:t>
            </a:r>
            <a:r>
              <a:rPr lang="en-US" sz="1800" i="1" dirty="0" err="1" smtClean="0"/>
              <a:t>SearchVideo</a:t>
            </a:r>
            <a:r>
              <a:rPr lang="en-US" sz="1800" i="1" dirty="0" smtClean="0"/>
              <a:t> interfaces </a:t>
            </a:r>
            <a:r>
              <a:rPr lang="en-US" sz="1800" i="1" dirty="0" smtClean="0"/>
              <a:t>and require Inventory interface. </a:t>
            </a:r>
            <a:r>
              <a:rPr lang="en-US" dirty="0" smtClean="0"/>
              <a:t/>
            </a:r>
            <a:br>
              <a:rPr lang="en-US" dirty="0" smtClean="0"/>
            </a:br>
            <a:endParaRPr lang="en-US" dirty="0"/>
          </a:p>
        </p:txBody>
      </p:sp>
      <p:sp>
        <p:nvSpPr>
          <p:cNvPr id="4" name="Title 1"/>
          <p:cNvSpPr>
            <a:spLocks noGrp="1"/>
          </p:cNvSpPr>
          <p:nvPr>
            <p:ph type="title"/>
          </p:nvPr>
        </p:nvSpPr>
        <p:spPr>
          <a:xfrm>
            <a:off x="457200" y="152400"/>
            <a:ext cx="1981200" cy="563562"/>
          </a:xfrm>
        </p:spPr>
        <p:txBody>
          <a:bodyPr>
            <a:normAutofit fontScale="90000"/>
          </a:bodyPr>
          <a:lstStyle/>
          <a:p>
            <a:r>
              <a:rPr lang="en-US" dirty="0" smtClean="0"/>
              <a:t>Ports</a:t>
            </a:r>
            <a:endParaRPr lang="en-US" dirty="0"/>
          </a:p>
        </p:txBody>
      </p:sp>
      <p:pic>
        <p:nvPicPr>
          <p:cNvPr id="3074" name="Picture 2"/>
          <p:cNvPicPr>
            <a:picLocks noChangeAspect="1" noChangeArrowheads="1"/>
          </p:cNvPicPr>
          <p:nvPr/>
        </p:nvPicPr>
        <p:blipFill>
          <a:blip r:embed="rId2"/>
          <a:srcRect l="17569" t="38542" r="63690" b="44791"/>
          <a:stretch>
            <a:fillRect/>
          </a:stretch>
        </p:blipFill>
        <p:spPr bwMode="auto">
          <a:xfrm>
            <a:off x="4495800" y="1828800"/>
            <a:ext cx="2438400" cy="1219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9283" t="23958" r="8638" b="16667"/>
          <a:stretch>
            <a:fillRect/>
          </a:stretch>
        </p:blipFill>
        <p:spPr bwMode="auto">
          <a:xfrm>
            <a:off x="152400" y="685800"/>
            <a:ext cx="8785726" cy="5486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6354" t="9375" r="33821" b="13542"/>
          <a:stretch>
            <a:fillRect/>
          </a:stretch>
        </p:blipFill>
        <p:spPr bwMode="auto">
          <a:xfrm>
            <a:off x="1447800" y="154641"/>
            <a:ext cx="6019800" cy="655095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4597" t="14583" r="27379" b="6250"/>
          <a:stretch>
            <a:fillRect/>
          </a:stretch>
        </p:blipFill>
        <p:spPr bwMode="auto">
          <a:xfrm>
            <a:off x="838200" y="202580"/>
            <a:ext cx="6934200" cy="642682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2840" t="11458" r="24451" b="28125"/>
          <a:stretch>
            <a:fillRect/>
          </a:stretch>
        </p:blipFill>
        <p:spPr bwMode="auto">
          <a:xfrm>
            <a:off x="0" y="304801"/>
            <a:ext cx="9104588" cy="6324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Component Diagram</a:t>
            </a:r>
            <a:r>
              <a:rPr lang="en-US" dirty="0" smtClean="0"/>
              <a:t>?</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A </a:t>
            </a:r>
            <a:r>
              <a:rPr lang="en-US" i="1" dirty="0"/>
              <a:t>component</a:t>
            </a:r>
            <a:r>
              <a:rPr lang="en-US" dirty="0"/>
              <a:t> is a </a:t>
            </a:r>
            <a:r>
              <a:rPr lang="en-US" b="1" dirty="0">
                <a:solidFill>
                  <a:srgbClr val="FF0000"/>
                </a:solidFill>
              </a:rPr>
              <a:t>class</a:t>
            </a:r>
            <a:r>
              <a:rPr lang="en-US" dirty="0"/>
              <a:t> representing a modular part of a system with encapsulated content</a:t>
            </a:r>
            <a:endParaRPr lang="en-US" dirty="0" smtClean="0"/>
          </a:p>
          <a:p>
            <a:r>
              <a:rPr lang="en-US" dirty="0" smtClean="0"/>
              <a:t>A </a:t>
            </a:r>
            <a:r>
              <a:rPr lang="en-US" dirty="0"/>
              <a:t>component diagram, also known as a UML component diagram, describes the organization and wiring of the physical components in a system. </a:t>
            </a:r>
            <a:endParaRPr lang="en-US" dirty="0" smtClean="0"/>
          </a:p>
          <a:p>
            <a:r>
              <a:rPr lang="en-US" dirty="0" smtClean="0"/>
              <a:t>Component </a:t>
            </a:r>
            <a:r>
              <a:rPr lang="en-US" dirty="0"/>
              <a:t>diagrams are often drawn to help model implementation details and double-check that every aspect of the system's required functions is covered by planned development. </a:t>
            </a:r>
            <a:endParaRPr lang="en-US" dirty="0" smtClean="0"/>
          </a:p>
          <a:p>
            <a:r>
              <a:rPr lang="en-US" dirty="0" smtClean="0"/>
              <a:t>In </a:t>
            </a:r>
            <a:r>
              <a:rPr lang="en-US" dirty="0"/>
              <a:t>the first version of UML, components included in these diagrams were physical: documents, database table, files, and executables, all physical elements with a location.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Components</a:t>
            </a:r>
            <a:r>
              <a:rPr lang="en-US" dirty="0" smtClean="0"/>
              <a:t> in UML</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a:t>Components</a:t>
            </a:r>
            <a:r>
              <a:rPr lang="en-US" dirty="0"/>
              <a:t> in UML could represent</a:t>
            </a:r>
          </a:p>
          <a:p>
            <a:r>
              <a:rPr lang="en-US" b="1" dirty="0"/>
              <a:t>logical components</a:t>
            </a:r>
            <a:r>
              <a:rPr lang="en-US" dirty="0"/>
              <a:t> (e.g., business components, process components), and</a:t>
            </a:r>
          </a:p>
          <a:p>
            <a:r>
              <a:rPr lang="en-US" b="1" dirty="0"/>
              <a:t>physical components</a:t>
            </a:r>
            <a:r>
              <a:rPr lang="en-US" dirty="0"/>
              <a:t> (e.g., CORBA components, EJB components, COM+ and .NET components, WSDL components, etc.),</a:t>
            </a:r>
          </a:p>
          <a:p>
            <a:pPr>
              <a:buNone/>
            </a:pPr>
            <a:r>
              <a:rPr lang="en-US" dirty="0" smtClean="0"/>
              <a:t>	along </a:t>
            </a:r>
            <a:r>
              <a:rPr lang="en-US" dirty="0"/>
              <a:t>with the artifacts that implement them and the nodes on which they are deployed and executed. </a:t>
            </a:r>
            <a:endParaRPr lang="en-US" dirty="0" smtClean="0"/>
          </a:p>
          <a:p>
            <a:pPr>
              <a:buNone/>
            </a:pPr>
            <a:r>
              <a:rPr lang="en-US" dirty="0"/>
              <a:t>	</a:t>
            </a:r>
            <a:r>
              <a:rPr lang="en-US" dirty="0" smtClean="0"/>
              <a:t>It </a:t>
            </a:r>
            <a:r>
              <a:rPr lang="en-US" dirty="0"/>
              <a:t>is anticipated that profiles based around components will be developed for specific component technologies and associated hardware and software environments.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3470" t="14583" r="17423" b="1458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Component Diagram Symbols and Notations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a:buNone/>
            </a:pPr>
            <a:r>
              <a:rPr lang="en-US" dirty="0" smtClean="0"/>
              <a:t>Component</a:t>
            </a:r>
            <a:endParaRPr lang="en-US" dirty="0"/>
          </a:p>
          <a:p>
            <a:r>
              <a:rPr lang="en-US" dirty="0"/>
              <a:t>A component is a logical unit block of the system, a slightly higher abstraction than classes</a:t>
            </a:r>
            <a:r>
              <a:rPr lang="en-US" dirty="0" smtClean="0"/>
              <a:t>.</a:t>
            </a:r>
          </a:p>
          <a:p>
            <a:r>
              <a:rPr lang="en-US" dirty="0" smtClean="0"/>
              <a:t> </a:t>
            </a:r>
            <a:r>
              <a:rPr lang="en-US" dirty="0"/>
              <a:t>It is represented as a rectangle with a smaller rectangle in the upper right corner with tabs or the word written above the name of the component to help distinguish it from a class</a:t>
            </a:r>
            <a:r>
              <a:rPr lang="en-US" dirty="0" smtClean="0"/>
              <a:t>.</a:t>
            </a:r>
          </a:p>
          <a:p>
            <a:pPr>
              <a:buNone/>
            </a:pPr>
            <a:endParaRPr lang="en-US" dirty="0"/>
          </a:p>
          <a:p>
            <a:pPr>
              <a:buNone/>
            </a:pPr>
            <a:endParaRPr lang="en-US" dirty="0"/>
          </a:p>
        </p:txBody>
      </p:sp>
      <p:pic>
        <p:nvPicPr>
          <p:cNvPr id="1026" name="Picture 2"/>
          <p:cNvPicPr>
            <a:picLocks noChangeAspect="1" noChangeArrowheads="1"/>
          </p:cNvPicPr>
          <p:nvPr/>
        </p:nvPicPr>
        <p:blipFill>
          <a:blip r:embed="rId2"/>
          <a:srcRect l="51537" t="58333" r="27965" b="23959"/>
          <a:stretch>
            <a:fillRect/>
          </a:stretch>
        </p:blipFill>
        <p:spPr bwMode="auto">
          <a:xfrm>
            <a:off x="2819401" y="5562600"/>
            <a:ext cx="2362199" cy="114735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a:t>
            </a:r>
            <a:endParaRPr lang="en-US" dirty="0"/>
          </a:p>
        </p:txBody>
      </p:sp>
      <p:sp>
        <p:nvSpPr>
          <p:cNvPr id="3" name="Content Placeholder 2"/>
          <p:cNvSpPr>
            <a:spLocks noGrp="1"/>
          </p:cNvSpPr>
          <p:nvPr>
            <p:ph idx="1"/>
          </p:nvPr>
        </p:nvSpPr>
        <p:spPr>
          <a:xfrm>
            <a:off x="457200" y="1371600"/>
            <a:ext cx="8229600" cy="5486400"/>
          </a:xfrm>
        </p:spPr>
        <p:txBody>
          <a:bodyPr>
            <a:normAutofit/>
          </a:bodyPr>
          <a:lstStyle/>
          <a:p>
            <a:pPr>
              <a:buNone/>
            </a:pPr>
            <a:r>
              <a:rPr lang="en-US" dirty="0"/>
              <a:t>There are three ways the component symbol can be used.</a:t>
            </a:r>
          </a:p>
          <a:p>
            <a:pPr>
              <a:buNone/>
            </a:pPr>
            <a:r>
              <a:rPr lang="en-US" dirty="0"/>
              <a:t>1) Rectangle with the component stereotype (the text &lt;&lt;component&gt;&gt;). </a:t>
            </a:r>
            <a:endParaRPr lang="en-US" dirty="0" smtClean="0"/>
          </a:p>
          <a:p>
            <a:pPr>
              <a:buNone/>
            </a:pPr>
            <a:r>
              <a:rPr lang="en-US" dirty="0" smtClean="0"/>
              <a:t>The </a:t>
            </a:r>
            <a:r>
              <a:rPr lang="en-US" dirty="0"/>
              <a:t>component stereotype is usually used above the component name to avoid confusing the shape with a class icon.</a:t>
            </a:r>
          </a:p>
          <a:p>
            <a:pPr>
              <a:buNone/>
            </a:pPr>
            <a:endParaRPr lang="en-US" dirty="0"/>
          </a:p>
        </p:txBody>
      </p:sp>
      <p:sp>
        <p:nvSpPr>
          <p:cNvPr id="4" name="Rectangle 3"/>
          <p:cNvSpPr/>
          <p:nvPr/>
        </p:nvSpPr>
        <p:spPr>
          <a:xfrm>
            <a:off x="3048000" y="5334000"/>
            <a:ext cx="28194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&lt;&lt;Component&gt;&gt;</a:t>
            </a:r>
          </a:p>
          <a:p>
            <a:pPr algn="ctr"/>
            <a:r>
              <a:rPr lang="en-US" dirty="0" smtClean="0"/>
              <a:t>(Name of the Component)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a:t>
            </a:r>
            <a:endParaRPr lang="en-US" dirty="0"/>
          </a:p>
        </p:txBody>
      </p:sp>
      <p:sp>
        <p:nvSpPr>
          <p:cNvPr id="3" name="Content Placeholder 2"/>
          <p:cNvSpPr>
            <a:spLocks noGrp="1"/>
          </p:cNvSpPr>
          <p:nvPr>
            <p:ph idx="1"/>
          </p:nvPr>
        </p:nvSpPr>
        <p:spPr>
          <a:xfrm>
            <a:off x="457200" y="1600200"/>
            <a:ext cx="8229600" cy="5029200"/>
          </a:xfrm>
        </p:spPr>
        <p:txBody>
          <a:bodyPr/>
          <a:lstStyle/>
          <a:p>
            <a:pPr>
              <a:buNone/>
            </a:pPr>
            <a:r>
              <a:rPr lang="en-US" dirty="0"/>
              <a:t>2) Rectangle with the component icon in the top right corner and the name of the component</a:t>
            </a:r>
            <a:r>
              <a:rPr lang="en-US" dirty="0" smtClean="0"/>
              <a:t>.</a:t>
            </a:r>
          </a:p>
          <a:p>
            <a:pPr>
              <a:buNone/>
            </a:pPr>
            <a:endParaRPr lang="en-US" dirty="0"/>
          </a:p>
          <a:p>
            <a:pPr>
              <a:buNone/>
            </a:pPr>
            <a:endParaRPr lang="en-US" dirty="0" smtClean="0"/>
          </a:p>
          <a:p>
            <a:pPr>
              <a:buNone/>
            </a:pPr>
            <a:r>
              <a:rPr lang="en-US" dirty="0"/>
              <a:t>3) Rectangle with the component icon and the component </a:t>
            </a:r>
            <a:r>
              <a:rPr lang="en-US" dirty="0" smtClean="0"/>
              <a:t>stereotype.</a:t>
            </a:r>
            <a:endParaRPr lang="en-US" dirty="0"/>
          </a:p>
        </p:txBody>
      </p:sp>
      <p:sp>
        <p:nvSpPr>
          <p:cNvPr id="4" name="Rectangle 3"/>
          <p:cNvSpPr/>
          <p:nvPr/>
        </p:nvSpPr>
        <p:spPr>
          <a:xfrm>
            <a:off x="3048000" y="2590800"/>
            <a:ext cx="28194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(Name of a Component)</a:t>
            </a:r>
            <a:endParaRPr lang="en-US" dirty="0"/>
          </a:p>
        </p:txBody>
      </p:sp>
      <p:grpSp>
        <p:nvGrpSpPr>
          <p:cNvPr id="9" name="Group 8"/>
          <p:cNvGrpSpPr/>
          <p:nvPr/>
        </p:nvGrpSpPr>
        <p:grpSpPr>
          <a:xfrm>
            <a:off x="5334000" y="2667000"/>
            <a:ext cx="457200" cy="381000"/>
            <a:chOff x="5334000" y="2743200"/>
            <a:chExt cx="457200" cy="381000"/>
          </a:xfrm>
        </p:grpSpPr>
        <p:sp>
          <p:nvSpPr>
            <p:cNvPr id="5" name="Rectangle 4"/>
            <p:cNvSpPr/>
            <p:nvPr/>
          </p:nvSpPr>
          <p:spPr>
            <a:xfrm>
              <a:off x="5410200" y="2743200"/>
              <a:ext cx="381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5334000" y="2819400"/>
              <a:ext cx="152400" cy="76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5334000" y="2971800"/>
              <a:ext cx="152400" cy="76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Rectangle 9"/>
          <p:cNvSpPr/>
          <p:nvPr/>
        </p:nvSpPr>
        <p:spPr>
          <a:xfrm>
            <a:off x="3048000" y="5029200"/>
            <a:ext cx="28194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&lt;&lt;Component&gt;&gt;</a:t>
            </a:r>
            <a:endParaRPr lang="en-US" dirty="0"/>
          </a:p>
        </p:txBody>
      </p:sp>
      <p:grpSp>
        <p:nvGrpSpPr>
          <p:cNvPr id="11" name="Group 10"/>
          <p:cNvGrpSpPr/>
          <p:nvPr/>
        </p:nvGrpSpPr>
        <p:grpSpPr>
          <a:xfrm>
            <a:off x="5334000" y="5105400"/>
            <a:ext cx="457200" cy="381000"/>
            <a:chOff x="5334000" y="2743200"/>
            <a:chExt cx="457200" cy="381000"/>
          </a:xfrm>
        </p:grpSpPr>
        <p:sp>
          <p:nvSpPr>
            <p:cNvPr id="12" name="Rectangle 11"/>
            <p:cNvSpPr/>
            <p:nvPr/>
          </p:nvSpPr>
          <p:spPr>
            <a:xfrm>
              <a:off x="5410200" y="2743200"/>
              <a:ext cx="381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5334000" y="2819400"/>
              <a:ext cx="152400" cy="76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5334000" y="2971800"/>
              <a:ext cx="152400" cy="76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Interface</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An </a:t>
            </a:r>
            <a:r>
              <a:rPr lang="en-US" dirty="0"/>
              <a:t>interface (small circle or semi-circle on a stick) describes a group of operations used (required) or created (provided) by components. </a:t>
            </a:r>
            <a:endParaRPr lang="en-US" dirty="0" smtClean="0"/>
          </a:p>
          <a:p>
            <a:r>
              <a:rPr lang="en-US" dirty="0" smtClean="0"/>
              <a:t>A </a:t>
            </a:r>
            <a:r>
              <a:rPr lang="en-US" dirty="0"/>
              <a:t>full circle represents an interface created or provided by the component. A semi-circle represents a required interface, like a person's input.</a:t>
            </a:r>
          </a:p>
          <a:p>
            <a:endParaRPr lang="en-US" dirty="0"/>
          </a:p>
        </p:txBody>
      </p:sp>
      <p:pic>
        <p:nvPicPr>
          <p:cNvPr id="2050" name="Picture 2"/>
          <p:cNvPicPr>
            <a:picLocks noChangeAspect="1" noChangeArrowheads="1"/>
          </p:cNvPicPr>
          <p:nvPr/>
        </p:nvPicPr>
        <p:blipFill>
          <a:blip r:embed="rId2"/>
          <a:srcRect l="46852" t="41667" r="22694" b="42708"/>
          <a:stretch>
            <a:fillRect/>
          </a:stretch>
        </p:blipFill>
        <p:spPr bwMode="auto">
          <a:xfrm>
            <a:off x="2438400" y="5105400"/>
            <a:ext cx="4953000" cy="14287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488</Words>
  <Application>Microsoft Office PowerPoint</Application>
  <PresentationFormat>On-screen Show (4:3)</PresentationFormat>
  <Paragraphs>85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Component Diagram</vt:lpstr>
      <vt:lpstr>Slide 2</vt:lpstr>
      <vt:lpstr>What is a Component Diagram?</vt:lpstr>
      <vt:lpstr>Components in UML</vt:lpstr>
      <vt:lpstr>Slide 5</vt:lpstr>
      <vt:lpstr>Basic Component Diagram Symbols and Notations</vt:lpstr>
      <vt:lpstr>Component</vt:lpstr>
      <vt:lpstr>Component</vt:lpstr>
      <vt:lpstr>Interface</vt:lpstr>
      <vt:lpstr>Dependencies </vt:lpstr>
      <vt:lpstr>Port</vt:lpstr>
      <vt:lpstr>How to Draw a Component Diagram</vt:lpstr>
      <vt:lpstr>Association</vt:lpstr>
      <vt:lpstr>Composition</vt:lpstr>
      <vt:lpstr>Aggregation</vt:lpstr>
      <vt:lpstr>Links:</vt:lpstr>
      <vt:lpstr>Dependency</vt:lpstr>
      <vt:lpstr>PORT AND ARTIFACT EXAMPLE</vt:lpstr>
      <vt:lpstr>Ports</vt:lpstr>
      <vt:lpstr>Ports</vt:lpstr>
      <vt:lpstr>Ports</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Diagram</dc:title>
  <dc:creator>laptop care</dc:creator>
  <cp:lastModifiedBy>laptop care</cp:lastModifiedBy>
  <cp:revision>15</cp:revision>
  <dcterms:created xsi:type="dcterms:W3CDTF">2020-11-18T15:12:28Z</dcterms:created>
  <dcterms:modified xsi:type="dcterms:W3CDTF">2020-11-19T17:14:47Z</dcterms:modified>
</cp:coreProperties>
</file>