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61" r:id="rId2"/>
    <p:sldId id="262" r:id="rId3"/>
    <p:sldId id="263" r:id="rId4"/>
    <p:sldId id="264" r:id="rId5"/>
    <p:sldId id="265" r:id="rId6"/>
    <p:sldId id="266" r:id="rId7"/>
    <p:sldId id="273" r:id="rId8"/>
    <p:sldId id="274" r:id="rId9"/>
    <p:sldId id="275" r:id="rId10"/>
    <p:sldId id="267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759256-B5AC-4097-B1E7-ACEDF44A950E}" type="datetimeFigureOut">
              <a:rPr lang="en-US" smtClean="0"/>
              <a:t>10/11/2018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C29B95-30DC-4E38-94E8-F67B2B6DC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137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5236144-DAC1-45FC-A9DA-D1C150162A86}" type="slidenum">
              <a:rPr lang="en-US" smtClean="0">
                <a:latin typeface="Calibri" pitchFamily="34" charset="0"/>
              </a:rPr>
              <a:pPr eaLnBrk="1" hangingPunct="1"/>
              <a:t>7</a:t>
            </a:fld>
            <a:endParaRPr lang="en-US" smtClean="0">
              <a:latin typeface="Calibri" pitchFamily="34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D507C21-A5E8-4637-9F5F-53D6417B8DF3}" type="slidenum">
              <a:rPr lang="en-US" smtClean="0">
                <a:latin typeface="Calibri" pitchFamily="34" charset="0"/>
              </a:rPr>
              <a:pPr eaLnBrk="1" hangingPunct="1"/>
              <a:t>9</a:t>
            </a:fld>
            <a:endParaRPr lang="en-US" smtClean="0">
              <a:latin typeface="Calibri" pitchFamily="34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Figure 15.8 X inactivation and the tortoiseshell cat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A193F-689B-4029-89DB-72CF6CA0F486}" type="datetimeFigureOut">
              <a:rPr lang="en-GB" smtClean="0">
                <a:solidFill>
                  <a:srgbClr val="DBF5F9">
                    <a:shade val="90000"/>
                  </a:srgbClr>
                </a:solidFill>
              </a:rPr>
              <a:pPr/>
              <a:t>11/10/2018</a:t>
            </a:fld>
            <a:endParaRPr lang="en-GB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B0785-F669-4961-97FA-61C19294A33E}" type="slidenum">
              <a:rPr lang="en-GB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GB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13172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A193F-689B-4029-89DB-72CF6CA0F486}" type="datetimeFigureOut">
              <a:rPr lang="en-GB" smtClean="0">
                <a:solidFill>
                  <a:srgbClr val="04617B">
                    <a:shade val="90000"/>
                  </a:srgbClr>
                </a:solidFill>
              </a:rPr>
              <a:pPr/>
              <a:t>11/10/2018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B0785-F669-4961-97FA-61C19294A33E}" type="slidenum">
              <a:rPr lang="en-GB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596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A193F-689B-4029-89DB-72CF6CA0F486}" type="datetimeFigureOut">
              <a:rPr lang="en-GB" smtClean="0">
                <a:solidFill>
                  <a:srgbClr val="04617B">
                    <a:shade val="90000"/>
                  </a:srgbClr>
                </a:solidFill>
              </a:rPr>
              <a:pPr/>
              <a:t>11/10/2018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B0785-F669-4961-97FA-61C19294A33E}" type="slidenum">
              <a:rPr lang="en-GB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472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A193F-689B-4029-89DB-72CF6CA0F486}" type="datetimeFigureOut">
              <a:rPr lang="en-GB" smtClean="0">
                <a:solidFill>
                  <a:srgbClr val="04617B">
                    <a:shade val="90000"/>
                  </a:srgbClr>
                </a:solidFill>
              </a:rPr>
              <a:pPr/>
              <a:t>11/10/2018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B0785-F669-4961-97FA-61C19294A33E}" type="slidenum">
              <a:rPr lang="en-GB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231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A193F-689B-4029-89DB-72CF6CA0F486}" type="datetimeFigureOut">
              <a:rPr lang="en-GB" smtClean="0">
                <a:solidFill>
                  <a:srgbClr val="DBF5F9">
                    <a:shade val="90000"/>
                  </a:srgbClr>
                </a:solidFill>
              </a:rPr>
              <a:pPr/>
              <a:t>11/10/2018</a:t>
            </a:fld>
            <a:endParaRPr lang="en-GB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B0785-F669-4961-97FA-61C19294A33E}" type="slidenum">
              <a:rPr lang="en-GB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GB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1917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A193F-689B-4029-89DB-72CF6CA0F486}" type="datetimeFigureOut">
              <a:rPr lang="en-GB" smtClean="0">
                <a:solidFill>
                  <a:srgbClr val="04617B">
                    <a:shade val="90000"/>
                  </a:srgbClr>
                </a:solidFill>
              </a:rPr>
              <a:pPr/>
              <a:t>11/10/2018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B0785-F669-4961-97FA-61C19294A33E}" type="slidenum">
              <a:rPr lang="en-GB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590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A193F-689B-4029-89DB-72CF6CA0F486}" type="datetimeFigureOut">
              <a:rPr lang="en-GB" smtClean="0">
                <a:solidFill>
                  <a:srgbClr val="04617B">
                    <a:shade val="90000"/>
                  </a:srgbClr>
                </a:solidFill>
              </a:rPr>
              <a:pPr/>
              <a:t>11/10/2018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B0785-F669-4961-97FA-61C19294A33E}" type="slidenum">
              <a:rPr lang="en-GB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51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A193F-689B-4029-89DB-72CF6CA0F486}" type="datetimeFigureOut">
              <a:rPr lang="en-GB" smtClean="0">
                <a:solidFill>
                  <a:srgbClr val="04617B">
                    <a:shade val="90000"/>
                  </a:srgbClr>
                </a:solidFill>
              </a:rPr>
              <a:pPr/>
              <a:t>11/10/2018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B0785-F669-4961-97FA-61C19294A33E}" type="slidenum">
              <a:rPr lang="en-GB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7393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A193F-689B-4029-89DB-72CF6CA0F486}" type="datetimeFigureOut">
              <a:rPr lang="en-GB" smtClean="0">
                <a:solidFill>
                  <a:srgbClr val="04617B">
                    <a:shade val="90000"/>
                  </a:srgbClr>
                </a:solidFill>
              </a:rPr>
              <a:pPr/>
              <a:t>11/10/2018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B0785-F669-4961-97FA-61C19294A33E}" type="slidenum">
              <a:rPr lang="en-GB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351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A193F-689B-4029-89DB-72CF6CA0F486}" type="datetimeFigureOut">
              <a:rPr lang="en-GB" smtClean="0">
                <a:solidFill>
                  <a:srgbClr val="04617B">
                    <a:shade val="90000"/>
                  </a:srgbClr>
                </a:solidFill>
              </a:rPr>
              <a:pPr/>
              <a:t>11/10/2018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B0785-F669-4961-97FA-61C19294A33E}" type="slidenum">
              <a:rPr lang="en-GB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881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A193F-689B-4029-89DB-72CF6CA0F486}" type="datetimeFigureOut">
              <a:rPr lang="en-GB" smtClean="0">
                <a:solidFill>
                  <a:srgbClr val="04617B">
                    <a:shade val="90000"/>
                  </a:srgbClr>
                </a:solidFill>
              </a:rPr>
              <a:pPr/>
              <a:t>11/10/2018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0DB0785-F669-4961-97FA-61C19294A33E}" type="slidenum">
              <a:rPr lang="en-GB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753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38A193F-689B-4029-89DB-72CF6CA0F486}" type="datetimeFigureOut">
              <a:rPr lang="en-GB" smtClean="0">
                <a:solidFill>
                  <a:srgbClr val="04617B">
                    <a:shade val="90000"/>
                  </a:srgbClr>
                </a:solidFill>
              </a:rPr>
              <a:pPr/>
              <a:t>11/10/2018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0DB0785-F669-4961-97FA-61C19294A33E}" type="slidenum">
              <a:rPr lang="en-GB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55642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Dosage Compensation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dirty="0"/>
              <a:t>Dosage compensation is the mechanism that keeps females (XX) from expressing twice as much of X-chromosome genes as males (XY), who have only one X chromosome. 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dirty="0"/>
              <a:t>Both sexes are rendered roughly equal by inactivation of one X chromosome in females. </a:t>
            </a:r>
          </a:p>
        </p:txBody>
      </p:sp>
    </p:spTree>
    <p:extLst>
      <p:ext uri="{BB962C8B-B14F-4D97-AF65-F5344CB8AC3E}">
        <p14:creationId xmlns:p14="http://schemas.microsoft.com/office/powerpoint/2010/main" val="4095331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Calico cats: X-inactivation in action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None/>
            </a:pPr>
            <a:r>
              <a:rPr lang="en-US" dirty="0"/>
              <a:t>In cats, base coat color is encoded on the </a:t>
            </a:r>
            <a:r>
              <a:rPr lang="en-US" dirty="0" smtClean="0"/>
              <a:t>X chromosomes</a:t>
            </a:r>
            <a:r>
              <a:rPr lang="en-US" dirty="0"/>
              <a:t>. </a:t>
            </a:r>
          </a:p>
          <a:p>
            <a:pPr algn="just">
              <a:lnSpc>
                <a:spcPct val="150000"/>
              </a:lnSpc>
              <a:buFont typeface="Wingdings" pitchFamily="2" charset="2"/>
              <a:buNone/>
            </a:pPr>
            <a:r>
              <a:rPr lang="en-US" dirty="0"/>
              <a:t>Male cats have only one X chromosome, so can only express one base color.</a:t>
            </a:r>
          </a:p>
          <a:p>
            <a:pPr algn="just">
              <a:lnSpc>
                <a:spcPct val="150000"/>
              </a:lnSpc>
              <a:buFont typeface="Wingdings" pitchFamily="2" charset="2"/>
              <a:buNone/>
            </a:pPr>
            <a:r>
              <a:rPr lang="en-US" dirty="0"/>
              <a:t>Females have two X chromosomes, so can express two base colors. For example, say the sire of a kitty contributed the black gene and the dam contributed the red gene.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627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Calico cats: X-inactivation in action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None/>
            </a:pPr>
            <a:r>
              <a:rPr lang="en-US" dirty="0"/>
              <a:t>Hair follicles derived from embryonic cells in which the maternal chromosome was inactivated will grow black hairs (express the paternal gene).</a:t>
            </a:r>
          </a:p>
          <a:p>
            <a:pPr algn="just">
              <a:lnSpc>
                <a:spcPct val="150000"/>
              </a:lnSpc>
              <a:buFont typeface="Wingdings" pitchFamily="2" charset="2"/>
              <a:buNone/>
            </a:pPr>
            <a:r>
              <a:rPr lang="en-US" dirty="0"/>
              <a:t>Hair follicles derived from embryonic cells in which the paternal chromosome was inactivated will grow red hairs (express the maternal gene). </a:t>
            </a:r>
          </a:p>
          <a:p>
            <a:pPr algn="just">
              <a:lnSpc>
                <a:spcPct val="150000"/>
              </a:lnSpc>
              <a:buFont typeface="Wingdings" pitchFamily="2" charset="2"/>
              <a:buNone/>
            </a:pPr>
            <a:r>
              <a:rPr lang="en-US" dirty="0"/>
              <a:t>Tortoiseshell cats do not have white patches, which is controlled by a separate gene. </a:t>
            </a:r>
          </a:p>
        </p:txBody>
      </p:sp>
    </p:spTree>
    <p:extLst>
      <p:ext uri="{BB962C8B-B14F-4D97-AF65-F5344CB8AC3E}">
        <p14:creationId xmlns:p14="http://schemas.microsoft.com/office/powerpoint/2010/main" val="1280753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908720"/>
            <a:ext cx="8443664" cy="56095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544264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Mechanism of Inactivation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Remember DNA methylation? That plays an important role in X-inactivation. </a:t>
            </a:r>
          </a:p>
          <a:p>
            <a:pPr>
              <a:buFont typeface="Wingdings" pitchFamily="2" charset="2"/>
              <a:buNone/>
            </a:pPr>
            <a:endParaRPr lang="en-US"/>
          </a:p>
          <a:p>
            <a:pPr>
              <a:buFont typeface="Wingdings" pitchFamily="2" charset="2"/>
              <a:buNone/>
            </a:pPr>
            <a:r>
              <a:rPr lang="en-US"/>
              <a:t>Now, I introduce you to another, more important player. </a:t>
            </a:r>
          </a:p>
        </p:txBody>
      </p:sp>
    </p:spTree>
    <p:extLst>
      <p:ext uri="{BB962C8B-B14F-4D97-AF65-F5344CB8AC3E}">
        <p14:creationId xmlns:p14="http://schemas.microsoft.com/office/powerpoint/2010/main" val="1547468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Mechanism of Inactivation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There is a large gene on the end of the p-arm of the X chromosome thought to be a primary driver of inactivation. </a:t>
            </a:r>
          </a:p>
          <a:p>
            <a:pPr>
              <a:buFont typeface="Wingdings" pitchFamily="2" charset="2"/>
              <a:buNone/>
            </a:pPr>
            <a:r>
              <a:rPr lang="en-US"/>
              <a:t>It is called the 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X-inactive specific transcript (</a:t>
            </a:r>
            <a:r>
              <a:rPr lang="en-US" sz="36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Xist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r>
              <a:rPr lang="en-US"/>
              <a:t>, and expression of this transcript from an X chromosome results in inactivation of that chromosome. </a:t>
            </a:r>
          </a:p>
        </p:txBody>
      </p:sp>
    </p:spTree>
    <p:extLst>
      <p:ext uri="{BB962C8B-B14F-4D97-AF65-F5344CB8AC3E}">
        <p14:creationId xmlns:p14="http://schemas.microsoft.com/office/powerpoint/2010/main" val="31014186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i="1"/>
              <a:t>Xist</a:t>
            </a:r>
            <a:r>
              <a:rPr lang="en-US" sz="4800"/>
              <a:t> is a strange gene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The </a:t>
            </a:r>
            <a:r>
              <a:rPr lang="en-US" i="1"/>
              <a:t>Xist</a:t>
            </a:r>
            <a:r>
              <a:rPr lang="en-US"/>
              <a:t> gene is big, over a million bases long. </a:t>
            </a:r>
          </a:p>
          <a:p>
            <a:pPr>
              <a:buFont typeface="Wingdings" pitchFamily="2" charset="2"/>
              <a:buNone/>
            </a:pPr>
            <a:endParaRPr lang="en-US"/>
          </a:p>
          <a:p>
            <a:pPr>
              <a:buFont typeface="Wingdings" pitchFamily="2" charset="2"/>
              <a:buNone/>
            </a:pPr>
            <a:r>
              <a:rPr lang="en-US"/>
              <a:t>The RNA is not translated, and is thought to be a structural component of the inactivation process by physically associating with the inactive chromosome. </a:t>
            </a:r>
          </a:p>
        </p:txBody>
      </p:sp>
    </p:spTree>
    <p:extLst>
      <p:ext uri="{BB962C8B-B14F-4D97-AF65-F5344CB8AC3E}">
        <p14:creationId xmlns:p14="http://schemas.microsoft.com/office/powerpoint/2010/main" val="223308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Barr Bodies</a:t>
            </a:r>
          </a:p>
        </p:txBody>
      </p:sp>
      <p:pic>
        <p:nvPicPr>
          <p:cNvPr id="26628" name="Picture 4" descr="http://www.mun.ca/biology/desmid/brian/BIOL3530_W2003/DB_Ch09/fig9_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20975" y="2149475"/>
            <a:ext cx="3703638" cy="2560638"/>
          </a:xfrm>
          <a:prstGeom prst="rect">
            <a:avLst/>
          </a:prstGeom>
          <a:noFill/>
        </p:spPr>
      </p:pic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76200" y="5105400"/>
            <a:ext cx="8934450" cy="519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prstClr val="black"/>
                </a:solidFill>
              </a:rPr>
              <a:t>A Barr body is, simply, the extra, inactivated X chromosome.</a:t>
            </a:r>
          </a:p>
        </p:txBody>
      </p:sp>
    </p:spTree>
    <p:extLst>
      <p:ext uri="{BB962C8B-B14F-4D97-AF65-F5344CB8AC3E}">
        <p14:creationId xmlns:p14="http://schemas.microsoft.com/office/powerpoint/2010/main" val="3418293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Barr Bodies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dirty="0"/>
              <a:t>No Barr bodies are observed in Turner (XO) females. 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dirty="0"/>
              <a:t>One Barr body is observed in </a:t>
            </a:r>
            <a:r>
              <a:rPr lang="en-US" dirty="0" err="1"/>
              <a:t>Klinefelter</a:t>
            </a:r>
            <a:r>
              <a:rPr lang="en-US" dirty="0"/>
              <a:t> (XXY) males and normal (XX) females.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dirty="0"/>
              <a:t>All but one X chromosome is inactivated and are visible as Barr bodies in extra-X (XXX, XXXX, XXXY, etc.) individuals.</a:t>
            </a:r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329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/>
          </a:bodyPr>
          <a:lstStyle/>
          <a:p>
            <a:r>
              <a:rPr lang="en-US" sz="4400" dirty="0"/>
              <a:t>Dosage compensation is incomplete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dirty="0"/>
              <a:t>Individuals with </a:t>
            </a:r>
            <a:r>
              <a:rPr lang="en-US" dirty="0" err="1"/>
              <a:t>Klinefelter</a:t>
            </a:r>
            <a:r>
              <a:rPr lang="en-US" dirty="0"/>
              <a:t>, Turner </a:t>
            </a:r>
            <a:r>
              <a:rPr lang="en-US" dirty="0" smtClean="0"/>
              <a:t> and </a:t>
            </a:r>
            <a:r>
              <a:rPr lang="en-US" dirty="0"/>
              <a:t>extra-X syndromes are not perfectly normal, though.</a:t>
            </a:r>
          </a:p>
          <a:p>
            <a:pPr>
              <a:lnSpc>
                <a:spcPct val="150000"/>
              </a:lnSpc>
              <a:spcBef>
                <a:spcPct val="55000"/>
              </a:spcBef>
              <a:buFont typeface="Wingdings" pitchFamily="2" charset="2"/>
              <a:buNone/>
            </a:pPr>
            <a:r>
              <a:rPr lang="en-US" dirty="0"/>
              <a:t>There are two probable explanations</a:t>
            </a:r>
            <a:r>
              <a:rPr lang="en-US" dirty="0" smtClean="0"/>
              <a:t>:</a:t>
            </a:r>
            <a:endParaRPr lang="en-US" dirty="0"/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b="1" dirty="0"/>
              <a:t>First</a:t>
            </a:r>
            <a:r>
              <a:rPr lang="en-US" dirty="0"/>
              <a:t>, the extra X chromosomes may not be inactivated right away and therefore may influence development prior to inactivation.</a:t>
            </a:r>
          </a:p>
        </p:txBody>
      </p:sp>
    </p:spTree>
    <p:extLst>
      <p:ext uri="{BB962C8B-B14F-4D97-AF65-F5344CB8AC3E}">
        <p14:creationId xmlns:p14="http://schemas.microsoft.com/office/powerpoint/2010/main" val="3803365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Dosage compensation is incomplete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7650" y="2590800"/>
            <a:ext cx="8896350" cy="2455863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itchFamily="2" charset="2"/>
              <a:buNone/>
            </a:pPr>
            <a:r>
              <a:rPr lang="en-US" b="1" dirty="0"/>
              <a:t>Second</a:t>
            </a:r>
            <a:r>
              <a:rPr lang="en-US" dirty="0"/>
              <a:t>, Barr bodies may not be completely inactivated such that the extra X chromosomes may produce over-expression of some X-linked genes at different times. </a:t>
            </a:r>
          </a:p>
        </p:txBody>
      </p:sp>
    </p:spTree>
    <p:extLst>
      <p:ext uri="{BB962C8B-B14F-4D97-AF65-F5344CB8AC3E}">
        <p14:creationId xmlns:p14="http://schemas.microsoft.com/office/powerpoint/2010/main" val="4114350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8885238" cy="1155700"/>
          </a:xfrm>
        </p:spPr>
        <p:txBody>
          <a:bodyPr/>
          <a:lstStyle/>
          <a:p>
            <a:pPr marL="269875"/>
            <a:r>
              <a:rPr lang="en-US" dirty="0" smtClean="0"/>
              <a:t>X-Inactivation</a:t>
            </a:r>
            <a:endParaRPr lang="en-US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4938" y="1828800"/>
            <a:ext cx="8896350" cy="48006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None/>
            </a:pPr>
            <a:r>
              <a:rPr lang="en-US" dirty="0"/>
              <a:t>It is thought that early in embryonic development, X-inactivation occurs 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randomly</a:t>
            </a:r>
            <a:r>
              <a:rPr lang="en-US" dirty="0"/>
              <a:t> (maternal or paternal chromosome is not targeted) in somatic cells of females. </a:t>
            </a:r>
          </a:p>
          <a:p>
            <a:pPr algn="just">
              <a:lnSpc>
                <a:spcPct val="150000"/>
              </a:lnSpc>
              <a:buFont typeface="Wingdings" pitchFamily="2" charset="2"/>
              <a:buNone/>
            </a:pPr>
            <a:r>
              <a:rPr lang="en-US" dirty="0"/>
              <a:t>Once inactivation has occurred, though, the same X chromosome will be inactivated in progeny cells after mitotic cell division (i.e., if the maternal X chromosome was inactivated in the progenitor, the maternal X chromosome will be inactivated in the daughter cells).</a:t>
            </a:r>
          </a:p>
        </p:txBody>
      </p:sp>
    </p:spTree>
    <p:extLst>
      <p:ext uri="{BB962C8B-B14F-4D97-AF65-F5344CB8AC3E}">
        <p14:creationId xmlns:p14="http://schemas.microsoft.com/office/powerpoint/2010/main" val="1850347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60338" y="76200"/>
            <a:ext cx="8534400" cy="112055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X Inactivation in Female Mammals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4788" y="1628775"/>
            <a:ext cx="8534400" cy="3517900"/>
          </a:xfrm>
        </p:spPr>
        <p:txBody>
          <a:bodyPr/>
          <a:lstStyle/>
          <a:p>
            <a:pPr eaLnBrk="1" hangingPunct="1"/>
            <a:r>
              <a:rPr lang="en-US" sz="3000" smtClean="0"/>
              <a:t>In mammalian females, one of the two X chromosomes in each cell is randomly inactivated during embryonic development </a:t>
            </a:r>
          </a:p>
          <a:p>
            <a:pPr eaLnBrk="1" hangingPunct="1"/>
            <a:r>
              <a:rPr lang="en-US" sz="3000" smtClean="0"/>
              <a:t>The inactive X condenses into a </a:t>
            </a:r>
            <a:r>
              <a:rPr lang="en-US" sz="3000" b="1" smtClean="0"/>
              <a:t>Barr body.</a:t>
            </a:r>
          </a:p>
          <a:p>
            <a:pPr eaLnBrk="1" hangingPunct="1"/>
            <a:r>
              <a:rPr lang="en-US" sz="3000" smtClean="0"/>
              <a:t>The Barr body lies along the inside of the nuclear envelope. Most of the genes in the Barr body are not expressed. </a:t>
            </a:r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>
            <a:off x="304800" y="6553200"/>
            <a:ext cx="8534400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>
            <a:off x="323850" y="1484313"/>
            <a:ext cx="8534400" cy="0"/>
          </a:xfrm>
          <a:prstGeom prst="line">
            <a:avLst/>
          </a:prstGeom>
          <a:noFill/>
          <a:ln w="508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214313" y="6556375"/>
            <a:ext cx="54864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1100">
                <a:solidFill>
                  <a:srgbClr val="000000"/>
                </a:solidFill>
                <a:latin typeface="Times New Roman" pitchFamily="18" charset="0"/>
              </a:rPr>
              <a:t>Copyright © 2008 Pearson Education Inc., publishing as Pearson Benjamin Cummings</a:t>
            </a:r>
          </a:p>
        </p:txBody>
      </p:sp>
      <p:pic>
        <p:nvPicPr>
          <p:cNvPr id="29703" name="Picture 6" descr="barr body 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4508500"/>
            <a:ext cx="2181225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3413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Content Placeholder 3" descr="barr body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583"/>
          <a:stretch>
            <a:fillRect/>
          </a:stretch>
        </p:blipFill>
        <p:spPr>
          <a:xfrm>
            <a:off x="1763713" y="1484313"/>
            <a:ext cx="6034087" cy="3730625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Barr Bodies: the inactive X in each cell of a female</a:t>
            </a:r>
            <a:endParaRPr lang="en-US" dirty="0"/>
          </a:p>
        </p:txBody>
      </p:sp>
      <p:sp>
        <p:nvSpPr>
          <p:cNvPr id="30724" name="TextBox 4"/>
          <p:cNvSpPr txBox="1">
            <a:spLocks noChangeArrowheads="1"/>
          </p:cNvSpPr>
          <p:nvPr/>
        </p:nvSpPr>
        <p:spPr bwMode="auto">
          <a:xfrm>
            <a:off x="2484438" y="5373688"/>
            <a:ext cx="5688012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000">
                <a:latin typeface="Lucida Sans Unicode" pitchFamily="34" charset="0"/>
              </a:rPr>
              <a:t>If a female is heterozygous for a particular gene located on the X chromosome, she will be a mosaic for that character</a:t>
            </a:r>
          </a:p>
        </p:txBody>
      </p:sp>
    </p:spTree>
    <p:extLst>
      <p:ext uri="{BB962C8B-B14F-4D97-AF65-F5344CB8AC3E}">
        <p14:creationId xmlns:p14="http://schemas.microsoft.com/office/powerpoint/2010/main" val="1534454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7" descr="15_08XInactivation-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900" y="177800"/>
            <a:ext cx="6426200" cy="657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7" name="Text Box 9"/>
          <p:cNvSpPr txBox="1">
            <a:spLocks noChangeArrowheads="1"/>
          </p:cNvSpPr>
          <p:nvPr/>
        </p:nvSpPr>
        <p:spPr bwMode="auto">
          <a:xfrm>
            <a:off x="4122738" y="173038"/>
            <a:ext cx="1836737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b="1">
                <a:latin typeface="Lucida Sans Unicode" pitchFamily="34" charset="0"/>
                <a:sym typeface="Symbol" pitchFamily="18" charset="2"/>
              </a:rPr>
              <a:t>X chromosomes</a:t>
            </a:r>
            <a:endParaRPr lang="en-US" b="1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31748" name="Text Box 10"/>
          <p:cNvSpPr txBox="1">
            <a:spLocks noChangeArrowheads="1"/>
          </p:cNvSpPr>
          <p:nvPr/>
        </p:nvSpPr>
        <p:spPr bwMode="auto">
          <a:xfrm>
            <a:off x="1392238" y="884238"/>
            <a:ext cx="1519237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b="1">
                <a:latin typeface="Lucida Sans Unicode" pitchFamily="34" charset="0"/>
                <a:sym typeface="Symbol" pitchFamily="18" charset="2"/>
              </a:rPr>
              <a:t>Early embryo:</a:t>
            </a:r>
            <a:endParaRPr lang="en-US" b="1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31749" name="Text Box 11"/>
          <p:cNvSpPr txBox="1">
            <a:spLocks noChangeArrowheads="1"/>
          </p:cNvSpPr>
          <p:nvPr/>
        </p:nvSpPr>
        <p:spPr bwMode="auto">
          <a:xfrm>
            <a:off x="6027738" y="376238"/>
            <a:ext cx="1176337" cy="55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b="1">
                <a:latin typeface="Lucida Sans Unicode" pitchFamily="34" charset="0"/>
                <a:sym typeface="Symbol" pitchFamily="18" charset="2"/>
              </a:rPr>
              <a:t>Allele for</a:t>
            </a:r>
          </a:p>
          <a:p>
            <a:r>
              <a:rPr lang="en-US" b="1">
                <a:latin typeface="Lucida Sans Unicode" pitchFamily="34" charset="0"/>
                <a:sym typeface="Symbol" pitchFamily="18" charset="2"/>
              </a:rPr>
              <a:t>orange fur</a:t>
            </a:r>
            <a:endParaRPr lang="en-US" b="1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31750" name="Text Box 12"/>
          <p:cNvSpPr txBox="1">
            <a:spLocks noChangeArrowheads="1"/>
          </p:cNvSpPr>
          <p:nvPr/>
        </p:nvSpPr>
        <p:spPr bwMode="auto">
          <a:xfrm>
            <a:off x="6027738" y="1087438"/>
            <a:ext cx="1176337" cy="55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b="1">
                <a:latin typeface="Lucida Sans Unicode" pitchFamily="34" charset="0"/>
                <a:sym typeface="Symbol" pitchFamily="18" charset="2"/>
              </a:rPr>
              <a:t>Allele for</a:t>
            </a:r>
          </a:p>
          <a:p>
            <a:r>
              <a:rPr lang="en-US" b="1">
                <a:latin typeface="Lucida Sans Unicode" pitchFamily="34" charset="0"/>
                <a:sym typeface="Symbol" pitchFamily="18" charset="2"/>
              </a:rPr>
              <a:t>black fur</a:t>
            </a:r>
            <a:endParaRPr lang="en-US" b="1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31751" name="Text Box 13"/>
          <p:cNvSpPr txBox="1">
            <a:spLocks noChangeArrowheads="1"/>
          </p:cNvSpPr>
          <p:nvPr/>
        </p:nvSpPr>
        <p:spPr bwMode="auto">
          <a:xfrm>
            <a:off x="4160838" y="2001838"/>
            <a:ext cx="1862137" cy="804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b="1">
                <a:latin typeface="Lucida Sans Unicode" pitchFamily="34" charset="0"/>
                <a:sym typeface="Symbol" pitchFamily="18" charset="2"/>
              </a:rPr>
              <a:t>Cell division and</a:t>
            </a:r>
          </a:p>
          <a:p>
            <a:r>
              <a:rPr lang="en-US" b="1">
                <a:latin typeface="Lucida Sans Unicode" pitchFamily="34" charset="0"/>
                <a:sym typeface="Symbol" pitchFamily="18" charset="2"/>
              </a:rPr>
              <a:t>X chromosome</a:t>
            </a:r>
          </a:p>
          <a:p>
            <a:pPr>
              <a:lnSpc>
                <a:spcPct val="90000"/>
              </a:lnSpc>
            </a:pPr>
            <a:r>
              <a:rPr lang="en-US" b="1">
                <a:latin typeface="Lucida Sans Unicode" pitchFamily="34" charset="0"/>
                <a:sym typeface="Symbol" pitchFamily="18" charset="2"/>
              </a:rPr>
              <a:t>inactivation</a:t>
            </a:r>
            <a:endParaRPr lang="en-US" b="1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31752" name="Text Box 14"/>
          <p:cNvSpPr txBox="1">
            <a:spLocks noChangeArrowheads="1"/>
          </p:cNvSpPr>
          <p:nvPr/>
        </p:nvSpPr>
        <p:spPr bwMode="auto">
          <a:xfrm>
            <a:off x="1392238" y="2522538"/>
            <a:ext cx="1316037" cy="81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b="1">
                <a:latin typeface="Lucida Sans Unicode" pitchFamily="34" charset="0"/>
                <a:sym typeface="Symbol" pitchFamily="18" charset="2"/>
              </a:rPr>
              <a:t>Two cell</a:t>
            </a:r>
          </a:p>
          <a:p>
            <a:r>
              <a:rPr lang="en-US" b="1">
                <a:latin typeface="Lucida Sans Unicode" pitchFamily="34" charset="0"/>
                <a:sym typeface="Symbol" pitchFamily="18" charset="2"/>
              </a:rPr>
              <a:t>populations</a:t>
            </a:r>
          </a:p>
          <a:p>
            <a:pPr>
              <a:lnSpc>
                <a:spcPct val="90000"/>
              </a:lnSpc>
            </a:pPr>
            <a:r>
              <a:rPr lang="en-US" b="1">
                <a:latin typeface="Lucida Sans Unicode" pitchFamily="34" charset="0"/>
              </a:rPr>
              <a:t>in adult cat:</a:t>
            </a:r>
            <a:endParaRPr lang="en-US" b="1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31753" name="Text Box 15"/>
          <p:cNvSpPr txBox="1">
            <a:spLocks noChangeArrowheads="1"/>
          </p:cNvSpPr>
          <p:nvPr/>
        </p:nvSpPr>
        <p:spPr bwMode="auto">
          <a:xfrm>
            <a:off x="2281238" y="3373438"/>
            <a:ext cx="947737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b="1">
                <a:latin typeface="Lucida Sans Unicode" pitchFamily="34" charset="0"/>
                <a:sym typeface="Symbol" pitchFamily="18" charset="2"/>
              </a:rPr>
              <a:t>Active X</a:t>
            </a:r>
            <a:endParaRPr lang="en-US" b="1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31754" name="Text Box 16"/>
          <p:cNvSpPr txBox="1">
            <a:spLocks noChangeArrowheads="1"/>
          </p:cNvSpPr>
          <p:nvPr/>
        </p:nvSpPr>
        <p:spPr bwMode="auto">
          <a:xfrm>
            <a:off x="6853238" y="3081338"/>
            <a:ext cx="947737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b="1">
                <a:latin typeface="Lucida Sans Unicode" pitchFamily="34" charset="0"/>
                <a:sym typeface="Symbol" pitchFamily="18" charset="2"/>
              </a:rPr>
              <a:t>Active X</a:t>
            </a:r>
            <a:endParaRPr lang="en-US" b="1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31755" name="Text Box 17"/>
          <p:cNvSpPr txBox="1">
            <a:spLocks noChangeArrowheads="1"/>
          </p:cNvSpPr>
          <p:nvPr/>
        </p:nvSpPr>
        <p:spPr bwMode="auto">
          <a:xfrm>
            <a:off x="4491038" y="3233738"/>
            <a:ext cx="1062037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b="1">
                <a:latin typeface="Lucida Sans Unicode" pitchFamily="34" charset="0"/>
                <a:sym typeface="Symbol" pitchFamily="18" charset="2"/>
              </a:rPr>
              <a:t>Inactive X</a:t>
            </a:r>
            <a:endParaRPr lang="en-US" b="1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31756" name="Text Box 18"/>
          <p:cNvSpPr txBox="1">
            <a:spLocks noChangeArrowheads="1"/>
          </p:cNvSpPr>
          <p:nvPr/>
        </p:nvSpPr>
        <p:spPr bwMode="auto">
          <a:xfrm>
            <a:off x="3525838" y="3856038"/>
            <a:ext cx="947737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b="1">
                <a:latin typeface="Lucida Sans Unicode" pitchFamily="34" charset="0"/>
                <a:sym typeface="Symbol" pitchFamily="18" charset="2"/>
              </a:rPr>
              <a:t>Black fur</a:t>
            </a:r>
            <a:endParaRPr lang="en-US" b="1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31757" name="Text Box 19"/>
          <p:cNvSpPr txBox="1">
            <a:spLocks noChangeArrowheads="1"/>
          </p:cNvSpPr>
          <p:nvPr/>
        </p:nvSpPr>
        <p:spPr bwMode="auto">
          <a:xfrm>
            <a:off x="5557838" y="3856038"/>
            <a:ext cx="1214437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b="1">
                <a:latin typeface="Lucida Sans Unicode" pitchFamily="34" charset="0"/>
                <a:sym typeface="Symbol" pitchFamily="18" charset="2"/>
              </a:rPr>
              <a:t>Orange fur</a:t>
            </a:r>
            <a:endParaRPr lang="en-US" b="1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31758" name="Line 20"/>
          <p:cNvSpPr>
            <a:spLocks noChangeShapeType="1"/>
          </p:cNvSpPr>
          <p:nvPr/>
        </p:nvSpPr>
        <p:spPr bwMode="auto">
          <a:xfrm flipV="1">
            <a:off x="5194300" y="539750"/>
            <a:ext cx="793750" cy="285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9" name="Line 21"/>
          <p:cNvSpPr>
            <a:spLocks noChangeShapeType="1"/>
          </p:cNvSpPr>
          <p:nvPr/>
        </p:nvSpPr>
        <p:spPr bwMode="auto">
          <a:xfrm>
            <a:off x="5200650" y="1117600"/>
            <a:ext cx="793750" cy="88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0" name="Line 22"/>
          <p:cNvSpPr>
            <a:spLocks noChangeShapeType="1"/>
          </p:cNvSpPr>
          <p:nvPr/>
        </p:nvSpPr>
        <p:spPr bwMode="auto">
          <a:xfrm>
            <a:off x="3206750" y="3511550"/>
            <a:ext cx="4381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1" name="Line 23"/>
          <p:cNvSpPr>
            <a:spLocks noChangeShapeType="1"/>
          </p:cNvSpPr>
          <p:nvPr/>
        </p:nvSpPr>
        <p:spPr bwMode="auto">
          <a:xfrm>
            <a:off x="4102100" y="3213100"/>
            <a:ext cx="368300" cy="1333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2" name="Line 24"/>
          <p:cNvSpPr>
            <a:spLocks noChangeShapeType="1"/>
          </p:cNvSpPr>
          <p:nvPr/>
        </p:nvSpPr>
        <p:spPr bwMode="auto">
          <a:xfrm>
            <a:off x="5570538" y="3371850"/>
            <a:ext cx="373062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3" name="Line 25"/>
          <p:cNvSpPr>
            <a:spLocks noChangeShapeType="1"/>
          </p:cNvSpPr>
          <p:nvPr/>
        </p:nvSpPr>
        <p:spPr bwMode="auto">
          <a:xfrm>
            <a:off x="6388100" y="3225800"/>
            <a:ext cx="4508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4" name="Line 26"/>
          <p:cNvSpPr>
            <a:spLocks noChangeShapeType="1"/>
          </p:cNvSpPr>
          <p:nvPr/>
        </p:nvSpPr>
        <p:spPr bwMode="auto">
          <a:xfrm>
            <a:off x="3981450" y="4159250"/>
            <a:ext cx="692150" cy="203835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5" name="Line 27"/>
          <p:cNvSpPr>
            <a:spLocks noChangeShapeType="1"/>
          </p:cNvSpPr>
          <p:nvPr/>
        </p:nvSpPr>
        <p:spPr bwMode="auto">
          <a:xfrm flipH="1">
            <a:off x="5283200" y="4171950"/>
            <a:ext cx="889000" cy="169545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6" name="Line 28"/>
          <p:cNvSpPr>
            <a:spLocks noChangeShapeType="1"/>
          </p:cNvSpPr>
          <p:nvPr/>
        </p:nvSpPr>
        <p:spPr bwMode="auto">
          <a:xfrm>
            <a:off x="3981450" y="4165600"/>
            <a:ext cx="692150" cy="20383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7" name="Line 29"/>
          <p:cNvSpPr>
            <a:spLocks noChangeShapeType="1"/>
          </p:cNvSpPr>
          <p:nvPr/>
        </p:nvSpPr>
        <p:spPr bwMode="auto">
          <a:xfrm flipH="1">
            <a:off x="5280025" y="4178300"/>
            <a:ext cx="889000" cy="16954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8" name="TextBox 24"/>
          <p:cNvSpPr txBox="1">
            <a:spLocks noChangeArrowheads="1"/>
          </p:cNvSpPr>
          <p:nvPr/>
        </p:nvSpPr>
        <p:spPr bwMode="auto">
          <a:xfrm>
            <a:off x="323850" y="3860800"/>
            <a:ext cx="3024188" cy="258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latin typeface="Lucida Sans Unicode" pitchFamily="34" charset="0"/>
              </a:rPr>
              <a:t>The tortoiseshell gene is on the X chromosome in cats. </a:t>
            </a:r>
          </a:p>
          <a:p>
            <a:pPr eaLnBrk="1" hangingPunct="1"/>
            <a:r>
              <a:rPr lang="en-US">
                <a:latin typeface="Lucida Sans Unicode" pitchFamily="34" charset="0"/>
              </a:rPr>
              <a:t>The tortoiseshell color requires the presence of two alleles: one orange and one black. These are located on the X chromosome. </a:t>
            </a:r>
          </a:p>
        </p:txBody>
      </p:sp>
      <p:sp>
        <p:nvSpPr>
          <p:cNvPr id="31769" name="TextBox 25"/>
          <p:cNvSpPr txBox="1">
            <a:spLocks noChangeArrowheads="1"/>
          </p:cNvSpPr>
          <p:nvPr/>
        </p:nvSpPr>
        <p:spPr bwMode="auto">
          <a:xfrm>
            <a:off x="6227763" y="4365625"/>
            <a:ext cx="2520950" cy="203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latin typeface="Lucida Sans Unicode" pitchFamily="34" charset="0"/>
              </a:rPr>
              <a:t>If a female (XX) is heterozygous, the orange and black patches are present in populations of cells with that activated gene. </a:t>
            </a:r>
          </a:p>
        </p:txBody>
      </p:sp>
    </p:spTree>
    <p:extLst>
      <p:ext uri="{BB962C8B-B14F-4D97-AF65-F5344CB8AC3E}">
        <p14:creationId xmlns:p14="http://schemas.microsoft.com/office/powerpoint/2010/main" val="25947155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745</Words>
  <Application>Microsoft Office PowerPoint</Application>
  <PresentationFormat>On-screen Show (4:3)</PresentationFormat>
  <Paragraphs>67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Flow</vt:lpstr>
      <vt:lpstr>Dosage Compensation</vt:lpstr>
      <vt:lpstr>Barr Bodies</vt:lpstr>
      <vt:lpstr>Barr Bodies</vt:lpstr>
      <vt:lpstr>Dosage compensation is incomplete</vt:lpstr>
      <vt:lpstr>Dosage compensation is incomplete</vt:lpstr>
      <vt:lpstr>X-Inactivation</vt:lpstr>
      <vt:lpstr>X Inactivation in Female Mammals</vt:lpstr>
      <vt:lpstr>Barr Bodies: the inactive X in each cell of a female</vt:lpstr>
      <vt:lpstr>PowerPoint Presentation</vt:lpstr>
      <vt:lpstr>Calico cats: X-inactivation in action</vt:lpstr>
      <vt:lpstr>Calico cats: X-inactivation in action</vt:lpstr>
      <vt:lpstr>PowerPoint Presentation</vt:lpstr>
      <vt:lpstr>The Mechanism of Inactivation</vt:lpstr>
      <vt:lpstr>The Mechanism of Inactivation</vt:lpstr>
      <vt:lpstr>Xist is a strange gene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Dosage Compensation</dc:title>
  <dc:creator>Samsung</dc:creator>
  <cp:lastModifiedBy>Samsung</cp:lastModifiedBy>
  <cp:revision>1</cp:revision>
  <dcterms:created xsi:type="dcterms:W3CDTF">2018-10-11T14:52:01Z</dcterms:created>
  <dcterms:modified xsi:type="dcterms:W3CDTF">2018-10-11T15:01:04Z</dcterms:modified>
</cp:coreProperties>
</file>