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8" r:id="rId2"/>
    <p:sldId id="258" r:id="rId3"/>
    <p:sldId id="259" r:id="rId4"/>
    <p:sldId id="269" r:id="rId5"/>
    <p:sldId id="270" r:id="rId6"/>
    <p:sldId id="271"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5/2/2020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5/2/2020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5/2/2020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5/2/2020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5/2/2020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5/2/2020</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3171" y="510561"/>
            <a:ext cx="8686800" cy="1464906"/>
          </a:xfrm>
        </p:spPr>
        <p:txBody>
          <a:bodyPr/>
          <a:lstStyle/>
          <a:p>
            <a:r>
              <a:rPr lang="en-US" dirty="0"/>
              <a:t> What is </a:t>
            </a:r>
            <a:r>
              <a:rPr lang="en-US" dirty="0" smtClean="0"/>
              <a:t>Personality?</a:t>
            </a:r>
            <a:endParaRPr lang="en-US" dirty="0"/>
          </a:p>
        </p:txBody>
      </p:sp>
      <p:sp>
        <p:nvSpPr>
          <p:cNvPr id="3" name="TextBox 2"/>
          <p:cNvSpPr txBox="1"/>
          <p:nvPr/>
        </p:nvSpPr>
        <p:spPr>
          <a:xfrm>
            <a:off x="3374265" y="5215944"/>
            <a:ext cx="4778062" cy="923330"/>
          </a:xfrm>
          <a:prstGeom prst="rect">
            <a:avLst/>
          </a:prstGeom>
          <a:noFill/>
        </p:spPr>
        <p:txBody>
          <a:bodyPr wrap="square" rtlCol="0">
            <a:spAutoFit/>
          </a:bodyPr>
          <a:lstStyle/>
          <a:p>
            <a:pPr algn="ctr"/>
            <a:r>
              <a:rPr lang="en-US" dirty="0" smtClean="0">
                <a:solidFill>
                  <a:schemeClr val="bg2"/>
                </a:solidFill>
              </a:rPr>
              <a:t>DR. SUMAYA BATOOL</a:t>
            </a:r>
          </a:p>
          <a:p>
            <a:pPr algn="ctr"/>
            <a:r>
              <a:rPr lang="en-US" dirty="0" smtClean="0">
                <a:solidFill>
                  <a:schemeClr val="bg2"/>
                </a:solidFill>
              </a:rPr>
              <a:t>DEPARTMENT OF PSYCHOLOGY</a:t>
            </a:r>
          </a:p>
          <a:p>
            <a:pPr algn="ctr"/>
            <a:r>
              <a:rPr lang="en-US" dirty="0" smtClean="0">
                <a:solidFill>
                  <a:schemeClr val="bg2"/>
                </a:solidFill>
              </a:rPr>
              <a:t>UNIVERSITY OF SARGODHA</a:t>
            </a:r>
            <a:endParaRPr lang="en-US" dirty="0">
              <a:solidFill>
                <a:schemeClr val="bg2"/>
              </a:solidFill>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to be discussed</a:t>
            </a:r>
          </a:p>
        </p:txBody>
      </p:sp>
      <p:sp>
        <p:nvSpPr>
          <p:cNvPr id="3" name="Content Placeholder 2"/>
          <p:cNvSpPr>
            <a:spLocks noGrp="1"/>
          </p:cNvSpPr>
          <p:nvPr>
            <p:ph idx="1"/>
          </p:nvPr>
        </p:nvSpPr>
        <p:spPr/>
        <p:txBody>
          <a:bodyPr/>
          <a:lstStyle/>
          <a:p>
            <a:r>
              <a:rPr lang="en-US" dirty="0"/>
              <a:t>Personality</a:t>
            </a:r>
          </a:p>
          <a:p>
            <a:r>
              <a:rPr lang="en-US" dirty="0"/>
              <a:t>Approaches to personality</a:t>
            </a:r>
          </a:p>
          <a:p>
            <a:r>
              <a:rPr lang="en-US" dirty="0"/>
              <a:t>Personality and culture</a:t>
            </a:r>
          </a:p>
          <a:p>
            <a:r>
              <a:rPr lang="en-US" dirty="0"/>
              <a:t>Positions of approaches on personality on three theory issues </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personality</a:t>
            </a:r>
          </a:p>
        </p:txBody>
      </p:sp>
      <p:sp>
        <p:nvSpPr>
          <p:cNvPr id="4" name="Content Placeholder 3">
            <a:extLst>
              <a:ext uri="{FF2B5EF4-FFF2-40B4-BE49-F238E27FC236}">
                <a16:creationId xmlns:a16="http://schemas.microsoft.com/office/drawing/2014/main" xmlns="" id="{7B700290-BFF9-4A91-A62E-54062EA1ED5B}"/>
              </a:ext>
            </a:extLst>
          </p:cNvPr>
          <p:cNvSpPr>
            <a:spLocks noGrp="1"/>
          </p:cNvSpPr>
          <p:nvPr>
            <p:ph idx="1"/>
          </p:nvPr>
        </p:nvSpPr>
        <p:spPr/>
        <p:txBody>
          <a:bodyPr/>
          <a:lstStyle/>
          <a:p>
            <a:r>
              <a:rPr lang="en-US" dirty="0"/>
              <a:t>Personality can be defined as consistent behavior patterns and intrapersonal processes originating within the individual.</a:t>
            </a:r>
          </a:p>
          <a:p>
            <a:r>
              <a:rPr lang="en-US" dirty="0"/>
              <a:t>So, personality s two main components:</a:t>
            </a:r>
          </a:p>
          <a:p>
            <a:pPr marL="1082675" indent="-457200">
              <a:buFont typeface="+mj-lt"/>
              <a:buAutoNum type="arabicPeriod"/>
            </a:pPr>
            <a:r>
              <a:rPr lang="en-US" dirty="0"/>
              <a:t>     Patterns of behavior which are consistent.</a:t>
            </a:r>
          </a:p>
          <a:p>
            <a:pPr marL="1082675" indent="-457200">
              <a:buFont typeface="+mj-lt"/>
              <a:buAutoNum type="arabicPeriod"/>
            </a:pPr>
            <a:r>
              <a:rPr lang="en-US" dirty="0"/>
              <a:t>     Intrapersonal processes.</a:t>
            </a:r>
          </a:p>
        </p:txBody>
      </p:sp>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41960"/>
            <a:ext cx="10058400" cy="1188720"/>
          </a:xfrm>
        </p:spPr>
        <p:txBody>
          <a:bodyPr/>
          <a:lstStyle/>
          <a:p>
            <a:r>
              <a:rPr lang="en-US" dirty="0"/>
              <a:t>Approaches to personality:</a:t>
            </a:r>
          </a:p>
        </p:txBody>
      </p:sp>
      <p:graphicFrame>
        <p:nvGraphicFramePr>
          <p:cNvPr id="7" name="Table 7">
            <a:extLst>
              <a:ext uri="{FF2B5EF4-FFF2-40B4-BE49-F238E27FC236}">
                <a16:creationId xmlns:a16="http://schemas.microsoft.com/office/drawing/2014/main" xmlns="" id="{F7BAA1E9-C70A-4F07-9FFE-C4BEB23CB17D}"/>
              </a:ext>
            </a:extLst>
          </p:cNvPr>
          <p:cNvGraphicFramePr>
            <a:graphicFrameLocks noGrp="1"/>
          </p:cNvGraphicFramePr>
          <p:nvPr>
            <p:ph sz="half" idx="1"/>
            <p:extLst>
              <p:ext uri="{D42A27DB-BD31-4B8C-83A1-F6EECF244321}">
                <p14:modId xmlns:p14="http://schemas.microsoft.com/office/powerpoint/2010/main" val="1015560374"/>
              </p:ext>
            </p:extLst>
          </p:nvPr>
        </p:nvGraphicFramePr>
        <p:xfrm>
          <a:off x="426720" y="746760"/>
          <a:ext cx="11567160" cy="6098540"/>
        </p:xfrm>
        <a:graphic>
          <a:graphicData uri="http://schemas.openxmlformats.org/drawingml/2006/table">
            <a:tbl>
              <a:tblPr firstRow="1" bandRow="1">
                <a:tableStyleId>{5C22544A-7EE6-4342-B048-85BDC9FD1C3A}</a:tableStyleId>
              </a:tblPr>
              <a:tblGrid>
                <a:gridCol w="3169920">
                  <a:extLst>
                    <a:ext uri="{9D8B030D-6E8A-4147-A177-3AD203B41FA5}">
                      <a16:colId xmlns:a16="http://schemas.microsoft.com/office/drawing/2014/main" xmlns="" val="4068385532"/>
                    </a:ext>
                  </a:extLst>
                </a:gridCol>
                <a:gridCol w="8397240">
                  <a:extLst>
                    <a:ext uri="{9D8B030D-6E8A-4147-A177-3AD203B41FA5}">
                      <a16:colId xmlns:a16="http://schemas.microsoft.com/office/drawing/2014/main" xmlns="" val="4179399518"/>
                    </a:ext>
                  </a:extLst>
                </a:gridCol>
              </a:tblGrid>
              <a:tr h="871220">
                <a:tc>
                  <a:txBody>
                    <a:bodyPr/>
                    <a:lstStyle/>
                    <a:p>
                      <a:pPr algn="ctr"/>
                      <a:r>
                        <a:rPr lang="en-US" sz="2800" dirty="0"/>
                        <a:t>Approaches</a:t>
                      </a:r>
                    </a:p>
                  </a:txBody>
                  <a:tcPr/>
                </a:tc>
                <a:tc>
                  <a:txBody>
                    <a:bodyPr/>
                    <a:lstStyle/>
                    <a:p>
                      <a:pPr algn="ctr"/>
                      <a:r>
                        <a:rPr lang="en-US" sz="2800" dirty="0"/>
                        <a:t>Definition</a:t>
                      </a:r>
                    </a:p>
                  </a:txBody>
                  <a:tcPr/>
                </a:tc>
                <a:extLst>
                  <a:ext uri="{0D108BD9-81ED-4DB2-BD59-A6C34878D82A}">
                    <a16:rowId xmlns:a16="http://schemas.microsoft.com/office/drawing/2014/main" xmlns="" val="1256495820"/>
                  </a:ext>
                </a:extLst>
              </a:tr>
              <a:tr h="871220">
                <a:tc>
                  <a:txBody>
                    <a:bodyPr/>
                    <a:lstStyle/>
                    <a:p>
                      <a:r>
                        <a:rPr lang="en-US" dirty="0"/>
                        <a:t>Psychoanalytic approach</a:t>
                      </a:r>
                    </a:p>
                  </a:txBody>
                  <a:tcPr/>
                </a:tc>
                <a:tc>
                  <a:txBody>
                    <a:bodyPr/>
                    <a:lstStyle/>
                    <a:p>
                      <a:r>
                        <a:rPr lang="en-US" sz="1800" b="0" i="0" u="none" strike="noStrike" kern="1200" baseline="0" dirty="0">
                          <a:solidFill>
                            <a:schemeClr val="dk1"/>
                          </a:solidFill>
                          <a:latin typeface="+mn-lt"/>
                          <a:ea typeface="+mn-ea"/>
                          <a:cs typeface="+mn-cs"/>
                        </a:rPr>
                        <a:t>This approach argues that people’s unconscious minds are largely responsible for important differences in their behavior styles.</a:t>
                      </a:r>
                      <a:endParaRPr lang="en-US" dirty="0"/>
                    </a:p>
                  </a:txBody>
                  <a:tcPr/>
                </a:tc>
                <a:extLst>
                  <a:ext uri="{0D108BD9-81ED-4DB2-BD59-A6C34878D82A}">
                    <a16:rowId xmlns:a16="http://schemas.microsoft.com/office/drawing/2014/main" xmlns="" val="785006569"/>
                  </a:ext>
                </a:extLst>
              </a:tr>
              <a:tr h="871220">
                <a:tc>
                  <a:txBody>
                    <a:bodyPr/>
                    <a:lstStyle/>
                    <a:p>
                      <a:r>
                        <a:rPr lang="en-US" dirty="0"/>
                        <a:t>Trait approach</a:t>
                      </a:r>
                    </a:p>
                  </a:txBody>
                  <a:tcPr/>
                </a:tc>
                <a:tc>
                  <a:txBody>
                    <a:bodyPr/>
                    <a:lstStyle/>
                    <a:p>
                      <a:r>
                        <a:rPr lang="en-US" sz="1800" b="0" i="0" u="none" strike="noStrike" kern="1200" baseline="0" dirty="0">
                          <a:solidFill>
                            <a:schemeClr val="dk1"/>
                          </a:solidFill>
                          <a:latin typeface="+mn-lt"/>
                          <a:ea typeface="+mn-ea"/>
                          <a:cs typeface="+mn-cs"/>
                        </a:rPr>
                        <a:t>Psychologists,  who favor the trait approach, identify where a person</a:t>
                      </a:r>
                    </a:p>
                    <a:p>
                      <a:r>
                        <a:rPr lang="en-US" sz="1800" b="0" i="0" u="none" strike="noStrike" kern="1200" baseline="0" dirty="0">
                          <a:solidFill>
                            <a:schemeClr val="dk1"/>
                          </a:solidFill>
                          <a:latin typeface="+mn-lt"/>
                          <a:ea typeface="+mn-ea"/>
                          <a:cs typeface="+mn-cs"/>
                        </a:rPr>
                        <a:t>might lie along a continuum of various personality characteristics.</a:t>
                      </a:r>
                      <a:endParaRPr lang="en-US" dirty="0"/>
                    </a:p>
                  </a:txBody>
                  <a:tcPr/>
                </a:tc>
                <a:extLst>
                  <a:ext uri="{0D108BD9-81ED-4DB2-BD59-A6C34878D82A}">
                    <a16:rowId xmlns:a16="http://schemas.microsoft.com/office/drawing/2014/main" xmlns="" val="4111902698"/>
                  </a:ext>
                </a:extLst>
              </a:tr>
              <a:tr h="871220">
                <a:tc>
                  <a:txBody>
                    <a:bodyPr/>
                    <a:lstStyle/>
                    <a:p>
                      <a:r>
                        <a:rPr lang="en-US" dirty="0"/>
                        <a:t>Biological approach</a:t>
                      </a:r>
                    </a:p>
                  </a:txBody>
                  <a:tcPr/>
                </a:tc>
                <a:tc>
                  <a:txBody>
                    <a:bodyPr/>
                    <a:lstStyle/>
                    <a:p>
                      <a:r>
                        <a:rPr lang="en-US" sz="1800" b="0" i="0" u="none" strike="noStrike" kern="1200" baseline="0" dirty="0">
                          <a:solidFill>
                            <a:schemeClr val="dk1"/>
                          </a:solidFill>
                          <a:latin typeface="+mn-lt"/>
                          <a:ea typeface="+mn-ea"/>
                          <a:cs typeface="+mn-cs"/>
                        </a:rPr>
                        <a:t>Psychologists advocating the biological approach point to inherited predispositions and physiological processes to explain individual differences in personality.</a:t>
                      </a:r>
                      <a:endParaRPr lang="en-US" dirty="0"/>
                    </a:p>
                  </a:txBody>
                  <a:tcPr/>
                </a:tc>
                <a:extLst>
                  <a:ext uri="{0D108BD9-81ED-4DB2-BD59-A6C34878D82A}">
                    <a16:rowId xmlns:a16="http://schemas.microsoft.com/office/drawing/2014/main" xmlns="" val="3861481602"/>
                  </a:ext>
                </a:extLst>
              </a:tr>
              <a:tr h="871220">
                <a:tc>
                  <a:txBody>
                    <a:bodyPr/>
                    <a:lstStyle/>
                    <a:p>
                      <a:r>
                        <a:rPr lang="en-US" dirty="0"/>
                        <a:t>Behavioral/ social learning approach</a:t>
                      </a:r>
                    </a:p>
                  </a:txBody>
                  <a:tcPr/>
                </a:tc>
                <a:tc>
                  <a:txBody>
                    <a:bodyPr/>
                    <a:lstStyle/>
                    <a:p>
                      <a:r>
                        <a:rPr lang="en-US" sz="1800" b="0" i="0" u="none" strike="noStrike" kern="1200" baseline="0" dirty="0">
                          <a:solidFill>
                            <a:schemeClr val="dk1"/>
                          </a:solidFill>
                          <a:latin typeface="+mn-lt"/>
                          <a:ea typeface="+mn-ea"/>
                          <a:cs typeface="+mn-cs"/>
                        </a:rPr>
                        <a:t>Behavioral/social learning theorists explain consistent behavior patterns as</a:t>
                      </a:r>
                    </a:p>
                    <a:p>
                      <a:r>
                        <a:rPr lang="en-US" sz="1800" b="0" i="0" u="none" strike="noStrike" kern="1200" baseline="0" dirty="0">
                          <a:solidFill>
                            <a:schemeClr val="dk1"/>
                          </a:solidFill>
                          <a:latin typeface="+mn-lt"/>
                          <a:ea typeface="+mn-ea"/>
                          <a:cs typeface="+mn-cs"/>
                        </a:rPr>
                        <a:t>the result of conditioning and expectations.</a:t>
                      </a:r>
                      <a:endParaRPr lang="en-US" dirty="0"/>
                    </a:p>
                  </a:txBody>
                  <a:tcPr/>
                </a:tc>
                <a:extLst>
                  <a:ext uri="{0D108BD9-81ED-4DB2-BD59-A6C34878D82A}">
                    <a16:rowId xmlns:a16="http://schemas.microsoft.com/office/drawing/2014/main" xmlns="" val="699110822"/>
                  </a:ext>
                </a:extLst>
              </a:tr>
              <a:tr h="871220">
                <a:tc>
                  <a:txBody>
                    <a:bodyPr/>
                    <a:lstStyle/>
                    <a:p>
                      <a:r>
                        <a:rPr lang="en-US" dirty="0"/>
                        <a:t>Cognitive approach</a:t>
                      </a:r>
                    </a:p>
                  </a:txBody>
                  <a:tcPr/>
                </a:tc>
                <a:tc>
                  <a:txBody>
                    <a:bodyPr/>
                    <a:lstStyle/>
                    <a:p>
                      <a:r>
                        <a:rPr lang="en-US" sz="1800" b="0" i="0" u="none" strike="noStrike" kern="1200" baseline="0" dirty="0">
                          <a:solidFill>
                            <a:schemeClr val="dk1"/>
                          </a:solidFill>
                          <a:latin typeface="+mn-lt"/>
                          <a:ea typeface="+mn-ea"/>
                          <a:cs typeface="+mn-cs"/>
                        </a:rPr>
                        <a:t>Cognitive approach look at differences in the way people process information to explain differences in behavior.</a:t>
                      </a:r>
                      <a:endParaRPr lang="en-US" dirty="0"/>
                    </a:p>
                  </a:txBody>
                  <a:tcPr/>
                </a:tc>
                <a:extLst>
                  <a:ext uri="{0D108BD9-81ED-4DB2-BD59-A6C34878D82A}">
                    <a16:rowId xmlns:a16="http://schemas.microsoft.com/office/drawing/2014/main" xmlns="" val="3877305756"/>
                  </a:ext>
                </a:extLst>
              </a:tr>
              <a:tr h="871220">
                <a:tc>
                  <a:txBody>
                    <a:bodyPr/>
                    <a:lstStyle/>
                    <a:p>
                      <a:r>
                        <a:rPr lang="en-US" dirty="0"/>
                        <a:t>Humanistic approach</a:t>
                      </a:r>
                    </a:p>
                  </a:txBody>
                  <a:tcPr/>
                </a:tc>
                <a:tc>
                  <a:txBody>
                    <a:bodyPr/>
                    <a:lstStyle/>
                    <a:p>
                      <a:r>
                        <a:rPr lang="en-US" sz="1800" b="0" i="0" u="none" strike="noStrike" kern="1200" baseline="0" dirty="0">
                          <a:solidFill>
                            <a:schemeClr val="dk1"/>
                          </a:solidFill>
                          <a:latin typeface="+mn-lt"/>
                          <a:ea typeface="+mn-ea"/>
                          <a:cs typeface="+mn-cs"/>
                        </a:rPr>
                        <a:t>Humanistic approach identify personal responsibility and feelings of self-acceptance as the key causes of differences in personality.</a:t>
                      </a:r>
                      <a:endParaRPr lang="en-US" dirty="0"/>
                    </a:p>
                  </a:txBody>
                  <a:tcPr/>
                </a:tc>
                <a:extLst>
                  <a:ext uri="{0D108BD9-81ED-4DB2-BD59-A6C34878D82A}">
                    <a16:rowId xmlns:a16="http://schemas.microsoft.com/office/drawing/2014/main" xmlns="" val="3125781444"/>
                  </a:ext>
                </a:extLst>
              </a:tr>
            </a:tbl>
          </a:graphicData>
        </a:graphic>
      </p:graphicFrame>
    </p:spTree>
    <p:extLst>
      <p:ext uri="{BB962C8B-B14F-4D97-AF65-F5344CB8AC3E}">
        <p14:creationId xmlns:p14="http://schemas.microsoft.com/office/powerpoint/2010/main" val="6495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2FB7B-F1DE-4DA1-A06E-FEACA9A5451F}"/>
              </a:ext>
            </a:extLst>
          </p:cNvPr>
          <p:cNvSpPr>
            <a:spLocks noGrp="1"/>
          </p:cNvSpPr>
          <p:nvPr>
            <p:ph type="title"/>
          </p:nvPr>
        </p:nvSpPr>
        <p:spPr>
          <a:xfrm>
            <a:off x="746760" y="-365442"/>
            <a:ext cx="10058400" cy="1188720"/>
          </a:xfrm>
        </p:spPr>
        <p:txBody>
          <a:bodyPr/>
          <a:lstStyle/>
          <a:p>
            <a:r>
              <a:rPr lang="en-US" dirty="0"/>
              <a:t>Example: Depression</a:t>
            </a:r>
          </a:p>
        </p:txBody>
      </p:sp>
      <p:sp>
        <p:nvSpPr>
          <p:cNvPr id="3" name="Content Placeholder 2">
            <a:extLst>
              <a:ext uri="{FF2B5EF4-FFF2-40B4-BE49-F238E27FC236}">
                <a16:creationId xmlns:a16="http://schemas.microsoft.com/office/drawing/2014/main" xmlns="" id="{5C633721-E5B5-43AE-91EE-01D30EB5C93E}"/>
              </a:ext>
            </a:extLst>
          </p:cNvPr>
          <p:cNvSpPr>
            <a:spLocks noGrp="1"/>
          </p:cNvSpPr>
          <p:nvPr>
            <p:ph idx="1"/>
          </p:nvPr>
        </p:nvSpPr>
        <p:spPr>
          <a:xfrm>
            <a:off x="746760" y="823278"/>
            <a:ext cx="11186160" cy="5806122"/>
          </a:xfrm>
        </p:spPr>
        <p:txBody>
          <a:bodyPr>
            <a:normAutofit/>
          </a:bodyPr>
          <a:lstStyle/>
          <a:p>
            <a:pPr marL="0" indent="0">
              <a:buNone/>
            </a:pPr>
            <a:r>
              <a:rPr lang="en-US" dirty="0"/>
              <a:t>This example will show that how six approaches work:</a:t>
            </a:r>
          </a:p>
          <a:p>
            <a:pPr algn="just"/>
            <a:r>
              <a:rPr lang="en-US" dirty="0"/>
              <a:t>According to Sigmund Freud, the founder of the </a:t>
            </a:r>
            <a:r>
              <a:rPr lang="en-US" b="1" dirty="0"/>
              <a:t>psychoanalytic approach</a:t>
            </a:r>
            <a:r>
              <a:rPr lang="en-US" dirty="0"/>
              <a:t>, depression is anger turned inward. That is, people suffering from depression hold unconscious feelings of anger and hostility. Psychoanalysts also argue that each of us has internalized the standards and values of society, which typically discourage the expression of hostility. This process takes place at an unconscious level.</a:t>
            </a:r>
          </a:p>
          <a:p>
            <a:pPr algn="just"/>
            <a:r>
              <a:rPr lang="en-US" b="1" dirty="0"/>
              <a:t>Trait theorists </a:t>
            </a:r>
            <a:r>
              <a:rPr lang="en-US" dirty="0"/>
              <a:t>are concerned with identifying depression-prone individuals. Researchers find that a person’s general emotional level today is a good indicator of that person’s emotions in the future. </a:t>
            </a:r>
          </a:p>
          <a:p>
            <a:pPr algn="just"/>
            <a:r>
              <a:rPr lang="en-US" b="1" dirty="0"/>
              <a:t>Biological personality psychologists</a:t>
            </a:r>
            <a:r>
              <a:rPr lang="en-US" dirty="0"/>
              <a:t> point to evidence that some people may inherit a genetic susceptibility to depression. A person born with this vulnerability faces a much greater likelihood than the average individual of reacting to stressful life events with depression. Because of this inherited tendency, these people often experience repeated bouts of depression throughout their lives.</a:t>
            </a:r>
          </a:p>
        </p:txBody>
      </p:sp>
    </p:spTree>
    <p:extLst>
      <p:ext uri="{BB962C8B-B14F-4D97-AF65-F5344CB8AC3E}">
        <p14:creationId xmlns:p14="http://schemas.microsoft.com/office/powerpoint/2010/main" val="184901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7A1E34-A626-4529-A501-E779EDF2E784}"/>
              </a:ext>
            </a:extLst>
          </p:cNvPr>
          <p:cNvSpPr>
            <a:spLocks noGrp="1"/>
          </p:cNvSpPr>
          <p:nvPr>
            <p:ph idx="1"/>
          </p:nvPr>
        </p:nvSpPr>
        <p:spPr>
          <a:xfrm>
            <a:off x="480060" y="1051560"/>
            <a:ext cx="11231880" cy="5318760"/>
          </a:xfrm>
        </p:spPr>
        <p:txBody>
          <a:bodyPr/>
          <a:lstStyle/>
          <a:p>
            <a:pPr algn="just"/>
            <a:r>
              <a:rPr lang="en-US" b="1" dirty="0"/>
              <a:t>Humanistic personality theorists </a:t>
            </a:r>
            <a:r>
              <a:rPr lang="en-US" dirty="0"/>
              <a:t>explain depression in terms of self esteem. That is, people who frequently suffer from depression are those who have failed to develop a good sense of their self-worth.</a:t>
            </a:r>
          </a:p>
          <a:p>
            <a:pPr algn="just"/>
            <a:r>
              <a:rPr lang="en-US" dirty="0"/>
              <a:t>The </a:t>
            </a:r>
            <a:r>
              <a:rPr lang="en-US" b="1" dirty="0"/>
              <a:t>behavioral/social learning approach </a:t>
            </a:r>
            <a:r>
              <a:rPr lang="en-US" dirty="0"/>
              <a:t>examines the type of learning history that leads to depression. Behaviorists argue that depression results from a lack of positive reinforcers in a person’s life. That is, you may feel down and unmotivated because you see few activities in your life worth doing.</a:t>
            </a:r>
          </a:p>
          <a:p>
            <a:pPr algn="just"/>
            <a:r>
              <a:rPr lang="en-US" b="1" dirty="0"/>
              <a:t>Cognitive personality psychologists </a:t>
            </a:r>
            <a:r>
              <a:rPr lang="en-US" dirty="0"/>
              <a:t>argue that whether people become depressed depends on how they interpret their inability to control events. Other cognitive psychologists propose that some individuals use something like a depressive filter to interpret and process information. That is, depressed people are prepared to see the world in the most depressing terms possible. For this reason, depressed people can easily recall depressing experiences.</a:t>
            </a:r>
          </a:p>
        </p:txBody>
      </p:sp>
    </p:spTree>
    <p:extLst>
      <p:ext uri="{BB962C8B-B14F-4D97-AF65-F5344CB8AC3E}">
        <p14:creationId xmlns:p14="http://schemas.microsoft.com/office/powerpoint/2010/main" val="359224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Personality and Culture</a:t>
            </a:r>
          </a:p>
        </p:txBody>
      </p:sp>
      <p:sp>
        <p:nvSpPr>
          <p:cNvPr id="3" name="Content Placeholder 2"/>
          <p:cNvSpPr>
            <a:spLocks noGrp="1"/>
          </p:cNvSpPr>
          <p:nvPr>
            <p:ph sz="half" idx="1"/>
          </p:nvPr>
        </p:nvSpPr>
        <p:spPr>
          <a:xfrm>
            <a:off x="1066800" y="1904999"/>
            <a:ext cx="10668000" cy="4663441"/>
          </a:xfrm>
        </p:spPr>
        <p:txBody>
          <a:bodyPr>
            <a:normAutofit/>
          </a:bodyPr>
          <a:lstStyle/>
          <a:p>
            <a:pPr marL="0" indent="0">
              <a:buNone/>
            </a:pPr>
            <a:r>
              <a:rPr lang="en-US" dirty="0"/>
              <a:t>Change of cultures affect personality. Nature and nurture also have impact on personality. There are two types of cultures.</a:t>
            </a:r>
          </a:p>
          <a:p>
            <a:r>
              <a:rPr lang="en-US" b="1" dirty="0"/>
              <a:t>Individualistic culture</a:t>
            </a:r>
          </a:p>
          <a:p>
            <a:pPr marL="0" indent="0">
              <a:buNone/>
            </a:pPr>
            <a:r>
              <a:rPr lang="en-US" dirty="0"/>
              <a:t>It include most Northern European countries and the United States, place great emphasis on individual needs and accomplishments. People in these cultures like to think of themselves as independent and unique.</a:t>
            </a:r>
          </a:p>
          <a:p>
            <a:r>
              <a:rPr lang="en-US" b="1" dirty="0"/>
              <a:t>Collectivistic culture</a:t>
            </a:r>
          </a:p>
          <a:p>
            <a:pPr marL="0" indent="0">
              <a:buNone/>
            </a:pPr>
            <a:r>
              <a:rPr lang="en-US" dirty="0"/>
              <a:t>People in collectivist cultures are more concerned about belonging to a larger group, such as a family, tribe, or nation. These people are more interested in cooperation than competition.</a:t>
            </a:r>
            <a:endParaRPr lang="en-US" b="1" dirty="0"/>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Positions of approaches on personality on three theory issues </a:t>
            </a:r>
          </a:p>
        </p:txBody>
      </p:sp>
      <p:pic>
        <p:nvPicPr>
          <p:cNvPr id="7" name="Picture 6">
            <a:extLst>
              <a:ext uri="{FF2B5EF4-FFF2-40B4-BE49-F238E27FC236}">
                <a16:creationId xmlns:a16="http://schemas.microsoft.com/office/drawing/2014/main" xmlns="" id="{2978DDB4-31DB-41CB-A9C7-A77A8B72221B}"/>
              </a:ext>
            </a:extLst>
          </p:cNvPr>
          <p:cNvPicPr>
            <a:picLocks noChangeAspect="1"/>
          </p:cNvPicPr>
          <p:nvPr/>
        </p:nvPicPr>
        <p:blipFill>
          <a:blip r:embed="rId2"/>
          <a:stretch>
            <a:fillRect/>
          </a:stretch>
        </p:blipFill>
        <p:spPr>
          <a:xfrm>
            <a:off x="350520" y="1646238"/>
            <a:ext cx="11612879" cy="5105082"/>
          </a:xfrm>
          <a:prstGeom prst="rect">
            <a:avLst/>
          </a:prstGeom>
        </p:spPr>
      </p:pic>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50</TotalTime>
  <Words>631</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Cambria</vt:lpstr>
      <vt:lpstr>Cherry Blossom 16x9</vt:lpstr>
      <vt:lpstr> What is Personality?</vt:lpstr>
      <vt:lpstr>Points to be discussed</vt:lpstr>
      <vt:lpstr>Defining personality</vt:lpstr>
      <vt:lpstr>Approaches to personality:</vt:lpstr>
      <vt:lpstr>Example: Depression</vt:lpstr>
      <vt:lpstr>PowerPoint Presentation</vt:lpstr>
      <vt:lpstr>Personality and Culture</vt:lpstr>
      <vt:lpstr>Positions of approaches on personality on three theory issues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Personality</dc:title>
  <dc:creator>SANA NISAR</dc:creator>
  <cp:lastModifiedBy>Base Line</cp:lastModifiedBy>
  <cp:revision>6</cp:revision>
  <dcterms:created xsi:type="dcterms:W3CDTF">2020-05-01T09:47:06Z</dcterms:created>
  <dcterms:modified xsi:type="dcterms:W3CDTF">2020-05-02T11:26:31Z</dcterms:modified>
</cp:coreProperties>
</file>